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av" ContentType="audio/x-wav"/>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8" r:id="rId3"/>
    <p:sldId id="279" r:id="rId4"/>
    <p:sldId id="308" r:id="rId5"/>
    <p:sldId id="309" r:id="rId6"/>
    <p:sldId id="310" r:id="rId7"/>
    <p:sldId id="277" r:id="rId8"/>
    <p:sldId id="275" r:id="rId9"/>
    <p:sldId id="271" r:id="rId10"/>
    <p:sldId id="280" r:id="rId11"/>
    <p:sldId id="281" r:id="rId12"/>
    <p:sldId id="272" r:id="rId13"/>
    <p:sldId id="287" r:id="rId14"/>
    <p:sldId id="288" r:id="rId15"/>
    <p:sldId id="282" r:id="rId16"/>
    <p:sldId id="286" r:id="rId17"/>
    <p:sldId id="283" r:id="rId18"/>
    <p:sldId id="284" r:id="rId19"/>
    <p:sldId id="256" r:id="rId20"/>
    <p:sldId id="257" r:id="rId21"/>
    <p:sldId id="258" r:id="rId22"/>
    <p:sldId id="259" r:id="rId23"/>
    <p:sldId id="260" r:id="rId24"/>
    <p:sldId id="262" r:id="rId25"/>
    <p:sldId id="263" r:id="rId26"/>
    <p:sldId id="264" r:id="rId27"/>
    <p:sldId id="265" r:id="rId28"/>
    <p:sldId id="261" r:id="rId29"/>
    <p:sldId id="267" r:id="rId30"/>
    <p:sldId id="268" r:id="rId31"/>
    <p:sldId id="269" r:id="rId32"/>
    <p:sldId id="270" r:id="rId33"/>
    <p:sldId id="285" r:id="rId34"/>
  </p:sldIdLst>
  <p:sldSz cx="9144000" cy="6858000" type="screen4x3"/>
  <p:notesSz cx="6858000" cy="9144000"/>
  <p:custDataLst>
    <p:tags r:id="rId38"/>
  </p:custDataLst>
  <p:defaultTextStyle>
    <a:defPPr>
      <a:defRPr lang="zh-CN"/>
    </a:defPPr>
    <a:lvl1pPr marL="0" lvl="0"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1pPr>
    <a:lvl2pPr marL="457200" lvl="1"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2pPr>
    <a:lvl3pPr marL="914400" lvl="2"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3pPr>
    <a:lvl4pPr marL="1371600" lvl="3"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4pPr>
    <a:lvl5pPr marL="1828800" lvl="4"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5pPr>
    <a:lvl6pPr marL="2286000" lvl="5"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6pPr>
    <a:lvl7pPr marL="2743200" lvl="6"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7pPr>
    <a:lvl8pPr marL="3200400" lvl="7"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8pPr>
    <a:lvl9pPr marL="3657600" lvl="8"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gs" Target="tags/tag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gradFill rotWithShape="0">
          <a:gsLst>
            <a:gs pos="0">
              <a:schemeClr val="bg1">
                <a:alpha val="100000"/>
              </a:schemeClr>
            </a:gs>
            <a:gs pos="100000">
              <a:schemeClr val="bg2"/>
            </a:gs>
          </a:gsLst>
          <a:lin ang="0" scaled="1"/>
          <a:tileRect/>
        </a:gradFill>
        <a:effectLst/>
      </p:bgPr>
    </p:bg>
    <p:spTree>
      <p:nvGrpSpPr>
        <p:cNvPr id="1" name=""/>
        <p:cNvGrpSpPr/>
        <p:nvPr/>
      </p:nvGrpSpPr>
      <p:grpSpPr/>
      <p:grpSp>
        <p:nvGrpSpPr>
          <p:cNvPr id="2050" name="组合 2049"/>
          <p:cNvGrpSpPr/>
          <p:nvPr/>
        </p:nvGrpSpPr>
        <p:grpSpPr>
          <a:xfrm>
            <a:off x="-1035050" y="1552575"/>
            <a:ext cx="10179050" cy="5305425"/>
            <a:chOff x="0" y="0"/>
            <a:chExt cx="6412" cy="3342"/>
          </a:xfrm>
        </p:grpSpPr>
        <p:sp>
          <p:nvSpPr>
            <p:cNvPr id="2051" name="任意多边形 2050"/>
            <p:cNvSpPr/>
            <p:nvPr/>
          </p:nvSpPr>
          <p:spPr>
            <a:xfrm>
              <a:off x="2713" y="729"/>
              <a:ext cx="3699" cy="2613"/>
            </a:xfrm>
            <a:custGeom>
              <a:avLst/>
              <a:gdLst/>
              <a:ahLst/>
              <a:cxnLst/>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tileRect/>
            </a:gradFill>
            <a:ln w="9525">
              <a:noFill/>
            </a:ln>
          </p:spPr>
          <p:txBody>
            <a:bodyPr/>
            <a:p>
              <a:endParaRPr lang="zh-CN" altLang="en-US"/>
            </a:p>
          </p:txBody>
        </p:sp>
        <p:sp>
          <p:nvSpPr>
            <p:cNvPr id="2052" name="任意多边形 2051"/>
            <p:cNvSpPr/>
            <p:nvPr/>
          </p:nvSpPr>
          <p:spPr>
            <a:xfrm>
              <a:off x="0" y="0"/>
              <a:ext cx="4237" cy="3342"/>
            </a:xfrm>
            <a:custGeom>
              <a:avLst/>
              <a:gdLst>
                <a:gd name="txL" fmla="*/ 0 w 21600"/>
                <a:gd name="txT" fmla="*/ 0 h 21231"/>
                <a:gd name="txR" fmla="*/ 21600 w 21600"/>
                <a:gd name="txB" fmla="*/ 21231 h 21231"/>
              </a:gdLst>
              <a:ahLst/>
              <a:cxnLst>
                <a:cxn ang="270">
                  <a:pos x="3977" y="0"/>
                </a:cxn>
                <a:cxn ang="0">
                  <a:pos x="21600" y="21231"/>
                </a:cxn>
                <a:cxn ang="180">
                  <a:pos x="0" y="21231"/>
                </a:cxn>
              </a:cxnLst>
              <a:rect l="txL" t="txT" r="txR" b="txB"/>
              <a:pathLst>
                <a:path w="21600" h="21231" fill="none">
                  <a:moveTo>
                    <a:pt x="3977" y="0"/>
                  </a:moveTo>
                  <a:arcTo wR="21600" hR="21600" stAng="-4763417" swAng="4763417"/>
                </a:path>
                <a:path w="21600" h="21231" stroke="0">
                  <a:moveTo>
                    <a:pt x="3977" y="0"/>
                  </a:moveTo>
                  <a:arcTo wR="21600" hR="21600" stAng="-4763417" swAng="4763417"/>
                  <a:lnTo>
                    <a:pt x="0" y="21231"/>
                  </a:lnTo>
                  <a:close/>
                </a:path>
              </a:pathLst>
            </a:custGeom>
            <a:noFill/>
            <a:ln w="12700" cap="rnd" cmpd="sng">
              <a:solidFill>
                <a:schemeClr val="accent2"/>
              </a:solidFill>
              <a:prstDash val="solid"/>
              <a:headEnd type="none" w="med" len="med"/>
              <a:tailEnd type="none" w="med" len="med"/>
            </a:ln>
          </p:spPr>
          <p:txBody>
            <a:bodyPr/>
            <a:p>
              <a:endParaRPr lang="zh-CN" altLang="en-US"/>
            </a:p>
          </p:txBody>
        </p:sp>
      </p:grpSp>
      <p:sp>
        <p:nvSpPr>
          <p:cNvPr id="2053" name="标题 2052"/>
          <p:cNvSpPr>
            <a:spLocks noGrp="1"/>
          </p:cNvSpPr>
          <p:nvPr>
            <p:ph type="ctrTitle" sz="quarter"/>
          </p:nvPr>
        </p:nvSpPr>
        <p:spPr>
          <a:xfrm>
            <a:off x="1293813" y="762000"/>
            <a:ext cx="7772400" cy="1143000"/>
          </a:xfrm>
          <a:prstGeom prst="rect">
            <a:avLst/>
          </a:prstGeom>
          <a:noFill/>
          <a:ln w="9525">
            <a:noFill/>
          </a:ln>
        </p:spPr>
        <p:txBody>
          <a:bodyPr lIns="92075" tIns="46038" rIns="92075" bIns="46038" anchor="b" anchorCtr="0"/>
          <a:lstStyle>
            <a:lvl1pPr lvl="0">
              <a:buClrTx/>
              <a:buSzTx/>
              <a:buFontTx/>
              <a:defRPr/>
            </a:lvl1pPr>
          </a:lstStyle>
          <a:p>
            <a:pPr lvl="0"/>
            <a:r>
              <a:rPr lang="zh-CN" altLang="en-US"/>
              <a:t>单击此处编辑母版标题样式</a:t>
            </a:r>
            <a:endParaRPr lang="zh-CN" altLang="en-US"/>
          </a:p>
        </p:txBody>
      </p:sp>
      <p:sp>
        <p:nvSpPr>
          <p:cNvPr id="2054" name="副标题 2053"/>
          <p:cNvSpPr>
            <a:spLocks noGrp="1"/>
          </p:cNvSpPr>
          <p:nvPr>
            <p:ph type="subTitle" sz="quarter" idx="1"/>
          </p:nvPr>
        </p:nvSpPr>
        <p:spPr>
          <a:xfrm>
            <a:off x="685800" y="3429000"/>
            <a:ext cx="6400800" cy="1752600"/>
          </a:xfrm>
          <a:prstGeom prst="rect">
            <a:avLst/>
          </a:prstGeom>
          <a:noFill/>
          <a:ln w="9525">
            <a:noFill/>
          </a:ln>
        </p:spPr>
        <p:txBody>
          <a:bodyPr lIns="92075" tIns="46038" rIns="92075" bIns="46038" anchor="ctr" anchorCtr="0"/>
          <a:lstStyle>
            <a:lvl1pPr marL="0" lvl="0" indent="0" algn="ctr">
              <a:buClr>
                <a:schemeClr val="accent2"/>
              </a:buClr>
              <a:buSzPct val="80000"/>
              <a:buFont typeface="Wingdings" panose="05000000000000000000" pitchFamily="2" charset="2"/>
              <a:buNone/>
              <a:defRPr/>
            </a:lvl1pPr>
            <a:lvl2pPr marL="457200" lvl="1" indent="0" algn="ctr">
              <a:buClr>
                <a:schemeClr val="tx1"/>
              </a:buClr>
              <a:buSzPct val="90000"/>
              <a:buFont typeface="Wingdings" panose="05000000000000000000" pitchFamily="2" charset="2"/>
              <a:buNone/>
              <a:defRPr/>
            </a:lvl2pPr>
            <a:lvl3pPr marL="914400" lvl="2" indent="0" algn="ctr">
              <a:buClr>
                <a:schemeClr val="accent1"/>
              </a:buClr>
              <a:buSzPct val="60000"/>
              <a:buFont typeface="Wingdings" panose="05000000000000000000" pitchFamily="2" charset="2"/>
              <a:buNone/>
              <a:defRPr/>
            </a:lvl3pPr>
            <a:lvl4pPr marL="1371600" lvl="3" indent="0" algn="ctr">
              <a:buClr>
                <a:schemeClr val="tx1"/>
              </a:buClr>
              <a:buSzTx/>
              <a:buFont typeface="Wingdings" panose="05000000000000000000" pitchFamily="2" charset="2"/>
              <a:buNone/>
              <a:defRPr/>
            </a:lvl4pPr>
            <a:lvl5pPr marL="1828800" lvl="4" indent="0" algn="ctr">
              <a:buClr>
                <a:schemeClr val="accent1"/>
              </a:buClr>
              <a:buSzTx/>
              <a:buFont typeface="Wingdings" panose="05000000000000000000" pitchFamily="2" charset="2"/>
              <a:buNone/>
              <a:defRPr/>
            </a:lvl5pPr>
          </a:lstStyle>
          <a:p>
            <a:pPr lvl="0"/>
            <a:r>
              <a:rPr lang="zh-CN" altLang="en-US"/>
              <a:t>单击此处编辑母版副标题样式</a:t>
            </a:r>
            <a:endParaRPr lang="zh-CN" altLang="en-US"/>
          </a:p>
        </p:txBody>
      </p:sp>
      <p:sp>
        <p:nvSpPr>
          <p:cNvPr id="2055" name="日期占位符 2054"/>
          <p:cNvSpPr>
            <a:spLocks noGrp="1"/>
          </p:cNvSpPr>
          <p:nvPr>
            <p:ph type="dt" sz="quarter" idx="2"/>
          </p:nvPr>
        </p:nvSpPr>
        <p:spPr>
          <a:xfrm>
            <a:off x="685800" y="6248400"/>
            <a:ext cx="1905000" cy="457200"/>
          </a:xfrm>
          <a:prstGeom prst="rect">
            <a:avLst/>
          </a:prstGeom>
          <a:noFill/>
          <a:ln w="9525">
            <a:noFill/>
          </a:ln>
        </p:spPr>
        <p:txBody>
          <a:bodyPr lIns="92075" tIns="46038" rIns="92075" bIns="46038" anchor="ctr" anchorCtr="0"/>
          <a:lstStyle>
            <a:lvl1pPr algn="l">
              <a:defRPr sz="1400"/>
            </a:lvl1pPr>
          </a:lstStyle>
          <a:p>
            <a:fld id="{BB962C8B-B14F-4D97-AF65-F5344CB8AC3E}" type="datetime1">
              <a:rPr lang="zh-CN" altLang="en-US">
                <a:latin typeface="Times New Roman" panose="02020603050405020304" pitchFamily="2" charset="0"/>
              </a:rPr>
            </a:fld>
            <a:endParaRPr lang="zh-CN" altLang="en-US">
              <a:latin typeface="Times New Roman" panose="02020603050405020304" pitchFamily="2" charset="0"/>
            </a:endParaRPr>
          </a:p>
        </p:txBody>
      </p:sp>
      <p:sp>
        <p:nvSpPr>
          <p:cNvPr id="2056" name="页脚占位符 2055"/>
          <p:cNvSpPr>
            <a:spLocks noGrp="1"/>
          </p:cNvSpPr>
          <p:nvPr>
            <p:ph type="ftr" sz="quarter" idx="3"/>
          </p:nvPr>
        </p:nvSpPr>
        <p:spPr>
          <a:xfrm>
            <a:off x="3124200" y="6248400"/>
            <a:ext cx="2895600" cy="457200"/>
          </a:xfrm>
          <a:prstGeom prst="rect">
            <a:avLst/>
          </a:prstGeom>
          <a:noFill/>
          <a:ln w="9525">
            <a:noFill/>
          </a:ln>
        </p:spPr>
        <p:txBody>
          <a:bodyPr lIns="92075" tIns="46038" rIns="92075" bIns="46038" anchor="ctr" anchorCtr="0"/>
          <a:lstStyle>
            <a:lvl1pPr algn="ctr">
              <a:defRPr sz="1400"/>
            </a:lvl1pPr>
          </a:lstStyle>
          <a:p>
            <a:endParaRPr lang="zh-CN" altLang="en-US">
              <a:latin typeface="Times New Roman" panose="02020603050405020304" pitchFamily="2" charset="0"/>
            </a:endParaRPr>
          </a:p>
        </p:txBody>
      </p:sp>
      <p:sp>
        <p:nvSpPr>
          <p:cNvPr id="2057" name="灯片编号占位符 2056"/>
          <p:cNvSpPr>
            <a:spLocks noGrp="1"/>
          </p:cNvSpPr>
          <p:nvPr>
            <p:ph type="sldNum" sz="quarter" idx="4"/>
          </p:nvPr>
        </p:nvSpPr>
        <p:spPr>
          <a:xfrm>
            <a:off x="6553200" y="6248400"/>
            <a:ext cx="1905000" cy="457200"/>
          </a:xfrm>
          <a:prstGeom prst="rect">
            <a:avLst/>
          </a:prstGeom>
          <a:noFill/>
          <a:ln w="9525">
            <a:noFill/>
          </a:ln>
        </p:spPr>
        <p:txBody>
          <a:bodyPr lIns="92075" tIns="46038" rIns="92075" bIns="46038" anchor="ctr" anchorCtr="0"/>
          <a:lstStyle>
            <a:lvl1pPr algn="r">
              <a:defRPr sz="1400"/>
            </a:lvl1pPr>
          </a:lstStyle>
          <a:p>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5" name="页脚占位符 4"/>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716657"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5" name="页脚占位符 4"/>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5" name="页脚占位符 4"/>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5" name="页脚占位符 4"/>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5" name="页脚占位符 4"/>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9724" y="198120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6" name="页脚占位符 5"/>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8" name="页脚占位符 7"/>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4" name="页脚占位符 3"/>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3" name="页脚占位符 2"/>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6" name="页脚占位符 5"/>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Times New Roman" panose="02020603050405020304" pitchFamily="2" charset="0"/>
            </a:endParaRPr>
          </a:p>
        </p:txBody>
      </p:sp>
      <p:sp>
        <p:nvSpPr>
          <p:cNvPr id="6" name="页脚占位符 5"/>
          <p:cNvSpPr>
            <a:spLocks noGrp="1"/>
          </p:cNvSpPr>
          <p:nvPr>
            <p:ph type="ftr" sz="quarter" idx="11"/>
          </p:nvPr>
        </p:nvSpPr>
        <p:spPr/>
        <p:txBody>
          <a:bodyPr/>
          <a:lstStyle/>
          <a:p>
            <a:pPr lvl="0"/>
            <a:endParaRPr lang="zh-CN" altLang="en-US">
              <a:latin typeface="Times New Roman" panose="02020603050405020304" pitchFamily="2"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alpha val="100000"/>
              </a:schemeClr>
            </a:gs>
            <a:gs pos="100000">
              <a:schemeClr val="bg2"/>
            </a:gs>
          </a:gsLst>
          <a:lin ang="0" scaled="1"/>
          <a:tileRect/>
        </a:gradFill>
        <a:effectLst/>
      </p:bgPr>
    </p:bg>
    <p:spTree>
      <p:nvGrpSpPr>
        <p:cNvPr id="1" name=""/>
        <p:cNvGrpSpPr/>
        <p:nvPr/>
      </p:nvGrpSpPr>
      <p:grpSpPr/>
      <p:grpSp>
        <p:nvGrpSpPr>
          <p:cNvPr id="1026" name="组合 1025"/>
          <p:cNvGrpSpPr/>
          <p:nvPr/>
        </p:nvGrpSpPr>
        <p:grpSpPr>
          <a:xfrm>
            <a:off x="0" y="1588"/>
            <a:ext cx="9132888" cy="6845300"/>
            <a:chOff x="0" y="0"/>
            <a:chExt cx="5753" cy="4312"/>
          </a:xfrm>
        </p:grpSpPr>
        <p:sp>
          <p:nvSpPr>
            <p:cNvPr id="1027" name="任意多边形 1026"/>
            <p:cNvSpPr/>
            <p:nvPr/>
          </p:nvSpPr>
          <p:spPr>
            <a:xfrm>
              <a:off x="3394" y="998"/>
              <a:ext cx="2359" cy="3314"/>
            </a:xfrm>
            <a:custGeom>
              <a:avLst/>
              <a:gdLst/>
              <a:ahLst/>
              <a:cxnLst/>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tileRect/>
            </a:gradFill>
            <a:ln w="9525">
              <a:noFill/>
            </a:ln>
          </p:spPr>
          <p:txBody>
            <a:bodyPr/>
            <a:p>
              <a:endParaRPr lang="zh-CN" altLang="en-US"/>
            </a:p>
          </p:txBody>
        </p:sp>
        <p:sp>
          <p:nvSpPr>
            <p:cNvPr id="1028" name="任意多边形 1027"/>
            <p:cNvSpPr/>
            <p:nvPr/>
          </p:nvSpPr>
          <p:spPr>
            <a:xfrm>
              <a:off x="0" y="0"/>
              <a:ext cx="5298" cy="4312"/>
            </a:xfrm>
            <a:custGeom>
              <a:avLst/>
              <a:gdLst>
                <a:gd name="txL" fmla="*/ 0 w 21600"/>
                <a:gd name="txT" fmla="*/ 0 h 21600"/>
                <a:gd name="txR" fmla="*/ 21600 w 21600"/>
                <a:gd name="txB" fmla="*/ 21600 h 21600"/>
              </a:gdLst>
              <a:ahLst/>
              <a:cxnLst>
                <a:cxn ang="270">
                  <a:pos x="0" y="0"/>
                </a:cxn>
                <a:cxn ang="90">
                  <a:pos x="21600" y="21600"/>
                </a:cxn>
                <a:cxn ang="90">
                  <a:pos x="0" y="21600"/>
                </a:cxn>
              </a:cxnLst>
              <a:rect l="txL" t="txT" r="txR" b="txB"/>
              <a:pathLst>
                <a:path w="21600" h="21600" fill="none">
                  <a:moveTo>
                    <a:pt x="0" y="0"/>
                  </a:moveTo>
                  <a:arcTo wR="21600" hR="21600" stAng="-5400000" swAng="5400000"/>
                </a:path>
                <a:path w="21600" h="21600" stroke="0">
                  <a:moveTo>
                    <a:pt x="0" y="0"/>
                  </a:moveTo>
                  <a:arcTo wR="21600" hR="21600" stAng="-5400000" swAng="5400000"/>
                  <a:lnTo>
                    <a:pt x="0" y="21600"/>
                  </a:lnTo>
                  <a:close/>
                </a:path>
              </a:pathLst>
            </a:custGeom>
            <a:noFill/>
            <a:ln w="12700" cap="rnd" cmpd="sng">
              <a:solidFill>
                <a:schemeClr val="accent2"/>
              </a:solidFill>
              <a:prstDash val="solid"/>
              <a:headEnd type="none" w="med" len="med"/>
              <a:tailEnd type="none" w="med" len="med"/>
            </a:ln>
          </p:spPr>
          <p:txBody>
            <a:bodyPr/>
            <a:p>
              <a:endParaRPr lang="zh-CN" altLang="en-US"/>
            </a:p>
          </p:txBody>
        </p:sp>
      </p:grpSp>
      <p:sp>
        <p:nvSpPr>
          <p:cNvPr id="1029" name="标题 1028"/>
          <p:cNvSpPr>
            <a:spLocks noGrp="1"/>
          </p:cNvSpPr>
          <p:nvPr>
            <p:ph type="title"/>
          </p:nvPr>
        </p:nvSpPr>
        <p:spPr>
          <a:xfrm>
            <a:off x="685800" y="609600"/>
            <a:ext cx="7772400" cy="1143000"/>
          </a:xfrm>
          <a:prstGeom prst="rect">
            <a:avLst/>
          </a:prstGeom>
          <a:noFill/>
          <a:ln w="9525">
            <a:noFill/>
          </a:ln>
        </p:spPr>
        <p:txBody>
          <a:bodyPr lIns="92075" tIns="46038" rIns="92075" bIns="46038" anchor="ctr" anchorCtr="0"/>
          <a:p>
            <a:pPr lvl="0"/>
            <a:r>
              <a:rPr lang="zh-CN" altLang="en-US"/>
              <a:t>单击此处编辑母版标题样式</a:t>
            </a:r>
            <a:endParaRPr lang="zh-CN" altLang="en-US"/>
          </a:p>
        </p:txBody>
      </p:sp>
      <p:sp>
        <p:nvSpPr>
          <p:cNvPr id="1030" name="日期占位符 1029"/>
          <p:cNvSpPr>
            <a:spLocks noGrp="1"/>
          </p:cNvSpPr>
          <p:nvPr>
            <p:ph type="dt" sz="half" idx="2"/>
          </p:nvPr>
        </p:nvSpPr>
        <p:spPr>
          <a:xfrm>
            <a:off x="685800" y="6248400"/>
            <a:ext cx="1905000" cy="457200"/>
          </a:xfrm>
          <a:prstGeom prst="rect">
            <a:avLst/>
          </a:prstGeom>
          <a:noFill/>
          <a:ln w="9525">
            <a:noFill/>
          </a:ln>
        </p:spPr>
        <p:txBody>
          <a:bodyPr lIns="92075" tIns="46038" rIns="92075" bIns="46038" anchor="ctr" anchorCtr="0"/>
          <a:lstStyle>
            <a:lvl1pPr algn="l">
              <a:defRPr sz="1400"/>
            </a:lvl1pPr>
          </a:lstStyle>
          <a:p>
            <a:pPr lvl="0"/>
            <a:endParaRPr lang="zh-CN" altLang="en-US">
              <a:latin typeface="Times New Roman" panose="02020603050405020304" pitchFamily="2" charset="0"/>
            </a:endParaRPr>
          </a:p>
        </p:txBody>
      </p:sp>
      <p:sp>
        <p:nvSpPr>
          <p:cNvPr id="1031" name="页脚占位符 1030"/>
          <p:cNvSpPr>
            <a:spLocks noGrp="1"/>
          </p:cNvSpPr>
          <p:nvPr>
            <p:ph type="ftr" sz="quarter" idx="3"/>
          </p:nvPr>
        </p:nvSpPr>
        <p:spPr>
          <a:xfrm>
            <a:off x="3124200" y="6248400"/>
            <a:ext cx="2895600" cy="457200"/>
          </a:xfrm>
          <a:prstGeom prst="rect">
            <a:avLst/>
          </a:prstGeom>
          <a:noFill/>
          <a:ln w="9525">
            <a:noFill/>
          </a:ln>
        </p:spPr>
        <p:txBody>
          <a:bodyPr lIns="92075" tIns="46038" rIns="92075" bIns="46038" anchor="ctr" anchorCtr="0"/>
          <a:lstStyle>
            <a:lvl1pPr algn="ctr">
              <a:defRPr sz="1400"/>
            </a:lvl1pPr>
          </a:lstStyle>
          <a:p>
            <a:pPr lvl="0"/>
            <a:endParaRPr lang="zh-CN" altLang="en-US">
              <a:latin typeface="Times New Roman" panose="02020603050405020304" pitchFamily="2" charset="0"/>
            </a:endParaRPr>
          </a:p>
        </p:txBody>
      </p:sp>
      <p:sp>
        <p:nvSpPr>
          <p:cNvPr id="1032" name="灯片编号占位符 1031"/>
          <p:cNvSpPr>
            <a:spLocks noGrp="1"/>
          </p:cNvSpPr>
          <p:nvPr>
            <p:ph type="sldNum" sz="quarter" idx="4"/>
          </p:nvPr>
        </p:nvSpPr>
        <p:spPr>
          <a:xfrm>
            <a:off x="6553200" y="6248400"/>
            <a:ext cx="1905000" cy="457200"/>
          </a:xfrm>
          <a:prstGeom prst="rect">
            <a:avLst/>
          </a:prstGeom>
          <a:noFill/>
          <a:ln w="9525">
            <a:noFill/>
          </a:ln>
        </p:spPr>
        <p:txBody>
          <a:bodyPr lIns="92075" tIns="46038" rIns="92075" bIns="46038" anchor="ctr" anchorCtr="0"/>
          <a:lstStyle>
            <a:lvl1pPr algn="r">
              <a:defRPr sz="1400"/>
            </a:lvl1pPr>
          </a:lstStyle>
          <a:p>
            <a:pPr lvl="0"/>
            <a:fld id="{9A0DB2DC-4C9A-4742-B13C-FB6460FD3503}" type="slidenum">
              <a:rPr lang="zh-CN" altLang="en-US">
                <a:latin typeface="Times New Roman" panose="02020603050405020304" pitchFamily="2" charset="0"/>
              </a:rPr>
            </a:fld>
            <a:endParaRPr lang="zh-CN" altLang="en-US">
              <a:latin typeface="Times New Roman" panose="02020603050405020304" pitchFamily="2" charset="0"/>
            </a:endParaRPr>
          </a:p>
        </p:txBody>
      </p:sp>
      <p:sp>
        <p:nvSpPr>
          <p:cNvPr id="1033" name="文本占位符 1032"/>
          <p:cNvSpPr>
            <a:spLocks noGrp="1"/>
          </p:cNvSpPr>
          <p:nvPr>
            <p:ph type="body" idx="1"/>
          </p:nvPr>
        </p:nvSpPr>
        <p:spPr>
          <a:xfrm>
            <a:off x="685800" y="1981200"/>
            <a:ext cx="7772400" cy="41148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pic>
        <p:nvPicPr>
          <p:cNvPr id="2" name="图片 1" descr="商标（横）白底"/>
          <p:cNvPicPr>
            <a:picLocks noChangeAspect="1"/>
          </p:cNvPicPr>
          <p:nvPr userDrawn="1"/>
        </p:nvPicPr>
        <p:blipFill>
          <a:blip r:embed="rId13"/>
          <a:stretch>
            <a:fillRect/>
          </a:stretch>
        </p:blipFill>
        <p:spPr>
          <a:xfrm>
            <a:off x="179705" y="-25400"/>
            <a:ext cx="1715770" cy="635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effectLst>
            <a:outerShdw blurRad="38100" dist="38100" dir="2700000">
              <a:srgbClr val="C0C0C0"/>
            </a:outerShdw>
          </a:effectLst>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2400" b="0" i="0" u="none" kern="1200" baseline="0">
          <a:solidFill>
            <a:schemeClr val="tx1"/>
          </a:solidFill>
          <a:latin typeface="+mn-lt"/>
          <a:ea typeface="+mn-ea"/>
          <a:cs typeface="+mn-cs"/>
        </a:defRPr>
      </a:lvl1pPr>
      <a:lvl2pPr marL="457200" lvl="1"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2pPr>
      <a:lvl3pPr marL="914400" lvl="2"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3pPr>
      <a:lvl4pPr marL="1371600" lvl="3"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4pPr>
      <a:lvl5pPr marL="1828800" lvl="4"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5pPr>
      <a:lvl6pPr marL="2286000" lvl="5"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6pPr>
      <a:lvl7pPr marL="2743200" lvl="6"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7pPr>
      <a:lvl8pPr marL="3200400" lvl="7"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8pPr>
      <a:lvl9pPr marL="3657600" lvl="8" indent="0" algn="ctr" defTabSz="914400" eaLnBrk="1" fontAlgn="base" latinLnBrk="0" hangingPunct="1">
        <a:lnSpc>
          <a:spcPct val="100000"/>
        </a:lnSpc>
        <a:spcBef>
          <a:spcPct val="0"/>
        </a:spcBef>
        <a:spcAft>
          <a:spcPct val="0"/>
        </a:spcAft>
        <a:buFont typeface="Arial" panose="020B0604020202020204" pitchFamily="34" charset="0"/>
        <a:buNone/>
        <a:defRPr sz="4400" b="0" i="0" u="none" kern="1200" baseline="0">
          <a:solidFill>
            <a:schemeClr val="tx2"/>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hyperlink" Target="../../../&#31649;&#29702;&#30005;&#23376;&#20070;&#31821;/&#12298;&#40060;&#12299;&#8212;&#8212;&#28608;&#21457;&#27963;&#21147;&#24182;&#37322;&#25918;&#28508;&#33021;&#65288;&#32654;&#65289;.doc" TargetMode="External"/><Relationship Id="rId2" Type="http://schemas.openxmlformats.org/officeDocument/2006/relationships/image" Target="../media/image3.wmf"/><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5.wmf"/><Relationship Id="rId1" Type="http://schemas.openxmlformats.org/officeDocument/2006/relationships/image" Target="../media/image14.wmf"/></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wmf"/></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5.wmf"/></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wmf"/></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wm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wmf"/></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16.emf"/><Relationship Id="rId1"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wmf"/></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2.wav"/><Relationship Id="rId1" Type="http://schemas.openxmlformats.org/officeDocument/2006/relationships/audio" Target="../media/audio1.wav"/></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wmf"/></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wmf"/><Relationship Id="rId1"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wmf"/><Relationship Id="rId1" Type="http://schemas.openxmlformats.org/officeDocument/2006/relationships/image" Target="../media/image8.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grpSp>
        <p:nvGrpSpPr>
          <p:cNvPr id="4098" name="组合 4097"/>
          <p:cNvGrpSpPr/>
          <p:nvPr/>
        </p:nvGrpSpPr>
        <p:grpSpPr>
          <a:xfrm>
            <a:off x="0" y="3048000"/>
            <a:ext cx="3267075" cy="3629025"/>
            <a:chOff x="0" y="0"/>
            <a:chExt cx="2682" cy="2286"/>
          </a:xfrm>
        </p:grpSpPr>
        <p:sp>
          <p:nvSpPr>
            <p:cNvPr id="4099" name="Gear"/>
            <p:cNvSpPr>
              <a:spLocks noEditPoints="1"/>
            </p:cNvSpPr>
            <p:nvPr/>
          </p:nvSpPr>
          <p:spPr>
            <a:xfrm>
              <a:off x="1487" y="0"/>
              <a:ext cx="1195" cy="1048"/>
            </a:xfrm>
            <a:custGeom>
              <a:avLst/>
              <a:gdLst>
                <a:gd name="txL" fmla="*/ 4374 w 21600"/>
                <a:gd name="txT" fmla="*/ 3964 h 21600"/>
                <a:gd name="txR" fmla="*/ 17841 w 21600"/>
                <a:gd name="txB" fmla="*/ 17635 h 21600"/>
              </a:gdLst>
              <a:ahLst/>
              <a:cxnLst>
                <a:cxn ang="0">
                  <a:pos x="10800" y="0"/>
                </a:cxn>
                <a:cxn ang="0">
                  <a:pos x="21600" y="10800"/>
                </a:cxn>
                <a:cxn ang="0">
                  <a:pos x="10800" y="21600"/>
                </a:cxn>
                <a:cxn ang="0">
                  <a:pos x="0" y="10800"/>
                </a:cxn>
              </a:cxnLst>
              <a:rect l="txL" t="txT" r="txR" b="txB"/>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scene3d>
              <a:camera prst="legacyPerspectiveFront">
                <a:rot lat="20100000" lon="1500000" rev="0"/>
              </a:camera>
              <a:lightRig rig="legacyFlat4" dir="b"/>
            </a:scene3d>
            <a:sp3d extrusionH="430200" prstMaterial="legacyMatte">
              <a:bevelT w="13500" h="13500" prst="angle"/>
              <a:bevelB w="13500" h="13500" prst="angle"/>
              <a:extrusionClr>
                <a:srgbClr val="C0C0C0"/>
              </a:extrusionClr>
            </a:sp3d>
          </p:spPr>
          <p:txBody>
            <a:bodyPr/>
            <a:p>
              <a:endParaRPr lang="zh-CN" altLang="en-US"/>
            </a:p>
          </p:txBody>
        </p:sp>
        <p:sp>
          <p:nvSpPr>
            <p:cNvPr id="4100" name="任意多边形 4099"/>
            <p:cNvSpPr>
              <a:spLocks noEditPoints="1"/>
            </p:cNvSpPr>
            <p:nvPr/>
          </p:nvSpPr>
          <p:spPr>
            <a:xfrm>
              <a:off x="0" y="432"/>
              <a:ext cx="1429" cy="1253"/>
            </a:xfrm>
            <a:custGeom>
              <a:avLst/>
              <a:gdLst>
                <a:gd name="txL" fmla="*/ 4374 w 21600"/>
                <a:gd name="txT" fmla="*/ 3964 h 21600"/>
                <a:gd name="txR" fmla="*/ 17841 w 21600"/>
                <a:gd name="txB" fmla="*/ 17635 h 21600"/>
              </a:gdLst>
              <a:ahLst/>
              <a:cxnLst>
                <a:cxn ang="0">
                  <a:pos x="10800" y="0"/>
                </a:cxn>
                <a:cxn ang="0">
                  <a:pos x="21600" y="10800"/>
                </a:cxn>
                <a:cxn ang="0">
                  <a:pos x="10800" y="21600"/>
                </a:cxn>
                <a:cxn ang="0">
                  <a:pos x="0" y="10800"/>
                </a:cxn>
              </a:cxnLst>
              <a:rect l="txL" t="txT" r="txR" b="txB"/>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scene3d>
              <a:camera prst="legacyPerspectiveFront">
                <a:rot lat="20100000" lon="1500000" rev="0"/>
              </a:camera>
              <a:lightRig rig="legacyFlat4" dir="b"/>
            </a:scene3d>
            <a:sp3d extrusionH="430200" prstMaterial="legacyMatte">
              <a:bevelT w="13500" h="13500" prst="angle"/>
              <a:bevelB w="13500" h="13500" prst="angle"/>
              <a:extrusionClr>
                <a:srgbClr val="C0C0C0"/>
              </a:extrusionClr>
            </a:sp3d>
          </p:spPr>
          <p:txBody>
            <a:bodyPr/>
            <a:p>
              <a:endParaRPr lang="zh-CN" altLang="en-US"/>
            </a:p>
          </p:txBody>
        </p:sp>
        <p:sp>
          <p:nvSpPr>
            <p:cNvPr id="4101" name="任意多边形 4100"/>
            <p:cNvSpPr>
              <a:spLocks noEditPoints="1"/>
            </p:cNvSpPr>
            <p:nvPr/>
          </p:nvSpPr>
          <p:spPr>
            <a:xfrm>
              <a:off x="927" y="894"/>
              <a:ext cx="1588" cy="1392"/>
            </a:xfrm>
            <a:custGeom>
              <a:avLst/>
              <a:gdLst>
                <a:gd name="txL" fmla="*/ 4374 w 21600"/>
                <a:gd name="txT" fmla="*/ 3964 h 21600"/>
                <a:gd name="txR" fmla="*/ 17841 w 21600"/>
                <a:gd name="txB" fmla="*/ 17635 h 21600"/>
              </a:gdLst>
              <a:ahLst/>
              <a:cxnLst>
                <a:cxn ang="0">
                  <a:pos x="10800" y="0"/>
                </a:cxn>
                <a:cxn ang="0">
                  <a:pos x="21600" y="10800"/>
                </a:cxn>
                <a:cxn ang="0">
                  <a:pos x="10800" y="21600"/>
                </a:cxn>
                <a:cxn ang="0">
                  <a:pos x="0" y="10800"/>
                </a:cxn>
              </a:cxnLst>
              <a:rect l="txL" t="txT" r="txR" b="txB"/>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scene3d>
              <a:camera prst="legacyPerspectiveFront">
                <a:rot lat="20100000" lon="1500000" rev="0"/>
              </a:camera>
              <a:lightRig rig="legacyFlat4" dir="b"/>
            </a:scene3d>
            <a:sp3d extrusionH="430200" prstMaterial="legacyMatte">
              <a:bevelT w="13500" h="13500" prst="angle"/>
              <a:bevelB w="13500" h="13500" prst="angle"/>
              <a:extrusionClr>
                <a:srgbClr val="C0C0C0"/>
              </a:extrusionClr>
            </a:sp3d>
          </p:spPr>
          <p:txBody>
            <a:bodyPr/>
            <a:p>
              <a:endParaRPr lang="zh-CN" altLang="en-US"/>
            </a:p>
          </p:txBody>
        </p:sp>
      </p:grpSp>
      <p:sp>
        <p:nvSpPr>
          <p:cNvPr id="4102" name="矩形 4101"/>
          <p:cNvSpPr/>
          <p:nvPr/>
        </p:nvSpPr>
        <p:spPr>
          <a:xfrm>
            <a:off x="1547813" y="260350"/>
            <a:ext cx="6767512" cy="914400"/>
          </a:xfrm>
          <a:prstGeom prst="rect">
            <a:avLst/>
          </a:prstGeom>
          <a:solidFill>
            <a:srgbClr val="969696"/>
          </a:solidFill>
          <a:ln w="9525">
            <a:noFill/>
          </a:ln>
        </p:spPr>
        <p:txBody>
          <a:bodyPr wrap="square">
            <a:spAutoFit/>
          </a:bodyPr>
          <a:p>
            <a:r>
              <a:rPr lang="zh-CN" altLang="en-US" sz="5400" dirty="0">
                <a:solidFill>
                  <a:schemeClr val="hlink"/>
                </a:solidFill>
                <a:effectLst>
                  <a:outerShdw blurRad="38100" dist="38100" dir="2700000">
                    <a:srgbClr val="000000"/>
                  </a:outerShdw>
                </a:effectLst>
                <a:latin typeface="Arial" panose="020B0604020202020204" pitchFamily="34" charset="0"/>
                <a:ea typeface="华文彩云" panose="02010800040101010101" pitchFamily="2" charset="-122"/>
              </a:rPr>
              <a:t>泰澄科技有限公司</a:t>
            </a:r>
            <a:endParaRPr lang="zh-CN" altLang="en-US" sz="5400" dirty="0">
              <a:solidFill>
                <a:schemeClr val="hlink"/>
              </a:solidFill>
              <a:effectLst>
                <a:outerShdw blurRad="38100" dist="38100" dir="2700000">
                  <a:srgbClr val="000000"/>
                </a:outerShdw>
              </a:effectLst>
              <a:latin typeface="Arial" panose="020B0604020202020204" pitchFamily="34" charset="0"/>
              <a:ea typeface="华文彩云" panose="02010800040101010101" pitchFamily="2" charset="-122"/>
            </a:endParaRPr>
          </a:p>
        </p:txBody>
      </p:sp>
      <p:pic>
        <p:nvPicPr>
          <p:cNvPr id="4103" name="图片 4102" descr="3"/>
          <p:cNvPicPr>
            <a:picLocks noChangeAspect="1"/>
          </p:cNvPicPr>
          <p:nvPr/>
        </p:nvPicPr>
        <p:blipFill>
          <a:blip r:embed="rId1"/>
          <a:stretch>
            <a:fillRect/>
          </a:stretch>
        </p:blipFill>
        <p:spPr>
          <a:xfrm>
            <a:off x="6629400" y="1828800"/>
            <a:ext cx="2514600" cy="2895600"/>
          </a:xfrm>
          <a:prstGeom prst="rect">
            <a:avLst/>
          </a:prstGeom>
          <a:solidFill>
            <a:srgbClr val="CC99FF"/>
          </a:solidFill>
          <a:ln w="9525">
            <a:noFill/>
          </a:ln>
        </p:spPr>
      </p:pic>
      <p:pic>
        <p:nvPicPr>
          <p:cNvPr id="4104" name="图片 4103" descr="BD05219_"/>
          <p:cNvPicPr>
            <a:picLocks noChangeAspect="1"/>
          </p:cNvPicPr>
          <p:nvPr/>
        </p:nvPicPr>
        <p:blipFill>
          <a:blip r:embed="rId2"/>
          <a:stretch>
            <a:fillRect/>
          </a:stretch>
        </p:blipFill>
        <p:spPr>
          <a:xfrm>
            <a:off x="7543800" y="0"/>
            <a:ext cx="1600200" cy="1600200"/>
          </a:xfrm>
          <a:prstGeom prst="rect">
            <a:avLst/>
          </a:prstGeom>
          <a:noFill/>
          <a:ln w="9525">
            <a:noFill/>
          </a:ln>
        </p:spPr>
      </p:pic>
      <p:sp>
        <p:nvSpPr>
          <p:cNvPr id="4106" name="文本框 4105"/>
          <p:cNvSpPr txBox="1"/>
          <p:nvPr/>
        </p:nvSpPr>
        <p:spPr>
          <a:xfrm>
            <a:off x="5651500" y="3141663"/>
            <a:ext cx="2133600" cy="395287"/>
          </a:xfrm>
          <a:prstGeom prst="rect">
            <a:avLst/>
          </a:prstGeom>
          <a:noFill/>
          <a:ln w="9525">
            <a:noFill/>
          </a:ln>
        </p:spPr>
        <p:txBody>
          <a:bodyPr wrap="square" lIns="92075" tIns="46038" rIns="92075" bIns="46038">
            <a:spAutoFit/>
          </a:bodyPr>
          <a:p>
            <a:pPr>
              <a:spcBef>
                <a:spcPct val="50000"/>
              </a:spcBef>
            </a:pPr>
            <a:r>
              <a:rPr lang="zh-CN" altLang="en-US" sz="2000" b="1" i="1">
                <a:effectLst>
                  <a:outerShdw blurRad="38100" dist="38100" dir="2700000">
                    <a:srgbClr val="C0C0C0"/>
                  </a:outerShdw>
                </a:effectLst>
                <a:latin typeface="Arial" panose="020B0604020202020204" pitchFamily="34" charset="0"/>
                <a:hlinkClick r:id="rId3" action="ppaction://hlinkfile"/>
              </a:rPr>
              <a:t>爱上你的工作</a:t>
            </a:r>
            <a:endParaRPr lang="zh-CN" altLang="en-US" sz="2000" b="1" i="1">
              <a:effectLst>
                <a:outerShdw blurRad="38100" dist="38100" dir="2700000">
                  <a:srgbClr val="C0C0C0"/>
                </a:outerShdw>
              </a:effectLst>
              <a:latin typeface="Arial" panose="020B0604020202020204" pitchFamily="34" charset="0"/>
            </a:endParaRPr>
          </a:p>
        </p:txBody>
      </p:sp>
      <p:sp>
        <p:nvSpPr>
          <p:cNvPr id="4107" name="矩形 4106"/>
          <p:cNvSpPr/>
          <p:nvPr/>
        </p:nvSpPr>
        <p:spPr>
          <a:xfrm>
            <a:off x="2411413" y="1844675"/>
            <a:ext cx="4681537" cy="762000"/>
          </a:xfrm>
          <a:prstGeom prst="rect">
            <a:avLst/>
          </a:prstGeom>
          <a:solidFill>
            <a:srgbClr val="969696">
              <a:alpha val="100000"/>
            </a:srgbClr>
          </a:solidFill>
          <a:ln w="9525">
            <a:noFill/>
          </a:ln>
        </p:spPr>
        <p:txBody>
          <a:bodyPr vert="horz" wrap="square" anchor="t" anchorCtr="0">
            <a:spAutoFit/>
          </a:bodyPr>
          <a:p>
            <a:pPr algn="l"/>
            <a:r>
              <a:rPr lang="zh-CN" altLang="en-US" b="1">
                <a:solidFill>
                  <a:schemeClr val="folHlink"/>
                </a:solidFill>
                <a:effectLst>
                  <a:outerShdw blurRad="38100" dist="38100" dir="2700000">
                    <a:srgbClr val="000000"/>
                  </a:outerShdw>
                </a:effectLst>
                <a:latin typeface="Arial" panose="020B0604020202020204" pitchFamily="34" charset="0"/>
                <a:ea typeface="华文彩云" panose="02010800040101010101" pitchFamily="2" charset="-122"/>
              </a:rPr>
              <a:t>现场管理基本知识</a:t>
            </a:r>
            <a:endParaRPr lang="zh-CN" altLang="en-US" b="1">
              <a:solidFill>
                <a:schemeClr val="folHlink"/>
              </a:solidFill>
              <a:effectLst>
                <a:outerShdw blurRad="38100" dist="38100" dir="2700000">
                  <a:srgbClr val="000000"/>
                </a:outerShdw>
              </a:effectLst>
              <a:latin typeface="Arial" panose="020B0604020202020204" pitchFamily="34" charset="0"/>
              <a:ea typeface="华文彩云" panose="0201080004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标题 13313"/>
          <p:cNvSpPr>
            <a:spLocks noGrp="1"/>
          </p:cNvSpPr>
          <p:nvPr>
            <p:ph type="title"/>
          </p:nvPr>
        </p:nvSpPr>
        <p:spPr>
          <a:xfrm>
            <a:off x="609600" y="228600"/>
            <a:ext cx="7772400" cy="762000"/>
          </a:xfrm>
          <a:ln/>
        </p:spPr>
        <p:txBody>
          <a:bodyPr lIns="92075" tIns="46038" rIns="92075" bIns="46038" anchor="ctr" anchorCtr="0"/>
          <a:p>
            <a:r>
              <a:rPr lang="zh-CN" altLang="en-US"/>
              <a:t>三</a:t>
            </a:r>
            <a:r>
              <a:rPr lang="en-US" altLang="zh-CN"/>
              <a:t>.</a:t>
            </a:r>
            <a:r>
              <a:rPr lang="zh-CN" altLang="en-US"/>
              <a:t>现场管理的六大目标</a:t>
            </a:r>
            <a:endParaRPr lang="zh-CN" altLang="en-US"/>
          </a:p>
        </p:txBody>
      </p:sp>
      <p:sp>
        <p:nvSpPr>
          <p:cNvPr id="13315" name="流程图: 可选过程 13314"/>
          <p:cNvSpPr/>
          <p:nvPr/>
        </p:nvSpPr>
        <p:spPr>
          <a:xfrm>
            <a:off x="304800" y="2438400"/>
            <a:ext cx="8588375" cy="3581400"/>
          </a:xfrm>
          <a:prstGeom prst="flowChartAlternateProcess">
            <a:avLst/>
          </a:prstGeom>
          <a:solidFill>
            <a:srgbClr val="FF0000"/>
          </a:solidFill>
          <a:ln w="12700" cap="sq" cmpd="sng">
            <a:solidFill>
              <a:schemeClr val="tx1"/>
            </a:solidFill>
            <a:prstDash val="solid"/>
            <a:miter/>
            <a:headEnd type="none" w="med" len="med"/>
            <a:tailEnd type="none" w="med" len="med"/>
          </a:ln>
        </p:spPr>
        <p:txBody>
          <a:bodyPr wrap="none" anchor="ctr" anchorCtr="0"/>
          <a:p>
            <a:pPr algn="l"/>
            <a:r>
              <a:rPr lang="zh-CN" altLang="en-US" sz="2400">
                <a:solidFill>
                  <a:schemeClr val="tx1"/>
                </a:solidFill>
                <a:latin typeface="Times New Roman" panose="02020603050405020304" pitchFamily="2" charset="0"/>
              </a:rPr>
              <a:t>品质</a:t>
            </a:r>
            <a:r>
              <a:rPr lang="en-US" altLang="zh-CN" sz="2400">
                <a:solidFill>
                  <a:schemeClr val="tx1"/>
                </a:solidFill>
                <a:latin typeface="Times New Roman" panose="02020603050405020304" pitchFamily="2" charset="0"/>
              </a:rPr>
              <a:t>: Quality—</a:t>
            </a:r>
            <a:r>
              <a:rPr lang="zh-CN" altLang="en-US" sz="2400">
                <a:solidFill>
                  <a:schemeClr val="tx1"/>
                </a:solidFill>
                <a:latin typeface="Times New Roman" panose="02020603050405020304" pitchFamily="2" charset="0"/>
              </a:rPr>
              <a:t>品质是企业的决战场，没有品质就没有明天。</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成本</a:t>
            </a:r>
            <a:r>
              <a:rPr lang="en-US" altLang="zh-CN" sz="2400">
                <a:solidFill>
                  <a:schemeClr val="tx1"/>
                </a:solidFill>
                <a:latin typeface="Times New Roman" panose="02020603050405020304" pitchFamily="2" charset="0"/>
              </a:rPr>
              <a:t>: Cost-------</a:t>
            </a:r>
            <a:r>
              <a:rPr lang="zh-CN" altLang="en-US" sz="2400">
                <a:solidFill>
                  <a:schemeClr val="tx1"/>
                </a:solidFill>
                <a:latin typeface="Times New Roman" panose="02020603050405020304" pitchFamily="2" charset="0"/>
              </a:rPr>
              <a:t>合理的成本，也是产品具有竞争力的有力保障。</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交期</a:t>
            </a:r>
            <a:r>
              <a:rPr lang="en-US" altLang="zh-CN" sz="2400">
                <a:solidFill>
                  <a:schemeClr val="tx1"/>
                </a:solidFill>
                <a:latin typeface="Times New Roman" panose="02020603050405020304" pitchFamily="2" charset="0"/>
              </a:rPr>
              <a:t>: Delivery-</a:t>
            </a:r>
            <a:r>
              <a:rPr lang="zh-CN" altLang="en-US" sz="2400">
                <a:solidFill>
                  <a:schemeClr val="tx1"/>
                </a:solidFill>
                <a:latin typeface="Times New Roman" panose="02020603050405020304" pitchFamily="2" charset="0"/>
              </a:rPr>
              <a:t>客户就是上帝，而且是不懂得宽恕的上帝</a:t>
            </a:r>
            <a:r>
              <a:rPr lang="zh-CN" altLang="en-US" sz="1800">
                <a:solidFill>
                  <a:schemeClr val="tx1"/>
                </a:solidFill>
                <a:latin typeface="Times New Roman" panose="02020603050405020304" pitchFamily="2" charset="0"/>
              </a:rPr>
              <a:t>！</a:t>
            </a:r>
            <a:endParaRPr lang="zh-CN" altLang="en-US" sz="18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效率</a:t>
            </a:r>
            <a:r>
              <a:rPr lang="en-US" altLang="zh-CN" sz="2400">
                <a:solidFill>
                  <a:schemeClr val="tx1"/>
                </a:solidFill>
                <a:latin typeface="Times New Roman" panose="02020603050405020304" pitchFamily="2" charset="0"/>
              </a:rPr>
              <a:t>: Production-</a:t>
            </a:r>
            <a:r>
              <a:rPr lang="zh-CN" altLang="en-US" sz="2400">
                <a:solidFill>
                  <a:schemeClr val="tx1"/>
                </a:solidFill>
                <a:latin typeface="Times New Roman" panose="02020603050405020304" pitchFamily="2" charset="0"/>
              </a:rPr>
              <a:t>效率是部门绩效的量尺，工作改善的标竿。</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安全</a:t>
            </a:r>
            <a:r>
              <a:rPr lang="en-US" altLang="zh-CN" sz="2400">
                <a:solidFill>
                  <a:schemeClr val="tx1"/>
                </a:solidFill>
                <a:latin typeface="Times New Roman" panose="02020603050405020304" pitchFamily="2" charset="0"/>
              </a:rPr>
              <a:t>: Safety----</a:t>
            </a:r>
            <a:r>
              <a:rPr lang="zh-CN" altLang="en-US" sz="2400">
                <a:solidFill>
                  <a:schemeClr val="tx1"/>
                </a:solidFill>
                <a:latin typeface="Times New Roman" panose="02020603050405020304" pitchFamily="2" charset="0"/>
              </a:rPr>
              <a:t>工作是为了生活好，安全是为了活到老。</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士气</a:t>
            </a:r>
            <a:r>
              <a:rPr lang="en-US" altLang="zh-CN" sz="2400">
                <a:solidFill>
                  <a:schemeClr val="tx1"/>
                </a:solidFill>
                <a:latin typeface="Times New Roman" panose="02020603050405020304" pitchFamily="2" charset="0"/>
              </a:rPr>
              <a:t>:Morale----</a:t>
            </a:r>
            <a:r>
              <a:rPr lang="zh-CN" altLang="en-US" sz="2400">
                <a:solidFill>
                  <a:schemeClr val="tx1"/>
                </a:solidFill>
                <a:latin typeface="Times New Roman" panose="02020603050405020304" pitchFamily="2" charset="0"/>
              </a:rPr>
              <a:t>坚强有力的团队，高昂的士气是取之不尽用之</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                           不完的宝贵资源。</a:t>
            </a:r>
            <a:endParaRPr lang="zh-CN" altLang="en-US" sz="2400">
              <a:solidFill>
                <a:schemeClr val="tx1"/>
              </a:solidFill>
              <a:latin typeface="Times New Roman" panose="02020603050405020304" pitchFamily="2" charset="0"/>
            </a:endParaRPr>
          </a:p>
        </p:txBody>
      </p:sp>
      <p:sp>
        <p:nvSpPr>
          <p:cNvPr id="13316" name="文本框 13315"/>
          <p:cNvSpPr txBox="1"/>
          <p:nvPr/>
        </p:nvSpPr>
        <p:spPr>
          <a:xfrm>
            <a:off x="609600" y="1600200"/>
            <a:ext cx="8278813" cy="457200"/>
          </a:xfrm>
          <a:prstGeom prst="rect">
            <a:avLst/>
          </a:prstGeom>
          <a:noFill/>
          <a:ln w="9525">
            <a:noFill/>
          </a:ln>
        </p:spPr>
        <p:txBody>
          <a:bodyPr lIns="90000" tIns="46800" rIns="90000" bIns="46800">
            <a:spAutoFit/>
          </a:bodyPr>
          <a:p>
            <a:pPr algn="l">
              <a:spcBef>
                <a:spcPct val="50000"/>
              </a:spcBef>
            </a:pPr>
            <a:r>
              <a:rPr lang="zh-CN" altLang="en-US" sz="2400">
                <a:solidFill>
                  <a:schemeClr val="tx1"/>
                </a:solidFill>
                <a:latin typeface="Times New Roman" panose="02020603050405020304" pitchFamily="2" charset="0"/>
              </a:rPr>
              <a:t>好的现场管理人员必须从以下六大管理目标方面进行管理。</a:t>
            </a:r>
            <a:endParaRPr lang="zh-CN" altLang="en-US" sz="2400">
              <a:solidFill>
                <a:schemeClr val="tx1"/>
              </a:solidFill>
              <a:latin typeface="Times New Roman" panose="02020603050405020304" pitchFamily="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流程图: 资料带 14337"/>
          <p:cNvSpPr/>
          <p:nvPr/>
        </p:nvSpPr>
        <p:spPr>
          <a:xfrm>
            <a:off x="1295400" y="0"/>
            <a:ext cx="6019800" cy="1524000"/>
          </a:xfrm>
          <a:prstGeom prst="flowChartPunchedTape">
            <a:avLst/>
          </a:prstGeom>
          <a:solidFill>
            <a:schemeClr val="accent1"/>
          </a:solidFill>
          <a:ln w="12700" cap="sq" cmpd="sng">
            <a:solidFill>
              <a:schemeClr val="tx1"/>
            </a:solidFill>
            <a:prstDash val="solid"/>
            <a:miter/>
            <a:headEnd type="none" w="med" len="med"/>
            <a:tailEnd type="none" w="med" len="med"/>
          </a:ln>
        </p:spPr>
        <p:txBody>
          <a:bodyPr/>
          <a:p>
            <a:endParaRPr lang="zh-CN" altLang="en-US"/>
          </a:p>
        </p:txBody>
      </p:sp>
      <p:sp>
        <p:nvSpPr>
          <p:cNvPr id="14339" name="文本框 14338"/>
          <p:cNvSpPr txBox="1"/>
          <p:nvPr/>
        </p:nvSpPr>
        <p:spPr>
          <a:xfrm>
            <a:off x="1905000" y="457200"/>
            <a:ext cx="4800600" cy="579438"/>
          </a:xfrm>
          <a:prstGeom prst="rect">
            <a:avLst/>
          </a:prstGeom>
          <a:noFill/>
          <a:ln w="9525">
            <a:noFill/>
          </a:ln>
        </p:spPr>
        <p:txBody>
          <a:bodyPr>
            <a:spAutoFit/>
          </a:bodyPr>
          <a:p>
            <a:pPr algn="l">
              <a:spcBef>
                <a:spcPct val="50000"/>
              </a:spcBef>
            </a:pPr>
            <a:r>
              <a:rPr lang="zh-CN" altLang="en-US" sz="3200">
                <a:solidFill>
                  <a:schemeClr val="bg2"/>
                </a:solidFill>
                <a:latin typeface="Arial" panose="020B0604020202020204" pitchFamily="34" charset="0"/>
                <a:ea typeface="华文彩云" panose="02010800040101010101" pitchFamily="2" charset="-122"/>
              </a:rPr>
              <a:t>四</a:t>
            </a:r>
            <a:r>
              <a:rPr lang="en-US" altLang="zh-CN" sz="3200">
                <a:solidFill>
                  <a:schemeClr val="bg2"/>
                </a:solidFill>
                <a:latin typeface="Arial" panose="020B0604020202020204" pitchFamily="34" charset="0"/>
                <a:ea typeface="华文彩云" panose="02010800040101010101" pitchFamily="2" charset="-122"/>
              </a:rPr>
              <a:t>.</a:t>
            </a:r>
            <a:r>
              <a:rPr lang="zh-CN" altLang="en-US" sz="3200">
                <a:solidFill>
                  <a:schemeClr val="bg2"/>
                </a:solidFill>
                <a:latin typeface="Arial" panose="020B0604020202020204" pitchFamily="34" charset="0"/>
                <a:ea typeface="华文彩云" panose="02010800040101010101" pitchFamily="2" charset="-122"/>
              </a:rPr>
              <a:t>现场日常管理</a:t>
            </a:r>
            <a:r>
              <a:rPr lang="zh-CN" altLang="en-US" sz="3200" b="1">
                <a:solidFill>
                  <a:schemeClr val="bg2"/>
                </a:solidFill>
                <a:latin typeface="Times New Roman" panose="02020603050405020304" pitchFamily="2" charset="0"/>
                <a:ea typeface="华文彩云" panose="02010800040101010101" pitchFamily="2" charset="-122"/>
              </a:rPr>
              <a:t>三个层面</a:t>
            </a:r>
            <a:endParaRPr lang="zh-CN" altLang="en-US" sz="3200" b="1">
              <a:solidFill>
                <a:schemeClr val="bg2"/>
              </a:solidFill>
              <a:latin typeface="Times New Roman" panose="02020603050405020304" pitchFamily="2" charset="0"/>
              <a:ea typeface="华文彩云" panose="02010800040101010101" pitchFamily="2" charset="-122"/>
            </a:endParaRPr>
          </a:p>
        </p:txBody>
      </p:sp>
      <p:pic>
        <p:nvPicPr>
          <p:cNvPr id="14340" name="图片 14339" descr="HM00163_"/>
          <p:cNvPicPr>
            <a:picLocks noChangeAspect="1"/>
          </p:cNvPicPr>
          <p:nvPr/>
        </p:nvPicPr>
        <p:blipFill>
          <a:blip r:embed="rId1"/>
          <a:stretch>
            <a:fillRect/>
          </a:stretch>
        </p:blipFill>
        <p:spPr>
          <a:xfrm>
            <a:off x="1619250" y="2565400"/>
            <a:ext cx="914400" cy="620713"/>
          </a:xfrm>
          <a:prstGeom prst="rect">
            <a:avLst/>
          </a:prstGeom>
          <a:noFill/>
          <a:ln w="9525">
            <a:noFill/>
          </a:ln>
        </p:spPr>
      </p:pic>
      <p:sp>
        <p:nvSpPr>
          <p:cNvPr id="14341" name="文本框 14340"/>
          <p:cNvSpPr txBox="1"/>
          <p:nvPr/>
        </p:nvSpPr>
        <p:spPr>
          <a:xfrm>
            <a:off x="250825" y="1981200"/>
            <a:ext cx="8893175" cy="4048125"/>
          </a:xfrm>
          <a:prstGeom prst="rect">
            <a:avLst/>
          </a:prstGeom>
          <a:noFill/>
          <a:ln w="9525">
            <a:noFill/>
          </a:ln>
        </p:spPr>
        <p:txBody>
          <a:bodyPr lIns="90000" tIns="46800" rIns="90000" bIns="46800">
            <a:spAutoFit/>
          </a:bodyPr>
          <a:p>
            <a:pPr marL="457200" indent="-457200" algn="l">
              <a:spcBef>
                <a:spcPct val="20000"/>
              </a:spcBef>
              <a:buClr>
                <a:schemeClr val="tx1"/>
              </a:buClr>
              <a:buSzPct val="80000"/>
              <a:buFont typeface="Wingdings" panose="05000000000000000000" pitchFamily="2" charset="2"/>
              <a:buAutoNum type="arabicPeriod"/>
            </a:pPr>
            <a:r>
              <a:rPr lang="zh-CN" altLang="en-US" sz="3200">
                <a:solidFill>
                  <a:schemeClr val="tx1"/>
                </a:solidFill>
                <a:latin typeface="Times New Roman" panose="02020603050405020304" pitchFamily="2" charset="0"/>
              </a:rPr>
              <a:t>事后管理：问题发生后实施处理</a:t>
            </a:r>
            <a:endParaRPr lang="zh-CN" altLang="en-US" sz="3200">
              <a:solidFill>
                <a:schemeClr val="tx1"/>
              </a:solidFill>
              <a:latin typeface="Times New Roman" panose="02020603050405020304" pitchFamily="2" charset="0"/>
            </a:endParaRPr>
          </a:p>
          <a:p>
            <a:pPr marL="457200" indent="-457200" algn="l">
              <a:spcBef>
                <a:spcPct val="20000"/>
              </a:spcBef>
              <a:buClr>
                <a:schemeClr val="tx1"/>
              </a:buClr>
              <a:buSzPct val="80000"/>
              <a:buFont typeface="Wingdings" panose="05000000000000000000" pitchFamily="2" charset="2"/>
              <a:buNone/>
            </a:pPr>
            <a:r>
              <a:rPr lang="zh-CN" altLang="en-US" sz="3200">
                <a:solidFill>
                  <a:schemeClr val="tx1"/>
                </a:solidFill>
                <a:latin typeface="Times New Roman" panose="02020603050405020304" pitchFamily="2" charset="0"/>
              </a:rPr>
              <a:t>                         关键：快！准！预防措施报告！</a:t>
            </a:r>
            <a:endParaRPr lang="zh-CN" altLang="en-US" sz="3200">
              <a:solidFill>
                <a:schemeClr val="tx1"/>
              </a:solidFill>
              <a:latin typeface="Times New Roman" panose="02020603050405020304" pitchFamily="2" charset="0"/>
            </a:endParaRPr>
          </a:p>
          <a:p>
            <a:pPr marL="457200" indent="-457200" algn="l">
              <a:spcBef>
                <a:spcPct val="20000"/>
              </a:spcBef>
              <a:buClr>
                <a:schemeClr val="tx1"/>
              </a:buClr>
              <a:buSzPct val="80000"/>
              <a:buFont typeface="Wingdings" panose="05000000000000000000" pitchFamily="2" charset="2"/>
              <a:buNone/>
            </a:pPr>
            <a:r>
              <a:rPr lang="en-US" altLang="zh-CN" sz="3200">
                <a:solidFill>
                  <a:schemeClr val="tx1"/>
                </a:solidFill>
                <a:latin typeface="Times New Roman" panose="02020603050405020304" pitchFamily="2" charset="0"/>
              </a:rPr>
              <a:t>2. </a:t>
            </a:r>
            <a:r>
              <a:rPr lang="zh-CN" altLang="en-US" sz="3200">
                <a:solidFill>
                  <a:schemeClr val="tx1"/>
                </a:solidFill>
                <a:latin typeface="Times New Roman" panose="02020603050405020304" pitchFamily="2" charset="0"/>
              </a:rPr>
              <a:t>事中管理：通过监督控制，防止问题发生</a:t>
            </a:r>
            <a:endParaRPr lang="zh-CN" altLang="en-US" sz="3200">
              <a:solidFill>
                <a:schemeClr val="tx1"/>
              </a:solidFill>
              <a:latin typeface="Times New Roman" panose="02020603050405020304" pitchFamily="2" charset="0"/>
            </a:endParaRPr>
          </a:p>
          <a:p>
            <a:pPr marL="457200" indent="-457200" algn="l">
              <a:spcBef>
                <a:spcPct val="20000"/>
              </a:spcBef>
              <a:buClr>
                <a:schemeClr val="tx1"/>
              </a:buClr>
              <a:buSzPct val="80000"/>
              <a:buFont typeface="Wingdings" panose="05000000000000000000" pitchFamily="2" charset="2"/>
              <a:buNone/>
            </a:pPr>
            <a:r>
              <a:rPr lang="zh-CN" altLang="en-US" sz="3200">
                <a:solidFill>
                  <a:schemeClr val="tx1"/>
                </a:solidFill>
                <a:latin typeface="Times New Roman" panose="02020603050405020304" pitchFamily="2" charset="0"/>
              </a:rPr>
              <a:t>                         关键：广角镜！</a:t>
            </a:r>
            <a:r>
              <a:rPr lang="en-US" altLang="zh-CN" sz="3200">
                <a:solidFill>
                  <a:schemeClr val="tx1"/>
                </a:solidFill>
                <a:latin typeface="Times New Roman" panose="02020603050405020304" pitchFamily="2" charset="0"/>
              </a:rPr>
              <a:t>4M1E</a:t>
            </a:r>
            <a:r>
              <a:rPr lang="zh-CN" altLang="en-US" sz="3200">
                <a:solidFill>
                  <a:schemeClr val="tx1"/>
                </a:solidFill>
                <a:latin typeface="Times New Roman" panose="02020603050405020304" pitchFamily="2" charset="0"/>
              </a:rPr>
              <a:t>，</a:t>
            </a:r>
            <a:r>
              <a:rPr lang="en-US" altLang="zh-CN" sz="3200">
                <a:solidFill>
                  <a:schemeClr val="tx1"/>
                </a:solidFill>
                <a:latin typeface="Times New Roman" panose="02020603050405020304" pitchFamily="2" charset="0"/>
              </a:rPr>
              <a:t>QCDPSM</a:t>
            </a:r>
            <a:endParaRPr lang="en-US" altLang="zh-CN" sz="3200">
              <a:solidFill>
                <a:schemeClr val="tx1"/>
              </a:solidFill>
              <a:latin typeface="Times New Roman" panose="02020603050405020304" pitchFamily="2" charset="0"/>
            </a:endParaRPr>
          </a:p>
          <a:p>
            <a:pPr marL="457200" indent="-457200" algn="l">
              <a:spcBef>
                <a:spcPct val="20000"/>
              </a:spcBef>
              <a:buClr>
                <a:schemeClr val="tx1"/>
              </a:buClr>
              <a:buSzPct val="80000"/>
              <a:buFont typeface="Wingdings" panose="05000000000000000000" pitchFamily="2" charset="2"/>
              <a:buNone/>
            </a:pPr>
            <a:r>
              <a:rPr lang="en-US" altLang="zh-CN" sz="3200">
                <a:solidFill>
                  <a:schemeClr val="tx1"/>
                </a:solidFill>
                <a:latin typeface="Times New Roman" panose="02020603050405020304" pitchFamily="2" charset="0"/>
              </a:rPr>
              <a:t>3. </a:t>
            </a:r>
            <a:r>
              <a:rPr lang="zh-CN" altLang="en-US" sz="3200">
                <a:solidFill>
                  <a:schemeClr val="tx1"/>
                </a:solidFill>
                <a:latin typeface="Times New Roman" panose="02020603050405020304" pitchFamily="2" charset="0"/>
              </a:rPr>
              <a:t>事前管理：预防可能发生的问题</a:t>
            </a:r>
            <a:endParaRPr lang="zh-CN" altLang="en-US" sz="3200">
              <a:solidFill>
                <a:schemeClr val="tx1"/>
              </a:solidFill>
              <a:latin typeface="Times New Roman" panose="02020603050405020304" pitchFamily="2" charset="0"/>
            </a:endParaRPr>
          </a:p>
          <a:p>
            <a:pPr marL="457200" indent="-457200" algn="l">
              <a:spcBef>
                <a:spcPct val="20000"/>
              </a:spcBef>
              <a:buClr>
                <a:schemeClr val="tx1"/>
              </a:buClr>
              <a:buSzPct val="80000"/>
              <a:buFont typeface="Wingdings" panose="05000000000000000000" pitchFamily="2" charset="2"/>
              <a:buNone/>
            </a:pPr>
            <a:r>
              <a:rPr lang="zh-CN" altLang="en-US" sz="3200">
                <a:solidFill>
                  <a:schemeClr val="tx1"/>
                </a:solidFill>
                <a:latin typeface="Times New Roman" panose="02020603050405020304" pitchFamily="2" charset="0"/>
              </a:rPr>
              <a:t>                         关键：计划，</a:t>
            </a:r>
            <a:r>
              <a:rPr lang="en-US" altLang="zh-CN" sz="3200">
                <a:solidFill>
                  <a:schemeClr val="tx1"/>
                </a:solidFill>
                <a:latin typeface="Times New Roman" panose="02020603050405020304" pitchFamily="2" charset="0"/>
              </a:rPr>
              <a:t>FMEA</a:t>
            </a:r>
            <a:r>
              <a:rPr lang="zh-CN" altLang="en-US" sz="3200">
                <a:solidFill>
                  <a:schemeClr val="tx1"/>
                </a:solidFill>
                <a:latin typeface="Times New Roman" panose="02020603050405020304" pitchFamily="2" charset="0"/>
              </a:rPr>
              <a:t>，预防</a:t>
            </a:r>
            <a:endParaRPr lang="zh-CN" altLang="en-US" sz="3200">
              <a:solidFill>
                <a:schemeClr val="tx1"/>
              </a:solidFill>
              <a:latin typeface="Times New Roman" panose="02020603050405020304" pitchFamily="2" charset="0"/>
            </a:endParaRPr>
          </a:p>
          <a:p>
            <a:pPr marL="457200" indent="-457200" algn="l">
              <a:spcBef>
                <a:spcPct val="50000"/>
              </a:spcBef>
              <a:buFont typeface="Arial" panose="020B0604020202020204" pitchFamily="34" charset="0"/>
              <a:buNone/>
            </a:pPr>
            <a:endParaRPr lang="zh-CN" altLang="en-US" sz="2400">
              <a:solidFill>
                <a:schemeClr val="tx1"/>
              </a:solidFill>
              <a:latin typeface="Times New Roman" panose="02020603050405020304" pitchFamily="2" charset="0"/>
            </a:endParaRPr>
          </a:p>
        </p:txBody>
      </p:sp>
      <p:pic>
        <p:nvPicPr>
          <p:cNvPr id="14342" name="图片 14341" descr="BD04924_"/>
          <p:cNvPicPr>
            <a:picLocks noChangeAspect="1"/>
          </p:cNvPicPr>
          <p:nvPr/>
        </p:nvPicPr>
        <p:blipFill>
          <a:blip r:embed="rId2"/>
          <a:stretch>
            <a:fillRect/>
          </a:stretch>
        </p:blipFill>
        <p:spPr>
          <a:xfrm>
            <a:off x="1763713" y="3644900"/>
            <a:ext cx="625475" cy="760413"/>
          </a:xfrm>
          <a:prstGeom prst="rect">
            <a:avLst/>
          </a:prstGeom>
          <a:noFill/>
          <a:ln w="9525">
            <a:noFill/>
          </a:ln>
        </p:spPr>
      </p:pic>
      <p:pic>
        <p:nvPicPr>
          <p:cNvPr id="14343" name="图片 14342" descr="BS02064_"/>
          <p:cNvPicPr>
            <a:picLocks noChangeAspect="1"/>
          </p:cNvPicPr>
          <p:nvPr/>
        </p:nvPicPr>
        <p:blipFill>
          <a:blip r:embed="rId3"/>
          <a:stretch>
            <a:fillRect/>
          </a:stretch>
        </p:blipFill>
        <p:spPr>
          <a:xfrm>
            <a:off x="838200" y="5029200"/>
            <a:ext cx="1258888" cy="908050"/>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5361"/>
          <p:cNvSpPr>
            <a:spLocks noGrp="1"/>
          </p:cNvSpPr>
          <p:nvPr>
            <p:ph type="title"/>
          </p:nvPr>
        </p:nvSpPr>
        <p:spPr>
          <a:xfrm>
            <a:off x="2209800" y="228600"/>
            <a:ext cx="5562600" cy="762000"/>
          </a:xfrm>
          <a:solidFill>
            <a:srgbClr val="FFFF00"/>
          </a:solidFill>
          <a:ln/>
        </p:spPr>
        <p:txBody>
          <a:bodyPr lIns="92075" tIns="46038" rIns="92075" bIns="46038" anchor="ctr" anchorCtr="0"/>
          <a:p>
            <a:r>
              <a:rPr lang="en-US" altLang="zh-CN"/>
              <a:t>FMEA</a:t>
            </a:r>
            <a:endParaRPr lang="en-US" altLang="zh-CN"/>
          </a:p>
        </p:txBody>
      </p:sp>
      <p:sp>
        <p:nvSpPr>
          <p:cNvPr id="15363" name="直接连接符 15362"/>
          <p:cNvSpPr/>
          <p:nvPr/>
        </p:nvSpPr>
        <p:spPr>
          <a:xfrm flipH="1" flipV="1">
            <a:off x="3124200" y="2819400"/>
            <a:ext cx="381000" cy="381000"/>
          </a:xfrm>
          <a:prstGeom prst="line">
            <a:avLst/>
          </a:prstGeom>
          <a:ln w="9525">
            <a:noFill/>
          </a:ln>
        </p:spPr>
      </p:sp>
      <p:sp>
        <p:nvSpPr>
          <p:cNvPr id="15364" name="直接连接符 15363"/>
          <p:cNvSpPr/>
          <p:nvPr/>
        </p:nvSpPr>
        <p:spPr>
          <a:xfrm flipH="1" flipV="1">
            <a:off x="2667000" y="1752600"/>
            <a:ext cx="838200" cy="533400"/>
          </a:xfrm>
          <a:prstGeom prst="line">
            <a:avLst/>
          </a:prstGeom>
          <a:ln w="9525">
            <a:noFill/>
          </a:ln>
        </p:spPr>
      </p:sp>
      <p:sp>
        <p:nvSpPr>
          <p:cNvPr id="15365" name="文本框 15364"/>
          <p:cNvSpPr txBox="1"/>
          <p:nvPr/>
        </p:nvSpPr>
        <p:spPr>
          <a:xfrm>
            <a:off x="2319338" y="2592388"/>
            <a:ext cx="4629150" cy="762000"/>
          </a:xfrm>
          <a:prstGeom prst="rect">
            <a:avLst/>
          </a:prstGeom>
          <a:noFill/>
          <a:ln w="9525">
            <a:noFill/>
          </a:ln>
        </p:spPr>
        <p:txBody>
          <a:bodyPr lIns="92075" tIns="46038" rIns="92075" bIns="46038">
            <a:spAutoFit/>
          </a:bodyPr>
          <a:p>
            <a:endParaRPr>
              <a:effectLst>
                <a:outerShdw blurRad="38100" dist="38100" dir="2700000">
                  <a:srgbClr val="C0C0C0"/>
                </a:outerShdw>
              </a:effectLst>
              <a:latin typeface="Arial" panose="020B0604020202020204" pitchFamily="34" charset="0"/>
            </a:endParaRPr>
          </a:p>
        </p:txBody>
      </p:sp>
      <p:sp>
        <p:nvSpPr>
          <p:cNvPr id="15366" name="文本框 15365"/>
          <p:cNvSpPr txBox="1"/>
          <p:nvPr/>
        </p:nvSpPr>
        <p:spPr>
          <a:xfrm>
            <a:off x="879475" y="1223963"/>
            <a:ext cx="184150" cy="762000"/>
          </a:xfrm>
          <a:prstGeom prst="rect">
            <a:avLst/>
          </a:prstGeom>
          <a:noFill/>
          <a:ln w="9525">
            <a:noFill/>
          </a:ln>
        </p:spPr>
        <p:txBody>
          <a:bodyPr wrap="none" lIns="92075" tIns="46038" rIns="92075" bIns="46038" anchor="t" anchorCtr="0">
            <a:spAutoFit/>
          </a:bodyPr>
          <a:p>
            <a:endParaRPr>
              <a:effectLst>
                <a:outerShdw blurRad="38100" dist="38100" dir="2700000">
                  <a:srgbClr val="C0C0C0"/>
                </a:outerShdw>
              </a:effectLst>
              <a:latin typeface="Arial" panose="020B0604020202020204" pitchFamily="34" charset="0"/>
            </a:endParaRPr>
          </a:p>
        </p:txBody>
      </p:sp>
      <p:sp>
        <p:nvSpPr>
          <p:cNvPr id="15367" name="文本框 15366"/>
          <p:cNvSpPr txBox="1"/>
          <p:nvPr/>
        </p:nvSpPr>
        <p:spPr>
          <a:xfrm>
            <a:off x="323850" y="1700213"/>
            <a:ext cx="8640763" cy="946150"/>
          </a:xfrm>
          <a:prstGeom prst="rect">
            <a:avLst/>
          </a:prstGeom>
          <a:noFill/>
          <a:ln w="9525">
            <a:noFill/>
          </a:ln>
        </p:spPr>
        <p:txBody>
          <a:bodyPr lIns="92075" tIns="46038" rIns="92075" bIns="46038">
            <a:spAutoFit/>
          </a:bodyPr>
          <a:p>
            <a:pPr algn="l"/>
            <a:r>
              <a:rPr lang="en-US" altLang="zh-CN" sz="2800" b="1">
                <a:effectLst>
                  <a:outerShdw blurRad="38100" dist="38100" dir="2700000">
                    <a:srgbClr val="C0C0C0"/>
                  </a:outerShdw>
                </a:effectLst>
                <a:latin typeface="Arial" panose="020B0604020202020204" pitchFamily="34" charset="0"/>
              </a:rPr>
              <a:t>Potential  </a:t>
            </a:r>
            <a:r>
              <a:rPr lang="en-US" altLang="zh-CN" sz="2800" b="1">
                <a:solidFill>
                  <a:schemeClr val="hlink"/>
                </a:solidFill>
                <a:effectLst>
                  <a:outerShdw blurRad="38100" dist="38100" dir="2700000">
                    <a:srgbClr val="C0C0C0"/>
                  </a:outerShdw>
                </a:effectLst>
                <a:latin typeface="Arial" panose="020B0604020202020204" pitchFamily="34" charset="0"/>
              </a:rPr>
              <a:t>F</a:t>
            </a:r>
            <a:r>
              <a:rPr lang="en-US" altLang="zh-CN" sz="2800" b="1">
                <a:effectLst>
                  <a:outerShdw blurRad="38100" dist="38100" dir="2700000">
                    <a:srgbClr val="C0C0C0"/>
                  </a:outerShdw>
                </a:effectLst>
                <a:latin typeface="Arial" panose="020B0604020202020204" pitchFamily="34" charset="0"/>
              </a:rPr>
              <a:t>ailure </a:t>
            </a:r>
            <a:r>
              <a:rPr lang="en-US" altLang="zh-CN" sz="2800" b="1">
                <a:solidFill>
                  <a:schemeClr val="hlink"/>
                </a:solidFill>
                <a:effectLst>
                  <a:outerShdw blurRad="38100" dist="38100" dir="2700000">
                    <a:srgbClr val="C0C0C0"/>
                  </a:outerShdw>
                </a:effectLst>
                <a:latin typeface="Arial" panose="020B0604020202020204" pitchFamily="34" charset="0"/>
              </a:rPr>
              <a:t>M</a:t>
            </a:r>
            <a:r>
              <a:rPr lang="en-US" altLang="zh-CN" sz="2800" b="1">
                <a:effectLst>
                  <a:outerShdw blurRad="38100" dist="38100" dir="2700000">
                    <a:srgbClr val="C0C0C0"/>
                  </a:outerShdw>
                </a:effectLst>
                <a:latin typeface="Arial" panose="020B0604020202020204" pitchFamily="34" charset="0"/>
              </a:rPr>
              <a:t>ode and </a:t>
            </a:r>
            <a:r>
              <a:rPr lang="en-US" altLang="zh-CN" sz="2800" b="1">
                <a:solidFill>
                  <a:schemeClr val="hlink"/>
                </a:solidFill>
                <a:effectLst>
                  <a:outerShdw blurRad="38100" dist="38100" dir="2700000">
                    <a:srgbClr val="C0C0C0"/>
                  </a:outerShdw>
                </a:effectLst>
                <a:latin typeface="Arial" panose="020B0604020202020204" pitchFamily="34" charset="0"/>
              </a:rPr>
              <a:t>E</a:t>
            </a:r>
            <a:r>
              <a:rPr lang="en-US" altLang="zh-CN" sz="2800" b="1">
                <a:effectLst>
                  <a:outerShdw blurRad="38100" dist="38100" dir="2700000">
                    <a:srgbClr val="C0C0C0"/>
                  </a:outerShdw>
                </a:effectLst>
                <a:latin typeface="Arial" panose="020B0604020202020204" pitchFamily="34" charset="0"/>
              </a:rPr>
              <a:t>ffects </a:t>
            </a:r>
            <a:r>
              <a:rPr lang="en-US" altLang="zh-CN" sz="2800" b="1">
                <a:solidFill>
                  <a:schemeClr val="hlink"/>
                </a:solidFill>
                <a:effectLst>
                  <a:outerShdw blurRad="38100" dist="38100" dir="2700000">
                    <a:srgbClr val="C0C0C0"/>
                  </a:outerShdw>
                </a:effectLst>
                <a:latin typeface="Arial" panose="020B0604020202020204" pitchFamily="34" charset="0"/>
              </a:rPr>
              <a:t>A</a:t>
            </a:r>
            <a:r>
              <a:rPr lang="en-US" altLang="zh-CN" sz="2800" b="1">
                <a:effectLst>
                  <a:outerShdw blurRad="38100" dist="38100" dir="2700000">
                    <a:srgbClr val="C0C0C0"/>
                  </a:outerShdw>
                </a:effectLst>
                <a:latin typeface="Arial" panose="020B0604020202020204" pitchFamily="34" charset="0"/>
              </a:rPr>
              <a:t>nalysis</a:t>
            </a:r>
            <a:endParaRPr lang="en-US" altLang="zh-CN" sz="2800" b="1">
              <a:effectLst>
                <a:outerShdw blurRad="38100" dist="38100" dir="2700000">
                  <a:srgbClr val="C0C0C0"/>
                </a:outerShdw>
              </a:effectLst>
              <a:latin typeface="Arial" panose="020B0604020202020204" pitchFamily="34" charset="0"/>
            </a:endParaRPr>
          </a:p>
          <a:p>
            <a:pPr algn="l"/>
            <a:r>
              <a:rPr lang="zh-CN" altLang="en-US" sz="2800" b="1">
                <a:effectLst>
                  <a:outerShdw blurRad="38100" dist="38100" dir="2700000">
                    <a:srgbClr val="C0C0C0"/>
                  </a:outerShdw>
                </a:effectLst>
                <a:latin typeface="Arial" panose="020B0604020202020204" pitchFamily="34" charset="0"/>
              </a:rPr>
              <a:t>潜在          失效      模式           后果       分析</a:t>
            </a:r>
            <a:endParaRPr lang="zh-CN" altLang="en-US" sz="2800">
              <a:effectLst>
                <a:outerShdw blurRad="38100" dist="38100" dir="2700000">
                  <a:srgbClr val="C0C0C0"/>
                </a:outerShdw>
              </a:effectLst>
              <a:latin typeface="Arial" panose="020B0604020202020204" pitchFamily="34" charset="0"/>
            </a:endParaRPr>
          </a:p>
        </p:txBody>
      </p:sp>
      <p:pic>
        <p:nvPicPr>
          <p:cNvPr id="15368" name="图片 15367" descr="U~41)[5SK@%6_9DCFKU0@DN"/>
          <p:cNvPicPr>
            <a:picLocks noChangeAspect="1"/>
          </p:cNvPicPr>
          <p:nvPr/>
        </p:nvPicPr>
        <p:blipFill>
          <a:blip r:embed="rId1"/>
          <a:stretch>
            <a:fillRect/>
          </a:stretch>
        </p:blipFill>
        <p:spPr>
          <a:xfrm>
            <a:off x="179388" y="3716338"/>
            <a:ext cx="7343775" cy="2879725"/>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标题 16385"/>
          <p:cNvSpPr>
            <a:spLocks noGrp="1"/>
          </p:cNvSpPr>
          <p:nvPr>
            <p:ph type="title"/>
          </p:nvPr>
        </p:nvSpPr>
        <p:spPr>
          <a:xfrm>
            <a:off x="2209800" y="228600"/>
            <a:ext cx="5562600" cy="762000"/>
          </a:xfrm>
          <a:solidFill>
            <a:srgbClr val="FFFF00"/>
          </a:solidFill>
          <a:ln/>
        </p:spPr>
        <p:txBody>
          <a:bodyPr lIns="92075" tIns="46038" rIns="92075" bIns="46038" anchor="ctr" anchorCtr="0"/>
          <a:p>
            <a:r>
              <a:rPr lang="en-US" altLang="zh-CN"/>
              <a:t>FMEA</a:t>
            </a:r>
            <a:r>
              <a:rPr lang="zh-CN" altLang="en-US"/>
              <a:t>的例子</a:t>
            </a:r>
            <a:endParaRPr lang="zh-CN" altLang="en-US"/>
          </a:p>
        </p:txBody>
      </p:sp>
      <p:sp>
        <p:nvSpPr>
          <p:cNvPr id="16387" name="直接连接符 16386"/>
          <p:cNvSpPr/>
          <p:nvPr/>
        </p:nvSpPr>
        <p:spPr>
          <a:xfrm flipH="1" flipV="1">
            <a:off x="3124200" y="2819400"/>
            <a:ext cx="381000" cy="381000"/>
          </a:xfrm>
          <a:prstGeom prst="line">
            <a:avLst/>
          </a:prstGeom>
          <a:ln w="9525">
            <a:noFill/>
          </a:ln>
        </p:spPr>
      </p:sp>
      <p:sp>
        <p:nvSpPr>
          <p:cNvPr id="16388" name="直接连接符 16387"/>
          <p:cNvSpPr/>
          <p:nvPr/>
        </p:nvSpPr>
        <p:spPr>
          <a:xfrm flipH="1" flipV="1">
            <a:off x="2667000" y="1752600"/>
            <a:ext cx="838200" cy="533400"/>
          </a:xfrm>
          <a:prstGeom prst="line">
            <a:avLst/>
          </a:prstGeom>
          <a:ln w="9525">
            <a:noFill/>
          </a:ln>
        </p:spPr>
      </p:sp>
      <p:sp>
        <p:nvSpPr>
          <p:cNvPr id="16389" name="文本框 16388"/>
          <p:cNvSpPr txBox="1"/>
          <p:nvPr/>
        </p:nvSpPr>
        <p:spPr>
          <a:xfrm>
            <a:off x="2319338" y="2592388"/>
            <a:ext cx="4629150" cy="762000"/>
          </a:xfrm>
          <a:prstGeom prst="rect">
            <a:avLst/>
          </a:prstGeom>
          <a:noFill/>
          <a:ln w="9525">
            <a:noFill/>
          </a:ln>
        </p:spPr>
        <p:txBody>
          <a:bodyPr lIns="92075" tIns="46038" rIns="92075" bIns="46038">
            <a:spAutoFit/>
          </a:bodyPr>
          <a:p>
            <a:endParaRPr>
              <a:effectLst>
                <a:outerShdw blurRad="38100" dist="38100" dir="2700000">
                  <a:srgbClr val="C0C0C0"/>
                </a:outerShdw>
              </a:effectLst>
              <a:latin typeface="Arial" panose="020B0604020202020204" pitchFamily="34" charset="0"/>
            </a:endParaRPr>
          </a:p>
        </p:txBody>
      </p:sp>
      <p:sp>
        <p:nvSpPr>
          <p:cNvPr id="16390" name="文本框 16389"/>
          <p:cNvSpPr txBox="1"/>
          <p:nvPr/>
        </p:nvSpPr>
        <p:spPr>
          <a:xfrm>
            <a:off x="879475" y="1223963"/>
            <a:ext cx="184150" cy="762000"/>
          </a:xfrm>
          <a:prstGeom prst="rect">
            <a:avLst/>
          </a:prstGeom>
          <a:noFill/>
          <a:ln w="9525">
            <a:noFill/>
          </a:ln>
        </p:spPr>
        <p:txBody>
          <a:bodyPr wrap="none" lIns="92075" tIns="46038" rIns="92075" bIns="46038" anchor="t" anchorCtr="0">
            <a:spAutoFit/>
          </a:bodyPr>
          <a:p>
            <a:endParaRPr>
              <a:effectLst>
                <a:outerShdw blurRad="38100" dist="38100" dir="2700000">
                  <a:srgbClr val="C0C0C0"/>
                </a:outerShdw>
              </a:effectLst>
              <a:latin typeface="Arial" panose="020B0604020202020204" pitchFamily="34" charset="0"/>
            </a:endParaRPr>
          </a:p>
        </p:txBody>
      </p:sp>
      <p:pic>
        <p:nvPicPr>
          <p:cNvPr id="16391" name="图片 16390"/>
          <p:cNvPicPr>
            <a:picLocks noChangeAspect="1"/>
          </p:cNvPicPr>
          <p:nvPr/>
        </p:nvPicPr>
        <p:blipFill>
          <a:blip r:embed="rId1"/>
          <a:stretch>
            <a:fillRect/>
          </a:stretch>
        </p:blipFill>
        <p:spPr>
          <a:xfrm>
            <a:off x="250825" y="1196975"/>
            <a:ext cx="7632700" cy="5387975"/>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标题 17409"/>
          <p:cNvSpPr>
            <a:spLocks noGrp="1"/>
          </p:cNvSpPr>
          <p:nvPr>
            <p:ph type="title"/>
          </p:nvPr>
        </p:nvSpPr>
        <p:spPr>
          <a:xfrm>
            <a:off x="2209800" y="228600"/>
            <a:ext cx="5562600" cy="762000"/>
          </a:xfrm>
          <a:solidFill>
            <a:srgbClr val="FFFF00"/>
          </a:solidFill>
          <a:ln/>
        </p:spPr>
        <p:txBody>
          <a:bodyPr lIns="92075" tIns="46038" rIns="92075" bIns="46038" anchor="ctr" anchorCtr="0"/>
          <a:p>
            <a:r>
              <a:rPr lang="zh-CN" altLang="en-US"/>
              <a:t>五</a:t>
            </a:r>
            <a:r>
              <a:rPr lang="en-US" altLang="zh-CN"/>
              <a:t>.</a:t>
            </a:r>
            <a:r>
              <a:rPr lang="zh-CN" altLang="en-US"/>
              <a:t>经典的管理循环</a:t>
            </a:r>
            <a:endParaRPr lang="zh-CN" altLang="en-US"/>
          </a:p>
        </p:txBody>
      </p:sp>
      <p:sp>
        <p:nvSpPr>
          <p:cNvPr id="17411" name="直接连接符 17410"/>
          <p:cNvSpPr/>
          <p:nvPr/>
        </p:nvSpPr>
        <p:spPr>
          <a:xfrm flipH="1" flipV="1">
            <a:off x="3124200" y="2819400"/>
            <a:ext cx="381000" cy="381000"/>
          </a:xfrm>
          <a:prstGeom prst="line">
            <a:avLst/>
          </a:prstGeom>
          <a:ln w="9525">
            <a:noFill/>
          </a:ln>
        </p:spPr>
      </p:sp>
      <p:sp>
        <p:nvSpPr>
          <p:cNvPr id="17412" name="直接连接符 17411"/>
          <p:cNvSpPr/>
          <p:nvPr/>
        </p:nvSpPr>
        <p:spPr>
          <a:xfrm flipH="1" flipV="1">
            <a:off x="2667000" y="1752600"/>
            <a:ext cx="838200" cy="533400"/>
          </a:xfrm>
          <a:prstGeom prst="line">
            <a:avLst/>
          </a:prstGeom>
          <a:ln w="9525">
            <a:noFill/>
          </a:ln>
        </p:spPr>
      </p:sp>
      <p:grpSp>
        <p:nvGrpSpPr>
          <p:cNvPr id="17413" name="组合 17412"/>
          <p:cNvGrpSpPr/>
          <p:nvPr/>
        </p:nvGrpSpPr>
        <p:grpSpPr>
          <a:xfrm>
            <a:off x="1066800" y="3657600"/>
            <a:ext cx="5638800" cy="2819400"/>
            <a:chOff x="0" y="0"/>
            <a:chExt cx="3552" cy="1776"/>
          </a:xfrm>
        </p:grpSpPr>
        <p:sp>
          <p:nvSpPr>
            <p:cNvPr id="17414" name="椭圆 17413"/>
            <p:cNvSpPr/>
            <p:nvPr/>
          </p:nvSpPr>
          <p:spPr>
            <a:xfrm>
              <a:off x="0" y="0"/>
              <a:ext cx="1776" cy="1728"/>
            </a:xfrm>
            <a:prstGeom prst="ellipse">
              <a:avLst/>
            </a:prstGeom>
            <a:noFill/>
            <a:ln w="12700" cap="sq" cmpd="sng">
              <a:solidFill>
                <a:schemeClr val="tx1"/>
              </a:solidFill>
              <a:prstDash val="solid"/>
              <a:headEnd type="none" w="med" len="med"/>
              <a:tailEnd type="none" w="med" len="med"/>
            </a:ln>
          </p:spPr>
          <p:txBody>
            <a:bodyPr/>
            <a:p>
              <a:endParaRPr lang="zh-CN" altLang="en-US"/>
            </a:p>
          </p:txBody>
        </p:sp>
        <p:sp>
          <p:nvSpPr>
            <p:cNvPr id="17415" name="椭圆 17414"/>
            <p:cNvSpPr/>
            <p:nvPr/>
          </p:nvSpPr>
          <p:spPr>
            <a:xfrm>
              <a:off x="1776" y="48"/>
              <a:ext cx="1776" cy="1728"/>
            </a:xfrm>
            <a:prstGeom prst="ellipse">
              <a:avLst/>
            </a:prstGeom>
            <a:noFill/>
            <a:ln w="12700" cap="sq" cmpd="sng">
              <a:solidFill>
                <a:schemeClr val="tx1"/>
              </a:solidFill>
              <a:prstDash val="solid"/>
              <a:headEnd type="none" w="med" len="med"/>
              <a:tailEnd type="none" w="med" len="med"/>
            </a:ln>
          </p:spPr>
          <p:txBody>
            <a:bodyPr/>
            <a:p>
              <a:endParaRPr lang="zh-CN" altLang="en-US"/>
            </a:p>
          </p:txBody>
        </p:sp>
        <p:sp>
          <p:nvSpPr>
            <p:cNvPr id="17416" name="直接连接符 17415"/>
            <p:cNvSpPr/>
            <p:nvPr/>
          </p:nvSpPr>
          <p:spPr>
            <a:xfrm>
              <a:off x="0" y="912"/>
              <a:ext cx="3552" cy="0"/>
            </a:xfrm>
            <a:prstGeom prst="line">
              <a:avLst/>
            </a:prstGeom>
            <a:ln w="28575" cap="sq" cmpd="sng">
              <a:solidFill>
                <a:schemeClr val="tx1"/>
              </a:solidFill>
              <a:prstDash val="solid"/>
              <a:headEnd type="none" w="med" len="med"/>
              <a:tailEnd type="none" w="med" len="med"/>
            </a:ln>
          </p:spPr>
        </p:sp>
        <p:sp>
          <p:nvSpPr>
            <p:cNvPr id="17417" name="直接连接符 17416"/>
            <p:cNvSpPr/>
            <p:nvPr/>
          </p:nvSpPr>
          <p:spPr>
            <a:xfrm>
              <a:off x="864" y="0"/>
              <a:ext cx="0" cy="1728"/>
            </a:xfrm>
            <a:prstGeom prst="line">
              <a:avLst/>
            </a:prstGeom>
            <a:ln w="28575" cap="sq" cmpd="sng">
              <a:solidFill>
                <a:schemeClr val="tx1"/>
              </a:solidFill>
              <a:prstDash val="solid"/>
              <a:headEnd type="none" w="med" len="med"/>
              <a:tailEnd type="none" w="med" len="med"/>
            </a:ln>
          </p:spPr>
        </p:sp>
        <p:sp>
          <p:nvSpPr>
            <p:cNvPr id="17418" name="直接连接符 17417"/>
            <p:cNvSpPr/>
            <p:nvPr/>
          </p:nvSpPr>
          <p:spPr>
            <a:xfrm>
              <a:off x="2640" y="48"/>
              <a:ext cx="0" cy="1728"/>
            </a:xfrm>
            <a:prstGeom prst="line">
              <a:avLst/>
            </a:prstGeom>
            <a:ln w="28575" cap="sq" cmpd="sng">
              <a:solidFill>
                <a:schemeClr val="tx1"/>
              </a:solidFill>
              <a:prstDash val="solid"/>
              <a:headEnd type="none" w="med" len="med"/>
              <a:tailEnd type="none" w="med" len="med"/>
            </a:ln>
          </p:spPr>
        </p:sp>
        <p:sp>
          <p:nvSpPr>
            <p:cNvPr id="17419" name="文本框 17418"/>
            <p:cNvSpPr txBox="1"/>
            <p:nvPr/>
          </p:nvSpPr>
          <p:spPr>
            <a:xfrm>
              <a:off x="1872" y="576"/>
              <a:ext cx="864" cy="288"/>
            </a:xfrm>
            <a:prstGeom prst="rect">
              <a:avLst/>
            </a:prstGeom>
            <a:noFill/>
            <a:ln w="9525">
              <a:noFill/>
            </a:ln>
          </p:spPr>
          <p:txBody>
            <a:bodyPr lIns="90000" tIns="46800" rIns="90000" bIns="46800">
              <a:spAutoFit/>
            </a:bodyPr>
            <a:p>
              <a:pPr algn="l">
                <a:spcBef>
                  <a:spcPct val="50000"/>
                </a:spcBef>
              </a:pPr>
              <a:r>
                <a:rPr lang="en-US" altLang="zh-CN" sz="2400">
                  <a:solidFill>
                    <a:schemeClr val="tx1"/>
                  </a:solidFill>
                  <a:latin typeface="Times New Roman" panose="02020603050405020304" pitchFamily="2" charset="0"/>
                </a:rPr>
                <a:t>P-Plan</a:t>
              </a:r>
              <a:endParaRPr lang="en-US" altLang="zh-CN" sz="2400">
                <a:solidFill>
                  <a:schemeClr val="tx1"/>
                </a:solidFill>
                <a:latin typeface="Times New Roman" panose="02020603050405020304" pitchFamily="2" charset="0"/>
              </a:endParaRPr>
            </a:p>
          </p:txBody>
        </p:sp>
        <p:sp>
          <p:nvSpPr>
            <p:cNvPr id="17420" name="文本框 17419"/>
            <p:cNvSpPr txBox="1"/>
            <p:nvPr/>
          </p:nvSpPr>
          <p:spPr>
            <a:xfrm>
              <a:off x="2688" y="576"/>
              <a:ext cx="672" cy="288"/>
            </a:xfrm>
            <a:prstGeom prst="rect">
              <a:avLst/>
            </a:prstGeom>
            <a:noFill/>
            <a:ln w="9525">
              <a:noFill/>
            </a:ln>
          </p:spPr>
          <p:txBody>
            <a:bodyPr lIns="90000" tIns="46800" rIns="90000" bIns="46800">
              <a:spAutoFit/>
            </a:bodyPr>
            <a:p>
              <a:pPr algn="l">
                <a:spcBef>
                  <a:spcPct val="50000"/>
                </a:spcBef>
              </a:pPr>
              <a:r>
                <a:rPr lang="en-US" altLang="zh-CN" sz="2400">
                  <a:solidFill>
                    <a:schemeClr val="tx1"/>
                  </a:solidFill>
                  <a:latin typeface="Times New Roman" panose="02020603050405020304" pitchFamily="2" charset="0"/>
                </a:rPr>
                <a:t>D-Do</a:t>
              </a:r>
              <a:endParaRPr lang="en-US" altLang="zh-CN" sz="2400">
                <a:solidFill>
                  <a:schemeClr val="tx1"/>
                </a:solidFill>
                <a:latin typeface="Times New Roman" panose="02020603050405020304" pitchFamily="2" charset="0"/>
              </a:endParaRPr>
            </a:p>
          </p:txBody>
        </p:sp>
        <p:sp>
          <p:nvSpPr>
            <p:cNvPr id="17421" name="文本框 17420"/>
            <p:cNvSpPr txBox="1"/>
            <p:nvPr/>
          </p:nvSpPr>
          <p:spPr>
            <a:xfrm>
              <a:off x="2640" y="960"/>
              <a:ext cx="864" cy="288"/>
            </a:xfrm>
            <a:prstGeom prst="rect">
              <a:avLst/>
            </a:prstGeom>
            <a:noFill/>
            <a:ln w="9525">
              <a:noFill/>
            </a:ln>
          </p:spPr>
          <p:txBody>
            <a:bodyPr lIns="90000" tIns="46800" rIns="90000" bIns="46800">
              <a:spAutoFit/>
            </a:bodyPr>
            <a:p>
              <a:pPr algn="l">
                <a:spcBef>
                  <a:spcPct val="50000"/>
                </a:spcBef>
              </a:pPr>
              <a:r>
                <a:rPr lang="en-US" altLang="zh-CN" sz="2400">
                  <a:solidFill>
                    <a:schemeClr val="tx1"/>
                  </a:solidFill>
                  <a:latin typeface="Times New Roman" panose="02020603050405020304" pitchFamily="2" charset="0"/>
                </a:rPr>
                <a:t>C-Check</a:t>
              </a:r>
              <a:endParaRPr lang="en-US" altLang="zh-CN" sz="2400">
                <a:solidFill>
                  <a:schemeClr val="tx1"/>
                </a:solidFill>
                <a:latin typeface="Times New Roman" panose="02020603050405020304" pitchFamily="2" charset="0"/>
              </a:endParaRPr>
            </a:p>
          </p:txBody>
        </p:sp>
        <p:sp>
          <p:nvSpPr>
            <p:cNvPr id="17422" name="文本框 17421"/>
            <p:cNvSpPr txBox="1"/>
            <p:nvPr/>
          </p:nvSpPr>
          <p:spPr>
            <a:xfrm>
              <a:off x="1776" y="960"/>
              <a:ext cx="864" cy="288"/>
            </a:xfrm>
            <a:prstGeom prst="rect">
              <a:avLst/>
            </a:prstGeom>
            <a:noFill/>
            <a:ln w="9525">
              <a:noFill/>
            </a:ln>
          </p:spPr>
          <p:txBody>
            <a:bodyPr lIns="90000" tIns="46800" rIns="90000" bIns="46800">
              <a:spAutoFit/>
            </a:bodyPr>
            <a:p>
              <a:pPr algn="l">
                <a:spcBef>
                  <a:spcPct val="50000"/>
                </a:spcBef>
              </a:pPr>
              <a:r>
                <a:rPr lang="en-US" altLang="zh-CN" sz="2400">
                  <a:solidFill>
                    <a:schemeClr val="tx1"/>
                  </a:solidFill>
                  <a:latin typeface="Times New Roman" panose="02020603050405020304" pitchFamily="2" charset="0"/>
                </a:rPr>
                <a:t>A-Action</a:t>
              </a:r>
              <a:endParaRPr lang="en-US" altLang="zh-CN" sz="2400">
                <a:solidFill>
                  <a:schemeClr val="tx1"/>
                </a:solidFill>
                <a:latin typeface="Times New Roman" panose="02020603050405020304" pitchFamily="2" charset="0"/>
              </a:endParaRPr>
            </a:p>
          </p:txBody>
        </p:sp>
        <p:sp>
          <p:nvSpPr>
            <p:cNvPr id="17423" name="文本框 17422"/>
            <p:cNvSpPr txBox="1"/>
            <p:nvPr/>
          </p:nvSpPr>
          <p:spPr>
            <a:xfrm>
              <a:off x="816" y="528"/>
              <a:ext cx="1056" cy="288"/>
            </a:xfrm>
            <a:prstGeom prst="rect">
              <a:avLst/>
            </a:prstGeom>
            <a:noFill/>
            <a:ln w="9525">
              <a:noFill/>
            </a:ln>
          </p:spPr>
          <p:txBody>
            <a:bodyPr lIns="90000" tIns="46800" rIns="90000" bIns="46800">
              <a:spAutoFit/>
            </a:bodyPr>
            <a:p>
              <a:pPr algn="l">
                <a:spcBef>
                  <a:spcPct val="50000"/>
                </a:spcBef>
              </a:pPr>
              <a:r>
                <a:rPr lang="en-US" altLang="zh-CN" sz="2400">
                  <a:solidFill>
                    <a:schemeClr val="tx1"/>
                  </a:solidFill>
                  <a:latin typeface="Times New Roman" panose="02020603050405020304" pitchFamily="2" charset="0"/>
                </a:rPr>
                <a:t>S-Standard</a:t>
              </a:r>
              <a:endParaRPr lang="en-US" altLang="zh-CN" sz="2400">
                <a:solidFill>
                  <a:schemeClr val="tx1"/>
                </a:solidFill>
                <a:latin typeface="Times New Roman" panose="02020603050405020304" pitchFamily="2" charset="0"/>
              </a:endParaRPr>
            </a:p>
          </p:txBody>
        </p:sp>
        <p:sp>
          <p:nvSpPr>
            <p:cNvPr id="17424" name="文本框 17423"/>
            <p:cNvSpPr txBox="1"/>
            <p:nvPr/>
          </p:nvSpPr>
          <p:spPr>
            <a:xfrm>
              <a:off x="96" y="528"/>
              <a:ext cx="672" cy="288"/>
            </a:xfrm>
            <a:prstGeom prst="rect">
              <a:avLst/>
            </a:prstGeom>
            <a:noFill/>
            <a:ln w="9525">
              <a:noFill/>
            </a:ln>
          </p:spPr>
          <p:txBody>
            <a:bodyPr lIns="90000" tIns="46800" rIns="90000" bIns="46800">
              <a:spAutoFit/>
            </a:bodyPr>
            <a:p>
              <a:pPr algn="l">
                <a:spcBef>
                  <a:spcPct val="50000"/>
                </a:spcBef>
              </a:pPr>
              <a:r>
                <a:rPr lang="en-US" altLang="zh-CN" sz="2400">
                  <a:solidFill>
                    <a:schemeClr val="tx1"/>
                  </a:solidFill>
                  <a:latin typeface="Times New Roman" panose="02020603050405020304" pitchFamily="2" charset="0"/>
                </a:rPr>
                <a:t>D-Do</a:t>
              </a:r>
              <a:endParaRPr lang="en-US" altLang="zh-CN" sz="2400">
                <a:solidFill>
                  <a:schemeClr val="tx1"/>
                </a:solidFill>
                <a:latin typeface="Times New Roman" panose="02020603050405020304" pitchFamily="2" charset="0"/>
              </a:endParaRPr>
            </a:p>
          </p:txBody>
        </p:sp>
        <p:sp>
          <p:nvSpPr>
            <p:cNvPr id="17425" name="文本框 17424"/>
            <p:cNvSpPr txBox="1"/>
            <p:nvPr/>
          </p:nvSpPr>
          <p:spPr>
            <a:xfrm>
              <a:off x="96" y="1008"/>
              <a:ext cx="864" cy="288"/>
            </a:xfrm>
            <a:prstGeom prst="rect">
              <a:avLst/>
            </a:prstGeom>
            <a:noFill/>
            <a:ln w="9525">
              <a:noFill/>
            </a:ln>
          </p:spPr>
          <p:txBody>
            <a:bodyPr lIns="90000" tIns="46800" rIns="90000" bIns="46800">
              <a:spAutoFit/>
            </a:bodyPr>
            <a:p>
              <a:pPr algn="l">
                <a:spcBef>
                  <a:spcPct val="50000"/>
                </a:spcBef>
              </a:pPr>
              <a:r>
                <a:rPr lang="en-US" altLang="zh-CN" sz="2400">
                  <a:solidFill>
                    <a:schemeClr val="tx1"/>
                  </a:solidFill>
                  <a:latin typeface="Times New Roman" panose="02020603050405020304" pitchFamily="2" charset="0"/>
                </a:rPr>
                <a:t>C-Check</a:t>
              </a:r>
              <a:endParaRPr lang="en-US" altLang="zh-CN" sz="2400">
                <a:solidFill>
                  <a:schemeClr val="tx1"/>
                </a:solidFill>
                <a:latin typeface="Times New Roman" panose="02020603050405020304" pitchFamily="2" charset="0"/>
              </a:endParaRPr>
            </a:p>
          </p:txBody>
        </p:sp>
        <p:sp>
          <p:nvSpPr>
            <p:cNvPr id="17426" name="文本框 17425"/>
            <p:cNvSpPr txBox="1"/>
            <p:nvPr/>
          </p:nvSpPr>
          <p:spPr>
            <a:xfrm>
              <a:off x="864" y="1008"/>
              <a:ext cx="864" cy="288"/>
            </a:xfrm>
            <a:prstGeom prst="rect">
              <a:avLst/>
            </a:prstGeom>
            <a:noFill/>
            <a:ln w="9525">
              <a:noFill/>
            </a:ln>
          </p:spPr>
          <p:txBody>
            <a:bodyPr lIns="90000" tIns="46800" rIns="90000" bIns="46800">
              <a:spAutoFit/>
            </a:bodyPr>
            <a:p>
              <a:pPr algn="l">
                <a:spcBef>
                  <a:spcPct val="50000"/>
                </a:spcBef>
              </a:pPr>
              <a:r>
                <a:rPr lang="en-US" altLang="zh-CN" sz="2400">
                  <a:solidFill>
                    <a:schemeClr val="tx1"/>
                  </a:solidFill>
                  <a:latin typeface="Times New Roman" panose="02020603050405020304" pitchFamily="2" charset="0"/>
                </a:rPr>
                <a:t>A-Action</a:t>
              </a:r>
              <a:endParaRPr lang="en-US" altLang="zh-CN" sz="2400">
                <a:solidFill>
                  <a:schemeClr val="tx1"/>
                </a:solidFill>
                <a:latin typeface="Times New Roman" panose="02020603050405020304" pitchFamily="2" charset="0"/>
              </a:endParaRPr>
            </a:p>
          </p:txBody>
        </p:sp>
        <p:sp>
          <p:nvSpPr>
            <p:cNvPr id="17427" name="直接连接符 17426"/>
            <p:cNvSpPr/>
            <p:nvPr/>
          </p:nvSpPr>
          <p:spPr>
            <a:xfrm flipH="1">
              <a:off x="1296" y="96"/>
              <a:ext cx="192" cy="0"/>
            </a:xfrm>
            <a:prstGeom prst="line">
              <a:avLst/>
            </a:prstGeom>
            <a:ln w="19050" cap="sq" cmpd="sng">
              <a:solidFill>
                <a:schemeClr val="tx1"/>
              </a:solidFill>
              <a:prstDash val="solid"/>
              <a:headEnd type="none" w="med" len="med"/>
              <a:tailEnd type="none" w="med" len="med"/>
            </a:ln>
          </p:spPr>
        </p:sp>
        <p:sp>
          <p:nvSpPr>
            <p:cNvPr id="17428" name="直接连接符 17427"/>
            <p:cNvSpPr/>
            <p:nvPr/>
          </p:nvSpPr>
          <p:spPr>
            <a:xfrm>
              <a:off x="1296" y="96"/>
              <a:ext cx="48" cy="144"/>
            </a:xfrm>
            <a:prstGeom prst="line">
              <a:avLst/>
            </a:prstGeom>
            <a:ln w="12700" cap="sq" cmpd="sng">
              <a:solidFill>
                <a:schemeClr val="tx1"/>
              </a:solidFill>
              <a:prstDash val="solid"/>
              <a:headEnd type="none" w="med" len="med"/>
              <a:tailEnd type="none" w="med" len="med"/>
            </a:ln>
          </p:spPr>
        </p:sp>
        <p:sp>
          <p:nvSpPr>
            <p:cNvPr id="17429" name="直接连接符 17428"/>
            <p:cNvSpPr/>
            <p:nvPr/>
          </p:nvSpPr>
          <p:spPr>
            <a:xfrm>
              <a:off x="240" y="1296"/>
              <a:ext cx="0" cy="144"/>
            </a:xfrm>
            <a:prstGeom prst="line">
              <a:avLst/>
            </a:prstGeom>
            <a:ln w="12700" cap="sq" cmpd="sng">
              <a:solidFill>
                <a:schemeClr val="tx1"/>
              </a:solidFill>
              <a:prstDash val="solid"/>
              <a:headEnd type="none" w="med" len="med"/>
              <a:tailEnd type="none" w="med" len="med"/>
            </a:ln>
          </p:spPr>
        </p:sp>
        <p:sp>
          <p:nvSpPr>
            <p:cNvPr id="17430" name="直接连接符 17429"/>
            <p:cNvSpPr/>
            <p:nvPr/>
          </p:nvSpPr>
          <p:spPr>
            <a:xfrm flipH="1">
              <a:off x="96" y="1440"/>
              <a:ext cx="144" cy="0"/>
            </a:xfrm>
            <a:prstGeom prst="line">
              <a:avLst/>
            </a:prstGeom>
            <a:ln w="12700" cap="sq" cmpd="sng">
              <a:solidFill>
                <a:schemeClr val="tx1"/>
              </a:solidFill>
              <a:prstDash val="solid"/>
              <a:headEnd type="none" w="med" len="med"/>
              <a:tailEnd type="none" w="med" len="med"/>
            </a:ln>
          </p:spPr>
        </p:sp>
        <p:sp>
          <p:nvSpPr>
            <p:cNvPr id="17431" name="直接连接符 17430"/>
            <p:cNvSpPr/>
            <p:nvPr/>
          </p:nvSpPr>
          <p:spPr>
            <a:xfrm>
              <a:off x="3264" y="144"/>
              <a:ext cx="0" cy="144"/>
            </a:xfrm>
            <a:prstGeom prst="line">
              <a:avLst/>
            </a:prstGeom>
            <a:ln w="12700" cap="sq" cmpd="sng">
              <a:solidFill>
                <a:schemeClr val="tx1"/>
              </a:solidFill>
              <a:prstDash val="solid"/>
              <a:headEnd type="none" w="med" len="med"/>
              <a:tailEnd type="none" w="med" len="med"/>
            </a:ln>
          </p:spPr>
        </p:sp>
        <p:sp>
          <p:nvSpPr>
            <p:cNvPr id="17432" name="直接连接符 17431"/>
            <p:cNvSpPr/>
            <p:nvPr/>
          </p:nvSpPr>
          <p:spPr>
            <a:xfrm flipH="1">
              <a:off x="3120" y="288"/>
              <a:ext cx="144" cy="0"/>
            </a:xfrm>
            <a:prstGeom prst="line">
              <a:avLst/>
            </a:prstGeom>
            <a:ln w="12700" cap="sq" cmpd="sng">
              <a:solidFill>
                <a:schemeClr val="tx1"/>
              </a:solidFill>
              <a:prstDash val="solid"/>
              <a:headEnd type="none" w="med" len="med"/>
              <a:tailEnd type="none" w="med" len="med"/>
            </a:ln>
          </p:spPr>
        </p:sp>
        <p:sp>
          <p:nvSpPr>
            <p:cNvPr id="17433" name="直接连接符 17432"/>
            <p:cNvSpPr/>
            <p:nvPr/>
          </p:nvSpPr>
          <p:spPr>
            <a:xfrm flipH="1">
              <a:off x="1968" y="1440"/>
              <a:ext cx="144" cy="0"/>
            </a:xfrm>
            <a:prstGeom prst="line">
              <a:avLst/>
            </a:prstGeom>
            <a:ln w="12700" cap="sq" cmpd="sng">
              <a:solidFill>
                <a:schemeClr val="tx1"/>
              </a:solidFill>
              <a:prstDash val="solid"/>
              <a:headEnd type="none" w="med" len="med"/>
              <a:tailEnd type="none" w="med" len="med"/>
            </a:ln>
          </p:spPr>
        </p:sp>
        <p:sp>
          <p:nvSpPr>
            <p:cNvPr id="17434" name="直接连接符 17433"/>
            <p:cNvSpPr/>
            <p:nvPr/>
          </p:nvSpPr>
          <p:spPr>
            <a:xfrm>
              <a:off x="1968" y="1440"/>
              <a:ext cx="0" cy="144"/>
            </a:xfrm>
            <a:prstGeom prst="line">
              <a:avLst/>
            </a:prstGeom>
            <a:ln w="12700" cap="sq" cmpd="sng">
              <a:solidFill>
                <a:schemeClr val="tx1"/>
              </a:solidFill>
              <a:prstDash val="solid"/>
              <a:headEnd type="none" w="med" len="med"/>
              <a:tailEnd type="none" w="med" len="med"/>
            </a:ln>
          </p:spPr>
        </p:sp>
      </p:grpSp>
      <p:sp>
        <p:nvSpPr>
          <p:cNvPr id="17435" name="云形标注 17434"/>
          <p:cNvSpPr/>
          <p:nvPr/>
        </p:nvSpPr>
        <p:spPr>
          <a:xfrm>
            <a:off x="381000" y="1066800"/>
            <a:ext cx="2743200" cy="1295400"/>
          </a:xfrm>
          <a:prstGeom prst="cloudCallout">
            <a:avLst>
              <a:gd name="adj1" fmla="val 11458"/>
              <a:gd name="adj2" fmla="val 143384"/>
            </a:avLst>
          </a:prstGeom>
          <a:solidFill>
            <a:srgbClr val="FF00FF"/>
          </a:solidFill>
          <a:ln w="9525">
            <a:noFill/>
          </a:ln>
        </p:spPr>
        <p:txBody>
          <a:bodyPr lIns="90000" tIns="46800" rIns="90000" bIns="46800"/>
          <a:p>
            <a:r>
              <a:rPr lang="en-US" altLang="zh-CN" sz="2400">
                <a:solidFill>
                  <a:schemeClr val="tx1"/>
                </a:solidFill>
                <a:latin typeface="Times New Roman" panose="02020603050405020304" pitchFamily="2" charset="0"/>
              </a:rPr>
              <a:t>SDCA</a:t>
            </a:r>
            <a:r>
              <a:rPr lang="zh-CN" altLang="en-US" sz="2400">
                <a:solidFill>
                  <a:schemeClr val="tx1"/>
                </a:solidFill>
                <a:latin typeface="Times New Roman" panose="02020603050405020304" pitchFamily="2" charset="0"/>
              </a:rPr>
              <a:t>循环</a:t>
            </a:r>
            <a:r>
              <a:rPr lang="en-US" altLang="zh-CN" sz="2400">
                <a:solidFill>
                  <a:schemeClr val="tx1"/>
                </a:solidFill>
                <a:latin typeface="Times New Roman" panose="02020603050405020304" pitchFamily="2" charset="0"/>
              </a:rPr>
              <a:t>—</a:t>
            </a:r>
            <a:r>
              <a:rPr lang="zh-CN" altLang="en-US" sz="2400">
                <a:solidFill>
                  <a:schemeClr val="tx1"/>
                </a:solidFill>
                <a:latin typeface="Times New Roman" panose="02020603050405020304" pitchFamily="2" charset="0"/>
              </a:rPr>
              <a:t>标准化维持</a:t>
            </a:r>
            <a:endParaRPr lang="zh-CN" altLang="en-US" sz="2400">
              <a:solidFill>
                <a:schemeClr val="tx1"/>
              </a:solidFill>
              <a:latin typeface="Times New Roman" panose="02020603050405020304" pitchFamily="2" charset="0"/>
            </a:endParaRPr>
          </a:p>
        </p:txBody>
      </p:sp>
      <p:sp>
        <p:nvSpPr>
          <p:cNvPr id="17436" name="云形标注 17435"/>
          <p:cNvSpPr/>
          <p:nvPr/>
        </p:nvSpPr>
        <p:spPr>
          <a:xfrm>
            <a:off x="5791200" y="1447800"/>
            <a:ext cx="2667000" cy="1295400"/>
          </a:xfrm>
          <a:prstGeom prst="cloudCallout">
            <a:avLst>
              <a:gd name="adj1" fmla="val -36667"/>
              <a:gd name="adj2" fmla="val 128676"/>
            </a:avLst>
          </a:prstGeom>
          <a:solidFill>
            <a:srgbClr val="FF00FF"/>
          </a:solidFill>
          <a:ln w="9525">
            <a:noFill/>
          </a:ln>
        </p:spPr>
        <p:txBody>
          <a:bodyPr lIns="90000" tIns="46800" rIns="90000" bIns="46800"/>
          <a:p>
            <a:r>
              <a:rPr lang="en-US" altLang="zh-CN" sz="2400">
                <a:solidFill>
                  <a:schemeClr val="tx1"/>
                </a:solidFill>
                <a:latin typeface="Times New Roman" panose="02020603050405020304" pitchFamily="2" charset="0"/>
              </a:rPr>
              <a:t>PDCA</a:t>
            </a:r>
            <a:r>
              <a:rPr lang="zh-CN" altLang="en-US" sz="2400">
                <a:solidFill>
                  <a:schemeClr val="tx1"/>
                </a:solidFill>
                <a:latin typeface="Times New Roman" panose="02020603050405020304" pitchFamily="2" charset="0"/>
              </a:rPr>
              <a:t>循环</a:t>
            </a:r>
            <a:r>
              <a:rPr lang="en-US" altLang="zh-CN" sz="2400">
                <a:solidFill>
                  <a:schemeClr val="tx1"/>
                </a:solidFill>
                <a:latin typeface="Times New Roman" panose="02020603050405020304" pitchFamily="2" charset="0"/>
              </a:rPr>
              <a:t>-</a:t>
            </a:r>
            <a:r>
              <a:rPr lang="zh-CN" altLang="en-US" sz="2400">
                <a:solidFill>
                  <a:schemeClr val="tx1"/>
                </a:solidFill>
                <a:latin typeface="Times New Roman" panose="02020603050405020304" pitchFamily="2" charset="0"/>
              </a:rPr>
              <a:t>改善提升</a:t>
            </a:r>
            <a:endParaRPr lang="zh-CN" altLang="en-US" sz="2400">
              <a:solidFill>
                <a:schemeClr val="tx1"/>
              </a:solidFill>
              <a:latin typeface="Times New Roman" panose="02020603050405020304" pitchFamily="2" charset="0"/>
            </a:endParaRPr>
          </a:p>
        </p:txBody>
      </p:sp>
      <p:sp>
        <p:nvSpPr>
          <p:cNvPr id="17437" name="文本框 17436"/>
          <p:cNvSpPr txBox="1"/>
          <p:nvPr/>
        </p:nvSpPr>
        <p:spPr>
          <a:xfrm>
            <a:off x="8458200" y="2379663"/>
            <a:ext cx="685800" cy="4478337"/>
          </a:xfrm>
          <a:prstGeom prst="rect">
            <a:avLst/>
          </a:prstGeom>
          <a:solidFill>
            <a:srgbClr val="FFFF00"/>
          </a:solidFill>
          <a:ln w="9525">
            <a:noFill/>
          </a:ln>
        </p:spPr>
        <p:txBody>
          <a:bodyPr lIns="92075" tIns="46038" rIns="92075" bIns="46038">
            <a:spAutoFit/>
          </a:bodyPr>
          <a:p>
            <a:pPr>
              <a:spcBef>
                <a:spcPct val="50000"/>
              </a:spcBef>
            </a:pPr>
            <a:r>
              <a:rPr lang="zh-CN" altLang="en-US" sz="3200">
                <a:effectLst>
                  <a:outerShdw blurRad="38100" dist="38100" dir="2700000">
                    <a:srgbClr val="000000"/>
                  </a:outerShdw>
                </a:effectLst>
                <a:latin typeface="Arial" panose="020B0604020202020204" pitchFamily="34" charset="0"/>
              </a:rPr>
              <a:t>但不要淹没在问题里</a:t>
            </a:r>
            <a:r>
              <a:rPr lang="en-US" altLang="zh-CN" sz="3200">
                <a:effectLst>
                  <a:outerShdw blurRad="38100" dist="38100" dir="2700000">
                    <a:srgbClr val="000000"/>
                  </a:outerShdw>
                </a:effectLst>
                <a:latin typeface="Arial" panose="020B0604020202020204" pitchFamily="34" charset="0"/>
              </a:rPr>
              <a:t>!</a:t>
            </a:r>
            <a:endParaRPr lang="en-US" altLang="zh-CN" sz="3200">
              <a:effectLst>
                <a:outerShdw blurRad="38100" dist="38100" dir="2700000">
                  <a:srgbClr val="000000"/>
                </a:outerShdw>
              </a:effectLst>
              <a:latin typeface="Arial" panose="020B0604020202020204" pitchFamily="34" charset="0"/>
            </a:endParaRPr>
          </a:p>
        </p:txBody>
      </p:sp>
      <p:sp>
        <p:nvSpPr>
          <p:cNvPr id="17438" name="文本框 17437"/>
          <p:cNvSpPr txBox="1"/>
          <p:nvPr/>
        </p:nvSpPr>
        <p:spPr>
          <a:xfrm>
            <a:off x="0" y="2379663"/>
            <a:ext cx="685800" cy="4478337"/>
          </a:xfrm>
          <a:prstGeom prst="rect">
            <a:avLst/>
          </a:prstGeom>
          <a:solidFill>
            <a:srgbClr val="FFFF00"/>
          </a:solidFill>
          <a:ln w="9525">
            <a:noFill/>
          </a:ln>
        </p:spPr>
        <p:txBody>
          <a:bodyPr lIns="92075" tIns="46038" rIns="92075" bIns="46038">
            <a:spAutoFit/>
          </a:bodyPr>
          <a:p>
            <a:pPr>
              <a:spcBef>
                <a:spcPct val="50000"/>
              </a:spcBef>
            </a:pPr>
            <a:r>
              <a:rPr lang="zh-CN" altLang="en-US" sz="3200">
                <a:effectLst>
                  <a:outerShdw blurRad="38100" dist="38100" dir="2700000">
                    <a:srgbClr val="000000"/>
                  </a:outerShdw>
                </a:effectLst>
                <a:latin typeface="Arial" panose="020B0604020202020204" pitchFamily="34" charset="0"/>
              </a:rPr>
              <a:t>现场肯定回产生问题</a:t>
            </a:r>
            <a:r>
              <a:rPr lang="en-US" altLang="zh-CN" sz="3200">
                <a:effectLst>
                  <a:outerShdw blurRad="38100" dist="38100" dir="2700000">
                    <a:srgbClr val="000000"/>
                  </a:outerShdw>
                </a:effectLst>
                <a:latin typeface="Arial" panose="020B0604020202020204" pitchFamily="34" charset="0"/>
              </a:rPr>
              <a:t>!</a:t>
            </a:r>
            <a:endParaRPr lang="en-US" altLang="zh-CN" sz="3200">
              <a:effectLst>
                <a:outerShdw blurRad="38100" dist="38100" dir="2700000">
                  <a:srgbClr val="000000"/>
                </a:outerShdw>
              </a:effectLst>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8433"/>
          <p:cNvSpPr>
            <a:spLocks noGrp="1"/>
          </p:cNvSpPr>
          <p:nvPr>
            <p:ph type="title"/>
          </p:nvPr>
        </p:nvSpPr>
        <p:spPr>
          <a:xfrm>
            <a:off x="2209800" y="228600"/>
            <a:ext cx="5562600" cy="762000"/>
          </a:xfrm>
          <a:solidFill>
            <a:srgbClr val="FFFF00"/>
          </a:solidFill>
          <a:ln/>
        </p:spPr>
        <p:txBody>
          <a:bodyPr lIns="92075" tIns="46038" rIns="92075" bIns="46038" anchor="ctr" anchorCtr="0"/>
          <a:p>
            <a:r>
              <a:rPr lang="en-US" altLang="zh-CN"/>
              <a:t>PDCA</a:t>
            </a:r>
            <a:endParaRPr lang="en-US" altLang="zh-CN"/>
          </a:p>
        </p:txBody>
      </p:sp>
      <p:sp>
        <p:nvSpPr>
          <p:cNvPr id="18435" name="直接连接符 18434"/>
          <p:cNvSpPr/>
          <p:nvPr/>
        </p:nvSpPr>
        <p:spPr>
          <a:xfrm flipH="1" flipV="1">
            <a:off x="3124200" y="2819400"/>
            <a:ext cx="381000" cy="381000"/>
          </a:xfrm>
          <a:prstGeom prst="line">
            <a:avLst/>
          </a:prstGeom>
          <a:ln w="9525">
            <a:noFill/>
          </a:ln>
        </p:spPr>
      </p:sp>
      <p:sp>
        <p:nvSpPr>
          <p:cNvPr id="18436" name="直接连接符 18435"/>
          <p:cNvSpPr/>
          <p:nvPr/>
        </p:nvSpPr>
        <p:spPr>
          <a:xfrm flipH="1" flipV="1">
            <a:off x="2667000" y="1752600"/>
            <a:ext cx="838200" cy="533400"/>
          </a:xfrm>
          <a:prstGeom prst="line">
            <a:avLst/>
          </a:prstGeom>
          <a:ln w="9525">
            <a:noFill/>
          </a:ln>
        </p:spPr>
      </p:sp>
      <p:sp>
        <p:nvSpPr>
          <p:cNvPr id="18437" name="文本框 18436"/>
          <p:cNvSpPr txBox="1"/>
          <p:nvPr/>
        </p:nvSpPr>
        <p:spPr>
          <a:xfrm>
            <a:off x="2319338" y="2592388"/>
            <a:ext cx="4629150" cy="762000"/>
          </a:xfrm>
          <a:prstGeom prst="rect">
            <a:avLst/>
          </a:prstGeom>
          <a:noFill/>
          <a:ln w="9525">
            <a:noFill/>
          </a:ln>
        </p:spPr>
        <p:txBody>
          <a:bodyPr lIns="92075" tIns="46038" rIns="92075" bIns="46038">
            <a:spAutoFit/>
          </a:bodyPr>
          <a:p>
            <a:endParaRPr>
              <a:effectLst>
                <a:outerShdw blurRad="38100" dist="38100" dir="2700000">
                  <a:srgbClr val="C0C0C0"/>
                </a:outerShdw>
              </a:effectLst>
              <a:latin typeface="Arial" panose="020B0604020202020204" pitchFamily="34" charset="0"/>
            </a:endParaRPr>
          </a:p>
        </p:txBody>
      </p:sp>
      <p:sp>
        <p:nvSpPr>
          <p:cNvPr id="18438" name="文本框 18437"/>
          <p:cNvSpPr txBox="1"/>
          <p:nvPr/>
        </p:nvSpPr>
        <p:spPr>
          <a:xfrm>
            <a:off x="879475" y="1223963"/>
            <a:ext cx="184150" cy="762000"/>
          </a:xfrm>
          <a:prstGeom prst="rect">
            <a:avLst/>
          </a:prstGeom>
          <a:noFill/>
          <a:ln w="9525">
            <a:noFill/>
          </a:ln>
        </p:spPr>
        <p:txBody>
          <a:bodyPr wrap="none" lIns="92075" tIns="46038" rIns="92075" bIns="46038" anchor="t" anchorCtr="0">
            <a:spAutoFit/>
          </a:bodyPr>
          <a:p>
            <a:endParaRPr>
              <a:effectLst>
                <a:outerShdw blurRad="38100" dist="38100" dir="2700000">
                  <a:srgbClr val="C0C0C0"/>
                </a:outerShdw>
              </a:effectLst>
              <a:latin typeface="Arial" panose="020B0604020202020204" pitchFamily="34" charset="0"/>
            </a:endParaRPr>
          </a:p>
        </p:txBody>
      </p:sp>
      <p:sp>
        <p:nvSpPr>
          <p:cNvPr id="18439" name="文本框 18438"/>
          <p:cNvSpPr txBox="1"/>
          <p:nvPr/>
        </p:nvSpPr>
        <p:spPr>
          <a:xfrm>
            <a:off x="323850" y="1700213"/>
            <a:ext cx="8640763" cy="3508375"/>
          </a:xfrm>
          <a:prstGeom prst="rect">
            <a:avLst/>
          </a:prstGeom>
          <a:noFill/>
          <a:ln w="9525">
            <a:noFill/>
          </a:ln>
        </p:spPr>
        <p:txBody>
          <a:bodyPr lIns="92075" tIns="46038" rIns="92075" bIns="46038">
            <a:spAutoFit/>
          </a:bodyPr>
          <a:p>
            <a:pPr algn="l"/>
            <a:r>
              <a:rPr lang="en-US" altLang="zh-CN" sz="2800" b="1">
                <a:effectLst>
                  <a:outerShdw blurRad="38100" dist="38100" dir="2700000">
                    <a:srgbClr val="C0C0C0"/>
                  </a:outerShdw>
                </a:effectLst>
                <a:latin typeface="Arial" panose="020B0604020202020204" pitchFamily="34" charset="0"/>
              </a:rPr>
              <a:t>P</a:t>
            </a:r>
            <a:r>
              <a:rPr lang="zh-CN" altLang="en-US" sz="2800" b="1">
                <a:effectLst>
                  <a:outerShdw blurRad="38100" dist="38100" dir="2700000">
                    <a:srgbClr val="C0C0C0"/>
                  </a:outerShdw>
                </a:effectLst>
                <a:latin typeface="Arial" panose="020B0604020202020204" pitchFamily="34" charset="0"/>
              </a:rPr>
              <a:t>（</a:t>
            </a:r>
            <a:r>
              <a:rPr lang="en-US" altLang="zh-CN" sz="2800" b="1">
                <a:effectLst>
                  <a:outerShdw blurRad="38100" dist="38100" dir="2700000">
                    <a:srgbClr val="C0C0C0"/>
                  </a:outerShdw>
                </a:effectLst>
                <a:latin typeface="Arial" panose="020B0604020202020204" pitchFamily="34" charset="0"/>
              </a:rPr>
              <a:t>Plan</a:t>
            </a:r>
            <a:r>
              <a:rPr lang="zh-CN" altLang="en-US" sz="2800" b="1">
                <a:effectLst>
                  <a:outerShdw blurRad="38100" dist="38100" dir="2700000">
                    <a:srgbClr val="C0C0C0"/>
                  </a:outerShdw>
                </a:effectLst>
                <a:latin typeface="Arial" panose="020B0604020202020204" pitchFamily="34" charset="0"/>
              </a:rPr>
              <a:t>）</a:t>
            </a:r>
            <a:r>
              <a:rPr lang="en-US" altLang="zh-CN" sz="2800" b="1">
                <a:effectLst>
                  <a:outerShdw blurRad="38100" dist="38100" dir="2700000">
                    <a:srgbClr val="C0C0C0"/>
                  </a:outerShdw>
                </a:effectLst>
                <a:latin typeface="Arial" panose="020B0604020202020204" pitchFamily="34" charset="0"/>
              </a:rPr>
              <a:t>--</a:t>
            </a:r>
            <a:r>
              <a:rPr lang="zh-CN" altLang="en-US" sz="2800" b="1">
                <a:effectLst>
                  <a:outerShdw blurRad="38100" dist="38100" dir="2700000">
                    <a:srgbClr val="C0C0C0"/>
                  </a:outerShdw>
                </a:effectLst>
                <a:latin typeface="Arial" panose="020B0604020202020204" pitchFamily="34" charset="0"/>
              </a:rPr>
              <a:t>计划，确定方针和目标，确定活动计划； </a:t>
            </a:r>
            <a:endParaRPr lang="zh-CN" altLang="en-US" sz="2800" b="1">
              <a:effectLst>
                <a:outerShdw blurRad="38100" dist="38100" dir="2700000">
                  <a:srgbClr val="C0C0C0"/>
                </a:outerShdw>
              </a:effectLst>
              <a:latin typeface="Arial" panose="020B0604020202020204" pitchFamily="34" charset="0"/>
            </a:endParaRPr>
          </a:p>
          <a:p>
            <a:pPr algn="l"/>
            <a:r>
              <a:rPr lang="en-US" altLang="zh-CN" sz="2800" b="1">
                <a:effectLst>
                  <a:outerShdw blurRad="38100" dist="38100" dir="2700000">
                    <a:srgbClr val="C0C0C0"/>
                  </a:outerShdw>
                </a:effectLst>
                <a:latin typeface="Arial" panose="020B0604020202020204" pitchFamily="34" charset="0"/>
              </a:rPr>
              <a:t>D</a:t>
            </a:r>
            <a:r>
              <a:rPr lang="zh-CN" altLang="en-US" sz="2800" b="1">
                <a:effectLst>
                  <a:outerShdw blurRad="38100" dist="38100" dir="2700000">
                    <a:srgbClr val="C0C0C0"/>
                  </a:outerShdw>
                </a:effectLst>
                <a:latin typeface="Arial" panose="020B0604020202020204" pitchFamily="34" charset="0"/>
              </a:rPr>
              <a:t>（</a:t>
            </a:r>
            <a:r>
              <a:rPr lang="en-US" altLang="zh-CN" sz="2800" b="1">
                <a:effectLst>
                  <a:outerShdw blurRad="38100" dist="38100" dir="2700000">
                    <a:srgbClr val="C0C0C0"/>
                  </a:outerShdw>
                </a:effectLst>
                <a:latin typeface="Arial" panose="020B0604020202020204" pitchFamily="34" charset="0"/>
              </a:rPr>
              <a:t>Do</a:t>
            </a:r>
            <a:r>
              <a:rPr lang="zh-CN" altLang="en-US" sz="2800" b="1">
                <a:effectLst>
                  <a:outerShdw blurRad="38100" dist="38100" dir="2700000">
                    <a:srgbClr val="C0C0C0"/>
                  </a:outerShdw>
                </a:effectLst>
                <a:latin typeface="Arial" panose="020B0604020202020204" pitchFamily="34" charset="0"/>
              </a:rPr>
              <a:t>）</a:t>
            </a:r>
            <a:r>
              <a:rPr lang="en-US" altLang="zh-CN" sz="2800" b="1">
                <a:effectLst>
                  <a:outerShdw blurRad="38100" dist="38100" dir="2700000">
                    <a:srgbClr val="C0C0C0"/>
                  </a:outerShdw>
                </a:effectLst>
                <a:latin typeface="Arial" panose="020B0604020202020204" pitchFamily="34" charset="0"/>
              </a:rPr>
              <a:t>--</a:t>
            </a:r>
            <a:r>
              <a:rPr lang="zh-CN" altLang="en-US" sz="2800" b="1">
                <a:effectLst>
                  <a:outerShdw blurRad="38100" dist="38100" dir="2700000">
                    <a:srgbClr val="C0C0C0"/>
                  </a:outerShdw>
                </a:effectLst>
                <a:latin typeface="Arial" panose="020B0604020202020204" pitchFamily="34" charset="0"/>
              </a:rPr>
              <a:t>执行，实地去做，实现计划中的内容； </a:t>
            </a:r>
            <a:endParaRPr lang="zh-CN" altLang="en-US" sz="2800" b="1">
              <a:effectLst>
                <a:outerShdw blurRad="38100" dist="38100" dir="2700000">
                  <a:srgbClr val="C0C0C0"/>
                </a:outerShdw>
              </a:effectLst>
              <a:latin typeface="Arial" panose="020B0604020202020204" pitchFamily="34" charset="0"/>
            </a:endParaRPr>
          </a:p>
          <a:p>
            <a:pPr algn="l"/>
            <a:r>
              <a:rPr lang="en-US" altLang="zh-CN" sz="2800" b="1">
                <a:effectLst>
                  <a:outerShdw blurRad="38100" dist="38100" dir="2700000">
                    <a:srgbClr val="C0C0C0"/>
                  </a:outerShdw>
                </a:effectLst>
                <a:latin typeface="Arial" panose="020B0604020202020204" pitchFamily="34" charset="0"/>
              </a:rPr>
              <a:t>C</a:t>
            </a:r>
            <a:r>
              <a:rPr lang="zh-CN" altLang="en-US" sz="2800" b="1">
                <a:effectLst>
                  <a:outerShdw blurRad="38100" dist="38100" dir="2700000">
                    <a:srgbClr val="C0C0C0"/>
                  </a:outerShdw>
                </a:effectLst>
                <a:latin typeface="Arial" panose="020B0604020202020204" pitchFamily="34" charset="0"/>
              </a:rPr>
              <a:t>（</a:t>
            </a:r>
            <a:r>
              <a:rPr lang="en-US" altLang="zh-CN" sz="2800" b="1">
                <a:effectLst>
                  <a:outerShdw blurRad="38100" dist="38100" dir="2700000">
                    <a:srgbClr val="C0C0C0"/>
                  </a:outerShdw>
                </a:effectLst>
                <a:latin typeface="Arial" panose="020B0604020202020204" pitchFamily="34" charset="0"/>
              </a:rPr>
              <a:t>Check</a:t>
            </a:r>
            <a:r>
              <a:rPr lang="zh-CN" altLang="en-US" sz="2800" b="1">
                <a:effectLst>
                  <a:outerShdw blurRad="38100" dist="38100" dir="2700000">
                    <a:srgbClr val="C0C0C0"/>
                  </a:outerShdw>
                </a:effectLst>
                <a:latin typeface="Arial" panose="020B0604020202020204" pitchFamily="34" charset="0"/>
              </a:rPr>
              <a:t>）</a:t>
            </a:r>
            <a:r>
              <a:rPr lang="en-US" altLang="zh-CN" sz="2800" b="1">
                <a:effectLst>
                  <a:outerShdw blurRad="38100" dist="38100" dir="2700000">
                    <a:srgbClr val="C0C0C0"/>
                  </a:outerShdw>
                </a:effectLst>
                <a:latin typeface="Arial" panose="020B0604020202020204" pitchFamily="34" charset="0"/>
              </a:rPr>
              <a:t>--</a:t>
            </a:r>
            <a:r>
              <a:rPr lang="zh-CN" altLang="en-US" sz="2800" b="1">
                <a:effectLst>
                  <a:outerShdw blurRad="38100" dist="38100" dir="2700000">
                    <a:srgbClr val="C0C0C0"/>
                  </a:outerShdw>
                </a:effectLst>
                <a:latin typeface="Arial" panose="020B0604020202020204" pitchFamily="34" charset="0"/>
              </a:rPr>
              <a:t>检查，总结执行计划的结果，注意效    果，找出问题； </a:t>
            </a:r>
            <a:endParaRPr lang="zh-CN" altLang="en-US" sz="2800" b="1">
              <a:effectLst>
                <a:outerShdw blurRad="38100" dist="38100" dir="2700000">
                  <a:srgbClr val="C0C0C0"/>
                </a:outerShdw>
              </a:effectLst>
              <a:latin typeface="Arial" panose="020B0604020202020204" pitchFamily="34" charset="0"/>
            </a:endParaRPr>
          </a:p>
          <a:p>
            <a:pPr algn="l"/>
            <a:r>
              <a:rPr lang="en-US" altLang="zh-CN" sz="2800" b="1">
                <a:effectLst>
                  <a:outerShdw blurRad="38100" dist="38100" dir="2700000">
                    <a:srgbClr val="C0C0C0"/>
                  </a:outerShdw>
                </a:effectLst>
                <a:latin typeface="Arial" panose="020B0604020202020204" pitchFamily="34" charset="0"/>
              </a:rPr>
              <a:t>A</a:t>
            </a:r>
            <a:r>
              <a:rPr lang="zh-CN" altLang="en-US" sz="2800" b="1">
                <a:effectLst>
                  <a:outerShdw blurRad="38100" dist="38100" dir="2700000">
                    <a:srgbClr val="C0C0C0"/>
                  </a:outerShdw>
                </a:effectLst>
                <a:latin typeface="Arial" panose="020B0604020202020204" pitchFamily="34" charset="0"/>
              </a:rPr>
              <a:t>（</a:t>
            </a:r>
            <a:r>
              <a:rPr lang="en-US" altLang="zh-CN" sz="2800" b="1">
                <a:effectLst>
                  <a:outerShdw blurRad="38100" dist="38100" dir="2700000">
                    <a:srgbClr val="C0C0C0"/>
                  </a:outerShdw>
                </a:effectLst>
                <a:latin typeface="Arial" panose="020B0604020202020204" pitchFamily="34" charset="0"/>
              </a:rPr>
              <a:t>Action</a:t>
            </a:r>
            <a:r>
              <a:rPr lang="zh-CN" altLang="en-US" sz="2800" b="1">
                <a:effectLst>
                  <a:outerShdw blurRad="38100" dist="38100" dir="2700000">
                    <a:srgbClr val="C0C0C0"/>
                  </a:outerShdw>
                </a:effectLst>
                <a:latin typeface="Arial" panose="020B0604020202020204" pitchFamily="34" charset="0"/>
              </a:rPr>
              <a:t>）</a:t>
            </a:r>
            <a:r>
              <a:rPr lang="en-US" altLang="zh-CN" sz="2800" b="1">
                <a:effectLst>
                  <a:outerShdw blurRad="38100" dist="38100" dir="2700000">
                    <a:srgbClr val="C0C0C0"/>
                  </a:outerShdw>
                </a:effectLst>
                <a:latin typeface="Arial" panose="020B0604020202020204" pitchFamily="34" charset="0"/>
              </a:rPr>
              <a:t>--</a:t>
            </a:r>
            <a:r>
              <a:rPr lang="zh-CN" altLang="en-US" sz="2800" b="1">
                <a:effectLst>
                  <a:outerShdw blurRad="38100" dist="38100" dir="2700000">
                    <a:srgbClr val="C0C0C0"/>
                  </a:outerShdw>
                </a:effectLst>
                <a:latin typeface="Arial" panose="020B0604020202020204" pitchFamily="34" charset="0"/>
              </a:rPr>
              <a:t>行动，对总结检查的结果进行处理，成功的经验加以肯定并适当推广、标准化；失败的教训加以总结，以免重现，未解决的问题放到下一个</a:t>
            </a:r>
            <a:r>
              <a:rPr lang="en-US" altLang="zh-CN" sz="2800" b="1">
                <a:effectLst>
                  <a:outerShdw blurRad="38100" dist="38100" dir="2700000">
                    <a:srgbClr val="C0C0C0"/>
                  </a:outerShdw>
                </a:effectLst>
                <a:latin typeface="Arial" panose="020B0604020202020204" pitchFamily="34" charset="0"/>
              </a:rPr>
              <a:t>PDCA</a:t>
            </a:r>
            <a:r>
              <a:rPr lang="zh-CN" altLang="en-US" sz="2800" b="1">
                <a:effectLst>
                  <a:outerShdw blurRad="38100" dist="38100" dir="2700000">
                    <a:srgbClr val="C0C0C0"/>
                  </a:outerShdw>
                </a:effectLst>
                <a:latin typeface="Arial" panose="020B0604020202020204" pitchFamily="34" charset="0"/>
              </a:rPr>
              <a:t>循环。</a:t>
            </a:r>
            <a:r>
              <a:rPr lang="zh-CN" altLang="en-US" sz="2800">
                <a:effectLst>
                  <a:outerShdw blurRad="38100" dist="38100" dir="2700000">
                    <a:srgbClr val="C0C0C0"/>
                  </a:outerShdw>
                </a:effectLst>
                <a:latin typeface="Arial" panose="020B0604020202020204" pitchFamily="34" charset="0"/>
              </a:rPr>
              <a:t> </a:t>
            </a:r>
            <a:endParaRPr lang="zh-CN" altLang="en-US" sz="2800">
              <a:effectLst>
                <a:outerShdw blurRad="38100" dist="38100" dir="2700000">
                  <a:srgbClr val="C0C0C0"/>
                </a:outerShdw>
              </a:effectLst>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标题 19457"/>
          <p:cNvSpPr>
            <a:spLocks noGrp="1"/>
          </p:cNvSpPr>
          <p:nvPr>
            <p:ph type="title"/>
          </p:nvPr>
        </p:nvSpPr>
        <p:spPr>
          <a:xfrm>
            <a:off x="1524000" y="228600"/>
            <a:ext cx="5715000" cy="685800"/>
          </a:xfrm>
          <a:solidFill>
            <a:schemeClr val="bg2"/>
          </a:solidFill>
          <a:ln/>
        </p:spPr>
        <p:txBody>
          <a:bodyPr lIns="92075" tIns="46038" rIns="92075" bIns="46038" anchor="ctr" anchorCtr="0"/>
          <a:p>
            <a:r>
              <a:rPr lang="zh-CN" altLang="en-US" b="1"/>
              <a:t>六</a:t>
            </a:r>
            <a:r>
              <a:rPr lang="en-US" altLang="zh-CN" b="1"/>
              <a:t>.</a:t>
            </a:r>
            <a:r>
              <a:rPr lang="zh-CN" altLang="en-US" b="1"/>
              <a:t>解决问题的步骤</a:t>
            </a:r>
            <a:endParaRPr lang="zh-CN" altLang="en-US" b="1"/>
          </a:p>
        </p:txBody>
      </p:sp>
      <p:grpSp>
        <p:nvGrpSpPr>
          <p:cNvPr id="19459" name="组合 19458"/>
          <p:cNvGrpSpPr/>
          <p:nvPr/>
        </p:nvGrpSpPr>
        <p:grpSpPr>
          <a:xfrm>
            <a:off x="1828800" y="1143000"/>
            <a:ext cx="4800600" cy="5562600"/>
            <a:chOff x="0" y="0"/>
            <a:chExt cx="3024" cy="3504"/>
          </a:xfrm>
        </p:grpSpPr>
        <p:sp>
          <p:nvSpPr>
            <p:cNvPr id="19460" name="文本框 19459"/>
            <p:cNvSpPr txBox="1"/>
            <p:nvPr/>
          </p:nvSpPr>
          <p:spPr>
            <a:xfrm>
              <a:off x="576" y="3168"/>
              <a:ext cx="1536" cy="231"/>
            </a:xfrm>
            <a:prstGeom prst="rect">
              <a:avLst/>
            </a:prstGeom>
            <a:solidFill>
              <a:srgbClr val="99CCFF"/>
            </a:solidFill>
            <a:ln w="9525">
              <a:noFill/>
            </a:ln>
          </p:spPr>
          <p:txBody>
            <a:bodyPr lIns="92075" tIns="46038" rIns="92075" bIns="46038">
              <a:spAutoFit/>
            </a:bodyPr>
            <a:p>
              <a:pPr algn="l">
                <a:spcBef>
                  <a:spcPct val="50000"/>
                </a:spcBef>
              </a:pPr>
              <a:r>
                <a:rPr lang="en-US" altLang="zh-CN" sz="1800" b="1">
                  <a:effectLst>
                    <a:outerShdw blurRad="38100" dist="38100" dir="2700000">
                      <a:srgbClr val="000000"/>
                    </a:outerShdw>
                  </a:effectLst>
                  <a:latin typeface="Arial" panose="020B0604020202020204" pitchFamily="34" charset="0"/>
                </a:rPr>
                <a:t>8.</a:t>
              </a:r>
              <a:r>
                <a:rPr lang="zh-CN" altLang="en-US" sz="1800" b="1">
                  <a:effectLst>
                    <a:outerShdw blurRad="38100" dist="38100" dir="2700000">
                      <a:srgbClr val="000000"/>
                    </a:outerShdw>
                  </a:effectLst>
                  <a:latin typeface="Arial" panose="020B0604020202020204" pitchFamily="34" charset="0"/>
                </a:rPr>
                <a:t>制定预防措施</a:t>
              </a:r>
              <a:endParaRPr lang="zh-CN" altLang="en-US" sz="1800" b="1">
                <a:effectLst>
                  <a:outerShdw blurRad="38100" dist="38100" dir="2700000">
                    <a:srgbClr val="000000"/>
                  </a:outerShdw>
                </a:effectLst>
                <a:latin typeface="Arial" panose="020B0604020202020204" pitchFamily="34" charset="0"/>
              </a:endParaRPr>
            </a:p>
          </p:txBody>
        </p:sp>
        <p:grpSp>
          <p:nvGrpSpPr>
            <p:cNvPr id="19461" name="组合 19460"/>
            <p:cNvGrpSpPr/>
            <p:nvPr/>
          </p:nvGrpSpPr>
          <p:grpSpPr>
            <a:xfrm>
              <a:off x="0" y="0"/>
              <a:ext cx="3024" cy="3504"/>
              <a:chOff x="0" y="0"/>
              <a:chExt cx="3024" cy="3504"/>
            </a:xfrm>
          </p:grpSpPr>
          <p:sp>
            <p:nvSpPr>
              <p:cNvPr id="19462" name="文本框 19461"/>
              <p:cNvSpPr txBox="1"/>
              <p:nvPr/>
            </p:nvSpPr>
            <p:spPr>
              <a:xfrm>
                <a:off x="480" y="0"/>
                <a:ext cx="1584" cy="231"/>
              </a:xfrm>
              <a:prstGeom prst="rect">
                <a:avLst/>
              </a:prstGeom>
              <a:solidFill>
                <a:srgbClr val="99CCFF"/>
              </a:solidFill>
              <a:ln w="9525">
                <a:noFill/>
              </a:ln>
            </p:spPr>
            <p:txBody>
              <a:bodyPr lIns="92075" tIns="46038" rIns="92075" bIns="46038">
                <a:spAutoFit/>
              </a:bodyPr>
              <a:p>
                <a:pPr algn="l">
                  <a:spcBef>
                    <a:spcPct val="50000"/>
                  </a:spcBef>
                </a:pPr>
                <a:r>
                  <a:rPr lang="en-US" altLang="zh-CN" sz="1800" b="1">
                    <a:effectLst>
                      <a:outerShdw blurRad="38100" dist="38100" dir="2700000">
                        <a:srgbClr val="000000"/>
                      </a:outerShdw>
                    </a:effectLst>
                    <a:latin typeface="Arial" panose="020B0604020202020204" pitchFamily="34" charset="0"/>
                  </a:rPr>
                  <a:t>1.</a:t>
                </a:r>
                <a:r>
                  <a:rPr lang="zh-CN" altLang="en-US" sz="1800" b="1">
                    <a:effectLst>
                      <a:outerShdw blurRad="38100" dist="38100" dir="2700000">
                        <a:srgbClr val="000000"/>
                      </a:outerShdw>
                    </a:effectLst>
                    <a:latin typeface="Arial" panose="020B0604020202020204" pitchFamily="34" charset="0"/>
                  </a:rPr>
                  <a:t>从问题中选择课题</a:t>
                </a:r>
                <a:endParaRPr lang="zh-CN" altLang="en-US" sz="1800" b="1">
                  <a:effectLst>
                    <a:outerShdw blurRad="38100" dist="38100" dir="2700000">
                      <a:srgbClr val="000000"/>
                    </a:outerShdw>
                  </a:effectLst>
                  <a:latin typeface="Arial" panose="020B0604020202020204" pitchFamily="34" charset="0"/>
                </a:endParaRPr>
              </a:p>
            </p:txBody>
          </p:sp>
          <p:sp>
            <p:nvSpPr>
              <p:cNvPr id="19463" name="文本框 19462"/>
              <p:cNvSpPr txBox="1"/>
              <p:nvPr/>
            </p:nvSpPr>
            <p:spPr>
              <a:xfrm>
                <a:off x="480" y="432"/>
                <a:ext cx="1584" cy="231"/>
              </a:xfrm>
              <a:prstGeom prst="rect">
                <a:avLst/>
              </a:prstGeom>
              <a:solidFill>
                <a:srgbClr val="99CCFF"/>
              </a:solidFill>
              <a:ln w="9525">
                <a:noFill/>
              </a:ln>
            </p:spPr>
            <p:txBody>
              <a:bodyPr lIns="92075" tIns="46038" rIns="92075" bIns="46038">
                <a:spAutoFit/>
              </a:bodyPr>
              <a:p>
                <a:pPr algn="l">
                  <a:spcBef>
                    <a:spcPct val="50000"/>
                  </a:spcBef>
                </a:pPr>
                <a:r>
                  <a:rPr lang="en-US" altLang="zh-CN" sz="1800" b="1">
                    <a:effectLst>
                      <a:outerShdw blurRad="38100" dist="38100" dir="2700000">
                        <a:srgbClr val="000000"/>
                      </a:outerShdw>
                    </a:effectLst>
                    <a:latin typeface="Arial" panose="020B0604020202020204" pitchFamily="34" charset="0"/>
                  </a:rPr>
                  <a:t>2.</a:t>
                </a:r>
                <a:r>
                  <a:rPr lang="zh-CN" altLang="en-US" sz="1800" b="1">
                    <a:effectLst>
                      <a:outerShdw blurRad="38100" dist="38100" dir="2700000">
                        <a:srgbClr val="000000"/>
                      </a:outerShdw>
                    </a:effectLst>
                    <a:latin typeface="Arial" panose="020B0604020202020204" pitchFamily="34" charset="0"/>
                  </a:rPr>
                  <a:t>决定改善活动的目标</a:t>
                </a:r>
                <a:endParaRPr lang="zh-CN" altLang="en-US" sz="1800" b="1">
                  <a:effectLst>
                    <a:outerShdw blurRad="38100" dist="38100" dir="2700000">
                      <a:srgbClr val="000000"/>
                    </a:outerShdw>
                  </a:effectLst>
                  <a:latin typeface="Arial" panose="020B0604020202020204" pitchFamily="34" charset="0"/>
                </a:endParaRPr>
              </a:p>
            </p:txBody>
          </p:sp>
          <p:sp>
            <p:nvSpPr>
              <p:cNvPr id="19464" name="文本框 19463"/>
              <p:cNvSpPr txBox="1"/>
              <p:nvPr/>
            </p:nvSpPr>
            <p:spPr>
              <a:xfrm>
                <a:off x="480" y="864"/>
                <a:ext cx="1584" cy="231"/>
              </a:xfrm>
              <a:prstGeom prst="rect">
                <a:avLst/>
              </a:prstGeom>
              <a:solidFill>
                <a:srgbClr val="99CCFF"/>
              </a:solidFill>
              <a:ln w="9525">
                <a:noFill/>
              </a:ln>
            </p:spPr>
            <p:txBody>
              <a:bodyPr lIns="92075" tIns="46038" rIns="92075" bIns="46038">
                <a:spAutoFit/>
              </a:bodyPr>
              <a:p>
                <a:pPr algn="l">
                  <a:spcBef>
                    <a:spcPct val="50000"/>
                  </a:spcBef>
                </a:pPr>
                <a:r>
                  <a:rPr lang="en-US" altLang="zh-CN" sz="1800" b="1">
                    <a:effectLst>
                      <a:outerShdw blurRad="38100" dist="38100" dir="2700000">
                        <a:srgbClr val="000000"/>
                      </a:outerShdw>
                    </a:effectLst>
                    <a:latin typeface="Arial" panose="020B0604020202020204" pitchFamily="34" charset="0"/>
                  </a:rPr>
                  <a:t>3.</a:t>
                </a:r>
                <a:r>
                  <a:rPr lang="zh-CN" altLang="en-US" sz="1800" b="1">
                    <a:effectLst>
                      <a:outerShdw blurRad="38100" dist="38100" dir="2700000">
                        <a:srgbClr val="000000"/>
                      </a:outerShdw>
                    </a:effectLst>
                    <a:latin typeface="Arial" panose="020B0604020202020204" pitchFamily="34" charset="0"/>
                  </a:rPr>
                  <a:t>制定行动计划</a:t>
                </a:r>
                <a:endParaRPr lang="zh-CN" altLang="en-US" sz="1800" b="1">
                  <a:effectLst>
                    <a:outerShdw blurRad="38100" dist="38100" dir="2700000">
                      <a:srgbClr val="000000"/>
                    </a:outerShdw>
                  </a:effectLst>
                  <a:latin typeface="Arial" panose="020B0604020202020204" pitchFamily="34" charset="0"/>
                </a:endParaRPr>
              </a:p>
            </p:txBody>
          </p:sp>
          <p:sp>
            <p:nvSpPr>
              <p:cNvPr id="19465" name="文本框 19464"/>
              <p:cNvSpPr txBox="1"/>
              <p:nvPr/>
            </p:nvSpPr>
            <p:spPr>
              <a:xfrm>
                <a:off x="480" y="1296"/>
                <a:ext cx="1584" cy="231"/>
              </a:xfrm>
              <a:prstGeom prst="rect">
                <a:avLst/>
              </a:prstGeom>
              <a:solidFill>
                <a:srgbClr val="99CCFF"/>
              </a:solidFill>
              <a:ln w="9525">
                <a:noFill/>
              </a:ln>
            </p:spPr>
            <p:txBody>
              <a:bodyPr lIns="92075" tIns="46038" rIns="92075" bIns="46038">
                <a:spAutoFit/>
              </a:bodyPr>
              <a:p>
                <a:pPr algn="l">
                  <a:spcBef>
                    <a:spcPct val="50000"/>
                  </a:spcBef>
                </a:pPr>
                <a:r>
                  <a:rPr lang="en-US" altLang="zh-CN" sz="1800" b="1">
                    <a:effectLst>
                      <a:outerShdw blurRad="38100" dist="38100" dir="2700000">
                        <a:srgbClr val="000000"/>
                      </a:outerShdw>
                    </a:effectLst>
                    <a:latin typeface="Arial" panose="020B0604020202020204" pitchFamily="34" charset="0"/>
                  </a:rPr>
                  <a:t>4.</a:t>
                </a:r>
                <a:r>
                  <a:rPr lang="zh-CN" altLang="en-US" sz="1800" b="1">
                    <a:effectLst>
                      <a:outerShdw blurRad="38100" dist="38100" dir="2700000">
                        <a:srgbClr val="000000"/>
                      </a:outerShdw>
                    </a:effectLst>
                    <a:latin typeface="Arial" panose="020B0604020202020204" pitchFamily="34" charset="0"/>
                  </a:rPr>
                  <a:t>现状调查和分析</a:t>
                </a:r>
                <a:endParaRPr lang="zh-CN" altLang="en-US" sz="1800" b="1">
                  <a:effectLst>
                    <a:outerShdw blurRad="38100" dist="38100" dir="2700000">
                      <a:srgbClr val="000000"/>
                    </a:outerShdw>
                  </a:effectLst>
                  <a:latin typeface="Arial" panose="020B0604020202020204" pitchFamily="34" charset="0"/>
                </a:endParaRPr>
              </a:p>
            </p:txBody>
          </p:sp>
          <p:sp>
            <p:nvSpPr>
              <p:cNvPr id="19466" name="文本框 19465"/>
              <p:cNvSpPr txBox="1"/>
              <p:nvPr/>
            </p:nvSpPr>
            <p:spPr>
              <a:xfrm>
                <a:off x="480" y="1728"/>
                <a:ext cx="1584" cy="231"/>
              </a:xfrm>
              <a:prstGeom prst="rect">
                <a:avLst/>
              </a:prstGeom>
              <a:solidFill>
                <a:srgbClr val="99CCFF"/>
              </a:solidFill>
              <a:ln w="9525">
                <a:noFill/>
              </a:ln>
            </p:spPr>
            <p:txBody>
              <a:bodyPr lIns="92075" tIns="46038" rIns="92075" bIns="46038">
                <a:spAutoFit/>
              </a:bodyPr>
              <a:p>
                <a:pPr algn="l">
                  <a:spcBef>
                    <a:spcPct val="50000"/>
                  </a:spcBef>
                </a:pPr>
                <a:r>
                  <a:rPr lang="en-US" altLang="zh-CN" sz="1800" b="1">
                    <a:effectLst>
                      <a:outerShdw blurRad="38100" dist="38100" dir="2700000">
                        <a:srgbClr val="000000"/>
                      </a:outerShdw>
                    </a:effectLst>
                    <a:latin typeface="Arial" panose="020B0604020202020204" pitchFamily="34" charset="0"/>
                  </a:rPr>
                  <a:t>5.</a:t>
                </a:r>
                <a:r>
                  <a:rPr lang="zh-CN" altLang="en-US" sz="1800" b="1">
                    <a:effectLst>
                      <a:outerShdw blurRad="38100" dist="38100" dir="2700000">
                        <a:srgbClr val="000000"/>
                      </a:outerShdw>
                    </a:effectLst>
                    <a:latin typeface="Arial" panose="020B0604020202020204" pitchFamily="34" charset="0"/>
                  </a:rPr>
                  <a:t>研究和提出对策</a:t>
                </a:r>
                <a:endParaRPr lang="zh-CN" altLang="en-US" sz="1800" b="1">
                  <a:effectLst>
                    <a:outerShdw blurRad="38100" dist="38100" dir="2700000">
                      <a:srgbClr val="000000"/>
                    </a:outerShdw>
                  </a:effectLst>
                  <a:latin typeface="Arial" panose="020B0604020202020204" pitchFamily="34" charset="0"/>
                </a:endParaRPr>
              </a:p>
            </p:txBody>
          </p:sp>
          <p:sp>
            <p:nvSpPr>
              <p:cNvPr id="19467" name="文本框 19466"/>
              <p:cNvSpPr txBox="1"/>
              <p:nvPr/>
            </p:nvSpPr>
            <p:spPr>
              <a:xfrm>
                <a:off x="480" y="2169"/>
                <a:ext cx="1584" cy="231"/>
              </a:xfrm>
              <a:prstGeom prst="rect">
                <a:avLst/>
              </a:prstGeom>
              <a:solidFill>
                <a:srgbClr val="99CCFF"/>
              </a:solidFill>
              <a:ln w="9525">
                <a:noFill/>
              </a:ln>
            </p:spPr>
            <p:txBody>
              <a:bodyPr lIns="92075" tIns="46038" rIns="92075" bIns="46038">
                <a:spAutoFit/>
              </a:bodyPr>
              <a:p>
                <a:pPr algn="l">
                  <a:spcBef>
                    <a:spcPct val="50000"/>
                  </a:spcBef>
                </a:pPr>
                <a:r>
                  <a:rPr lang="en-US" altLang="zh-CN" sz="1800" b="1">
                    <a:effectLst>
                      <a:outerShdw blurRad="38100" dist="38100" dir="2700000">
                        <a:srgbClr val="000000"/>
                      </a:outerShdw>
                    </a:effectLst>
                    <a:latin typeface="Arial" panose="020B0604020202020204" pitchFamily="34" charset="0"/>
                  </a:rPr>
                  <a:t>6.</a:t>
                </a:r>
                <a:r>
                  <a:rPr lang="zh-CN" altLang="en-US" sz="1800" b="1">
                    <a:effectLst>
                      <a:outerShdw blurRad="38100" dist="38100" dir="2700000">
                        <a:srgbClr val="000000"/>
                      </a:outerShdw>
                    </a:effectLst>
                    <a:latin typeface="Arial" panose="020B0604020202020204" pitchFamily="34" charset="0"/>
                  </a:rPr>
                  <a:t>对策实施</a:t>
                </a:r>
                <a:endParaRPr lang="zh-CN" altLang="en-US" sz="1800" b="1">
                  <a:effectLst>
                    <a:outerShdw blurRad="38100" dist="38100" dir="2700000">
                      <a:srgbClr val="000000"/>
                    </a:outerShdw>
                  </a:effectLst>
                  <a:latin typeface="Arial" panose="020B0604020202020204" pitchFamily="34" charset="0"/>
                </a:endParaRPr>
              </a:p>
            </p:txBody>
          </p:sp>
          <p:sp>
            <p:nvSpPr>
              <p:cNvPr id="19468" name="流程图: 决策 19467"/>
              <p:cNvSpPr/>
              <p:nvPr/>
            </p:nvSpPr>
            <p:spPr>
              <a:xfrm>
                <a:off x="288" y="2448"/>
                <a:ext cx="1920" cy="624"/>
              </a:xfrm>
              <a:prstGeom prst="flowChartDecision">
                <a:avLst/>
              </a:prstGeom>
              <a:solidFill>
                <a:srgbClr val="99CCFF"/>
              </a:solidFill>
              <a:ln w="9525" cap="flat" cmpd="sng">
                <a:solidFill>
                  <a:schemeClr val="tx1"/>
                </a:solidFill>
                <a:prstDash val="solid"/>
                <a:miter/>
                <a:headEnd type="none" w="med" len="med"/>
                <a:tailEnd type="none" w="med" len="med"/>
              </a:ln>
            </p:spPr>
            <p:txBody>
              <a:bodyPr/>
              <a:p>
                <a:endParaRPr lang="zh-CN" altLang="en-US"/>
              </a:p>
            </p:txBody>
          </p:sp>
          <p:sp>
            <p:nvSpPr>
              <p:cNvPr id="19469" name="文本框 19468"/>
              <p:cNvSpPr txBox="1"/>
              <p:nvPr/>
            </p:nvSpPr>
            <p:spPr>
              <a:xfrm>
                <a:off x="672" y="2601"/>
                <a:ext cx="1344" cy="231"/>
              </a:xfrm>
              <a:prstGeom prst="rect">
                <a:avLst/>
              </a:prstGeom>
              <a:noFill/>
              <a:ln w="9525">
                <a:noFill/>
              </a:ln>
            </p:spPr>
            <p:txBody>
              <a:bodyPr lIns="92075" tIns="46038" rIns="92075" bIns="46038">
                <a:spAutoFit/>
              </a:bodyPr>
              <a:p>
                <a:pPr algn="l">
                  <a:spcBef>
                    <a:spcPct val="50000"/>
                  </a:spcBef>
                </a:pPr>
                <a:r>
                  <a:rPr lang="en-US" altLang="zh-CN" sz="1800" b="1">
                    <a:effectLst>
                      <a:outerShdw blurRad="38100" dist="38100" dir="2700000">
                        <a:srgbClr val="C0C0C0"/>
                      </a:outerShdw>
                    </a:effectLst>
                    <a:latin typeface="Arial" panose="020B0604020202020204" pitchFamily="34" charset="0"/>
                  </a:rPr>
                  <a:t>7.</a:t>
                </a:r>
                <a:r>
                  <a:rPr lang="zh-CN" altLang="en-US" sz="1800" b="1">
                    <a:effectLst>
                      <a:outerShdw blurRad="38100" dist="38100" dir="2700000">
                        <a:srgbClr val="C0C0C0"/>
                      </a:outerShdw>
                    </a:effectLst>
                    <a:latin typeface="Arial" panose="020B0604020202020204" pitchFamily="34" charset="0"/>
                  </a:rPr>
                  <a:t>对策</a:t>
                </a:r>
                <a:r>
                  <a:rPr lang="en-US" altLang="zh-CN" sz="1800" b="1">
                    <a:effectLst>
                      <a:outerShdw blurRad="38100" dist="38100" dir="2700000">
                        <a:srgbClr val="C0C0C0"/>
                      </a:outerShdw>
                    </a:effectLst>
                    <a:latin typeface="Arial" panose="020B0604020202020204" pitchFamily="34" charset="0"/>
                  </a:rPr>
                  <a:t>A</a:t>
                </a:r>
                <a:r>
                  <a:rPr lang="zh-CN" altLang="en-US" sz="1800" b="1">
                    <a:effectLst>
                      <a:outerShdw blurRad="38100" dist="38100" dir="2700000">
                        <a:srgbClr val="C0C0C0"/>
                      </a:outerShdw>
                    </a:effectLst>
                    <a:latin typeface="Arial" panose="020B0604020202020204" pitchFamily="34" charset="0"/>
                  </a:rPr>
                  <a:t>效果确认</a:t>
                </a:r>
                <a:endParaRPr lang="zh-CN" altLang="en-US" sz="1800" b="1">
                  <a:effectLst>
                    <a:outerShdw blurRad="38100" dist="38100" dir="2700000">
                      <a:srgbClr val="C0C0C0"/>
                    </a:outerShdw>
                  </a:effectLst>
                  <a:latin typeface="Arial" panose="020B0604020202020204" pitchFamily="34" charset="0"/>
                </a:endParaRPr>
              </a:p>
            </p:txBody>
          </p:sp>
          <p:sp>
            <p:nvSpPr>
              <p:cNvPr id="19470" name="文本框 19469"/>
              <p:cNvSpPr txBox="1"/>
              <p:nvPr/>
            </p:nvSpPr>
            <p:spPr>
              <a:xfrm>
                <a:off x="2640" y="768"/>
                <a:ext cx="384" cy="365"/>
              </a:xfrm>
              <a:prstGeom prst="rect">
                <a:avLst/>
              </a:prstGeom>
              <a:solidFill>
                <a:srgbClr val="CCFFCC"/>
              </a:solidFill>
              <a:ln w="9525">
                <a:noFill/>
              </a:ln>
            </p:spPr>
            <p:txBody>
              <a:bodyPr lIns="92075" tIns="46038" rIns="92075" bIns="46038">
                <a:spAutoFit/>
              </a:bodyPr>
              <a:p>
                <a:pPr>
                  <a:spcBef>
                    <a:spcPct val="50000"/>
                  </a:spcBef>
                </a:pPr>
                <a:r>
                  <a:rPr lang="en-US" altLang="zh-CN" sz="3200">
                    <a:effectLst>
                      <a:outerShdw blurRad="38100" dist="38100" dir="2700000">
                        <a:srgbClr val="000000"/>
                      </a:outerShdw>
                    </a:effectLst>
                    <a:latin typeface="Arial" panose="020B0604020202020204" pitchFamily="34" charset="0"/>
                  </a:rPr>
                  <a:t>P</a:t>
                </a:r>
                <a:endParaRPr lang="en-US" altLang="zh-CN" sz="3200">
                  <a:effectLst>
                    <a:outerShdw blurRad="38100" dist="38100" dir="2700000">
                      <a:srgbClr val="000000"/>
                    </a:outerShdw>
                  </a:effectLst>
                  <a:latin typeface="Arial" panose="020B0604020202020204" pitchFamily="34" charset="0"/>
                </a:endParaRPr>
              </a:p>
            </p:txBody>
          </p:sp>
          <p:sp>
            <p:nvSpPr>
              <p:cNvPr id="19471" name="文本框 19470"/>
              <p:cNvSpPr txBox="1"/>
              <p:nvPr/>
            </p:nvSpPr>
            <p:spPr>
              <a:xfrm>
                <a:off x="2640" y="1920"/>
                <a:ext cx="384" cy="365"/>
              </a:xfrm>
              <a:prstGeom prst="rect">
                <a:avLst/>
              </a:prstGeom>
              <a:solidFill>
                <a:srgbClr val="CCFFCC"/>
              </a:solidFill>
              <a:ln w="9525">
                <a:noFill/>
              </a:ln>
            </p:spPr>
            <p:txBody>
              <a:bodyPr lIns="92075" tIns="46038" rIns="92075" bIns="46038">
                <a:spAutoFit/>
              </a:bodyPr>
              <a:p>
                <a:pPr>
                  <a:spcBef>
                    <a:spcPct val="50000"/>
                  </a:spcBef>
                </a:pPr>
                <a:r>
                  <a:rPr lang="en-US" altLang="zh-CN" sz="3200">
                    <a:effectLst>
                      <a:outerShdw blurRad="38100" dist="38100" dir="2700000">
                        <a:srgbClr val="000000"/>
                      </a:outerShdw>
                    </a:effectLst>
                    <a:latin typeface="Arial" panose="020B0604020202020204" pitchFamily="34" charset="0"/>
                  </a:rPr>
                  <a:t>D</a:t>
                </a:r>
                <a:endParaRPr lang="en-US" altLang="zh-CN" sz="3200">
                  <a:effectLst>
                    <a:outerShdw blurRad="38100" dist="38100" dir="2700000">
                      <a:srgbClr val="000000"/>
                    </a:outerShdw>
                  </a:effectLst>
                  <a:latin typeface="Arial" panose="020B0604020202020204" pitchFamily="34" charset="0"/>
                </a:endParaRPr>
              </a:p>
            </p:txBody>
          </p:sp>
          <p:sp>
            <p:nvSpPr>
              <p:cNvPr id="19472" name="文本框 19471"/>
              <p:cNvSpPr txBox="1"/>
              <p:nvPr/>
            </p:nvSpPr>
            <p:spPr>
              <a:xfrm>
                <a:off x="2640" y="2496"/>
                <a:ext cx="384" cy="365"/>
              </a:xfrm>
              <a:prstGeom prst="rect">
                <a:avLst/>
              </a:prstGeom>
              <a:solidFill>
                <a:srgbClr val="CCFFCC"/>
              </a:solidFill>
              <a:ln w="9525">
                <a:noFill/>
              </a:ln>
            </p:spPr>
            <p:txBody>
              <a:bodyPr lIns="92075" tIns="46038" rIns="92075" bIns="46038">
                <a:spAutoFit/>
              </a:bodyPr>
              <a:p>
                <a:pPr>
                  <a:spcBef>
                    <a:spcPct val="50000"/>
                  </a:spcBef>
                </a:pPr>
                <a:r>
                  <a:rPr lang="en-US" altLang="zh-CN" sz="3200">
                    <a:effectLst>
                      <a:outerShdw blurRad="38100" dist="38100" dir="2700000">
                        <a:srgbClr val="000000"/>
                      </a:outerShdw>
                    </a:effectLst>
                    <a:latin typeface="Arial" panose="020B0604020202020204" pitchFamily="34" charset="0"/>
                  </a:rPr>
                  <a:t>C</a:t>
                </a:r>
                <a:endParaRPr lang="en-US" altLang="zh-CN" sz="3200">
                  <a:effectLst>
                    <a:outerShdw blurRad="38100" dist="38100" dir="2700000">
                      <a:srgbClr val="000000"/>
                    </a:outerShdw>
                  </a:effectLst>
                  <a:latin typeface="Arial" panose="020B0604020202020204" pitchFamily="34" charset="0"/>
                </a:endParaRPr>
              </a:p>
            </p:txBody>
          </p:sp>
          <p:sp>
            <p:nvSpPr>
              <p:cNvPr id="19473" name="文本框 19472"/>
              <p:cNvSpPr txBox="1"/>
              <p:nvPr/>
            </p:nvSpPr>
            <p:spPr>
              <a:xfrm>
                <a:off x="2640" y="3139"/>
                <a:ext cx="384" cy="365"/>
              </a:xfrm>
              <a:prstGeom prst="rect">
                <a:avLst/>
              </a:prstGeom>
              <a:solidFill>
                <a:srgbClr val="CCFFCC"/>
              </a:solidFill>
              <a:ln w="9525">
                <a:noFill/>
              </a:ln>
            </p:spPr>
            <p:txBody>
              <a:bodyPr lIns="92075" tIns="46038" rIns="92075" bIns="46038">
                <a:spAutoFit/>
              </a:bodyPr>
              <a:p>
                <a:pPr>
                  <a:spcBef>
                    <a:spcPct val="50000"/>
                  </a:spcBef>
                </a:pPr>
                <a:r>
                  <a:rPr lang="en-US" altLang="zh-CN" sz="3200">
                    <a:effectLst>
                      <a:outerShdw blurRad="38100" dist="38100" dir="2700000">
                        <a:srgbClr val="000000"/>
                      </a:outerShdw>
                    </a:effectLst>
                    <a:latin typeface="Arial" panose="020B0604020202020204" pitchFamily="34" charset="0"/>
                  </a:rPr>
                  <a:t>A</a:t>
                </a:r>
                <a:endParaRPr lang="en-US" altLang="zh-CN" sz="3200">
                  <a:effectLst>
                    <a:outerShdw blurRad="38100" dist="38100" dir="2700000">
                      <a:srgbClr val="000000"/>
                    </a:outerShdw>
                  </a:effectLst>
                  <a:latin typeface="Arial" panose="020B0604020202020204" pitchFamily="34" charset="0"/>
                </a:endParaRPr>
              </a:p>
            </p:txBody>
          </p:sp>
          <p:sp>
            <p:nvSpPr>
              <p:cNvPr id="19474" name="右大括号 19473"/>
              <p:cNvSpPr/>
              <p:nvPr/>
            </p:nvSpPr>
            <p:spPr>
              <a:xfrm>
                <a:off x="2112" y="96"/>
                <a:ext cx="528" cy="1776"/>
              </a:xfrm>
              <a:prstGeom prst="rightBrace">
                <a:avLst>
                  <a:gd name="adj1" fmla="val 28030"/>
                  <a:gd name="adj2" fmla="val 49551"/>
                </a:avLst>
              </a:prstGeom>
              <a:noFill/>
              <a:ln w="28575" cap="flat" cmpd="sng">
                <a:solidFill>
                  <a:schemeClr val="tx1"/>
                </a:solidFill>
                <a:prstDash val="solid"/>
                <a:headEnd type="none" w="med" len="med"/>
                <a:tailEnd type="none" w="med" len="med"/>
              </a:ln>
            </p:spPr>
            <p:txBody>
              <a:bodyPr/>
              <a:p>
                <a:endParaRPr lang="zh-CN" altLang="en-US"/>
              </a:p>
            </p:txBody>
          </p:sp>
          <p:sp>
            <p:nvSpPr>
              <p:cNvPr id="19475" name="任意多边形 19474"/>
              <p:cNvSpPr/>
              <p:nvPr/>
            </p:nvSpPr>
            <p:spPr>
              <a:xfrm>
                <a:off x="2208" y="2112"/>
                <a:ext cx="384" cy="240"/>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cap="flat" cmpd="sng">
                <a:solidFill>
                  <a:schemeClr val="tx1"/>
                </a:solidFill>
                <a:prstDash val="solid"/>
                <a:miter/>
                <a:headEnd type="none" w="med" len="med"/>
                <a:tailEnd type="none" w="med" len="med"/>
              </a:ln>
            </p:spPr>
            <p:txBody>
              <a:bodyPr/>
              <a:p>
                <a:endParaRPr lang="zh-CN" altLang="en-US"/>
              </a:p>
            </p:txBody>
          </p:sp>
          <p:sp>
            <p:nvSpPr>
              <p:cNvPr id="19476" name="任意多边形 19475"/>
              <p:cNvSpPr/>
              <p:nvPr/>
            </p:nvSpPr>
            <p:spPr>
              <a:xfrm>
                <a:off x="2256" y="2640"/>
                <a:ext cx="384" cy="240"/>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cap="flat" cmpd="sng">
                <a:solidFill>
                  <a:schemeClr val="tx1"/>
                </a:solidFill>
                <a:prstDash val="solid"/>
                <a:miter/>
                <a:headEnd type="none" w="med" len="med"/>
                <a:tailEnd type="none" w="med" len="med"/>
              </a:ln>
            </p:spPr>
            <p:txBody>
              <a:bodyPr/>
              <a:p>
                <a:endParaRPr lang="zh-CN" altLang="en-US"/>
              </a:p>
            </p:txBody>
          </p:sp>
          <p:sp>
            <p:nvSpPr>
              <p:cNvPr id="19477" name="任意多边形 19476"/>
              <p:cNvSpPr/>
              <p:nvPr/>
            </p:nvSpPr>
            <p:spPr>
              <a:xfrm>
                <a:off x="2208" y="3168"/>
                <a:ext cx="384" cy="240"/>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cap="flat" cmpd="sng">
                <a:solidFill>
                  <a:schemeClr val="tx1"/>
                </a:solidFill>
                <a:prstDash val="solid"/>
                <a:miter/>
                <a:headEnd type="none" w="med" len="med"/>
                <a:tailEnd type="none" w="med" len="med"/>
              </a:ln>
            </p:spPr>
            <p:txBody>
              <a:bodyPr/>
              <a:p>
                <a:endParaRPr lang="zh-CN" altLang="en-US"/>
              </a:p>
            </p:txBody>
          </p:sp>
          <p:sp>
            <p:nvSpPr>
              <p:cNvPr id="19478" name="下箭头 19477"/>
              <p:cNvSpPr/>
              <p:nvPr/>
            </p:nvSpPr>
            <p:spPr>
              <a:xfrm>
                <a:off x="2736" y="1104"/>
                <a:ext cx="192" cy="816"/>
              </a:xfrm>
              <a:prstGeom prst="downArrow">
                <a:avLst>
                  <a:gd name="adj1" fmla="val 41666"/>
                  <a:gd name="adj2" fmla="val 106250"/>
                </a:avLst>
              </a:prstGeom>
              <a:solidFill>
                <a:srgbClr val="FFCC99"/>
              </a:solidFill>
              <a:ln w="9525" cap="flat" cmpd="sng">
                <a:solidFill>
                  <a:schemeClr val="tx1"/>
                </a:solidFill>
                <a:prstDash val="solid"/>
                <a:miter/>
                <a:headEnd type="none" w="med" len="med"/>
                <a:tailEnd type="none" w="med" len="med"/>
              </a:ln>
            </p:spPr>
            <p:txBody>
              <a:bodyPr/>
              <a:p>
                <a:endParaRPr lang="zh-CN" altLang="en-US"/>
              </a:p>
            </p:txBody>
          </p:sp>
          <p:sp>
            <p:nvSpPr>
              <p:cNvPr id="19479" name="下箭头 19478"/>
              <p:cNvSpPr/>
              <p:nvPr/>
            </p:nvSpPr>
            <p:spPr>
              <a:xfrm>
                <a:off x="2784" y="2304"/>
                <a:ext cx="144" cy="192"/>
              </a:xfrm>
              <a:prstGeom prst="downArrow">
                <a:avLst>
                  <a:gd name="adj1" fmla="val 50000"/>
                  <a:gd name="adj2" fmla="val 33333"/>
                </a:avLst>
              </a:prstGeom>
              <a:solidFill>
                <a:srgbClr val="FFCC99"/>
              </a:solidFill>
              <a:ln w="9525" cap="flat" cmpd="sng">
                <a:solidFill>
                  <a:schemeClr val="tx1"/>
                </a:solidFill>
                <a:prstDash val="solid"/>
                <a:miter/>
                <a:headEnd type="none" w="med" len="med"/>
                <a:tailEnd type="none" w="med" len="med"/>
              </a:ln>
            </p:spPr>
            <p:txBody>
              <a:bodyPr/>
              <a:p>
                <a:endParaRPr lang="zh-CN" altLang="en-US"/>
              </a:p>
            </p:txBody>
          </p:sp>
          <p:sp>
            <p:nvSpPr>
              <p:cNvPr id="19480" name="下箭头 19479"/>
              <p:cNvSpPr/>
              <p:nvPr/>
            </p:nvSpPr>
            <p:spPr>
              <a:xfrm>
                <a:off x="2784" y="2880"/>
                <a:ext cx="144" cy="240"/>
              </a:xfrm>
              <a:prstGeom prst="downArrow">
                <a:avLst>
                  <a:gd name="adj1" fmla="val 50000"/>
                  <a:gd name="adj2" fmla="val 41666"/>
                </a:avLst>
              </a:prstGeom>
              <a:solidFill>
                <a:srgbClr val="FFCC99"/>
              </a:solidFill>
              <a:ln w="9525" cap="flat" cmpd="sng">
                <a:solidFill>
                  <a:schemeClr val="tx1"/>
                </a:solidFill>
                <a:prstDash val="solid"/>
                <a:miter/>
                <a:headEnd type="none" w="med" len="med"/>
                <a:tailEnd type="none" w="med" len="med"/>
              </a:ln>
            </p:spPr>
            <p:txBody>
              <a:bodyPr/>
              <a:p>
                <a:endParaRPr lang="zh-CN" altLang="en-US"/>
              </a:p>
            </p:txBody>
          </p:sp>
          <p:sp>
            <p:nvSpPr>
              <p:cNvPr id="19481" name="直接连接符 19480"/>
              <p:cNvSpPr/>
              <p:nvPr/>
            </p:nvSpPr>
            <p:spPr>
              <a:xfrm flipH="1">
                <a:off x="0" y="3264"/>
                <a:ext cx="528" cy="0"/>
              </a:xfrm>
              <a:prstGeom prst="line">
                <a:avLst/>
              </a:prstGeom>
              <a:ln w="28575" cap="flat" cmpd="sng">
                <a:solidFill>
                  <a:schemeClr val="tx1"/>
                </a:solidFill>
                <a:prstDash val="solid"/>
                <a:headEnd type="none" w="med" len="med"/>
                <a:tailEnd type="none" w="med" len="med"/>
              </a:ln>
            </p:spPr>
          </p:sp>
          <p:sp>
            <p:nvSpPr>
              <p:cNvPr id="19482" name="直接连接符 19481"/>
              <p:cNvSpPr/>
              <p:nvPr/>
            </p:nvSpPr>
            <p:spPr>
              <a:xfrm flipV="1">
                <a:off x="0" y="96"/>
                <a:ext cx="0" cy="3168"/>
              </a:xfrm>
              <a:prstGeom prst="line">
                <a:avLst/>
              </a:prstGeom>
              <a:ln w="28575" cap="flat" cmpd="sng">
                <a:solidFill>
                  <a:schemeClr val="tx1"/>
                </a:solidFill>
                <a:prstDash val="solid"/>
                <a:headEnd type="none" w="med" len="med"/>
                <a:tailEnd type="none" w="med" len="med"/>
              </a:ln>
            </p:spPr>
          </p:sp>
          <p:sp>
            <p:nvSpPr>
              <p:cNvPr id="19483" name="直接连接符 19482"/>
              <p:cNvSpPr/>
              <p:nvPr/>
            </p:nvSpPr>
            <p:spPr>
              <a:xfrm>
                <a:off x="0" y="96"/>
                <a:ext cx="480" cy="0"/>
              </a:xfrm>
              <a:prstGeom prst="line">
                <a:avLst/>
              </a:prstGeom>
              <a:ln w="28575" cap="flat" cmpd="sng">
                <a:solidFill>
                  <a:schemeClr val="tx1"/>
                </a:solidFill>
                <a:prstDash val="solid"/>
                <a:headEnd type="none" w="med" len="med"/>
                <a:tailEnd type="triangle" w="med" len="med"/>
              </a:ln>
            </p:spPr>
          </p:sp>
          <p:sp>
            <p:nvSpPr>
              <p:cNvPr id="19484" name="直接连接符 19483"/>
              <p:cNvSpPr/>
              <p:nvPr/>
            </p:nvSpPr>
            <p:spPr>
              <a:xfrm flipH="1">
                <a:off x="144" y="2736"/>
                <a:ext cx="144" cy="0"/>
              </a:xfrm>
              <a:prstGeom prst="line">
                <a:avLst/>
              </a:prstGeom>
              <a:ln w="28575" cap="flat" cmpd="sng">
                <a:solidFill>
                  <a:schemeClr val="tx1"/>
                </a:solidFill>
                <a:prstDash val="solid"/>
                <a:headEnd type="none" w="med" len="med"/>
                <a:tailEnd type="none" w="med" len="med"/>
              </a:ln>
            </p:spPr>
          </p:sp>
          <p:sp>
            <p:nvSpPr>
              <p:cNvPr id="19485" name="直接连接符 19484"/>
              <p:cNvSpPr/>
              <p:nvPr/>
            </p:nvSpPr>
            <p:spPr>
              <a:xfrm flipV="1">
                <a:off x="144" y="960"/>
                <a:ext cx="0" cy="1776"/>
              </a:xfrm>
              <a:prstGeom prst="line">
                <a:avLst/>
              </a:prstGeom>
              <a:ln w="28575" cap="flat" cmpd="sng">
                <a:solidFill>
                  <a:schemeClr val="tx1"/>
                </a:solidFill>
                <a:prstDash val="solid"/>
                <a:headEnd type="none" w="med" len="med"/>
                <a:tailEnd type="none" w="med" len="med"/>
              </a:ln>
            </p:spPr>
          </p:sp>
          <p:sp>
            <p:nvSpPr>
              <p:cNvPr id="19486" name="直接连接符 19485"/>
              <p:cNvSpPr/>
              <p:nvPr/>
            </p:nvSpPr>
            <p:spPr>
              <a:xfrm>
                <a:off x="144" y="960"/>
                <a:ext cx="336" cy="0"/>
              </a:xfrm>
              <a:prstGeom prst="line">
                <a:avLst/>
              </a:prstGeom>
              <a:ln w="28575" cap="flat" cmpd="sng">
                <a:solidFill>
                  <a:schemeClr val="tx1"/>
                </a:solidFill>
                <a:prstDash val="solid"/>
                <a:headEnd type="none" w="med" len="med"/>
                <a:tailEnd type="triangle" w="med" len="med"/>
              </a:ln>
            </p:spPr>
          </p:sp>
          <p:sp>
            <p:nvSpPr>
              <p:cNvPr id="19487" name="下箭头 19486"/>
              <p:cNvSpPr/>
              <p:nvPr/>
            </p:nvSpPr>
            <p:spPr>
              <a:xfrm>
                <a:off x="1152" y="240"/>
                <a:ext cx="144" cy="192"/>
              </a:xfrm>
              <a:prstGeom prst="downArrow">
                <a:avLst>
                  <a:gd name="adj1" fmla="val 50000"/>
                  <a:gd name="adj2" fmla="val 33333"/>
                </a:avLst>
              </a:prstGeom>
              <a:solidFill>
                <a:srgbClr val="FFCC99"/>
              </a:solidFill>
              <a:ln w="9525" cap="flat" cmpd="sng">
                <a:solidFill>
                  <a:schemeClr val="tx1"/>
                </a:solidFill>
                <a:prstDash val="solid"/>
                <a:miter/>
                <a:headEnd type="none" w="med" len="med"/>
                <a:tailEnd type="none" w="med" len="med"/>
              </a:ln>
            </p:spPr>
            <p:txBody>
              <a:bodyPr/>
              <a:p>
                <a:endParaRPr lang="zh-CN" altLang="en-US"/>
              </a:p>
            </p:txBody>
          </p:sp>
          <p:sp>
            <p:nvSpPr>
              <p:cNvPr id="19488" name="下箭头 19487"/>
              <p:cNvSpPr/>
              <p:nvPr/>
            </p:nvSpPr>
            <p:spPr>
              <a:xfrm>
                <a:off x="1152" y="672"/>
                <a:ext cx="144" cy="192"/>
              </a:xfrm>
              <a:prstGeom prst="downArrow">
                <a:avLst>
                  <a:gd name="adj1" fmla="val 50000"/>
                  <a:gd name="adj2" fmla="val 33333"/>
                </a:avLst>
              </a:prstGeom>
              <a:solidFill>
                <a:srgbClr val="FFCC99"/>
              </a:solidFill>
              <a:ln w="9525" cap="flat" cmpd="sng">
                <a:solidFill>
                  <a:schemeClr val="tx1"/>
                </a:solidFill>
                <a:prstDash val="solid"/>
                <a:miter/>
                <a:headEnd type="none" w="med" len="med"/>
                <a:tailEnd type="none" w="med" len="med"/>
              </a:ln>
            </p:spPr>
            <p:txBody>
              <a:bodyPr/>
              <a:p>
                <a:endParaRPr lang="zh-CN" altLang="en-US"/>
              </a:p>
            </p:txBody>
          </p:sp>
          <p:sp>
            <p:nvSpPr>
              <p:cNvPr id="19489" name="下箭头 19488"/>
              <p:cNvSpPr/>
              <p:nvPr/>
            </p:nvSpPr>
            <p:spPr>
              <a:xfrm>
                <a:off x="1152" y="1536"/>
                <a:ext cx="144" cy="192"/>
              </a:xfrm>
              <a:prstGeom prst="downArrow">
                <a:avLst>
                  <a:gd name="adj1" fmla="val 50000"/>
                  <a:gd name="adj2" fmla="val 33333"/>
                </a:avLst>
              </a:prstGeom>
              <a:solidFill>
                <a:srgbClr val="FFCC99"/>
              </a:solidFill>
              <a:ln w="9525" cap="flat" cmpd="sng">
                <a:solidFill>
                  <a:schemeClr val="tx1"/>
                </a:solidFill>
                <a:prstDash val="solid"/>
                <a:miter/>
                <a:headEnd type="none" w="med" len="med"/>
                <a:tailEnd type="none" w="med" len="med"/>
              </a:ln>
            </p:spPr>
            <p:txBody>
              <a:bodyPr/>
              <a:p>
                <a:endParaRPr lang="zh-CN" altLang="en-US"/>
              </a:p>
            </p:txBody>
          </p:sp>
          <p:sp>
            <p:nvSpPr>
              <p:cNvPr id="19490" name="下箭头 19489"/>
              <p:cNvSpPr/>
              <p:nvPr/>
            </p:nvSpPr>
            <p:spPr>
              <a:xfrm>
                <a:off x="1152" y="1104"/>
                <a:ext cx="144" cy="192"/>
              </a:xfrm>
              <a:prstGeom prst="downArrow">
                <a:avLst>
                  <a:gd name="adj1" fmla="val 50000"/>
                  <a:gd name="adj2" fmla="val 33333"/>
                </a:avLst>
              </a:prstGeom>
              <a:solidFill>
                <a:srgbClr val="FFCC99"/>
              </a:solidFill>
              <a:ln w="9525" cap="flat" cmpd="sng">
                <a:solidFill>
                  <a:schemeClr val="tx1"/>
                </a:solidFill>
                <a:prstDash val="solid"/>
                <a:miter/>
                <a:headEnd type="none" w="med" len="med"/>
                <a:tailEnd type="none" w="med" len="med"/>
              </a:ln>
            </p:spPr>
            <p:txBody>
              <a:bodyPr/>
              <a:p>
                <a:endParaRPr lang="zh-CN" altLang="en-US"/>
              </a:p>
            </p:txBody>
          </p:sp>
          <p:sp>
            <p:nvSpPr>
              <p:cNvPr id="19491" name="下箭头 19490"/>
              <p:cNvSpPr/>
              <p:nvPr/>
            </p:nvSpPr>
            <p:spPr>
              <a:xfrm>
                <a:off x="1152" y="1968"/>
                <a:ext cx="144" cy="192"/>
              </a:xfrm>
              <a:prstGeom prst="downArrow">
                <a:avLst>
                  <a:gd name="adj1" fmla="val 50000"/>
                  <a:gd name="adj2" fmla="val 33333"/>
                </a:avLst>
              </a:prstGeom>
              <a:solidFill>
                <a:srgbClr val="FFCC99"/>
              </a:solidFill>
              <a:ln w="9525" cap="flat" cmpd="sng">
                <a:solidFill>
                  <a:schemeClr val="tx1"/>
                </a:solidFill>
                <a:prstDash val="solid"/>
                <a:miter/>
                <a:headEnd type="none" w="med" len="med"/>
                <a:tailEnd type="none" w="med" len="med"/>
              </a:ln>
            </p:spPr>
            <p:txBody>
              <a:bodyPr/>
              <a:p>
                <a:endParaRPr lang="zh-CN" altLang="en-US"/>
              </a:p>
            </p:txBody>
          </p:sp>
        </p:gr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20481"/>
          <p:cNvSpPr>
            <a:spLocks noGrp="1"/>
          </p:cNvSpPr>
          <p:nvPr>
            <p:ph type="title"/>
          </p:nvPr>
        </p:nvSpPr>
        <p:spPr>
          <a:ln/>
        </p:spPr>
        <p:txBody>
          <a:bodyPr lIns="92075" tIns="46038" rIns="92075" bIns="46038" anchor="ctr" anchorCtr="0"/>
          <a:p>
            <a:r>
              <a:rPr lang="zh-CN" altLang="en-US"/>
              <a:t>七</a:t>
            </a:r>
            <a:r>
              <a:rPr lang="en-US" altLang="zh-CN"/>
              <a:t>.</a:t>
            </a:r>
            <a:r>
              <a:rPr lang="zh-CN" altLang="en-US"/>
              <a:t>在现场如何发现问题</a:t>
            </a:r>
            <a:endParaRPr lang="zh-CN" altLang="en-US"/>
          </a:p>
        </p:txBody>
      </p:sp>
      <p:pic>
        <p:nvPicPr>
          <p:cNvPr id="20483" name="图片 20482" descr="PE01460_"/>
          <p:cNvPicPr>
            <a:picLocks noChangeAspect="1"/>
          </p:cNvPicPr>
          <p:nvPr/>
        </p:nvPicPr>
        <p:blipFill>
          <a:blip r:embed="rId1"/>
          <a:stretch>
            <a:fillRect/>
          </a:stretch>
        </p:blipFill>
        <p:spPr>
          <a:xfrm>
            <a:off x="2362200" y="2286000"/>
            <a:ext cx="4800600" cy="3962400"/>
          </a:xfrm>
          <a:prstGeom prst="rect">
            <a:avLst/>
          </a:prstGeom>
          <a:noFill/>
          <a:ln w="9525">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标题 21505"/>
          <p:cNvSpPr>
            <a:spLocks noGrp="1"/>
          </p:cNvSpPr>
          <p:nvPr>
            <p:ph type="ctrTitle"/>
          </p:nvPr>
        </p:nvSpPr>
        <p:spPr>
          <a:xfrm>
            <a:off x="533400" y="0"/>
            <a:ext cx="8382000" cy="609600"/>
          </a:xfrm>
          <a:ln/>
        </p:spPr>
        <p:txBody>
          <a:bodyPr lIns="92075" tIns="46038" rIns="92075" bIns="46038" anchor="b" anchorCtr="0"/>
          <a:p>
            <a:pPr defTabSz="914400">
              <a:buSzTx/>
              <a:buFontTx/>
              <a:buNone/>
            </a:pPr>
            <a:r>
              <a:rPr lang="en-US" altLang="zh-CN" sz="3200" kern="1200" baseline="0">
                <a:latin typeface="Arial" panose="020B0604020202020204" pitchFamily="34" charset="0"/>
                <a:ea typeface="宋体" panose="02010600030101010101" pitchFamily="2" charset="-122"/>
              </a:rPr>
              <a:t>1)</a:t>
            </a:r>
            <a:r>
              <a:rPr lang="zh-CN" altLang="en-US" sz="3200" kern="1200" baseline="0">
                <a:latin typeface="Arial" panose="020B0604020202020204" pitchFamily="34" charset="0"/>
                <a:ea typeface="宋体" panose="02010600030101010101" pitchFamily="2" charset="-122"/>
              </a:rPr>
              <a:t>从倾听和工作结果中发现问题</a:t>
            </a:r>
            <a:endParaRPr lang="zh-CN" altLang="en-US" sz="3200" kern="1200" baseline="0">
              <a:latin typeface="Arial" panose="020B0604020202020204" pitchFamily="34" charset="0"/>
              <a:ea typeface="宋体" panose="02010600030101010101" pitchFamily="2" charset="-122"/>
            </a:endParaRPr>
          </a:p>
        </p:txBody>
      </p:sp>
      <p:graphicFrame>
        <p:nvGraphicFramePr>
          <p:cNvPr id="21507" name="表格 21506"/>
          <p:cNvGraphicFramePr/>
          <p:nvPr/>
        </p:nvGraphicFramePr>
        <p:xfrm>
          <a:off x="304800" y="719138"/>
          <a:ext cx="8839200" cy="6230937"/>
        </p:xfrm>
        <a:graphic>
          <a:graphicData uri="http://schemas.openxmlformats.org/drawingml/2006/table">
            <a:tbl>
              <a:tblPr/>
              <a:tblGrid>
                <a:gridCol w="473075"/>
                <a:gridCol w="2425700"/>
                <a:gridCol w="5940425"/>
              </a:tblGrid>
              <a:tr h="365125">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w="12700" cap="rnd" cmpd="sng">
                      <a:solidFill>
                        <a:schemeClr val="tx1"/>
                      </a:solidFill>
                      <a:prstDash val="solid"/>
                      <a:headEnd type="none" w="med" len="med"/>
                      <a:tailEnd type="none" w="med" len="med"/>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r>
                        <a:rPr lang="zh-CN" altLang="en-US" sz="1800" b="1"/>
                        <a:t>方    法 </a:t>
                      </a:r>
                      <a:endParaRPr lang="zh-CN" altLang="en-US" sz="1800" b="1"/>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r>
                        <a:rPr lang="zh-CN" altLang="en-US" sz="1800" b="1"/>
                        <a:t>要         点</a:t>
                      </a:r>
                      <a:endParaRPr lang="zh-CN" altLang="en-US" sz="1800" b="1"/>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158875">
                <a:tc rowSpan="2">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从倾听中发现问题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通过与上司沟通、交谈过程中发现问题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指出工作中的问题，以及上司对解决问题效果的期待；</a:t>
                      </a:r>
                      <a:endParaRPr lang="zh-CN" altLang="en-US" sz="1800"/>
                    </a:p>
                    <a:p>
                      <a:pPr marL="0" lvl="0" indent="0">
                        <a:buNone/>
                      </a:pPr>
                      <a:r>
                        <a:rPr lang="zh-CN" altLang="en-US" sz="1800"/>
                        <a:t>不仅能发现问题，而且还能通过确认上司对问题的看法，理解自身责任的大小；</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160463">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发现工作以外的问题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可以让员工就共同关心的问题发表看法；</a:t>
                      </a:r>
                      <a:endParaRPr lang="zh-CN" altLang="en-US" sz="1800"/>
                    </a:p>
                    <a:p>
                      <a:pPr marL="0" lvl="0" indent="0">
                        <a:buNone/>
                      </a:pPr>
                      <a:r>
                        <a:rPr lang="zh-CN" altLang="en-US" sz="1800"/>
                        <a:t>可以自由发言，锻炼员工表达意思的能力，体会沟通的乐趣；</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822325">
                <a:tc rowSpan="4">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从结果中发现问题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脑力风暴</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不加限期地提出尽可能多的问题；</a:t>
                      </a:r>
                      <a:endParaRPr lang="zh-CN" altLang="en-US" sz="1800"/>
                    </a:p>
                    <a:p>
                      <a:pPr marL="0" lvl="0" indent="0">
                        <a:buNone/>
                      </a:pPr>
                      <a:r>
                        <a:rPr lang="zh-CN" altLang="en-US" sz="1800"/>
                        <a:t>对类似问题进行分类</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9715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从数据中发现问题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在日常管理活动中注意保留必要的管理数据（推移图等）；</a:t>
                      </a:r>
                      <a:endParaRPr lang="zh-CN" altLang="en-US" sz="1800"/>
                    </a:p>
                    <a:p>
                      <a:pPr marL="0" lvl="0" indent="0">
                        <a:buNone/>
                      </a:pPr>
                      <a:r>
                        <a:rPr lang="zh-CN" altLang="en-US" sz="1800"/>
                        <a:t>从推移图中的异常变动（过高、过低等）中发现问题；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715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从前后工序的投诉或要求中发现问题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虚心听取前后工序的投诉或要求；</a:t>
                      </a:r>
                      <a:endParaRPr lang="zh-CN" altLang="en-US" sz="1800"/>
                    </a:p>
                    <a:p>
                      <a:pPr marL="0" lvl="0" indent="0">
                        <a:buNone/>
                      </a:pPr>
                      <a:r>
                        <a:rPr lang="zh-CN" altLang="en-US" sz="1800"/>
                        <a:t>分析投诉或要求的原因，并从中发现存在的问题；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98107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从上一次活动结果的反省中发现问题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某一个课题结束了，但并不意味着所有问题都得到有效的解决残留的问题以及改善引起的副作用都是值得反省的问题。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标题 22529"/>
          <p:cNvSpPr>
            <a:spLocks noGrp="1"/>
          </p:cNvSpPr>
          <p:nvPr>
            <p:ph type="title"/>
          </p:nvPr>
        </p:nvSpPr>
        <p:spPr>
          <a:xfrm>
            <a:off x="684213" y="115888"/>
            <a:ext cx="7772400" cy="649287"/>
          </a:xfrm>
          <a:ln/>
        </p:spPr>
        <p:txBody>
          <a:bodyPr lIns="92075" tIns="46038" rIns="92075" bIns="46038" anchor="ctr" anchorCtr="0"/>
          <a:p>
            <a:r>
              <a:rPr lang="en-US" altLang="zh-CN" sz="3600"/>
              <a:t>2)</a:t>
            </a:r>
            <a:r>
              <a:rPr lang="zh-CN" altLang="en-US" sz="3600"/>
              <a:t>、从目标入手发现问题</a:t>
            </a:r>
            <a:endParaRPr lang="zh-CN" altLang="en-US" sz="3600"/>
          </a:p>
        </p:txBody>
      </p:sp>
      <p:graphicFrame>
        <p:nvGraphicFramePr>
          <p:cNvPr id="22531" name="表格 22530"/>
          <p:cNvGraphicFramePr/>
          <p:nvPr/>
        </p:nvGraphicFramePr>
        <p:xfrm>
          <a:off x="2339975" y="981075"/>
          <a:ext cx="4968875" cy="5699125"/>
        </p:xfrm>
        <a:graphic>
          <a:graphicData uri="http://schemas.openxmlformats.org/drawingml/2006/table">
            <a:tbl>
              <a:tblPr/>
              <a:tblGrid>
                <a:gridCol w="431800"/>
                <a:gridCol w="1079500"/>
                <a:gridCol w="3457575"/>
              </a:tblGrid>
              <a:tr h="517525">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zh-CN" altLang="en-US"/>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w="12700" cap="rnd" cmpd="sng">
                      <a:solidFill>
                        <a:schemeClr val="tx1"/>
                      </a:solidFill>
                      <a:prstDash val="solid"/>
                      <a:headEnd type="none" w="med" len="med"/>
                      <a:tailEnd type="none" w="med" len="med"/>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r>
                        <a:rPr lang="zh-CN" altLang="en-US" sz="1600" b="1"/>
                        <a:t>方法</a:t>
                      </a:r>
                      <a:endParaRPr lang="zh-CN" altLang="en-US" sz="1600" b="1"/>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r>
                        <a:rPr lang="zh-CN" altLang="en-US" sz="1600" b="1"/>
                        <a:t>要         点 </a:t>
                      </a:r>
                      <a:endParaRPr lang="zh-CN" altLang="en-US" sz="1600" b="1"/>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rowSpan="17">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800"/>
                    </a:p>
                    <a:p>
                      <a:pPr marL="0" lvl="0" indent="0" algn="ctr">
                        <a:buNone/>
                      </a:pPr>
                      <a:endParaRPr lang="en-US" altLang="zh-CN" sz="1800"/>
                    </a:p>
                    <a:p>
                      <a:pPr marL="0" lvl="0" indent="0" algn="ctr">
                        <a:buNone/>
                      </a:pPr>
                      <a:endParaRPr lang="en-US" altLang="zh-CN" sz="1800"/>
                    </a:p>
                    <a:p>
                      <a:pPr marL="0" lvl="0" indent="0" algn="ctr">
                        <a:buNone/>
                      </a:pPr>
                      <a:endParaRPr lang="en-US" altLang="zh-CN" sz="1800"/>
                    </a:p>
                    <a:p>
                      <a:pPr marL="0" lvl="0" indent="0" algn="ctr">
                        <a:buNone/>
                      </a:pPr>
                      <a:endParaRPr lang="en-US" altLang="zh-CN" sz="1800"/>
                    </a:p>
                    <a:p>
                      <a:pPr marL="0" lvl="0" indent="0" algn="ctr">
                        <a:buNone/>
                      </a:pPr>
                      <a:r>
                        <a:rPr lang="zh-CN" altLang="en-US" sz="1800"/>
                        <a:t>从目标入手发现问题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9">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800"/>
                    </a:p>
                    <a:p>
                      <a:pPr marL="0" lvl="0" indent="0" algn="ctr">
                        <a:buNone/>
                      </a:pPr>
                      <a:endParaRPr lang="en-US" altLang="zh-CN" sz="1800"/>
                    </a:p>
                    <a:p>
                      <a:pPr marL="0" lvl="0" indent="0" algn="ctr">
                        <a:buNone/>
                      </a:pPr>
                      <a:r>
                        <a:rPr lang="zh-CN" altLang="en-US" sz="1800"/>
                        <a:t>品质</a:t>
                      </a:r>
                      <a:r>
                        <a:rPr lang="en-US" altLang="zh-CN" sz="1800"/>
                        <a:t>Quality</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工程内不良减低</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减少人为错误</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减少品质异常</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减少工序或客户投诉</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减少装配不良</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作业指导书改善</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质量保障工程能力改善</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问题再发防止</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初期不良的减少</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rowSpan="8">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800"/>
                    </a:p>
                    <a:p>
                      <a:pPr marL="0" lvl="0" indent="0">
                        <a:buNone/>
                      </a:pPr>
                      <a:endParaRPr lang="en-US" altLang="zh-CN" sz="1800"/>
                    </a:p>
                    <a:p>
                      <a:pPr marL="0" lvl="0" indent="0">
                        <a:buNone/>
                      </a:pPr>
                      <a:endParaRPr lang="en-US" altLang="zh-CN" sz="1800"/>
                    </a:p>
                    <a:p>
                      <a:pPr marL="0" lvl="0" indent="0" algn="ctr">
                        <a:buNone/>
                      </a:pPr>
                      <a:r>
                        <a:rPr lang="zh-CN" altLang="en-US" sz="1800"/>
                        <a:t>成本</a:t>
                      </a:r>
                      <a:endParaRPr lang="zh-CN" altLang="en-US" sz="1800"/>
                    </a:p>
                    <a:p>
                      <a:pPr marL="0" lvl="0" indent="0" algn="ctr">
                        <a:buNone/>
                      </a:pPr>
                      <a:r>
                        <a:rPr lang="en-US" altLang="zh-CN" sz="1800"/>
                        <a:t>Cost</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经费削减</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材料、零部件损坏耗低减</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降低购买单价</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缩短作业时间</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人员削减</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设备效率、利用率提高</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减少不良品和修理时间</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04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400"/>
                        <a:t>材料利用率提高</a:t>
                      </a:r>
                      <a:endParaRPr lang="zh-CN" altLang="en-US" sz="14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pic>
        <p:nvPicPr>
          <p:cNvPr id="22580" name="图片 22579" descr="PE07677_"/>
          <p:cNvPicPr>
            <a:picLocks noChangeAspect="1"/>
          </p:cNvPicPr>
          <p:nvPr/>
        </p:nvPicPr>
        <p:blipFill>
          <a:blip r:embed="rId1"/>
          <a:stretch>
            <a:fillRect/>
          </a:stretch>
        </p:blipFill>
        <p:spPr>
          <a:xfrm>
            <a:off x="0" y="228600"/>
            <a:ext cx="1712913" cy="1717675"/>
          </a:xfrm>
          <a:prstGeom prst="rect">
            <a:avLst/>
          </a:prstGeom>
          <a:noFill/>
          <a:ln w="9525">
            <a:noFill/>
          </a:ln>
        </p:spPr>
      </p:pic>
      <p:pic>
        <p:nvPicPr>
          <p:cNvPr id="22581" name="图片 22580" descr="PE02716_"/>
          <p:cNvPicPr>
            <a:picLocks noChangeAspect="1"/>
          </p:cNvPicPr>
          <p:nvPr/>
        </p:nvPicPr>
        <p:blipFill>
          <a:blip r:embed="rId2"/>
          <a:stretch>
            <a:fillRect/>
          </a:stretch>
        </p:blipFill>
        <p:spPr>
          <a:xfrm>
            <a:off x="0" y="5140325"/>
            <a:ext cx="1820863" cy="1717675"/>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文本框 5121"/>
          <p:cNvSpPr txBox="1"/>
          <p:nvPr/>
        </p:nvSpPr>
        <p:spPr>
          <a:xfrm>
            <a:off x="900113" y="914400"/>
            <a:ext cx="7253287" cy="3171825"/>
          </a:xfrm>
          <a:prstGeom prst="rect">
            <a:avLst/>
          </a:prstGeom>
          <a:noFill/>
          <a:ln w="9525">
            <a:noFill/>
          </a:ln>
        </p:spPr>
        <p:txBody>
          <a:bodyPr wrap="square" lIns="90000" tIns="46800" rIns="90000" bIns="46800">
            <a:spAutoFit/>
          </a:bodyPr>
          <a:p>
            <a:pPr algn="l">
              <a:spcBef>
                <a:spcPct val="50000"/>
              </a:spcBef>
            </a:pPr>
            <a:r>
              <a:rPr lang="zh-CN" altLang="en-US" sz="3600" b="1">
                <a:solidFill>
                  <a:schemeClr val="tx1"/>
                </a:solidFill>
                <a:latin typeface="Times New Roman" panose="02020603050405020304" pitchFamily="2" charset="0"/>
                <a:ea typeface="华文中宋" panose="02010600040101010101" pitchFamily="2" charset="-122"/>
              </a:rPr>
              <a:t>现场管理</a:t>
            </a:r>
            <a:endParaRPr lang="zh-CN" altLang="en-US" sz="3600">
              <a:solidFill>
                <a:schemeClr val="tx1"/>
              </a:solidFill>
              <a:latin typeface="Times New Roman" panose="02020603050405020304" pitchFamily="2" charset="0"/>
              <a:ea typeface="华文中宋" panose="02010600040101010101" pitchFamily="2" charset="-122"/>
            </a:endParaRPr>
          </a:p>
          <a:p>
            <a:pPr algn="l">
              <a:spcBef>
                <a:spcPct val="50000"/>
              </a:spcBef>
            </a:pPr>
            <a:endParaRPr lang="zh-CN" altLang="en-US" sz="3600">
              <a:solidFill>
                <a:schemeClr val="tx1"/>
              </a:solidFill>
              <a:latin typeface="Times New Roman" panose="02020603050405020304" pitchFamily="2" charset="0"/>
              <a:ea typeface="华文中宋" panose="02010600040101010101" pitchFamily="2" charset="-122"/>
            </a:endParaRPr>
          </a:p>
          <a:p>
            <a:pPr algn="l">
              <a:spcBef>
                <a:spcPct val="50000"/>
              </a:spcBef>
            </a:pPr>
            <a:r>
              <a:rPr lang="zh-CN" altLang="en-US" sz="3200">
                <a:solidFill>
                  <a:schemeClr val="tx1"/>
                </a:solidFill>
                <a:latin typeface="Times New Roman" panose="02020603050405020304" pitchFamily="2" charset="0"/>
                <a:ea typeface="华文中宋" panose="02010600040101010101" pitchFamily="2" charset="-122"/>
              </a:rPr>
              <a:t>        最大限度地启动人、物、设备的作用，在每道工序保证完美质量的前提下追求高效率化。</a:t>
            </a:r>
            <a:endParaRPr lang="zh-CN" altLang="en-US" sz="3200">
              <a:solidFill>
                <a:schemeClr val="tx1"/>
              </a:solidFill>
              <a:latin typeface="Times New Roman" panose="02020603050405020304" pitchFamily="2" charset="0"/>
              <a:ea typeface="华文中宋" panose="02010600040101010101" pitchFamily="2" charset="-122"/>
            </a:endParaRPr>
          </a:p>
        </p:txBody>
      </p:sp>
      <p:pic>
        <p:nvPicPr>
          <p:cNvPr id="5123" name="图片 5122" descr="PE01460_"/>
          <p:cNvPicPr>
            <a:picLocks noChangeAspect="1"/>
          </p:cNvPicPr>
          <p:nvPr/>
        </p:nvPicPr>
        <p:blipFill>
          <a:blip r:embed="rId1"/>
          <a:stretch>
            <a:fillRect/>
          </a:stretch>
        </p:blipFill>
        <p:spPr>
          <a:xfrm>
            <a:off x="838200" y="4191000"/>
            <a:ext cx="3352800" cy="2362200"/>
          </a:xfrm>
          <a:prstGeom prst="rect">
            <a:avLst/>
          </a:prstGeom>
          <a:noFill/>
          <a:ln w="9525">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标题 23553"/>
          <p:cNvSpPr>
            <a:spLocks noGrp="1"/>
          </p:cNvSpPr>
          <p:nvPr>
            <p:ph type="title"/>
          </p:nvPr>
        </p:nvSpPr>
        <p:spPr>
          <a:ln/>
        </p:spPr>
        <p:txBody>
          <a:bodyPr lIns="92075" tIns="46038" rIns="92075" bIns="46038" anchor="ctr" anchorCtr="0"/>
          <a:p>
            <a:r>
              <a:rPr lang="zh-CN" altLang="en-US" sz="3200"/>
              <a:t>从目标入手发现问题</a:t>
            </a:r>
            <a:endParaRPr lang="zh-CN" altLang="en-US" sz="3200"/>
          </a:p>
        </p:txBody>
      </p:sp>
      <p:graphicFrame>
        <p:nvGraphicFramePr>
          <p:cNvPr id="23555" name="内容占位符 23554"/>
          <p:cNvGraphicFramePr/>
          <p:nvPr>
            <p:ph idx="1"/>
          </p:nvPr>
        </p:nvGraphicFramePr>
        <p:xfrm>
          <a:off x="2627313" y="2133600"/>
          <a:ext cx="4822825" cy="2990850"/>
        </p:xfrm>
        <a:graphic>
          <a:graphicData uri="http://schemas.openxmlformats.org/drawingml/2006/table">
            <a:tbl>
              <a:tblPr/>
              <a:tblGrid>
                <a:gridCol w="568325"/>
                <a:gridCol w="1089025"/>
                <a:gridCol w="3165475"/>
              </a:tblGrid>
              <a:tr h="365125">
                <a:tc rowSpan="8">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800"/>
                    </a:p>
                    <a:p>
                      <a:pPr marL="0" lvl="0" indent="0" algn="ctr">
                        <a:buNone/>
                      </a:pPr>
                      <a:r>
                        <a:rPr lang="zh-CN" altLang="en-US" sz="1800"/>
                        <a:t>从目标入手发现问题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8">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800"/>
                    </a:p>
                    <a:p>
                      <a:pPr marL="0" lvl="0" indent="0" algn="ctr">
                        <a:buNone/>
                      </a:pPr>
                      <a:endParaRPr lang="en-US" altLang="zh-CN" sz="1800"/>
                    </a:p>
                    <a:p>
                      <a:pPr marL="0" lvl="0" indent="0" algn="ctr">
                        <a:buNone/>
                      </a:pPr>
                      <a:endParaRPr lang="en-US" altLang="zh-CN" sz="1800"/>
                    </a:p>
                    <a:p>
                      <a:pPr marL="0" lvl="0" indent="0" algn="ctr">
                        <a:buNone/>
                      </a:pPr>
                      <a:endParaRPr lang="en-US" altLang="zh-CN" sz="1800"/>
                    </a:p>
                    <a:p>
                      <a:pPr marL="0" lvl="0" indent="0" algn="ctr">
                        <a:buNone/>
                      </a:pPr>
                      <a:r>
                        <a:rPr lang="zh-CN" altLang="en-US" sz="1800"/>
                        <a:t>交期</a:t>
                      </a:r>
                      <a:r>
                        <a:rPr lang="en-US" altLang="zh-CN" sz="1800"/>
                        <a:t>Delivery</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增加单位时间生产量</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83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严守交货期</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83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减低库存量</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51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在库管理精度提高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6713">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场所布局的改善</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37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改善生产计划的进度管理</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6712">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迟交货问题的改善</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687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停线时间低减</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pic>
        <p:nvPicPr>
          <p:cNvPr id="23579" name="图片 23578" descr="PE02716_"/>
          <p:cNvPicPr>
            <a:picLocks noChangeAspect="1"/>
          </p:cNvPicPr>
          <p:nvPr/>
        </p:nvPicPr>
        <p:blipFill>
          <a:blip r:embed="rId1"/>
          <a:stretch>
            <a:fillRect/>
          </a:stretch>
        </p:blipFill>
        <p:spPr>
          <a:xfrm>
            <a:off x="0" y="0"/>
            <a:ext cx="1820863" cy="1717675"/>
          </a:xfrm>
          <a:prstGeom prst="rect">
            <a:avLst/>
          </a:prstGeom>
          <a:noFill/>
          <a:ln w="9525">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标题 24577"/>
          <p:cNvSpPr>
            <a:spLocks noGrp="1"/>
          </p:cNvSpPr>
          <p:nvPr>
            <p:ph type="title"/>
          </p:nvPr>
        </p:nvSpPr>
        <p:spPr>
          <a:xfrm>
            <a:off x="838200" y="228600"/>
            <a:ext cx="7772400" cy="609600"/>
          </a:xfrm>
          <a:ln/>
        </p:spPr>
        <p:txBody>
          <a:bodyPr lIns="92075" tIns="46038" rIns="92075" bIns="46038" anchor="ctr" anchorCtr="0"/>
          <a:p>
            <a:r>
              <a:rPr lang="zh-CN" altLang="en-US" sz="3200"/>
              <a:t>从目标入手发现问题</a:t>
            </a:r>
            <a:endParaRPr lang="zh-CN" altLang="en-US" sz="3200"/>
          </a:p>
        </p:txBody>
      </p:sp>
      <p:graphicFrame>
        <p:nvGraphicFramePr>
          <p:cNvPr id="24579" name="表格 24578"/>
          <p:cNvGraphicFramePr/>
          <p:nvPr/>
        </p:nvGraphicFramePr>
        <p:xfrm>
          <a:off x="2339975" y="1844675"/>
          <a:ext cx="5041900" cy="4273550"/>
        </p:xfrm>
        <a:graphic>
          <a:graphicData uri="http://schemas.openxmlformats.org/drawingml/2006/table">
            <a:tbl>
              <a:tblPr/>
              <a:tblGrid>
                <a:gridCol w="935038"/>
                <a:gridCol w="1225550"/>
                <a:gridCol w="2881312"/>
              </a:tblGrid>
              <a:tr h="334963">
                <a:tc rowSpan="12">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600"/>
                    </a:p>
                    <a:p>
                      <a:pPr marL="0" lvl="0" indent="0">
                        <a:buNone/>
                      </a:pPr>
                      <a:endParaRPr lang="en-US" altLang="zh-CN" sz="1600"/>
                    </a:p>
                    <a:p>
                      <a:pPr marL="0" lvl="0" indent="0">
                        <a:buNone/>
                      </a:pPr>
                      <a:endParaRPr lang="en-US" altLang="zh-CN" sz="1600"/>
                    </a:p>
                    <a:p>
                      <a:pPr marL="0" lvl="0" indent="0">
                        <a:buNone/>
                      </a:pPr>
                      <a:endParaRPr lang="en-US" altLang="zh-CN" sz="1600"/>
                    </a:p>
                    <a:p>
                      <a:pPr marL="0" lvl="0" indent="0">
                        <a:buNone/>
                      </a:pPr>
                      <a:r>
                        <a:rPr lang="zh-CN" altLang="en-US" sz="1600"/>
                        <a:t>从目标入手发现问题</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7">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600"/>
                    </a:p>
                    <a:p>
                      <a:pPr marL="0" lvl="0" indent="0" algn="ctr">
                        <a:buNone/>
                      </a:pPr>
                      <a:r>
                        <a:rPr lang="zh-CN" altLang="en-US" sz="1600"/>
                        <a:t>士 气</a:t>
                      </a:r>
                      <a:r>
                        <a:rPr lang="en-US" altLang="zh-CN" sz="1600"/>
                        <a:t>Morale</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环境的美化</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4962">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提高出勤率</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65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人员的合理配置</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810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培养员工的问题意识、品质意识</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65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加强团队建设</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65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个人能力的提升</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4963">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建设有活力的工作现场</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4962">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rowSpan="5">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600"/>
                    </a:p>
                    <a:p>
                      <a:pPr marL="0" lvl="0" indent="0" algn="ctr">
                        <a:buNone/>
                      </a:pPr>
                      <a:r>
                        <a:rPr lang="zh-CN" altLang="en-US" sz="1600"/>
                        <a:t>安全</a:t>
                      </a:r>
                      <a:endParaRPr lang="zh-CN" altLang="en-US" sz="1600"/>
                    </a:p>
                    <a:p>
                      <a:pPr marL="0" lvl="0" indent="0" algn="ctr">
                        <a:buNone/>
                      </a:pPr>
                      <a:r>
                        <a:rPr lang="en-US" altLang="zh-CN" sz="1600"/>
                        <a:t>Safety</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保障工作场所的安全</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4963">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灾害、事故减少</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65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消除一切安全隐患</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65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加强整理、整顿</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34962">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加强安全管理</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pic>
        <p:nvPicPr>
          <p:cNvPr id="24612" name="图片 24611" descr="PE02716_"/>
          <p:cNvPicPr>
            <a:picLocks noChangeAspect="1"/>
          </p:cNvPicPr>
          <p:nvPr/>
        </p:nvPicPr>
        <p:blipFill>
          <a:blip r:embed="rId1"/>
          <a:stretch>
            <a:fillRect/>
          </a:stretch>
        </p:blipFill>
        <p:spPr>
          <a:xfrm>
            <a:off x="0" y="0"/>
            <a:ext cx="1820863" cy="1717675"/>
          </a:xfrm>
          <a:prstGeom prst="rect">
            <a:avLst/>
          </a:prstGeom>
          <a:noFill/>
          <a:ln w="9525">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标题 25601"/>
          <p:cNvSpPr>
            <a:spLocks noGrp="1"/>
          </p:cNvSpPr>
          <p:nvPr>
            <p:ph type="title"/>
          </p:nvPr>
        </p:nvSpPr>
        <p:spPr>
          <a:xfrm>
            <a:off x="838200" y="133350"/>
            <a:ext cx="7772400" cy="685800"/>
          </a:xfrm>
          <a:ln/>
        </p:spPr>
        <p:txBody>
          <a:bodyPr lIns="92075" tIns="46038" rIns="92075" bIns="46038" anchor="ctr" anchorCtr="0"/>
          <a:p>
            <a:r>
              <a:rPr lang="en-US" altLang="zh-CN" sz="3200"/>
              <a:t>3)</a:t>
            </a:r>
            <a:r>
              <a:rPr lang="zh-CN" altLang="en-US" sz="3200"/>
              <a:t>从</a:t>
            </a:r>
            <a:r>
              <a:rPr lang="en-US" altLang="zh-CN" sz="3200"/>
              <a:t>4M</a:t>
            </a:r>
            <a:r>
              <a:rPr lang="zh-CN" altLang="en-US" sz="3200"/>
              <a:t>入手发现问题</a:t>
            </a:r>
            <a:endParaRPr lang="zh-CN" altLang="en-US" sz="3200"/>
          </a:p>
        </p:txBody>
      </p:sp>
      <p:graphicFrame>
        <p:nvGraphicFramePr>
          <p:cNvPr id="25603" name="表格 25602"/>
          <p:cNvGraphicFramePr/>
          <p:nvPr/>
        </p:nvGraphicFramePr>
        <p:xfrm>
          <a:off x="1524000" y="1143000"/>
          <a:ext cx="6408738" cy="4960938"/>
        </p:xfrm>
        <a:graphic>
          <a:graphicData uri="http://schemas.openxmlformats.org/drawingml/2006/table">
            <a:tbl>
              <a:tblPr/>
              <a:tblGrid>
                <a:gridCol w="628650"/>
                <a:gridCol w="1431925"/>
                <a:gridCol w="4348163"/>
              </a:tblGrid>
              <a:tr h="439738">
                <a:tc rowSpan="12">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800"/>
                    </a:p>
                    <a:p>
                      <a:pPr marL="0" lvl="0" indent="0">
                        <a:buNone/>
                      </a:pPr>
                      <a:endParaRPr lang="en-US" altLang="zh-CN" sz="1800"/>
                    </a:p>
                    <a:p>
                      <a:pPr marL="0" lvl="0" indent="0">
                        <a:buNone/>
                      </a:pPr>
                      <a:endParaRPr lang="en-US" altLang="zh-CN" sz="1800"/>
                    </a:p>
                    <a:p>
                      <a:pPr marL="0" lvl="0" indent="0" algn="ctr">
                        <a:buNone/>
                      </a:pPr>
                      <a:r>
                        <a:rPr lang="zh-CN" altLang="en-US" sz="1800"/>
                        <a:t>与</a:t>
                      </a:r>
                      <a:r>
                        <a:rPr lang="en-US" altLang="zh-CN" sz="1800"/>
                        <a:t>4M</a:t>
                      </a:r>
                      <a:r>
                        <a:rPr lang="zh-CN" altLang="en-US" sz="1800"/>
                        <a:t>相关的问题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6">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800"/>
                    </a:p>
                    <a:p>
                      <a:pPr marL="0" lvl="0" indent="0" algn="ctr">
                        <a:buNone/>
                      </a:pPr>
                      <a:endParaRPr lang="en-US" altLang="zh-CN" sz="1800"/>
                    </a:p>
                    <a:p>
                      <a:pPr marL="0" lvl="0" indent="0" algn="ctr">
                        <a:buNone/>
                      </a:pPr>
                      <a:r>
                        <a:rPr lang="zh-CN" altLang="en-US" sz="1800"/>
                        <a:t>机器</a:t>
                      </a:r>
                      <a:r>
                        <a:rPr lang="en-US" altLang="zh-CN" sz="1800"/>
                        <a:t>Machine</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稳定性问题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6712">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点检保全工作的不足</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故障的发现和处置</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159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en-US" altLang="zh-CN" sz="1800"/>
                        <a:t>6S</a:t>
                      </a:r>
                      <a:r>
                        <a:rPr lang="zh-CN" altLang="en-US" sz="1800"/>
                        <a:t>活动水平</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0957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工夹具交换时间的把握</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72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工夹具的改善</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7307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rowSpan="6">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800"/>
                    </a:p>
                    <a:p>
                      <a:pPr marL="0" lvl="0" indent="0" algn="ctr">
                        <a:buNone/>
                      </a:pPr>
                      <a:r>
                        <a:rPr lang="zh-CN" altLang="en-US" sz="1800"/>
                        <a:t>物料</a:t>
                      </a:r>
                      <a:endParaRPr lang="zh-CN" altLang="en-US" sz="1800"/>
                    </a:p>
                    <a:p>
                      <a:pPr marL="0" lvl="0" indent="0" algn="ctr">
                        <a:buNone/>
                      </a:pPr>
                      <a:r>
                        <a:rPr lang="en-US" altLang="zh-CN" sz="1800"/>
                        <a:t>Material</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特性值及保管状态</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51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规格的符合性</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810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品质保证</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83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不良品的处置</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286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材料、零部件供应商的变动</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6713">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材料、零部件批量管理</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pic>
        <p:nvPicPr>
          <p:cNvPr id="25636" name="图片 25635" descr="PE02716_"/>
          <p:cNvPicPr>
            <a:picLocks noChangeAspect="1"/>
          </p:cNvPicPr>
          <p:nvPr/>
        </p:nvPicPr>
        <p:blipFill>
          <a:blip r:embed="rId1"/>
          <a:stretch>
            <a:fillRect/>
          </a:stretch>
        </p:blipFill>
        <p:spPr>
          <a:xfrm>
            <a:off x="0" y="0"/>
            <a:ext cx="1820863" cy="1717675"/>
          </a:xfrm>
          <a:prstGeom prst="rect">
            <a:avLst/>
          </a:prstGeom>
          <a:noFill/>
          <a:ln w="9525">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标题 26625"/>
          <p:cNvSpPr>
            <a:spLocks noGrp="1"/>
          </p:cNvSpPr>
          <p:nvPr>
            <p:ph type="title"/>
          </p:nvPr>
        </p:nvSpPr>
        <p:spPr>
          <a:xfrm>
            <a:off x="762000" y="171450"/>
            <a:ext cx="7772400" cy="666750"/>
          </a:xfrm>
          <a:ln/>
        </p:spPr>
        <p:txBody>
          <a:bodyPr lIns="92075" tIns="46038" rIns="92075" bIns="46038" anchor="ctr" anchorCtr="0"/>
          <a:p>
            <a:r>
              <a:rPr lang="zh-CN" altLang="en-US" sz="3200"/>
              <a:t>从</a:t>
            </a:r>
            <a:r>
              <a:rPr lang="en-US" altLang="zh-CN" sz="3200"/>
              <a:t>4M</a:t>
            </a:r>
            <a:r>
              <a:rPr lang="zh-CN" altLang="en-US" sz="3200"/>
              <a:t>入手发现问题</a:t>
            </a:r>
            <a:endParaRPr lang="zh-CN" altLang="en-US" sz="3200"/>
          </a:p>
        </p:txBody>
      </p:sp>
      <p:graphicFrame>
        <p:nvGraphicFramePr>
          <p:cNvPr id="26627" name="表格 26626"/>
          <p:cNvGraphicFramePr/>
          <p:nvPr/>
        </p:nvGraphicFramePr>
        <p:xfrm>
          <a:off x="1763713" y="1125538"/>
          <a:ext cx="4968875" cy="5116512"/>
        </p:xfrm>
        <a:graphic>
          <a:graphicData uri="http://schemas.openxmlformats.org/drawingml/2006/table">
            <a:tbl>
              <a:tblPr/>
              <a:tblGrid>
                <a:gridCol w="576263"/>
                <a:gridCol w="1177925"/>
                <a:gridCol w="3214687"/>
              </a:tblGrid>
              <a:tr h="457200">
                <a:tc rowSpan="11">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800"/>
                    </a:p>
                    <a:p>
                      <a:pPr marL="0" lvl="0" indent="0">
                        <a:buNone/>
                      </a:pPr>
                      <a:endParaRPr lang="en-US" altLang="zh-CN" sz="1800"/>
                    </a:p>
                    <a:p>
                      <a:pPr marL="0" lvl="0" indent="0">
                        <a:buNone/>
                      </a:pPr>
                      <a:endParaRPr lang="en-US" altLang="zh-CN" sz="1800"/>
                    </a:p>
                    <a:p>
                      <a:pPr marL="0" lvl="0" indent="0">
                        <a:buNone/>
                      </a:pPr>
                      <a:endParaRPr lang="en-US" altLang="zh-CN" sz="1800"/>
                    </a:p>
                    <a:p>
                      <a:pPr marL="0" lvl="0" indent="0">
                        <a:buNone/>
                      </a:pPr>
                      <a:r>
                        <a:rPr lang="zh-CN" altLang="en-US" sz="1800"/>
                        <a:t>与</a:t>
                      </a:r>
                      <a:r>
                        <a:rPr lang="en-US" altLang="zh-CN" sz="1800"/>
                        <a:t>4M</a:t>
                      </a:r>
                      <a:r>
                        <a:rPr lang="zh-CN" altLang="en-US" sz="1800"/>
                        <a:t>相关的问题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6">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800"/>
                    </a:p>
                    <a:p>
                      <a:pPr marL="0" lvl="0" indent="0" algn="ctr">
                        <a:buNone/>
                      </a:pPr>
                      <a:r>
                        <a:rPr lang="zh-CN" altLang="en-US" sz="1800"/>
                        <a:t>方法</a:t>
                      </a:r>
                      <a:r>
                        <a:rPr lang="en-US" altLang="zh-CN" sz="1800"/>
                        <a:t>Method</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测量器具特性值管理</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7307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测量误差</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测量方法的管理</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381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作业标准的维护</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810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作业标准的改善</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687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作业环境的整备</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rowSpan="5">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800"/>
                    </a:p>
                    <a:p>
                      <a:pPr marL="0" lvl="0" indent="0" algn="ctr">
                        <a:buNone/>
                      </a:pPr>
                      <a:r>
                        <a:rPr lang="zh-CN" altLang="en-US" sz="1800"/>
                        <a:t>人员</a:t>
                      </a:r>
                      <a:r>
                        <a:rPr lang="en-US" altLang="zh-CN" sz="1800"/>
                        <a:t>Manpower</a:t>
                      </a:r>
                      <a:endParaRPr lang="en-US" altLang="zh-CN" sz="1800"/>
                    </a:p>
                    <a:p>
                      <a:pPr marL="0" lvl="0" indent="0" algn="ctr">
                        <a:buNone/>
                      </a:pP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作业者的经验、技能</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048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工作分配的合理性</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43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作业者的健康状态</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6037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作业者的品质意识</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2763">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作业者的工作态度</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pic>
        <p:nvPicPr>
          <p:cNvPr id="26658" name="图片 26657" descr="PE02716_"/>
          <p:cNvPicPr>
            <a:picLocks noChangeAspect="1"/>
          </p:cNvPicPr>
          <p:nvPr/>
        </p:nvPicPr>
        <p:blipFill>
          <a:blip r:embed="rId1"/>
          <a:stretch>
            <a:fillRect/>
          </a:stretch>
        </p:blipFill>
        <p:spPr>
          <a:xfrm>
            <a:off x="7323138" y="0"/>
            <a:ext cx="1820862" cy="1717675"/>
          </a:xfrm>
          <a:prstGeom prst="rect">
            <a:avLst/>
          </a:prstGeom>
          <a:noFill/>
          <a:ln w="9525">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标题 27649"/>
          <p:cNvSpPr>
            <a:spLocks noGrp="1"/>
          </p:cNvSpPr>
          <p:nvPr>
            <p:ph type="title"/>
          </p:nvPr>
        </p:nvSpPr>
        <p:spPr>
          <a:xfrm>
            <a:off x="762000" y="209550"/>
            <a:ext cx="7772400" cy="457200"/>
          </a:xfrm>
          <a:ln/>
        </p:spPr>
        <p:txBody>
          <a:bodyPr lIns="92075" tIns="46038" rIns="92075" bIns="46038" anchor="ctr" anchorCtr="0"/>
          <a:p>
            <a:r>
              <a:rPr lang="en-US" altLang="zh-CN" sz="3200"/>
              <a:t>4)</a:t>
            </a:r>
            <a:r>
              <a:rPr lang="zh-CN" altLang="en-US" sz="3200"/>
              <a:t>从非经济动作中发现问题</a:t>
            </a:r>
            <a:endParaRPr lang="zh-CN" altLang="en-US" sz="3200"/>
          </a:p>
        </p:txBody>
      </p:sp>
      <p:graphicFrame>
        <p:nvGraphicFramePr>
          <p:cNvPr id="27651" name="表格 27650"/>
          <p:cNvGraphicFramePr/>
          <p:nvPr/>
        </p:nvGraphicFramePr>
        <p:xfrm>
          <a:off x="304800" y="1066800"/>
          <a:ext cx="6859588" cy="4411663"/>
        </p:xfrm>
        <a:graphic>
          <a:graphicData uri="http://schemas.openxmlformats.org/drawingml/2006/table">
            <a:tbl>
              <a:tblPr/>
              <a:tblGrid>
                <a:gridCol w="609600"/>
                <a:gridCol w="1712913"/>
                <a:gridCol w="4537075"/>
              </a:tblGrid>
              <a:tr h="365125">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w="12700" cap="rnd" cmpd="sng">
                      <a:solidFill>
                        <a:schemeClr val="tx1"/>
                      </a:solidFill>
                      <a:prstDash val="solid"/>
                      <a:headEnd type="none" w="med" len="med"/>
                      <a:tailEnd type="none" w="med" len="med"/>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r>
                        <a:rPr lang="zh-CN" altLang="en-US" sz="1800" b="1"/>
                        <a:t>方   法</a:t>
                      </a:r>
                      <a:endParaRPr lang="zh-CN" altLang="en-US" sz="1800" b="1"/>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r>
                        <a:rPr lang="zh-CN" altLang="en-US" sz="1800" b="1"/>
                        <a:t>着   眼   点</a:t>
                      </a:r>
                      <a:endParaRPr lang="zh-CN" altLang="en-US" sz="1800" b="1"/>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8300">
                <a:tc rowSpan="10">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800"/>
                    </a:p>
                    <a:p>
                      <a:pPr marL="0" lvl="0" indent="0">
                        <a:buNone/>
                      </a:pPr>
                      <a:r>
                        <a:rPr lang="zh-CN" altLang="en-US" sz="1800"/>
                        <a:t>非经济动作中发现问题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4">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800"/>
                    </a:p>
                    <a:p>
                      <a:pPr marL="0" lvl="0" indent="0" algn="ctr">
                        <a:buNone/>
                      </a:pPr>
                      <a:r>
                        <a:rPr lang="zh-CN" altLang="en-US" sz="1800"/>
                        <a:t>重体力作业（肌肉疲劳）</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重大物品的手工搬运</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72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机械的手工操作</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286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在肩部以上手工搬运物品</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83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长时间进行手工搬动等</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83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rowSpan="6">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800"/>
                    </a:p>
                    <a:p>
                      <a:pPr marL="0" lvl="0" indent="0" algn="ctr">
                        <a:buNone/>
                      </a:pPr>
                      <a:r>
                        <a:rPr lang="zh-CN" altLang="en-US" sz="1800"/>
                        <a:t>不自然、不合理作业姿势（体力疲劳工</a:t>
                      </a:r>
                      <a:r>
                        <a:rPr lang="en-US" altLang="zh-CN" sz="1800"/>
                        <a:t>)</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大角度转身作业</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000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提脚作业</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921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弯脚作业</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3180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身体失去平衡的姿势</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51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伸手作业</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6713">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目视距离过近作业</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pic>
        <p:nvPicPr>
          <p:cNvPr id="27685" name="图片 27684" descr="PE02716_"/>
          <p:cNvPicPr>
            <a:picLocks noChangeAspect="1"/>
          </p:cNvPicPr>
          <p:nvPr/>
        </p:nvPicPr>
        <p:blipFill>
          <a:blip r:embed="rId1"/>
          <a:stretch>
            <a:fillRect/>
          </a:stretch>
        </p:blipFill>
        <p:spPr>
          <a:xfrm>
            <a:off x="7323138" y="0"/>
            <a:ext cx="1820862" cy="1717675"/>
          </a:xfrm>
          <a:prstGeom prst="rect">
            <a:avLst/>
          </a:prstGeom>
          <a:noFill/>
          <a:ln w="9525">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标题 28673"/>
          <p:cNvSpPr>
            <a:spLocks noGrp="1"/>
          </p:cNvSpPr>
          <p:nvPr>
            <p:ph type="title"/>
          </p:nvPr>
        </p:nvSpPr>
        <p:spPr>
          <a:xfrm>
            <a:off x="685800" y="-57150"/>
            <a:ext cx="7772400" cy="461963"/>
          </a:xfrm>
          <a:ln/>
        </p:spPr>
        <p:txBody>
          <a:bodyPr lIns="92075" tIns="46038" rIns="92075" bIns="46038" anchor="ctr" anchorCtr="0"/>
          <a:p>
            <a:r>
              <a:rPr lang="zh-CN" altLang="en-US" sz="3200"/>
              <a:t>从非经济中发现问题</a:t>
            </a:r>
            <a:endParaRPr lang="zh-CN" altLang="en-US" sz="3200"/>
          </a:p>
        </p:txBody>
      </p:sp>
      <p:graphicFrame>
        <p:nvGraphicFramePr>
          <p:cNvPr id="28675" name="表格 28674"/>
          <p:cNvGraphicFramePr/>
          <p:nvPr/>
        </p:nvGraphicFramePr>
        <p:xfrm>
          <a:off x="0" y="531813"/>
          <a:ext cx="8991600" cy="6245225"/>
        </p:xfrm>
        <a:graphic>
          <a:graphicData uri="http://schemas.openxmlformats.org/drawingml/2006/table">
            <a:tbl>
              <a:tblPr/>
              <a:tblGrid>
                <a:gridCol w="533400"/>
                <a:gridCol w="2382838"/>
                <a:gridCol w="6075362"/>
              </a:tblGrid>
              <a:tr h="388938">
                <a:tc rowSpan="13">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800"/>
                    </a:p>
                    <a:p>
                      <a:pPr marL="0" lvl="0" indent="0">
                        <a:buNone/>
                      </a:pPr>
                      <a:endParaRPr lang="en-US" altLang="zh-CN" sz="1800"/>
                    </a:p>
                    <a:p>
                      <a:pPr marL="0" lvl="0" indent="0">
                        <a:buNone/>
                      </a:pPr>
                      <a:r>
                        <a:rPr lang="zh-CN" altLang="en-US" sz="1800"/>
                        <a:t>从非经济中发现问题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6">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800"/>
                    </a:p>
                    <a:p>
                      <a:pPr marL="0" lvl="0" indent="0" algn="ctr">
                        <a:buNone/>
                      </a:pPr>
                      <a:endParaRPr lang="en-US" altLang="zh-CN" sz="1800"/>
                    </a:p>
                    <a:p>
                      <a:pPr marL="0" lvl="0" indent="0" algn="ctr">
                        <a:buNone/>
                      </a:pPr>
                      <a:r>
                        <a:rPr lang="zh-CN" altLang="en-US" sz="1800"/>
                        <a:t>需要特别留意的作业（精神疲劳）</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过度依据记忆作业</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873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看一些看不清楚的文字、刻度</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064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要区别相近的记号等</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302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要不间断观测某一异常</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5612">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担心不良、事故的发生</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77838">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工作的同时需要关注别的事</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96887">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rowSpan="4">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800"/>
                    </a:p>
                    <a:p>
                      <a:pPr marL="0" lvl="0" indent="0" algn="ctr">
                        <a:buNone/>
                      </a:pPr>
                      <a:r>
                        <a:rPr lang="zh-CN" altLang="en-US" sz="1800"/>
                        <a:t>拿取作业、放置作业</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作业终了后的放置</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7942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中间产品的摆放、放置</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42913">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无谓的搬运</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82587">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场所规划不合理造成步行多</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88938">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rowSpan="2">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r>
                        <a:rPr lang="zh-CN" altLang="en-US" sz="1800"/>
                        <a:t>取下作业、装上作业</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每次加工时发生的动作如决定位置等</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68312">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重复出现的工具、物料更换</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3977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r>
                        <a:rPr lang="zh-CN" altLang="en-US" sz="1800"/>
                        <a:t>工作量的不平衡分布</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800"/>
                        <a:t>特定的场所工作量过多、不足</a:t>
                      </a:r>
                      <a:endParaRPr lang="zh-CN" altLang="en-US" sz="1800"/>
                    </a:p>
                    <a:p>
                      <a:pPr marL="0" lvl="0" indent="0">
                        <a:buNone/>
                      </a:pPr>
                      <a:r>
                        <a:rPr lang="zh-CN" altLang="en-US" sz="1800"/>
                        <a:t>特定时间工作量过多、不足</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标题 29697"/>
          <p:cNvSpPr>
            <a:spLocks noGrp="1"/>
          </p:cNvSpPr>
          <p:nvPr>
            <p:ph type="title"/>
          </p:nvPr>
        </p:nvSpPr>
        <p:spPr>
          <a:xfrm>
            <a:off x="685800" y="95250"/>
            <a:ext cx="7772400" cy="609600"/>
          </a:xfrm>
          <a:ln/>
        </p:spPr>
        <p:txBody>
          <a:bodyPr lIns="92075" tIns="46038" rIns="92075" bIns="46038" anchor="ctr" anchorCtr="0"/>
          <a:p>
            <a:r>
              <a:rPr lang="zh-CN" altLang="en-US" sz="3200"/>
              <a:t>从非经济中发现问题</a:t>
            </a:r>
            <a:endParaRPr lang="zh-CN" altLang="en-US" sz="3200"/>
          </a:p>
        </p:txBody>
      </p:sp>
      <p:graphicFrame>
        <p:nvGraphicFramePr>
          <p:cNvPr id="29699" name="表格 29698"/>
          <p:cNvGraphicFramePr/>
          <p:nvPr/>
        </p:nvGraphicFramePr>
        <p:xfrm>
          <a:off x="1331913" y="1557338"/>
          <a:ext cx="6359525" cy="2892425"/>
        </p:xfrm>
        <a:graphic>
          <a:graphicData uri="http://schemas.openxmlformats.org/drawingml/2006/table">
            <a:tbl>
              <a:tblPr/>
              <a:tblGrid>
                <a:gridCol w="493713"/>
                <a:gridCol w="2100262"/>
                <a:gridCol w="3765550"/>
              </a:tblGrid>
              <a:tr h="922338">
                <a:tc rowSpan="3">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endParaRPr lang="en-US" altLang="zh-CN" sz="1800"/>
                    </a:p>
                    <a:p>
                      <a:pPr marL="0" lvl="0" indent="0">
                        <a:buNone/>
                      </a:pPr>
                      <a:r>
                        <a:rPr lang="zh-CN" altLang="en-US" sz="1800"/>
                        <a:t>从非经济中发现问题</a:t>
                      </a:r>
                      <a:endParaRPr lang="zh-CN" altLang="en-US" sz="18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600"/>
                    </a:p>
                    <a:p>
                      <a:pPr marL="0" lvl="0" indent="0" algn="ctr">
                        <a:buNone/>
                      </a:pPr>
                      <a:r>
                        <a:rPr lang="zh-CN" altLang="en-US" sz="1600"/>
                        <a:t>无作业状态</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单手作业</a:t>
                      </a:r>
                      <a:endParaRPr lang="zh-CN" altLang="en-US" sz="1600"/>
                    </a:p>
                    <a:p>
                      <a:pPr marL="0" lvl="0" indent="0">
                        <a:buNone/>
                      </a:pPr>
                      <a:r>
                        <a:rPr lang="zh-CN" altLang="en-US" sz="1600"/>
                        <a:t>双手作业</a:t>
                      </a:r>
                      <a:endParaRPr lang="zh-CN" altLang="en-US" sz="1600"/>
                    </a:p>
                    <a:p>
                      <a:pPr marL="0" lvl="0" indent="0">
                        <a:buNone/>
                      </a:pPr>
                      <a:r>
                        <a:rPr lang="zh-CN" altLang="en-US" sz="1600"/>
                        <a:t>时间不平衡等待</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28650">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r>
                        <a:rPr lang="zh-CN" altLang="en-US" sz="1600"/>
                        <a:t>知识和技能的不平衡</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熟练和不熟练员工配置不平衡</a:t>
                      </a:r>
                      <a:endParaRPr lang="zh-CN" altLang="en-US" sz="1600"/>
                    </a:p>
                    <a:p>
                      <a:pPr marL="0" lvl="0" indent="0">
                        <a:buNone/>
                      </a:pPr>
                      <a:r>
                        <a:rPr lang="zh-CN" altLang="en-US" sz="1600"/>
                        <a:t>教育培训的不均衡</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341437">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lgn="ctr">
                        <a:buNone/>
                      </a:pPr>
                      <a:endParaRPr lang="en-US" altLang="zh-CN" sz="1600"/>
                    </a:p>
                    <a:p>
                      <a:pPr marL="0" lvl="0" indent="0" algn="ctr">
                        <a:buNone/>
                      </a:pPr>
                      <a:r>
                        <a:rPr lang="zh-CN" altLang="en-US" sz="1600"/>
                        <a:t>一次生产或投入过多</a:t>
                      </a:r>
                      <a:endParaRPr lang="zh-CN" altLang="en-US" sz="1600"/>
                    </a:p>
                    <a:p>
                      <a:pPr marL="0" lvl="0" indent="0" algn="ctr">
                        <a:buNone/>
                      </a:pP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28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4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0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1800" b="0" i="0" u="none" kern="1200" baseline="0">
                          <a:solidFill>
                            <a:schemeClr val="tx1"/>
                          </a:solidFill>
                          <a:latin typeface="Times New Roman" panose="02020603050405020304" pitchFamily="2" charset="0"/>
                          <a:ea typeface="宋体" panose="02010600030101010101" pitchFamily="2" charset="-122"/>
                        </a:defRPr>
                      </a:lvl5pPr>
                    </a:lstStyle>
                    <a:p>
                      <a:pPr marL="0" lvl="0" indent="0">
                        <a:buNone/>
                      </a:pPr>
                      <a:r>
                        <a:rPr lang="zh-CN" altLang="en-US" sz="1600"/>
                        <a:t>一次购买或生产过多</a:t>
                      </a:r>
                      <a:endParaRPr lang="zh-CN" altLang="en-US" sz="1600"/>
                    </a:p>
                    <a:p>
                      <a:pPr marL="0" lvl="0" indent="0">
                        <a:buNone/>
                      </a:pPr>
                      <a:r>
                        <a:rPr lang="zh-CN" altLang="en-US" sz="1600"/>
                        <a:t>零部件、产品库存量不均衡</a:t>
                      </a:r>
                      <a:endParaRPr lang="zh-CN" altLang="en-US" sz="1600"/>
                    </a:p>
                    <a:p>
                      <a:pPr marL="0" lvl="0" indent="0">
                        <a:buNone/>
                      </a:pPr>
                      <a:r>
                        <a:rPr lang="zh-CN" altLang="en-US" sz="1600"/>
                        <a:t>设备投入过多</a:t>
                      </a:r>
                      <a:endParaRPr lang="zh-CN" altLang="en-US" sz="1600"/>
                    </a:p>
                    <a:p>
                      <a:pPr marL="0" lvl="0" indent="0">
                        <a:buNone/>
                      </a:pPr>
                      <a:r>
                        <a:rPr lang="zh-CN" altLang="en-US" sz="1600"/>
                        <a:t>中间库存大</a:t>
                      </a:r>
                      <a:endParaRPr lang="zh-CN" altLang="en-US" sz="1600"/>
                    </a:p>
                  </a:txBody>
                  <a:tcPr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标题 30721"/>
          <p:cNvSpPr>
            <a:spLocks noGrp="1"/>
          </p:cNvSpPr>
          <p:nvPr>
            <p:ph type="title"/>
          </p:nvPr>
        </p:nvSpPr>
        <p:spPr>
          <a:xfrm>
            <a:off x="762000" y="228600"/>
            <a:ext cx="7772400" cy="609600"/>
          </a:xfrm>
          <a:ln/>
        </p:spPr>
        <p:txBody>
          <a:bodyPr lIns="92075" tIns="46038" rIns="92075" bIns="46038" anchor="ctr" anchorCtr="0"/>
          <a:p>
            <a:r>
              <a:rPr lang="zh-CN" altLang="en-US" sz="3200"/>
              <a:t>八、选择课题</a:t>
            </a:r>
            <a:r>
              <a:rPr lang="en-US" altLang="zh-CN" sz="3200"/>
              <a:t>(</a:t>
            </a:r>
            <a:r>
              <a:rPr lang="zh-CN" altLang="en-US" sz="3200"/>
              <a:t>问题）的要点</a:t>
            </a:r>
            <a:endParaRPr lang="zh-CN" altLang="en-US" sz="3200"/>
          </a:p>
        </p:txBody>
      </p:sp>
      <p:sp>
        <p:nvSpPr>
          <p:cNvPr id="30723" name="文本占位符 30722"/>
          <p:cNvSpPr>
            <a:spLocks noGrp="1"/>
          </p:cNvSpPr>
          <p:nvPr>
            <p:ph type="body" idx="1"/>
          </p:nvPr>
        </p:nvSpPr>
        <p:spPr>
          <a:xfrm>
            <a:off x="395288" y="1557338"/>
            <a:ext cx="8305800" cy="4751387"/>
          </a:xfrm>
          <a:ln/>
        </p:spPr>
        <p:txBody>
          <a:bodyPr/>
          <a:p>
            <a:pPr>
              <a:buNone/>
            </a:pPr>
            <a:r>
              <a:rPr lang="zh-CN" altLang="en-US" sz="1800"/>
              <a:t>找出问题点，对问题分类整理，决定解决问题的先后顺序。选择问题的要点</a:t>
            </a:r>
            <a:r>
              <a:rPr lang="en-US" altLang="zh-CN" sz="1800"/>
              <a:t>:</a:t>
            </a:r>
            <a:endParaRPr lang="en-US" altLang="zh-CN" sz="1800"/>
          </a:p>
          <a:p>
            <a:pPr>
              <a:buNone/>
            </a:pPr>
            <a:r>
              <a:rPr lang="en-US" altLang="zh-CN" sz="1800"/>
              <a:t>1</a:t>
            </a:r>
            <a:r>
              <a:rPr lang="zh-CN" altLang="en-US" sz="1800"/>
              <a:t>、</a:t>
            </a:r>
            <a:r>
              <a:rPr lang="zh-CN" altLang="en-US" sz="1800" b="1">
                <a:solidFill>
                  <a:schemeClr val="tx2"/>
                </a:solidFill>
              </a:rPr>
              <a:t>清晰明了，有紧迫性</a:t>
            </a:r>
            <a:endParaRPr lang="zh-CN" altLang="en-US" sz="1800" b="1">
              <a:solidFill>
                <a:schemeClr val="tx2"/>
              </a:solidFill>
            </a:endParaRPr>
          </a:p>
          <a:p>
            <a:pPr>
              <a:buNone/>
            </a:pPr>
            <a:r>
              <a:rPr lang="zh-CN" altLang="en-US" sz="1800"/>
              <a:t>          与其选择一些看似很重要但问题模糊不清的课 题，倒不如选择一些较小的但是有紧迫性和实际意义的课题。这样做的发处地服务于公司的经营活动，而且能使参与员工体会改善的成就感。</a:t>
            </a:r>
            <a:endParaRPr lang="zh-CN" altLang="en-US" sz="1800"/>
          </a:p>
          <a:p>
            <a:pPr>
              <a:buNone/>
            </a:pPr>
            <a:r>
              <a:rPr lang="en-US" altLang="zh-CN" sz="1800"/>
              <a:t>2</a:t>
            </a:r>
            <a:r>
              <a:rPr lang="zh-CN" altLang="en-US" sz="1800"/>
              <a:t>、</a:t>
            </a:r>
            <a:r>
              <a:rPr lang="zh-CN" altLang="en-US" sz="1800" b="1">
                <a:solidFill>
                  <a:schemeClr val="tx2"/>
                </a:solidFill>
              </a:rPr>
              <a:t>难度要与改善的能力相适应</a:t>
            </a:r>
            <a:endParaRPr lang="zh-CN" altLang="en-US" sz="1800" b="1">
              <a:solidFill>
                <a:schemeClr val="tx2"/>
              </a:solidFill>
            </a:endParaRPr>
          </a:p>
          <a:p>
            <a:pPr>
              <a:buNone/>
            </a:pPr>
            <a:r>
              <a:rPr lang="zh-CN" altLang="en-US" sz="1800"/>
              <a:t>         选择的课题太难，一方面很难求得问题的解决，而且容易伤害与员工的自信心。选择的课题太容易，不能激起参与员工的改善热情，员工能力又不能得到有效的提升。</a:t>
            </a:r>
            <a:endParaRPr lang="zh-CN" altLang="en-US" sz="1800"/>
          </a:p>
          <a:p>
            <a:pPr>
              <a:buNone/>
            </a:pPr>
            <a:r>
              <a:rPr lang="en-US" altLang="zh-CN" sz="1800"/>
              <a:t>3</a:t>
            </a:r>
            <a:r>
              <a:rPr lang="zh-CN" altLang="en-US" sz="1800"/>
              <a:t>、</a:t>
            </a:r>
            <a:r>
              <a:rPr lang="zh-CN" altLang="en-US" sz="1800" b="1">
                <a:solidFill>
                  <a:schemeClr val="tx2"/>
                </a:solidFill>
              </a:rPr>
              <a:t>课题的大小和课题改善的时间长度要适中</a:t>
            </a:r>
            <a:endParaRPr lang="zh-CN" altLang="en-US" sz="1800" b="1">
              <a:solidFill>
                <a:schemeClr val="tx2"/>
              </a:solidFill>
            </a:endParaRPr>
          </a:p>
          <a:p>
            <a:pPr>
              <a:buNone/>
            </a:pPr>
            <a:r>
              <a:rPr lang="zh-CN" altLang="en-US" sz="1800"/>
              <a:t>          要心量避免选择那些需要很长时间才能见效的课题，特别是改善活动的初期，这样的课题不利于培育员工的参与改善的积极性。一般来说，选择</a:t>
            </a:r>
            <a:r>
              <a:rPr lang="en-US" altLang="zh-CN" sz="1800"/>
              <a:t>1</a:t>
            </a:r>
            <a:r>
              <a:rPr lang="zh-CN" altLang="en-US" sz="1800"/>
              <a:t>到</a:t>
            </a:r>
            <a:r>
              <a:rPr lang="en-US" altLang="zh-CN" sz="1800"/>
              <a:t>3</a:t>
            </a:r>
            <a:r>
              <a:rPr lang="zh-CN" altLang="en-US" sz="1800"/>
              <a:t>个月就可以见效的课题较为合适，最长也不要超过半年。</a:t>
            </a:r>
            <a:endParaRPr lang="zh-CN" altLang="en-US" sz="1800"/>
          </a:p>
          <a:p>
            <a:pPr>
              <a:buNone/>
            </a:pPr>
            <a:r>
              <a:rPr lang="en-US" altLang="zh-CN" sz="1800"/>
              <a:t>4 </a:t>
            </a:r>
            <a:r>
              <a:rPr lang="zh-CN" altLang="en-US" sz="1800"/>
              <a:t>、</a:t>
            </a:r>
            <a:r>
              <a:rPr lang="zh-CN" altLang="en-US" sz="1800" b="1">
                <a:solidFill>
                  <a:schemeClr val="tx2"/>
                </a:solidFill>
              </a:rPr>
              <a:t>不同时期，选择课题时需要考虑的因素会有些不同。</a:t>
            </a:r>
            <a:endParaRPr lang="zh-CN" altLang="en-US" sz="1800" b="1">
              <a:solidFill>
                <a:schemeClr val="tx2"/>
              </a:solidFill>
            </a:endParaRPr>
          </a:p>
          <a:p>
            <a:pPr>
              <a:buNone/>
            </a:pPr>
            <a:endParaRPr lang="zh-CN" altLang="en-US" sz="1800" b="1">
              <a:solidFill>
                <a:schemeClr val="tx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标题 31745"/>
          <p:cNvSpPr>
            <a:spLocks noGrp="1"/>
          </p:cNvSpPr>
          <p:nvPr>
            <p:ph type="title"/>
          </p:nvPr>
        </p:nvSpPr>
        <p:spPr>
          <a:xfrm>
            <a:off x="609600" y="152400"/>
            <a:ext cx="7696200" cy="1371600"/>
          </a:xfrm>
          <a:ln/>
        </p:spPr>
        <p:txBody>
          <a:bodyPr lIns="92075" tIns="46038" rIns="92075" bIns="46038" anchor="ctr" anchorCtr="0"/>
          <a:p>
            <a:r>
              <a:rPr lang="zh-CN" altLang="en-US"/>
              <a:t>九</a:t>
            </a:r>
            <a:r>
              <a:rPr lang="en-US" altLang="zh-CN"/>
              <a:t>.</a:t>
            </a:r>
            <a:r>
              <a:rPr lang="zh-CN" altLang="en-US"/>
              <a:t>分析问题的方法</a:t>
            </a:r>
            <a:br>
              <a:rPr lang="zh-CN" altLang="en-US"/>
            </a:br>
            <a:r>
              <a:rPr lang="en-US" altLang="zh-CN"/>
              <a:t>-- 2P5M+W</a:t>
            </a:r>
            <a:endParaRPr lang="en-US" altLang="zh-CN"/>
          </a:p>
        </p:txBody>
      </p:sp>
      <p:grpSp>
        <p:nvGrpSpPr>
          <p:cNvPr id="31747" name="组合 31746"/>
          <p:cNvGrpSpPr/>
          <p:nvPr/>
        </p:nvGrpSpPr>
        <p:grpSpPr>
          <a:xfrm>
            <a:off x="1524000" y="1828800"/>
            <a:ext cx="5562600" cy="4838700"/>
            <a:chOff x="0" y="0"/>
            <a:chExt cx="3504" cy="3048"/>
          </a:xfrm>
        </p:grpSpPr>
        <p:sp>
          <p:nvSpPr>
            <p:cNvPr id="31748" name="文本框 31747"/>
            <p:cNvSpPr txBox="1"/>
            <p:nvPr/>
          </p:nvSpPr>
          <p:spPr>
            <a:xfrm>
              <a:off x="0" y="0"/>
              <a:ext cx="2496" cy="3048"/>
            </a:xfrm>
            <a:prstGeom prst="rect">
              <a:avLst/>
            </a:prstGeom>
            <a:noFill/>
            <a:ln w="9525">
              <a:noFill/>
            </a:ln>
          </p:spPr>
          <p:txBody>
            <a:bodyPr lIns="92075" tIns="46038" rIns="92075" bIns="46038">
              <a:spAutoFit/>
            </a:bodyPr>
            <a:p>
              <a:pPr algn="l">
                <a:spcBef>
                  <a:spcPct val="50000"/>
                </a:spcBef>
              </a:pPr>
              <a:r>
                <a:rPr lang="en-US" altLang="zh-CN" sz="2400">
                  <a:effectLst>
                    <a:outerShdw blurRad="38100" dist="38100" dir="2700000">
                      <a:srgbClr val="C0C0C0"/>
                    </a:outerShdw>
                  </a:effectLst>
                  <a:latin typeface="Arial" panose="020B0604020202020204" pitchFamily="34" charset="0"/>
                </a:rPr>
                <a:t>P:Phenomenon(</a:t>
              </a:r>
              <a:r>
                <a:rPr lang="zh-CN" altLang="en-US" sz="2400">
                  <a:effectLst>
                    <a:outerShdw blurRad="38100" dist="38100" dir="2700000">
                      <a:srgbClr val="C0C0C0"/>
                    </a:outerShdw>
                  </a:effectLst>
                  <a:latin typeface="Arial" panose="020B0604020202020204" pitchFamily="34" charset="0"/>
                </a:rPr>
                <a:t>现象</a:t>
              </a:r>
              <a:r>
                <a:rPr lang="en-US" altLang="zh-CN" sz="2400">
                  <a:effectLst>
                    <a:outerShdw blurRad="38100" dist="38100" dir="2700000">
                      <a:srgbClr val="C0C0C0"/>
                    </a:outerShdw>
                  </a:effectLst>
                  <a:latin typeface="Arial" panose="020B0604020202020204" pitchFamily="34" charset="0"/>
                </a:rPr>
                <a:t>)</a:t>
              </a:r>
              <a:endParaRPr lang="en-US" altLang="zh-CN" sz="2400">
                <a:effectLst>
                  <a:outerShdw blurRad="38100" dist="38100" dir="2700000">
                    <a:srgbClr val="C0C0C0"/>
                  </a:outerShdw>
                </a:effectLst>
                <a:latin typeface="Arial" panose="020B0604020202020204" pitchFamily="34" charset="0"/>
              </a:endParaRPr>
            </a:p>
            <a:p>
              <a:pPr algn="l">
                <a:spcBef>
                  <a:spcPct val="50000"/>
                </a:spcBef>
              </a:pPr>
              <a:r>
                <a:rPr lang="en-US" altLang="zh-CN" sz="2400">
                  <a:effectLst>
                    <a:outerShdw blurRad="38100" dist="38100" dir="2700000">
                      <a:srgbClr val="C0C0C0"/>
                    </a:outerShdw>
                  </a:effectLst>
                  <a:latin typeface="Arial" panose="020B0604020202020204" pitchFamily="34" charset="0"/>
                </a:rPr>
                <a:t>P:Physical(</a:t>
              </a:r>
              <a:r>
                <a:rPr lang="zh-CN" altLang="en-US" sz="2400">
                  <a:effectLst>
                    <a:outerShdw blurRad="38100" dist="38100" dir="2700000">
                      <a:srgbClr val="C0C0C0"/>
                    </a:outerShdw>
                  </a:effectLst>
                  <a:latin typeface="Arial" panose="020B0604020202020204" pitchFamily="34" charset="0"/>
                </a:rPr>
                <a:t>物理</a:t>
              </a:r>
              <a:r>
                <a:rPr lang="en-US" altLang="zh-CN" sz="2400">
                  <a:effectLst>
                    <a:outerShdw blurRad="38100" dist="38100" dir="2700000">
                      <a:srgbClr val="C0C0C0"/>
                    </a:outerShdw>
                  </a:effectLst>
                  <a:latin typeface="Arial" panose="020B0604020202020204" pitchFamily="34" charset="0"/>
                </a:rPr>
                <a:t>,</a:t>
              </a:r>
              <a:r>
                <a:rPr lang="zh-CN" altLang="en-US" sz="2400">
                  <a:effectLst>
                    <a:outerShdw blurRad="38100" dist="38100" dir="2700000">
                      <a:srgbClr val="C0C0C0"/>
                    </a:outerShdw>
                  </a:effectLst>
                  <a:latin typeface="Arial" panose="020B0604020202020204" pitchFamily="34" charset="0"/>
                </a:rPr>
                <a:t>实事求是</a:t>
              </a:r>
              <a:r>
                <a:rPr lang="en-US" altLang="zh-CN" sz="2400">
                  <a:effectLst>
                    <a:outerShdw blurRad="38100" dist="38100" dir="2700000">
                      <a:srgbClr val="C0C0C0"/>
                    </a:outerShdw>
                  </a:effectLst>
                  <a:latin typeface="Arial" panose="020B0604020202020204" pitchFamily="34" charset="0"/>
                </a:rPr>
                <a:t>)</a:t>
              </a:r>
              <a:endParaRPr lang="en-US" altLang="zh-CN" sz="2400">
                <a:effectLst>
                  <a:outerShdw blurRad="38100" dist="38100" dir="2700000">
                    <a:srgbClr val="C0C0C0"/>
                  </a:outerShdw>
                </a:effectLst>
                <a:latin typeface="Arial" panose="020B0604020202020204" pitchFamily="34" charset="0"/>
              </a:endParaRPr>
            </a:p>
            <a:p>
              <a:pPr algn="l">
                <a:spcBef>
                  <a:spcPct val="50000"/>
                </a:spcBef>
              </a:pPr>
              <a:r>
                <a:rPr lang="en-US" altLang="zh-CN" sz="2400">
                  <a:effectLst>
                    <a:outerShdw blurRad="38100" dist="38100" dir="2700000">
                      <a:srgbClr val="C0C0C0"/>
                    </a:outerShdw>
                  </a:effectLst>
                  <a:latin typeface="Arial" panose="020B0604020202020204" pitchFamily="34" charset="0"/>
                </a:rPr>
                <a:t>M:Mechanism(</a:t>
              </a:r>
              <a:r>
                <a:rPr lang="zh-CN" altLang="en-US" sz="2400">
                  <a:effectLst>
                    <a:outerShdw blurRad="38100" dist="38100" dir="2700000">
                      <a:srgbClr val="C0C0C0"/>
                    </a:outerShdw>
                  </a:effectLst>
                  <a:latin typeface="Arial" panose="020B0604020202020204" pitchFamily="34" charset="0"/>
                </a:rPr>
                <a:t>机制或机理</a:t>
              </a:r>
              <a:r>
                <a:rPr lang="en-US" altLang="zh-CN" sz="2400">
                  <a:effectLst>
                    <a:outerShdw blurRad="38100" dist="38100" dir="2700000">
                      <a:srgbClr val="C0C0C0"/>
                    </a:outerShdw>
                  </a:effectLst>
                  <a:latin typeface="Arial" panose="020B0604020202020204" pitchFamily="34" charset="0"/>
                </a:rPr>
                <a:t>)</a:t>
              </a:r>
              <a:endParaRPr lang="en-US" altLang="zh-CN" sz="2400">
                <a:effectLst>
                  <a:outerShdw blurRad="38100" dist="38100" dir="2700000">
                    <a:srgbClr val="C0C0C0"/>
                  </a:outerShdw>
                </a:effectLst>
                <a:latin typeface="Arial" panose="020B0604020202020204" pitchFamily="34" charset="0"/>
              </a:endParaRPr>
            </a:p>
            <a:p>
              <a:pPr algn="l">
                <a:spcBef>
                  <a:spcPct val="50000"/>
                </a:spcBef>
              </a:pPr>
              <a:r>
                <a:rPr lang="en-US" altLang="zh-CN" sz="2400">
                  <a:effectLst>
                    <a:outerShdw blurRad="38100" dist="38100" dir="2700000">
                      <a:srgbClr val="C0C0C0"/>
                    </a:outerShdw>
                  </a:effectLst>
                  <a:latin typeface="Arial" panose="020B0604020202020204" pitchFamily="34" charset="0"/>
                </a:rPr>
                <a:t>M:Man(</a:t>
              </a:r>
              <a:r>
                <a:rPr lang="zh-CN" altLang="en-US" sz="2400">
                  <a:effectLst>
                    <a:outerShdw blurRad="38100" dist="38100" dir="2700000">
                      <a:srgbClr val="C0C0C0"/>
                    </a:outerShdw>
                  </a:effectLst>
                  <a:latin typeface="Arial" panose="020B0604020202020204" pitchFamily="34" charset="0"/>
                </a:rPr>
                <a:t>人</a:t>
              </a:r>
              <a:r>
                <a:rPr lang="en-US" altLang="zh-CN" sz="2400">
                  <a:effectLst>
                    <a:outerShdw blurRad="38100" dist="38100" dir="2700000">
                      <a:srgbClr val="C0C0C0"/>
                    </a:outerShdw>
                  </a:effectLst>
                  <a:latin typeface="Arial" panose="020B0604020202020204" pitchFamily="34" charset="0"/>
                </a:rPr>
                <a:t>)</a:t>
              </a:r>
              <a:endParaRPr lang="en-US" altLang="zh-CN" sz="2400">
                <a:effectLst>
                  <a:outerShdw blurRad="38100" dist="38100" dir="2700000">
                    <a:srgbClr val="C0C0C0"/>
                  </a:outerShdw>
                </a:effectLst>
                <a:latin typeface="Arial" panose="020B0604020202020204" pitchFamily="34" charset="0"/>
              </a:endParaRPr>
            </a:p>
            <a:p>
              <a:pPr algn="l">
                <a:spcBef>
                  <a:spcPct val="50000"/>
                </a:spcBef>
              </a:pPr>
              <a:r>
                <a:rPr lang="en-US" altLang="zh-CN" sz="2400">
                  <a:effectLst>
                    <a:outerShdw blurRad="38100" dist="38100" dir="2700000">
                      <a:srgbClr val="C0C0C0"/>
                    </a:outerShdw>
                  </a:effectLst>
                  <a:latin typeface="Arial" panose="020B0604020202020204" pitchFamily="34" charset="0"/>
                </a:rPr>
                <a:t>M:Machine(</a:t>
              </a:r>
              <a:r>
                <a:rPr lang="zh-CN" altLang="en-US" sz="2400">
                  <a:effectLst>
                    <a:outerShdw blurRad="38100" dist="38100" dir="2700000">
                      <a:srgbClr val="C0C0C0"/>
                    </a:outerShdw>
                  </a:effectLst>
                  <a:latin typeface="Arial" panose="020B0604020202020204" pitchFamily="34" charset="0"/>
                </a:rPr>
                <a:t>机器设备</a:t>
              </a:r>
              <a:r>
                <a:rPr lang="en-US" altLang="zh-CN" sz="2400">
                  <a:effectLst>
                    <a:outerShdw blurRad="38100" dist="38100" dir="2700000">
                      <a:srgbClr val="C0C0C0"/>
                    </a:outerShdw>
                  </a:effectLst>
                  <a:latin typeface="Arial" panose="020B0604020202020204" pitchFamily="34" charset="0"/>
                </a:rPr>
                <a:t>,</a:t>
              </a:r>
              <a:r>
                <a:rPr lang="zh-CN" altLang="en-US" sz="2400">
                  <a:effectLst>
                    <a:outerShdw blurRad="38100" dist="38100" dir="2700000">
                      <a:srgbClr val="C0C0C0"/>
                    </a:outerShdw>
                  </a:effectLst>
                  <a:latin typeface="Arial" panose="020B0604020202020204" pitchFamily="34" charset="0"/>
                </a:rPr>
                <a:t>制具</a:t>
              </a:r>
              <a:r>
                <a:rPr lang="en-US" altLang="zh-CN" sz="2400">
                  <a:effectLst>
                    <a:outerShdw blurRad="38100" dist="38100" dir="2700000">
                      <a:srgbClr val="C0C0C0"/>
                    </a:outerShdw>
                  </a:effectLst>
                  <a:latin typeface="Arial" panose="020B0604020202020204" pitchFamily="34" charset="0"/>
                </a:rPr>
                <a:t>)</a:t>
              </a:r>
              <a:endParaRPr lang="en-US" altLang="zh-CN" sz="2400">
                <a:effectLst>
                  <a:outerShdw blurRad="38100" dist="38100" dir="2700000">
                    <a:srgbClr val="C0C0C0"/>
                  </a:outerShdw>
                </a:effectLst>
                <a:latin typeface="Arial" panose="020B0604020202020204" pitchFamily="34" charset="0"/>
              </a:endParaRPr>
            </a:p>
            <a:p>
              <a:pPr algn="l">
                <a:spcBef>
                  <a:spcPct val="50000"/>
                </a:spcBef>
              </a:pPr>
              <a:r>
                <a:rPr lang="en-US" altLang="zh-CN" sz="2400">
                  <a:effectLst>
                    <a:outerShdw blurRad="38100" dist="38100" dir="2700000">
                      <a:srgbClr val="C0C0C0"/>
                    </a:outerShdw>
                  </a:effectLst>
                  <a:latin typeface="Arial" panose="020B0604020202020204" pitchFamily="34" charset="0"/>
                </a:rPr>
                <a:t>M:Material(</a:t>
              </a:r>
              <a:r>
                <a:rPr lang="zh-CN" altLang="en-US" sz="2400">
                  <a:effectLst>
                    <a:outerShdw blurRad="38100" dist="38100" dir="2700000">
                      <a:srgbClr val="C0C0C0"/>
                    </a:outerShdw>
                  </a:effectLst>
                  <a:latin typeface="Arial" panose="020B0604020202020204" pitchFamily="34" charset="0"/>
                </a:rPr>
                <a:t>材料</a:t>
              </a:r>
              <a:r>
                <a:rPr lang="en-US" altLang="zh-CN" sz="2400">
                  <a:effectLst>
                    <a:outerShdw blurRad="38100" dist="38100" dir="2700000">
                      <a:srgbClr val="C0C0C0"/>
                    </a:outerShdw>
                  </a:effectLst>
                  <a:latin typeface="Arial" panose="020B0604020202020204" pitchFamily="34" charset="0"/>
                </a:rPr>
                <a:t>)</a:t>
              </a:r>
              <a:endParaRPr lang="en-US" altLang="zh-CN" sz="2400">
                <a:effectLst>
                  <a:outerShdw blurRad="38100" dist="38100" dir="2700000">
                    <a:srgbClr val="C0C0C0"/>
                  </a:outerShdw>
                </a:effectLst>
                <a:latin typeface="Arial" panose="020B0604020202020204" pitchFamily="34" charset="0"/>
              </a:endParaRPr>
            </a:p>
            <a:p>
              <a:pPr algn="l">
                <a:spcBef>
                  <a:spcPct val="50000"/>
                </a:spcBef>
              </a:pPr>
              <a:r>
                <a:rPr lang="en-US" altLang="zh-CN" sz="2400">
                  <a:effectLst>
                    <a:outerShdw blurRad="38100" dist="38100" dir="2700000">
                      <a:srgbClr val="C0C0C0"/>
                    </a:outerShdw>
                  </a:effectLst>
                  <a:latin typeface="Arial" panose="020B0604020202020204" pitchFamily="34" charset="0"/>
                </a:rPr>
                <a:t>M:Method(</a:t>
              </a:r>
              <a:r>
                <a:rPr lang="zh-CN" altLang="en-US" sz="2400">
                  <a:effectLst>
                    <a:outerShdw blurRad="38100" dist="38100" dir="2700000">
                      <a:srgbClr val="C0C0C0"/>
                    </a:outerShdw>
                  </a:effectLst>
                  <a:latin typeface="Arial" panose="020B0604020202020204" pitchFamily="34" charset="0"/>
                </a:rPr>
                <a:t>工作方法</a:t>
              </a:r>
              <a:r>
                <a:rPr lang="en-US" altLang="zh-CN" sz="2400">
                  <a:effectLst>
                    <a:outerShdw blurRad="38100" dist="38100" dir="2700000">
                      <a:srgbClr val="C0C0C0"/>
                    </a:outerShdw>
                  </a:effectLst>
                  <a:latin typeface="Arial" panose="020B0604020202020204" pitchFamily="34" charset="0"/>
                </a:rPr>
                <a:t>)</a:t>
              </a:r>
              <a:endParaRPr lang="en-US" altLang="zh-CN" sz="2400">
                <a:effectLst>
                  <a:outerShdw blurRad="38100" dist="38100" dir="2700000">
                    <a:srgbClr val="C0C0C0"/>
                  </a:outerShdw>
                </a:effectLst>
                <a:latin typeface="Arial" panose="020B0604020202020204" pitchFamily="34" charset="0"/>
              </a:endParaRPr>
            </a:p>
            <a:p>
              <a:pPr algn="l">
                <a:spcBef>
                  <a:spcPct val="50000"/>
                </a:spcBef>
              </a:pPr>
              <a:r>
                <a:rPr lang="en-US" altLang="zh-CN" sz="2400">
                  <a:effectLst>
                    <a:outerShdw blurRad="38100" dist="38100" dir="2700000">
                      <a:srgbClr val="C0C0C0"/>
                    </a:outerShdw>
                  </a:effectLst>
                  <a:latin typeface="Arial" panose="020B0604020202020204" pitchFamily="34" charset="0"/>
                </a:rPr>
                <a:t>W:Why(</a:t>
              </a:r>
              <a:r>
                <a:rPr lang="zh-CN" altLang="en-US" sz="2400">
                  <a:effectLst>
                    <a:outerShdw blurRad="38100" dist="38100" dir="2700000">
                      <a:srgbClr val="C0C0C0"/>
                    </a:outerShdw>
                  </a:effectLst>
                  <a:latin typeface="Arial" panose="020B0604020202020204" pitchFamily="34" charset="0"/>
                </a:rPr>
                <a:t>为什么</a:t>
              </a:r>
              <a:r>
                <a:rPr lang="en-US" altLang="zh-CN" sz="2400">
                  <a:effectLst>
                    <a:outerShdw blurRad="38100" dist="38100" dir="2700000">
                      <a:srgbClr val="C0C0C0"/>
                    </a:outerShdw>
                  </a:effectLst>
                  <a:latin typeface="Arial" panose="020B0604020202020204" pitchFamily="34" charset="0"/>
                </a:rPr>
                <a:t>)</a:t>
              </a:r>
              <a:endParaRPr lang="en-US" altLang="zh-CN" sz="2400">
                <a:effectLst>
                  <a:outerShdw blurRad="38100" dist="38100" dir="2700000">
                    <a:srgbClr val="C0C0C0"/>
                  </a:outerShdw>
                </a:effectLst>
                <a:latin typeface="Arial" panose="020B0604020202020204" pitchFamily="34" charset="0"/>
              </a:endParaRPr>
            </a:p>
            <a:p>
              <a:pPr algn="l">
                <a:spcBef>
                  <a:spcPct val="50000"/>
                </a:spcBef>
              </a:pPr>
              <a:endParaRPr lang="en-US" altLang="zh-CN" sz="2400">
                <a:effectLst>
                  <a:outerShdw blurRad="38100" dist="38100" dir="2700000">
                    <a:srgbClr val="C0C0C0"/>
                  </a:outerShdw>
                </a:effectLst>
                <a:latin typeface="Arial" panose="020B0604020202020204" pitchFamily="34" charset="0"/>
              </a:endParaRPr>
            </a:p>
          </p:txBody>
        </p:sp>
        <p:sp>
          <p:nvSpPr>
            <p:cNvPr id="31749" name="右大括号 31748"/>
            <p:cNvSpPr/>
            <p:nvPr/>
          </p:nvSpPr>
          <p:spPr>
            <a:xfrm>
              <a:off x="2352" y="48"/>
              <a:ext cx="240" cy="480"/>
            </a:xfrm>
            <a:prstGeom prst="rightBrace">
              <a:avLst>
                <a:gd name="adj1" fmla="val 16666"/>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31750" name="右大括号 31749"/>
            <p:cNvSpPr/>
            <p:nvPr/>
          </p:nvSpPr>
          <p:spPr>
            <a:xfrm>
              <a:off x="2400" y="816"/>
              <a:ext cx="240" cy="1440"/>
            </a:xfrm>
            <a:prstGeom prst="rightBrace">
              <a:avLst>
                <a:gd name="adj1" fmla="val 50000"/>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31751" name="右大括号 31750"/>
            <p:cNvSpPr/>
            <p:nvPr/>
          </p:nvSpPr>
          <p:spPr>
            <a:xfrm>
              <a:off x="2400" y="2448"/>
              <a:ext cx="192" cy="384"/>
            </a:xfrm>
            <a:prstGeom prst="rightBrace">
              <a:avLst>
                <a:gd name="adj1" fmla="val 16666"/>
                <a:gd name="adj2" fmla="val 50000"/>
              </a:avLst>
            </a:prstGeom>
            <a:noFill/>
            <a:ln w="28575" cap="flat" cmpd="sng">
              <a:solidFill>
                <a:schemeClr val="tx1"/>
              </a:solidFill>
              <a:prstDash val="solid"/>
              <a:headEnd type="none" w="med" len="med"/>
              <a:tailEnd type="none" w="med" len="med"/>
            </a:ln>
          </p:spPr>
          <p:txBody>
            <a:bodyPr/>
            <a:p>
              <a:endParaRPr lang="zh-CN" altLang="en-US"/>
            </a:p>
          </p:txBody>
        </p:sp>
        <p:sp>
          <p:nvSpPr>
            <p:cNvPr id="31752" name="文本框 31751"/>
            <p:cNvSpPr txBox="1"/>
            <p:nvPr/>
          </p:nvSpPr>
          <p:spPr>
            <a:xfrm>
              <a:off x="2736" y="192"/>
              <a:ext cx="576" cy="480"/>
            </a:xfrm>
            <a:prstGeom prst="rect">
              <a:avLst/>
            </a:prstGeom>
            <a:noFill/>
            <a:ln w="9525">
              <a:noFill/>
            </a:ln>
          </p:spPr>
          <p:txBody>
            <a:bodyPr lIns="92075" tIns="46038" rIns="92075" bIns="46038">
              <a:spAutoFit/>
            </a:bodyPr>
            <a:p>
              <a:pPr>
                <a:spcBef>
                  <a:spcPct val="50000"/>
                </a:spcBef>
              </a:pPr>
              <a:r>
                <a:rPr lang="en-US" altLang="zh-CN">
                  <a:effectLst>
                    <a:outerShdw blurRad="38100" dist="38100" dir="2700000">
                      <a:srgbClr val="C0C0C0"/>
                    </a:outerShdw>
                  </a:effectLst>
                  <a:latin typeface="Arial" panose="020B0604020202020204" pitchFamily="34" charset="0"/>
                </a:rPr>
                <a:t>2P</a:t>
              </a:r>
              <a:endParaRPr lang="en-US" altLang="zh-CN">
                <a:effectLst>
                  <a:outerShdw blurRad="38100" dist="38100" dir="2700000">
                    <a:srgbClr val="C0C0C0"/>
                  </a:outerShdw>
                </a:effectLst>
                <a:latin typeface="Arial" panose="020B0604020202020204" pitchFamily="34" charset="0"/>
              </a:endParaRPr>
            </a:p>
          </p:txBody>
        </p:sp>
        <p:sp>
          <p:nvSpPr>
            <p:cNvPr id="31753" name="文本框 31752"/>
            <p:cNvSpPr txBox="1"/>
            <p:nvPr/>
          </p:nvSpPr>
          <p:spPr>
            <a:xfrm>
              <a:off x="2832" y="2352"/>
              <a:ext cx="576" cy="480"/>
            </a:xfrm>
            <a:prstGeom prst="rect">
              <a:avLst/>
            </a:prstGeom>
            <a:noFill/>
            <a:ln w="9525">
              <a:noFill/>
            </a:ln>
          </p:spPr>
          <p:txBody>
            <a:bodyPr lIns="92075" tIns="46038" rIns="92075" bIns="46038">
              <a:spAutoFit/>
            </a:bodyPr>
            <a:p>
              <a:pPr>
                <a:spcBef>
                  <a:spcPct val="50000"/>
                </a:spcBef>
              </a:pPr>
              <a:r>
                <a:rPr lang="en-US" altLang="zh-CN">
                  <a:effectLst>
                    <a:outerShdw blurRad="38100" dist="38100" dir="2700000">
                      <a:srgbClr val="C0C0C0"/>
                    </a:outerShdw>
                  </a:effectLst>
                  <a:latin typeface="Arial" panose="020B0604020202020204" pitchFamily="34" charset="0"/>
                </a:rPr>
                <a:t>W</a:t>
              </a:r>
              <a:endParaRPr lang="en-US" altLang="zh-CN">
                <a:effectLst>
                  <a:outerShdw blurRad="38100" dist="38100" dir="2700000">
                    <a:srgbClr val="C0C0C0"/>
                  </a:outerShdw>
                </a:effectLst>
                <a:latin typeface="Arial" panose="020B0604020202020204" pitchFamily="34" charset="0"/>
              </a:endParaRPr>
            </a:p>
          </p:txBody>
        </p:sp>
        <p:sp>
          <p:nvSpPr>
            <p:cNvPr id="31754" name="文本框 31753"/>
            <p:cNvSpPr txBox="1"/>
            <p:nvPr/>
          </p:nvSpPr>
          <p:spPr>
            <a:xfrm>
              <a:off x="2784" y="1248"/>
              <a:ext cx="720" cy="480"/>
            </a:xfrm>
            <a:prstGeom prst="rect">
              <a:avLst/>
            </a:prstGeom>
            <a:noFill/>
            <a:ln w="9525">
              <a:noFill/>
            </a:ln>
          </p:spPr>
          <p:txBody>
            <a:bodyPr lIns="92075" tIns="46038" rIns="92075" bIns="46038">
              <a:spAutoFit/>
            </a:bodyPr>
            <a:p>
              <a:pPr>
                <a:spcBef>
                  <a:spcPct val="50000"/>
                </a:spcBef>
              </a:pPr>
              <a:r>
                <a:rPr lang="en-US" altLang="zh-CN">
                  <a:effectLst>
                    <a:outerShdw blurRad="38100" dist="38100" dir="2700000">
                      <a:srgbClr val="C0C0C0"/>
                    </a:outerShdw>
                  </a:effectLst>
                  <a:latin typeface="Arial" panose="020B0604020202020204" pitchFamily="34" charset="0"/>
                </a:rPr>
                <a:t>5M</a:t>
              </a:r>
              <a:endParaRPr lang="en-US" altLang="zh-CN">
                <a:effectLst>
                  <a:outerShdw blurRad="38100" dist="38100" dir="2700000">
                    <a:srgbClr val="C0C0C0"/>
                  </a:outerShdw>
                </a:effectLst>
                <a:latin typeface="Arial" panose="020B0604020202020204" pitchFamily="34" charset="0"/>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p:graphicFrame>
        <p:nvGraphicFramePr>
          <p:cNvPr id="32770" name="对象 32769"/>
          <p:cNvGraphicFramePr>
            <a:graphicFrameLocks noChangeAspect="1"/>
          </p:cNvGraphicFramePr>
          <p:nvPr/>
        </p:nvGraphicFramePr>
        <p:xfrm>
          <a:off x="990600" y="381000"/>
          <a:ext cx="7620000" cy="6019800"/>
        </p:xfrm>
        <a:graphic>
          <a:graphicData uri="http://schemas.openxmlformats.org/presentationml/2006/ole">
            <mc:AlternateContent xmlns:mc="http://schemas.openxmlformats.org/markup-compatibility/2006">
              <mc:Choice xmlns:v="urn:schemas-microsoft-com:vml" Requires="v">
                <p:oleObj spid="_x0000_s3076" name="" r:id="rId1" imgW="8241030" imgH="11842115" progId="Excel.Sheet.8">
                  <p:embed/>
                </p:oleObj>
              </mc:Choice>
              <mc:Fallback>
                <p:oleObj name="" r:id="rId1" imgW="8241030" imgH="11842115" progId="Excel.Sheet.8">
                  <p:embed/>
                  <p:pic>
                    <p:nvPicPr>
                      <p:cNvPr id="0" name="图片 3075"/>
                      <p:cNvPicPr/>
                      <p:nvPr/>
                    </p:nvPicPr>
                    <p:blipFill>
                      <a:blip r:embed="rId2"/>
                      <a:stretch>
                        <a:fillRect/>
                      </a:stretch>
                    </p:blipFill>
                    <p:spPr>
                      <a:xfrm>
                        <a:off x="990600" y="381000"/>
                        <a:ext cx="7620000" cy="6019800"/>
                      </a:xfrm>
                      <a:prstGeom prst="rect">
                        <a:avLst/>
                      </a:prstGeom>
                      <a:noFill/>
                      <a:ln w="38100">
                        <a:noFill/>
                        <a:miter/>
                      </a:ln>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文本占位符 6145"/>
          <p:cNvSpPr>
            <a:spLocks noGrp="1"/>
          </p:cNvSpPr>
          <p:nvPr>
            <p:ph type="body" idx="1"/>
          </p:nvPr>
        </p:nvSpPr>
        <p:spPr>
          <a:xfrm>
            <a:off x="684213" y="117475"/>
            <a:ext cx="7772400" cy="2592388"/>
          </a:xfrm>
          <a:ln/>
        </p:spPr>
        <p:txBody>
          <a:bodyPr/>
          <a:p>
            <a:pPr>
              <a:spcBef>
                <a:spcPct val="50000"/>
              </a:spcBef>
            </a:pPr>
            <a:r>
              <a:rPr lang="zh-CN" altLang="en-US" sz="2400">
                <a:latin typeface="华文中宋" panose="02010600040101010101" pitchFamily="2" charset="-122"/>
                <a:ea typeface="华文中宋" panose="02010600040101010101" pitchFamily="2" charset="-122"/>
              </a:rPr>
              <a:t>海尔总裁张瑞敏关于人的质量有一段精彩的论述：“如果训练一个日本人，让他每天擦六遍桌子，他一定会这样做；而一个中国人开始会擦六遍，慢慢觉得五遍、四遍也可以，最后索性不擦了”，“中国人做事的最大毛病是不认真，做事不到位，每天工作欠缺一点，天长日久就成为落后的顽症”。</a:t>
            </a:r>
            <a:r>
              <a:rPr lang="zh-CN" altLang="en-US">
                <a:latin typeface="华文中宋" panose="02010600040101010101" pitchFamily="2" charset="-122"/>
                <a:ea typeface="华文中宋" panose="02010600040101010101" pitchFamily="2" charset="-122"/>
              </a:rPr>
              <a:t> </a:t>
            </a:r>
            <a:endParaRPr lang="zh-CN" altLang="en-US">
              <a:latin typeface="华文中宋" panose="02010600040101010101" pitchFamily="2" charset="-122"/>
              <a:ea typeface="华文中宋" panose="02010600040101010101" pitchFamily="2" charset="-122"/>
            </a:endParaRPr>
          </a:p>
          <a:p>
            <a:endParaRPr lang="zh-CN" altLang="en-US">
              <a:latin typeface="华文中宋" panose="02010600040101010101" pitchFamily="2" charset="-122"/>
              <a:ea typeface="华文中宋" panose="02010600040101010101" pitchFamily="2" charset="-122"/>
            </a:endParaRPr>
          </a:p>
        </p:txBody>
      </p:sp>
      <p:sp>
        <p:nvSpPr>
          <p:cNvPr id="6147" name="矩形 6146"/>
          <p:cNvSpPr>
            <a:spLocks noGrp="1"/>
          </p:cNvSpPr>
          <p:nvPr/>
        </p:nvSpPr>
        <p:spPr>
          <a:xfrm>
            <a:off x="828675" y="3429000"/>
            <a:ext cx="7772400" cy="2593975"/>
          </a:xfrm>
          <a:prstGeom prst="rect">
            <a:avLst/>
          </a:prstGeom>
          <a:noFill/>
          <a:ln w="9525">
            <a:noFill/>
          </a:ln>
        </p:spPr>
        <p:txBody>
          <a:bodyPr vert="horz" wrap="square" anchor="t" anchorCtr="0"/>
          <a:lstStyle>
            <a:lvl1pPr marL="342900" lvl="0" indent="-342900" algn="l" defTabSz="91440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l"/>
              <a:defRPr sz="3200" u="none" kern="1200" baseline="0">
                <a:solidFill>
                  <a:schemeClr val="tx1"/>
                </a:solidFill>
                <a:latin typeface="Times New Roman" panose="02020603050405020304" pitchFamily="2"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lr>
                <a:schemeClr val="tx1"/>
              </a:buClr>
              <a:buSzPct val="90000"/>
              <a:buFont typeface="Wingdings" panose="05000000000000000000" pitchFamily="2" charset="2"/>
              <a:buChar char="–"/>
              <a:defRPr sz="2800" b="0" i="0" u="none" kern="1200" baseline="0">
                <a:solidFill>
                  <a:schemeClr val="tx1"/>
                </a:solidFill>
                <a:latin typeface="Times New Roman" panose="02020603050405020304" pitchFamily="2" charset="0"/>
                <a:ea typeface="宋体" panose="02010600030101010101" pitchFamily="2" charset="-122"/>
              </a:defRPr>
            </a:lvl2pPr>
            <a:lvl3pPr marL="1143000" lvl="2" indent="-228600" algn="l" defTabSz="914400" eaLnBrk="1" fontAlgn="base" latinLnBrk="0" hangingPunct="1">
              <a:lnSpc>
                <a:spcPct val="100000"/>
              </a:lnSpc>
              <a:spcBef>
                <a:spcPct val="20000"/>
              </a:spcBef>
              <a:spcAft>
                <a:spcPct val="0"/>
              </a:spcAft>
              <a:buClr>
                <a:schemeClr val="accent1"/>
              </a:buClr>
              <a:buSzPct val="60000"/>
              <a:buFont typeface="Wingdings" panose="05000000000000000000" pitchFamily="2" charset="2"/>
              <a:buChar char="l"/>
              <a:defRPr sz="2400" b="0" i="0" u="none" kern="1200" baseline="0">
                <a:solidFill>
                  <a:schemeClr val="tx1"/>
                </a:solidFill>
                <a:latin typeface="Times New Roman" panose="02020603050405020304" pitchFamily="2" charset="0"/>
                <a:ea typeface="宋体" panose="02010600030101010101" pitchFamily="2" charset="-122"/>
              </a:defRPr>
            </a:lvl3pPr>
            <a:lvl4pPr marL="1600200" lvl="3" indent="-228600" algn="l" defTabSz="914400" eaLnBrk="1" fontAlgn="base" latinLnBrk="0" hangingPunct="1">
              <a:lnSpc>
                <a:spcPct val="100000"/>
              </a:lnSpc>
              <a:spcBef>
                <a:spcPct val="20000"/>
              </a:spcBef>
              <a:spcAft>
                <a:spcPct val="0"/>
              </a:spcAft>
              <a:buClr>
                <a:schemeClr val="tx1"/>
              </a:buClr>
              <a:buSzTx/>
              <a:buFont typeface="Wingdings" panose="05000000000000000000" pitchFamily="2" charset="2"/>
              <a:buChar char="–"/>
              <a:defRPr sz="2000" b="0" i="0" u="none" kern="1200" baseline="0">
                <a:solidFill>
                  <a:schemeClr val="tx1"/>
                </a:solidFill>
                <a:latin typeface="Times New Roman" panose="02020603050405020304" pitchFamily="2" charset="0"/>
                <a:ea typeface="宋体" panose="02010600030101010101" pitchFamily="2" charset="-122"/>
              </a:defRPr>
            </a:lvl4pPr>
            <a:lvl5pPr marL="2057400" lvl="4" indent="-228600" algn="l" defTabSz="914400" eaLnBrk="1" fontAlgn="base" latinLnBrk="0" hangingPunct="1">
              <a:lnSpc>
                <a:spcPct val="100000"/>
              </a:lnSpc>
              <a:spcBef>
                <a:spcPct val="20000"/>
              </a:spcBef>
              <a:spcAft>
                <a:spcPct val="0"/>
              </a:spcAft>
              <a:buClr>
                <a:schemeClr val="accent1"/>
              </a:buClr>
              <a:buSzTx/>
              <a:buFont typeface="Wingdings" panose="05000000000000000000" pitchFamily="2" charset="2"/>
              <a:buChar char="•"/>
              <a:defRPr sz="2000" b="0" i="0" u="none" kern="1200" baseline="0">
                <a:solidFill>
                  <a:schemeClr val="tx1"/>
                </a:solidFill>
                <a:latin typeface="Times New Roman" panose="02020603050405020304" pitchFamily="2" charset="0"/>
                <a:ea typeface="宋体" panose="02010600030101010101" pitchFamily="2" charset="-122"/>
              </a:defRPr>
            </a:lvl5pPr>
          </a:lstStyle>
          <a:p>
            <a:pPr lvl="0">
              <a:spcBef>
                <a:spcPct val="50000"/>
              </a:spcBef>
            </a:pPr>
            <a:r>
              <a:rPr lang="zh-CN" altLang="en-US" sz="3200" b="1">
                <a:latin typeface="幼圆" panose="02010509060101010101" pitchFamily="1" charset="-122"/>
                <a:ea typeface="幼圆" panose="02010509060101010101" pitchFamily="1" charset="-122"/>
              </a:rPr>
              <a:t>中国员工有几个不好的习惯</a:t>
            </a:r>
            <a:r>
              <a:rPr lang="en-US" altLang="zh-CN" sz="3200" b="1">
                <a:latin typeface="幼圆" panose="02010509060101010101" pitchFamily="1" charset="-122"/>
                <a:ea typeface="幼圆" panose="02010509060101010101" pitchFamily="1" charset="-122"/>
              </a:rPr>
              <a:t>:</a:t>
            </a:r>
            <a:endParaRPr lang="en-US" altLang="zh-CN" sz="3200" b="1">
              <a:latin typeface="幼圆" panose="02010509060101010101" pitchFamily="1" charset="-122"/>
              <a:ea typeface="幼圆" panose="02010509060101010101" pitchFamily="1" charset="-122"/>
            </a:endParaRPr>
          </a:p>
          <a:p>
            <a:pPr lvl="1">
              <a:spcBef>
                <a:spcPct val="50000"/>
              </a:spcBef>
              <a:buClr>
                <a:schemeClr val="accent2"/>
              </a:buClr>
              <a:buFont typeface="Wingdings" panose="05000000000000000000" pitchFamily="2" charset="2"/>
              <a:buChar char="Ø"/>
            </a:pPr>
            <a:r>
              <a:rPr lang="zh-CN" altLang="en-US" sz="3200" b="1">
                <a:latin typeface="幼圆" panose="02010509060101010101" pitchFamily="1" charset="-122"/>
                <a:ea typeface="幼圆" panose="02010509060101010101" pitchFamily="1" charset="-122"/>
              </a:rPr>
              <a:t>做事随意</a:t>
            </a:r>
            <a:r>
              <a:rPr lang="en-US" altLang="zh-CN" sz="3200" b="1">
                <a:latin typeface="幼圆" panose="02010509060101010101" pitchFamily="1" charset="-122"/>
                <a:ea typeface="幼圆" panose="02010509060101010101" pitchFamily="1" charset="-122"/>
              </a:rPr>
              <a:t>,</a:t>
            </a:r>
            <a:r>
              <a:rPr lang="zh-CN" altLang="en-US" sz="3200" b="1">
                <a:latin typeface="幼圆" panose="02010509060101010101" pitchFamily="1" charset="-122"/>
                <a:ea typeface="幼圆" panose="02010509060101010101" pitchFamily="1" charset="-122"/>
              </a:rPr>
              <a:t>没有规矩</a:t>
            </a:r>
            <a:r>
              <a:rPr lang="en-US" altLang="zh-CN" sz="3200" b="1">
                <a:latin typeface="幼圆" panose="02010509060101010101" pitchFamily="1" charset="-122"/>
                <a:ea typeface="幼圆" panose="02010509060101010101" pitchFamily="1" charset="-122"/>
              </a:rPr>
              <a:t>;</a:t>
            </a:r>
            <a:endParaRPr lang="en-US" altLang="zh-CN" sz="3200" b="1">
              <a:latin typeface="幼圆" panose="02010509060101010101" pitchFamily="1" charset="-122"/>
              <a:ea typeface="幼圆" panose="02010509060101010101" pitchFamily="1" charset="-122"/>
            </a:endParaRPr>
          </a:p>
          <a:p>
            <a:pPr lvl="1">
              <a:spcBef>
                <a:spcPct val="50000"/>
              </a:spcBef>
              <a:buClr>
                <a:schemeClr val="accent2"/>
              </a:buClr>
              <a:buFont typeface="Wingdings" panose="05000000000000000000" pitchFamily="2" charset="2"/>
              <a:buChar char="Ø"/>
            </a:pPr>
            <a:r>
              <a:rPr lang="zh-CN" altLang="en-US" sz="3200" b="1">
                <a:latin typeface="幼圆" panose="02010509060101010101" pitchFamily="1" charset="-122"/>
                <a:ea typeface="幼圆" panose="02010509060101010101" pitchFamily="1" charset="-122"/>
              </a:rPr>
              <a:t>有了规矩</a:t>
            </a:r>
            <a:r>
              <a:rPr lang="en-US" altLang="zh-CN" sz="3200" b="1">
                <a:latin typeface="幼圆" panose="02010509060101010101" pitchFamily="1" charset="-122"/>
                <a:ea typeface="幼圆" panose="02010509060101010101" pitchFamily="1" charset="-122"/>
              </a:rPr>
              <a:t>,</a:t>
            </a:r>
            <a:r>
              <a:rPr lang="zh-CN" altLang="en-US" sz="3200" b="1">
                <a:latin typeface="幼圆" panose="02010509060101010101" pitchFamily="1" charset="-122"/>
                <a:ea typeface="幼圆" panose="02010509060101010101" pitchFamily="1" charset="-122"/>
              </a:rPr>
              <a:t>弄虚作假</a:t>
            </a:r>
            <a:r>
              <a:rPr lang="en-US" altLang="zh-CN" sz="3200" b="1">
                <a:latin typeface="幼圆" panose="02010509060101010101" pitchFamily="1" charset="-122"/>
                <a:ea typeface="幼圆" panose="02010509060101010101" pitchFamily="1" charset="-122"/>
              </a:rPr>
              <a:t>,</a:t>
            </a:r>
            <a:r>
              <a:rPr lang="zh-CN" altLang="en-US" sz="3200" b="1">
                <a:latin typeface="幼圆" panose="02010509060101010101" pitchFamily="1" charset="-122"/>
                <a:ea typeface="幼圆" panose="02010509060101010101" pitchFamily="1" charset="-122"/>
              </a:rPr>
              <a:t>不守规矩</a:t>
            </a:r>
            <a:r>
              <a:rPr lang="en-US" altLang="zh-CN" sz="3200" b="1">
                <a:latin typeface="幼圆" panose="02010509060101010101" pitchFamily="1" charset="-122"/>
                <a:ea typeface="幼圆" panose="02010509060101010101" pitchFamily="1" charset="-122"/>
              </a:rPr>
              <a:t>;</a:t>
            </a:r>
            <a:endParaRPr lang="en-US" altLang="zh-CN" sz="3200" b="1">
              <a:latin typeface="幼圆" panose="02010509060101010101" pitchFamily="1" charset="-122"/>
              <a:ea typeface="幼圆" panose="02010509060101010101" pitchFamily="1" charset="-122"/>
            </a:endParaRPr>
          </a:p>
          <a:p>
            <a:pPr lvl="1">
              <a:spcBef>
                <a:spcPct val="50000"/>
              </a:spcBef>
              <a:buClr>
                <a:schemeClr val="accent2"/>
              </a:buClr>
              <a:buFont typeface="Wingdings" panose="05000000000000000000" pitchFamily="2" charset="2"/>
              <a:buChar char="Ø"/>
            </a:pPr>
            <a:r>
              <a:rPr lang="zh-CN" altLang="en-US" sz="3200" b="1">
                <a:latin typeface="幼圆" panose="02010509060101010101" pitchFamily="1" charset="-122"/>
                <a:ea typeface="幼圆" panose="02010509060101010101" pitchFamily="1" charset="-122"/>
              </a:rPr>
              <a:t>遵守规矩</a:t>
            </a:r>
            <a:r>
              <a:rPr lang="en-US" altLang="zh-CN" sz="3200" b="1">
                <a:latin typeface="幼圆" panose="02010509060101010101" pitchFamily="1" charset="-122"/>
                <a:ea typeface="幼圆" panose="02010509060101010101" pitchFamily="1" charset="-122"/>
              </a:rPr>
              <a:t>,</a:t>
            </a:r>
            <a:r>
              <a:rPr lang="zh-CN" altLang="en-US" sz="3200" b="1">
                <a:latin typeface="幼圆" panose="02010509060101010101" pitchFamily="1" charset="-122"/>
                <a:ea typeface="幼圆" panose="02010509060101010101" pitchFamily="1" charset="-122"/>
              </a:rPr>
              <a:t>却总是做不到位。</a:t>
            </a:r>
            <a:endParaRPr lang="zh-CN" altLang="en-US" sz="3200" b="1">
              <a:latin typeface="幼圆" panose="02010509060101010101" pitchFamily="1" charset="-122"/>
              <a:ea typeface="幼圆" panose="02010509060101010101" pitchFamily="1" charset="-122"/>
            </a:endParaRPr>
          </a:p>
          <a:p>
            <a:pPr lvl="0">
              <a:spcBef>
                <a:spcPct val="50000"/>
              </a:spcBef>
            </a:pPr>
            <a:endParaRPr lang="zh-CN" altLang="en-US" sz="3200" b="1">
              <a:latin typeface="幼圆" panose="02010509060101010101" pitchFamily="1" charset="-122"/>
              <a:ea typeface="幼圆" panose="02010509060101010101" pitchFamily="1" charset="-122"/>
            </a:endParaRPr>
          </a:p>
          <a:p>
            <a:pPr lvl="0"/>
            <a:endParaRPr lang="zh-CN" altLang="en-US">
              <a:latin typeface="华文中宋" panose="02010600040101010101" pitchFamily="2" charset="-122"/>
              <a:ea typeface="华文中宋" panose="02010600040101010101"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标题 33793"/>
          <p:cNvSpPr>
            <a:spLocks noGrp="1"/>
          </p:cNvSpPr>
          <p:nvPr>
            <p:ph type="title"/>
          </p:nvPr>
        </p:nvSpPr>
        <p:spPr>
          <a:ln/>
        </p:spPr>
        <p:txBody>
          <a:bodyPr lIns="92075" tIns="46038" rIns="92075" bIns="46038" anchor="ctr" anchorCtr="0"/>
          <a:p>
            <a:r>
              <a:rPr lang="zh-CN" altLang="en-US"/>
              <a:t>十．员工的七大能力</a:t>
            </a:r>
            <a:endParaRPr lang="zh-CN" altLang="en-US"/>
          </a:p>
        </p:txBody>
      </p:sp>
      <p:sp>
        <p:nvSpPr>
          <p:cNvPr id="33795" name="文本占位符 33794"/>
          <p:cNvSpPr>
            <a:spLocks noGrp="1"/>
          </p:cNvSpPr>
          <p:nvPr>
            <p:ph type="body" idx="1"/>
          </p:nvPr>
        </p:nvSpPr>
        <p:spPr>
          <a:xfrm>
            <a:off x="2286000" y="1981200"/>
            <a:ext cx="5334000" cy="3962400"/>
          </a:xfrm>
          <a:ln/>
        </p:spPr>
        <p:txBody>
          <a:bodyPr/>
          <a:p>
            <a:r>
              <a:rPr lang="zh-CN" altLang="en-US" sz="2800"/>
              <a:t>异常发现问题的能力．</a:t>
            </a:r>
            <a:endParaRPr lang="zh-CN" altLang="en-US" sz="2800"/>
          </a:p>
          <a:p>
            <a:r>
              <a:rPr lang="zh-CN" altLang="en-US" sz="2800"/>
              <a:t>异常处理复原的能力</a:t>
            </a:r>
            <a:endParaRPr lang="zh-CN" altLang="en-US" sz="2800"/>
          </a:p>
          <a:p>
            <a:r>
              <a:rPr lang="zh-CN" altLang="en-US" sz="2800"/>
              <a:t>原因分析的能力</a:t>
            </a:r>
            <a:endParaRPr lang="zh-CN" altLang="en-US" sz="2800"/>
          </a:p>
          <a:p>
            <a:r>
              <a:rPr lang="zh-CN" altLang="en-US" sz="2800"/>
              <a:t>改善实施的能力</a:t>
            </a:r>
            <a:endParaRPr lang="zh-CN" altLang="en-US" sz="2800"/>
          </a:p>
          <a:p>
            <a:r>
              <a:rPr lang="zh-CN" altLang="en-US" sz="2800"/>
              <a:t>条件设定的能力</a:t>
            </a:r>
            <a:endParaRPr lang="zh-CN" altLang="en-US" sz="2800"/>
          </a:p>
          <a:p>
            <a:r>
              <a:rPr lang="zh-CN" altLang="en-US" sz="2800"/>
              <a:t>条件改善的能力</a:t>
            </a:r>
            <a:endParaRPr lang="zh-CN" altLang="en-US" sz="2800"/>
          </a:p>
          <a:p>
            <a:r>
              <a:rPr lang="zh-CN" altLang="en-US" sz="2800"/>
              <a:t>条件维持的能力．</a:t>
            </a:r>
            <a:endParaRPr lang="zh-CN" altLang="en-US"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标题 34817"/>
          <p:cNvSpPr>
            <a:spLocks noGrp="1"/>
          </p:cNvSpPr>
          <p:nvPr>
            <p:ph type="title"/>
          </p:nvPr>
        </p:nvSpPr>
        <p:spPr>
          <a:ln/>
        </p:spPr>
        <p:txBody>
          <a:bodyPr lIns="92075" tIns="46038" rIns="92075" bIns="46038" anchor="ctr" anchorCtr="0"/>
          <a:p>
            <a:r>
              <a:rPr lang="zh-CN" altLang="en-US"/>
              <a:t>十一．三现主义</a:t>
            </a:r>
            <a:endParaRPr lang="zh-CN" altLang="en-US"/>
          </a:p>
        </p:txBody>
      </p:sp>
      <p:sp>
        <p:nvSpPr>
          <p:cNvPr id="34819" name="文本占位符 34818"/>
          <p:cNvSpPr>
            <a:spLocks noGrp="1"/>
          </p:cNvSpPr>
          <p:nvPr>
            <p:ph type="body" idx="1"/>
          </p:nvPr>
        </p:nvSpPr>
        <p:spPr>
          <a:xfrm>
            <a:off x="2133600" y="2362200"/>
            <a:ext cx="5029200" cy="838200"/>
          </a:xfrm>
          <a:ln/>
        </p:spPr>
        <p:txBody>
          <a:bodyPr/>
          <a:p>
            <a:pPr>
              <a:buNone/>
            </a:pPr>
            <a:r>
              <a:rPr lang="zh-CN" altLang="en-US"/>
              <a:t>现场　　现物　　现实</a:t>
            </a:r>
            <a:endParaRPr lang="zh-CN" altLang="en-US"/>
          </a:p>
        </p:txBody>
      </p:sp>
      <p:sp>
        <p:nvSpPr>
          <p:cNvPr id="34820" name="文本框 34819"/>
          <p:cNvSpPr txBox="1"/>
          <p:nvPr/>
        </p:nvSpPr>
        <p:spPr>
          <a:xfrm>
            <a:off x="1371600" y="4114800"/>
            <a:ext cx="6248400" cy="2465388"/>
          </a:xfrm>
          <a:prstGeom prst="rect">
            <a:avLst/>
          </a:prstGeom>
          <a:noFill/>
          <a:ln w="9525">
            <a:noFill/>
          </a:ln>
        </p:spPr>
        <p:txBody>
          <a:bodyPr lIns="92075" tIns="46038" rIns="92075" bIns="46038">
            <a:spAutoFit/>
          </a:bodyPr>
          <a:p>
            <a:pPr algn="l">
              <a:spcBef>
                <a:spcPct val="50000"/>
              </a:spcBef>
            </a:pPr>
            <a:r>
              <a:rPr lang="zh-CN" altLang="en-US" sz="2400">
                <a:effectLst>
                  <a:outerShdw blurRad="38100" dist="38100" dir="2700000">
                    <a:srgbClr val="C0C0C0"/>
                  </a:outerShdw>
                </a:effectLst>
                <a:latin typeface="Arial" panose="020B0604020202020204" pitchFamily="34" charset="0"/>
              </a:rPr>
              <a:t>１）管理者要深入现场</a:t>
            </a:r>
            <a:endParaRPr lang="zh-CN" altLang="en-US" sz="2400">
              <a:effectLst>
                <a:outerShdw blurRad="38100" dist="38100" dir="2700000">
                  <a:srgbClr val="C0C0C0"/>
                </a:outerShdw>
              </a:effectLst>
              <a:latin typeface="Arial" panose="020B0604020202020204" pitchFamily="34" charset="0"/>
            </a:endParaRPr>
          </a:p>
          <a:p>
            <a:pPr algn="l">
              <a:spcBef>
                <a:spcPct val="50000"/>
              </a:spcBef>
            </a:pPr>
            <a:r>
              <a:rPr lang="zh-CN" altLang="en-US" sz="2400">
                <a:effectLst>
                  <a:outerShdw blurRad="38100" dist="38100" dir="2700000">
                    <a:srgbClr val="C0C0C0"/>
                  </a:outerShdw>
                </a:effectLst>
                <a:latin typeface="Arial" panose="020B0604020202020204" pitchFamily="34" charset="0"/>
              </a:rPr>
              <a:t>２）要对现场发生的具体问题进行现场的事　　实求是的分析，找出改善方案．</a:t>
            </a:r>
            <a:endParaRPr lang="zh-CN" altLang="en-US" sz="2400">
              <a:effectLst>
                <a:outerShdw blurRad="38100" dist="38100" dir="2700000">
                  <a:srgbClr val="C0C0C0"/>
                </a:outerShdw>
              </a:effectLst>
              <a:latin typeface="Arial" panose="020B0604020202020204" pitchFamily="34" charset="0"/>
            </a:endParaRPr>
          </a:p>
          <a:p>
            <a:pPr>
              <a:spcBef>
                <a:spcPct val="50000"/>
              </a:spcBef>
            </a:pPr>
            <a:endParaRPr lang="zh-CN" altLang="en-US" sz="2400">
              <a:effectLst>
                <a:outerShdw blurRad="38100" dist="38100" dir="2700000">
                  <a:srgbClr val="C0C0C0"/>
                </a:outerShdw>
              </a:effectLst>
              <a:latin typeface="Arial" panose="020B0604020202020204" pitchFamily="34" charset="0"/>
            </a:endParaRPr>
          </a:p>
          <a:p>
            <a:pPr>
              <a:spcBef>
                <a:spcPct val="50000"/>
              </a:spcBef>
            </a:pPr>
            <a:endParaRPr lang="zh-CN" altLang="en-US" sz="2400">
              <a:effectLst>
                <a:outerShdw blurRad="38100" dist="38100" dir="2700000">
                  <a:srgbClr val="C0C0C0"/>
                </a:outerShdw>
              </a:effectLst>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标题 35841"/>
          <p:cNvSpPr>
            <a:spLocks noGrp="1"/>
          </p:cNvSpPr>
          <p:nvPr>
            <p:ph type="title"/>
          </p:nvPr>
        </p:nvSpPr>
        <p:spPr>
          <a:ln/>
        </p:spPr>
        <p:txBody>
          <a:bodyPr lIns="92075" tIns="46038" rIns="92075" bIns="46038" anchor="ctr" anchorCtr="0"/>
          <a:p>
            <a:r>
              <a:rPr lang="zh-CN" altLang="en-US"/>
              <a:t>十二．五感的运用</a:t>
            </a:r>
            <a:endParaRPr lang="zh-CN" altLang="en-US"/>
          </a:p>
        </p:txBody>
      </p:sp>
      <p:sp>
        <p:nvSpPr>
          <p:cNvPr id="35843" name="文本框 35842"/>
          <p:cNvSpPr txBox="1"/>
          <p:nvPr/>
        </p:nvSpPr>
        <p:spPr>
          <a:xfrm>
            <a:off x="1295400" y="2438400"/>
            <a:ext cx="6248400" cy="1160463"/>
          </a:xfrm>
          <a:prstGeom prst="rect">
            <a:avLst/>
          </a:prstGeom>
          <a:noFill/>
          <a:ln w="9525">
            <a:noFill/>
          </a:ln>
        </p:spPr>
        <p:txBody>
          <a:bodyPr lIns="92075" tIns="46038" rIns="92075" bIns="46038">
            <a:spAutoFit/>
          </a:bodyPr>
          <a:p>
            <a:pPr>
              <a:spcBef>
                <a:spcPct val="50000"/>
              </a:spcBef>
            </a:pPr>
            <a:r>
              <a:rPr lang="zh-CN" altLang="en-US" sz="2800">
                <a:effectLst>
                  <a:outerShdw blurRad="38100" dist="38100" dir="2700000">
                    <a:srgbClr val="C0C0C0"/>
                  </a:outerShdw>
                </a:effectLst>
                <a:latin typeface="Arial" panose="020B0604020202020204" pitchFamily="34" charset="0"/>
              </a:rPr>
              <a:t>人有五官，对应的能力是五感：</a:t>
            </a:r>
            <a:endParaRPr lang="zh-CN" altLang="en-US" sz="2800">
              <a:effectLst>
                <a:outerShdw blurRad="38100" dist="38100" dir="2700000">
                  <a:srgbClr val="C0C0C0"/>
                </a:outerShdw>
              </a:effectLst>
              <a:latin typeface="Arial" panose="020B0604020202020204" pitchFamily="34" charset="0"/>
            </a:endParaRPr>
          </a:p>
          <a:p>
            <a:pPr>
              <a:spcBef>
                <a:spcPct val="50000"/>
              </a:spcBef>
            </a:pPr>
            <a:r>
              <a:rPr lang="zh-CN" altLang="en-US" sz="2800">
                <a:effectLst>
                  <a:outerShdw blurRad="38100" dist="38100" dir="2700000">
                    <a:srgbClr val="C0C0C0"/>
                  </a:outerShdw>
                </a:effectLst>
                <a:latin typeface="Arial" panose="020B0604020202020204" pitchFamily="34" charset="0"/>
              </a:rPr>
              <a:t>视觉，听觉，触觉，嗅觉，味觉</a:t>
            </a:r>
            <a:endParaRPr lang="zh-CN" altLang="en-US" sz="2800">
              <a:effectLst>
                <a:outerShdw blurRad="38100" dist="38100" dir="2700000">
                  <a:srgbClr val="C0C0C0"/>
                </a:outerShdw>
              </a:effectLst>
              <a:latin typeface="Arial" panose="020B0604020202020204" pitchFamily="34" charset="0"/>
            </a:endParaRPr>
          </a:p>
        </p:txBody>
      </p:sp>
      <p:pic>
        <p:nvPicPr>
          <p:cNvPr id="35844" name="图片 35843" descr="PE02716_"/>
          <p:cNvPicPr>
            <a:picLocks noChangeAspect="1"/>
          </p:cNvPicPr>
          <p:nvPr/>
        </p:nvPicPr>
        <p:blipFill>
          <a:blip r:embed="rId1"/>
          <a:stretch>
            <a:fillRect/>
          </a:stretch>
        </p:blipFill>
        <p:spPr>
          <a:xfrm>
            <a:off x="0" y="4648200"/>
            <a:ext cx="3276600" cy="2209800"/>
          </a:xfrm>
          <a:prstGeom prst="rect">
            <a:avLst/>
          </a:prstGeom>
          <a:noFill/>
          <a:ln w="9525">
            <a:noFill/>
          </a:ln>
        </p:spPr>
      </p:pic>
      <p:sp>
        <p:nvSpPr>
          <p:cNvPr id="35845" name="云形标注 35844"/>
          <p:cNvSpPr/>
          <p:nvPr/>
        </p:nvSpPr>
        <p:spPr>
          <a:xfrm>
            <a:off x="4038600" y="4038600"/>
            <a:ext cx="3581400" cy="1600200"/>
          </a:xfrm>
          <a:prstGeom prst="cloudCallout">
            <a:avLst>
              <a:gd name="adj1" fmla="val -85593"/>
              <a:gd name="adj2" fmla="val 61903"/>
            </a:avLst>
          </a:prstGeom>
          <a:solidFill>
            <a:schemeClr val="accent1"/>
          </a:solidFill>
          <a:ln w="9525">
            <a:noFill/>
          </a:ln>
        </p:spPr>
        <p:txBody>
          <a:bodyPr lIns="92075" tIns="46038" rIns="92075" bIns="46038" anchor="ctr" anchorCtr="0"/>
          <a:p>
            <a:r>
              <a:rPr lang="zh-CN" altLang="en-US" b="1">
                <a:solidFill>
                  <a:schemeClr val="bg2"/>
                </a:solidFill>
                <a:effectLst>
                  <a:outerShdw blurRad="38100" dist="38100" dir="2700000">
                    <a:srgbClr val="FFFFFF"/>
                  </a:outerShdw>
                </a:effectLst>
                <a:latin typeface="Arial" panose="020B0604020202020204" pitchFamily="34" charset="0"/>
              </a:rPr>
              <a:t>说“啊！”</a:t>
            </a:r>
            <a:endParaRPr lang="zh-CN" altLang="en-US" b="1">
              <a:solidFill>
                <a:schemeClr val="bg2"/>
              </a:solidFill>
              <a:effectLst>
                <a:outerShdw blurRad="38100" dist="38100" dir="2700000">
                  <a:srgbClr val="FFFFFF"/>
                </a:outerShdw>
              </a:effectLst>
              <a:latin typeface="Arial" panose="020B0604020202020204" pitchFamily="34" charset="0"/>
            </a:endParaRPr>
          </a:p>
        </p:txBody>
      </p:sp>
      <p:sp>
        <p:nvSpPr>
          <p:cNvPr id="35846" name="文本框 35845"/>
          <p:cNvSpPr txBox="1"/>
          <p:nvPr/>
        </p:nvSpPr>
        <p:spPr>
          <a:xfrm>
            <a:off x="8229600" y="1295400"/>
            <a:ext cx="609600" cy="4108450"/>
          </a:xfrm>
          <a:prstGeom prst="rect">
            <a:avLst/>
          </a:prstGeom>
          <a:solidFill>
            <a:schemeClr val="folHlink"/>
          </a:solidFill>
          <a:ln w="9525">
            <a:noFill/>
          </a:ln>
        </p:spPr>
        <p:txBody>
          <a:bodyPr lIns="92075" tIns="46038" rIns="92075" bIns="46038">
            <a:spAutoFit/>
          </a:bodyPr>
          <a:p>
            <a:pPr>
              <a:spcBef>
                <a:spcPct val="50000"/>
              </a:spcBef>
            </a:pPr>
            <a:r>
              <a:rPr lang="zh-CN" altLang="en-US" sz="2400">
                <a:effectLst>
                  <a:outerShdw blurRad="38100" dist="38100" dir="2700000">
                    <a:srgbClr val="000000"/>
                  </a:outerShdw>
                </a:effectLst>
                <a:latin typeface="Arial" panose="020B0604020202020204" pitchFamily="34" charset="0"/>
              </a:rPr>
              <a:t>现场管理人员一定要敏感</a:t>
            </a:r>
            <a:endParaRPr lang="zh-CN" altLang="en-US" sz="2400">
              <a:effectLst>
                <a:outerShdw blurRad="38100" dist="38100" dir="2700000">
                  <a:srgbClr val="000000"/>
                </a:outerShdw>
              </a:effectLst>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3"/>
          <p:cNvSpPr/>
          <p:nvPr/>
        </p:nvSpPr>
        <p:spPr>
          <a:xfrm>
            <a:off x="400050" y="823913"/>
            <a:ext cx="8420100" cy="2936875"/>
          </a:xfrm>
          <a:prstGeom prst="rect">
            <a:avLst/>
          </a:prstGeom>
          <a:noFill/>
          <a:ln w="9525">
            <a:noFill/>
          </a:ln>
        </p:spPr>
        <p:txBody>
          <a:bodyPr vert="horz" wrap="square" anchor="t" anchorCtr="0">
            <a:spAutoFit/>
          </a:bodyPr>
          <a:p>
            <a:pPr algn="l">
              <a:lnSpc>
                <a:spcPct val="90000"/>
              </a:lnSpc>
              <a:spcBef>
                <a:spcPct val="50000"/>
              </a:spcBef>
              <a:buClr>
                <a:schemeClr val="folHlink"/>
              </a:buClr>
              <a:buSzPct val="60000"/>
              <a:buFont typeface="Wingdings" panose="05000000000000000000" pitchFamily="2" charset="2"/>
            </a:pPr>
            <a:r>
              <a:rPr lang="en-US" altLang="zh-CN" sz="3600">
                <a:solidFill>
                  <a:srgbClr val="2C20C4"/>
                </a:solidFill>
                <a:latin typeface="华文中宋" panose="02010600040101010101" pitchFamily="2" charset="-122"/>
                <a:ea typeface="华文中宋" panose="02010600040101010101" pitchFamily="2" charset="-122"/>
              </a:rPr>
              <a:t>     </a:t>
            </a:r>
            <a:r>
              <a:rPr lang="zh-CN" altLang="en-US" sz="3600">
                <a:solidFill>
                  <a:schemeClr val="tx1"/>
                </a:solidFill>
                <a:latin typeface="华文中宋" panose="02010600040101010101" pitchFamily="2" charset="-122"/>
                <a:ea typeface="华文中宋" panose="02010600040101010101" pitchFamily="2" charset="-122"/>
              </a:rPr>
              <a:t>我们的成功表明，我们竞争者的管理层对下层的介入未能坚持下去，他们缺乏对细节的深层关注。</a:t>
            </a:r>
            <a:endParaRPr lang="zh-CN" altLang="en-US" sz="3600">
              <a:solidFill>
                <a:schemeClr val="tx1"/>
              </a:solidFill>
              <a:latin typeface="华文中宋" panose="02010600040101010101" pitchFamily="2" charset="-122"/>
              <a:ea typeface="华文中宋" panose="02010600040101010101" pitchFamily="2" charset="-122"/>
            </a:endParaRPr>
          </a:p>
          <a:p>
            <a:pPr algn="l">
              <a:lnSpc>
                <a:spcPct val="90000"/>
              </a:lnSpc>
              <a:spcBef>
                <a:spcPct val="50000"/>
              </a:spcBef>
              <a:buClr>
                <a:schemeClr val="folHlink"/>
              </a:buClr>
              <a:buSzPct val="60000"/>
              <a:buFont typeface="Wingdings" panose="05000000000000000000" pitchFamily="2" charset="2"/>
            </a:pPr>
            <a:endParaRPr lang="zh-CN" altLang="en-US" sz="3600">
              <a:solidFill>
                <a:schemeClr val="tx1"/>
              </a:solidFill>
              <a:latin typeface="华文中宋" panose="02010600040101010101" pitchFamily="2" charset="-122"/>
              <a:ea typeface="华文中宋" panose="02010600040101010101" pitchFamily="2" charset="-122"/>
            </a:endParaRPr>
          </a:p>
          <a:p>
            <a:pPr algn="l">
              <a:lnSpc>
                <a:spcPct val="90000"/>
              </a:lnSpc>
              <a:spcBef>
                <a:spcPct val="50000"/>
              </a:spcBef>
              <a:buClr>
                <a:schemeClr val="folHlink"/>
              </a:buClr>
              <a:buSzPct val="60000"/>
              <a:buFont typeface="Wingdings" panose="05000000000000000000" pitchFamily="2" charset="2"/>
            </a:pPr>
            <a:r>
              <a:rPr lang="zh-CN" altLang="en-US" sz="2800">
                <a:solidFill>
                  <a:schemeClr val="tx1"/>
                </a:solidFill>
                <a:latin typeface="华文中宋" panose="02010600040101010101" pitchFamily="2" charset="-122"/>
                <a:ea typeface="华文中宋" panose="02010600040101010101" pitchFamily="2" charset="-122"/>
              </a:rPr>
              <a:t>                      </a:t>
            </a:r>
            <a:r>
              <a:rPr lang="en-US" altLang="zh-CN" sz="2800">
                <a:solidFill>
                  <a:schemeClr val="tx1"/>
                </a:solidFill>
                <a:latin typeface="华文中宋" panose="02010600040101010101" pitchFamily="2" charset="-122"/>
                <a:ea typeface="华文中宋" panose="02010600040101010101" pitchFamily="2" charset="-122"/>
              </a:rPr>
              <a:t>——</a:t>
            </a:r>
            <a:r>
              <a:rPr lang="zh-CN" altLang="en-US" sz="2800">
                <a:solidFill>
                  <a:schemeClr val="tx1"/>
                </a:solidFill>
                <a:latin typeface="华文中宋" panose="02010600040101010101" pitchFamily="2" charset="-122"/>
                <a:ea typeface="华文中宋" panose="02010600040101010101" pitchFamily="2" charset="-122"/>
              </a:rPr>
              <a:t>弗雷德、特纳</a:t>
            </a:r>
            <a:r>
              <a:rPr lang="en-US" altLang="zh-CN" sz="2000">
                <a:solidFill>
                  <a:schemeClr val="tx1"/>
                </a:solidFill>
                <a:latin typeface="华文中宋" panose="02010600040101010101" pitchFamily="2" charset="-122"/>
                <a:ea typeface="华文中宋" panose="02010600040101010101" pitchFamily="2" charset="-122"/>
              </a:rPr>
              <a:t>(</a:t>
            </a:r>
            <a:r>
              <a:rPr lang="zh-CN" altLang="en-US" sz="2000">
                <a:solidFill>
                  <a:schemeClr val="tx1"/>
                </a:solidFill>
                <a:latin typeface="华文中宋" panose="02010600040101010101" pitchFamily="2" charset="-122"/>
                <a:ea typeface="华文中宋" panose="02010600040101010101" pitchFamily="2" charset="-122"/>
              </a:rPr>
              <a:t>麦当劳总裁</a:t>
            </a:r>
            <a:r>
              <a:rPr lang="en-US" altLang="zh-CN" sz="2000">
                <a:solidFill>
                  <a:schemeClr val="tx1"/>
                </a:solidFill>
                <a:latin typeface="华文中宋" panose="02010600040101010101" pitchFamily="2" charset="-122"/>
                <a:ea typeface="华文中宋" panose="02010600040101010101" pitchFamily="2" charset="-122"/>
              </a:rPr>
              <a:t>)</a:t>
            </a:r>
            <a:endParaRPr lang="en-US" altLang="zh-CN" sz="2000">
              <a:solidFill>
                <a:schemeClr val="tx1"/>
              </a:solidFill>
              <a:latin typeface="华文中宋" panose="02010600040101010101" pitchFamily="2" charset="-122"/>
              <a:ea typeface="华文中宋" panose="02010600040101010101" pitchFamily="2" charset="-122"/>
            </a:endParaRPr>
          </a:p>
        </p:txBody>
      </p:sp>
      <p:sp>
        <p:nvSpPr>
          <p:cNvPr id="7171" name="Rectangle 3"/>
          <p:cNvSpPr/>
          <p:nvPr/>
        </p:nvSpPr>
        <p:spPr>
          <a:xfrm>
            <a:off x="323850" y="3810000"/>
            <a:ext cx="8569325" cy="3003550"/>
          </a:xfrm>
          <a:prstGeom prst="rect">
            <a:avLst/>
          </a:prstGeom>
          <a:noFill/>
          <a:ln w="9525">
            <a:noFill/>
          </a:ln>
        </p:spPr>
        <p:txBody>
          <a:bodyPr vert="horz" wrap="square" anchor="t" anchorCtr="0">
            <a:spAutoFit/>
          </a:bodyPr>
          <a:p>
            <a:pPr algn="l">
              <a:lnSpc>
                <a:spcPct val="130000"/>
              </a:lnSpc>
              <a:spcBef>
                <a:spcPct val="50000"/>
              </a:spcBef>
              <a:buClr>
                <a:schemeClr val="folHlink"/>
              </a:buClr>
              <a:buSzPct val="60000"/>
              <a:buFont typeface="Wingdings" panose="05000000000000000000" pitchFamily="2" charset="2"/>
            </a:pPr>
            <a:r>
              <a:rPr lang="en-US" altLang="zh-CN" sz="3600">
                <a:solidFill>
                  <a:schemeClr val="tx1"/>
                </a:solidFill>
                <a:latin typeface="华文中宋" panose="02010600040101010101" pitchFamily="2" charset="-122"/>
                <a:ea typeface="华文中宋" panose="02010600040101010101" pitchFamily="2" charset="-122"/>
              </a:rPr>
              <a:t>      </a:t>
            </a:r>
            <a:r>
              <a:rPr lang="zh-CN" altLang="en-US" sz="3600">
                <a:solidFill>
                  <a:schemeClr val="tx1"/>
                </a:solidFill>
                <a:latin typeface="华文中宋" panose="02010600040101010101" pitchFamily="2" charset="-122"/>
                <a:ea typeface="华文中宋" panose="02010600040101010101" pitchFamily="2" charset="-122"/>
              </a:rPr>
              <a:t>什么是不简单，把每一件简单的事情做好就是不简单。什么是不平凡，把每一件平凡的事情做好就是不平凡。</a:t>
            </a:r>
            <a:endParaRPr lang="zh-CN" altLang="en-US" sz="3600">
              <a:solidFill>
                <a:schemeClr val="tx1"/>
              </a:solidFill>
              <a:latin typeface="华文中宋" panose="02010600040101010101" pitchFamily="2" charset="-122"/>
              <a:ea typeface="华文中宋" panose="02010600040101010101" pitchFamily="2" charset="-122"/>
            </a:endParaRPr>
          </a:p>
          <a:p>
            <a:pPr algn="l">
              <a:lnSpc>
                <a:spcPct val="90000"/>
              </a:lnSpc>
              <a:spcBef>
                <a:spcPct val="50000"/>
              </a:spcBef>
              <a:buClr>
                <a:schemeClr val="folHlink"/>
              </a:buClr>
              <a:buSzPct val="60000"/>
              <a:buFont typeface="Wingdings" panose="05000000000000000000" pitchFamily="2" charset="2"/>
            </a:pPr>
            <a:r>
              <a:rPr lang="zh-CN" altLang="en-US" sz="3600">
                <a:solidFill>
                  <a:srgbClr val="2C20C4"/>
                </a:solidFill>
                <a:latin typeface="华文中宋" panose="02010600040101010101" pitchFamily="2" charset="-122"/>
                <a:ea typeface="华文中宋" panose="02010600040101010101" pitchFamily="2" charset="-122"/>
              </a:rPr>
              <a:t>                         </a:t>
            </a:r>
            <a:r>
              <a:rPr lang="en-US" altLang="zh-CN" sz="2800">
                <a:solidFill>
                  <a:schemeClr val="tx1"/>
                </a:solidFill>
                <a:latin typeface="华文中宋" panose="02010600040101010101" pitchFamily="2" charset="-122"/>
                <a:ea typeface="华文中宋" panose="02010600040101010101" pitchFamily="2" charset="-122"/>
              </a:rPr>
              <a:t>——</a:t>
            </a:r>
            <a:r>
              <a:rPr lang="zh-CN" altLang="en-US" sz="2800">
                <a:solidFill>
                  <a:schemeClr val="tx1"/>
                </a:solidFill>
                <a:latin typeface="华文中宋" panose="02010600040101010101" pitchFamily="2" charset="-122"/>
                <a:ea typeface="华文中宋" panose="02010600040101010101" pitchFamily="2" charset="-122"/>
              </a:rPr>
              <a:t>张瑞敏                     </a:t>
            </a:r>
            <a:endParaRPr lang="zh-CN" altLang="en-US" sz="2800">
              <a:solidFill>
                <a:schemeClr val="tx1"/>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170">
                                            <p:txEl>
                                              <p:charRg st="0" end="49"/>
                                            </p:txEl>
                                          </p:spTgt>
                                        </p:tgtEl>
                                        <p:attrNameLst>
                                          <p:attrName>style.visibility</p:attrName>
                                        </p:attrNameLst>
                                      </p:cBhvr>
                                      <p:to>
                                        <p:strVal val="visible"/>
                                      </p:to>
                                    </p:set>
                                    <p:animEffect transition="in" filter="box(out)">
                                      <p:cBhvr>
                                        <p:cTn id="7" dur="500"/>
                                        <p:tgtEl>
                                          <p:spTgt spid="7170">
                                            <p:txEl>
                                              <p:charRg st="0" end="49"/>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1"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170">
                                            <p:txEl>
                                              <p:charRg st="50" end="88"/>
                                            </p:txEl>
                                          </p:spTgt>
                                        </p:tgtEl>
                                        <p:attrNameLst>
                                          <p:attrName>style.visibility</p:attrName>
                                        </p:attrNameLst>
                                      </p:cBhvr>
                                      <p:to>
                                        <p:strVal val="visible"/>
                                      </p:to>
                                    </p:set>
                                    <p:animEffect transition="in" filter="box(out)">
                                      <p:cBhvr>
                                        <p:cTn id="12" dur="500"/>
                                        <p:tgtEl>
                                          <p:spTgt spid="7170">
                                            <p:txEl>
                                              <p:charRg st="50" end="88"/>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1" name="camera.wav"/>
                                        </p:tgtEl>
                                      </p:cMediaNode>
                                    </p:audio>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171">
                                            <p:txEl>
                                              <p:charRg st="0" end="55"/>
                                            </p:txEl>
                                          </p:spTgt>
                                        </p:tgtEl>
                                        <p:attrNameLst>
                                          <p:attrName>style.visibility</p:attrName>
                                        </p:attrNameLst>
                                      </p:cBhvr>
                                      <p:to>
                                        <p:strVal val="visible"/>
                                      </p:to>
                                    </p:set>
                                    <p:anim calcmode="lin" valueType="num">
                                      <p:cBhvr additive="base">
                                        <p:cTn id="17" dur="500" fill="hold"/>
                                        <p:tgtEl>
                                          <p:spTgt spid="7171">
                                            <p:txEl>
                                              <p:charRg st="0" end="5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171">
                                            <p:txEl>
                                              <p:charRg st="0" end="5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7171">
                                            <p:txEl>
                                              <p:charRg st="55" end="107"/>
                                            </p:txEl>
                                          </p:spTgt>
                                        </p:tgtEl>
                                        <p:attrNameLst>
                                          <p:attrName>style.visibility</p:attrName>
                                        </p:attrNameLst>
                                      </p:cBhvr>
                                      <p:to>
                                        <p:strVal val="visible"/>
                                      </p:to>
                                    </p:set>
                                    <p:anim calcmode="lin" valueType="num">
                                      <p:cBhvr additive="base">
                                        <p:cTn id="23" dur="500" fill="hold"/>
                                        <p:tgtEl>
                                          <p:spTgt spid="7171">
                                            <p:txEl>
                                              <p:charRg st="55" end="10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171">
                                            <p:txEl>
                                              <p:charRg st="55" end="10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标题 8193"/>
          <p:cNvSpPr>
            <a:spLocks noGrp="1"/>
          </p:cNvSpPr>
          <p:nvPr>
            <p:ph type="title"/>
          </p:nvPr>
        </p:nvSpPr>
        <p:spPr>
          <a:ln/>
        </p:spPr>
        <p:txBody>
          <a:bodyPr lIns="92075" tIns="46038" rIns="92075" bIns="46038" anchor="ctr" anchorCtr="0"/>
          <a:p>
            <a:r>
              <a:rPr lang="zh-CN" altLang="en-US" b="1">
                <a:solidFill>
                  <a:srgbClr val="0000CC"/>
                </a:solidFill>
                <a:ea typeface="宋体" panose="02010600030101010101" pitchFamily="2" charset="-122"/>
              </a:rPr>
              <a:t>现场和市场</a:t>
            </a:r>
            <a:endParaRPr lang="zh-CN" altLang="en-US" b="1">
              <a:solidFill>
                <a:srgbClr val="0000CC"/>
              </a:solidFill>
              <a:ea typeface="宋体" panose="02010600030101010101" pitchFamily="2" charset="-122"/>
            </a:endParaRPr>
          </a:p>
        </p:txBody>
      </p:sp>
      <p:sp>
        <p:nvSpPr>
          <p:cNvPr id="8195" name="文本占位符 8194"/>
          <p:cNvSpPr>
            <a:spLocks noGrp="1"/>
          </p:cNvSpPr>
          <p:nvPr>
            <p:ph type="body" idx="1"/>
          </p:nvPr>
        </p:nvSpPr>
        <p:spPr>
          <a:ln/>
        </p:spPr>
        <p:txBody>
          <a:bodyPr/>
          <a:p>
            <a:pPr>
              <a:buClrTx/>
            </a:pPr>
            <a:r>
              <a:rPr lang="zh-CN" altLang="en-US" b="1">
                <a:solidFill>
                  <a:srgbClr val="FF3300"/>
                </a:solidFill>
                <a:latin typeface="Times New Roman" panose="02020603050405020304" pitchFamily="2" charset="0"/>
                <a:ea typeface="宋体" panose="02010600030101010101" pitchFamily="2" charset="-122"/>
              </a:rPr>
              <a:t>没有市场，现场就失去意义</a:t>
            </a:r>
            <a:endParaRPr lang="zh-CN" altLang="en-US" b="1">
              <a:solidFill>
                <a:srgbClr val="FF3300"/>
              </a:solidFill>
              <a:latin typeface="Times New Roman" panose="02020603050405020304" pitchFamily="2" charset="0"/>
              <a:ea typeface="宋体" panose="02010600030101010101" pitchFamily="2" charset="-122"/>
            </a:endParaRPr>
          </a:p>
          <a:p>
            <a:pPr>
              <a:buClrTx/>
            </a:pPr>
            <a:r>
              <a:rPr lang="zh-CN" altLang="en-US" sz="2800" b="1">
                <a:latin typeface="Times New Roman" panose="02020603050405020304" pitchFamily="2" charset="0"/>
                <a:ea typeface="宋体" panose="02010600030101010101" pitchFamily="2" charset="-122"/>
              </a:rPr>
              <a:t>客人怎样看我们（浪费、过程管控、运作模式、可持续性、管理提升理念和能力）</a:t>
            </a:r>
            <a:endParaRPr lang="zh-CN" altLang="en-US" sz="2800" b="1">
              <a:latin typeface="Times New Roman" panose="02020603050405020304" pitchFamily="2" charset="0"/>
              <a:ea typeface="宋体" panose="02010600030101010101" pitchFamily="2" charset="-122"/>
            </a:endParaRPr>
          </a:p>
          <a:p>
            <a:r>
              <a:rPr lang="zh-CN" altLang="en-US" b="1">
                <a:solidFill>
                  <a:srgbClr val="FF3300"/>
                </a:solidFill>
                <a:latin typeface="Times New Roman" panose="02020603050405020304" pitchFamily="2" charset="0"/>
                <a:ea typeface="宋体" panose="02010600030101010101" pitchFamily="2" charset="-122"/>
              </a:rPr>
              <a:t>没有现场，市场就无从保障</a:t>
            </a:r>
            <a:endParaRPr lang="zh-CN" altLang="en-US" b="1">
              <a:solidFill>
                <a:srgbClr val="FF3300"/>
              </a:solidFill>
              <a:latin typeface="Times New Roman" panose="02020603050405020304" pitchFamily="2" charset="0"/>
              <a:ea typeface="宋体" panose="02010600030101010101" pitchFamily="2" charset="-122"/>
            </a:endParaRPr>
          </a:p>
          <a:p>
            <a:r>
              <a:rPr lang="zh-CN" altLang="en-US" sz="2800" b="1">
                <a:latin typeface="Times New Roman" panose="02020603050405020304" pitchFamily="2" charset="0"/>
                <a:ea typeface="宋体" panose="02010600030101010101" pitchFamily="2" charset="-122"/>
              </a:rPr>
              <a:t>现场的保障是我们淘汰竞争对手最有力的武器（成本、个性服务的提升、供应链的建立）</a:t>
            </a:r>
            <a:endParaRPr lang="zh-CN" altLang="en-US" sz="2800" b="1">
              <a:latin typeface="Times New Roman" panose="02020603050405020304" pitchFamily="2" charset="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9217"/>
          <p:cNvSpPr>
            <a:spLocks noGrp="1"/>
          </p:cNvSpPr>
          <p:nvPr>
            <p:ph type="title"/>
          </p:nvPr>
        </p:nvSpPr>
        <p:spPr>
          <a:xfrm>
            <a:off x="533400" y="304800"/>
            <a:ext cx="7772400" cy="762000"/>
          </a:xfrm>
          <a:ln/>
        </p:spPr>
        <p:txBody>
          <a:bodyPr lIns="92075" tIns="46038" rIns="92075" bIns="46038" anchor="ctr" anchorCtr="0"/>
          <a:p>
            <a:r>
              <a:rPr lang="zh-CN" altLang="en-US"/>
              <a:t>客户的需求</a:t>
            </a:r>
            <a:endParaRPr lang="zh-CN" altLang="en-US"/>
          </a:p>
        </p:txBody>
      </p:sp>
      <p:sp>
        <p:nvSpPr>
          <p:cNvPr id="9219" name="文本占位符 9218"/>
          <p:cNvSpPr>
            <a:spLocks noGrp="1"/>
          </p:cNvSpPr>
          <p:nvPr>
            <p:ph type="body" idx="1"/>
          </p:nvPr>
        </p:nvSpPr>
        <p:spPr>
          <a:xfrm>
            <a:off x="1295400" y="3276600"/>
            <a:ext cx="5791200" cy="609600"/>
          </a:xfrm>
          <a:ln/>
        </p:spPr>
        <p:txBody>
          <a:bodyPr/>
          <a:p>
            <a:pPr>
              <a:buNone/>
            </a:pPr>
            <a:r>
              <a:rPr lang="zh-CN" altLang="en-US"/>
              <a:t>品质        价格       交期       服务</a:t>
            </a:r>
            <a:endParaRPr lang="zh-CN" altLang="en-US"/>
          </a:p>
        </p:txBody>
      </p:sp>
      <p:pic>
        <p:nvPicPr>
          <p:cNvPr id="9220" name="图片 9219" descr="PE01460_"/>
          <p:cNvPicPr>
            <a:picLocks noChangeAspect="1"/>
          </p:cNvPicPr>
          <p:nvPr/>
        </p:nvPicPr>
        <p:blipFill>
          <a:blip r:embed="rId1"/>
          <a:stretch>
            <a:fillRect/>
          </a:stretch>
        </p:blipFill>
        <p:spPr>
          <a:xfrm>
            <a:off x="3581400" y="1219200"/>
            <a:ext cx="2257425" cy="1905000"/>
          </a:xfrm>
          <a:prstGeom prst="rect">
            <a:avLst/>
          </a:prstGeom>
          <a:noFill/>
          <a:ln w="9525">
            <a:noFill/>
          </a:ln>
        </p:spPr>
      </p:pic>
      <p:sp>
        <p:nvSpPr>
          <p:cNvPr id="9221" name="文本框 9220"/>
          <p:cNvSpPr txBox="1"/>
          <p:nvPr/>
        </p:nvSpPr>
        <p:spPr>
          <a:xfrm>
            <a:off x="762000" y="4114800"/>
            <a:ext cx="6934200" cy="1187450"/>
          </a:xfrm>
          <a:prstGeom prst="rect">
            <a:avLst/>
          </a:prstGeom>
          <a:noFill/>
          <a:ln w="9525">
            <a:noFill/>
          </a:ln>
        </p:spPr>
        <p:txBody>
          <a:bodyPr lIns="90000" tIns="46800" rIns="90000" bIns="46800">
            <a:spAutoFit/>
          </a:bodyPr>
          <a:p>
            <a:pPr algn="l">
              <a:spcBef>
                <a:spcPct val="50000"/>
              </a:spcBef>
            </a:pPr>
            <a:r>
              <a:rPr lang="en-US" altLang="zh-CN" sz="2400">
                <a:solidFill>
                  <a:schemeClr val="tx1"/>
                </a:solidFill>
                <a:latin typeface="Times New Roman" panose="02020603050405020304" pitchFamily="2" charset="0"/>
              </a:rPr>
              <a:t>Today’s consumer expects high-quality products and service ,delivered on demand,customized to individual taste at a reasonable price.</a:t>
            </a:r>
            <a:endParaRPr lang="en-US" altLang="zh-CN" sz="2400">
              <a:solidFill>
                <a:schemeClr val="tx1"/>
              </a:solidFill>
              <a:latin typeface="Times New Roman" panose="02020603050405020304" pitchFamily="2" charset="0"/>
            </a:endParaRPr>
          </a:p>
        </p:txBody>
      </p:sp>
      <p:sp>
        <p:nvSpPr>
          <p:cNvPr id="9222" name="文本框 9221"/>
          <p:cNvSpPr txBox="1"/>
          <p:nvPr/>
        </p:nvSpPr>
        <p:spPr>
          <a:xfrm>
            <a:off x="381000" y="5943600"/>
            <a:ext cx="8077200" cy="579438"/>
          </a:xfrm>
          <a:prstGeom prst="rect">
            <a:avLst/>
          </a:prstGeom>
          <a:solidFill>
            <a:srgbClr val="FFFF00"/>
          </a:solidFill>
          <a:ln w="9525">
            <a:noFill/>
          </a:ln>
        </p:spPr>
        <p:txBody>
          <a:bodyPr lIns="90000" tIns="46800" rIns="90000" bIns="46800">
            <a:spAutoFit/>
          </a:bodyPr>
          <a:p>
            <a:pPr algn="l">
              <a:spcBef>
                <a:spcPct val="50000"/>
              </a:spcBef>
            </a:pPr>
            <a:r>
              <a:rPr lang="zh-CN" altLang="en-US" sz="3200">
                <a:solidFill>
                  <a:schemeClr val="bg2"/>
                </a:solidFill>
                <a:latin typeface="Times New Roman" panose="02020603050405020304" pitchFamily="2" charset="0"/>
              </a:rPr>
              <a:t>客户就是上帝，而且是不懂得宽恕的上帝！</a:t>
            </a:r>
            <a:endParaRPr lang="zh-CN" altLang="en-US" sz="3200">
              <a:solidFill>
                <a:schemeClr val="bg2"/>
              </a:solidFill>
              <a:latin typeface="Times New Roman" panose="02020603050405020304"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矩形 10241"/>
          <p:cNvSpPr/>
          <p:nvPr/>
        </p:nvSpPr>
        <p:spPr>
          <a:xfrm>
            <a:off x="2590800" y="0"/>
            <a:ext cx="2927350" cy="914400"/>
          </a:xfrm>
          <a:prstGeom prst="rect">
            <a:avLst/>
          </a:prstGeom>
          <a:solidFill>
            <a:srgbClr val="969696"/>
          </a:solidFill>
          <a:ln w="9525">
            <a:noFill/>
          </a:ln>
        </p:spPr>
        <p:txBody>
          <a:bodyPr wrap="none" anchor="t" anchorCtr="0">
            <a:spAutoFit/>
          </a:bodyPr>
          <a:p>
            <a:pPr algn="l"/>
            <a:r>
              <a:rPr lang="zh-CN" altLang="en-US" sz="5400">
                <a:solidFill>
                  <a:schemeClr val="hlink"/>
                </a:solidFill>
                <a:effectLst>
                  <a:outerShdw blurRad="38100" dist="38100" dir="2700000">
                    <a:srgbClr val="000000"/>
                  </a:outerShdw>
                </a:effectLst>
                <a:latin typeface="Arial" panose="020B0604020202020204" pitchFamily="34" charset="0"/>
                <a:ea typeface="华文彩云" panose="02010800040101010101" pitchFamily="2" charset="-122"/>
              </a:rPr>
              <a:t>现场管理</a:t>
            </a:r>
            <a:endParaRPr lang="zh-CN" altLang="en-US" sz="5400">
              <a:solidFill>
                <a:schemeClr val="hlink"/>
              </a:solidFill>
              <a:effectLst>
                <a:outerShdw blurRad="38100" dist="38100" dir="2700000">
                  <a:srgbClr val="000000"/>
                </a:outerShdw>
              </a:effectLst>
              <a:latin typeface="Arial" panose="020B0604020202020204" pitchFamily="34" charset="0"/>
              <a:ea typeface="华文彩云" panose="02010800040101010101" pitchFamily="2" charset="-122"/>
            </a:endParaRPr>
          </a:p>
        </p:txBody>
      </p:sp>
      <p:sp>
        <p:nvSpPr>
          <p:cNvPr id="10243" name="矩形 10242"/>
          <p:cNvSpPr/>
          <p:nvPr/>
        </p:nvSpPr>
        <p:spPr>
          <a:xfrm>
            <a:off x="2209800" y="1905000"/>
            <a:ext cx="4038600" cy="3505200"/>
          </a:xfrm>
          <a:prstGeom prst="rect">
            <a:avLst/>
          </a:prstGeom>
          <a:noFill/>
          <a:ln w="9525">
            <a:noFill/>
          </a:ln>
        </p:spPr>
        <p:txBody>
          <a:bodyPr/>
          <a:p>
            <a:pPr marL="609600" indent="-609600">
              <a:spcBef>
                <a:spcPct val="20000"/>
              </a:spcBef>
              <a:buClr>
                <a:schemeClr val="tx1"/>
              </a:buClr>
              <a:buSzPct val="80000"/>
              <a:buFont typeface="Wingdings" panose="05000000000000000000" pitchFamily="2" charset="2"/>
            </a:pPr>
            <a:endParaRPr lang="en-US" altLang="zh-CN" sz="3200">
              <a:solidFill>
                <a:schemeClr val="tx1"/>
              </a:solidFill>
              <a:latin typeface="Times New Roman" panose="02020603050405020304" pitchFamily="2" charset="0"/>
            </a:endParaRPr>
          </a:p>
          <a:p>
            <a:pPr marL="609600" indent="-609600">
              <a:spcBef>
                <a:spcPct val="20000"/>
              </a:spcBef>
              <a:buClr>
                <a:schemeClr val="tx1"/>
              </a:buClr>
              <a:buSzPct val="80000"/>
              <a:buFont typeface="Wingdings" panose="05000000000000000000" pitchFamily="2" charset="2"/>
            </a:pPr>
            <a:endParaRPr lang="en-US" altLang="zh-CN" sz="3200">
              <a:solidFill>
                <a:schemeClr val="tx1"/>
              </a:solidFill>
              <a:latin typeface="Times New Roman" panose="02020603050405020304" pitchFamily="2" charset="0"/>
            </a:endParaRPr>
          </a:p>
          <a:p>
            <a:pPr marL="609600" indent="-609600">
              <a:spcBef>
                <a:spcPct val="20000"/>
              </a:spcBef>
              <a:buClr>
                <a:schemeClr val="tx1"/>
              </a:buClr>
              <a:buSzPct val="80000"/>
              <a:buFont typeface="Wingdings" panose="05000000000000000000" pitchFamily="2" charset="2"/>
            </a:pPr>
            <a:endParaRPr lang="en-US" altLang="zh-CN" sz="3200">
              <a:solidFill>
                <a:schemeClr val="tx1"/>
              </a:solidFill>
              <a:latin typeface="Times New Roman" panose="02020603050405020304" pitchFamily="2" charset="0"/>
            </a:endParaRPr>
          </a:p>
        </p:txBody>
      </p:sp>
      <p:sp>
        <p:nvSpPr>
          <p:cNvPr id="10244" name="文本框 10243"/>
          <p:cNvSpPr txBox="1"/>
          <p:nvPr/>
        </p:nvSpPr>
        <p:spPr>
          <a:xfrm>
            <a:off x="2209800" y="2133600"/>
            <a:ext cx="4495800" cy="457200"/>
          </a:xfrm>
          <a:prstGeom prst="rect">
            <a:avLst/>
          </a:prstGeom>
          <a:noFill/>
          <a:ln w="9525">
            <a:noFill/>
          </a:ln>
        </p:spPr>
        <p:txBody>
          <a:bodyPr>
            <a:spAutoFit/>
          </a:bodyPr>
          <a:p>
            <a:pPr algn="l">
              <a:spcBef>
                <a:spcPct val="50000"/>
              </a:spcBef>
            </a:pPr>
            <a:endParaRPr sz="2400">
              <a:solidFill>
                <a:schemeClr val="tx1"/>
              </a:solidFill>
              <a:latin typeface="Times New Roman" panose="02020603050405020304" pitchFamily="2" charset="0"/>
            </a:endParaRPr>
          </a:p>
        </p:txBody>
      </p:sp>
      <p:pic>
        <p:nvPicPr>
          <p:cNvPr id="10245" name="图片 10244" descr="AN01124_"/>
          <p:cNvPicPr>
            <a:picLocks noChangeAspect="1"/>
          </p:cNvPicPr>
          <p:nvPr/>
        </p:nvPicPr>
        <p:blipFill>
          <a:blip r:embed="rId1"/>
          <a:stretch>
            <a:fillRect/>
          </a:stretch>
        </p:blipFill>
        <p:spPr>
          <a:xfrm>
            <a:off x="0" y="5141913"/>
            <a:ext cx="1409700" cy="1716087"/>
          </a:xfrm>
          <a:prstGeom prst="rect">
            <a:avLst/>
          </a:prstGeom>
          <a:noFill/>
          <a:ln w="9525">
            <a:noFill/>
          </a:ln>
        </p:spPr>
      </p:pic>
      <p:pic>
        <p:nvPicPr>
          <p:cNvPr id="10246" name="图片 10245" descr="BD06518_"/>
          <p:cNvPicPr>
            <a:picLocks noChangeAspect="1"/>
          </p:cNvPicPr>
          <p:nvPr/>
        </p:nvPicPr>
        <p:blipFill>
          <a:blip r:embed="rId2"/>
          <a:stretch>
            <a:fillRect/>
          </a:stretch>
        </p:blipFill>
        <p:spPr>
          <a:xfrm>
            <a:off x="7329488" y="5454650"/>
            <a:ext cx="1814512" cy="1403350"/>
          </a:xfrm>
          <a:prstGeom prst="rect">
            <a:avLst/>
          </a:prstGeom>
          <a:noFill/>
          <a:ln w="9525">
            <a:noFill/>
          </a:ln>
        </p:spPr>
      </p:pic>
      <p:sp>
        <p:nvSpPr>
          <p:cNvPr id="10247" name="云形标注 10246"/>
          <p:cNvSpPr/>
          <p:nvPr/>
        </p:nvSpPr>
        <p:spPr>
          <a:xfrm>
            <a:off x="6400800" y="3505200"/>
            <a:ext cx="2743200" cy="1676400"/>
          </a:xfrm>
          <a:prstGeom prst="cloudCallout">
            <a:avLst>
              <a:gd name="adj1" fmla="val -17880"/>
              <a:gd name="adj2" fmla="val 86176"/>
            </a:avLst>
          </a:prstGeom>
          <a:solidFill>
            <a:schemeClr val="accent1"/>
          </a:solidFill>
          <a:ln w="12700" cap="sq" cmpd="sng">
            <a:solidFill>
              <a:schemeClr val="tx1"/>
            </a:solidFill>
            <a:prstDash val="solid"/>
            <a:headEnd type="none" w="med" len="med"/>
            <a:tailEnd type="none" w="med" len="med"/>
          </a:ln>
        </p:spPr>
        <p:txBody>
          <a:bodyPr/>
          <a:p>
            <a:r>
              <a:rPr lang="zh-CN" altLang="en-US" sz="3200">
                <a:solidFill>
                  <a:schemeClr val="hlink"/>
                </a:solidFill>
                <a:latin typeface="方正舒体" panose="02010601030101010101" pitchFamily="2" charset="-122"/>
                <a:ea typeface="方正舒体" panose="02010601030101010101" pitchFamily="2" charset="-122"/>
              </a:rPr>
              <a:t>团结就是力量</a:t>
            </a:r>
            <a:r>
              <a:rPr lang="en-US" altLang="zh-CN" sz="3200">
                <a:solidFill>
                  <a:schemeClr val="hlink"/>
                </a:solidFill>
                <a:latin typeface="方正舒体" panose="02010601030101010101" pitchFamily="2" charset="-122"/>
                <a:ea typeface="方正舒体" panose="02010601030101010101" pitchFamily="2" charset="-122"/>
              </a:rPr>
              <a:t>!!!</a:t>
            </a:r>
            <a:endParaRPr lang="en-US" altLang="zh-CN" sz="3200">
              <a:solidFill>
                <a:schemeClr val="hlink"/>
              </a:solidFill>
              <a:latin typeface="方正舒体" panose="02010601030101010101" pitchFamily="2" charset="-122"/>
              <a:ea typeface="方正舒体" panose="02010601030101010101" pitchFamily="2" charset="-122"/>
            </a:endParaRPr>
          </a:p>
        </p:txBody>
      </p:sp>
      <p:sp>
        <p:nvSpPr>
          <p:cNvPr id="10248" name="云形标注 10247"/>
          <p:cNvSpPr/>
          <p:nvPr/>
        </p:nvSpPr>
        <p:spPr>
          <a:xfrm>
            <a:off x="2895600" y="4572000"/>
            <a:ext cx="3429000" cy="1371600"/>
          </a:xfrm>
          <a:prstGeom prst="cloudCallout">
            <a:avLst>
              <a:gd name="adj1" fmla="val -79491"/>
              <a:gd name="adj2" fmla="val 59954"/>
            </a:avLst>
          </a:prstGeom>
          <a:solidFill>
            <a:schemeClr val="accent1"/>
          </a:solidFill>
          <a:ln w="12700" cap="sq" cmpd="sng">
            <a:solidFill>
              <a:schemeClr val="tx1"/>
            </a:solidFill>
            <a:prstDash val="solid"/>
            <a:headEnd type="none" w="med" len="med"/>
            <a:tailEnd type="none" w="med" len="med"/>
          </a:ln>
        </p:spPr>
        <p:txBody>
          <a:bodyPr/>
          <a:p>
            <a:r>
              <a:rPr lang="zh-CN" altLang="en-US" sz="3200">
                <a:solidFill>
                  <a:schemeClr val="hlink"/>
                </a:solidFill>
                <a:latin typeface="方正舒体" panose="02010601030101010101" pitchFamily="2" charset="-122"/>
                <a:ea typeface="方正舒体" panose="02010601030101010101" pitchFamily="2" charset="-122"/>
              </a:rPr>
              <a:t>爱拼才会赢</a:t>
            </a:r>
            <a:r>
              <a:rPr lang="en-US" altLang="zh-CN" sz="3200">
                <a:solidFill>
                  <a:schemeClr val="hlink"/>
                </a:solidFill>
                <a:latin typeface="方正舒体" panose="02010601030101010101" pitchFamily="2" charset="-122"/>
                <a:ea typeface="方正舒体" panose="02010601030101010101" pitchFamily="2" charset="-122"/>
              </a:rPr>
              <a:t>!!!</a:t>
            </a:r>
            <a:endParaRPr lang="en-US" altLang="zh-CN" sz="3200">
              <a:solidFill>
                <a:schemeClr val="hlink"/>
              </a:solidFill>
              <a:latin typeface="方正舒体" panose="02010601030101010101" pitchFamily="2" charset="-122"/>
              <a:ea typeface="方正舒体" panose="02010601030101010101" pitchFamily="2" charset="-122"/>
            </a:endParaRPr>
          </a:p>
        </p:txBody>
      </p:sp>
      <p:pic>
        <p:nvPicPr>
          <p:cNvPr id="10249" name="图片 10248"/>
          <p:cNvPicPr>
            <a:picLocks noChangeAspect="1"/>
          </p:cNvPicPr>
          <p:nvPr/>
        </p:nvPicPr>
        <p:blipFill>
          <a:blip r:embed="rId3"/>
          <a:stretch>
            <a:fillRect/>
          </a:stretch>
        </p:blipFill>
        <p:spPr>
          <a:xfrm>
            <a:off x="6248400" y="0"/>
            <a:ext cx="2895600" cy="2057400"/>
          </a:xfrm>
          <a:prstGeom prst="rect">
            <a:avLst/>
          </a:prstGeom>
          <a:noFill/>
          <a:ln w="9525">
            <a:noFill/>
          </a:ln>
        </p:spPr>
      </p:pic>
      <p:sp>
        <p:nvSpPr>
          <p:cNvPr id="10250" name="云形标注 10249"/>
          <p:cNvSpPr/>
          <p:nvPr/>
        </p:nvSpPr>
        <p:spPr>
          <a:xfrm>
            <a:off x="0" y="1219200"/>
            <a:ext cx="8686800" cy="2743200"/>
          </a:xfrm>
          <a:prstGeom prst="cloudCallout">
            <a:avLst>
              <a:gd name="adj1" fmla="val -32111"/>
              <a:gd name="adj2" fmla="val 118981"/>
            </a:avLst>
          </a:prstGeom>
          <a:solidFill>
            <a:schemeClr val="accent1"/>
          </a:solidFill>
          <a:ln w="12700" cap="sq" cmpd="sng">
            <a:solidFill>
              <a:schemeClr val="tx1"/>
            </a:solidFill>
            <a:prstDash val="solid"/>
            <a:headEnd type="none" w="med" len="med"/>
            <a:tailEnd type="none" w="med" len="med"/>
          </a:ln>
        </p:spPr>
        <p:txBody>
          <a:bodyPr/>
          <a:p>
            <a:r>
              <a:rPr lang="zh-CN" altLang="en-US" sz="3200" b="1">
                <a:solidFill>
                  <a:schemeClr val="hlink"/>
                </a:solidFill>
                <a:latin typeface="Times New Roman" panose="02020603050405020304" pitchFamily="2" charset="0"/>
              </a:rPr>
              <a:t>现场是你表现的舞台</a:t>
            </a:r>
            <a:r>
              <a:rPr lang="en-US" altLang="zh-CN" sz="3200" b="1">
                <a:solidFill>
                  <a:schemeClr val="hlink"/>
                </a:solidFill>
                <a:latin typeface="Times New Roman" panose="02020603050405020304" pitchFamily="2" charset="0"/>
              </a:rPr>
              <a:t>!</a:t>
            </a:r>
            <a:endParaRPr lang="en-US" altLang="zh-CN" sz="3200" b="1">
              <a:solidFill>
                <a:schemeClr val="hlink"/>
              </a:solidFill>
              <a:latin typeface="Times New Roman" panose="02020603050405020304" pitchFamily="2" charset="0"/>
            </a:endParaRPr>
          </a:p>
          <a:p>
            <a:r>
              <a:rPr lang="zh-CN" altLang="en-US" sz="3200" b="1">
                <a:solidFill>
                  <a:schemeClr val="hlink"/>
                </a:solidFill>
                <a:latin typeface="Times New Roman" panose="02020603050405020304" pitchFamily="2" charset="0"/>
              </a:rPr>
              <a:t>你管理水平怎样</a:t>
            </a:r>
            <a:r>
              <a:rPr lang="en-US" altLang="zh-CN" sz="3200" b="1">
                <a:solidFill>
                  <a:schemeClr val="hlink"/>
                </a:solidFill>
                <a:latin typeface="Times New Roman" panose="02020603050405020304" pitchFamily="2" charset="0"/>
              </a:rPr>
              <a:t>,</a:t>
            </a:r>
            <a:r>
              <a:rPr lang="zh-CN" altLang="en-US" sz="3200" b="1">
                <a:solidFill>
                  <a:schemeClr val="hlink"/>
                </a:solidFill>
                <a:latin typeface="Times New Roman" panose="02020603050405020304" pitchFamily="2" charset="0"/>
              </a:rPr>
              <a:t>就看你的现场</a:t>
            </a:r>
            <a:r>
              <a:rPr lang="en-US" altLang="zh-CN" sz="3200" b="1">
                <a:solidFill>
                  <a:schemeClr val="hlink"/>
                </a:solidFill>
                <a:latin typeface="Times New Roman" panose="02020603050405020304" pitchFamily="2" charset="0"/>
              </a:rPr>
              <a:t>!</a:t>
            </a:r>
            <a:endParaRPr lang="en-US" altLang="zh-CN" sz="3200" b="1">
              <a:solidFill>
                <a:schemeClr val="hlink"/>
              </a:solidFill>
              <a:latin typeface="Times New Roman" panose="02020603050405020304" pitchFamily="2" charset="0"/>
            </a:endParaRPr>
          </a:p>
          <a:p>
            <a:r>
              <a:rPr lang="zh-CN" altLang="en-US" sz="3200" b="1">
                <a:solidFill>
                  <a:schemeClr val="hlink"/>
                </a:solidFill>
                <a:latin typeface="Times New Roman" panose="02020603050405020304" pitchFamily="2" charset="0"/>
              </a:rPr>
              <a:t>好的现场管理是你晋升的资本</a:t>
            </a:r>
            <a:r>
              <a:rPr lang="en-US" altLang="zh-CN" sz="3200" b="1">
                <a:solidFill>
                  <a:schemeClr val="hlink"/>
                </a:solidFill>
                <a:latin typeface="Times New Roman" panose="02020603050405020304" pitchFamily="2" charset="0"/>
              </a:rPr>
              <a:t>!</a:t>
            </a:r>
            <a:endParaRPr lang="en-US" altLang="zh-CN" sz="3200" b="1">
              <a:solidFill>
                <a:schemeClr val="hlink"/>
              </a:solidFill>
              <a:latin typeface="Times New Roman" panose="02020603050405020304" pitchFamily="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6" name="图片 11265" descr="PE01846_"/>
          <p:cNvPicPr>
            <a:picLocks noChangeAspect="1"/>
          </p:cNvPicPr>
          <p:nvPr/>
        </p:nvPicPr>
        <p:blipFill>
          <a:blip r:embed="rId1"/>
          <a:stretch>
            <a:fillRect/>
          </a:stretch>
        </p:blipFill>
        <p:spPr>
          <a:xfrm>
            <a:off x="6618288" y="0"/>
            <a:ext cx="2525712" cy="1676400"/>
          </a:xfrm>
          <a:prstGeom prst="rect">
            <a:avLst/>
          </a:prstGeom>
          <a:noFill/>
          <a:ln w="9525">
            <a:noFill/>
          </a:ln>
        </p:spPr>
      </p:pic>
      <p:sp>
        <p:nvSpPr>
          <p:cNvPr id="11267" name="云形标注 11266"/>
          <p:cNvSpPr/>
          <p:nvPr/>
        </p:nvSpPr>
        <p:spPr>
          <a:xfrm>
            <a:off x="762000" y="0"/>
            <a:ext cx="4419600" cy="1219200"/>
          </a:xfrm>
          <a:prstGeom prst="cloudCallout">
            <a:avLst>
              <a:gd name="adj1" fmla="val 106394"/>
              <a:gd name="adj2" fmla="val 15884"/>
            </a:avLst>
          </a:prstGeom>
          <a:solidFill>
            <a:schemeClr val="accent1"/>
          </a:solidFill>
          <a:ln w="12700" cap="sq" cmpd="sng">
            <a:solidFill>
              <a:schemeClr val="tx1"/>
            </a:solidFill>
            <a:prstDash val="solid"/>
            <a:headEnd type="none" w="med" len="med"/>
            <a:tailEnd type="none" w="med" len="med"/>
          </a:ln>
        </p:spPr>
        <p:txBody>
          <a:bodyPr/>
          <a:p>
            <a:endParaRPr sz="2400">
              <a:solidFill>
                <a:schemeClr val="tx1"/>
              </a:solidFill>
              <a:latin typeface="Times New Roman" panose="02020603050405020304" pitchFamily="2" charset="0"/>
            </a:endParaRPr>
          </a:p>
        </p:txBody>
      </p:sp>
      <p:sp>
        <p:nvSpPr>
          <p:cNvPr id="11268" name="文本框 11267"/>
          <p:cNvSpPr txBox="1"/>
          <p:nvPr/>
        </p:nvSpPr>
        <p:spPr>
          <a:xfrm>
            <a:off x="1143000" y="152400"/>
            <a:ext cx="3886200" cy="762000"/>
          </a:xfrm>
          <a:prstGeom prst="rect">
            <a:avLst/>
          </a:prstGeom>
          <a:noFill/>
          <a:ln w="9525">
            <a:noFill/>
          </a:ln>
        </p:spPr>
        <p:txBody>
          <a:bodyPr>
            <a:spAutoFit/>
          </a:bodyPr>
          <a:p>
            <a:pPr algn="l">
              <a:spcBef>
                <a:spcPct val="50000"/>
              </a:spcBef>
            </a:pPr>
            <a:r>
              <a:rPr lang="en-US" altLang="zh-CN" sz="3200">
                <a:solidFill>
                  <a:schemeClr val="bg2"/>
                </a:solidFill>
                <a:latin typeface="Arial" panose="020B0604020202020204" pitchFamily="34" charset="0"/>
                <a:ea typeface="华文彩云" panose="02010800040101010101" pitchFamily="2" charset="-122"/>
              </a:rPr>
              <a:t> </a:t>
            </a:r>
            <a:r>
              <a:rPr lang="zh-CN" altLang="en-US" sz="3200">
                <a:solidFill>
                  <a:schemeClr val="bg2"/>
                </a:solidFill>
                <a:latin typeface="Arial" panose="020B0604020202020204" pitchFamily="34" charset="0"/>
                <a:ea typeface="华文彩云" panose="02010800040101010101" pitchFamily="2" charset="-122"/>
              </a:rPr>
              <a:t>一</a:t>
            </a:r>
            <a:r>
              <a:rPr lang="en-US" altLang="zh-CN" sz="3200">
                <a:solidFill>
                  <a:schemeClr val="bg2"/>
                </a:solidFill>
                <a:latin typeface="Arial" panose="020B0604020202020204" pitchFamily="34" charset="0"/>
                <a:ea typeface="华文彩云" panose="02010800040101010101" pitchFamily="2" charset="-122"/>
              </a:rPr>
              <a:t>.</a:t>
            </a:r>
            <a:r>
              <a:rPr lang="zh-CN" altLang="en-US">
                <a:solidFill>
                  <a:schemeClr val="bg2"/>
                </a:solidFill>
                <a:latin typeface="Arial" panose="020B0604020202020204" pitchFamily="34" charset="0"/>
                <a:ea typeface="华文彩云" panose="02010800040101010101" pitchFamily="2" charset="-122"/>
              </a:rPr>
              <a:t>管理的概念</a:t>
            </a:r>
            <a:endParaRPr lang="zh-CN" altLang="en-US" b="1">
              <a:solidFill>
                <a:schemeClr val="bg2"/>
              </a:solidFill>
              <a:latin typeface="Times New Roman" panose="02020603050405020304" pitchFamily="2" charset="0"/>
              <a:ea typeface="华文彩云" panose="02010800040101010101" pitchFamily="2" charset="-122"/>
            </a:endParaRPr>
          </a:p>
        </p:txBody>
      </p:sp>
      <p:sp>
        <p:nvSpPr>
          <p:cNvPr id="11269" name="文本框 11268"/>
          <p:cNvSpPr txBox="1"/>
          <p:nvPr/>
        </p:nvSpPr>
        <p:spPr>
          <a:xfrm>
            <a:off x="838200" y="1371600"/>
            <a:ext cx="4953000" cy="822325"/>
          </a:xfrm>
          <a:prstGeom prst="rect">
            <a:avLst/>
          </a:prstGeom>
          <a:solidFill>
            <a:srgbClr val="33CCCC"/>
          </a:solidFill>
          <a:ln w="9525">
            <a:noFill/>
          </a:ln>
        </p:spPr>
        <p:txBody>
          <a:bodyPr>
            <a:spAutoFit/>
          </a:bodyPr>
          <a:p>
            <a:pPr algn="l">
              <a:spcBef>
                <a:spcPct val="50000"/>
              </a:spcBef>
            </a:pPr>
            <a:r>
              <a:rPr lang="zh-CN" altLang="en-US" sz="2400">
                <a:solidFill>
                  <a:schemeClr val="hlink"/>
                </a:solidFill>
                <a:latin typeface="Times New Roman" panose="02020603050405020304" pitchFamily="2" charset="0"/>
              </a:rPr>
              <a:t>运用公司的有效资源</a:t>
            </a:r>
            <a:r>
              <a:rPr lang="en-US" altLang="zh-CN" sz="2400">
                <a:solidFill>
                  <a:schemeClr val="hlink"/>
                </a:solidFill>
                <a:latin typeface="Times New Roman" panose="02020603050405020304" pitchFamily="2" charset="0"/>
              </a:rPr>
              <a:t>,</a:t>
            </a:r>
            <a:r>
              <a:rPr lang="zh-CN" altLang="en-US" sz="2400">
                <a:solidFill>
                  <a:schemeClr val="hlink"/>
                </a:solidFill>
                <a:latin typeface="Times New Roman" panose="02020603050405020304" pitchFamily="2" charset="0"/>
              </a:rPr>
              <a:t>结合部属及众人的智慧与努力</a:t>
            </a:r>
            <a:r>
              <a:rPr lang="en-US" altLang="zh-CN" sz="2400">
                <a:solidFill>
                  <a:schemeClr val="hlink"/>
                </a:solidFill>
                <a:latin typeface="Times New Roman" panose="02020603050405020304" pitchFamily="2" charset="0"/>
              </a:rPr>
              <a:t>,</a:t>
            </a:r>
            <a:r>
              <a:rPr lang="zh-CN" altLang="en-US" sz="2400">
                <a:solidFill>
                  <a:schemeClr val="hlink"/>
                </a:solidFill>
                <a:latin typeface="Times New Roman" panose="02020603050405020304" pitchFamily="2" charset="0"/>
              </a:rPr>
              <a:t>达成公司的目标</a:t>
            </a:r>
            <a:r>
              <a:rPr lang="en-US" altLang="zh-CN" sz="2400">
                <a:solidFill>
                  <a:schemeClr val="hlink"/>
                </a:solidFill>
                <a:latin typeface="Times New Roman" panose="02020603050405020304" pitchFamily="2" charset="0"/>
              </a:rPr>
              <a:t>.</a:t>
            </a:r>
            <a:endParaRPr lang="en-US" altLang="zh-CN" sz="2400">
              <a:solidFill>
                <a:schemeClr val="hlink"/>
              </a:solidFill>
              <a:latin typeface="Times New Roman" panose="02020603050405020304" pitchFamily="2" charset="0"/>
            </a:endParaRPr>
          </a:p>
        </p:txBody>
      </p:sp>
      <p:sp>
        <p:nvSpPr>
          <p:cNvPr id="11270" name="文本框 11269"/>
          <p:cNvSpPr txBox="1"/>
          <p:nvPr/>
        </p:nvSpPr>
        <p:spPr>
          <a:xfrm>
            <a:off x="533400" y="2362200"/>
            <a:ext cx="1828800" cy="579438"/>
          </a:xfrm>
          <a:prstGeom prst="rect">
            <a:avLst/>
          </a:prstGeom>
          <a:solidFill>
            <a:srgbClr val="FF00FF"/>
          </a:solidFill>
          <a:ln w="9525">
            <a:noFill/>
          </a:ln>
        </p:spPr>
        <p:txBody>
          <a:bodyPr>
            <a:spAutoFit/>
          </a:bodyPr>
          <a:p>
            <a:pPr algn="l">
              <a:spcBef>
                <a:spcPct val="50000"/>
              </a:spcBef>
            </a:pPr>
            <a:r>
              <a:rPr lang="zh-CN" altLang="en-US" sz="3200">
                <a:solidFill>
                  <a:schemeClr val="tx1"/>
                </a:solidFill>
                <a:latin typeface="Times New Roman" panose="02020603050405020304" pitchFamily="2" charset="0"/>
              </a:rPr>
              <a:t>运用资源</a:t>
            </a:r>
            <a:endParaRPr lang="zh-CN" altLang="en-US" sz="3200">
              <a:solidFill>
                <a:schemeClr val="tx1"/>
              </a:solidFill>
              <a:latin typeface="Times New Roman" panose="02020603050405020304" pitchFamily="2" charset="0"/>
            </a:endParaRPr>
          </a:p>
        </p:txBody>
      </p:sp>
      <p:sp>
        <p:nvSpPr>
          <p:cNvPr id="11271" name="文本框 11270"/>
          <p:cNvSpPr txBox="1"/>
          <p:nvPr/>
        </p:nvSpPr>
        <p:spPr>
          <a:xfrm>
            <a:off x="3429000" y="2362200"/>
            <a:ext cx="1981200" cy="579438"/>
          </a:xfrm>
          <a:prstGeom prst="rect">
            <a:avLst/>
          </a:prstGeom>
          <a:solidFill>
            <a:srgbClr val="FF00FF"/>
          </a:solidFill>
          <a:ln w="9525">
            <a:noFill/>
          </a:ln>
        </p:spPr>
        <p:txBody>
          <a:bodyPr lIns="90000" tIns="46800" rIns="90000" bIns="46800">
            <a:spAutoFit/>
          </a:bodyPr>
          <a:p>
            <a:pPr algn="l">
              <a:spcBef>
                <a:spcPct val="50000"/>
              </a:spcBef>
            </a:pPr>
            <a:r>
              <a:rPr lang="zh-CN" altLang="en-US" sz="3200">
                <a:solidFill>
                  <a:schemeClr val="tx1"/>
                </a:solidFill>
                <a:latin typeface="Times New Roman" panose="02020603050405020304" pitchFamily="2" charset="0"/>
              </a:rPr>
              <a:t>通过努力</a:t>
            </a:r>
            <a:endParaRPr lang="zh-CN" altLang="en-US" sz="3200">
              <a:solidFill>
                <a:schemeClr val="tx1"/>
              </a:solidFill>
              <a:latin typeface="Times New Roman" panose="02020603050405020304" pitchFamily="2" charset="0"/>
            </a:endParaRPr>
          </a:p>
        </p:txBody>
      </p:sp>
      <p:sp>
        <p:nvSpPr>
          <p:cNvPr id="11272" name="文本框 11271"/>
          <p:cNvSpPr txBox="1"/>
          <p:nvPr/>
        </p:nvSpPr>
        <p:spPr>
          <a:xfrm>
            <a:off x="6629400" y="2362200"/>
            <a:ext cx="1905000" cy="579438"/>
          </a:xfrm>
          <a:prstGeom prst="rect">
            <a:avLst/>
          </a:prstGeom>
          <a:solidFill>
            <a:srgbClr val="FF00FF"/>
          </a:solidFill>
          <a:ln w="9525">
            <a:noFill/>
          </a:ln>
        </p:spPr>
        <p:txBody>
          <a:bodyPr>
            <a:spAutoFit/>
          </a:bodyPr>
          <a:p>
            <a:pPr algn="l">
              <a:spcBef>
                <a:spcPct val="50000"/>
              </a:spcBef>
            </a:pPr>
            <a:r>
              <a:rPr lang="zh-CN" altLang="en-US" sz="3200">
                <a:solidFill>
                  <a:schemeClr val="tx1"/>
                </a:solidFill>
                <a:latin typeface="Times New Roman" panose="02020603050405020304" pitchFamily="2" charset="0"/>
              </a:rPr>
              <a:t>达成目标</a:t>
            </a:r>
            <a:endParaRPr lang="zh-CN" altLang="en-US" sz="3200">
              <a:solidFill>
                <a:schemeClr val="tx1"/>
              </a:solidFill>
              <a:latin typeface="Times New Roman" panose="02020603050405020304" pitchFamily="2" charset="0"/>
            </a:endParaRPr>
          </a:p>
        </p:txBody>
      </p:sp>
      <p:sp>
        <p:nvSpPr>
          <p:cNvPr id="11273" name="右箭头 11272"/>
          <p:cNvSpPr/>
          <p:nvPr/>
        </p:nvSpPr>
        <p:spPr>
          <a:xfrm>
            <a:off x="2362200" y="2438400"/>
            <a:ext cx="1066800" cy="533400"/>
          </a:xfrm>
          <a:prstGeom prst="rightArrow">
            <a:avLst>
              <a:gd name="adj1" fmla="val 50000"/>
              <a:gd name="adj2" fmla="val 50000"/>
            </a:avLst>
          </a:prstGeom>
          <a:solidFill>
            <a:schemeClr val="accent1"/>
          </a:solidFill>
          <a:ln w="12700" cap="sq" cmpd="sng">
            <a:solidFill>
              <a:schemeClr val="tx1"/>
            </a:solidFill>
            <a:prstDash val="solid"/>
            <a:miter/>
            <a:headEnd type="none" w="med" len="med"/>
            <a:tailEnd type="none" w="med" len="med"/>
          </a:ln>
        </p:spPr>
        <p:txBody>
          <a:bodyPr/>
          <a:p>
            <a:endParaRPr lang="zh-CN" altLang="en-US"/>
          </a:p>
        </p:txBody>
      </p:sp>
      <p:sp>
        <p:nvSpPr>
          <p:cNvPr id="11274" name="右箭头 11273"/>
          <p:cNvSpPr/>
          <p:nvPr/>
        </p:nvSpPr>
        <p:spPr>
          <a:xfrm>
            <a:off x="5410200" y="2438400"/>
            <a:ext cx="1219200" cy="533400"/>
          </a:xfrm>
          <a:prstGeom prst="rightArrow">
            <a:avLst>
              <a:gd name="adj1" fmla="val 50000"/>
              <a:gd name="adj2" fmla="val 57142"/>
            </a:avLst>
          </a:prstGeom>
          <a:solidFill>
            <a:schemeClr val="accent1"/>
          </a:solidFill>
          <a:ln w="12700" cap="sq" cmpd="sng">
            <a:solidFill>
              <a:schemeClr val="tx1"/>
            </a:solidFill>
            <a:prstDash val="solid"/>
            <a:miter/>
            <a:headEnd type="none" w="med" len="med"/>
            <a:tailEnd type="none" w="med" len="med"/>
          </a:ln>
        </p:spPr>
        <p:txBody>
          <a:bodyPr/>
          <a:p>
            <a:endParaRPr lang="zh-CN" altLang="en-US"/>
          </a:p>
        </p:txBody>
      </p:sp>
      <p:sp>
        <p:nvSpPr>
          <p:cNvPr id="11275" name="任意多边形 11274"/>
          <p:cNvSpPr/>
          <p:nvPr/>
        </p:nvSpPr>
        <p:spPr>
          <a:xfrm rot="5400000">
            <a:off x="1028700" y="3086100"/>
            <a:ext cx="1066800" cy="838200"/>
          </a:xfrm>
          <a:custGeom>
            <a:avLst/>
            <a:gdLst>
              <a:gd name="txL" fmla="*/ 3375 w 21600"/>
              <a:gd name="txT" fmla="*/ 6390 h 21600"/>
              <a:gd name="txR" fmla="*/ 18550 w 21600"/>
              <a:gd name="txB" fmla="*/ 15210 h 21600"/>
            </a:gdLst>
            <a:ahLst/>
            <a:cxnLst>
              <a:cxn ang="270">
                <a:pos x="14133" y="0"/>
              </a:cxn>
              <a:cxn ang="180">
                <a:pos x="0" y="10800"/>
              </a:cxn>
              <a:cxn ang="90">
                <a:pos x="14133" y="21600"/>
              </a:cxn>
              <a:cxn ang="0">
                <a:pos x="21600" y="10800"/>
              </a:cxn>
            </a:cxnLst>
            <a:rect l="txL" t="txT" r="txR" b="txB"/>
            <a:pathLst>
              <a:path w="21600" h="21600">
                <a:moveTo>
                  <a:pt x="14133" y="0"/>
                </a:moveTo>
                <a:lnTo>
                  <a:pt x="14133" y="6390"/>
                </a:lnTo>
                <a:lnTo>
                  <a:pt x="3375" y="6390"/>
                </a:lnTo>
                <a:lnTo>
                  <a:pt x="3375" y="15210"/>
                </a:lnTo>
                <a:lnTo>
                  <a:pt x="14133" y="15210"/>
                </a:lnTo>
                <a:lnTo>
                  <a:pt x="14133" y="21600"/>
                </a:lnTo>
                <a:lnTo>
                  <a:pt x="21600" y="10800"/>
                </a:lnTo>
                <a:close/>
              </a:path>
              <a:path w="21600" h="21600">
                <a:moveTo>
                  <a:pt x="1350" y="6390"/>
                </a:moveTo>
                <a:lnTo>
                  <a:pt x="1350" y="15210"/>
                </a:lnTo>
                <a:lnTo>
                  <a:pt x="2700" y="15210"/>
                </a:lnTo>
                <a:lnTo>
                  <a:pt x="2700" y="6390"/>
                </a:lnTo>
                <a:close/>
              </a:path>
              <a:path w="21600" h="21600">
                <a:moveTo>
                  <a:pt x="0" y="6390"/>
                </a:moveTo>
                <a:lnTo>
                  <a:pt x="0" y="15210"/>
                </a:lnTo>
                <a:lnTo>
                  <a:pt x="675" y="15210"/>
                </a:lnTo>
                <a:lnTo>
                  <a:pt x="675" y="6390"/>
                </a:lnTo>
                <a:close/>
              </a:path>
            </a:pathLst>
          </a:custGeom>
          <a:solidFill>
            <a:schemeClr val="accent1"/>
          </a:solidFill>
          <a:ln w="12700" cap="sq" cmpd="sng">
            <a:solidFill>
              <a:schemeClr val="tx1"/>
            </a:solidFill>
            <a:prstDash val="solid"/>
            <a:miter/>
            <a:headEnd type="none" w="med" len="med"/>
            <a:tailEnd type="none" w="med" len="med"/>
          </a:ln>
        </p:spPr>
        <p:txBody>
          <a:bodyPr/>
          <a:p>
            <a:endParaRPr lang="zh-CN" altLang="en-US"/>
          </a:p>
        </p:txBody>
      </p:sp>
      <p:sp>
        <p:nvSpPr>
          <p:cNvPr id="11276" name="流程图: 可选过程 11275"/>
          <p:cNvSpPr/>
          <p:nvPr/>
        </p:nvSpPr>
        <p:spPr>
          <a:xfrm>
            <a:off x="152400" y="4724400"/>
            <a:ext cx="2514600" cy="2133600"/>
          </a:xfrm>
          <a:prstGeom prst="flowChartAlternateProcess">
            <a:avLst/>
          </a:prstGeom>
          <a:solidFill>
            <a:srgbClr val="FF0000"/>
          </a:solidFill>
          <a:ln w="12700" cap="sq" cmpd="sng">
            <a:solidFill>
              <a:schemeClr val="tx1"/>
            </a:solidFill>
            <a:prstDash val="solid"/>
            <a:miter/>
            <a:headEnd type="none" w="med" len="med"/>
            <a:tailEnd type="none" w="med" len="med"/>
          </a:ln>
        </p:spPr>
        <p:txBody>
          <a:bodyPr wrap="none" anchor="ctr" anchorCtr="0"/>
          <a:p>
            <a:pPr algn="l"/>
            <a:r>
              <a:rPr lang="zh-CN" altLang="en-US" sz="2400">
                <a:solidFill>
                  <a:schemeClr val="tx1"/>
                </a:solidFill>
                <a:latin typeface="Times New Roman" panose="02020603050405020304" pitchFamily="2" charset="0"/>
              </a:rPr>
              <a:t>人</a:t>
            </a:r>
            <a:r>
              <a:rPr lang="en-US" altLang="zh-CN" sz="2400">
                <a:solidFill>
                  <a:schemeClr val="tx1"/>
                </a:solidFill>
                <a:latin typeface="Times New Roman" panose="02020603050405020304" pitchFamily="2" charset="0"/>
              </a:rPr>
              <a:t>: Manpower</a:t>
            </a:r>
            <a:endParaRPr lang="en-US" altLang="zh-CN"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机</a:t>
            </a:r>
            <a:r>
              <a:rPr lang="en-US" altLang="zh-CN" sz="2400">
                <a:solidFill>
                  <a:schemeClr val="tx1"/>
                </a:solidFill>
                <a:latin typeface="Times New Roman" panose="02020603050405020304" pitchFamily="2" charset="0"/>
              </a:rPr>
              <a:t>: Machine</a:t>
            </a:r>
            <a:endParaRPr lang="en-US" altLang="zh-CN"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料</a:t>
            </a:r>
            <a:r>
              <a:rPr lang="en-US" altLang="zh-CN" sz="2400">
                <a:solidFill>
                  <a:schemeClr val="tx1"/>
                </a:solidFill>
                <a:latin typeface="Times New Roman" panose="02020603050405020304" pitchFamily="2" charset="0"/>
              </a:rPr>
              <a:t>: Material</a:t>
            </a:r>
            <a:endParaRPr lang="en-US" altLang="zh-CN"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法</a:t>
            </a:r>
            <a:r>
              <a:rPr lang="en-US" altLang="zh-CN" sz="2400">
                <a:solidFill>
                  <a:schemeClr val="tx1"/>
                </a:solidFill>
                <a:latin typeface="Times New Roman" panose="02020603050405020304" pitchFamily="2" charset="0"/>
              </a:rPr>
              <a:t>: Method</a:t>
            </a:r>
            <a:endParaRPr lang="en-US" altLang="zh-CN"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环</a:t>
            </a:r>
            <a:r>
              <a:rPr lang="en-US" altLang="zh-CN" sz="2400">
                <a:solidFill>
                  <a:schemeClr val="tx1"/>
                </a:solidFill>
                <a:latin typeface="Times New Roman" panose="02020603050405020304" pitchFamily="2" charset="0"/>
              </a:rPr>
              <a:t>: Environment</a:t>
            </a:r>
            <a:endParaRPr lang="en-US" altLang="zh-CN" sz="2400">
              <a:solidFill>
                <a:schemeClr val="tx1"/>
              </a:solidFill>
              <a:latin typeface="Times New Roman" panose="02020603050405020304" pitchFamily="2" charset="0"/>
            </a:endParaRPr>
          </a:p>
        </p:txBody>
      </p:sp>
      <p:pic>
        <p:nvPicPr>
          <p:cNvPr id="11277" name="图片 11276" descr="BD06518_"/>
          <p:cNvPicPr>
            <a:picLocks noChangeAspect="1"/>
          </p:cNvPicPr>
          <p:nvPr/>
        </p:nvPicPr>
        <p:blipFill>
          <a:blip r:embed="rId2"/>
          <a:stretch>
            <a:fillRect/>
          </a:stretch>
        </p:blipFill>
        <p:spPr>
          <a:xfrm>
            <a:off x="3505200" y="5454650"/>
            <a:ext cx="1814513" cy="1403350"/>
          </a:xfrm>
          <a:prstGeom prst="rect">
            <a:avLst/>
          </a:prstGeom>
          <a:noFill/>
          <a:ln w="9525">
            <a:noFill/>
          </a:ln>
        </p:spPr>
      </p:pic>
      <p:sp>
        <p:nvSpPr>
          <p:cNvPr id="11278" name="云形标注 11277"/>
          <p:cNvSpPr/>
          <p:nvPr/>
        </p:nvSpPr>
        <p:spPr>
          <a:xfrm>
            <a:off x="2438400" y="3124200"/>
            <a:ext cx="3505200" cy="1905000"/>
          </a:xfrm>
          <a:prstGeom prst="cloudCallout">
            <a:avLst>
              <a:gd name="adj1" fmla="val 1583"/>
              <a:gd name="adj2" fmla="val 89167"/>
            </a:avLst>
          </a:prstGeom>
          <a:solidFill>
            <a:schemeClr val="accent1"/>
          </a:solidFill>
          <a:ln w="12700" cap="sq" cmpd="sng">
            <a:solidFill>
              <a:schemeClr val="tx1"/>
            </a:solidFill>
            <a:prstDash val="solid"/>
            <a:headEnd type="none" w="med" len="med"/>
            <a:tailEnd type="none" w="med" len="med"/>
          </a:ln>
        </p:spPr>
        <p:txBody>
          <a:bodyPr/>
          <a:p>
            <a:r>
              <a:rPr lang="zh-CN" altLang="en-US" sz="2400">
                <a:solidFill>
                  <a:schemeClr val="hlink"/>
                </a:solidFill>
                <a:latin typeface="方正舒体" panose="02010601030101010101" pitchFamily="2" charset="-122"/>
                <a:ea typeface="方正舒体" panose="02010601030101010101" pitchFamily="2" charset="-122"/>
              </a:rPr>
              <a:t>爱拼才会赢</a:t>
            </a:r>
            <a:r>
              <a:rPr lang="en-US" altLang="zh-CN" sz="2400">
                <a:solidFill>
                  <a:schemeClr val="hlink"/>
                </a:solidFill>
                <a:latin typeface="方正舒体" panose="02010601030101010101" pitchFamily="2" charset="-122"/>
                <a:ea typeface="方正舒体" panose="02010601030101010101" pitchFamily="2" charset="-122"/>
              </a:rPr>
              <a:t>!!!</a:t>
            </a:r>
            <a:endParaRPr lang="en-US" altLang="zh-CN" sz="2400">
              <a:solidFill>
                <a:schemeClr val="hlink"/>
              </a:solidFill>
              <a:latin typeface="方正舒体" panose="02010601030101010101" pitchFamily="2" charset="-122"/>
              <a:ea typeface="方正舒体" panose="02010601030101010101" pitchFamily="2" charset="-122"/>
            </a:endParaRPr>
          </a:p>
          <a:p>
            <a:r>
              <a:rPr lang="zh-CN" altLang="en-US" sz="2400">
                <a:solidFill>
                  <a:schemeClr val="hlink"/>
                </a:solidFill>
                <a:latin typeface="方正舒体" panose="02010601030101010101" pitchFamily="2" charset="-122"/>
                <a:ea typeface="方正舒体" panose="02010601030101010101" pitchFamily="2" charset="-122"/>
              </a:rPr>
              <a:t>团结就是力量</a:t>
            </a:r>
            <a:r>
              <a:rPr lang="en-US" altLang="zh-CN" sz="2400">
                <a:solidFill>
                  <a:schemeClr val="hlink"/>
                </a:solidFill>
                <a:latin typeface="方正舒体" panose="02010601030101010101" pitchFamily="2" charset="-122"/>
                <a:ea typeface="方正舒体" panose="02010601030101010101" pitchFamily="2" charset="-122"/>
              </a:rPr>
              <a:t>!!!</a:t>
            </a:r>
            <a:endParaRPr lang="en-US" altLang="zh-CN" sz="2400">
              <a:solidFill>
                <a:schemeClr val="hlink"/>
              </a:solidFill>
              <a:latin typeface="方正舒体" panose="02010601030101010101" pitchFamily="2" charset="-122"/>
              <a:ea typeface="方正舒体" panose="02010601030101010101" pitchFamily="2" charset="-122"/>
            </a:endParaRPr>
          </a:p>
        </p:txBody>
      </p:sp>
      <p:sp>
        <p:nvSpPr>
          <p:cNvPr id="11279" name="流程图: 可选过程 11278"/>
          <p:cNvSpPr/>
          <p:nvPr/>
        </p:nvSpPr>
        <p:spPr>
          <a:xfrm>
            <a:off x="6324600" y="4724400"/>
            <a:ext cx="2514600" cy="2133600"/>
          </a:xfrm>
          <a:prstGeom prst="flowChartAlternateProcess">
            <a:avLst/>
          </a:prstGeom>
          <a:solidFill>
            <a:srgbClr val="FF0000"/>
          </a:solidFill>
          <a:ln w="12700" cap="sq" cmpd="sng">
            <a:solidFill>
              <a:schemeClr val="tx1"/>
            </a:solidFill>
            <a:prstDash val="solid"/>
            <a:miter/>
            <a:headEnd type="none" w="med" len="med"/>
            <a:tailEnd type="none" w="med" len="med"/>
          </a:ln>
        </p:spPr>
        <p:txBody>
          <a:bodyPr wrap="none" anchor="ctr" anchorCtr="0"/>
          <a:p>
            <a:pPr algn="l"/>
            <a:r>
              <a:rPr lang="zh-CN" altLang="en-US" sz="2400">
                <a:solidFill>
                  <a:schemeClr val="tx1"/>
                </a:solidFill>
                <a:latin typeface="Times New Roman" panose="02020603050405020304" pitchFamily="2" charset="0"/>
              </a:rPr>
              <a:t>品质</a:t>
            </a:r>
            <a:r>
              <a:rPr lang="en-US" altLang="zh-CN" sz="2400">
                <a:solidFill>
                  <a:schemeClr val="tx1"/>
                </a:solidFill>
                <a:latin typeface="Times New Roman" panose="02020603050405020304" pitchFamily="2" charset="0"/>
              </a:rPr>
              <a:t>: Quality</a:t>
            </a:r>
            <a:endParaRPr lang="en-US" altLang="zh-CN"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成本</a:t>
            </a:r>
            <a:r>
              <a:rPr lang="en-US" altLang="zh-CN" sz="2400">
                <a:solidFill>
                  <a:schemeClr val="tx1"/>
                </a:solidFill>
                <a:latin typeface="Times New Roman" panose="02020603050405020304" pitchFamily="2" charset="0"/>
              </a:rPr>
              <a:t>: Cost</a:t>
            </a:r>
            <a:endParaRPr lang="en-US" altLang="zh-CN"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交期</a:t>
            </a:r>
            <a:r>
              <a:rPr lang="en-US" altLang="zh-CN" sz="2400">
                <a:solidFill>
                  <a:schemeClr val="tx1"/>
                </a:solidFill>
                <a:latin typeface="Times New Roman" panose="02020603050405020304" pitchFamily="2" charset="0"/>
              </a:rPr>
              <a:t>: Delivery</a:t>
            </a:r>
            <a:endParaRPr lang="en-US" altLang="zh-CN"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效率</a:t>
            </a:r>
            <a:r>
              <a:rPr lang="en-US" altLang="zh-CN" sz="2400">
                <a:solidFill>
                  <a:schemeClr val="tx1"/>
                </a:solidFill>
                <a:latin typeface="Times New Roman" panose="02020603050405020304" pitchFamily="2" charset="0"/>
              </a:rPr>
              <a:t>: Production</a:t>
            </a:r>
            <a:endParaRPr lang="en-US" altLang="zh-CN"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安全</a:t>
            </a:r>
            <a:r>
              <a:rPr lang="en-US" altLang="zh-CN" sz="2400">
                <a:solidFill>
                  <a:schemeClr val="tx1"/>
                </a:solidFill>
                <a:latin typeface="Times New Roman" panose="02020603050405020304" pitchFamily="2" charset="0"/>
              </a:rPr>
              <a:t>: Safety</a:t>
            </a:r>
            <a:endParaRPr lang="en-US" altLang="zh-CN"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士气</a:t>
            </a:r>
            <a:r>
              <a:rPr lang="en-US" altLang="zh-CN" sz="2400">
                <a:solidFill>
                  <a:schemeClr val="tx1"/>
                </a:solidFill>
                <a:latin typeface="Times New Roman" panose="02020603050405020304" pitchFamily="2" charset="0"/>
              </a:rPr>
              <a:t>:Morale</a:t>
            </a:r>
            <a:endParaRPr lang="en-US" altLang="zh-CN" sz="2400">
              <a:solidFill>
                <a:schemeClr val="tx1"/>
              </a:solidFill>
              <a:latin typeface="Times New Roman" panose="02020603050405020304" pitchFamily="2" charset="0"/>
            </a:endParaRPr>
          </a:p>
        </p:txBody>
      </p:sp>
      <p:sp>
        <p:nvSpPr>
          <p:cNvPr id="11280" name="任意多边形 11279"/>
          <p:cNvSpPr/>
          <p:nvPr/>
        </p:nvSpPr>
        <p:spPr>
          <a:xfrm rot="5400000">
            <a:off x="7124700" y="3009900"/>
            <a:ext cx="914400" cy="838200"/>
          </a:xfrm>
          <a:custGeom>
            <a:avLst/>
            <a:gdLst>
              <a:gd name="txL" fmla="*/ 3375 w 21600"/>
              <a:gd name="txT" fmla="*/ 6390 h 21600"/>
              <a:gd name="txR" fmla="*/ 18550 w 21600"/>
              <a:gd name="txB" fmla="*/ 15210 h 21600"/>
            </a:gdLst>
            <a:ahLst/>
            <a:cxnLst>
              <a:cxn ang="270">
                <a:pos x="14133" y="0"/>
              </a:cxn>
              <a:cxn ang="180">
                <a:pos x="0" y="10800"/>
              </a:cxn>
              <a:cxn ang="90">
                <a:pos x="14133" y="21600"/>
              </a:cxn>
              <a:cxn ang="0">
                <a:pos x="21600" y="10800"/>
              </a:cxn>
            </a:cxnLst>
            <a:rect l="txL" t="txT" r="txR" b="txB"/>
            <a:pathLst>
              <a:path w="21600" h="21600">
                <a:moveTo>
                  <a:pt x="14133" y="0"/>
                </a:moveTo>
                <a:lnTo>
                  <a:pt x="14133" y="6390"/>
                </a:lnTo>
                <a:lnTo>
                  <a:pt x="3375" y="6390"/>
                </a:lnTo>
                <a:lnTo>
                  <a:pt x="3375" y="15210"/>
                </a:lnTo>
                <a:lnTo>
                  <a:pt x="14133" y="15210"/>
                </a:lnTo>
                <a:lnTo>
                  <a:pt x="14133" y="21600"/>
                </a:lnTo>
                <a:lnTo>
                  <a:pt x="21600" y="10800"/>
                </a:lnTo>
                <a:close/>
              </a:path>
              <a:path w="21600" h="21600">
                <a:moveTo>
                  <a:pt x="1350" y="6390"/>
                </a:moveTo>
                <a:lnTo>
                  <a:pt x="1350" y="15210"/>
                </a:lnTo>
                <a:lnTo>
                  <a:pt x="2700" y="15210"/>
                </a:lnTo>
                <a:lnTo>
                  <a:pt x="2700" y="6390"/>
                </a:lnTo>
                <a:close/>
              </a:path>
              <a:path w="21600" h="21600">
                <a:moveTo>
                  <a:pt x="0" y="6390"/>
                </a:moveTo>
                <a:lnTo>
                  <a:pt x="0" y="15210"/>
                </a:lnTo>
                <a:lnTo>
                  <a:pt x="675" y="15210"/>
                </a:lnTo>
                <a:lnTo>
                  <a:pt x="675" y="6390"/>
                </a:lnTo>
                <a:close/>
              </a:path>
            </a:pathLst>
          </a:custGeom>
          <a:solidFill>
            <a:schemeClr val="accent1"/>
          </a:solidFill>
          <a:ln w="12700" cap="sq" cmpd="sng">
            <a:solidFill>
              <a:schemeClr val="tx1"/>
            </a:solidFill>
            <a:prstDash val="solid"/>
            <a:miter/>
            <a:headEnd type="none" w="med" len="med"/>
            <a:tailEnd type="none" w="med" len="med"/>
          </a:ln>
        </p:spPr>
        <p:txBody>
          <a:bodyPr/>
          <a:p>
            <a:endParaRPr lang="zh-CN" altLang="en-US"/>
          </a:p>
        </p:txBody>
      </p:sp>
      <p:sp>
        <p:nvSpPr>
          <p:cNvPr id="11281" name="文本框 11280"/>
          <p:cNvSpPr txBox="1"/>
          <p:nvPr/>
        </p:nvSpPr>
        <p:spPr>
          <a:xfrm>
            <a:off x="179388" y="4005263"/>
            <a:ext cx="2232025" cy="457200"/>
          </a:xfrm>
          <a:prstGeom prst="rect">
            <a:avLst/>
          </a:prstGeom>
          <a:solidFill>
            <a:srgbClr val="FF00FF"/>
          </a:solidFill>
          <a:ln w="9525">
            <a:noFill/>
          </a:ln>
        </p:spPr>
        <p:txBody>
          <a:bodyPr>
            <a:spAutoFit/>
          </a:bodyPr>
          <a:p>
            <a:pPr algn="l">
              <a:spcBef>
                <a:spcPct val="50000"/>
              </a:spcBef>
            </a:pPr>
            <a:r>
              <a:rPr lang="zh-CN" altLang="en-US" sz="2400">
                <a:solidFill>
                  <a:schemeClr val="tx1"/>
                </a:solidFill>
                <a:latin typeface="Times New Roman" panose="02020603050405020304" pitchFamily="2" charset="0"/>
              </a:rPr>
              <a:t>五大因素</a:t>
            </a:r>
            <a:r>
              <a:rPr lang="en-US" altLang="zh-CN" sz="2400">
                <a:solidFill>
                  <a:schemeClr val="tx1"/>
                </a:solidFill>
                <a:latin typeface="Times New Roman" panose="02020603050405020304" pitchFamily="2" charset="0"/>
              </a:rPr>
              <a:t>(</a:t>
            </a:r>
            <a:r>
              <a:rPr lang="en-US" altLang="zh-CN" sz="2000">
                <a:solidFill>
                  <a:schemeClr val="tx1"/>
                </a:solidFill>
                <a:latin typeface="Times New Roman" panose="02020603050405020304" pitchFamily="2" charset="0"/>
              </a:rPr>
              <a:t>4M1E)</a:t>
            </a:r>
            <a:endParaRPr lang="en-US" altLang="zh-CN" sz="2000">
              <a:solidFill>
                <a:schemeClr val="tx1"/>
              </a:solidFill>
              <a:latin typeface="Times New Roman" panose="02020603050405020304" pitchFamily="2" charset="0"/>
            </a:endParaRPr>
          </a:p>
        </p:txBody>
      </p:sp>
      <p:sp>
        <p:nvSpPr>
          <p:cNvPr id="11282" name="文本框 11281"/>
          <p:cNvSpPr txBox="1"/>
          <p:nvPr/>
        </p:nvSpPr>
        <p:spPr>
          <a:xfrm>
            <a:off x="6516688" y="3789363"/>
            <a:ext cx="2133600" cy="822325"/>
          </a:xfrm>
          <a:prstGeom prst="rect">
            <a:avLst/>
          </a:prstGeom>
          <a:solidFill>
            <a:srgbClr val="FF00FF"/>
          </a:solidFill>
          <a:ln w="9525">
            <a:noFill/>
          </a:ln>
        </p:spPr>
        <p:txBody>
          <a:bodyPr>
            <a:spAutoFit/>
          </a:bodyPr>
          <a:p>
            <a:pPr algn="l">
              <a:spcBef>
                <a:spcPct val="50000"/>
              </a:spcBef>
            </a:pPr>
            <a:r>
              <a:rPr lang="zh-CN" altLang="en-US" sz="2400">
                <a:solidFill>
                  <a:schemeClr val="tx1"/>
                </a:solidFill>
                <a:latin typeface="Times New Roman" panose="02020603050405020304" pitchFamily="2" charset="0"/>
              </a:rPr>
              <a:t>六大制程管理目标</a:t>
            </a:r>
            <a:endParaRPr lang="zh-CN" altLang="en-US" sz="2400">
              <a:solidFill>
                <a:schemeClr val="tx1"/>
              </a:solidFill>
              <a:latin typeface="Times New Roman" panose="02020603050405020304" pitchFamily="2" charset="0"/>
            </a:endParaRPr>
          </a:p>
        </p:txBody>
      </p:sp>
      <p:sp>
        <p:nvSpPr>
          <p:cNvPr id="11283" name="左弧形箭头 11282"/>
          <p:cNvSpPr/>
          <p:nvPr/>
        </p:nvSpPr>
        <p:spPr>
          <a:xfrm>
            <a:off x="0" y="838200"/>
            <a:ext cx="685800" cy="1066800"/>
          </a:xfrm>
          <a:prstGeom prst="curvedRightArrow">
            <a:avLst>
              <a:gd name="adj1" fmla="val 31111"/>
              <a:gd name="adj2" fmla="val 62222"/>
              <a:gd name="adj3" fmla="val 33333"/>
            </a:avLst>
          </a:prstGeom>
          <a:solidFill>
            <a:srgbClr val="FFFF00"/>
          </a:solidFill>
          <a:ln w="9525">
            <a:noFill/>
          </a:ln>
        </p:spPr>
        <p:txBody>
          <a:bodyPr/>
          <a:p>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标题 12289"/>
          <p:cNvSpPr>
            <a:spLocks noGrp="1"/>
          </p:cNvSpPr>
          <p:nvPr>
            <p:ph type="title"/>
          </p:nvPr>
        </p:nvSpPr>
        <p:spPr>
          <a:xfrm>
            <a:off x="2133600" y="609600"/>
            <a:ext cx="5638800" cy="1143000"/>
          </a:xfrm>
          <a:ln/>
        </p:spPr>
        <p:txBody>
          <a:bodyPr lIns="92075" tIns="46038" rIns="92075" bIns="46038" anchor="ctr" anchorCtr="0"/>
          <a:p>
            <a:r>
              <a:rPr lang="zh-CN" altLang="en-US"/>
              <a:t>二</a:t>
            </a:r>
            <a:r>
              <a:rPr lang="en-US" altLang="zh-CN"/>
              <a:t>.</a:t>
            </a:r>
            <a:r>
              <a:rPr lang="zh-CN" altLang="en-US"/>
              <a:t>现场管理的五要素</a:t>
            </a:r>
            <a:endParaRPr lang="zh-CN" altLang="en-US"/>
          </a:p>
        </p:txBody>
      </p:sp>
      <p:sp>
        <p:nvSpPr>
          <p:cNvPr id="12291" name="流程图: 可选过程 12290"/>
          <p:cNvSpPr/>
          <p:nvPr/>
        </p:nvSpPr>
        <p:spPr>
          <a:xfrm>
            <a:off x="457200" y="2743200"/>
            <a:ext cx="7772400" cy="2819400"/>
          </a:xfrm>
          <a:prstGeom prst="flowChartAlternateProcess">
            <a:avLst/>
          </a:prstGeom>
          <a:solidFill>
            <a:srgbClr val="FF0000"/>
          </a:solidFill>
          <a:ln w="12700" cap="sq" cmpd="sng">
            <a:solidFill>
              <a:schemeClr val="tx1"/>
            </a:solidFill>
            <a:prstDash val="solid"/>
            <a:miter/>
            <a:headEnd type="none" w="med" len="med"/>
            <a:tailEnd type="none" w="med" len="med"/>
          </a:ln>
        </p:spPr>
        <p:txBody>
          <a:bodyPr wrap="none" anchor="ctr" anchorCtr="0"/>
          <a:p>
            <a:pPr algn="l"/>
            <a:r>
              <a:rPr lang="zh-CN" altLang="en-US" sz="2400">
                <a:solidFill>
                  <a:schemeClr val="tx1"/>
                </a:solidFill>
                <a:latin typeface="Times New Roman" panose="02020603050405020304" pitchFamily="2" charset="0"/>
              </a:rPr>
              <a:t>人</a:t>
            </a:r>
            <a:r>
              <a:rPr lang="en-US" altLang="zh-CN" sz="2400">
                <a:solidFill>
                  <a:schemeClr val="tx1"/>
                </a:solidFill>
                <a:latin typeface="Times New Roman" panose="02020603050405020304" pitchFamily="2" charset="0"/>
              </a:rPr>
              <a:t>: Manpower  ---</a:t>
            </a:r>
            <a:r>
              <a:rPr lang="zh-CN" altLang="en-US" sz="2400">
                <a:solidFill>
                  <a:schemeClr val="tx1"/>
                </a:solidFill>
                <a:latin typeface="Times New Roman" panose="02020603050405020304" pitchFamily="2" charset="0"/>
              </a:rPr>
              <a:t>选人，用人，育人，留人</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机</a:t>
            </a:r>
            <a:r>
              <a:rPr lang="en-US" altLang="zh-CN" sz="2400">
                <a:solidFill>
                  <a:schemeClr val="tx1"/>
                </a:solidFill>
                <a:latin typeface="Times New Roman" panose="02020603050405020304" pitchFamily="2" charset="0"/>
              </a:rPr>
              <a:t>: Machine-------</a:t>
            </a:r>
            <a:r>
              <a:rPr lang="zh-CN" altLang="en-US" sz="2400">
                <a:solidFill>
                  <a:schemeClr val="tx1"/>
                </a:solidFill>
                <a:latin typeface="Times New Roman" panose="02020603050405020304" pitchFamily="2" charset="0"/>
              </a:rPr>
              <a:t>机器设备，工装夹具</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料</a:t>
            </a:r>
            <a:r>
              <a:rPr lang="en-US" altLang="zh-CN" sz="2400">
                <a:solidFill>
                  <a:schemeClr val="tx1"/>
                </a:solidFill>
                <a:latin typeface="Times New Roman" panose="02020603050405020304" pitchFamily="2" charset="0"/>
              </a:rPr>
              <a:t>: Material-------</a:t>
            </a:r>
            <a:r>
              <a:rPr lang="zh-CN" altLang="en-US" sz="2400">
                <a:solidFill>
                  <a:schemeClr val="tx1"/>
                </a:solidFill>
                <a:latin typeface="Times New Roman" panose="02020603050405020304" pitchFamily="2" charset="0"/>
              </a:rPr>
              <a:t>材料成本是产品成本主要成本</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法</a:t>
            </a:r>
            <a:r>
              <a:rPr lang="en-US" altLang="zh-CN" sz="2400">
                <a:solidFill>
                  <a:schemeClr val="tx1"/>
                </a:solidFill>
                <a:latin typeface="Times New Roman" panose="02020603050405020304" pitchFamily="2" charset="0"/>
              </a:rPr>
              <a:t>: Method--------</a:t>
            </a:r>
            <a:r>
              <a:rPr lang="zh-CN" altLang="en-US" sz="2400">
                <a:solidFill>
                  <a:schemeClr val="tx1"/>
                </a:solidFill>
                <a:latin typeface="Times New Roman" panose="02020603050405020304" pitchFamily="2" charset="0"/>
              </a:rPr>
              <a:t>技术手段，工艺水平，企业文化</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                             行事原则，标准规范，制度流程</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环</a:t>
            </a:r>
            <a:r>
              <a:rPr lang="en-US" altLang="zh-CN" sz="2400">
                <a:solidFill>
                  <a:schemeClr val="tx1"/>
                </a:solidFill>
                <a:latin typeface="Times New Roman" panose="02020603050405020304" pitchFamily="2" charset="0"/>
              </a:rPr>
              <a:t>: Environment—</a:t>
            </a:r>
            <a:r>
              <a:rPr lang="zh-CN" altLang="en-US" sz="2400">
                <a:solidFill>
                  <a:schemeClr val="tx1"/>
                </a:solidFill>
                <a:latin typeface="Times New Roman" panose="02020603050405020304" pitchFamily="2" charset="0"/>
              </a:rPr>
              <a:t>良好的工作环境，整洁的作业现场</a:t>
            </a:r>
            <a:endParaRPr lang="zh-CN" altLang="en-US" sz="2400">
              <a:solidFill>
                <a:schemeClr val="tx1"/>
              </a:solidFill>
              <a:latin typeface="Times New Roman" panose="02020603050405020304" pitchFamily="2" charset="0"/>
            </a:endParaRPr>
          </a:p>
          <a:p>
            <a:pPr algn="l"/>
            <a:r>
              <a:rPr lang="zh-CN" altLang="en-US" sz="2400">
                <a:solidFill>
                  <a:schemeClr val="tx1"/>
                </a:solidFill>
                <a:latin typeface="Times New Roman" panose="02020603050405020304" pitchFamily="2" charset="0"/>
              </a:rPr>
              <a:t>                               融洽的团队氛围</a:t>
            </a:r>
            <a:endParaRPr lang="zh-CN" altLang="en-US" sz="2400">
              <a:solidFill>
                <a:schemeClr val="tx1"/>
              </a:solidFill>
              <a:latin typeface="Times New Roman" panose="02020603050405020304" pitchFamily="2" charset="0"/>
            </a:endParaRPr>
          </a:p>
        </p:txBody>
      </p:sp>
      <p:sp>
        <p:nvSpPr>
          <p:cNvPr id="12292" name="文本框 12291"/>
          <p:cNvSpPr txBox="1"/>
          <p:nvPr/>
        </p:nvSpPr>
        <p:spPr>
          <a:xfrm>
            <a:off x="2590800" y="1752600"/>
            <a:ext cx="1600200" cy="641350"/>
          </a:xfrm>
          <a:prstGeom prst="rect">
            <a:avLst/>
          </a:prstGeom>
          <a:solidFill>
            <a:srgbClr val="FF00FF"/>
          </a:solidFill>
          <a:ln w="9525">
            <a:noFill/>
          </a:ln>
        </p:spPr>
        <p:txBody>
          <a:bodyPr>
            <a:spAutoFit/>
          </a:bodyPr>
          <a:p>
            <a:pPr algn="l">
              <a:spcBef>
                <a:spcPct val="50000"/>
              </a:spcBef>
            </a:pPr>
            <a:r>
              <a:rPr lang="en-US" altLang="zh-CN" sz="3600">
                <a:solidFill>
                  <a:schemeClr val="tx1"/>
                </a:solidFill>
                <a:latin typeface="Times New Roman" panose="02020603050405020304" pitchFamily="2" charset="0"/>
              </a:rPr>
              <a:t>4M1E</a:t>
            </a:r>
            <a:endParaRPr lang="en-US" altLang="zh-CN" sz="3600">
              <a:solidFill>
                <a:schemeClr val="tx1"/>
              </a:solidFill>
              <a:latin typeface="Times New Roman" panose="02020603050405020304" pitchFamily="2" charset="0"/>
            </a:endParaRPr>
          </a:p>
        </p:txBody>
      </p:sp>
      <p:sp>
        <p:nvSpPr>
          <p:cNvPr id="12293" name="左弧形箭头 12292"/>
          <p:cNvSpPr/>
          <p:nvPr/>
        </p:nvSpPr>
        <p:spPr>
          <a:xfrm>
            <a:off x="1600200" y="1143000"/>
            <a:ext cx="838200" cy="1219200"/>
          </a:xfrm>
          <a:prstGeom prst="curvedRightArrow">
            <a:avLst>
              <a:gd name="adj1" fmla="val 29090"/>
              <a:gd name="adj2" fmla="val 58181"/>
              <a:gd name="adj3" fmla="val 33333"/>
            </a:avLst>
          </a:prstGeom>
          <a:solidFill>
            <a:srgbClr val="FF00FF"/>
          </a:solidFill>
          <a:ln w="9525">
            <a:noFill/>
          </a:ln>
        </p:spPr>
        <p:txBody>
          <a:bodyPr/>
          <a:p>
            <a:endParaRPr lang="zh-CN" altLang="en-US"/>
          </a:p>
        </p:txBody>
      </p:sp>
    </p:spTree>
  </p:cSld>
  <p:clrMapOvr>
    <a:masterClrMapping/>
  </p:clrMapOvr>
</p:sld>
</file>

<file path=ppt/tags/tag1.xml><?xml version="1.0" encoding="utf-8"?>
<p:tagLst xmlns:p="http://schemas.openxmlformats.org/presentationml/2006/main">
  <p:tag name="KSO_WPP_MARK_KEY" val="8488db71-665c-4c1d-ac9b-98c2cb6359ac"/>
  <p:tag name="COMMONDATA" val="eyJoZGlkIjoiODc5OTdkZDQxOTMwNGQxNTBmNzRiMmEzNWM0ZjQ1MmMifQ=="/>
</p:tagLst>
</file>

<file path=ppt/theme/theme1.xml><?xml version="1.0" encoding="utf-8"?>
<a:theme xmlns:a="http://schemas.openxmlformats.org/drawingml/2006/main" name="Soaring">
  <a:themeElements>
    <a:clrScheme name="">
      <a:dk1>
        <a:srgbClr val="FFFFFF"/>
      </a:dk1>
      <a:lt1>
        <a:srgbClr val="0000FF"/>
      </a:lt1>
      <a:dk2>
        <a:srgbClr val="FFCC66"/>
      </a:dk2>
      <a:lt2>
        <a:srgbClr val="000000"/>
      </a:lt2>
      <a:accent1>
        <a:srgbClr val="00FFFF"/>
      </a:accent1>
      <a:accent2>
        <a:srgbClr val="3366FF"/>
      </a:accent2>
      <a:accent3>
        <a:srgbClr val="AAAAFF"/>
      </a:accent3>
      <a:accent4>
        <a:srgbClr val="DCDCDC"/>
      </a:accent4>
      <a:accent5>
        <a:srgbClr val="AAFFFF"/>
      </a:accent5>
      <a:accent6>
        <a:srgbClr val="2D5BE5"/>
      </a:accent6>
      <a:hlink>
        <a:srgbClr val="FF0033"/>
      </a:hlink>
      <a:folHlink>
        <a:srgbClr val="FFFF00"/>
      </a:folHlink>
    </a:clrScheme>
    <a:fontScheme name="">
      <a:majorFont>
        <a:latin typeface="Arial"/>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FF"/>
        </a:lt1>
        <a:dk2>
          <a:srgbClr val="FFCC66"/>
        </a:dk2>
        <a:lt2>
          <a:srgbClr val="000000"/>
        </a:lt2>
        <a:accent1>
          <a:srgbClr val="00FFFF"/>
        </a:accent1>
        <a:accent2>
          <a:srgbClr val="3366FF"/>
        </a:accent2>
        <a:accent3>
          <a:srgbClr val="AAAAFF"/>
        </a:accent3>
        <a:accent4>
          <a:srgbClr val="DCDCDC"/>
        </a:accent4>
        <a:accent5>
          <a:srgbClr val="AAFFFF"/>
        </a:accent5>
        <a:accent6>
          <a:srgbClr val="2D5BE5"/>
        </a:accent6>
        <a:hlink>
          <a:srgbClr val="FF0033"/>
        </a:hlink>
        <a:folHlink>
          <a:srgbClr val="FFFF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9CAFF"/>
        </a:accent5>
        <a:accent6>
          <a:srgbClr val="5BB7E5"/>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1E1E1"/>
        </a:accent5>
        <a:accent6>
          <a:srgbClr val="D2D2D2"/>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CC66"/>
        </a:dk2>
        <a:lt2>
          <a:srgbClr val="000000"/>
        </a:lt2>
        <a:accent1>
          <a:srgbClr val="0099CC"/>
        </a:accent1>
        <a:accent2>
          <a:srgbClr val="009999"/>
        </a:accent2>
        <a:accent3>
          <a:srgbClr val="AAC1C1"/>
        </a:accent3>
        <a:accent4>
          <a:srgbClr val="DCDCDC"/>
        </a:accent4>
        <a:accent5>
          <a:srgbClr val="AACAE2"/>
        </a:accent5>
        <a:accent6>
          <a:srgbClr val="008989"/>
        </a:accent6>
        <a:hlink>
          <a:srgbClr val="6600CC"/>
        </a:hlink>
        <a:folHlink>
          <a:srgbClr val="FFFF00"/>
        </a:folHlink>
      </a:clrScheme>
      <a:clrMap bg1="lt1" tx1="dk1" bg2="lt2" tx2="dk2" accent1="accent1" accent2="accent2" accent3="accent3" accent4="accent4" accent5="accent5" accent6="accent6" hlink="hlink" folHlink="folHlink"/>
    </a:extraClrScheme>
    <a:extraClrScheme>
      <a:clrScheme name="">
        <a:dk1>
          <a:srgbClr val="FFFFFF"/>
        </a:dk1>
        <a:lt1>
          <a:srgbClr val="993300"/>
        </a:lt1>
        <a:dk2>
          <a:srgbClr val="FFCC66"/>
        </a:dk2>
        <a:lt2>
          <a:srgbClr val="000000"/>
        </a:lt2>
        <a:accent1>
          <a:srgbClr val="FF6633"/>
        </a:accent1>
        <a:accent2>
          <a:srgbClr val="CC6600"/>
        </a:accent2>
        <a:accent3>
          <a:srgbClr val="CAADAA"/>
        </a:accent3>
        <a:accent4>
          <a:srgbClr val="DCDCDC"/>
        </a:accent4>
        <a:accent5>
          <a:srgbClr val="FFB9AD"/>
        </a:accent5>
        <a:accent6>
          <a:srgbClr val="B75B00"/>
        </a:accent6>
        <a:hlink>
          <a:srgbClr val="CC0000"/>
        </a:hlink>
        <a:folHlink>
          <a:srgbClr val="FFFF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Designs\Marble.pot</Template>
  <TotalTime>0</TotalTime>
  <Words>5929</Words>
  <Application>WPS 演示</Application>
  <PresentationFormat>在屏幕上显示</PresentationFormat>
  <Paragraphs>1099</Paragraphs>
  <Slides>32</Slides>
  <Notes>0</Notes>
  <HiddenSlides>0</HiddenSlides>
  <MMClips>0</MMClips>
  <ScaleCrop>false</ScaleCrop>
  <HeadingPairs>
    <vt:vector size="8" baseType="variant">
      <vt:variant>
        <vt:lpstr>已用的字体</vt:lpstr>
      </vt:variant>
      <vt:variant>
        <vt:i4>34</vt:i4>
      </vt: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68" baseType="lpstr">
      <vt:lpstr>Arial</vt:lpstr>
      <vt:lpstr>宋体</vt:lpstr>
      <vt:lpstr>Wingdings</vt:lpstr>
      <vt:lpstr>Times New Roman</vt:lpstr>
      <vt:lpstr>华文彩云</vt:lpstr>
      <vt:lpstr>方正舒体</vt:lpstr>
      <vt:lpstr>Arial Unicode MS</vt:lpstr>
      <vt:lpstr>楷体_GB2312</vt:lpstr>
      <vt:lpstr>新宋体</vt:lpstr>
      <vt:lpstr>华文中宋</vt:lpstr>
      <vt:lpstr>幼圆</vt:lpstr>
      <vt:lpstr>Book Antiqua</vt:lpstr>
      <vt:lpstr>Impact</vt:lpstr>
      <vt:lpstr>Tahoma</vt:lpstr>
      <vt:lpstr>仿宋_GB2312</vt:lpstr>
      <vt:lpstr>仿宋</vt:lpstr>
      <vt:lpstr>华文行楷</vt:lpstr>
      <vt:lpstr>微软雅黑</vt:lpstr>
      <vt:lpstr>隶书</vt:lpstr>
      <vt:lpstr>黑体</vt:lpstr>
      <vt:lpstr>华文新魏</vt:lpstr>
      <vt:lpstr>仿宋体</vt:lpstr>
      <vt:lpstr>华文楷体</vt:lpstr>
      <vt:lpstr>Calibri</vt:lpstr>
      <vt:lpstr>Symbol</vt:lpstr>
      <vt:lpstr>Arial Narrow</vt:lpstr>
      <vt:lpstr>华文细黑</vt:lpstr>
      <vt:lpstr>Segoe Print</vt:lpstr>
      <vt:lpstr>Verdana</vt:lpstr>
      <vt:lpstr>Arial Black</vt:lpstr>
      <vt:lpstr>PMingLiU</vt:lpstr>
      <vt:lpstr>Monotype Sorts</vt:lpstr>
      <vt:lpstr>Wingdings</vt:lpstr>
      <vt:lpstr>M 简中黑</vt:lpstr>
      <vt:lpstr>Soaring</vt:lpstr>
      <vt:lpstr>Excel.Sheet.8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一、从倾家荡产听和工作结果中发现问题</dc:title>
  <dc:creator>sy</dc:creator>
  <cp:lastModifiedBy>WPS_1670316127</cp:lastModifiedBy>
  <cp:revision>181</cp:revision>
  <dcterms:created xsi:type="dcterms:W3CDTF">2004-09-13T07:05:08Z</dcterms:created>
  <dcterms:modified xsi:type="dcterms:W3CDTF">2023-05-05T06:22:34Z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8E363F112FFF4012B2D98B9C271A201A_13</vt:lpwstr>
  </property>
</Properties>
</file>