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38"/>
  </p:handoutMasterIdLst>
  <p:sldIdLst>
    <p:sldId id="256" r:id="rId3"/>
    <p:sldId id="284" r:id="rId5"/>
    <p:sldId id="285" r:id="rId6"/>
    <p:sldId id="306" r:id="rId7"/>
    <p:sldId id="307" r:id="rId8"/>
    <p:sldId id="308" r:id="rId9"/>
    <p:sldId id="309" r:id="rId10"/>
    <p:sldId id="258" r:id="rId11"/>
    <p:sldId id="259" r:id="rId12"/>
    <p:sldId id="288" r:id="rId13"/>
    <p:sldId id="310" r:id="rId14"/>
    <p:sldId id="311" r:id="rId15"/>
    <p:sldId id="289" r:id="rId16"/>
    <p:sldId id="290" r:id="rId17"/>
    <p:sldId id="313" r:id="rId18"/>
    <p:sldId id="314" r:id="rId19"/>
    <p:sldId id="291" r:id="rId20"/>
    <p:sldId id="293" r:id="rId21"/>
    <p:sldId id="294" r:id="rId22"/>
    <p:sldId id="295" r:id="rId23"/>
    <p:sldId id="315" r:id="rId24"/>
    <p:sldId id="296" r:id="rId25"/>
    <p:sldId id="297" r:id="rId26"/>
    <p:sldId id="298" r:id="rId27"/>
    <p:sldId id="299" r:id="rId28"/>
    <p:sldId id="300" r:id="rId29"/>
    <p:sldId id="301" r:id="rId30"/>
    <p:sldId id="302" r:id="rId31"/>
    <p:sldId id="303" r:id="rId32"/>
    <p:sldId id="277" r:id="rId33"/>
    <p:sldId id="305" r:id="rId34"/>
    <p:sldId id="316" r:id="rId35"/>
    <p:sldId id="304" r:id="rId36"/>
    <p:sldId id="276" r:id="rId37"/>
  </p:sldIdLst>
  <p:sldSz cx="9144000" cy="6858000" type="screen4x3"/>
  <p:notesSz cx="7104380" cy="10234930"/>
  <p:custDataLst>
    <p:tags r:id="rId42"/>
  </p:custDataLst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2"/>
        </a:solidFill>
        <a:latin typeface="黑体" panose="02010609060101010101" pitchFamily="49" charset="-122"/>
        <a:ea typeface="黑体" panose="02010609060101010101" pitchFamily="49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2"/>
        </a:solidFill>
        <a:latin typeface="黑体" panose="02010609060101010101" pitchFamily="49" charset="-122"/>
        <a:ea typeface="黑体" panose="02010609060101010101" pitchFamily="49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2"/>
        </a:solidFill>
        <a:latin typeface="黑体" panose="02010609060101010101" pitchFamily="49" charset="-122"/>
        <a:ea typeface="黑体" panose="02010609060101010101" pitchFamily="49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2"/>
        </a:solidFill>
        <a:latin typeface="黑体" panose="02010609060101010101" pitchFamily="49" charset="-122"/>
        <a:ea typeface="黑体" panose="02010609060101010101" pitchFamily="49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2"/>
        </a:solidFill>
        <a:latin typeface="黑体" panose="02010609060101010101" pitchFamily="49" charset="-122"/>
        <a:ea typeface="黑体" panose="02010609060101010101" pitchFamily="49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2"/>
        </a:solidFill>
        <a:latin typeface="黑体" panose="02010609060101010101" pitchFamily="49" charset="-122"/>
        <a:ea typeface="黑体" panose="02010609060101010101" pitchFamily="49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2"/>
        </a:solidFill>
        <a:latin typeface="黑体" panose="02010609060101010101" pitchFamily="49" charset="-122"/>
        <a:ea typeface="黑体" panose="02010609060101010101" pitchFamily="49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2"/>
        </a:solidFill>
        <a:latin typeface="黑体" panose="02010609060101010101" pitchFamily="49" charset="-122"/>
        <a:ea typeface="黑体" panose="02010609060101010101" pitchFamily="49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2"/>
        </a:solidFill>
        <a:latin typeface="黑体" panose="02010609060101010101" pitchFamily="49" charset="-122"/>
        <a:ea typeface="黑体" panose="02010609060101010101" pitchFamily="49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FF6600"/>
    <a:srgbClr val="800000"/>
    <a:srgbClr val="000000"/>
    <a:srgbClr val="33CC33"/>
    <a:srgbClr val="FFFF66"/>
    <a:srgbClr val="00CC00"/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653"/>
    <p:restoredTop sz="98938"/>
  </p:normalViewPr>
  <p:slideViewPr>
    <p:cSldViewPr snapToObjects="1" showGuides="1">
      <p:cViewPr varScale="1">
        <p:scale>
          <a:sx n="100" d="100"/>
          <a:sy n="100" d="100"/>
        </p:scale>
        <p:origin x="6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2" Type="http://schemas.openxmlformats.org/officeDocument/2006/relationships/tags" Target="tags/tag2.xml"/><Relationship Id="rId41" Type="http://schemas.openxmlformats.org/officeDocument/2006/relationships/tableStyles" Target="tableStyles.xml"/><Relationship Id="rId4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39" Type="http://schemas.openxmlformats.org/officeDocument/2006/relationships/presProps" Target="presProps.xml"/><Relationship Id="rId38" Type="http://schemas.openxmlformats.org/officeDocument/2006/relationships/handoutMaster" Target="handoutMasters/handoutMaster1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8508" tIns="49254" rIns="98508" bIns="49254" numCol="1" anchor="t" anchorCtr="0" compatLnSpc="1"/>
          <a:lstStyle>
            <a:lvl1pPr algn="l" defTabSz="986155" eaLnBrk="1" hangingPunct="1">
              <a:spcBef>
                <a:spcPct val="0"/>
              </a:spcBef>
              <a:buClrTx/>
              <a:buFontTx/>
              <a:buNone/>
              <a:defRPr sz="1300" b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8615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3" cy="5111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8508" tIns="49254" rIns="98508" bIns="49254" numCol="1" anchor="t" anchorCtr="0" compatLnSpc="1"/>
          <a:lstStyle>
            <a:lvl1pPr algn="r" defTabSz="986155" eaLnBrk="1" hangingPunct="1">
              <a:spcBef>
                <a:spcPct val="0"/>
              </a:spcBef>
              <a:buClrTx/>
              <a:buFontTx/>
              <a:buNone/>
              <a:defRPr sz="1300" b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r" defTabSz="98615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8508" tIns="49254" rIns="98508" bIns="49254" numCol="1" anchor="b" anchorCtr="0" compatLnSpc="1"/>
          <a:lstStyle>
            <a:lvl1pPr algn="l" defTabSz="986155" eaLnBrk="1" hangingPunct="1">
              <a:spcBef>
                <a:spcPct val="0"/>
              </a:spcBef>
              <a:buClrTx/>
              <a:buFontTx/>
              <a:buNone/>
              <a:defRPr sz="1300" b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8615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8508" tIns="49254" rIns="98508" bIns="49254" numCol="1" anchor="b" anchorCtr="0" compatLnSpc="1"/>
          <a:lstStyle>
            <a:lvl1pPr algn="r" defTabSz="986155" eaLnBrk="1" hangingPunct="1">
              <a:spcBef>
                <a:spcPct val="0"/>
              </a:spcBef>
              <a:buClrTx/>
              <a:buFontTx/>
              <a:buNone/>
              <a:defRPr sz="1300" b="0" smtClean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r" defTabSz="98615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6DD6A1F-F331-4C6F-A837-2F780B1AE426}" type="slidenum">
              <a:rPr kumimoji="0" lang="zh-CN" altLang="en-US" sz="13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25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8508" tIns="49254" rIns="98508" bIns="49254" numCol="1" anchor="t" anchorCtr="0" compatLnSpc="1"/>
          <a:lstStyle>
            <a:lvl1pPr algn="l" defTabSz="986155" eaLnBrk="1" hangingPunct="1">
              <a:spcBef>
                <a:spcPct val="0"/>
              </a:spcBef>
              <a:buClrTx/>
              <a:buFontTx/>
              <a:buNone/>
              <a:defRPr sz="1300" b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8615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313" y="0"/>
            <a:ext cx="3078163" cy="5111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8508" tIns="49254" rIns="98508" bIns="49254" numCol="1" anchor="t" anchorCtr="0" compatLnSpc="1"/>
          <a:lstStyle>
            <a:lvl1pPr algn="r" defTabSz="986155" eaLnBrk="1" hangingPunct="1">
              <a:spcBef>
                <a:spcPct val="0"/>
              </a:spcBef>
              <a:buClrTx/>
              <a:buFontTx/>
              <a:buNone/>
              <a:defRPr sz="1300" b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r" defTabSz="98615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0" name="Rectangle 4"/>
          <p:cNvSpPr>
            <a:spLocks noRot="1" noTextEdi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259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4838" cy="46053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8508" tIns="49254" rIns="98508" bIns="49254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8508" tIns="49254" rIns="98508" bIns="49254" numCol="1" anchor="b" anchorCtr="0" compatLnSpc="1"/>
          <a:lstStyle>
            <a:lvl1pPr algn="l" defTabSz="986155" eaLnBrk="1" hangingPunct="1">
              <a:spcBef>
                <a:spcPct val="0"/>
              </a:spcBef>
              <a:buClrTx/>
              <a:buFontTx/>
              <a:buNone/>
              <a:defRPr sz="1300" b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8615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59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8508" tIns="49254" rIns="98508" bIns="49254" numCol="1" anchor="b" anchorCtr="0" compatLnSpc="1"/>
          <a:lstStyle>
            <a:lvl1pPr algn="r" defTabSz="986155" eaLnBrk="1" hangingPunct="1">
              <a:spcBef>
                <a:spcPct val="0"/>
              </a:spcBef>
              <a:buClrTx/>
              <a:buFontTx/>
              <a:buNone/>
              <a:defRPr sz="1300" b="0" smtClean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r" defTabSz="98615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D3728AA-6532-4870-868D-D627E653C120}" type="slidenum">
              <a:rPr kumimoji="0" lang="zh-CN" altLang="en-US" sz="13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9" Type="http://schemas.openxmlformats.org/officeDocument/2006/relationships/hyperlink" Target="http://wiki.mbalib.com/wiki/%E8%81%8C%E4%B8%9A%E7%BB%8F%E7%90%86%E4%BA%BA" TargetMode="External"/><Relationship Id="rId8" Type="http://schemas.openxmlformats.org/officeDocument/2006/relationships/hyperlink" Target="http://wiki.mbalib.com/wiki/%E8%A7%A3%E9%9B%87" TargetMode="External"/><Relationship Id="rId7" Type="http://schemas.openxmlformats.org/officeDocument/2006/relationships/hyperlink" Target="http://wiki.mbalib.com/wiki/%E4%B8%B0%E7%94%B0%E5%96%9C%E4%B8%80%E9%83%8E" TargetMode="External"/><Relationship Id="rId6" Type="http://schemas.openxmlformats.org/officeDocument/2006/relationships/hyperlink" Target="http://wiki.mbalib.com/wiki/%E4%B8%B0%E7%94%B0" TargetMode="External"/><Relationship Id="rId5" Type="http://schemas.openxmlformats.org/officeDocument/2006/relationships/hyperlink" Target="http://wiki.mbalib.com/w/index.php?title=%E5%A4%A7%E9%87%8E%E8%80%90%E4%B8%80&amp;action=edit&amp;section=2" TargetMode="External"/><Relationship Id="rId4" Type="http://schemas.openxmlformats.org/officeDocument/2006/relationships/hyperlink" Target="http://wiki.mbalib.com/w/index.php?title=%E5%A4%A7%E9%87%8E%E8%80%90%E4%B8%80&amp;action=edit&amp;section=1" TargetMode="External"/><Relationship Id="rId3" Type="http://schemas.openxmlformats.org/officeDocument/2006/relationships/hyperlink" Target="http://wiki.mbalib.com/wiki/%E4%B8%B0%E7%94%B0%E7%94%9F%E4%BA%A7%E6%96%B9%E5%BC%8F" TargetMode="External"/><Relationship Id="rId26" Type="http://schemas.openxmlformats.org/officeDocument/2006/relationships/hyperlink" Target="http://wiki.mbalib.com/w/index.php?title=%E5%A4%A7%E9%87%8E%E8%80%90%E4%B8%80&amp;action=edit&amp;section=6" TargetMode="External"/><Relationship Id="rId25" Type="http://schemas.openxmlformats.org/officeDocument/2006/relationships/hyperlink" Target="http://wiki.mbalib.com/wiki/%E7%9C%8B%E6%9D%BF" TargetMode="External"/><Relationship Id="rId24" Type="http://schemas.openxmlformats.org/officeDocument/2006/relationships/hyperlink" Target="http://wiki.mbalib.com/w/index.php?title=%E5%A4%A7%E9%87%8E%E8%80%90%E4%B8%80&amp;action=edit&amp;section=5" TargetMode="External"/><Relationship Id="rId23" Type="http://schemas.openxmlformats.org/officeDocument/2006/relationships/hyperlink" Target="http://wiki.mbalib.com/wiki/%E7%B2%BE%E7%9B%8A%E7%94%9F%E4%BA%A7%E6%96%B9%E5%BC%8F" TargetMode="External"/><Relationship Id="rId22" Type="http://schemas.openxmlformats.org/officeDocument/2006/relationships/hyperlink" Target="http://wiki.mbalib.com/wiki/%E7%AD%B9%E8%B5%84" TargetMode="External"/><Relationship Id="rId21" Type="http://schemas.openxmlformats.org/officeDocument/2006/relationships/hyperlink" Target="http://wiki.mbalib.com/wiki/%E7%BE%8E%E5%9B%BD%E9%BA%BB%E7%9C%81%E7%90%86%E5%B7%A5%E5%AD%A6%E9%99%A2" TargetMode="External"/><Relationship Id="rId20" Type="http://schemas.openxmlformats.org/officeDocument/2006/relationships/hyperlink" Target="http://wiki.mbalib.com/w/index.php?title=%E5%A4%A7%E9%87%8E%E8%80%90%E4%B8%80&amp;action=edit&amp;section=4" TargetMode="External"/><Relationship Id="rId2" Type="http://schemas.openxmlformats.org/officeDocument/2006/relationships/notesMaster" Target="../notesMasters/notesMaster1.xml"/><Relationship Id="rId19" Type="http://schemas.openxmlformats.org/officeDocument/2006/relationships/hyperlink" Target="http://wiki.mbalib.com/wiki/%E5%8A%B3%E5%8A%A8%E6%95%88%E7%8E%87" TargetMode="External"/><Relationship Id="rId18" Type="http://schemas.openxmlformats.org/officeDocument/2006/relationships/hyperlink" Target="http://wiki.mbalib.com/wiki/%E4%B8%8D%E5%90%88%E6%A0%BC%E5%93%81" TargetMode="External"/><Relationship Id="rId17" Type="http://schemas.openxmlformats.org/officeDocument/2006/relationships/hyperlink" Target="http://wiki.mbalib.com/wiki/%E4%B8%B0%E7%94%B0%E4%BD%90%E5%90%89" TargetMode="External"/><Relationship Id="rId16" Type="http://schemas.openxmlformats.org/officeDocument/2006/relationships/hyperlink" Target="http://wiki.mbalib.com/wiki/%E6%8E%A8%E5%8A%A8%E5%BC%8F%E7%94%9F%E4%BA%A7" TargetMode="External"/><Relationship Id="rId15" Type="http://schemas.openxmlformats.org/officeDocument/2006/relationships/hyperlink" Target="http://wiki.mbalib.com/wiki/%E8%B6%85%E5%B8%82" TargetMode="External"/><Relationship Id="rId14" Type="http://schemas.openxmlformats.org/officeDocument/2006/relationships/hyperlink" Target="http://wiki.mbalib.com/wiki/%E6%8B%89%E5%8A%A8%E5%BC%8F%E7%94%9F%E4%BA%A7" TargetMode="External"/><Relationship Id="rId13" Type="http://schemas.openxmlformats.org/officeDocument/2006/relationships/hyperlink" Target="http://wiki.mbalib.com/wiki/%E8%8A%82%E6%8B%8D%E6%97%B6%E9%97%B4" TargetMode="External"/><Relationship Id="rId12" Type="http://schemas.openxmlformats.org/officeDocument/2006/relationships/hyperlink" Target="http://wiki.mbalib.com/wiki/%E6%B5%81%E6%B0%B4%E7%BA%BF" TargetMode="External"/><Relationship Id="rId11" Type="http://schemas.openxmlformats.org/officeDocument/2006/relationships/hyperlink" Target="http://wiki.mbalib.com/wiki/%E8%A3%85%E9%85%8D%E7%BA%BF" TargetMode="External"/><Relationship Id="rId10" Type="http://schemas.openxmlformats.org/officeDocument/2006/relationships/hyperlink" Target="http://wiki.mbalib.com/w/index.php?title=%E5%A4%A7%E9%87%8E%E8%80%90%E4%B8%80&amp;action=edit&amp;section=3" TargetMode="External"/><Relationship Id="rId1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9" Type="http://schemas.openxmlformats.org/officeDocument/2006/relationships/hyperlink" Target="http://wiki.mbalib.com/wiki/%E8%81%8C%E4%B8%9A%E7%BB%8F%E7%90%86%E4%BA%BA" TargetMode="External"/><Relationship Id="rId8" Type="http://schemas.openxmlformats.org/officeDocument/2006/relationships/hyperlink" Target="http://wiki.mbalib.com/wiki/%E8%A7%A3%E9%9B%87" TargetMode="External"/><Relationship Id="rId7" Type="http://schemas.openxmlformats.org/officeDocument/2006/relationships/hyperlink" Target="http://wiki.mbalib.com/wiki/%E4%B8%B0%E7%94%B0%E5%96%9C%E4%B8%80%E9%83%8E" TargetMode="External"/><Relationship Id="rId6" Type="http://schemas.openxmlformats.org/officeDocument/2006/relationships/hyperlink" Target="http://wiki.mbalib.com/wiki/%E4%B8%B0%E7%94%B0" TargetMode="External"/><Relationship Id="rId5" Type="http://schemas.openxmlformats.org/officeDocument/2006/relationships/hyperlink" Target="http://wiki.mbalib.com/w/index.php?title=%E5%A4%A7%E9%87%8E%E8%80%90%E4%B8%80&amp;action=edit&amp;section=2" TargetMode="External"/><Relationship Id="rId4" Type="http://schemas.openxmlformats.org/officeDocument/2006/relationships/hyperlink" Target="http://wiki.mbalib.com/w/index.php?title=%E5%A4%A7%E9%87%8E%E8%80%90%E4%B8%80&amp;action=edit&amp;section=1" TargetMode="External"/><Relationship Id="rId3" Type="http://schemas.openxmlformats.org/officeDocument/2006/relationships/hyperlink" Target="http://wiki.mbalib.com/wiki/%E4%B8%B0%E7%94%B0%E7%94%9F%E4%BA%A7%E6%96%B9%E5%BC%8F" TargetMode="External"/><Relationship Id="rId26" Type="http://schemas.openxmlformats.org/officeDocument/2006/relationships/hyperlink" Target="http://wiki.mbalib.com/w/index.php?title=%E5%A4%A7%E9%87%8E%E8%80%90%E4%B8%80&amp;action=edit&amp;section=6" TargetMode="External"/><Relationship Id="rId25" Type="http://schemas.openxmlformats.org/officeDocument/2006/relationships/hyperlink" Target="http://wiki.mbalib.com/wiki/%E7%9C%8B%E6%9D%BF" TargetMode="External"/><Relationship Id="rId24" Type="http://schemas.openxmlformats.org/officeDocument/2006/relationships/hyperlink" Target="http://wiki.mbalib.com/w/index.php?title=%E5%A4%A7%E9%87%8E%E8%80%90%E4%B8%80&amp;action=edit&amp;section=5" TargetMode="External"/><Relationship Id="rId23" Type="http://schemas.openxmlformats.org/officeDocument/2006/relationships/hyperlink" Target="http://wiki.mbalib.com/wiki/%E7%B2%BE%E7%9B%8A%E7%94%9F%E4%BA%A7%E6%96%B9%E5%BC%8F" TargetMode="External"/><Relationship Id="rId22" Type="http://schemas.openxmlformats.org/officeDocument/2006/relationships/hyperlink" Target="http://wiki.mbalib.com/wiki/%E7%AD%B9%E8%B5%84" TargetMode="External"/><Relationship Id="rId21" Type="http://schemas.openxmlformats.org/officeDocument/2006/relationships/hyperlink" Target="http://wiki.mbalib.com/wiki/%E7%BE%8E%E5%9B%BD%E9%BA%BB%E7%9C%81%E7%90%86%E5%B7%A5%E5%AD%A6%E9%99%A2" TargetMode="External"/><Relationship Id="rId20" Type="http://schemas.openxmlformats.org/officeDocument/2006/relationships/hyperlink" Target="http://wiki.mbalib.com/w/index.php?title=%E5%A4%A7%E9%87%8E%E8%80%90%E4%B8%80&amp;action=edit&amp;section=4" TargetMode="External"/><Relationship Id="rId2" Type="http://schemas.openxmlformats.org/officeDocument/2006/relationships/notesMaster" Target="../notesMasters/notesMaster1.xml"/><Relationship Id="rId19" Type="http://schemas.openxmlformats.org/officeDocument/2006/relationships/hyperlink" Target="http://wiki.mbalib.com/wiki/%E5%8A%B3%E5%8A%A8%E6%95%88%E7%8E%87" TargetMode="External"/><Relationship Id="rId18" Type="http://schemas.openxmlformats.org/officeDocument/2006/relationships/hyperlink" Target="http://wiki.mbalib.com/wiki/%E4%B8%8D%E5%90%88%E6%A0%BC%E5%93%81" TargetMode="External"/><Relationship Id="rId17" Type="http://schemas.openxmlformats.org/officeDocument/2006/relationships/hyperlink" Target="http://wiki.mbalib.com/wiki/%E4%B8%B0%E7%94%B0%E4%BD%90%E5%90%89" TargetMode="External"/><Relationship Id="rId16" Type="http://schemas.openxmlformats.org/officeDocument/2006/relationships/hyperlink" Target="http://wiki.mbalib.com/wiki/%E6%8E%A8%E5%8A%A8%E5%BC%8F%E7%94%9F%E4%BA%A7" TargetMode="External"/><Relationship Id="rId15" Type="http://schemas.openxmlformats.org/officeDocument/2006/relationships/hyperlink" Target="http://wiki.mbalib.com/wiki/%E8%B6%85%E5%B8%82" TargetMode="External"/><Relationship Id="rId14" Type="http://schemas.openxmlformats.org/officeDocument/2006/relationships/hyperlink" Target="http://wiki.mbalib.com/wiki/%E6%8B%89%E5%8A%A8%E5%BC%8F%E7%94%9F%E4%BA%A7" TargetMode="External"/><Relationship Id="rId13" Type="http://schemas.openxmlformats.org/officeDocument/2006/relationships/hyperlink" Target="http://wiki.mbalib.com/wiki/%E8%8A%82%E6%8B%8D%E6%97%B6%E9%97%B4" TargetMode="External"/><Relationship Id="rId12" Type="http://schemas.openxmlformats.org/officeDocument/2006/relationships/hyperlink" Target="http://wiki.mbalib.com/wiki/%E6%B5%81%E6%B0%B4%E7%BA%BF" TargetMode="External"/><Relationship Id="rId11" Type="http://schemas.openxmlformats.org/officeDocument/2006/relationships/hyperlink" Target="http://wiki.mbalib.com/wiki/%E8%A3%85%E9%85%8D%E7%BA%BF" TargetMode="External"/><Relationship Id="rId10" Type="http://schemas.openxmlformats.org/officeDocument/2006/relationships/hyperlink" Target="http://wiki.mbalib.com/w/index.php?title=%E5%A4%A7%E9%87%8E%E8%80%90%E4%B8%80&amp;action=edit&amp;section=3" TargetMode="Externa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7"/>
          <p:cNvSpPr txBox="1">
            <a:spLocks noGrp="1"/>
          </p:cNvSpPr>
          <p:nvPr>
            <p:ph type="sldNum" sz="quarter"/>
          </p:nvPr>
        </p:nvSpPr>
        <p:spPr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</a:ln>
        </p:spPr>
        <p:txBody>
          <a:bodyPr lIns="98508" tIns="49254" rIns="98508" bIns="49254" anchor="b" anchorCtr="0"/>
          <a:p>
            <a:pPr lvl="0" algn="r" defTabSz="986155" eaLnBrk="1" hangingPunct="1">
              <a:spcBef>
                <a:spcPct val="0"/>
              </a:spcBef>
            </a:pPr>
            <a:fld id="{9A0DB2DC-4C9A-4742-B13C-FB6460FD3503}" type="slidenum">
              <a:rPr lang="zh-CN" altLang="en-US" sz="1300" dirty="0"/>
            </a:fld>
            <a:endParaRPr lang="zh-CN" altLang="en-US" sz="1300" dirty="0"/>
          </a:p>
        </p:txBody>
      </p:sp>
      <p:sp>
        <p:nvSpPr>
          <p:cNvPr id="7171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/>
          </p:cNvSpPr>
          <p:nvPr>
            <p:ph type="body" idx="1"/>
          </p:nvPr>
        </p:nvSpPr>
        <p:spPr>
          <a:xfrm>
            <a:off x="709613" y="4860925"/>
            <a:ext cx="5684837" cy="4605338"/>
          </a:xfrm>
          <a:ln/>
        </p:spPr>
        <p:txBody>
          <a:bodyPr wrap="square" lIns="98508" tIns="49254" rIns="98508" bIns="49254" anchor="t" anchorCtr="0"/>
          <a:p>
            <a:pPr lvl="0" eaLnBrk="1" hangingPunct="1"/>
            <a:r>
              <a:rPr lang="zh-CN" altLang="en-US" dirty="0"/>
              <a:t>是丰田总结出来的一种解决问题的思路与方法，并被丰田公司所认可并全员执行着</a:t>
            </a:r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Rectangle 7"/>
          <p:cNvSpPr txBox="1">
            <a:spLocks noGrp="1"/>
          </p:cNvSpPr>
          <p:nvPr>
            <p:ph type="sldNum" sz="quarter"/>
          </p:nvPr>
        </p:nvSpPr>
        <p:spPr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</a:ln>
        </p:spPr>
        <p:txBody>
          <a:bodyPr lIns="98508" tIns="49254" rIns="98508" bIns="49254" anchor="b" anchorCtr="0"/>
          <a:p>
            <a:pPr lvl="0" algn="r" defTabSz="986155" eaLnBrk="1" hangingPunct="1">
              <a:spcBef>
                <a:spcPct val="0"/>
              </a:spcBef>
            </a:pPr>
            <a:fld id="{9A0DB2DC-4C9A-4742-B13C-FB6460FD3503}" type="slidenum">
              <a:rPr lang="zh-CN" altLang="en-US" sz="1300" dirty="0"/>
            </a:fld>
            <a:endParaRPr lang="zh-CN" altLang="en-US" sz="1300" dirty="0"/>
          </a:p>
        </p:txBody>
      </p:sp>
      <p:sp>
        <p:nvSpPr>
          <p:cNvPr id="13315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/>
          </p:cNvSpPr>
          <p:nvPr>
            <p:ph type="body" idx="1"/>
          </p:nvPr>
        </p:nvSpPr>
        <p:spPr>
          <a:xfrm>
            <a:off x="709613" y="4860925"/>
            <a:ext cx="5684837" cy="4605338"/>
          </a:xfrm>
          <a:ln/>
        </p:spPr>
        <p:txBody>
          <a:bodyPr wrap="square" lIns="98508" tIns="49254" rIns="98508" bIns="49254" anchor="t" anchorCtr="0"/>
          <a:p>
            <a:pPr lvl="0" eaLnBrk="1" hangingPunct="1">
              <a:lnSpc>
                <a:spcPct val="80000"/>
              </a:lnSpc>
            </a:pPr>
            <a:r>
              <a:rPr lang="zh-CN" altLang="en-US" sz="800" b="1" dirty="0"/>
              <a:t>大野耐一</a:t>
            </a:r>
            <a:r>
              <a:rPr lang="en-US" altLang="zh-CN" sz="800" b="1" dirty="0"/>
              <a:t>(Taiichi Ohno 1912-1990)</a:t>
            </a:r>
            <a:r>
              <a:rPr lang="zh-CN" altLang="en-US" sz="800" dirty="0"/>
              <a:t>，著名的</a:t>
            </a:r>
            <a:r>
              <a:rPr lang="zh-CN" altLang="en-US" sz="800" dirty="0">
                <a:hlinkClick r:id="rId3" tooltip="丰田生产方式"/>
              </a:rPr>
              <a:t>丰田生产方式</a:t>
            </a:r>
            <a:r>
              <a:rPr lang="zh-CN" altLang="en-US" sz="800" dirty="0"/>
              <a:t>的创始人，被日本人称为：“</a:t>
            </a:r>
            <a:r>
              <a:rPr lang="zh-CN" altLang="en-US" sz="800" b="1" dirty="0"/>
              <a:t>日本复活之父</a:t>
            </a:r>
            <a:r>
              <a:rPr lang="zh-CN" altLang="en-US" sz="800" dirty="0"/>
              <a:t>”、“</a:t>
            </a:r>
            <a:r>
              <a:rPr lang="zh-CN" altLang="en-US" sz="800" b="1" dirty="0"/>
              <a:t>生产管理的教父</a:t>
            </a:r>
            <a:r>
              <a:rPr lang="zh-CN" altLang="en-US" sz="800" dirty="0"/>
              <a:t>”、“</a:t>
            </a:r>
            <a:r>
              <a:rPr lang="zh-CN" altLang="en-US" sz="800" b="1" dirty="0"/>
              <a:t>穿着工装的圣贤</a:t>
            </a:r>
            <a:r>
              <a:rPr lang="zh-CN" altLang="en-US" sz="800" dirty="0"/>
              <a:t>”。 </a:t>
            </a:r>
            <a:endParaRPr lang="en-US" altLang="zh-CN" sz="800" dirty="0"/>
          </a:p>
          <a:p>
            <a:pPr lvl="0" eaLnBrk="1" hangingPunct="1">
              <a:lnSpc>
                <a:spcPct val="80000"/>
              </a:lnSpc>
            </a:pPr>
            <a:r>
              <a:rPr lang="en-US" altLang="zh-CN" sz="800" dirty="0">
                <a:hlinkClick r:id="" action="ppaction://noaction"/>
              </a:rPr>
              <a:t>1 </a:t>
            </a:r>
            <a:r>
              <a:rPr lang="zh-CN" altLang="en-US" sz="800" dirty="0">
                <a:hlinkClick r:id="" action="ppaction://noaction"/>
              </a:rPr>
              <a:t>大野耐一生平简历</a:t>
            </a:r>
            <a:r>
              <a:rPr lang="zh-CN" altLang="en-US" sz="800" dirty="0"/>
              <a:t>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en-US" altLang="zh-CN" sz="800" dirty="0">
                <a:hlinkClick r:id="" action="ppaction://noaction"/>
              </a:rPr>
              <a:t>2 </a:t>
            </a:r>
            <a:r>
              <a:rPr lang="zh-CN" altLang="en-US" sz="800" dirty="0">
                <a:hlinkClick r:id="" action="ppaction://noaction"/>
              </a:rPr>
              <a:t>大野耐一精神</a:t>
            </a:r>
            <a:r>
              <a:rPr lang="zh-CN" altLang="en-US" sz="800" dirty="0"/>
              <a:t> </a:t>
            </a:r>
            <a:endParaRPr lang="zh-CN" altLang="en-US" sz="800" dirty="0"/>
          </a:p>
          <a:p>
            <a:pPr lvl="1" eaLnBrk="1" hangingPunct="1">
              <a:lnSpc>
                <a:spcPct val="80000"/>
              </a:lnSpc>
            </a:pPr>
            <a:r>
              <a:rPr lang="en-US" altLang="zh-CN" sz="800" dirty="0">
                <a:hlinkClick r:id="" action="ppaction://noaction"/>
              </a:rPr>
              <a:t>2.1 </a:t>
            </a:r>
            <a:r>
              <a:rPr lang="zh-CN" altLang="en-US" sz="800" dirty="0">
                <a:hlinkClick r:id="" action="ppaction://noaction"/>
              </a:rPr>
              <a:t>丰田生产方式的两大原则</a:t>
            </a:r>
            <a:r>
              <a:rPr lang="zh-CN" altLang="en-US" sz="800" dirty="0"/>
              <a:t> </a:t>
            </a:r>
            <a:endParaRPr lang="zh-CN" altLang="en-US" sz="800" dirty="0"/>
          </a:p>
          <a:p>
            <a:pPr lvl="1" eaLnBrk="1" hangingPunct="1">
              <a:lnSpc>
                <a:spcPct val="80000"/>
              </a:lnSpc>
            </a:pPr>
            <a:r>
              <a:rPr lang="en-US" altLang="zh-CN" sz="800" dirty="0">
                <a:hlinkClick r:id="" action="ppaction://noaction"/>
              </a:rPr>
              <a:t>2.2 </a:t>
            </a:r>
            <a:r>
              <a:rPr lang="zh-CN" altLang="en-US" sz="800" dirty="0">
                <a:hlinkClick r:id="" action="ppaction://noaction"/>
              </a:rPr>
              <a:t>改变世界的机器</a:t>
            </a:r>
            <a:r>
              <a:rPr lang="zh-CN" altLang="en-US" sz="800" dirty="0"/>
              <a:t> </a:t>
            </a:r>
            <a:endParaRPr lang="zh-CN" altLang="en-US" sz="800" dirty="0"/>
          </a:p>
          <a:p>
            <a:pPr lvl="1" eaLnBrk="1" hangingPunct="1">
              <a:lnSpc>
                <a:spcPct val="80000"/>
              </a:lnSpc>
            </a:pPr>
            <a:r>
              <a:rPr lang="en-US" altLang="zh-CN" sz="800" dirty="0">
                <a:hlinkClick r:id="" action="ppaction://noaction"/>
              </a:rPr>
              <a:t>2.3 </a:t>
            </a:r>
            <a:r>
              <a:rPr lang="zh-CN" altLang="en-US" sz="800" dirty="0">
                <a:hlinkClick r:id="" action="ppaction://noaction"/>
              </a:rPr>
              <a:t>总动员时代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en-US" altLang="zh-CN" sz="800" dirty="0">
                <a:hlinkClick r:id="" action="ppaction://noaction"/>
              </a:rPr>
              <a:t>3 </a:t>
            </a:r>
            <a:r>
              <a:rPr lang="zh-CN" altLang="en-US" sz="800" dirty="0">
                <a:hlinkClick r:id="" action="ppaction://noaction"/>
              </a:rPr>
              <a:t>大野耐一著作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en-US" altLang="zh-CN" sz="800" dirty="0"/>
              <a:t>[</a:t>
            </a:r>
            <a:r>
              <a:rPr lang="zh-CN" altLang="en-US" sz="800" dirty="0">
                <a:hlinkClick r:id="rId4" tooltip="编辑段落: 大野耐一生平简历"/>
              </a:rPr>
              <a:t>编辑</a:t>
            </a:r>
            <a:r>
              <a:rPr lang="en-US" altLang="zh-CN" sz="800" dirty="0"/>
              <a:t>]</a:t>
            </a:r>
            <a:endParaRPr lang="en-US" altLang="zh-CN" sz="800" b="1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b="1" dirty="0"/>
              <a:t>大野耐一生平简历</a:t>
            </a:r>
            <a:endParaRPr lang="zh-CN" altLang="en-US" sz="800" b="1" dirty="0"/>
          </a:p>
          <a:p>
            <a:pPr lvl="0" eaLnBrk="1" hangingPunct="1">
              <a:lnSpc>
                <a:spcPct val="80000"/>
              </a:lnSpc>
            </a:pPr>
            <a:r>
              <a:rPr lang="en-US" altLang="zh-CN" sz="800" dirty="0"/>
              <a:t>1912</a:t>
            </a:r>
            <a:r>
              <a:rPr lang="zh-CN" altLang="en-US" sz="800" dirty="0"/>
              <a:t>年，出生于中国大连；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en-US" altLang="zh-CN" sz="800" dirty="0"/>
              <a:t>1932</a:t>
            </a:r>
            <a:r>
              <a:rPr lang="zh-CN" altLang="en-US" sz="800" dirty="0"/>
              <a:t>年，从名古屋高等工业学校毕业之后，进入丰田纺织公司；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en-US" altLang="zh-CN" sz="800" dirty="0"/>
              <a:t>1943</a:t>
            </a:r>
            <a:r>
              <a:rPr lang="zh-CN" altLang="en-US" sz="800" dirty="0"/>
              <a:t>年，转入丰田汽车工业公司；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en-US" altLang="zh-CN" sz="800" dirty="0"/>
              <a:t>1964</a:t>
            </a:r>
            <a:r>
              <a:rPr lang="zh-CN" altLang="en-US" sz="800" dirty="0"/>
              <a:t>年担任常务董事；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en-US" altLang="zh-CN" sz="800" dirty="0"/>
              <a:t>1970</a:t>
            </a:r>
            <a:r>
              <a:rPr lang="zh-CN" altLang="en-US" sz="800" dirty="0"/>
              <a:t>年担任专务董事；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en-US" altLang="zh-CN" sz="800" dirty="0"/>
              <a:t>1975-1978</a:t>
            </a:r>
            <a:r>
              <a:rPr lang="zh-CN" altLang="en-US" sz="800" dirty="0"/>
              <a:t>年担任丰田汽车公司副社长。此后又先后担任丰田汽车工业公司顾问、全并后的丰田汽车公司顾问、丰田纺织协会会长等职务；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en-US" altLang="zh-CN" sz="800" dirty="0"/>
              <a:t>1990</a:t>
            </a:r>
            <a:r>
              <a:rPr lang="zh-CN" altLang="en-US" sz="800" dirty="0"/>
              <a:t>年去世。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en-US" altLang="zh-CN" sz="800" dirty="0"/>
              <a:t>[</a:t>
            </a:r>
            <a:r>
              <a:rPr lang="zh-CN" altLang="en-US" sz="800" dirty="0">
                <a:hlinkClick r:id="rId5" tooltip="编辑段落: 大野耐一精神"/>
              </a:rPr>
              <a:t>编辑</a:t>
            </a:r>
            <a:r>
              <a:rPr lang="en-US" altLang="zh-CN" sz="800" dirty="0"/>
              <a:t>]</a:t>
            </a:r>
            <a:endParaRPr lang="en-US" altLang="zh-CN" sz="800" b="1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b="1" dirty="0"/>
              <a:t>大野耐一精神</a:t>
            </a:r>
            <a:endParaRPr lang="zh-CN" altLang="en-US" sz="800" b="1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</a:t>
            </a:r>
            <a:r>
              <a:rPr lang="en-US" altLang="zh-CN" sz="800" dirty="0"/>
              <a:t>1942</a:t>
            </a:r>
            <a:r>
              <a:rPr lang="zh-CN" altLang="en-US" sz="800" dirty="0"/>
              <a:t>年丰田纺织解散，大野耐一第二年转到丰田自动车工业株式会社，为</a:t>
            </a:r>
            <a:r>
              <a:rPr lang="zh-CN" altLang="en-US" sz="800" dirty="0">
                <a:hlinkClick r:id="rId6" tooltip="丰田"/>
              </a:rPr>
              <a:t>丰田</a:t>
            </a:r>
            <a:r>
              <a:rPr lang="zh-CN" altLang="en-US" sz="800" dirty="0"/>
              <a:t>创始人丰田佑吉之子、丰田汽车创始人</a:t>
            </a:r>
            <a:r>
              <a:rPr lang="zh-CN" altLang="en-US" sz="800" dirty="0">
                <a:hlinkClick r:id="rId7" tooltip="丰田喜一郎"/>
              </a:rPr>
              <a:t>丰田喜一郎</a:t>
            </a:r>
            <a:r>
              <a:rPr lang="zh-CN" altLang="en-US" sz="800" dirty="0"/>
              <a:t>效力。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据原丰田工程技术公司董事长堀切俊雄对</a:t>
            </a:r>
            <a:r>
              <a:rPr lang="en-US" altLang="zh-CN" sz="800" dirty="0"/>
              <a:t>《</a:t>
            </a:r>
            <a:r>
              <a:rPr lang="zh-CN" altLang="en-US" sz="800" dirty="0"/>
              <a:t>中外管理</a:t>
            </a:r>
            <a:r>
              <a:rPr lang="en-US" altLang="zh-CN" sz="800" dirty="0"/>
              <a:t>》</a:t>
            </a:r>
            <a:r>
              <a:rPr lang="zh-CN" altLang="en-US" sz="800" dirty="0"/>
              <a:t>介绍：第二次世界大战后，丰田曾陷入非常危险的境地，年汽车销量下降到了区区</a:t>
            </a:r>
            <a:r>
              <a:rPr lang="en-US" altLang="zh-CN" sz="800" dirty="0"/>
              <a:t>3275</a:t>
            </a:r>
            <a:r>
              <a:rPr lang="zh-CN" altLang="en-US" sz="800" dirty="0"/>
              <a:t>辆。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汽车销售不出去，工人开始罢工，而且持续相当长时间，丰田几乎濒临破产。为了挽救丰田，日本银行组成一个银行团为丰田提供资金，但是提出的条件是：</a:t>
            </a:r>
            <a:r>
              <a:rPr lang="zh-CN" altLang="en-US" sz="800" dirty="0">
                <a:hlinkClick r:id="rId8" tooltip="解雇"/>
              </a:rPr>
              <a:t>解雇</a:t>
            </a:r>
            <a:r>
              <a:rPr lang="en-US" altLang="zh-CN" sz="800" dirty="0"/>
              <a:t>3000</a:t>
            </a:r>
            <a:r>
              <a:rPr lang="zh-CN" altLang="en-US" sz="800" dirty="0"/>
              <a:t>名员工，经营层全部换班，公司一分为二：丰田销售公司、丰田汽车公司。这等于丰田重新从原点再来一遍。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那时的丰田不但面临资金短缺，还面临着原材料供应不足，而且日本汽车制造业的生产率与美国差距巨大。在如此严峻的现实面前，</a:t>
            </a:r>
            <a:r>
              <a:rPr lang="zh-CN" altLang="en-US" sz="800" dirty="0">
                <a:hlinkClick r:id="rId7" tooltip="丰田喜一郎"/>
              </a:rPr>
              <a:t>丰田喜一郎</a:t>
            </a:r>
            <a:r>
              <a:rPr lang="zh-CN" altLang="en-US" sz="800" dirty="0"/>
              <a:t>提出：降低成本，消除不必要的浪费。用三年时间赶上美国！否则，日本的汽车产业将难以为继！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“三年赶超美国”，创业者的雄心壮志与迫在眉睫目标让大野耐一这位</a:t>
            </a:r>
            <a:r>
              <a:rPr lang="zh-CN" altLang="en-US" sz="800" dirty="0">
                <a:hlinkClick r:id="rId9" tooltip="职业经理人"/>
              </a:rPr>
              <a:t>职业经理人</a:t>
            </a:r>
            <a:r>
              <a:rPr lang="zh-CN" altLang="en-US" sz="800" dirty="0"/>
              <a:t>刻骨铭心。由于这样的追赶意识，大野耐一从此把眼睛死死盯住现场。他日思夜想：为什么美国的生产率比日本高出几倍？一定是日本存在着大量的浪费！那么如何能找到更好的生产方式呢？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en-US" altLang="zh-CN" sz="800" dirty="0"/>
              <a:t>[</a:t>
            </a:r>
            <a:r>
              <a:rPr lang="zh-CN" altLang="en-US" sz="800" dirty="0">
                <a:hlinkClick r:id="rId10" tooltip="编辑段落: 丰田生产方式的两大原则"/>
              </a:rPr>
              <a:t>编辑</a:t>
            </a:r>
            <a:r>
              <a:rPr lang="en-US" altLang="zh-CN" sz="800" dirty="0"/>
              <a:t>]</a:t>
            </a:r>
            <a:endParaRPr lang="en-US" altLang="zh-CN" sz="800" b="1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b="1" dirty="0"/>
              <a:t>丰田生产方式的两大原则</a:t>
            </a:r>
            <a:endParaRPr lang="zh-CN" altLang="en-US" sz="800" b="1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众所周知，丰田生产方式的两大原则是准时化和自动化。先看看这两个原则的雏形。 </a:t>
            </a:r>
            <a:endParaRPr lang="zh-CN" altLang="en-US" sz="800" b="1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b="1" dirty="0"/>
              <a:t>准时化</a:t>
            </a:r>
            <a:r>
              <a:rPr lang="zh-CN" altLang="en-US" sz="800" dirty="0"/>
              <a:t>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关于消除浪费，</a:t>
            </a:r>
            <a:r>
              <a:rPr lang="zh-CN" altLang="en-US" sz="800" dirty="0">
                <a:hlinkClick r:id="rId7" tooltip="丰田喜一郎"/>
              </a:rPr>
              <a:t>丰田喜一郎</a:t>
            </a:r>
            <a:r>
              <a:rPr lang="zh-CN" altLang="en-US" sz="800" dirty="0"/>
              <a:t>有过这样一种构想，他说：“像汽车生产这种综合工业，最好把每个必要的零部件，非常准时地集中到</a:t>
            </a:r>
            <a:r>
              <a:rPr lang="zh-CN" altLang="en-US" sz="800" dirty="0">
                <a:hlinkClick r:id="rId11" tooltip="装配线"/>
              </a:rPr>
              <a:t>装配线</a:t>
            </a:r>
            <a:r>
              <a:rPr lang="zh-CN" altLang="en-US" sz="800" dirty="0"/>
              <a:t>上，工人每天只做必要的数量。”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大野耐一把</a:t>
            </a:r>
            <a:r>
              <a:rPr lang="zh-CN" altLang="en-US" sz="800" dirty="0">
                <a:hlinkClick r:id="rId7" tooltip="丰田喜一郎"/>
              </a:rPr>
              <a:t>丰田喜一郎</a:t>
            </a:r>
            <a:r>
              <a:rPr lang="zh-CN" altLang="en-US" sz="800" dirty="0"/>
              <a:t>这个思路应用到汽车的生产现场，形成了一套严谨成熟的“准时生产”体系。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首先是生产线的整流化：大野耐一学习福特的</a:t>
            </a:r>
            <a:r>
              <a:rPr lang="zh-CN" altLang="en-US" sz="800" dirty="0">
                <a:hlinkClick r:id="rId12" tooltip="流水线"/>
              </a:rPr>
              <a:t>流水线</a:t>
            </a:r>
            <a:r>
              <a:rPr lang="zh-CN" altLang="en-US" sz="800" dirty="0"/>
              <a:t>工作方式，将“以设备为中心进行加工”的生产方式改变为“根据产品的加工工艺来摆放设备”，形成专线生产，并计算出每个产品的</a:t>
            </a:r>
            <a:r>
              <a:rPr lang="zh-CN" altLang="en-US" sz="800" dirty="0">
                <a:hlinkClick r:id="rId13" tooltip="节拍时间"/>
              </a:rPr>
              <a:t>节拍时间</a:t>
            </a:r>
            <a:r>
              <a:rPr lang="zh-CN" altLang="en-US" sz="800" dirty="0"/>
              <a:t>。所谓节拍时间，即如生产</a:t>
            </a:r>
            <a:r>
              <a:rPr lang="en-US" altLang="zh-CN" sz="800" dirty="0"/>
              <a:t>A</a:t>
            </a:r>
            <a:r>
              <a:rPr lang="zh-CN" altLang="en-US" sz="800" dirty="0"/>
              <a:t>产品，一天需要</a:t>
            </a:r>
            <a:r>
              <a:rPr lang="en-US" altLang="zh-CN" sz="800" dirty="0"/>
              <a:t>480</a:t>
            </a:r>
            <a:r>
              <a:rPr lang="zh-CN" altLang="en-US" sz="800" dirty="0"/>
              <a:t>个，一天的劳动时间是</a:t>
            </a:r>
            <a:r>
              <a:rPr lang="en-US" altLang="zh-CN" sz="800" dirty="0"/>
              <a:t>480</a:t>
            </a:r>
            <a:r>
              <a:rPr lang="zh-CN" altLang="en-US" sz="800" dirty="0"/>
              <a:t>分钟，那么就可以计算出，生产一个</a:t>
            </a:r>
            <a:r>
              <a:rPr lang="en-US" altLang="zh-CN" sz="800" dirty="0"/>
              <a:t>A </a:t>
            </a:r>
            <a:r>
              <a:rPr lang="zh-CN" altLang="en-US" sz="800" dirty="0"/>
              <a:t>产品的节拍时间是</a:t>
            </a:r>
            <a:r>
              <a:rPr lang="en-US" altLang="zh-CN" sz="800" dirty="0"/>
              <a:t>1</a:t>
            </a:r>
            <a:r>
              <a:rPr lang="zh-CN" altLang="en-US" sz="800" dirty="0"/>
              <a:t>分钟。有了这个节拍时间概念，生产线只要按节拍时间持续流动生产即可。节拍时间是</a:t>
            </a:r>
            <a:r>
              <a:rPr lang="en-US" altLang="zh-CN" sz="800" dirty="0"/>
              <a:t>TPS</a:t>
            </a:r>
            <a:r>
              <a:rPr lang="zh-CN" altLang="en-US" sz="800" dirty="0"/>
              <a:t>中最重要的概念。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其次是</a:t>
            </a:r>
            <a:r>
              <a:rPr lang="zh-CN" altLang="en-US" sz="800" dirty="0">
                <a:hlinkClick r:id="rId14" tooltip="拉动式生产"/>
              </a:rPr>
              <a:t>拉动式生产</a:t>
            </a:r>
            <a:r>
              <a:rPr lang="zh-CN" altLang="en-US" sz="800" dirty="0"/>
              <a:t>。</a:t>
            </a:r>
            <a:r>
              <a:rPr lang="en-US" altLang="zh-CN" sz="800" dirty="0"/>
              <a:t>TPS</a:t>
            </a:r>
            <a:r>
              <a:rPr lang="zh-CN" altLang="en-US" sz="800" dirty="0"/>
              <a:t>之前的生产方式是生产计划部门把计划发给各个工序。由于各个工序发生故障时间不同，导致有的工序生产的部件多，有的生产的部件少，不仅导致生产线运转不流畅，而且循环往复地造成库存。为了解决这些问题，大野耐一从美国</a:t>
            </a:r>
            <a:r>
              <a:rPr lang="zh-CN" altLang="en-US" sz="800" dirty="0">
                <a:hlinkClick r:id="rId15" tooltip="超市"/>
              </a:rPr>
              <a:t>超市</a:t>
            </a:r>
            <a:r>
              <a:rPr lang="zh-CN" altLang="en-US" sz="800" dirty="0"/>
              <a:t>的取货受到了启发</a:t>
            </a:r>
            <a:r>
              <a:rPr lang="en-US" altLang="zh-CN" sz="800" dirty="0"/>
              <a:t>——</a:t>
            </a:r>
            <a:r>
              <a:rPr lang="zh-CN" altLang="en-US" sz="800" dirty="0"/>
              <a:t>其实，大野耐一根本就没有见过美国超市，只是听说而已。但这一点也没有妨碍他的思考和获益</a:t>
            </a:r>
            <a:r>
              <a:rPr lang="en-US" altLang="zh-CN" sz="800" dirty="0"/>
              <a:t>——</a:t>
            </a:r>
            <a:r>
              <a:rPr lang="zh-CN" altLang="en-US" sz="800" dirty="0"/>
              <a:t>他开始产生了一种没有浪费的流程假设。基于这种假设，大野耐一创造了后工序到前工序取件的流程，从而使</a:t>
            </a:r>
            <a:r>
              <a:rPr lang="zh-CN" altLang="en-US" sz="800" dirty="0">
                <a:hlinkClick r:id="rId16" tooltip="推动式生产"/>
              </a:rPr>
              <a:t>推动式生产</a:t>
            </a:r>
            <a:r>
              <a:rPr lang="zh-CN" altLang="en-US" sz="800" dirty="0"/>
              <a:t>变成了</a:t>
            </a:r>
            <a:r>
              <a:rPr lang="zh-CN" altLang="en-US" sz="800" dirty="0">
                <a:hlinkClick r:id="rId14" tooltip="拉动式生产"/>
              </a:rPr>
              <a:t>拉动式生产</a:t>
            </a:r>
            <a:r>
              <a:rPr lang="zh-CN" altLang="en-US" sz="800" dirty="0"/>
              <a:t>。最后一道工序每拉动一下，这条生产绳就紧一紧，带动上一道工序的运转，从而消除了库存。 </a:t>
            </a:r>
            <a:endParaRPr lang="zh-CN" altLang="en-US" sz="800" b="1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b="1" dirty="0"/>
              <a:t>自动化</a:t>
            </a:r>
            <a:r>
              <a:rPr lang="zh-CN" altLang="en-US" sz="800" dirty="0"/>
              <a:t>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战后，日本从欧美进口了很多自动化设备。尽管是自动机械，实际上在每台机床边还需配备一名工人看管，当发生故障时，再去叫修理人员来修理。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大野耐一认为：这种事真是愚蠢到极点，买来了自动机械，一点好处没发挥出来，于是就开始考虑如何做到不靠人监视也行呢？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他想到了丰田创始人</a:t>
            </a:r>
            <a:r>
              <a:rPr lang="zh-CN" altLang="en-US" sz="800" dirty="0">
                <a:hlinkClick r:id="rId17" tooltip="丰田佐吉"/>
              </a:rPr>
              <a:t>丰田佐吉</a:t>
            </a:r>
            <a:r>
              <a:rPr lang="zh-CN" altLang="en-US" sz="800" dirty="0"/>
              <a:t>的发现。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以前的织布机在织造过程中，如果一根经线断了，或者是纬线用完了，必须靠人巡回检查发现停车处理，不然就会出现大量的</a:t>
            </a:r>
            <a:r>
              <a:rPr lang="zh-CN" altLang="en-US" sz="800" dirty="0">
                <a:hlinkClick r:id="rId18" tooltip="不合格品"/>
              </a:rPr>
              <a:t>不合格品</a:t>
            </a:r>
            <a:r>
              <a:rPr lang="zh-CN" altLang="en-US" sz="800" dirty="0"/>
              <a:t>。能不能给设备赋予类似人的“智能”，给它装上判断设备运行状态是否正常的装置，使之在出现上述情况时自动停车，从而提高</a:t>
            </a:r>
            <a:r>
              <a:rPr lang="zh-CN" altLang="en-US" sz="800" dirty="0">
                <a:hlinkClick r:id="rId19" tooltip="劳动效率"/>
              </a:rPr>
              <a:t>劳动效率</a:t>
            </a:r>
            <a:r>
              <a:rPr lang="zh-CN" altLang="en-US" sz="800" dirty="0"/>
              <a:t>又减少不合格品？</a:t>
            </a:r>
            <a:r>
              <a:rPr lang="en-US" altLang="zh-CN" sz="800" dirty="0"/>
              <a:t>1901</a:t>
            </a:r>
            <a:r>
              <a:rPr lang="zh-CN" altLang="en-US" sz="800" dirty="0"/>
              <a:t>年，</a:t>
            </a:r>
            <a:r>
              <a:rPr lang="zh-CN" altLang="en-US" sz="800" dirty="0">
                <a:hlinkClick r:id="rId17" tooltip="丰田佐吉"/>
              </a:rPr>
              <a:t>丰田佐吉</a:t>
            </a:r>
            <a:r>
              <a:rPr lang="zh-CN" altLang="en-US" sz="800" dirty="0"/>
              <a:t>开始研制这种自动跳闸的织布机。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在当时的条件下，丰田佐吉既没有顾问也没有助手，既没有专门的研究室又没有参考资料，他有时连续几天从早到晚把自己关在居室里，仰视着“塌塌米”，沉静地苦想、切磋琢磨，耗费了整整</a:t>
            </a:r>
            <a:r>
              <a:rPr lang="en-US" altLang="zh-CN" sz="800" dirty="0"/>
              <a:t>25</a:t>
            </a:r>
            <a:r>
              <a:rPr lang="zh-CN" altLang="en-US" sz="800" dirty="0"/>
              <a:t>年的光阴，终于在</a:t>
            </a:r>
            <a:r>
              <a:rPr lang="en-US" altLang="zh-CN" sz="800" dirty="0"/>
              <a:t>1926</a:t>
            </a:r>
            <a:r>
              <a:rPr lang="zh-CN" altLang="en-US" sz="800" dirty="0"/>
              <a:t>年研制成功了具有类似人的“智能”的自动织机。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大野耐一受</a:t>
            </a:r>
            <a:r>
              <a:rPr lang="zh-CN" altLang="en-US" sz="800" dirty="0">
                <a:hlinkClick r:id="rId17" tooltip="丰田佐吉"/>
              </a:rPr>
              <a:t>丰田佐吉</a:t>
            </a:r>
            <a:r>
              <a:rPr lang="zh-CN" altLang="en-US" sz="800" dirty="0"/>
              <a:t>的启发，想到了把传感器装到机械上。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然而虽然传感器装上了，却不知道哪里的机械停了，这下组长可忙坏了，来回在生产线中奔跑。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这时，大野耐一又想出了一个办法，装了一个灯光显示板</a:t>
            </a:r>
            <a:r>
              <a:rPr lang="en-US" altLang="zh-CN" sz="800" dirty="0"/>
              <a:t>——</a:t>
            </a:r>
            <a:r>
              <a:rPr lang="zh-CN" altLang="en-US" sz="800" dirty="0"/>
              <a:t>指示灯，这个指示灯与各个机床相连接，放在一个地方，哪里发出异常可以马上知道，大大地提高了组长及修理科的工作效果，有效地保证了生产正常进行。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如果一道工序出现故障所有的工序都要停止，问题就会立刻被表面化，被及时发现，所有的人就都会想办法及时解决这一问题。改善由此开始。结果，生产线的有效运转率提升到了</a:t>
            </a:r>
            <a:r>
              <a:rPr lang="en-US" altLang="zh-CN" sz="800" dirty="0"/>
              <a:t>95%</a:t>
            </a:r>
            <a:r>
              <a:rPr lang="zh-CN" altLang="en-US" sz="800" dirty="0"/>
              <a:t>！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en-US" altLang="zh-CN" sz="800" dirty="0"/>
              <a:t>[</a:t>
            </a:r>
            <a:r>
              <a:rPr lang="zh-CN" altLang="en-US" sz="800" dirty="0">
                <a:hlinkClick r:id="rId20" tooltip="编辑段落: 改变世界的机器"/>
              </a:rPr>
              <a:t>编辑</a:t>
            </a:r>
            <a:r>
              <a:rPr lang="en-US" altLang="zh-CN" sz="800" dirty="0"/>
              <a:t>]</a:t>
            </a:r>
            <a:endParaRPr lang="en-US" altLang="zh-CN" sz="800" b="1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b="1" dirty="0"/>
              <a:t>改变世界的机器</a:t>
            </a:r>
            <a:endParaRPr lang="zh-CN" altLang="en-US" sz="800" b="1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大野耐一总是爱在车间走来走去，停下来向工人发问。他反复地就一个问题，问“为什么”，直到回答令他满意，被他问到的人也心里明白为止</a:t>
            </a:r>
            <a:r>
              <a:rPr lang="en-US" altLang="zh-CN" sz="800" dirty="0"/>
              <a:t>——</a:t>
            </a:r>
            <a:r>
              <a:rPr lang="zh-CN" altLang="en-US" sz="800" dirty="0"/>
              <a:t>这就是后来著名的“五个为什么”。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大野耐一推广</a:t>
            </a:r>
            <a:r>
              <a:rPr lang="en-US" altLang="zh-CN" sz="800" dirty="0"/>
              <a:t>TPS</a:t>
            </a:r>
            <a:r>
              <a:rPr lang="zh-CN" altLang="en-US" sz="800" dirty="0"/>
              <a:t>的生产方式近似残酷，他的办事方法也前所未闻。由于</a:t>
            </a:r>
            <a:r>
              <a:rPr lang="en-US" altLang="zh-CN" sz="800" dirty="0"/>
              <a:t>TPS</a:t>
            </a:r>
            <a:r>
              <a:rPr lang="zh-CN" altLang="en-US" sz="800" dirty="0"/>
              <a:t>改变了工人们的生产习惯，所以在初期阶段没有人愿意跟他合作。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堀切俊雄回忆说：“当时，我和大野耐一在一起工作。说实话，他让人害怕。当时大野耐一到哪个工厂，哪个工厂的领导就会躲起来！”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当时的大野耐一也非常痛苦。但是，令他庆幸的是，</a:t>
            </a:r>
            <a:r>
              <a:rPr lang="zh-CN" altLang="en-US" sz="800" dirty="0">
                <a:hlinkClick r:id="rId6" tooltip="丰田"/>
              </a:rPr>
              <a:t>丰田</a:t>
            </a:r>
            <a:r>
              <a:rPr lang="zh-CN" altLang="en-US" sz="800" dirty="0"/>
              <a:t>的掌门人支持他，保证了这种变革没有夭折。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为了实施成功，达到目的，大野耐一不断地鼓动那些高级经理们。在鼓动和压力下，人们开始慢慢地接受这种改变。“看板生产”至少花了</a:t>
            </a:r>
            <a:r>
              <a:rPr lang="en-US" altLang="zh-CN" sz="800" dirty="0"/>
              <a:t>10</a:t>
            </a:r>
            <a:r>
              <a:rPr lang="zh-CN" altLang="en-US" sz="800" dirty="0"/>
              <a:t>年以上的时间才得以在丰田推行成功</a:t>
            </a:r>
            <a:r>
              <a:rPr lang="en-US" altLang="zh-CN" sz="800" dirty="0"/>
              <a:t>——</a:t>
            </a:r>
            <a:r>
              <a:rPr lang="zh-CN" altLang="en-US" sz="800" dirty="0"/>
              <a:t>直到</a:t>
            </a:r>
            <a:r>
              <a:rPr lang="en-US" altLang="zh-CN" sz="800" dirty="0"/>
              <a:t>1973</a:t>
            </a:r>
            <a:r>
              <a:rPr lang="zh-CN" altLang="en-US" sz="800" dirty="0"/>
              <a:t>年的第一次石油危机，整个汽车行业出现大量的库存，这时的丰田不但没亏本，反而赢利。这才让那些骂他的人开始相信而接受了他的思想。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大野耐一在丰田工作了一辈子，在屡经挫折和失败之后，创造了一套完整的、超常规的、具有革命性的全新生产方式</a:t>
            </a:r>
            <a:r>
              <a:rPr lang="en-US" altLang="zh-CN" sz="800" dirty="0"/>
              <a:t>——</a:t>
            </a:r>
            <a:r>
              <a:rPr lang="zh-CN" altLang="en-US" sz="800" dirty="0">
                <a:hlinkClick r:id="rId3" tooltip="丰田生产方式"/>
              </a:rPr>
              <a:t>丰田生产方式</a:t>
            </a:r>
            <a:r>
              <a:rPr lang="zh-CN" altLang="en-US" sz="800" dirty="0"/>
              <a:t>（</a:t>
            </a:r>
            <a:r>
              <a:rPr lang="en-US" altLang="zh-CN" sz="800" dirty="0"/>
              <a:t>TPS</a:t>
            </a:r>
            <a:r>
              <a:rPr lang="zh-CN" altLang="en-US" sz="800" dirty="0"/>
              <a:t>）。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正是</a:t>
            </a:r>
            <a:r>
              <a:rPr lang="en-US" altLang="zh-CN" sz="800" dirty="0"/>
              <a:t>1990</a:t>
            </a:r>
            <a:r>
              <a:rPr lang="zh-CN" altLang="en-US" sz="800" dirty="0"/>
              <a:t>年，一个周末的清晨。麻省理工学院教授詹姆斯</a:t>
            </a:r>
            <a:r>
              <a:rPr lang="en-US" altLang="zh-CN" sz="800" dirty="0"/>
              <a:t>·</a:t>
            </a:r>
            <a:r>
              <a:rPr lang="zh-CN" altLang="en-US" sz="800" dirty="0"/>
              <a:t>沃麦克被急促的电话声惊醒，电话的另一头是出版社编辑兴奋的声音：“沃麦克博士，书取名叫做</a:t>
            </a:r>
            <a:r>
              <a:rPr lang="en-US" altLang="zh-CN" sz="800" dirty="0"/>
              <a:t>《</a:t>
            </a:r>
            <a:r>
              <a:rPr lang="zh-CN" altLang="en-US" sz="800" dirty="0"/>
              <a:t>改变世界的机器</a:t>
            </a:r>
            <a:r>
              <a:rPr lang="en-US" altLang="zh-CN" sz="800" dirty="0"/>
              <a:t>》</a:t>
            </a:r>
            <a:r>
              <a:rPr lang="zh-CN" altLang="en-US" sz="800" dirty="0"/>
              <a:t>，你觉得如何？”这本书，是全球第一本由西方人深入探讨丰田汽车管理模式的书籍，是</a:t>
            </a:r>
            <a:r>
              <a:rPr lang="en-US" altLang="zh-CN" sz="800" dirty="0"/>
              <a:t>1985</a:t>
            </a:r>
            <a:r>
              <a:rPr lang="zh-CN" altLang="en-US" sz="800" dirty="0"/>
              <a:t>年</a:t>
            </a:r>
            <a:r>
              <a:rPr lang="zh-CN" altLang="en-US" sz="800" dirty="0">
                <a:hlinkClick r:id="rId21" tooltip="美国麻省理工学院"/>
              </a:rPr>
              <a:t>美国麻省理工学院</a:t>
            </a:r>
            <a:r>
              <a:rPr lang="zh-CN" altLang="en-US" sz="800" dirty="0">
                <a:hlinkClick r:id="rId22" tooltip="筹资"/>
              </a:rPr>
              <a:t>筹资</a:t>
            </a:r>
            <a:r>
              <a:rPr lang="en-US" altLang="zh-CN" sz="800" dirty="0"/>
              <a:t>500</a:t>
            </a:r>
            <a:r>
              <a:rPr lang="zh-CN" altLang="en-US" sz="800" dirty="0"/>
              <a:t>万美元的研究项目，是美国人第一次把丰田生产方式定名为</a:t>
            </a:r>
            <a:r>
              <a:rPr lang="en-US" altLang="zh-CN" sz="800" dirty="0"/>
              <a:t>Lean Production</a:t>
            </a:r>
            <a:r>
              <a:rPr lang="zh-CN" altLang="en-US" sz="800" dirty="0"/>
              <a:t>，即</a:t>
            </a:r>
            <a:r>
              <a:rPr lang="zh-CN" altLang="en-US" sz="800" dirty="0">
                <a:hlinkClick r:id="rId23" tooltip="精益生产方式"/>
              </a:rPr>
              <a:t>精益生产方式</a:t>
            </a:r>
            <a:r>
              <a:rPr lang="zh-CN" altLang="en-US" sz="800" dirty="0"/>
              <a:t>。这个研究成果掀起了一股学习精益生产方式的狂潮。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据</a:t>
            </a:r>
            <a:r>
              <a:rPr lang="en-US" altLang="zh-CN" sz="800" dirty="0"/>
              <a:t>《</a:t>
            </a:r>
            <a:r>
              <a:rPr lang="zh-CN" altLang="en-US" sz="800" dirty="0"/>
              <a:t>丰田创业史</a:t>
            </a:r>
            <a:r>
              <a:rPr lang="en-US" altLang="zh-CN" sz="800" dirty="0"/>
              <a:t>》</a:t>
            </a:r>
            <a:r>
              <a:rPr lang="zh-CN" altLang="en-US" sz="800" dirty="0"/>
              <a:t>所述：大野耐一所创始的精益生产方式受到来自各方面的赞扬，但他从不炫耀自己的理念。大野耐一不为创立丰田生产方式而沽名钓誉、邀功请赏，反而一再声称其思想精髓来自于</a:t>
            </a:r>
            <a:r>
              <a:rPr lang="zh-CN" altLang="en-US" sz="800" dirty="0">
                <a:hlinkClick r:id="rId17" tooltip="丰田佐吉"/>
              </a:rPr>
              <a:t>丰田佐吉</a:t>
            </a:r>
            <a:r>
              <a:rPr lang="zh-CN" altLang="en-US" sz="800" dirty="0"/>
              <a:t>和</a:t>
            </a:r>
            <a:r>
              <a:rPr lang="zh-CN" altLang="en-US" sz="800" dirty="0">
                <a:hlinkClick r:id="rId7" tooltip="丰田喜一郎"/>
              </a:rPr>
              <a:t>丰田喜一郎</a:t>
            </a:r>
            <a:r>
              <a:rPr lang="zh-CN" altLang="en-US" sz="800" dirty="0"/>
              <a:t>并对他们大加歌颂。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en-US" altLang="zh-CN" sz="800" dirty="0"/>
              <a:t>[</a:t>
            </a:r>
            <a:r>
              <a:rPr lang="zh-CN" altLang="en-US" sz="800" dirty="0">
                <a:hlinkClick r:id="rId24" tooltip="编辑段落: 总动员时代"/>
              </a:rPr>
              <a:t>编辑</a:t>
            </a:r>
            <a:r>
              <a:rPr lang="en-US" altLang="zh-CN" sz="800" dirty="0"/>
              <a:t>]</a:t>
            </a:r>
            <a:endParaRPr lang="en-US" altLang="zh-CN" sz="800" b="1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b="1" dirty="0"/>
              <a:t>总动员时代</a:t>
            </a:r>
            <a:endParaRPr lang="zh-CN" altLang="en-US" sz="800" b="1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截止到目前，我们看到的大量资料还是大野耐一时代的丰田生产方式。事实上，自上而下的强压式的推广曾招致丰田工人们的不断反抗。直到上世纪</a:t>
            </a:r>
            <a:r>
              <a:rPr lang="en-US" altLang="zh-CN" sz="800" dirty="0"/>
              <a:t>80 </a:t>
            </a:r>
            <a:r>
              <a:rPr lang="zh-CN" altLang="en-US" sz="800" dirty="0"/>
              <a:t>年代，丰田内部开始出现了自主研发活动，工人们要自主研究现场管理的改善方法。</a:t>
            </a:r>
            <a:r>
              <a:rPr lang="en-US" altLang="zh-CN" sz="800" dirty="0"/>
              <a:t>TPS</a:t>
            </a:r>
            <a:r>
              <a:rPr lang="zh-CN" altLang="en-US" sz="800" dirty="0"/>
              <a:t>的基本思想开始渗透到业务的各个环节。于是全面的</a:t>
            </a:r>
            <a:r>
              <a:rPr lang="en-US" altLang="zh-CN" sz="800" dirty="0"/>
              <a:t>TPS</a:t>
            </a:r>
            <a:r>
              <a:rPr lang="zh-CN" altLang="en-US" sz="800" dirty="0"/>
              <a:t>诞生了。其诞生标志着丰田生产方式出现了另一个伟大的原则</a:t>
            </a:r>
            <a:r>
              <a:rPr lang="en-US" altLang="zh-CN" sz="800" dirty="0"/>
              <a:t>——</a:t>
            </a:r>
            <a:r>
              <a:rPr lang="zh-CN" altLang="en-US" sz="800" dirty="0"/>
              <a:t>活性化原则。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</a:t>
            </a:r>
            <a:r>
              <a:rPr lang="zh-CN" altLang="en-US" sz="800" b="1" dirty="0"/>
              <a:t>活性化</a:t>
            </a:r>
            <a:r>
              <a:rPr lang="zh-CN" altLang="en-US" sz="800" dirty="0"/>
              <a:t>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活性化原则的本质是调动员工的上进心及积极性。和美国工厂最大的不同是：美国公司给作业标准，工人们按标准做就行了。而丰田的</a:t>
            </a:r>
            <a:r>
              <a:rPr lang="en-US" altLang="zh-CN" sz="800" dirty="0"/>
              <a:t>TOTAL TPS</a:t>
            </a:r>
            <a:r>
              <a:rPr lang="zh-CN" altLang="en-US" sz="800" dirty="0"/>
              <a:t>充分相信工人们的智慧，实现现场的活性化，提倡“现场现物”。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现在的丰田，一个产品进入量产前，都有制造准备活动。以前由技术人员进行的改善活动，现在，由一线工人提出思路，参与完成。丰田会抽调出大量的人力和精力来做量产前的改善，充分发挥一线工人的聪明才智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在丰田汽车所属主办工厂之一的岐阜车体工厂，</a:t>
            </a:r>
            <a:r>
              <a:rPr lang="en-US" altLang="zh-CN" sz="800" dirty="0"/>
              <a:t>《</a:t>
            </a:r>
            <a:r>
              <a:rPr lang="zh-CN" altLang="en-US" sz="800" dirty="0"/>
              <a:t>中外管理</a:t>
            </a:r>
            <a:r>
              <a:rPr lang="en-US" altLang="zh-CN" sz="800" dirty="0"/>
              <a:t>》</a:t>
            </a:r>
            <a:r>
              <a:rPr lang="zh-CN" altLang="en-US" sz="800" dirty="0"/>
              <a:t>记者一行看到现场到处都有着醒目的“改善看板”。</a:t>
            </a:r>
            <a:r>
              <a:rPr lang="zh-CN" altLang="en-US" sz="800" dirty="0">
                <a:hlinkClick r:id="rId25" tooltip="看板"/>
              </a:rPr>
              <a:t>看板</a:t>
            </a:r>
            <a:r>
              <a:rPr lang="zh-CN" altLang="en-US" sz="800" dirty="0"/>
              <a:t>的内容分成两部分，一边是改善前的状况，一边是改善后的状况。改善效果产生的经济效益、改善承担者的姓名及得到的奖励都写在看板上公布于众。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在丰田眼里，没有消极的员工。只要方法正确，员工都能焕发活力。因为，人都希望有归属感，个别人的落后也会在集体向上的带动下，发生变化。只不过，时间不同而已。让员工做事情，不求</a:t>
            </a:r>
            <a:r>
              <a:rPr lang="en-US" altLang="zh-CN" sz="800" dirty="0"/>
              <a:t>100%</a:t>
            </a:r>
            <a:r>
              <a:rPr lang="zh-CN" altLang="en-US" sz="800" dirty="0"/>
              <a:t>的改善或者达到，只要有</a:t>
            </a:r>
            <a:r>
              <a:rPr lang="en-US" altLang="zh-CN" sz="800" dirty="0"/>
              <a:t>50%</a:t>
            </a:r>
            <a:r>
              <a:rPr lang="zh-CN" altLang="en-US" sz="800" dirty="0"/>
              <a:t>的可能，就开始去行动，在行动中现场现物，持续改善到</a:t>
            </a:r>
            <a:r>
              <a:rPr lang="en-US" altLang="zh-CN" sz="800" dirty="0"/>
              <a:t>100%.</a:t>
            </a:r>
            <a:r>
              <a:rPr lang="zh-CN" altLang="en-US" sz="800" dirty="0"/>
              <a:t>不要给员工过高的压力和期望，最好只要让他伸伸手就能够到。然后，员工产生一种成就感，进而充实感，大脑才能开始活性化，才能不断地进取向上。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当然，发挥一线员工的智慧进行改善，并不表示改善目标是自下而上，而是每年度公司都有改善方针，从质量、成本、安全等多个角度制定改善目标，然后，把目标层层分解到每个班组。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不愧为“穿着工装的圣贤”，晚年的大野耐一在书中留下了感人的反思：“没有人喜欢自己只是螺丝钉，工作一成不变，只是听命行事，不知道为何而忙，丰田做的事很简单，就是真正给员工思考的空间，引导出他们的智慧。员工奉献宝贵的时间给公司，如果不妥善运用他们的智慧，才是浪费。”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en-US" altLang="zh-CN" sz="800" dirty="0"/>
              <a:t>[</a:t>
            </a:r>
            <a:r>
              <a:rPr lang="zh-CN" altLang="en-US" sz="800" dirty="0">
                <a:hlinkClick r:id="rId26" tooltip="编辑段落: 大野耐一著作"/>
              </a:rPr>
              <a:t>编辑</a:t>
            </a:r>
            <a:r>
              <a:rPr lang="en-US" altLang="zh-CN" sz="800" dirty="0"/>
              <a:t>]</a:t>
            </a:r>
            <a:endParaRPr lang="en-US" altLang="zh-CN" sz="800" b="1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b="1" dirty="0"/>
              <a:t>大野耐一著作</a:t>
            </a:r>
            <a:endParaRPr lang="zh-CN" altLang="en-US" sz="800" b="1" dirty="0"/>
          </a:p>
          <a:p>
            <a:pPr lvl="0" eaLnBrk="1" hangingPunct="1">
              <a:lnSpc>
                <a:spcPct val="80000"/>
              </a:lnSpc>
            </a:pPr>
            <a:r>
              <a:rPr lang="en-US" altLang="zh-CN" sz="800" dirty="0"/>
              <a:t>《</a:t>
            </a:r>
            <a:r>
              <a:rPr lang="zh-CN" altLang="en-US" sz="800" dirty="0"/>
              <a:t>丰田生产方式</a:t>
            </a:r>
            <a:r>
              <a:rPr lang="en-US" altLang="zh-CN" sz="800" dirty="0"/>
              <a:t>》 </a:t>
            </a:r>
            <a:endParaRPr lang="en-US" altLang="zh-CN" sz="800" dirty="0"/>
          </a:p>
          <a:p>
            <a:pPr lvl="0" eaLnBrk="1" hangingPunct="1">
              <a:lnSpc>
                <a:spcPct val="80000"/>
              </a:lnSpc>
            </a:pPr>
            <a:r>
              <a:rPr lang="en-US" altLang="zh-CN" sz="800" dirty="0"/>
              <a:t>《</a:t>
            </a:r>
            <a:r>
              <a:rPr lang="zh-CN" altLang="en-US" sz="800" dirty="0"/>
              <a:t>大野耐一的现场管理</a:t>
            </a:r>
            <a:r>
              <a:rPr lang="en-US" altLang="zh-CN" sz="800" dirty="0"/>
              <a:t>》</a:t>
            </a:r>
            <a:endParaRPr lang="en-US" altLang="zh-CN" sz="800" dirty="0"/>
          </a:p>
          <a:p>
            <a:pPr lvl="0" eaLnBrk="1" hangingPunct="1">
              <a:lnSpc>
                <a:spcPct val="80000"/>
              </a:lnSpc>
            </a:pPr>
            <a:endParaRPr lang="zh-CN" altLang="en-US" sz="8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Rectangle 7"/>
          <p:cNvSpPr txBox="1">
            <a:spLocks noGrp="1"/>
          </p:cNvSpPr>
          <p:nvPr>
            <p:ph type="sldNum" sz="quarter"/>
          </p:nvPr>
        </p:nvSpPr>
        <p:spPr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</a:ln>
        </p:spPr>
        <p:txBody>
          <a:bodyPr lIns="98508" tIns="49254" rIns="98508" bIns="49254" anchor="b" anchorCtr="0"/>
          <a:p>
            <a:pPr lvl="0" algn="r" defTabSz="986155" eaLnBrk="1" hangingPunct="1">
              <a:spcBef>
                <a:spcPct val="0"/>
              </a:spcBef>
            </a:pPr>
            <a:fld id="{9A0DB2DC-4C9A-4742-B13C-FB6460FD3503}" type="slidenum">
              <a:rPr lang="zh-CN" altLang="en-US" sz="1300" dirty="0"/>
            </a:fld>
            <a:endParaRPr lang="zh-CN" altLang="en-US" sz="1300" dirty="0"/>
          </a:p>
        </p:txBody>
      </p:sp>
      <p:sp>
        <p:nvSpPr>
          <p:cNvPr id="15363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/>
          </p:cNvSpPr>
          <p:nvPr>
            <p:ph type="body" idx="1"/>
          </p:nvPr>
        </p:nvSpPr>
        <p:spPr>
          <a:xfrm>
            <a:off x="709613" y="4860925"/>
            <a:ext cx="5684837" cy="4605338"/>
          </a:xfrm>
          <a:ln/>
        </p:spPr>
        <p:txBody>
          <a:bodyPr wrap="square" lIns="98508" tIns="49254" rIns="98508" bIns="49254" anchor="t" anchorCtr="0"/>
          <a:p>
            <a:pPr lvl="0" eaLnBrk="1" hangingPunct="1">
              <a:lnSpc>
                <a:spcPct val="80000"/>
              </a:lnSpc>
            </a:pPr>
            <a:r>
              <a:rPr lang="zh-CN" altLang="en-US" sz="800" b="1" dirty="0"/>
              <a:t>大野耐一</a:t>
            </a:r>
            <a:r>
              <a:rPr lang="en-US" altLang="zh-CN" sz="800" b="1" dirty="0"/>
              <a:t>(Taiichi Ohno 1912-1990)</a:t>
            </a:r>
            <a:r>
              <a:rPr lang="zh-CN" altLang="en-US" sz="800" dirty="0"/>
              <a:t>，著名的</a:t>
            </a:r>
            <a:r>
              <a:rPr lang="zh-CN" altLang="en-US" sz="800" dirty="0">
                <a:hlinkClick r:id="rId3" tooltip="丰田生产方式"/>
              </a:rPr>
              <a:t>丰田生产方式</a:t>
            </a:r>
            <a:r>
              <a:rPr lang="zh-CN" altLang="en-US" sz="800" dirty="0"/>
              <a:t>的创始人，被日本人称为：“</a:t>
            </a:r>
            <a:r>
              <a:rPr lang="zh-CN" altLang="en-US" sz="800" b="1" dirty="0"/>
              <a:t>日本复活之父</a:t>
            </a:r>
            <a:r>
              <a:rPr lang="zh-CN" altLang="en-US" sz="800" dirty="0"/>
              <a:t>”、“</a:t>
            </a:r>
            <a:r>
              <a:rPr lang="zh-CN" altLang="en-US" sz="800" b="1" dirty="0"/>
              <a:t>生产管理的教父</a:t>
            </a:r>
            <a:r>
              <a:rPr lang="zh-CN" altLang="en-US" sz="800" dirty="0"/>
              <a:t>”、“</a:t>
            </a:r>
            <a:r>
              <a:rPr lang="zh-CN" altLang="en-US" sz="800" b="1" dirty="0"/>
              <a:t>穿着工装的圣贤</a:t>
            </a:r>
            <a:r>
              <a:rPr lang="zh-CN" altLang="en-US" sz="800" dirty="0"/>
              <a:t>”。 </a:t>
            </a:r>
            <a:endParaRPr lang="en-US" altLang="zh-CN" sz="800" dirty="0"/>
          </a:p>
          <a:p>
            <a:pPr lvl="0" eaLnBrk="1" hangingPunct="1">
              <a:lnSpc>
                <a:spcPct val="80000"/>
              </a:lnSpc>
            </a:pPr>
            <a:r>
              <a:rPr lang="en-US" altLang="zh-CN" sz="800" dirty="0">
                <a:hlinkClick r:id="" action="ppaction://noaction"/>
              </a:rPr>
              <a:t>1 </a:t>
            </a:r>
            <a:r>
              <a:rPr lang="zh-CN" altLang="en-US" sz="800" dirty="0">
                <a:hlinkClick r:id="" action="ppaction://noaction"/>
              </a:rPr>
              <a:t>大野耐一生平简历</a:t>
            </a:r>
            <a:r>
              <a:rPr lang="zh-CN" altLang="en-US" sz="800" dirty="0"/>
              <a:t>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en-US" altLang="zh-CN" sz="800" dirty="0">
                <a:hlinkClick r:id="" action="ppaction://noaction"/>
              </a:rPr>
              <a:t>2 </a:t>
            </a:r>
            <a:r>
              <a:rPr lang="zh-CN" altLang="en-US" sz="800" dirty="0">
                <a:hlinkClick r:id="" action="ppaction://noaction"/>
              </a:rPr>
              <a:t>大野耐一精神</a:t>
            </a:r>
            <a:r>
              <a:rPr lang="zh-CN" altLang="en-US" sz="800" dirty="0"/>
              <a:t> </a:t>
            </a:r>
            <a:endParaRPr lang="zh-CN" altLang="en-US" sz="800" dirty="0"/>
          </a:p>
          <a:p>
            <a:pPr lvl="1" eaLnBrk="1" hangingPunct="1">
              <a:lnSpc>
                <a:spcPct val="80000"/>
              </a:lnSpc>
            </a:pPr>
            <a:r>
              <a:rPr lang="en-US" altLang="zh-CN" sz="800" dirty="0">
                <a:hlinkClick r:id="" action="ppaction://noaction"/>
              </a:rPr>
              <a:t>2.1 </a:t>
            </a:r>
            <a:r>
              <a:rPr lang="zh-CN" altLang="en-US" sz="800" dirty="0">
                <a:hlinkClick r:id="" action="ppaction://noaction"/>
              </a:rPr>
              <a:t>丰田生产方式的两大原则</a:t>
            </a:r>
            <a:r>
              <a:rPr lang="zh-CN" altLang="en-US" sz="800" dirty="0"/>
              <a:t> </a:t>
            </a:r>
            <a:endParaRPr lang="zh-CN" altLang="en-US" sz="800" dirty="0"/>
          </a:p>
          <a:p>
            <a:pPr lvl="1" eaLnBrk="1" hangingPunct="1">
              <a:lnSpc>
                <a:spcPct val="80000"/>
              </a:lnSpc>
            </a:pPr>
            <a:r>
              <a:rPr lang="en-US" altLang="zh-CN" sz="800" dirty="0">
                <a:hlinkClick r:id="" action="ppaction://noaction"/>
              </a:rPr>
              <a:t>2.2 </a:t>
            </a:r>
            <a:r>
              <a:rPr lang="zh-CN" altLang="en-US" sz="800" dirty="0">
                <a:hlinkClick r:id="" action="ppaction://noaction"/>
              </a:rPr>
              <a:t>改变世界的机器</a:t>
            </a:r>
            <a:r>
              <a:rPr lang="zh-CN" altLang="en-US" sz="800" dirty="0"/>
              <a:t> </a:t>
            </a:r>
            <a:endParaRPr lang="zh-CN" altLang="en-US" sz="800" dirty="0"/>
          </a:p>
          <a:p>
            <a:pPr lvl="1" eaLnBrk="1" hangingPunct="1">
              <a:lnSpc>
                <a:spcPct val="80000"/>
              </a:lnSpc>
            </a:pPr>
            <a:r>
              <a:rPr lang="en-US" altLang="zh-CN" sz="800" dirty="0">
                <a:hlinkClick r:id="" action="ppaction://noaction"/>
              </a:rPr>
              <a:t>2.3 </a:t>
            </a:r>
            <a:r>
              <a:rPr lang="zh-CN" altLang="en-US" sz="800" dirty="0">
                <a:hlinkClick r:id="" action="ppaction://noaction"/>
              </a:rPr>
              <a:t>总动员时代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en-US" altLang="zh-CN" sz="800" dirty="0">
                <a:hlinkClick r:id="" action="ppaction://noaction"/>
              </a:rPr>
              <a:t>3 </a:t>
            </a:r>
            <a:r>
              <a:rPr lang="zh-CN" altLang="en-US" sz="800" dirty="0">
                <a:hlinkClick r:id="" action="ppaction://noaction"/>
              </a:rPr>
              <a:t>大野耐一著作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en-US" altLang="zh-CN" sz="800" dirty="0"/>
              <a:t>[</a:t>
            </a:r>
            <a:r>
              <a:rPr lang="zh-CN" altLang="en-US" sz="800" dirty="0">
                <a:hlinkClick r:id="rId4" tooltip="编辑段落: 大野耐一生平简历"/>
              </a:rPr>
              <a:t>编辑</a:t>
            </a:r>
            <a:r>
              <a:rPr lang="en-US" altLang="zh-CN" sz="800" dirty="0"/>
              <a:t>]</a:t>
            </a:r>
            <a:endParaRPr lang="en-US" altLang="zh-CN" sz="800" b="1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b="1" dirty="0"/>
              <a:t>大野耐一生平简历</a:t>
            </a:r>
            <a:endParaRPr lang="zh-CN" altLang="en-US" sz="800" b="1" dirty="0"/>
          </a:p>
          <a:p>
            <a:pPr lvl="0" eaLnBrk="1" hangingPunct="1">
              <a:lnSpc>
                <a:spcPct val="80000"/>
              </a:lnSpc>
            </a:pPr>
            <a:r>
              <a:rPr lang="en-US" altLang="zh-CN" sz="800" dirty="0"/>
              <a:t>1912</a:t>
            </a:r>
            <a:r>
              <a:rPr lang="zh-CN" altLang="en-US" sz="800" dirty="0"/>
              <a:t>年，出生于中国大连；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en-US" altLang="zh-CN" sz="800" dirty="0"/>
              <a:t>1932</a:t>
            </a:r>
            <a:r>
              <a:rPr lang="zh-CN" altLang="en-US" sz="800" dirty="0"/>
              <a:t>年，从名古屋高等工业学校毕业之后，进入丰田纺织公司；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en-US" altLang="zh-CN" sz="800" dirty="0"/>
              <a:t>1943</a:t>
            </a:r>
            <a:r>
              <a:rPr lang="zh-CN" altLang="en-US" sz="800" dirty="0"/>
              <a:t>年，转入丰田汽车工业公司；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en-US" altLang="zh-CN" sz="800" dirty="0"/>
              <a:t>1964</a:t>
            </a:r>
            <a:r>
              <a:rPr lang="zh-CN" altLang="en-US" sz="800" dirty="0"/>
              <a:t>年担任常务董事；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en-US" altLang="zh-CN" sz="800" dirty="0"/>
              <a:t>1970</a:t>
            </a:r>
            <a:r>
              <a:rPr lang="zh-CN" altLang="en-US" sz="800" dirty="0"/>
              <a:t>年担任专务董事；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en-US" altLang="zh-CN" sz="800" dirty="0"/>
              <a:t>1975-1978</a:t>
            </a:r>
            <a:r>
              <a:rPr lang="zh-CN" altLang="en-US" sz="800" dirty="0"/>
              <a:t>年担任丰田汽车公司副社长。此后又先后担任丰田汽车工业公司顾问、全并后的丰田汽车公司顾问、丰田纺织协会会长等职务；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en-US" altLang="zh-CN" sz="800" dirty="0"/>
              <a:t>1990</a:t>
            </a:r>
            <a:r>
              <a:rPr lang="zh-CN" altLang="en-US" sz="800" dirty="0"/>
              <a:t>年去世。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en-US" altLang="zh-CN" sz="800" dirty="0"/>
              <a:t>[</a:t>
            </a:r>
            <a:r>
              <a:rPr lang="zh-CN" altLang="en-US" sz="800" dirty="0">
                <a:hlinkClick r:id="rId5" tooltip="编辑段落: 大野耐一精神"/>
              </a:rPr>
              <a:t>编辑</a:t>
            </a:r>
            <a:r>
              <a:rPr lang="en-US" altLang="zh-CN" sz="800" dirty="0"/>
              <a:t>]</a:t>
            </a:r>
            <a:endParaRPr lang="en-US" altLang="zh-CN" sz="800" b="1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b="1" dirty="0"/>
              <a:t>大野耐一精神</a:t>
            </a:r>
            <a:endParaRPr lang="zh-CN" altLang="en-US" sz="800" b="1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</a:t>
            </a:r>
            <a:r>
              <a:rPr lang="en-US" altLang="zh-CN" sz="800" dirty="0"/>
              <a:t>1942</a:t>
            </a:r>
            <a:r>
              <a:rPr lang="zh-CN" altLang="en-US" sz="800" dirty="0"/>
              <a:t>年丰田纺织解散，大野耐一第二年转到丰田自动车工业株式会社，为</a:t>
            </a:r>
            <a:r>
              <a:rPr lang="zh-CN" altLang="en-US" sz="800" dirty="0">
                <a:hlinkClick r:id="rId6" tooltip="丰田"/>
              </a:rPr>
              <a:t>丰田</a:t>
            </a:r>
            <a:r>
              <a:rPr lang="zh-CN" altLang="en-US" sz="800" dirty="0"/>
              <a:t>创始人丰田佑吉之子、丰田汽车创始人</a:t>
            </a:r>
            <a:r>
              <a:rPr lang="zh-CN" altLang="en-US" sz="800" dirty="0">
                <a:hlinkClick r:id="rId7" tooltip="丰田喜一郎"/>
              </a:rPr>
              <a:t>丰田喜一郎</a:t>
            </a:r>
            <a:r>
              <a:rPr lang="zh-CN" altLang="en-US" sz="800" dirty="0"/>
              <a:t>效力。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据原丰田工程技术公司董事长堀切俊雄对</a:t>
            </a:r>
            <a:r>
              <a:rPr lang="en-US" altLang="zh-CN" sz="800" dirty="0"/>
              <a:t>《</a:t>
            </a:r>
            <a:r>
              <a:rPr lang="zh-CN" altLang="en-US" sz="800" dirty="0"/>
              <a:t>中外管理</a:t>
            </a:r>
            <a:r>
              <a:rPr lang="en-US" altLang="zh-CN" sz="800" dirty="0"/>
              <a:t>》</a:t>
            </a:r>
            <a:r>
              <a:rPr lang="zh-CN" altLang="en-US" sz="800" dirty="0"/>
              <a:t>介绍：第二次世界大战后，丰田曾陷入非常危险的境地，年汽车销量下降到了区区</a:t>
            </a:r>
            <a:r>
              <a:rPr lang="en-US" altLang="zh-CN" sz="800" dirty="0"/>
              <a:t>3275</a:t>
            </a:r>
            <a:r>
              <a:rPr lang="zh-CN" altLang="en-US" sz="800" dirty="0"/>
              <a:t>辆。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汽车销售不出去，工人开始罢工，而且持续相当长时间，丰田几乎濒临破产。为了挽救丰田，日本银行组成一个银行团为丰田提供资金，但是提出的条件是：</a:t>
            </a:r>
            <a:r>
              <a:rPr lang="zh-CN" altLang="en-US" sz="800" dirty="0">
                <a:hlinkClick r:id="rId8" tooltip="解雇"/>
              </a:rPr>
              <a:t>解雇</a:t>
            </a:r>
            <a:r>
              <a:rPr lang="en-US" altLang="zh-CN" sz="800" dirty="0"/>
              <a:t>3000</a:t>
            </a:r>
            <a:r>
              <a:rPr lang="zh-CN" altLang="en-US" sz="800" dirty="0"/>
              <a:t>名员工，经营层全部换班，公司一分为二：丰田销售公司、丰田汽车公司。这等于丰田重新从原点再来一遍。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那时的丰田不但面临资金短缺，还面临着原材料供应不足，而且日本汽车制造业的生产率与美国差距巨大。在如此严峻的现实面前，</a:t>
            </a:r>
            <a:r>
              <a:rPr lang="zh-CN" altLang="en-US" sz="800" dirty="0">
                <a:hlinkClick r:id="rId7" tooltip="丰田喜一郎"/>
              </a:rPr>
              <a:t>丰田喜一郎</a:t>
            </a:r>
            <a:r>
              <a:rPr lang="zh-CN" altLang="en-US" sz="800" dirty="0"/>
              <a:t>提出：降低成本，消除不必要的浪费。用三年时间赶上美国！否则，日本的汽车产业将难以为继！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“三年赶超美国”，创业者的雄心壮志与迫在眉睫目标让大野耐一这位</a:t>
            </a:r>
            <a:r>
              <a:rPr lang="zh-CN" altLang="en-US" sz="800" dirty="0">
                <a:hlinkClick r:id="rId9" tooltip="职业经理人"/>
              </a:rPr>
              <a:t>职业经理人</a:t>
            </a:r>
            <a:r>
              <a:rPr lang="zh-CN" altLang="en-US" sz="800" dirty="0"/>
              <a:t>刻骨铭心。由于这样的追赶意识，大野耐一从此把眼睛死死盯住现场。他日思夜想：为什么美国的生产率比日本高出几倍？一定是日本存在着大量的浪费！那么如何能找到更好的生产方式呢？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en-US" altLang="zh-CN" sz="800" dirty="0"/>
              <a:t>[</a:t>
            </a:r>
            <a:r>
              <a:rPr lang="zh-CN" altLang="en-US" sz="800" dirty="0">
                <a:hlinkClick r:id="rId10" tooltip="编辑段落: 丰田生产方式的两大原则"/>
              </a:rPr>
              <a:t>编辑</a:t>
            </a:r>
            <a:r>
              <a:rPr lang="en-US" altLang="zh-CN" sz="800" dirty="0"/>
              <a:t>]</a:t>
            </a:r>
            <a:endParaRPr lang="en-US" altLang="zh-CN" sz="800" b="1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b="1" dirty="0"/>
              <a:t>丰田生产方式的两大原则</a:t>
            </a:r>
            <a:endParaRPr lang="zh-CN" altLang="en-US" sz="800" b="1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众所周知，丰田生产方式的两大原则是准时化和自动化。先看看这两个原则的雏形。 </a:t>
            </a:r>
            <a:endParaRPr lang="zh-CN" altLang="en-US" sz="800" b="1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b="1" dirty="0"/>
              <a:t>准时化</a:t>
            </a:r>
            <a:r>
              <a:rPr lang="zh-CN" altLang="en-US" sz="800" dirty="0"/>
              <a:t>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关于消除浪费，</a:t>
            </a:r>
            <a:r>
              <a:rPr lang="zh-CN" altLang="en-US" sz="800" dirty="0">
                <a:hlinkClick r:id="rId7" tooltip="丰田喜一郎"/>
              </a:rPr>
              <a:t>丰田喜一郎</a:t>
            </a:r>
            <a:r>
              <a:rPr lang="zh-CN" altLang="en-US" sz="800" dirty="0"/>
              <a:t>有过这样一种构想，他说：“像汽车生产这种综合工业，最好把每个必要的零部件，非常准时地集中到</a:t>
            </a:r>
            <a:r>
              <a:rPr lang="zh-CN" altLang="en-US" sz="800" dirty="0">
                <a:hlinkClick r:id="rId11" tooltip="装配线"/>
              </a:rPr>
              <a:t>装配线</a:t>
            </a:r>
            <a:r>
              <a:rPr lang="zh-CN" altLang="en-US" sz="800" dirty="0"/>
              <a:t>上，工人每天只做必要的数量。”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大野耐一把</a:t>
            </a:r>
            <a:r>
              <a:rPr lang="zh-CN" altLang="en-US" sz="800" dirty="0">
                <a:hlinkClick r:id="rId7" tooltip="丰田喜一郎"/>
              </a:rPr>
              <a:t>丰田喜一郎</a:t>
            </a:r>
            <a:r>
              <a:rPr lang="zh-CN" altLang="en-US" sz="800" dirty="0"/>
              <a:t>这个思路应用到汽车的生产现场，形成了一套严谨成熟的“准时生产”体系。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首先是生产线的整流化：大野耐一学习福特的</a:t>
            </a:r>
            <a:r>
              <a:rPr lang="zh-CN" altLang="en-US" sz="800" dirty="0">
                <a:hlinkClick r:id="rId12" tooltip="流水线"/>
              </a:rPr>
              <a:t>流水线</a:t>
            </a:r>
            <a:r>
              <a:rPr lang="zh-CN" altLang="en-US" sz="800" dirty="0"/>
              <a:t>工作方式，将“以设备为中心进行加工”的生产方式改变为“根据产品的加工工艺来摆放设备”，形成专线生产，并计算出每个产品的</a:t>
            </a:r>
            <a:r>
              <a:rPr lang="zh-CN" altLang="en-US" sz="800" dirty="0">
                <a:hlinkClick r:id="rId13" tooltip="节拍时间"/>
              </a:rPr>
              <a:t>节拍时间</a:t>
            </a:r>
            <a:r>
              <a:rPr lang="zh-CN" altLang="en-US" sz="800" dirty="0"/>
              <a:t>。所谓节拍时间，即如生产</a:t>
            </a:r>
            <a:r>
              <a:rPr lang="en-US" altLang="zh-CN" sz="800" dirty="0"/>
              <a:t>A</a:t>
            </a:r>
            <a:r>
              <a:rPr lang="zh-CN" altLang="en-US" sz="800" dirty="0"/>
              <a:t>产品，一天需要</a:t>
            </a:r>
            <a:r>
              <a:rPr lang="en-US" altLang="zh-CN" sz="800" dirty="0"/>
              <a:t>480</a:t>
            </a:r>
            <a:r>
              <a:rPr lang="zh-CN" altLang="en-US" sz="800" dirty="0"/>
              <a:t>个，一天的劳动时间是</a:t>
            </a:r>
            <a:r>
              <a:rPr lang="en-US" altLang="zh-CN" sz="800" dirty="0"/>
              <a:t>480</a:t>
            </a:r>
            <a:r>
              <a:rPr lang="zh-CN" altLang="en-US" sz="800" dirty="0"/>
              <a:t>分钟，那么就可以计算出，生产一个</a:t>
            </a:r>
            <a:r>
              <a:rPr lang="en-US" altLang="zh-CN" sz="800" dirty="0"/>
              <a:t>A </a:t>
            </a:r>
            <a:r>
              <a:rPr lang="zh-CN" altLang="en-US" sz="800" dirty="0"/>
              <a:t>产品的节拍时间是</a:t>
            </a:r>
            <a:r>
              <a:rPr lang="en-US" altLang="zh-CN" sz="800" dirty="0"/>
              <a:t>1</a:t>
            </a:r>
            <a:r>
              <a:rPr lang="zh-CN" altLang="en-US" sz="800" dirty="0"/>
              <a:t>分钟。有了这个节拍时间概念，生产线只要按节拍时间持续流动生产即可。节拍时间是</a:t>
            </a:r>
            <a:r>
              <a:rPr lang="en-US" altLang="zh-CN" sz="800" dirty="0"/>
              <a:t>TPS</a:t>
            </a:r>
            <a:r>
              <a:rPr lang="zh-CN" altLang="en-US" sz="800" dirty="0"/>
              <a:t>中最重要的概念。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其次是</a:t>
            </a:r>
            <a:r>
              <a:rPr lang="zh-CN" altLang="en-US" sz="800" dirty="0">
                <a:hlinkClick r:id="rId14" tooltip="拉动式生产"/>
              </a:rPr>
              <a:t>拉动式生产</a:t>
            </a:r>
            <a:r>
              <a:rPr lang="zh-CN" altLang="en-US" sz="800" dirty="0"/>
              <a:t>。</a:t>
            </a:r>
            <a:r>
              <a:rPr lang="en-US" altLang="zh-CN" sz="800" dirty="0"/>
              <a:t>TPS</a:t>
            </a:r>
            <a:r>
              <a:rPr lang="zh-CN" altLang="en-US" sz="800" dirty="0"/>
              <a:t>之前的生产方式是生产计划部门把计划发给各个工序。由于各个工序发生故障时间不同，导致有的工序生产的部件多，有的生产的部件少，不仅导致生产线运转不流畅，而且循环往复地造成库存。为了解决这些问题，大野耐一从美国</a:t>
            </a:r>
            <a:r>
              <a:rPr lang="zh-CN" altLang="en-US" sz="800" dirty="0">
                <a:hlinkClick r:id="rId15" tooltip="超市"/>
              </a:rPr>
              <a:t>超市</a:t>
            </a:r>
            <a:r>
              <a:rPr lang="zh-CN" altLang="en-US" sz="800" dirty="0"/>
              <a:t>的取货受到了启发</a:t>
            </a:r>
            <a:r>
              <a:rPr lang="en-US" altLang="zh-CN" sz="800" dirty="0"/>
              <a:t>——</a:t>
            </a:r>
            <a:r>
              <a:rPr lang="zh-CN" altLang="en-US" sz="800" dirty="0"/>
              <a:t>其实，大野耐一根本就没有见过美国超市，只是听说而已。但这一点也没有妨碍他的思考和获益</a:t>
            </a:r>
            <a:r>
              <a:rPr lang="en-US" altLang="zh-CN" sz="800" dirty="0"/>
              <a:t>——</a:t>
            </a:r>
            <a:r>
              <a:rPr lang="zh-CN" altLang="en-US" sz="800" dirty="0"/>
              <a:t>他开始产生了一种没有浪费的流程假设。基于这种假设，大野耐一创造了后工序到前工序取件的流程，从而使</a:t>
            </a:r>
            <a:r>
              <a:rPr lang="zh-CN" altLang="en-US" sz="800" dirty="0">
                <a:hlinkClick r:id="rId16" tooltip="推动式生产"/>
              </a:rPr>
              <a:t>推动式生产</a:t>
            </a:r>
            <a:r>
              <a:rPr lang="zh-CN" altLang="en-US" sz="800" dirty="0"/>
              <a:t>变成了</a:t>
            </a:r>
            <a:r>
              <a:rPr lang="zh-CN" altLang="en-US" sz="800" dirty="0">
                <a:hlinkClick r:id="rId14" tooltip="拉动式生产"/>
              </a:rPr>
              <a:t>拉动式生产</a:t>
            </a:r>
            <a:r>
              <a:rPr lang="zh-CN" altLang="en-US" sz="800" dirty="0"/>
              <a:t>。最后一道工序每拉动一下，这条生产绳就紧一紧，带动上一道工序的运转，从而消除了库存。 </a:t>
            </a:r>
            <a:endParaRPr lang="zh-CN" altLang="en-US" sz="800" b="1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b="1" dirty="0"/>
              <a:t>自动化</a:t>
            </a:r>
            <a:r>
              <a:rPr lang="zh-CN" altLang="en-US" sz="800" dirty="0"/>
              <a:t>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战后，日本从欧美进口了很多自动化设备。尽管是自动机械，实际上在每台机床边还需配备一名工人看管，当发生故障时，再去叫修理人员来修理。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大野耐一认为：这种事真是愚蠢到极点，买来了自动机械，一点好处没发挥出来，于是就开始考虑如何做到不靠人监视也行呢？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他想到了丰田创始人</a:t>
            </a:r>
            <a:r>
              <a:rPr lang="zh-CN" altLang="en-US" sz="800" dirty="0">
                <a:hlinkClick r:id="rId17" tooltip="丰田佐吉"/>
              </a:rPr>
              <a:t>丰田佐吉</a:t>
            </a:r>
            <a:r>
              <a:rPr lang="zh-CN" altLang="en-US" sz="800" dirty="0"/>
              <a:t>的发现。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以前的织布机在织造过程中，如果一根经线断了，或者是纬线用完了，必须靠人巡回检查发现停车处理，不然就会出现大量的</a:t>
            </a:r>
            <a:r>
              <a:rPr lang="zh-CN" altLang="en-US" sz="800" dirty="0">
                <a:hlinkClick r:id="rId18" tooltip="不合格品"/>
              </a:rPr>
              <a:t>不合格品</a:t>
            </a:r>
            <a:r>
              <a:rPr lang="zh-CN" altLang="en-US" sz="800" dirty="0"/>
              <a:t>。能不能给设备赋予类似人的“智能”，给它装上判断设备运行状态是否正常的装置，使之在出现上述情况时自动停车，从而提高</a:t>
            </a:r>
            <a:r>
              <a:rPr lang="zh-CN" altLang="en-US" sz="800" dirty="0">
                <a:hlinkClick r:id="rId19" tooltip="劳动效率"/>
              </a:rPr>
              <a:t>劳动效率</a:t>
            </a:r>
            <a:r>
              <a:rPr lang="zh-CN" altLang="en-US" sz="800" dirty="0"/>
              <a:t>又减少不合格品？</a:t>
            </a:r>
            <a:r>
              <a:rPr lang="en-US" altLang="zh-CN" sz="800" dirty="0"/>
              <a:t>1901</a:t>
            </a:r>
            <a:r>
              <a:rPr lang="zh-CN" altLang="en-US" sz="800" dirty="0"/>
              <a:t>年，</a:t>
            </a:r>
            <a:r>
              <a:rPr lang="zh-CN" altLang="en-US" sz="800" dirty="0">
                <a:hlinkClick r:id="rId17" tooltip="丰田佐吉"/>
              </a:rPr>
              <a:t>丰田佐吉</a:t>
            </a:r>
            <a:r>
              <a:rPr lang="zh-CN" altLang="en-US" sz="800" dirty="0"/>
              <a:t>开始研制这种自动跳闸的织布机。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在当时的条件下，丰田佐吉既没有顾问也没有助手，既没有专门的研究室又没有参考资料，他有时连续几天从早到晚把自己关在居室里，仰视着“塌塌米”，沉静地苦想、切磋琢磨，耗费了整整</a:t>
            </a:r>
            <a:r>
              <a:rPr lang="en-US" altLang="zh-CN" sz="800" dirty="0"/>
              <a:t>25</a:t>
            </a:r>
            <a:r>
              <a:rPr lang="zh-CN" altLang="en-US" sz="800" dirty="0"/>
              <a:t>年的光阴，终于在</a:t>
            </a:r>
            <a:r>
              <a:rPr lang="en-US" altLang="zh-CN" sz="800" dirty="0"/>
              <a:t>1926</a:t>
            </a:r>
            <a:r>
              <a:rPr lang="zh-CN" altLang="en-US" sz="800" dirty="0"/>
              <a:t>年研制成功了具有类似人的“智能”的自动织机。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大野耐一受</a:t>
            </a:r>
            <a:r>
              <a:rPr lang="zh-CN" altLang="en-US" sz="800" dirty="0">
                <a:hlinkClick r:id="rId17" tooltip="丰田佐吉"/>
              </a:rPr>
              <a:t>丰田佐吉</a:t>
            </a:r>
            <a:r>
              <a:rPr lang="zh-CN" altLang="en-US" sz="800" dirty="0"/>
              <a:t>的启发，想到了把传感器装到机械上。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然而虽然传感器装上了，却不知道哪里的机械停了，这下组长可忙坏了，来回在生产线中奔跑。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这时，大野耐一又想出了一个办法，装了一个灯光显示板</a:t>
            </a:r>
            <a:r>
              <a:rPr lang="en-US" altLang="zh-CN" sz="800" dirty="0"/>
              <a:t>——</a:t>
            </a:r>
            <a:r>
              <a:rPr lang="zh-CN" altLang="en-US" sz="800" dirty="0"/>
              <a:t>指示灯，这个指示灯与各个机床相连接，放在一个地方，哪里发出异常可以马上知道，大大地提高了组长及修理科的工作效果，有效地保证了生产正常进行。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如果一道工序出现故障所有的工序都要停止，问题就会立刻被表面化，被及时发现，所有的人就都会想办法及时解决这一问题。改善由此开始。结果，生产线的有效运转率提升到了</a:t>
            </a:r>
            <a:r>
              <a:rPr lang="en-US" altLang="zh-CN" sz="800" dirty="0"/>
              <a:t>95%</a:t>
            </a:r>
            <a:r>
              <a:rPr lang="zh-CN" altLang="en-US" sz="800" dirty="0"/>
              <a:t>！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en-US" altLang="zh-CN" sz="800" dirty="0"/>
              <a:t>[</a:t>
            </a:r>
            <a:r>
              <a:rPr lang="zh-CN" altLang="en-US" sz="800" dirty="0">
                <a:hlinkClick r:id="rId20" tooltip="编辑段落: 改变世界的机器"/>
              </a:rPr>
              <a:t>编辑</a:t>
            </a:r>
            <a:r>
              <a:rPr lang="en-US" altLang="zh-CN" sz="800" dirty="0"/>
              <a:t>]</a:t>
            </a:r>
            <a:endParaRPr lang="en-US" altLang="zh-CN" sz="800" b="1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b="1" dirty="0"/>
              <a:t>改变世界的机器</a:t>
            </a:r>
            <a:endParaRPr lang="zh-CN" altLang="en-US" sz="800" b="1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大野耐一总是爱在车间走来走去，停下来向工人发问。他反复地就一个问题，问“为什么”，直到回答令他满意，被他问到的人也心里明白为止</a:t>
            </a:r>
            <a:r>
              <a:rPr lang="en-US" altLang="zh-CN" sz="800" dirty="0"/>
              <a:t>——</a:t>
            </a:r>
            <a:r>
              <a:rPr lang="zh-CN" altLang="en-US" sz="800" dirty="0"/>
              <a:t>这就是后来著名的“五个为什么”。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大野耐一推广</a:t>
            </a:r>
            <a:r>
              <a:rPr lang="en-US" altLang="zh-CN" sz="800" dirty="0"/>
              <a:t>TPS</a:t>
            </a:r>
            <a:r>
              <a:rPr lang="zh-CN" altLang="en-US" sz="800" dirty="0"/>
              <a:t>的生产方式近似残酷，他的办事方法也前所未闻。由于</a:t>
            </a:r>
            <a:r>
              <a:rPr lang="en-US" altLang="zh-CN" sz="800" dirty="0"/>
              <a:t>TPS</a:t>
            </a:r>
            <a:r>
              <a:rPr lang="zh-CN" altLang="en-US" sz="800" dirty="0"/>
              <a:t>改变了工人们的生产习惯，所以在初期阶段没有人愿意跟他合作。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堀切俊雄回忆说：“当时，我和大野耐一在一起工作。说实话，他让人害怕。当时大野耐一到哪个工厂，哪个工厂的领导就会躲起来！”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当时的大野耐一也非常痛苦。但是，令他庆幸的是，</a:t>
            </a:r>
            <a:r>
              <a:rPr lang="zh-CN" altLang="en-US" sz="800" dirty="0">
                <a:hlinkClick r:id="rId6" tooltip="丰田"/>
              </a:rPr>
              <a:t>丰田</a:t>
            </a:r>
            <a:r>
              <a:rPr lang="zh-CN" altLang="en-US" sz="800" dirty="0"/>
              <a:t>的掌门人支持他，保证了这种变革没有夭折。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为了实施成功，达到目的，大野耐一不断地鼓动那些高级经理们。在鼓动和压力下，人们开始慢慢地接受这种改变。“看板生产”至少花了</a:t>
            </a:r>
            <a:r>
              <a:rPr lang="en-US" altLang="zh-CN" sz="800" dirty="0"/>
              <a:t>10</a:t>
            </a:r>
            <a:r>
              <a:rPr lang="zh-CN" altLang="en-US" sz="800" dirty="0"/>
              <a:t>年以上的时间才得以在丰田推行成功</a:t>
            </a:r>
            <a:r>
              <a:rPr lang="en-US" altLang="zh-CN" sz="800" dirty="0"/>
              <a:t>——</a:t>
            </a:r>
            <a:r>
              <a:rPr lang="zh-CN" altLang="en-US" sz="800" dirty="0"/>
              <a:t>直到</a:t>
            </a:r>
            <a:r>
              <a:rPr lang="en-US" altLang="zh-CN" sz="800" dirty="0"/>
              <a:t>1973</a:t>
            </a:r>
            <a:r>
              <a:rPr lang="zh-CN" altLang="en-US" sz="800" dirty="0"/>
              <a:t>年的第一次石油危机，整个汽车行业出现大量的库存，这时的丰田不但没亏本，反而赢利。这才让那些骂他的人开始相信而接受了他的思想。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大野耐一在丰田工作了一辈子，在屡经挫折和失败之后，创造了一套完整的、超常规的、具有革命性的全新生产方式</a:t>
            </a:r>
            <a:r>
              <a:rPr lang="en-US" altLang="zh-CN" sz="800" dirty="0"/>
              <a:t>——</a:t>
            </a:r>
            <a:r>
              <a:rPr lang="zh-CN" altLang="en-US" sz="800" dirty="0">
                <a:hlinkClick r:id="rId3" tooltip="丰田生产方式"/>
              </a:rPr>
              <a:t>丰田生产方式</a:t>
            </a:r>
            <a:r>
              <a:rPr lang="zh-CN" altLang="en-US" sz="800" dirty="0"/>
              <a:t>（</a:t>
            </a:r>
            <a:r>
              <a:rPr lang="en-US" altLang="zh-CN" sz="800" dirty="0"/>
              <a:t>TPS</a:t>
            </a:r>
            <a:r>
              <a:rPr lang="zh-CN" altLang="en-US" sz="800" dirty="0"/>
              <a:t>）。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正是</a:t>
            </a:r>
            <a:r>
              <a:rPr lang="en-US" altLang="zh-CN" sz="800" dirty="0"/>
              <a:t>1990</a:t>
            </a:r>
            <a:r>
              <a:rPr lang="zh-CN" altLang="en-US" sz="800" dirty="0"/>
              <a:t>年，一个周末的清晨。麻省理工学院教授詹姆斯</a:t>
            </a:r>
            <a:r>
              <a:rPr lang="en-US" altLang="zh-CN" sz="800" dirty="0"/>
              <a:t>·</a:t>
            </a:r>
            <a:r>
              <a:rPr lang="zh-CN" altLang="en-US" sz="800" dirty="0"/>
              <a:t>沃麦克被急促的电话声惊醒，电话的另一头是出版社编辑兴奋的声音：“沃麦克博士，书取名叫做</a:t>
            </a:r>
            <a:r>
              <a:rPr lang="en-US" altLang="zh-CN" sz="800" dirty="0"/>
              <a:t>《</a:t>
            </a:r>
            <a:r>
              <a:rPr lang="zh-CN" altLang="en-US" sz="800" dirty="0"/>
              <a:t>改变世界的机器</a:t>
            </a:r>
            <a:r>
              <a:rPr lang="en-US" altLang="zh-CN" sz="800" dirty="0"/>
              <a:t>》</a:t>
            </a:r>
            <a:r>
              <a:rPr lang="zh-CN" altLang="en-US" sz="800" dirty="0"/>
              <a:t>，你觉得如何？”这本书，是全球第一本由西方人深入探讨丰田汽车管理模式的书籍，是</a:t>
            </a:r>
            <a:r>
              <a:rPr lang="en-US" altLang="zh-CN" sz="800" dirty="0"/>
              <a:t>1985</a:t>
            </a:r>
            <a:r>
              <a:rPr lang="zh-CN" altLang="en-US" sz="800" dirty="0"/>
              <a:t>年</a:t>
            </a:r>
            <a:r>
              <a:rPr lang="zh-CN" altLang="en-US" sz="800" dirty="0">
                <a:hlinkClick r:id="rId21" tooltip="美国麻省理工学院"/>
              </a:rPr>
              <a:t>美国麻省理工学院</a:t>
            </a:r>
            <a:r>
              <a:rPr lang="zh-CN" altLang="en-US" sz="800" dirty="0">
                <a:hlinkClick r:id="rId22" tooltip="筹资"/>
              </a:rPr>
              <a:t>筹资</a:t>
            </a:r>
            <a:r>
              <a:rPr lang="en-US" altLang="zh-CN" sz="800" dirty="0"/>
              <a:t>500</a:t>
            </a:r>
            <a:r>
              <a:rPr lang="zh-CN" altLang="en-US" sz="800" dirty="0"/>
              <a:t>万美元的研究项目，是美国人第一次把丰田生产方式定名为</a:t>
            </a:r>
            <a:r>
              <a:rPr lang="en-US" altLang="zh-CN" sz="800" dirty="0"/>
              <a:t>Lean Production</a:t>
            </a:r>
            <a:r>
              <a:rPr lang="zh-CN" altLang="en-US" sz="800" dirty="0"/>
              <a:t>，即</a:t>
            </a:r>
            <a:r>
              <a:rPr lang="zh-CN" altLang="en-US" sz="800" dirty="0">
                <a:hlinkClick r:id="rId23" tooltip="精益生产方式"/>
              </a:rPr>
              <a:t>精益生产方式</a:t>
            </a:r>
            <a:r>
              <a:rPr lang="zh-CN" altLang="en-US" sz="800" dirty="0"/>
              <a:t>。这个研究成果掀起了一股学习精益生产方式的狂潮。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据</a:t>
            </a:r>
            <a:r>
              <a:rPr lang="en-US" altLang="zh-CN" sz="800" dirty="0"/>
              <a:t>《</a:t>
            </a:r>
            <a:r>
              <a:rPr lang="zh-CN" altLang="en-US" sz="800" dirty="0"/>
              <a:t>丰田创业史</a:t>
            </a:r>
            <a:r>
              <a:rPr lang="en-US" altLang="zh-CN" sz="800" dirty="0"/>
              <a:t>》</a:t>
            </a:r>
            <a:r>
              <a:rPr lang="zh-CN" altLang="en-US" sz="800" dirty="0"/>
              <a:t>所述：大野耐一所创始的精益生产方式受到来自各方面的赞扬，但他从不炫耀自己的理念。大野耐一不为创立丰田生产方式而沽名钓誉、邀功请赏，反而一再声称其思想精髓来自于</a:t>
            </a:r>
            <a:r>
              <a:rPr lang="zh-CN" altLang="en-US" sz="800" dirty="0">
                <a:hlinkClick r:id="rId17" tooltip="丰田佐吉"/>
              </a:rPr>
              <a:t>丰田佐吉</a:t>
            </a:r>
            <a:r>
              <a:rPr lang="zh-CN" altLang="en-US" sz="800" dirty="0"/>
              <a:t>和</a:t>
            </a:r>
            <a:r>
              <a:rPr lang="zh-CN" altLang="en-US" sz="800" dirty="0">
                <a:hlinkClick r:id="rId7" tooltip="丰田喜一郎"/>
              </a:rPr>
              <a:t>丰田喜一郎</a:t>
            </a:r>
            <a:r>
              <a:rPr lang="zh-CN" altLang="en-US" sz="800" dirty="0"/>
              <a:t>并对他们大加歌颂。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en-US" altLang="zh-CN" sz="800" dirty="0"/>
              <a:t>[</a:t>
            </a:r>
            <a:r>
              <a:rPr lang="zh-CN" altLang="en-US" sz="800" dirty="0">
                <a:hlinkClick r:id="rId24" tooltip="编辑段落: 总动员时代"/>
              </a:rPr>
              <a:t>编辑</a:t>
            </a:r>
            <a:r>
              <a:rPr lang="en-US" altLang="zh-CN" sz="800" dirty="0"/>
              <a:t>]</a:t>
            </a:r>
            <a:endParaRPr lang="en-US" altLang="zh-CN" sz="800" b="1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b="1" dirty="0"/>
              <a:t>总动员时代</a:t>
            </a:r>
            <a:endParaRPr lang="zh-CN" altLang="en-US" sz="800" b="1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截止到目前，我们看到的大量资料还是大野耐一时代的丰田生产方式。事实上，自上而下的强压式的推广曾招致丰田工人们的不断反抗。直到上世纪</a:t>
            </a:r>
            <a:r>
              <a:rPr lang="en-US" altLang="zh-CN" sz="800" dirty="0"/>
              <a:t>80 </a:t>
            </a:r>
            <a:r>
              <a:rPr lang="zh-CN" altLang="en-US" sz="800" dirty="0"/>
              <a:t>年代，丰田内部开始出现了自主研发活动，工人们要自主研究现场管理的改善方法。</a:t>
            </a:r>
            <a:r>
              <a:rPr lang="en-US" altLang="zh-CN" sz="800" dirty="0"/>
              <a:t>TPS</a:t>
            </a:r>
            <a:r>
              <a:rPr lang="zh-CN" altLang="en-US" sz="800" dirty="0"/>
              <a:t>的基本思想开始渗透到业务的各个环节。于是全面的</a:t>
            </a:r>
            <a:r>
              <a:rPr lang="en-US" altLang="zh-CN" sz="800" dirty="0"/>
              <a:t>TPS</a:t>
            </a:r>
            <a:r>
              <a:rPr lang="zh-CN" altLang="en-US" sz="800" dirty="0"/>
              <a:t>诞生了。其诞生标志着丰田生产方式出现了另一个伟大的原则</a:t>
            </a:r>
            <a:r>
              <a:rPr lang="en-US" altLang="zh-CN" sz="800" dirty="0"/>
              <a:t>——</a:t>
            </a:r>
            <a:r>
              <a:rPr lang="zh-CN" altLang="en-US" sz="800" dirty="0"/>
              <a:t>活性化原则。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</a:t>
            </a:r>
            <a:r>
              <a:rPr lang="zh-CN" altLang="en-US" sz="800" b="1" dirty="0"/>
              <a:t>活性化</a:t>
            </a:r>
            <a:r>
              <a:rPr lang="zh-CN" altLang="en-US" sz="800" dirty="0"/>
              <a:t>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活性化原则的本质是调动员工的上进心及积极性。和美国工厂最大的不同是：美国公司给作业标准，工人们按标准做就行了。而丰田的</a:t>
            </a:r>
            <a:r>
              <a:rPr lang="en-US" altLang="zh-CN" sz="800" dirty="0"/>
              <a:t>TOTAL TPS</a:t>
            </a:r>
            <a:r>
              <a:rPr lang="zh-CN" altLang="en-US" sz="800" dirty="0"/>
              <a:t>充分相信工人们的智慧，实现现场的活性化，提倡“现场现物”。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现在的丰田，一个产品进入量产前，都有制造准备活动。以前由技术人员进行的改善活动，现在，由一线工人提出思路，参与完成。丰田会抽调出大量的人力和精力来做量产前的改善，充分发挥一线工人的聪明才智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在丰田汽车所属主办工厂之一的岐阜车体工厂，</a:t>
            </a:r>
            <a:r>
              <a:rPr lang="en-US" altLang="zh-CN" sz="800" dirty="0"/>
              <a:t>《</a:t>
            </a:r>
            <a:r>
              <a:rPr lang="zh-CN" altLang="en-US" sz="800" dirty="0"/>
              <a:t>中外管理</a:t>
            </a:r>
            <a:r>
              <a:rPr lang="en-US" altLang="zh-CN" sz="800" dirty="0"/>
              <a:t>》</a:t>
            </a:r>
            <a:r>
              <a:rPr lang="zh-CN" altLang="en-US" sz="800" dirty="0"/>
              <a:t>记者一行看到现场到处都有着醒目的“改善看板”。</a:t>
            </a:r>
            <a:r>
              <a:rPr lang="zh-CN" altLang="en-US" sz="800" dirty="0">
                <a:hlinkClick r:id="rId25" tooltip="看板"/>
              </a:rPr>
              <a:t>看板</a:t>
            </a:r>
            <a:r>
              <a:rPr lang="zh-CN" altLang="en-US" sz="800" dirty="0"/>
              <a:t>的内容分成两部分，一边是改善前的状况，一边是改善后的状况。改善效果产生的经济效益、改善承担者的姓名及得到的奖励都写在看板上公布于众。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在丰田眼里，没有消极的员工。只要方法正确，员工都能焕发活力。因为，人都希望有归属感，个别人的落后也会在集体向上的带动下，发生变化。只不过，时间不同而已。让员工做事情，不求</a:t>
            </a:r>
            <a:r>
              <a:rPr lang="en-US" altLang="zh-CN" sz="800" dirty="0"/>
              <a:t>100%</a:t>
            </a:r>
            <a:r>
              <a:rPr lang="zh-CN" altLang="en-US" sz="800" dirty="0"/>
              <a:t>的改善或者达到，只要有</a:t>
            </a:r>
            <a:r>
              <a:rPr lang="en-US" altLang="zh-CN" sz="800" dirty="0"/>
              <a:t>50%</a:t>
            </a:r>
            <a:r>
              <a:rPr lang="zh-CN" altLang="en-US" sz="800" dirty="0"/>
              <a:t>的可能，就开始去行动，在行动中现场现物，持续改善到</a:t>
            </a:r>
            <a:r>
              <a:rPr lang="en-US" altLang="zh-CN" sz="800" dirty="0"/>
              <a:t>100%.</a:t>
            </a:r>
            <a:r>
              <a:rPr lang="zh-CN" altLang="en-US" sz="800" dirty="0"/>
              <a:t>不要给员工过高的压力和期望，最好只要让他伸伸手就能够到。然后，员工产生一种成就感，进而充实感，大脑才能开始活性化，才能不断地进取向上。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当然，发挥一线员工的智慧进行改善，并不表示改善目标是自下而上，而是每年度公司都有改善方针，从质量、成本、安全等多个角度制定改善目标，然后，把目标层层分解到每个班组。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dirty="0"/>
              <a:t>　　不愧为“穿着工装的圣贤”，晚年的大野耐一在书中留下了感人的反思：“没有人喜欢自己只是螺丝钉，工作一成不变，只是听命行事，不知道为何而忙，丰田做的事很简单，就是真正给员工思考的空间，引导出他们的智慧。员工奉献宝贵的时间给公司，如果不妥善运用他们的智慧，才是浪费。” </a:t>
            </a:r>
            <a:endParaRPr lang="zh-CN" altLang="en-US" sz="800" dirty="0"/>
          </a:p>
          <a:p>
            <a:pPr lvl="0" eaLnBrk="1" hangingPunct="1">
              <a:lnSpc>
                <a:spcPct val="80000"/>
              </a:lnSpc>
            </a:pPr>
            <a:r>
              <a:rPr lang="en-US" altLang="zh-CN" sz="800" dirty="0"/>
              <a:t>[</a:t>
            </a:r>
            <a:r>
              <a:rPr lang="zh-CN" altLang="en-US" sz="800" dirty="0">
                <a:hlinkClick r:id="rId26" tooltip="编辑段落: 大野耐一著作"/>
              </a:rPr>
              <a:t>编辑</a:t>
            </a:r>
            <a:r>
              <a:rPr lang="en-US" altLang="zh-CN" sz="800" dirty="0"/>
              <a:t>]</a:t>
            </a:r>
            <a:endParaRPr lang="en-US" altLang="zh-CN" sz="800" b="1" dirty="0"/>
          </a:p>
          <a:p>
            <a:pPr lvl="0" eaLnBrk="1" hangingPunct="1">
              <a:lnSpc>
                <a:spcPct val="80000"/>
              </a:lnSpc>
            </a:pPr>
            <a:r>
              <a:rPr lang="zh-CN" altLang="en-US" sz="800" b="1" dirty="0"/>
              <a:t>大野耐一著作</a:t>
            </a:r>
            <a:endParaRPr lang="zh-CN" altLang="en-US" sz="800" b="1" dirty="0"/>
          </a:p>
          <a:p>
            <a:pPr lvl="0" eaLnBrk="1" hangingPunct="1">
              <a:lnSpc>
                <a:spcPct val="80000"/>
              </a:lnSpc>
            </a:pPr>
            <a:r>
              <a:rPr lang="en-US" altLang="zh-CN" sz="800" dirty="0"/>
              <a:t>《</a:t>
            </a:r>
            <a:r>
              <a:rPr lang="zh-CN" altLang="en-US" sz="800" dirty="0"/>
              <a:t>丰田生产方式</a:t>
            </a:r>
            <a:r>
              <a:rPr lang="en-US" altLang="zh-CN" sz="800" dirty="0"/>
              <a:t>》 </a:t>
            </a:r>
            <a:endParaRPr lang="en-US" altLang="zh-CN" sz="800" dirty="0"/>
          </a:p>
          <a:p>
            <a:pPr lvl="0" eaLnBrk="1" hangingPunct="1">
              <a:lnSpc>
                <a:spcPct val="80000"/>
              </a:lnSpc>
            </a:pPr>
            <a:r>
              <a:rPr lang="en-US" altLang="zh-CN" sz="800" dirty="0"/>
              <a:t>《</a:t>
            </a:r>
            <a:r>
              <a:rPr lang="zh-CN" altLang="en-US" sz="800" dirty="0"/>
              <a:t>大野耐一的现场管理</a:t>
            </a:r>
            <a:r>
              <a:rPr lang="en-US" altLang="zh-CN" sz="800" dirty="0"/>
              <a:t>》</a:t>
            </a:r>
            <a:endParaRPr lang="en-US" altLang="zh-CN" sz="800" dirty="0"/>
          </a:p>
          <a:p>
            <a:pPr lvl="0" eaLnBrk="1" hangingPunct="1">
              <a:lnSpc>
                <a:spcPct val="80000"/>
              </a:lnSpc>
            </a:pPr>
            <a:endParaRPr lang="zh-CN" altLang="en-US" sz="8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4" Type="http://schemas.openxmlformats.org/officeDocument/2006/relationships/image" Target="../media/image2.png"/><Relationship Id="rId3" Type="http://schemas.openxmlformats.org/officeDocument/2006/relationships/tags" Target="../tags/tag1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0" name="Rectangle 18"/>
          <p:cNvSpPr>
            <a:spLocks noGrp="1" noChangeArrowheads="1"/>
          </p:cNvSpPr>
          <p:nvPr>
            <p:ph type="ctrTitle" sz="quarter"/>
          </p:nvPr>
        </p:nvSpPr>
        <p:spPr bwMode="black">
          <a:xfrm>
            <a:off x="533400" y="3048000"/>
            <a:ext cx="8137525" cy="647700"/>
          </a:xfrm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>
              <a:defRPr sz="4800" b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1pPr>
          </a:lstStyle>
          <a:p>
            <a:r>
              <a:rPr lang="ko-KR" altLang="en-US"/>
              <a:t>单击此处编辑母版标题样式</a:t>
            </a:r>
            <a:endParaRPr lang="ko-KR" altLang="en-US"/>
          </a:p>
        </p:txBody>
      </p:sp>
      <p:sp>
        <p:nvSpPr>
          <p:cNvPr id="3091" name="Rectangle 19"/>
          <p:cNvSpPr>
            <a:spLocks noGrp="1" noChangeArrowheads="1"/>
          </p:cNvSpPr>
          <p:nvPr>
            <p:ph type="subTitle" sz="quarter" idx="1"/>
          </p:nvPr>
        </p:nvSpPr>
        <p:spPr bwMode="black">
          <a:xfrm>
            <a:off x="539750" y="4221163"/>
            <a:ext cx="8210550" cy="533400"/>
          </a:xfrm>
          <a:effectLst>
            <a:outerShdw dist="45791" dir="3378596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r>
              <a:rPr lang="ko-KR" altLang="en-US"/>
              <a:t>单击此处编辑母版副标题样式</a:t>
            </a:r>
            <a:endParaRPr lang="ko-KR" altLang="en-US"/>
          </a:p>
        </p:txBody>
      </p:sp>
      <p:pic>
        <p:nvPicPr>
          <p:cNvPr id="2" name="图片 1" descr="商标（横）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71755" y="-36195"/>
            <a:ext cx="1424940" cy="5276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99250" y="115888"/>
            <a:ext cx="1981200" cy="597693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55650" y="115888"/>
            <a:ext cx="5791200" cy="597693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5650" y="115888"/>
            <a:ext cx="7467600" cy="56356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755650" y="1125538"/>
            <a:ext cx="3886200" cy="496728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250" y="1125538"/>
            <a:ext cx="3886200" cy="496728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5650" y="115888"/>
            <a:ext cx="7467600" cy="56356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755650" y="1125538"/>
            <a:ext cx="7924800" cy="4967287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anose="05000000000000000000" pitchFamily="2" charset="2"/>
              <a:buChar char="v"/>
              <a:defRPr/>
            </a:pPr>
            <a:endParaRPr kumimoji="0" lang="zh-CN" altLang="en-US" sz="2400" b="0" i="0" u="none" strike="noStrike" kern="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55650" y="1125538"/>
            <a:ext cx="3886200" cy="4967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250" y="1125538"/>
            <a:ext cx="3886200" cy="4967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anose="05000000000000000000" pitchFamily="2" charset="2"/>
              <a:buNone/>
              <a:defRPr/>
            </a:pPr>
            <a:endParaRPr kumimoji="0" lang="zh-CN" altLang="en-US" sz="3200" b="0" i="0" u="none" strike="noStrike" kern="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image" Target="../media/image2.png"/><Relationship Id="rId14" Type="http://schemas.openxmlformats.org/officeDocument/2006/relationships/image" Target="../media/image3.jpeg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Rectangle 15"/>
          <p:cNvSpPr>
            <a:spLocks noChangeArrowheads="1"/>
          </p:cNvSpPr>
          <p:nvPr/>
        </p:nvSpPr>
        <p:spPr bwMode="ltGray">
          <a:xfrm>
            <a:off x="728663" y="0"/>
            <a:ext cx="8415338" cy="76517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marL="742950" indent="-285750" algn="ctr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2pPr>
            <a:lvl3pPr marL="1143000" indent="-228600" algn="ctr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3pPr>
            <a:lvl4pPr marL="1600200" indent="-228600" algn="ctr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4pPr>
            <a:lvl5pPr marL="2057400" indent="-228600" algn="ctr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1" name="Rectangle 16"/>
          <p:cNvSpPr>
            <a:spLocks noChangeArrowheads="1"/>
          </p:cNvSpPr>
          <p:nvPr/>
        </p:nvSpPr>
        <p:spPr bwMode="invGray">
          <a:xfrm>
            <a:off x="0" y="762000"/>
            <a:ext cx="738188" cy="6100763"/>
          </a:xfrm>
          <a:prstGeom prst="rect">
            <a:avLst/>
          </a:prstGeom>
          <a:gradFill rotWithShape="1">
            <a:gsLst>
              <a:gs pos="0">
                <a:srgbClr val="000B35"/>
              </a:gs>
              <a:gs pos="100000">
                <a:srgbClr val="001773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marL="742950" indent="-285750" algn="ctr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2pPr>
            <a:lvl3pPr marL="1143000" indent="-228600" algn="ctr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3pPr>
            <a:lvl4pPr marL="1600200" indent="-228600" algn="ctr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4pPr>
            <a:lvl5pPr marL="2057400" indent="-228600" algn="ctr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anose="05000000000000000000" pitchFamily="2" charset="2"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2052" name="Rectangle 17"/>
          <p:cNvSpPr>
            <a:spLocks noChangeArrowheads="1"/>
          </p:cNvSpPr>
          <p:nvPr/>
        </p:nvSpPr>
        <p:spPr bwMode="invGray">
          <a:xfrm>
            <a:off x="0" y="0"/>
            <a:ext cx="738188" cy="762000"/>
          </a:xfrm>
          <a:prstGeom prst="rect">
            <a:avLst/>
          </a:prstGeom>
          <a:solidFill>
            <a:srgbClr val="0D34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marL="742950" indent="-285750" algn="ctr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2pPr>
            <a:lvl3pPr marL="1143000" indent="-228600" algn="ctr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3pPr>
            <a:lvl4pPr marL="1600200" indent="-228600" algn="ctr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4pPr>
            <a:lvl5pPr marL="2057400" indent="-228600" algn="ctr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anose="05000000000000000000" pitchFamily="2" charset="2"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2053" name="Rectangle 3"/>
          <p:cNvSpPr>
            <a:spLocks noGrp="1"/>
          </p:cNvSpPr>
          <p:nvPr>
            <p:ph type="body" idx="1"/>
          </p:nvPr>
        </p:nvSpPr>
        <p:spPr>
          <a:xfrm>
            <a:off x="755650" y="1125538"/>
            <a:ext cx="7924800" cy="4967287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61125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spcBef>
                <a:spcPct val="0"/>
              </a:spcBef>
              <a:buClr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537325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spcBef>
                <a:spcPct val="0"/>
              </a:spcBef>
              <a:buClr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6" name="Rectangle 2"/>
          <p:cNvSpPr>
            <a:spLocks noGrp="1"/>
          </p:cNvSpPr>
          <p:nvPr>
            <p:ph type="title"/>
          </p:nvPr>
        </p:nvSpPr>
        <p:spPr>
          <a:xfrm>
            <a:off x="755650" y="115888"/>
            <a:ext cx="7467600" cy="563562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pic>
        <p:nvPicPr>
          <p:cNvPr id="2" name="图片 1" descr="商标（横）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593965" y="103505"/>
            <a:ext cx="1424940" cy="527685"/>
          </a:xfrm>
          <a:prstGeom prst="rect">
            <a:avLst/>
          </a:prstGeom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黑体" panose="02010609060101010101" pitchFamily="49" charset="-122"/>
          <a:ea typeface="黑体" panose="020106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黑体" panose="02010609060101010101" pitchFamily="49" charset="-122"/>
          <a:ea typeface="黑体" panose="020106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黑体" panose="02010609060101010101" pitchFamily="49" charset="-122"/>
          <a:ea typeface="黑体" panose="020106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黑体" panose="02010609060101010101" pitchFamily="49" charset="-122"/>
          <a:ea typeface="黑体" panose="020106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2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3.xml"/><Relationship Id="rId4" Type="http://schemas.openxmlformats.org/officeDocument/2006/relationships/image" Target="../media/image11.emf"/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6.emf"/><Relationship Id="rId1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 bwMode="black">
          <a:xfrm>
            <a:off x="739775" y="1052513"/>
            <a:ext cx="8153400" cy="2571750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54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j-cs"/>
              </a:rPr>
              <a:t>             The</a:t>
            </a:r>
            <a:br>
              <a:rPr kumimoji="0" lang="en-US" altLang="zh-CN" sz="54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j-cs"/>
              </a:rPr>
            </a:br>
            <a:r>
              <a:rPr kumimoji="0" lang="en-US" altLang="zh-CN" sz="54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j-cs"/>
              </a:rPr>
              <a:t>   TOYOTA </a:t>
            </a:r>
            <a:br>
              <a:rPr kumimoji="0" lang="en-US" altLang="zh-CN" sz="54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j-cs"/>
              </a:rPr>
            </a:br>
            <a:r>
              <a:rPr kumimoji="0" lang="en-US" altLang="zh-CN" sz="54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j-cs"/>
              </a:rPr>
              <a:t>         Business                 </a:t>
            </a:r>
            <a:br>
              <a:rPr kumimoji="0" lang="en-US" altLang="zh-CN" sz="54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j-cs"/>
              </a:rPr>
            </a:br>
            <a:r>
              <a:rPr kumimoji="0" lang="en-US" altLang="zh-CN" sz="54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j-cs"/>
              </a:rPr>
              <a:t>                 Practices</a:t>
            </a:r>
            <a:endParaRPr kumimoji="0" lang="en-US" altLang="zh-CN" sz="5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j-cs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black">
          <a:xfrm>
            <a:off x="539750" y="3716338"/>
            <a:ext cx="8153400" cy="1296988"/>
          </a:xfrm>
          <a:prstGeom prst="rect">
            <a:avLst/>
          </a:prstGeom>
          <a:noFill/>
          <a:ln w="9525">
            <a:noFill/>
            <a:miter lim="800000"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60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丰田高效工作方法</a:t>
            </a:r>
            <a:endParaRPr kumimoji="0" lang="en-US" altLang="zh-CN" sz="60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zh-CN" dirty="0"/>
              <a:t>Step</a:t>
            </a:r>
            <a:r>
              <a:rPr lang="en-US" altLang="ja-JP" dirty="0"/>
              <a:t>.</a:t>
            </a:r>
            <a:r>
              <a:rPr lang="en-US" altLang="zh-CN" dirty="0"/>
              <a:t>1 </a:t>
            </a:r>
            <a:r>
              <a:rPr lang="zh-CN" altLang="en-US" dirty="0"/>
              <a:t>明确问题</a:t>
            </a:r>
            <a:endParaRPr lang="zh-CN" altLang="en-US" dirty="0"/>
          </a:p>
        </p:txBody>
      </p:sp>
      <p:sp>
        <p:nvSpPr>
          <p:cNvPr id="18435" name="Rectangle 3"/>
          <p:cNvSpPr>
            <a:spLocks noGrp="1"/>
          </p:cNvSpPr>
          <p:nvPr>
            <p:ph type="body" sz="half" idx="1"/>
          </p:nvPr>
        </p:nvSpPr>
        <p:spPr>
          <a:xfrm>
            <a:off x="755650" y="1268413"/>
            <a:ext cx="8388350" cy="5761037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</a:pPr>
            <a:r>
              <a:rPr lang="zh-CN" altLang="en-US" dirty="0"/>
              <a:t>明确问题步骤：</a:t>
            </a: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endParaRPr lang="zh-CN" altLang="en-US" sz="10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en-US" altLang="zh-CN" dirty="0"/>
              <a:t>  1.</a:t>
            </a:r>
            <a:r>
              <a:rPr lang="zh-CN" altLang="en-US" dirty="0"/>
              <a:t>思考工作的</a:t>
            </a:r>
            <a:r>
              <a:rPr lang="zh-CN" altLang="en-US" u="sng" dirty="0">
                <a:solidFill>
                  <a:srgbClr val="FF6600"/>
                </a:solidFill>
              </a:rPr>
              <a:t>真正目的</a:t>
            </a:r>
            <a:endParaRPr lang="zh-CN" altLang="en-US" u="sng" dirty="0">
              <a:solidFill>
                <a:srgbClr val="FF6600"/>
              </a:solidFill>
            </a:endParaRPr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dirty="0"/>
              <a:t>    （</a:t>
            </a:r>
            <a:r>
              <a:rPr lang="en-US" altLang="zh-CN" dirty="0"/>
              <a:t>1</a:t>
            </a:r>
            <a:r>
              <a:rPr lang="zh-CN" altLang="en-US" dirty="0"/>
              <a:t>）追溯“目的”的“目的”</a:t>
            </a: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dirty="0"/>
              <a:t>    （</a:t>
            </a:r>
            <a:r>
              <a:rPr lang="en-US" altLang="zh-CN" dirty="0"/>
              <a:t>2</a:t>
            </a:r>
            <a:r>
              <a:rPr lang="zh-CN" altLang="en-US" dirty="0"/>
              <a:t>）</a:t>
            </a:r>
            <a:r>
              <a:rPr lang="zh-CN" altLang="en-US" u="sng" dirty="0"/>
              <a:t>具体</a:t>
            </a:r>
            <a:r>
              <a:rPr lang="zh-CN" altLang="en-US" dirty="0"/>
              <a:t>的思考目的，谁、将什么、怎么做、为了谁</a:t>
            </a: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sz="2000" dirty="0">
                <a:solidFill>
                  <a:srgbClr val="FFFF66"/>
                </a:solidFill>
              </a:rPr>
              <a:t>■例）开展促销的目的：</a:t>
            </a:r>
            <a:endParaRPr lang="zh-CN" altLang="en-US" dirty="0">
              <a:solidFill>
                <a:srgbClr val="FFFF66"/>
              </a:solidFill>
            </a:endParaRPr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ja-JP" altLang="en-US" sz="2000" dirty="0">
                <a:solidFill>
                  <a:srgbClr val="FFFF66"/>
                </a:solidFill>
              </a:rPr>
              <a:t>　　・</a:t>
            </a:r>
            <a:r>
              <a:rPr lang="zh-CN" altLang="en-US" sz="2000" dirty="0">
                <a:solidFill>
                  <a:srgbClr val="FFFF66"/>
                </a:solidFill>
              </a:rPr>
              <a:t>大致目的</a:t>
            </a:r>
            <a:r>
              <a:rPr lang="ja-JP" altLang="en-US" sz="2000" dirty="0">
                <a:solidFill>
                  <a:srgbClr val="FFFF66"/>
                </a:solidFill>
              </a:rPr>
              <a:t>→</a:t>
            </a:r>
            <a:r>
              <a:rPr lang="zh-CN" altLang="en-US" sz="2000" dirty="0">
                <a:solidFill>
                  <a:srgbClr val="FFFF66"/>
                </a:solidFill>
              </a:rPr>
              <a:t>为了卖车</a:t>
            </a:r>
            <a:endParaRPr lang="ja-JP" altLang="en-US" sz="2000" dirty="0">
              <a:solidFill>
                <a:srgbClr val="FFFF66"/>
              </a:solidFill>
            </a:endParaRPr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ja-JP" altLang="en-US" sz="2000" dirty="0">
                <a:solidFill>
                  <a:srgbClr val="FFFF66"/>
                </a:solidFill>
              </a:rPr>
              <a:t>　　・</a:t>
            </a:r>
            <a:r>
              <a:rPr lang="zh-CN" altLang="en-US" sz="2000" dirty="0">
                <a:solidFill>
                  <a:srgbClr val="FFFF66"/>
                </a:solidFill>
              </a:rPr>
              <a:t>具体目的</a:t>
            </a:r>
            <a:r>
              <a:rPr lang="ja-JP" altLang="en-US" sz="2000" dirty="0">
                <a:solidFill>
                  <a:srgbClr val="FFFF66"/>
                </a:solidFill>
              </a:rPr>
              <a:t>→</a:t>
            </a:r>
            <a:r>
              <a:rPr lang="zh-CN" altLang="en-US" sz="2000" dirty="0">
                <a:solidFill>
                  <a:srgbClr val="FFFF66"/>
                </a:solidFill>
              </a:rPr>
              <a:t>公司用户能够通过电话销售了解新产品的魅力并购买</a:t>
            </a:r>
            <a:endParaRPr lang="zh-CN" altLang="en-US" sz="2000" dirty="0">
              <a:solidFill>
                <a:srgbClr val="FFFF66"/>
              </a:solidFill>
            </a:endParaRPr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endParaRPr lang="ja-JP" altLang="en-US" sz="10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dirty="0"/>
              <a:t>  </a:t>
            </a:r>
            <a:r>
              <a:rPr lang="en-US" altLang="zh-CN" dirty="0"/>
              <a:t>2.</a:t>
            </a:r>
            <a:r>
              <a:rPr lang="zh-CN" altLang="en-US" dirty="0"/>
              <a:t>工作的“理想状态”</a:t>
            </a: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dirty="0"/>
              <a:t>    （</a:t>
            </a:r>
            <a:r>
              <a:rPr lang="en-US" altLang="zh-CN" dirty="0"/>
              <a:t>1</a:t>
            </a:r>
            <a:r>
              <a:rPr lang="zh-CN" altLang="en-US" dirty="0"/>
              <a:t>）谁 将什么 如何做，找出工作的</a:t>
            </a:r>
            <a:r>
              <a:rPr lang="zh-CN" altLang="en-US" u="sng" dirty="0"/>
              <a:t>应有姿态</a:t>
            </a:r>
            <a:endParaRPr lang="zh-CN" altLang="en-US" u="sng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dirty="0"/>
              <a:t>    （</a:t>
            </a:r>
            <a:r>
              <a:rPr lang="en-US" altLang="zh-CN" dirty="0"/>
              <a:t>2</a:t>
            </a:r>
            <a:r>
              <a:rPr lang="zh-CN" altLang="en-US" dirty="0"/>
              <a:t>）是否对“真正目的”有所贡献</a:t>
            </a: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endParaRPr lang="zh-CN" altLang="en-US" sz="10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dirty="0"/>
              <a:t>  </a:t>
            </a:r>
            <a:r>
              <a:rPr lang="en-US" altLang="zh-CN" dirty="0"/>
              <a:t>3.</a:t>
            </a:r>
            <a:r>
              <a:rPr lang="zh-CN" altLang="en-US" dirty="0"/>
              <a:t>明确“现状”与“理想状态”的差距，可视化</a:t>
            </a: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endParaRPr lang="zh-CN" altLang="en-US" dirty="0"/>
          </a:p>
        </p:txBody>
      </p:sp>
      <p:pic>
        <p:nvPicPr>
          <p:cNvPr id="18436" name="Picture 12" descr="200936153436616_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51725" y="904875"/>
            <a:ext cx="1073150" cy="180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zh-CN" dirty="0"/>
              <a:t>Step</a:t>
            </a:r>
            <a:r>
              <a:rPr lang="en-US" altLang="ja-JP" dirty="0"/>
              <a:t>.</a:t>
            </a:r>
            <a:r>
              <a:rPr lang="en-US" altLang="zh-CN" dirty="0"/>
              <a:t>1 </a:t>
            </a:r>
            <a:r>
              <a:rPr lang="zh-CN" altLang="en-US" dirty="0"/>
              <a:t>明确问题</a:t>
            </a:r>
            <a:endParaRPr lang="zh-CN" altLang="en-US" dirty="0"/>
          </a:p>
        </p:txBody>
      </p:sp>
      <p:pic>
        <p:nvPicPr>
          <p:cNvPr id="133542" name="Picture 42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87450" y="5584825"/>
            <a:ext cx="7258050" cy="723900"/>
          </a:xfrm>
          <a:prstGeom prst="rect">
            <a:avLst/>
          </a:prstGeom>
          <a:solidFill>
            <a:srgbClr val="0000FF"/>
          </a:solidFill>
          <a:ln w="9525">
            <a:noFill/>
          </a:ln>
        </p:spPr>
      </p:pic>
      <p:pic>
        <p:nvPicPr>
          <p:cNvPr id="133543" name="Picture 4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450" y="4505325"/>
            <a:ext cx="7258050" cy="723900"/>
          </a:xfrm>
          <a:prstGeom prst="rect">
            <a:avLst/>
          </a:prstGeom>
          <a:solidFill>
            <a:srgbClr val="3366FF"/>
          </a:solidFill>
          <a:ln w="9525">
            <a:noFill/>
          </a:ln>
        </p:spPr>
      </p:pic>
      <p:pic>
        <p:nvPicPr>
          <p:cNvPr id="133545" name="Picture 4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450" y="2336800"/>
            <a:ext cx="7258050" cy="723900"/>
          </a:xfrm>
          <a:prstGeom prst="rect">
            <a:avLst/>
          </a:prstGeom>
          <a:solidFill>
            <a:srgbClr val="3366FF"/>
          </a:solidFill>
          <a:ln w="9525">
            <a:noFill/>
          </a:ln>
        </p:spPr>
      </p:pic>
      <p:sp>
        <p:nvSpPr>
          <p:cNvPr id="19462" name="Rectangle 426"/>
          <p:cNvSpPr/>
          <p:nvPr/>
        </p:nvSpPr>
        <p:spPr>
          <a:xfrm>
            <a:off x="755650" y="904875"/>
            <a:ext cx="7272338" cy="50323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eaLnBrk="1" hangingPunct="1">
              <a:lnSpc>
                <a:spcPct val="90000"/>
              </a:lnSpc>
              <a:buNone/>
            </a:pPr>
            <a:r>
              <a:rPr lang="zh-CN" altLang="en-US" b="1" dirty="0"/>
              <a:t>◆ 举例： </a:t>
            </a:r>
            <a:r>
              <a:rPr lang="zh-CN" altLang="en-US" sz="2000" dirty="0"/>
              <a:t>思考工作的</a:t>
            </a:r>
            <a:r>
              <a:rPr lang="zh-CN" altLang="en-US" b="1" dirty="0"/>
              <a:t>“真正目的”</a:t>
            </a:r>
            <a:endParaRPr lang="zh-CN" altLang="en-US" b="1" dirty="0"/>
          </a:p>
        </p:txBody>
      </p:sp>
      <p:sp>
        <p:nvSpPr>
          <p:cNvPr id="133547" name="AutoShape 427"/>
          <p:cNvSpPr/>
          <p:nvPr/>
        </p:nvSpPr>
        <p:spPr>
          <a:xfrm>
            <a:off x="3959225" y="5229225"/>
            <a:ext cx="1223963" cy="360363"/>
          </a:xfrm>
          <a:prstGeom prst="up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6666FF"/>
              </a:gs>
              <a:gs pos="100000">
                <a:schemeClr val="tx1"/>
              </a:gs>
            </a:gsLst>
            <a:lin ang="5400000" scaled="1"/>
            <a:tileRect/>
          </a:gra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buNone/>
            </a:pPr>
            <a:endParaRPr lang="zh-CN" altLang="en-US" sz="1800" b="1" dirty="0"/>
          </a:p>
        </p:txBody>
      </p:sp>
      <p:sp>
        <p:nvSpPr>
          <p:cNvPr id="133549" name="AutoShape 429"/>
          <p:cNvSpPr/>
          <p:nvPr/>
        </p:nvSpPr>
        <p:spPr>
          <a:xfrm>
            <a:off x="3959225" y="3060700"/>
            <a:ext cx="1223963" cy="360363"/>
          </a:xfrm>
          <a:prstGeom prst="up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6666FF"/>
              </a:gs>
              <a:gs pos="100000">
                <a:schemeClr val="tx1"/>
              </a:gs>
            </a:gsLst>
            <a:lin ang="5400000" scaled="1"/>
            <a:tileRect/>
          </a:gra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buNone/>
            </a:pPr>
            <a:endParaRPr lang="zh-CN" altLang="en-US" sz="1800" b="1" dirty="0"/>
          </a:p>
        </p:txBody>
      </p:sp>
      <p:pic>
        <p:nvPicPr>
          <p:cNvPr id="133550" name="Picture 4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7450" y="3421063"/>
            <a:ext cx="7258050" cy="7239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551" name="AutoShape 431"/>
          <p:cNvSpPr/>
          <p:nvPr/>
        </p:nvSpPr>
        <p:spPr>
          <a:xfrm>
            <a:off x="3959225" y="1976438"/>
            <a:ext cx="1223963" cy="360362"/>
          </a:xfrm>
          <a:prstGeom prst="up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6666FF"/>
              </a:gs>
              <a:gs pos="100000">
                <a:schemeClr val="tx1"/>
              </a:gs>
            </a:gsLst>
            <a:lin ang="5400000" scaled="1"/>
            <a:tileRect/>
          </a:gra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buNone/>
            </a:pPr>
            <a:endParaRPr lang="zh-CN" altLang="en-US" sz="1800" b="1" dirty="0"/>
          </a:p>
        </p:txBody>
      </p:sp>
      <p:sp>
        <p:nvSpPr>
          <p:cNvPr id="133553" name="AutoShape 433"/>
          <p:cNvSpPr/>
          <p:nvPr/>
        </p:nvSpPr>
        <p:spPr>
          <a:xfrm>
            <a:off x="3959225" y="4144963"/>
            <a:ext cx="1223963" cy="360362"/>
          </a:xfrm>
          <a:prstGeom prst="up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6666FF"/>
              </a:gs>
              <a:gs pos="100000">
                <a:schemeClr val="tx1"/>
              </a:gs>
            </a:gsLst>
            <a:lin ang="5400000" scaled="1"/>
            <a:tileRect/>
          </a:gra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buNone/>
            </a:pPr>
            <a:endParaRPr lang="zh-CN" altLang="en-US" sz="1800" b="1" dirty="0"/>
          </a:p>
        </p:txBody>
      </p:sp>
      <p:sp>
        <p:nvSpPr>
          <p:cNvPr id="133554" name="Oval 434"/>
          <p:cNvSpPr>
            <a:spLocks noChangeArrowheads="1"/>
          </p:cNvSpPr>
          <p:nvPr/>
        </p:nvSpPr>
        <p:spPr bwMode="auto">
          <a:xfrm>
            <a:off x="1187450" y="1408113"/>
            <a:ext cx="7035800" cy="539750"/>
          </a:xfrm>
          <a:prstGeom prst="ellipse">
            <a:avLst/>
          </a:prstGeom>
          <a:gradFill rotWithShape="1">
            <a:gsLst>
              <a:gs pos="0">
                <a:srgbClr val="6666FF"/>
              </a:gs>
              <a:gs pos="50000">
                <a:schemeClr val="tx1"/>
              </a:gs>
              <a:gs pos="100000">
                <a:srgbClr val="6666FF"/>
              </a:gs>
            </a:gsLst>
            <a:lin ang="5400000" scaled="1"/>
          </a:gradFill>
          <a:ln w="19050" algn="ctr">
            <a:solidFill>
              <a:srgbClr val="000000"/>
            </a:solidFill>
            <a:round/>
          </a:ln>
          <a:effectLst/>
        </p:spPr>
        <p:txBody>
          <a:bodyPr wrap="none" anchor="ctr"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通过生产商品，对社会对顾客做出贡献</a:t>
            </a: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3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3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3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3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3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3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3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3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3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3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3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547" grpId="0" animBg="1"/>
      <p:bldP spid="133549" grpId="0" animBg="1"/>
      <p:bldP spid="133551" grpId="0" animBg="1"/>
      <p:bldP spid="133553" grpId="0" animBg="1"/>
      <p:bldP spid="13355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zh-CN" dirty="0"/>
              <a:t>Step</a:t>
            </a:r>
            <a:r>
              <a:rPr lang="en-US" altLang="ja-JP" dirty="0"/>
              <a:t>.</a:t>
            </a:r>
            <a:r>
              <a:rPr lang="en-US" altLang="zh-CN" dirty="0"/>
              <a:t>1 </a:t>
            </a:r>
            <a:r>
              <a:rPr lang="zh-CN" altLang="en-US" dirty="0"/>
              <a:t>明确问题</a:t>
            </a:r>
            <a:endParaRPr lang="zh-CN" altLang="en-US" dirty="0"/>
          </a:p>
        </p:txBody>
      </p:sp>
      <p:sp>
        <p:nvSpPr>
          <p:cNvPr id="20483" name="Rectangle 3"/>
          <p:cNvSpPr>
            <a:spLocks noGrp="1"/>
          </p:cNvSpPr>
          <p:nvPr>
            <p:ph type="body" sz="half" idx="1"/>
          </p:nvPr>
        </p:nvSpPr>
        <p:spPr>
          <a:xfrm>
            <a:off x="755650" y="1268413"/>
            <a:ext cx="8388350" cy="720725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</a:pPr>
            <a:r>
              <a:rPr lang="zh-CN" altLang="en-US" sz="2800" dirty="0"/>
              <a:t>工作的“真正目的”与“理想状态”的区别</a:t>
            </a:r>
            <a:endParaRPr lang="zh-CN" altLang="en-US" sz="28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endParaRPr lang="zh-CN" altLang="en-US" sz="2800" dirty="0"/>
          </a:p>
        </p:txBody>
      </p:sp>
      <p:sp>
        <p:nvSpPr>
          <p:cNvPr id="137221" name="Rectangle 5"/>
          <p:cNvSpPr/>
          <p:nvPr/>
        </p:nvSpPr>
        <p:spPr>
          <a:xfrm>
            <a:off x="755650" y="2708275"/>
            <a:ext cx="8388350" cy="72072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eaLnBrk="1" hangingPunct="1">
              <a:buNone/>
            </a:pPr>
            <a:r>
              <a:rPr lang="zh-CN" altLang="en-US" dirty="0"/>
              <a:t>“真正目的包含”：谁、为了什么（谁）、做什么、怎么做</a:t>
            </a:r>
            <a:endParaRPr lang="zh-CN" altLang="en-US" dirty="0"/>
          </a:p>
        </p:txBody>
      </p:sp>
      <p:sp>
        <p:nvSpPr>
          <p:cNvPr id="137222" name="Rectangle 6"/>
          <p:cNvSpPr/>
          <p:nvPr/>
        </p:nvSpPr>
        <p:spPr>
          <a:xfrm>
            <a:off x="755650" y="3429000"/>
            <a:ext cx="8388350" cy="72072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eaLnBrk="1" hangingPunct="1">
              <a:buNone/>
            </a:pPr>
            <a:r>
              <a:rPr lang="zh-CN" altLang="en-US" dirty="0"/>
              <a:t>“理想状态”：还包含 何时、做到何种程度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7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7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21" grpId="0"/>
      <p:bldP spid="1372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47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zh-CN" dirty="0"/>
              <a:t>Step</a:t>
            </a:r>
            <a:r>
              <a:rPr lang="en-US" altLang="ja-JP" dirty="0"/>
              <a:t>.</a:t>
            </a:r>
            <a:r>
              <a:rPr lang="en-US" altLang="zh-CN" dirty="0"/>
              <a:t>2 </a:t>
            </a:r>
            <a:r>
              <a:rPr lang="zh-CN" altLang="en-US" dirty="0"/>
              <a:t>分解问题</a:t>
            </a:r>
            <a:endParaRPr lang="zh-CN" altLang="en-US" dirty="0"/>
          </a:p>
        </p:txBody>
      </p:sp>
      <p:sp>
        <p:nvSpPr>
          <p:cNvPr id="1048" name="Rectangle 3"/>
          <p:cNvSpPr>
            <a:spLocks noGrp="1"/>
          </p:cNvSpPr>
          <p:nvPr>
            <p:ph type="body" sz="half" idx="1"/>
          </p:nvPr>
        </p:nvSpPr>
        <p:spPr>
          <a:xfrm>
            <a:off x="755650" y="819150"/>
            <a:ext cx="7272338" cy="2879725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en-US" altLang="zh-CN" sz="2800" b="1" dirty="0"/>
              <a:t>  -</a:t>
            </a:r>
            <a:r>
              <a:rPr lang="zh-CN" altLang="en-US" sz="2800" b="1" dirty="0"/>
              <a:t>将问题分解，根据事实明确问题点</a:t>
            </a:r>
            <a:endParaRPr lang="zh-CN" altLang="en-US" sz="2800" b="1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</a:pPr>
            <a:r>
              <a:rPr lang="zh-CN" altLang="en-US" dirty="0"/>
              <a:t>分解 </a:t>
            </a:r>
            <a:r>
              <a:rPr lang="zh-CN" altLang="en-US" sz="2800" dirty="0"/>
              <a:t>大而模糊 </a:t>
            </a:r>
            <a:r>
              <a:rPr lang="zh-CN" altLang="en-US" dirty="0"/>
              <a:t>的问题，变为自己可以解决的具体问题</a:t>
            </a: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</a:pPr>
            <a:r>
              <a:rPr lang="zh-CN" altLang="en-US" dirty="0"/>
              <a:t>决定着手的优先顺序，现地现物的调查问题产生的过程，定量、定性的收集事实，特定出问题点</a:t>
            </a: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</a:pPr>
            <a:r>
              <a:rPr lang="zh-CN" altLang="en-US" dirty="0"/>
              <a:t>避免尚未充分分解问题就进入下一步的情况</a:t>
            </a: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endParaRPr lang="zh-CN" altLang="en-US" dirty="0"/>
          </a:p>
        </p:txBody>
      </p:sp>
      <p:grpSp>
        <p:nvGrpSpPr>
          <p:cNvPr id="1049" name="Group 70"/>
          <p:cNvGrpSpPr/>
          <p:nvPr/>
        </p:nvGrpSpPr>
        <p:grpSpPr>
          <a:xfrm>
            <a:off x="881063" y="3502025"/>
            <a:ext cx="8262937" cy="3527425"/>
            <a:chOff x="555" y="2206"/>
            <a:chExt cx="5205" cy="2222"/>
          </a:xfrm>
        </p:grpSpPr>
        <p:grpSp>
          <p:nvGrpSpPr>
            <p:cNvPr id="1026" name="Organization Chart 38"/>
            <p:cNvGrpSpPr>
              <a:grpSpLocks noChangeAspect="1"/>
            </p:cNvGrpSpPr>
            <p:nvPr/>
          </p:nvGrpSpPr>
          <p:grpSpPr>
            <a:xfrm>
              <a:off x="640" y="2206"/>
              <a:ext cx="5120" cy="2222"/>
              <a:chOff x="640" y="2206"/>
              <a:chExt cx="5120" cy="2222"/>
            </a:xfrm>
          </p:grpSpPr>
          <p:sp>
            <p:nvSpPr>
              <p:cNvPr id="1027" name="AutoShape 39"/>
              <p:cNvSpPr>
                <a:spLocks noChangeAspect="1" noTextEdit="1"/>
              </p:cNvSpPr>
              <p:nvPr/>
            </p:nvSpPr>
            <p:spPr>
              <a:xfrm>
                <a:off x="640" y="2206"/>
                <a:ext cx="5120" cy="222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028" name="_s1028"/>
              <p:cNvSpPr/>
              <p:nvPr/>
            </p:nvSpPr>
            <p:spPr>
              <a:xfrm>
                <a:off x="1399" y="2568"/>
                <a:ext cx="721" cy="410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FFFCC"/>
                  </a:gs>
                </a:gsLst>
                <a:path path="shape">
                  <a:fillToRect l="50000" t="50000" r="50000" b="50000"/>
                </a:path>
                <a:tileRect/>
              </a:gradFill>
              <a:ln w="25400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lIns="0" tIns="0" rIns="0" bIns="0" anchor="ctr" anchorCtr="0"/>
              <a:p>
                <a:pPr marL="342900" indent="-342900" algn="ctr" eaLnBrk="1" hangingPunct="1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</a:pPr>
                <a:r>
                  <a:rPr lang="zh-CN" altLang="en-US" sz="2000" b="0" dirty="0">
                    <a:solidFill>
                      <a:schemeClr val="bg1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问题</a:t>
                </a:r>
                <a:endParaRPr lang="zh-CN" altLang="en-US" sz="2000" b="0" dirty="0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1029" name="_s1031"/>
              <p:cNvSpPr/>
              <p:nvPr/>
            </p:nvSpPr>
            <p:spPr>
              <a:xfrm>
                <a:off x="1399" y="3113"/>
                <a:ext cx="721" cy="408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FFFCC"/>
                  </a:gs>
                </a:gsLst>
                <a:path path="shape">
                  <a:fillToRect l="50000" t="50000" r="50000" b="50000"/>
                </a:path>
                <a:tileRect/>
              </a:gradFill>
              <a:ln w="25400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lIns="0" tIns="0" rIns="0" bIns="0" anchor="ctr" anchorCtr="0"/>
              <a:p>
                <a:pPr marL="342900" indent="-342900" algn="ctr" eaLnBrk="1" hangingPunct="1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</a:pPr>
                <a:r>
                  <a:rPr lang="zh-CN" altLang="en-US" sz="2400" b="0" dirty="0">
                    <a:solidFill>
                      <a:schemeClr val="bg1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问题</a:t>
                </a:r>
                <a:endParaRPr lang="zh-CN" altLang="en-US" sz="2400" b="0" dirty="0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1030" name="_s1031"/>
              <p:cNvSpPr/>
              <p:nvPr/>
            </p:nvSpPr>
            <p:spPr>
              <a:xfrm>
                <a:off x="1399" y="3657"/>
                <a:ext cx="721" cy="410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FFFCC"/>
                  </a:gs>
                </a:gsLst>
                <a:path path="shape">
                  <a:fillToRect l="50000" t="50000" r="50000" b="50000"/>
                </a:path>
                <a:tileRect/>
              </a:gradFill>
              <a:ln w="25400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lIns="0" tIns="0" rIns="0" bIns="0" anchor="ctr" anchorCtr="0"/>
              <a:p>
                <a:pPr marL="342900" indent="-342900" algn="ctr" eaLnBrk="1" hangingPunct="1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</a:pPr>
                <a:r>
                  <a:rPr lang="zh-CN" altLang="en-US" sz="2400" b="0" dirty="0">
                    <a:solidFill>
                      <a:schemeClr val="bg1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问题</a:t>
                </a:r>
                <a:endParaRPr lang="zh-CN" altLang="en-US" sz="2400" b="0" dirty="0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1031" name="_s1031"/>
              <p:cNvSpPr/>
              <p:nvPr/>
            </p:nvSpPr>
            <p:spPr>
              <a:xfrm>
                <a:off x="2575" y="2387"/>
                <a:ext cx="607" cy="227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FFFCC"/>
                  </a:gs>
                </a:gsLst>
                <a:path path="shape">
                  <a:fillToRect l="50000" t="50000" r="50000" b="50000"/>
                </a:path>
                <a:tileRect/>
              </a:gradFill>
              <a:ln w="25400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lIns="0" tIns="0" rIns="0" bIns="0" anchor="ctr" anchorCtr="0"/>
              <a:p>
                <a:pPr marL="342900" indent="-342900" algn="ctr" eaLnBrk="1" hangingPunct="1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</a:pPr>
                <a:r>
                  <a:rPr lang="zh-CN" altLang="en-US" b="0" dirty="0">
                    <a:solidFill>
                      <a:schemeClr val="bg1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问题</a:t>
                </a:r>
                <a:endParaRPr lang="zh-CN" altLang="en-US" b="0" dirty="0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1032" name="AutoShape 44"/>
              <p:cNvSpPr/>
              <p:nvPr/>
            </p:nvSpPr>
            <p:spPr>
              <a:xfrm>
                <a:off x="2575" y="2659"/>
                <a:ext cx="607" cy="227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FFFCC"/>
                  </a:gs>
                </a:gsLst>
                <a:path path="shape">
                  <a:fillToRect l="50000" t="50000" r="50000" b="50000"/>
                </a:path>
                <a:tileRect/>
              </a:gradFill>
              <a:ln w="25400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lIns="0" tIns="0" rIns="0" bIns="0" anchor="ctr" anchorCtr="0"/>
              <a:p>
                <a:pPr marL="342900" indent="-342900" algn="ctr" eaLnBrk="1" hangingPunct="1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</a:pPr>
                <a:r>
                  <a:rPr lang="zh-CN" altLang="en-US" b="0" dirty="0">
                    <a:solidFill>
                      <a:schemeClr val="bg1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问题</a:t>
                </a:r>
                <a:endParaRPr lang="zh-CN" altLang="en-US" b="0" dirty="0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1033" name="AutoShape 45"/>
              <p:cNvSpPr/>
              <p:nvPr/>
            </p:nvSpPr>
            <p:spPr>
              <a:xfrm>
                <a:off x="2575" y="2931"/>
                <a:ext cx="607" cy="227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FFFCC"/>
                  </a:gs>
                </a:gsLst>
                <a:path path="shape">
                  <a:fillToRect l="50000" t="50000" r="50000" b="50000"/>
                </a:path>
                <a:tileRect/>
              </a:gradFill>
              <a:ln w="25400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lIns="0" tIns="0" rIns="0" bIns="0" anchor="ctr" anchorCtr="0"/>
              <a:p>
                <a:pPr marL="342900" indent="-342900" algn="ctr" eaLnBrk="1" hangingPunct="1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</a:pPr>
                <a:r>
                  <a:rPr lang="zh-CN" altLang="en-US" b="0" dirty="0">
                    <a:solidFill>
                      <a:schemeClr val="bg1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问题</a:t>
                </a:r>
                <a:endParaRPr lang="zh-CN" altLang="en-US" b="0" dirty="0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cxnSp>
            <p:nvCxnSpPr>
              <p:cNvPr id="1034" name="_s1029"/>
              <p:cNvCxnSpPr/>
              <p:nvPr/>
            </p:nvCxnSpPr>
            <p:spPr>
              <a:xfrm rot="10800000">
                <a:off x="2309" y="2750"/>
                <a:ext cx="259" cy="1"/>
              </a:xfrm>
              <a:prstGeom prst="straightConnector1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triangle" w="med" len="med"/>
                <a:tailEnd type="none" w="med" len="med"/>
              </a:ln>
            </p:spPr>
          </p:cxnSp>
          <p:cxnSp>
            <p:nvCxnSpPr>
              <p:cNvPr id="1035" name="_s1029"/>
              <p:cNvCxnSpPr/>
              <p:nvPr/>
            </p:nvCxnSpPr>
            <p:spPr>
              <a:xfrm rot="10800000">
                <a:off x="2119" y="2750"/>
                <a:ext cx="456" cy="317"/>
              </a:xfrm>
              <a:prstGeom prst="bentConnector3">
                <a:avLst>
                  <a:gd name="adj1" fmla="val 49907"/>
                </a:avLst>
              </a:prstGeom>
              <a:ln w="28575" cap="flat" cmpd="sng">
                <a:solidFill>
                  <a:schemeClr val="tx1"/>
                </a:solidFill>
                <a:prstDash val="solid"/>
                <a:miter/>
                <a:headEnd type="triangle" w="med" len="med"/>
                <a:tailEnd type="none" w="med" len="med"/>
              </a:ln>
            </p:spPr>
          </p:cxnSp>
          <p:sp>
            <p:nvSpPr>
              <p:cNvPr id="1036" name="AutoShape 48"/>
              <p:cNvSpPr/>
              <p:nvPr/>
            </p:nvSpPr>
            <p:spPr>
              <a:xfrm>
                <a:off x="2587" y="3203"/>
                <a:ext cx="607" cy="227"/>
              </a:xfrm>
              <a:prstGeom prst="roundRect">
                <a:avLst>
                  <a:gd name="adj" fmla="val 16667"/>
                </a:avLst>
              </a:prstGeom>
              <a:solidFill>
                <a:srgbClr val="FF99CC"/>
              </a:solidFill>
              <a:ln w="25400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lIns="0" tIns="0" rIns="0" bIns="0" anchor="ctr" anchorCtr="0"/>
              <a:p>
                <a:pPr marL="342900" indent="-342900" algn="ctr" eaLnBrk="1" hangingPunct="1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</a:pPr>
                <a:r>
                  <a:rPr lang="zh-CN" altLang="en-US" b="0" dirty="0">
                    <a:solidFill>
                      <a:schemeClr val="bg1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问题</a:t>
                </a:r>
                <a:endParaRPr lang="zh-CN" altLang="en-US" b="0" dirty="0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cxnSp>
            <p:nvCxnSpPr>
              <p:cNvPr id="1037" name="_s1029"/>
              <p:cNvCxnSpPr/>
              <p:nvPr/>
            </p:nvCxnSpPr>
            <p:spPr>
              <a:xfrm rot="10800000">
                <a:off x="2119" y="3294"/>
                <a:ext cx="441" cy="1"/>
              </a:xfrm>
              <a:prstGeom prst="straightConnector1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triangle" w="med" len="med"/>
                <a:tailEnd type="none" w="med" len="med"/>
              </a:ln>
            </p:spPr>
          </p:cxnSp>
          <p:cxnSp>
            <p:nvCxnSpPr>
              <p:cNvPr id="1038" name="_s1029"/>
              <p:cNvCxnSpPr/>
              <p:nvPr/>
            </p:nvCxnSpPr>
            <p:spPr>
              <a:xfrm rot="-10800000" flipV="1">
                <a:off x="2118" y="2501"/>
                <a:ext cx="449" cy="249"/>
              </a:xfrm>
              <a:prstGeom prst="bentConnector3">
                <a:avLst>
                  <a:gd name="adj1" fmla="val 49162"/>
                </a:avLst>
              </a:prstGeom>
              <a:ln w="28575" cap="flat" cmpd="sng">
                <a:solidFill>
                  <a:schemeClr val="tx1"/>
                </a:solidFill>
                <a:prstDash val="solid"/>
                <a:miter/>
                <a:headEnd type="triangle" w="med" len="med"/>
                <a:tailEnd type="none" w="med" len="med"/>
              </a:ln>
            </p:spPr>
          </p:cxnSp>
          <p:sp>
            <p:nvSpPr>
              <p:cNvPr id="1039" name="AutoShape 51"/>
              <p:cNvSpPr/>
              <p:nvPr/>
            </p:nvSpPr>
            <p:spPr>
              <a:xfrm>
                <a:off x="2587" y="3476"/>
                <a:ext cx="607" cy="227"/>
              </a:xfrm>
              <a:prstGeom prst="roundRect">
                <a:avLst>
                  <a:gd name="adj" fmla="val 16667"/>
                </a:avLst>
              </a:prstGeom>
              <a:solidFill>
                <a:srgbClr val="FF99CC"/>
              </a:solidFill>
              <a:ln w="25400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lIns="0" tIns="0" rIns="0" bIns="0" anchor="ctr" anchorCtr="0"/>
              <a:p>
                <a:pPr marL="342900" indent="-342900" algn="ctr" eaLnBrk="1" hangingPunct="1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</a:pPr>
                <a:r>
                  <a:rPr lang="zh-CN" altLang="en-US" b="0" dirty="0">
                    <a:solidFill>
                      <a:schemeClr val="bg1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问题</a:t>
                </a:r>
                <a:endParaRPr lang="zh-CN" altLang="en-US" b="0" dirty="0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cxnSp>
            <p:nvCxnSpPr>
              <p:cNvPr id="1040" name="_s1029"/>
              <p:cNvCxnSpPr/>
              <p:nvPr/>
            </p:nvCxnSpPr>
            <p:spPr>
              <a:xfrm rot="-16200000" flipH="1">
                <a:off x="2294" y="3347"/>
                <a:ext cx="319" cy="213"/>
              </a:xfrm>
              <a:prstGeom prst="bentConnector3">
                <a:avLst>
                  <a:gd name="adj1" fmla="val 2505"/>
                </a:avLst>
              </a:prstGeom>
              <a:ln w="28575" cap="flat" cmpd="sng">
                <a:solidFill>
                  <a:schemeClr val="tx1"/>
                </a:solidFill>
                <a:prstDash val="solid"/>
                <a:miter/>
                <a:headEnd type="triangle" w="med" len="med"/>
                <a:tailEnd type="none" w="med" len="med"/>
              </a:ln>
            </p:spPr>
          </p:cxnSp>
          <p:sp>
            <p:nvSpPr>
              <p:cNvPr id="1041" name="AutoShape 53"/>
              <p:cNvSpPr/>
              <p:nvPr/>
            </p:nvSpPr>
            <p:spPr>
              <a:xfrm>
                <a:off x="2575" y="3748"/>
                <a:ext cx="607" cy="227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FFFCC"/>
                  </a:gs>
                </a:gsLst>
                <a:path path="shape">
                  <a:fillToRect l="50000" t="50000" r="50000" b="50000"/>
                </a:path>
                <a:tileRect/>
              </a:gradFill>
              <a:ln w="25400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lIns="0" tIns="0" rIns="0" bIns="0" anchor="ctr" anchorCtr="0"/>
              <a:p>
                <a:pPr marL="342900" indent="-342900" algn="ctr" eaLnBrk="1" hangingPunct="1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</a:pPr>
                <a:r>
                  <a:rPr lang="zh-CN" altLang="en-US" b="0" dirty="0">
                    <a:solidFill>
                      <a:schemeClr val="bg1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问题</a:t>
                </a:r>
                <a:endParaRPr lang="zh-CN" altLang="en-US" b="0" dirty="0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cxnSp>
            <p:nvCxnSpPr>
              <p:cNvPr id="1042" name="_s1029"/>
              <p:cNvCxnSpPr/>
              <p:nvPr/>
            </p:nvCxnSpPr>
            <p:spPr>
              <a:xfrm rot="10800000">
                <a:off x="2119" y="3839"/>
                <a:ext cx="441" cy="1"/>
              </a:xfrm>
              <a:prstGeom prst="straightConnector1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triangle" w="med" len="med"/>
                <a:tailEnd type="none" w="med" len="med"/>
              </a:ln>
            </p:spPr>
          </p:cxnSp>
          <p:sp>
            <p:nvSpPr>
              <p:cNvPr id="1043" name="AutoShape 55"/>
              <p:cNvSpPr/>
              <p:nvPr/>
            </p:nvSpPr>
            <p:spPr>
              <a:xfrm>
                <a:off x="2575" y="4021"/>
                <a:ext cx="607" cy="227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FFFCC"/>
                  </a:gs>
                </a:gsLst>
                <a:path path="shape">
                  <a:fillToRect l="50000" t="50000" r="50000" b="50000"/>
                </a:path>
                <a:tileRect/>
              </a:gradFill>
              <a:ln w="25400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lIns="0" tIns="0" rIns="0" bIns="0" anchor="ctr" anchorCtr="0"/>
              <a:p>
                <a:pPr marL="342900" indent="-342900" algn="ctr" eaLnBrk="1" hangingPunct="1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</a:pPr>
                <a:r>
                  <a:rPr lang="zh-CN" altLang="en-US" b="0" dirty="0">
                    <a:solidFill>
                      <a:schemeClr val="bg1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问题</a:t>
                </a:r>
                <a:endParaRPr lang="zh-CN" altLang="en-US" b="0" dirty="0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cxnSp>
            <p:nvCxnSpPr>
              <p:cNvPr id="1044" name="_s1029"/>
              <p:cNvCxnSpPr/>
              <p:nvPr/>
            </p:nvCxnSpPr>
            <p:spPr>
              <a:xfrm rot="-16200000" flipH="1">
                <a:off x="2294" y="3892"/>
                <a:ext cx="319" cy="213"/>
              </a:xfrm>
              <a:prstGeom prst="bentConnector3">
                <a:avLst>
                  <a:gd name="adj1" fmla="val 2505"/>
                </a:avLst>
              </a:prstGeom>
              <a:ln w="28575" cap="flat" cmpd="sng">
                <a:solidFill>
                  <a:schemeClr val="tx1"/>
                </a:solidFill>
                <a:prstDash val="solid"/>
                <a:miter/>
                <a:headEnd type="triangle" w="med" len="med"/>
                <a:tailEnd type="none" w="med" len="med"/>
              </a:ln>
            </p:spPr>
          </p:cxnSp>
          <p:sp>
            <p:nvSpPr>
              <p:cNvPr id="1045" name="Line 65"/>
              <p:cNvSpPr/>
              <p:nvPr/>
            </p:nvSpPr>
            <p:spPr>
              <a:xfrm flipV="1">
                <a:off x="1236" y="3838"/>
                <a:ext cx="170" cy="1"/>
              </a:xfrm>
              <a:prstGeom prst="line">
                <a:avLst/>
              </a:prstGeom>
              <a:ln w="38100" cap="flat" cmpd="sng">
                <a:solidFill>
                  <a:srgbClr val="CCFFFF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1046" name="Line 67"/>
              <p:cNvSpPr/>
              <p:nvPr/>
            </p:nvSpPr>
            <p:spPr>
              <a:xfrm>
                <a:off x="3279" y="3464"/>
                <a:ext cx="366" cy="1"/>
              </a:xfrm>
              <a:prstGeom prst="line">
                <a:avLst/>
              </a:prstGeom>
              <a:ln w="63500" cap="flat" cmpd="sng">
                <a:solidFill>
                  <a:srgbClr val="CCFFFF"/>
                </a:solidFill>
                <a:prstDash val="solid"/>
                <a:headEnd type="none" w="med" len="med"/>
                <a:tailEnd type="triangle" w="med" len="med"/>
              </a:ln>
            </p:spPr>
          </p:sp>
        </p:grpSp>
        <p:sp>
          <p:nvSpPr>
            <p:cNvPr id="1050" name="AutoShape 57"/>
            <p:cNvSpPr/>
            <p:nvPr/>
          </p:nvSpPr>
          <p:spPr>
            <a:xfrm>
              <a:off x="3679" y="3249"/>
              <a:ext cx="1225" cy="408"/>
            </a:xfrm>
            <a:prstGeom prst="chevron">
              <a:avLst>
                <a:gd name="adj" fmla="val 75061"/>
              </a:avLst>
            </a:prstGeom>
            <a:solidFill>
              <a:srgbClr val="FF99CC"/>
            </a:solidFill>
            <a:ln w="25400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r>
                <a:rPr lang="zh-CN" altLang="en-US" sz="2000" b="1" dirty="0">
                  <a:solidFill>
                    <a:schemeClr val="bg1"/>
                  </a:solidFill>
                </a:rPr>
                <a:t>  问题点</a:t>
              </a:r>
              <a:endParaRPr lang="zh-CN" altLang="en-US" sz="2000" b="1" dirty="0">
                <a:solidFill>
                  <a:schemeClr val="bg1"/>
                </a:solidFill>
              </a:endParaRPr>
            </a:p>
          </p:txBody>
        </p:sp>
        <p:grpSp>
          <p:nvGrpSpPr>
            <p:cNvPr id="1051" name="Group 66"/>
            <p:cNvGrpSpPr/>
            <p:nvPr/>
          </p:nvGrpSpPr>
          <p:grpSpPr>
            <a:xfrm>
              <a:off x="555" y="2755"/>
              <a:ext cx="844" cy="1090"/>
              <a:chOff x="555" y="2755"/>
              <a:chExt cx="844" cy="1090"/>
            </a:xfrm>
          </p:grpSpPr>
          <p:sp>
            <p:nvSpPr>
              <p:cNvPr id="1052" name="AutoShape 59"/>
              <p:cNvSpPr/>
              <p:nvPr/>
            </p:nvSpPr>
            <p:spPr>
              <a:xfrm>
                <a:off x="555" y="2755"/>
                <a:ext cx="567" cy="1090"/>
              </a:xfrm>
              <a:prstGeom prst="flowChartAlternateProcess">
                <a:avLst/>
              </a:prstGeom>
              <a:solidFill>
                <a:schemeClr val="tx2"/>
              </a:solidFill>
              <a:ln w="12700" cap="flat" cmpd="sng">
                <a:solidFill>
                  <a:srgbClr val="0000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342900" lvl="0" indent="-342900" algn="ctr" eaLnBrk="1" hangingPunct="1">
                  <a:buNone/>
                </a:pPr>
                <a:r>
                  <a:rPr lang="zh-CN" altLang="en-US" sz="2000" b="1" dirty="0">
                    <a:solidFill>
                      <a:schemeClr val="bg2"/>
                    </a:solidFill>
                  </a:rPr>
                  <a:t>大而</a:t>
                </a:r>
                <a:endParaRPr lang="zh-CN" altLang="en-US" sz="2000" b="1" dirty="0">
                  <a:solidFill>
                    <a:schemeClr val="bg2"/>
                  </a:solidFill>
                </a:endParaRPr>
              </a:p>
              <a:p>
                <a:pPr marL="342900" lvl="0" indent="-342900" algn="ctr" eaLnBrk="1" hangingPunct="1">
                  <a:buNone/>
                </a:pPr>
                <a:r>
                  <a:rPr lang="zh-CN" altLang="en-US" sz="2000" b="1" dirty="0">
                    <a:solidFill>
                      <a:schemeClr val="bg2"/>
                    </a:solidFill>
                  </a:rPr>
                  <a:t>模糊</a:t>
                </a:r>
                <a:endParaRPr lang="zh-CN" altLang="en-US" sz="2000" b="1" dirty="0">
                  <a:solidFill>
                    <a:schemeClr val="bg2"/>
                  </a:solidFill>
                </a:endParaRPr>
              </a:p>
              <a:p>
                <a:pPr marL="342900" lvl="0" indent="-342900" algn="ctr" eaLnBrk="1" hangingPunct="1">
                  <a:buNone/>
                </a:pPr>
                <a:r>
                  <a:rPr lang="zh-CN" altLang="en-US" sz="2000" b="1" dirty="0">
                    <a:solidFill>
                      <a:schemeClr val="bg2"/>
                    </a:solidFill>
                  </a:rPr>
                  <a:t>的</a:t>
                </a:r>
                <a:endParaRPr lang="zh-CN" altLang="en-US" sz="2000" b="1" dirty="0">
                  <a:solidFill>
                    <a:schemeClr val="bg2"/>
                  </a:solidFill>
                </a:endParaRPr>
              </a:p>
              <a:p>
                <a:pPr marL="342900" lvl="0" indent="-342900" algn="ctr" eaLnBrk="1" hangingPunct="1">
                  <a:buNone/>
                </a:pPr>
                <a:r>
                  <a:rPr lang="zh-CN" altLang="en-US" sz="2000" b="1" dirty="0">
                    <a:solidFill>
                      <a:schemeClr val="bg2"/>
                    </a:solidFill>
                  </a:rPr>
                  <a:t>问题</a:t>
                </a:r>
                <a:endParaRPr lang="zh-CN" altLang="en-US" sz="2000" b="1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053" name="Line 62"/>
              <p:cNvSpPr/>
              <p:nvPr/>
            </p:nvSpPr>
            <p:spPr>
              <a:xfrm flipV="1">
                <a:off x="1122" y="3294"/>
                <a:ext cx="277" cy="1"/>
              </a:xfrm>
              <a:prstGeom prst="line">
                <a:avLst/>
              </a:prstGeom>
              <a:ln w="38100" cap="flat" cmpd="sng">
                <a:solidFill>
                  <a:srgbClr val="CCFFFF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1054" name="Line 63"/>
              <p:cNvSpPr/>
              <p:nvPr/>
            </p:nvSpPr>
            <p:spPr>
              <a:xfrm>
                <a:off x="1236" y="2755"/>
                <a:ext cx="0" cy="1090"/>
              </a:xfrm>
              <a:prstGeom prst="line">
                <a:avLst/>
              </a:prstGeom>
              <a:ln w="38100" cap="flat" cmpd="sng">
                <a:solidFill>
                  <a:srgbClr val="CCFFFF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55" name="Line 64"/>
              <p:cNvSpPr/>
              <p:nvPr/>
            </p:nvSpPr>
            <p:spPr>
              <a:xfrm flipV="1">
                <a:off x="1236" y="2755"/>
                <a:ext cx="163" cy="1"/>
              </a:xfrm>
              <a:prstGeom prst="line">
                <a:avLst/>
              </a:prstGeom>
              <a:ln w="38100" cap="flat" cmpd="sng">
                <a:solidFill>
                  <a:srgbClr val="CCFFFF"/>
                </a:solidFill>
                <a:prstDash val="solid"/>
                <a:headEnd type="none" w="med" len="med"/>
                <a:tailEnd type="triangle" w="med" len="med"/>
              </a:ln>
            </p:spPr>
          </p:sp>
        </p:grp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zh-CN" dirty="0"/>
              <a:t>Step</a:t>
            </a:r>
            <a:r>
              <a:rPr lang="en-US" altLang="ja-JP" dirty="0"/>
              <a:t>.</a:t>
            </a:r>
            <a:r>
              <a:rPr lang="en-US" altLang="zh-CN" dirty="0"/>
              <a:t>2 </a:t>
            </a:r>
            <a:r>
              <a:rPr lang="zh-CN" altLang="en-US" dirty="0"/>
              <a:t>分解问题</a:t>
            </a:r>
            <a:endParaRPr lang="zh-CN" altLang="en-US" dirty="0"/>
          </a:p>
        </p:txBody>
      </p:sp>
      <p:sp>
        <p:nvSpPr>
          <p:cNvPr id="21507" name="Rectangle 3"/>
          <p:cNvSpPr>
            <a:spLocks noGrp="1"/>
          </p:cNvSpPr>
          <p:nvPr>
            <p:ph type="body" sz="half" idx="1"/>
          </p:nvPr>
        </p:nvSpPr>
        <p:spPr>
          <a:xfrm>
            <a:off x="755650" y="1125538"/>
            <a:ext cx="7272338" cy="3743325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</a:pPr>
            <a:r>
              <a:rPr lang="zh-CN" altLang="en-US" sz="2800" dirty="0"/>
              <a:t>分解问题步骤：</a:t>
            </a:r>
            <a:endParaRPr lang="zh-CN" altLang="en-US" sz="28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en-US" altLang="zh-CN" dirty="0"/>
              <a:t>  1.</a:t>
            </a:r>
            <a:r>
              <a:rPr lang="zh-CN" altLang="en-US" dirty="0"/>
              <a:t>将问题 </a:t>
            </a:r>
            <a:r>
              <a:rPr lang="zh-CN" altLang="en-US" sz="2800" b="1" dirty="0"/>
              <a:t>层别、具体化</a:t>
            </a:r>
            <a:endParaRPr lang="zh-CN" altLang="en-US" sz="2800" b="1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dirty="0"/>
              <a:t>  </a:t>
            </a:r>
            <a:r>
              <a:rPr lang="en-US" altLang="zh-CN" dirty="0"/>
              <a:t>2.</a:t>
            </a:r>
            <a:r>
              <a:rPr lang="zh-CN" altLang="en-US" dirty="0"/>
              <a:t>决定要 </a:t>
            </a:r>
            <a:r>
              <a:rPr lang="zh-CN" altLang="en-US" sz="2800" b="1" dirty="0"/>
              <a:t>优先 </a:t>
            </a:r>
            <a:r>
              <a:rPr lang="zh-CN" altLang="en-US" dirty="0"/>
              <a:t>着手解决的问题</a:t>
            </a:r>
            <a:endParaRPr lang="zh-CN" altLang="en-US" u="sng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endParaRPr lang="en-US" altLang="zh-CN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en-US" altLang="zh-CN" dirty="0"/>
              <a:t>  3.</a:t>
            </a:r>
            <a:r>
              <a:rPr lang="zh-CN" altLang="en-US" sz="2800" b="1" dirty="0"/>
              <a:t>现地现物 </a:t>
            </a:r>
            <a:r>
              <a:rPr lang="zh-CN" altLang="en-US" dirty="0"/>
              <a:t>观察过程，明确问题点</a:t>
            </a: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zh-CN" dirty="0"/>
              <a:t>Step</a:t>
            </a:r>
            <a:r>
              <a:rPr lang="en-US" altLang="ja-JP" dirty="0"/>
              <a:t>.</a:t>
            </a:r>
            <a:r>
              <a:rPr lang="en-US" altLang="zh-CN" dirty="0"/>
              <a:t>2 </a:t>
            </a:r>
            <a:r>
              <a:rPr lang="zh-CN" altLang="en-US" dirty="0"/>
              <a:t>分解问题</a:t>
            </a:r>
            <a:endParaRPr lang="zh-CN" altLang="en-US" dirty="0"/>
          </a:p>
        </p:txBody>
      </p:sp>
      <p:sp>
        <p:nvSpPr>
          <p:cNvPr id="22531" name="Rectangle 3"/>
          <p:cNvSpPr>
            <a:spLocks noGrp="1"/>
          </p:cNvSpPr>
          <p:nvPr>
            <p:ph type="body" sz="half" idx="1"/>
          </p:nvPr>
        </p:nvSpPr>
        <p:spPr>
          <a:xfrm>
            <a:off x="755650" y="1125538"/>
            <a:ext cx="7272338" cy="2078037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</a:pPr>
            <a:r>
              <a:rPr lang="en-US" altLang="zh-CN" dirty="0"/>
              <a:t> </a:t>
            </a:r>
            <a:r>
              <a:rPr lang="zh-CN" altLang="en-US" dirty="0"/>
              <a:t>步骤</a:t>
            </a:r>
            <a:r>
              <a:rPr lang="en-US" altLang="zh-CN" dirty="0"/>
              <a:t>1.</a:t>
            </a:r>
            <a:r>
              <a:rPr lang="zh-CN" altLang="en-US" dirty="0"/>
              <a:t>将问题 </a:t>
            </a:r>
            <a:r>
              <a:rPr lang="zh-CN" altLang="en-US" sz="2800" b="1" dirty="0"/>
              <a:t>层别、具体化</a:t>
            </a:r>
            <a:endParaRPr lang="zh-CN" altLang="en-US" sz="2800" b="1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dirty="0"/>
              <a:t>       </a:t>
            </a:r>
            <a:r>
              <a:rPr lang="en-US" altLang="zh-CN" sz="2000" dirty="0"/>
              <a:t>• </a:t>
            </a:r>
            <a:r>
              <a:rPr lang="zh-CN" altLang="en-US" dirty="0"/>
              <a:t>运用</a:t>
            </a:r>
            <a:r>
              <a:rPr lang="en-US" altLang="zh-CN" dirty="0"/>
              <a:t>4W1H</a:t>
            </a:r>
            <a:r>
              <a:rPr lang="zh-CN" altLang="en-US" dirty="0"/>
              <a:t>进行分层</a:t>
            </a: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dirty="0"/>
              <a:t>       </a:t>
            </a:r>
            <a:r>
              <a:rPr lang="en-US" altLang="zh-CN" dirty="0"/>
              <a:t>• </a:t>
            </a:r>
            <a:r>
              <a:rPr lang="zh-CN" altLang="en-US" dirty="0"/>
              <a:t>寻找合适的切入点</a:t>
            </a: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endParaRPr lang="zh-CN" altLang="en-US" sz="16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en-US" altLang="zh-CN" sz="2000" dirty="0"/>
              <a:t>■  </a:t>
            </a:r>
            <a:r>
              <a:rPr lang="zh-CN" altLang="en-US" sz="2000" dirty="0"/>
              <a:t>例）寻找“未达成销售目标”的问题的切入点</a:t>
            </a:r>
            <a:endParaRPr lang="zh-CN" altLang="en-US" sz="20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endParaRPr lang="zh-CN" altLang="en-US" sz="2000" dirty="0"/>
          </a:p>
        </p:txBody>
      </p:sp>
      <p:grpSp>
        <p:nvGrpSpPr>
          <p:cNvPr id="2" name="Group 6"/>
          <p:cNvGrpSpPr/>
          <p:nvPr/>
        </p:nvGrpSpPr>
        <p:grpSpPr>
          <a:xfrm>
            <a:off x="1420813" y="3159125"/>
            <a:ext cx="2476500" cy="360363"/>
            <a:chOff x="895" y="1933"/>
            <a:chExt cx="1560" cy="227"/>
          </a:xfrm>
        </p:grpSpPr>
        <p:sp>
          <p:nvSpPr>
            <p:cNvPr id="22606" name="Oval 4"/>
            <p:cNvSpPr/>
            <p:nvPr/>
          </p:nvSpPr>
          <p:spPr>
            <a:xfrm>
              <a:off x="895" y="2018"/>
              <a:ext cx="114" cy="114"/>
            </a:xfrm>
            <a:prstGeom prst="ellipse">
              <a:avLst/>
            </a:prstGeom>
            <a:gradFill rotWithShape="1">
              <a:gsLst>
                <a:gs pos="0">
                  <a:srgbClr val="0000FF"/>
                </a:gs>
                <a:gs pos="100000">
                  <a:schemeClr val="tx1"/>
                </a:gs>
              </a:gsLst>
              <a:path path="rect">
                <a:fillToRect r="100000" b="100000"/>
              </a:path>
              <a:tileRect/>
            </a:gradFill>
            <a:ln w="1270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22607" name="Rectangle 5"/>
            <p:cNvSpPr/>
            <p:nvPr/>
          </p:nvSpPr>
          <p:spPr>
            <a:xfrm>
              <a:off x="1094" y="1933"/>
              <a:ext cx="1361" cy="227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eaLnBrk="1" hangingPunct="1">
                <a:buNone/>
              </a:pPr>
              <a:r>
                <a:rPr lang="en-US" altLang="zh-CN" sz="2000" dirty="0"/>
                <a:t>What:</a:t>
              </a:r>
              <a:r>
                <a:rPr lang="zh-CN" altLang="en-US" sz="2000" dirty="0"/>
                <a:t>按车型</a:t>
              </a:r>
              <a:endParaRPr lang="zh-CN" altLang="en-US" sz="2000" dirty="0"/>
            </a:p>
          </p:txBody>
        </p:sp>
      </p:grpSp>
      <p:grpSp>
        <p:nvGrpSpPr>
          <p:cNvPr id="3" name="Group 15"/>
          <p:cNvGrpSpPr/>
          <p:nvPr/>
        </p:nvGrpSpPr>
        <p:grpSpPr>
          <a:xfrm>
            <a:off x="1422400" y="3654425"/>
            <a:ext cx="7245350" cy="360363"/>
            <a:chOff x="896" y="2302"/>
            <a:chExt cx="4564" cy="227"/>
          </a:xfrm>
        </p:grpSpPr>
        <p:sp>
          <p:nvSpPr>
            <p:cNvPr id="22604" name="Oval 8"/>
            <p:cNvSpPr/>
            <p:nvPr/>
          </p:nvSpPr>
          <p:spPr>
            <a:xfrm>
              <a:off x="896" y="2387"/>
              <a:ext cx="114" cy="114"/>
            </a:xfrm>
            <a:prstGeom prst="ellipse">
              <a:avLst/>
            </a:prstGeom>
            <a:gradFill rotWithShape="1">
              <a:gsLst>
                <a:gs pos="0">
                  <a:srgbClr val="0000FF"/>
                </a:gs>
                <a:gs pos="100000">
                  <a:schemeClr val="tx1"/>
                </a:gs>
              </a:gsLst>
              <a:path path="rect">
                <a:fillToRect r="100000" b="100000"/>
              </a:path>
              <a:tileRect/>
            </a:gradFill>
            <a:ln w="1270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22605" name="Rectangle 9"/>
            <p:cNvSpPr/>
            <p:nvPr/>
          </p:nvSpPr>
          <p:spPr>
            <a:xfrm>
              <a:off x="1095" y="2302"/>
              <a:ext cx="4365" cy="227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eaLnBrk="1" hangingPunct="1">
                <a:buNone/>
              </a:pPr>
              <a:r>
                <a:rPr lang="en-US" altLang="zh-CN" sz="2000" dirty="0"/>
                <a:t>Where:</a:t>
              </a:r>
              <a:r>
                <a:rPr lang="zh-CN" altLang="en-US" sz="2000" dirty="0"/>
                <a:t>按地域，经销店，销售途径（点头、访问、电话）</a:t>
              </a:r>
              <a:endParaRPr lang="zh-CN" altLang="en-US" sz="2000" dirty="0"/>
            </a:p>
          </p:txBody>
        </p:sp>
      </p:grpSp>
      <p:grpSp>
        <p:nvGrpSpPr>
          <p:cNvPr id="4" name="Group 16"/>
          <p:cNvGrpSpPr/>
          <p:nvPr/>
        </p:nvGrpSpPr>
        <p:grpSpPr>
          <a:xfrm>
            <a:off x="1422400" y="4149725"/>
            <a:ext cx="7245350" cy="360363"/>
            <a:chOff x="896" y="2614"/>
            <a:chExt cx="4564" cy="227"/>
          </a:xfrm>
        </p:grpSpPr>
        <p:sp>
          <p:nvSpPr>
            <p:cNvPr id="22602" name="Oval 11"/>
            <p:cNvSpPr/>
            <p:nvPr/>
          </p:nvSpPr>
          <p:spPr>
            <a:xfrm>
              <a:off x="896" y="2699"/>
              <a:ext cx="114" cy="114"/>
            </a:xfrm>
            <a:prstGeom prst="ellipse">
              <a:avLst/>
            </a:prstGeom>
            <a:gradFill rotWithShape="1">
              <a:gsLst>
                <a:gs pos="0">
                  <a:srgbClr val="0000FF"/>
                </a:gs>
                <a:gs pos="100000">
                  <a:schemeClr val="tx1"/>
                </a:gs>
              </a:gsLst>
              <a:path path="rect">
                <a:fillToRect r="100000" b="100000"/>
              </a:path>
              <a:tileRect/>
            </a:gradFill>
            <a:ln w="1270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22603" name="Rectangle 12"/>
            <p:cNvSpPr/>
            <p:nvPr/>
          </p:nvSpPr>
          <p:spPr>
            <a:xfrm>
              <a:off x="1095" y="2614"/>
              <a:ext cx="4365" cy="227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eaLnBrk="1" hangingPunct="1">
                <a:buNone/>
              </a:pPr>
              <a:r>
                <a:rPr lang="en-US" altLang="zh-CN" sz="2000" dirty="0"/>
                <a:t>When:</a:t>
              </a:r>
              <a:r>
                <a:rPr lang="zh-CN" altLang="en-US" sz="2000" dirty="0"/>
                <a:t>按周、月、平日还是周末</a:t>
              </a:r>
              <a:endParaRPr lang="en-US" altLang="zh-CN" sz="2000" dirty="0"/>
            </a:p>
          </p:txBody>
        </p:sp>
      </p:grpSp>
      <p:grpSp>
        <p:nvGrpSpPr>
          <p:cNvPr id="5" name="Group 17"/>
          <p:cNvGrpSpPr/>
          <p:nvPr/>
        </p:nvGrpSpPr>
        <p:grpSpPr>
          <a:xfrm>
            <a:off x="1422400" y="4598988"/>
            <a:ext cx="7245350" cy="360362"/>
            <a:chOff x="896" y="2897"/>
            <a:chExt cx="4564" cy="227"/>
          </a:xfrm>
        </p:grpSpPr>
        <p:sp>
          <p:nvSpPr>
            <p:cNvPr id="22600" name="Oval 13"/>
            <p:cNvSpPr/>
            <p:nvPr/>
          </p:nvSpPr>
          <p:spPr>
            <a:xfrm>
              <a:off x="896" y="2982"/>
              <a:ext cx="114" cy="114"/>
            </a:xfrm>
            <a:prstGeom prst="ellipse">
              <a:avLst/>
            </a:prstGeom>
            <a:gradFill rotWithShape="1">
              <a:gsLst>
                <a:gs pos="0">
                  <a:srgbClr val="0000FF"/>
                </a:gs>
                <a:gs pos="100000">
                  <a:schemeClr val="tx1"/>
                </a:gs>
              </a:gsLst>
              <a:path path="rect">
                <a:fillToRect r="100000" b="100000"/>
              </a:path>
              <a:tileRect/>
            </a:gradFill>
            <a:ln w="1270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22601" name="Rectangle 14"/>
            <p:cNvSpPr/>
            <p:nvPr/>
          </p:nvSpPr>
          <p:spPr>
            <a:xfrm>
              <a:off x="1095" y="2897"/>
              <a:ext cx="4365" cy="227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eaLnBrk="1" hangingPunct="1">
                <a:buNone/>
              </a:pPr>
              <a:r>
                <a:rPr lang="en-US" altLang="zh-CN" sz="2000" dirty="0"/>
                <a:t>Who:</a:t>
              </a:r>
              <a:r>
                <a:rPr lang="zh-CN" altLang="en-US" sz="2000" dirty="0"/>
                <a:t>按出生年龄、性别、本公司其他公司</a:t>
              </a:r>
              <a:endParaRPr lang="en-US" altLang="zh-CN" sz="2000" dirty="0"/>
            </a:p>
          </p:txBody>
        </p:sp>
      </p:grpSp>
      <p:sp>
        <p:nvSpPr>
          <p:cNvPr id="22536" name="Rectangle 18"/>
          <p:cNvSpPr/>
          <p:nvPr/>
        </p:nvSpPr>
        <p:spPr>
          <a:xfrm>
            <a:off x="1062038" y="5049838"/>
            <a:ext cx="3014662" cy="1665287"/>
          </a:xfrm>
          <a:prstGeom prst="rect">
            <a:avLst/>
          </a:prstGeom>
          <a:noFill/>
          <a:ln w="25400" cap="flat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buNone/>
            </a:pPr>
            <a:endParaRPr lang="zh-CN" altLang="en-US" sz="1800" b="1" dirty="0"/>
          </a:p>
        </p:txBody>
      </p:sp>
      <p:sp>
        <p:nvSpPr>
          <p:cNvPr id="22537" name="Oval 22"/>
          <p:cNvSpPr/>
          <p:nvPr/>
        </p:nvSpPr>
        <p:spPr>
          <a:xfrm>
            <a:off x="1150938" y="5184775"/>
            <a:ext cx="215900" cy="215900"/>
          </a:xfrm>
          <a:prstGeom prst="ellipse">
            <a:avLst/>
          </a:prstGeom>
          <a:solidFill>
            <a:schemeClr val="tx2"/>
          </a:solidFill>
          <a:ln w="254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buNone/>
            </a:pPr>
            <a:endParaRPr lang="zh-CN" altLang="en-US" sz="1800" b="1" dirty="0"/>
          </a:p>
        </p:txBody>
      </p:sp>
      <p:sp>
        <p:nvSpPr>
          <p:cNvPr id="22538" name="Oval 23"/>
          <p:cNvSpPr/>
          <p:nvPr/>
        </p:nvSpPr>
        <p:spPr>
          <a:xfrm>
            <a:off x="2120900" y="5273675"/>
            <a:ext cx="215900" cy="215900"/>
          </a:xfrm>
          <a:prstGeom prst="ellipse">
            <a:avLst/>
          </a:prstGeom>
          <a:solidFill>
            <a:schemeClr val="tx2"/>
          </a:solidFill>
          <a:ln w="254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buNone/>
            </a:pPr>
            <a:endParaRPr lang="zh-CN" altLang="en-US" sz="1800" b="1" dirty="0"/>
          </a:p>
        </p:txBody>
      </p:sp>
      <p:sp>
        <p:nvSpPr>
          <p:cNvPr id="22539" name="Oval 24"/>
          <p:cNvSpPr/>
          <p:nvPr/>
        </p:nvSpPr>
        <p:spPr>
          <a:xfrm>
            <a:off x="2514600" y="5381625"/>
            <a:ext cx="215900" cy="215900"/>
          </a:xfrm>
          <a:prstGeom prst="ellipse">
            <a:avLst/>
          </a:prstGeom>
          <a:solidFill>
            <a:schemeClr val="tx2"/>
          </a:solidFill>
          <a:ln w="254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buNone/>
            </a:pPr>
            <a:endParaRPr lang="zh-CN" altLang="en-US" sz="1800" b="1" dirty="0"/>
          </a:p>
        </p:txBody>
      </p:sp>
      <p:sp>
        <p:nvSpPr>
          <p:cNvPr id="22540" name="Oval 25"/>
          <p:cNvSpPr/>
          <p:nvPr/>
        </p:nvSpPr>
        <p:spPr>
          <a:xfrm>
            <a:off x="2730500" y="5165725"/>
            <a:ext cx="215900" cy="215900"/>
          </a:xfrm>
          <a:prstGeom prst="ellipse">
            <a:avLst/>
          </a:prstGeom>
          <a:solidFill>
            <a:schemeClr val="tx2"/>
          </a:solidFill>
          <a:ln w="254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buNone/>
            </a:pPr>
            <a:endParaRPr lang="zh-CN" altLang="en-US" sz="1800" b="1" dirty="0"/>
          </a:p>
        </p:txBody>
      </p:sp>
      <p:sp>
        <p:nvSpPr>
          <p:cNvPr id="22541" name="Oval 26"/>
          <p:cNvSpPr/>
          <p:nvPr/>
        </p:nvSpPr>
        <p:spPr>
          <a:xfrm>
            <a:off x="1833563" y="5991225"/>
            <a:ext cx="215900" cy="215900"/>
          </a:xfrm>
          <a:prstGeom prst="ellipse">
            <a:avLst/>
          </a:prstGeom>
          <a:solidFill>
            <a:schemeClr val="tx2"/>
          </a:solidFill>
          <a:ln w="254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buNone/>
            </a:pPr>
            <a:endParaRPr lang="zh-CN" altLang="en-US" sz="1800" b="1" dirty="0"/>
          </a:p>
        </p:txBody>
      </p:sp>
      <p:sp>
        <p:nvSpPr>
          <p:cNvPr id="22542" name="Oval 27"/>
          <p:cNvSpPr/>
          <p:nvPr/>
        </p:nvSpPr>
        <p:spPr>
          <a:xfrm>
            <a:off x="3465513" y="5524500"/>
            <a:ext cx="215900" cy="215900"/>
          </a:xfrm>
          <a:prstGeom prst="ellipse">
            <a:avLst/>
          </a:prstGeom>
          <a:solidFill>
            <a:schemeClr val="tx2"/>
          </a:solidFill>
          <a:ln w="254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buNone/>
            </a:pPr>
            <a:endParaRPr lang="zh-CN" altLang="en-US" sz="1800" b="1" dirty="0"/>
          </a:p>
        </p:txBody>
      </p:sp>
      <p:sp>
        <p:nvSpPr>
          <p:cNvPr id="22543" name="Oval 28"/>
          <p:cNvSpPr/>
          <p:nvPr/>
        </p:nvSpPr>
        <p:spPr>
          <a:xfrm>
            <a:off x="3789363" y="5524500"/>
            <a:ext cx="215900" cy="215900"/>
          </a:xfrm>
          <a:prstGeom prst="ellipse">
            <a:avLst/>
          </a:prstGeom>
          <a:solidFill>
            <a:schemeClr val="tx2"/>
          </a:solidFill>
          <a:ln w="254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buNone/>
            </a:pPr>
            <a:endParaRPr lang="zh-CN" altLang="en-US" sz="1800" b="1" dirty="0"/>
          </a:p>
        </p:txBody>
      </p:sp>
      <p:sp>
        <p:nvSpPr>
          <p:cNvPr id="22544" name="Oval 29"/>
          <p:cNvSpPr/>
          <p:nvPr/>
        </p:nvSpPr>
        <p:spPr>
          <a:xfrm>
            <a:off x="1833563" y="5345113"/>
            <a:ext cx="215900" cy="215900"/>
          </a:xfrm>
          <a:prstGeom prst="ellipse">
            <a:avLst/>
          </a:prstGeom>
          <a:solidFill>
            <a:schemeClr val="tx2"/>
          </a:solidFill>
          <a:ln w="254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buNone/>
            </a:pPr>
            <a:endParaRPr lang="zh-CN" altLang="en-US" sz="1800" b="1" dirty="0"/>
          </a:p>
        </p:txBody>
      </p:sp>
      <p:sp>
        <p:nvSpPr>
          <p:cNvPr id="22545" name="Oval 30"/>
          <p:cNvSpPr/>
          <p:nvPr/>
        </p:nvSpPr>
        <p:spPr>
          <a:xfrm>
            <a:off x="1079500" y="6242050"/>
            <a:ext cx="215900" cy="215900"/>
          </a:xfrm>
          <a:prstGeom prst="ellipse">
            <a:avLst/>
          </a:prstGeom>
          <a:solidFill>
            <a:schemeClr val="tx2"/>
          </a:solidFill>
          <a:ln w="254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buNone/>
            </a:pPr>
            <a:endParaRPr lang="zh-CN" altLang="en-US" sz="1800" b="1" dirty="0"/>
          </a:p>
        </p:txBody>
      </p:sp>
      <p:sp>
        <p:nvSpPr>
          <p:cNvPr id="22546" name="Oval 31"/>
          <p:cNvSpPr/>
          <p:nvPr/>
        </p:nvSpPr>
        <p:spPr>
          <a:xfrm>
            <a:off x="3041650" y="5453063"/>
            <a:ext cx="215900" cy="215900"/>
          </a:xfrm>
          <a:prstGeom prst="ellipse">
            <a:avLst/>
          </a:prstGeom>
          <a:solidFill>
            <a:schemeClr val="tx2"/>
          </a:solidFill>
          <a:ln w="254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buNone/>
            </a:pPr>
            <a:endParaRPr lang="zh-CN" altLang="en-US" sz="1800" b="1" dirty="0"/>
          </a:p>
        </p:txBody>
      </p:sp>
      <p:sp>
        <p:nvSpPr>
          <p:cNvPr id="22547" name="Oval 32"/>
          <p:cNvSpPr/>
          <p:nvPr/>
        </p:nvSpPr>
        <p:spPr>
          <a:xfrm>
            <a:off x="3357563" y="5273675"/>
            <a:ext cx="215900" cy="215900"/>
          </a:xfrm>
          <a:prstGeom prst="ellipse">
            <a:avLst/>
          </a:prstGeom>
          <a:solidFill>
            <a:schemeClr val="tx2"/>
          </a:solidFill>
          <a:ln w="254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buNone/>
            </a:pPr>
            <a:endParaRPr lang="zh-CN" altLang="en-US" sz="1800" b="1" dirty="0"/>
          </a:p>
        </p:txBody>
      </p:sp>
      <p:sp>
        <p:nvSpPr>
          <p:cNvPr id="22548" name="Oval 33"/>
          <p:cNvSpPr/>
          <p:nvPr/>
        </p:nvSpPr>
        <p:spPr>
          <a:xfrm>
            <a:off x="1295400" y="5453063"/>
            <a:ext cx="215900" cy="215900"/>
          </a:xfrm>
          <a:prstGeom prst="ellipse">
            <a:avLst/>
          </a:prstGeom>
          <a:solidFill>
            <a:srgbClr val="800000"/>
          </a:solidFill>
          <a:ln w="25400" cap="flat" cmpd="sng">
            <a:solidFill>
              <a:schemeClr val="tx2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buNone/>
            </a:pPr>
            <a:endParaRPr lang="zh-CN" altLang="en-US" sz="1800" b="1" dirty="0"/>
          </a:p>
        </p:txBody>
      </p:sp>
      <p:sp>
        <p:nvSpPr>
          <p:cNvPr id="22549" name="Oval 34"/>
          <p:cNvSpPr/>
          <p:nvPr/>
        </p:nvSpPr>
        <p:spPr>
          <a:xfrm>
            <a:off x="1314450" y="5954713"/>
            <a:ext cx="215900" cy="215900"/>
          </a:xfrm>
          <a:prstGeom prst="ellipse">
            <a:avLst/>
          </a:prstGeom>
          <a:solidFill>
            <a:schemeClr val="tx2"/>
          </a:solidFill>
          <a:ln w="254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buNone/>
            </a:pPr>
            <a:endParaRPr lang="zh-CN" altLang="en-US" sz="1800" b="1" dirty="0"/>
          </a:p>
        </p:txBody>
      </p:sp>
      <p:sp>
        <p:nvSpPr>
          <p:cNvPr id="22550" name="Oval 35"/>
          <p:cNvSpPr/>
          <p:nvPr/>
        </p:nvSpPr>
        <p:spPr>
          <a:xfrm>
            <a:off x="1438275" y="6242050"/>
            <a:ext cx="215900" cy="215900"/>
          </a:xfrm>
          <a:prstGeom prst="ellipse">
            <a:avLst/>
          </a:prstGeom>
          <a:solidFill>
            <a:schemeClr val="tx2"/>
          </a:solidFill>
          <a:ln w="254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buNone/>
            </a:pPr>
            <a:endParaRPr lang="zh-CN" altLang="en-US" sz="1800" b="1" dirty="0"/>
          </a:p>
        </p:txBody>
      </p:sp>
      <p:sp>
        <p:nvSpPr>
          <p:cNvPr id="22551" name="Oval 36"/>
          <p:cNvSpPr/>
          <p:nvPr/>
        </p:nvSpPr>
        <p:spPr>
          <a:xfrm>
            <a:off x="1797050" y="6350000"/>
            <a:ext cx="215900" cy="215900"/>
          </a:xfrm>
          <a:prstGeom prst="ellipse">
            <a:avLst/>
          </a:prstGeom>
          <a:solidFill>
            <a:schemeClr val="tx2"/>
          </a:solidFill>
          <a:ln w="254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buNone/>
            </a:pPr>
            <a:endParaRPr lang="zh-CN" altLang="en-US" sz="1800" b="1" dirty="0"/>
          </a:p>
        </p:txBody>
      </p:sp>
      <p:sp>
        <p:nvSpPr>
          <p:cNvPr id="22552" name="Oval 37"/>
          <p:cNvSpPr/>
          <p:nvPr/>
        </p:nvSpPr>
        <p:spPr>
          <a:xfrm>
            <a:off x="2012950" y="6170613"/>
            <a:ext cx="215900" cy="215900"/>
          </a:xfrm>
          <a:prstGeom prst="ellipse">
            <a:avLst/>
          </a:prstGeom>
          <a:solidFill>
            <a:schemeClr val="tx2"/>
          </a:solidFill>
          <a:ln w="254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buNone/>
            </a:pPr>
            <a:endParaRPr lang="zh-CN" altLang="en-US" sz="1800" b="1" dirty="0"/>
          </a:p>
        </p:txBody>
      </p:sp>
      <p:sp>
        <p:nvSpPr>
          <p:cNvPr id="22553" name="Oval 38"/>
          <p:cNvSpPr/>
          <p:nvPr/>
        </p:nvSpPr>
        <p:spPr>
          <a:xfrm>
            <a:off x="2622550" y="6242050"/>
            <a:ext cx="215900" cy="215900"/>
          </a:xfrm>
          <a:prstGeom prst="ellipse">
            <a:avLst/>
          </a:prstGeom>
          <a:solidFill>
            <a:schemeClr val="tx2"/>
          </a:solidFill>
          <a:ln w="254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buNone/>
            </a:pPr>
            <a:endParaRPr lang="zh-CN" altLang="en-US" sz="1800" b="1" dirty="0"/>
          </a:p>
        </p:txBody>
      </p:sp>
      <p:sp>
        <p:nvSpPr>
          <p:cNvPr id="22554" name="Oval 39"/>
          <p:cNvSpPr/>
          <p:nvPr/>
        </p:nvSpPr>
        <p:spPr>
          <a:xfrm>
            <a:off x="1941513" y="5129213"/>
            <a:ext cx="215900" cy="215900"/>
          </a:xfrm>
          <a:prstGeom prst="ellipse">
            <a:avLst/>
          </a:prstGeom>
          <a:solidFill>
            <a:schemeClr val="tx2"/>
          </a:solidFill>
          <a:ln w="254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buNone/>
            </a:pPr>
            <a:endParaRPr lang="zh-CN" altLang="en-US" sz="1800" b="1" dirty="0"/>
          </a:p>
        </p:txBody>
      </p:sp>
      <p:sp>
        <p:nvSpPr>
          <p:cNvPr id="22555" name="Oval 40"/>
          <p:cNvSpPr/>
          <p:nvPr/>
        </p:nvSpPr>
        <p:spPr>
          <a:xfrm>
            <a:off x="2946400" y="6386513"/>
            <a:ext cx="215900" cy="215900"/>
          </a:xfrm>
          <a:prstGeom prst="ellipse">
            <a:avLst/>
          </a:prstGeom>
          <a:solidFill>
            <a:schemeClr val="tx2"/>
          </a:solidFill>
          <a:ln w="254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buNone/>
            </a:pPr>
            <a:endParaRPr lang="zh-CN" altLang="en-US" sz="1800" b="1" dirty="0"/>
          </a:p>
        </p:txBody>
      </p:sp>
      <p:sp>
        <p:nvSpPr>
          <p:cNvPr id="22556" name="Oval 41"/>
          <p:cNvSpPr/>
          <p:nvPr/>
        </p:nvSpPr>
        <p:spPr>
          <a:xfrm>
            <a:off x="1833563" y="5668963"/>
            <a:ext cx="215900" cy="215900"/>
          </a:xfrm>
          <a:prstGeom prst="ellipse">
            <a:avLst/>
          </a:prstGeom>
          <a:solidFill>
            <a:srgbClr val="800000"/>
          </a:solidFill>
          <a:ln w="25400" cap="flat" cmpd="sng">
            <a:solidFill>
              <a:schemeClr val="tx2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buNone/>
            </a:pPr>
            <a:endParaRPr lang="zh-CN" altLang="en-US" sz="1800" b="1" dirty="0"/>
          </a:p>
        </p:txBody>
      </p:sp>
      <p:sp>
        <p:nvSpPr>
          <p:cNvPr id="22557" name="Oval 42"/>
          <p:cNvSpPr/>
          <p:nvPr/>
        </p:nvSpPr>
        <p:spPr>
          <a:xfrm>
            <a:off x="2084388" y="5811838"/>
            <a:ext cx="215900" cy="215900"/>
          </a:xfrm>
          <a:prstGeom prst="ellipse">
            <a:avLst/>
          </a:prstGeom>
          <a:solidFill>
            <a:srgbClr val="800000"/>
          </a:solidFill>
          <a:ln w="25400" cap="flat" cmpd="sng">
            <a:solidFill>
              <a:schemeClr val="tx2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buNone/>
            </a:pPr>
            <a:endParaRPr lang="zh-CN" altLang="en-US" sz="1800" b="1" dirty="0"/>
          </a:p>
        </p:txBody>
      </p:sp>
      <p:sp>
        <p:nvSpPr>
          <p:cNvPr id="22558" name="Oval 43"/>
          <p:cNvSpPr/>
          <p:nvPr/>
        </p:nvSpPr>
        <p:spPr>
          <a:xfrm>
            <a:off x="2622550" y="5884863"/>
            <a:ext cx="215900" cy="215900"/>
          </a:xfrm>
          <a:prstGeom prst="ellipse">
            <a:avLst/>
          </a:prstGeom>
          <a:solidFill>
            <a:srgbClr val="800000"/>
          </a:solidFill>
          <a:ln w="25400" cap="flat" cmpd="sng">
            <a:solidFill>
              <a:schemeClr val="tx2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buNone/>
            </a:pPr>
            <a:endParaRPr lang="zh-CN" altLang="en-US" sz="1800" b="1" dirty="0"/>
          </a:p>
        </p:txBody>
      </p:sp>
      <p:sp>
        <p:nvSpPr>
          <p:cNvPr id="22559" name="Oval 44"/>
          <p:cNvSpPr/>
          <p:nvPr/>
        </p:nvSpPr>
        <p:spPr>
          <a:xfrm>
            <a:off x="2946400" y="5775325"/>
            <a:ext cx="215900" cy="215900"/>
          </a:xfrm>
          <a:prstGeom prst="ellipse">
            <a:avLst/>
          </a:prstGeom>
          <a:solidFill>
            <a:srgbClr val="800000"/>
          </a:solidFill>
          <a:ln w="25400" cap="flat" cmpd="sng">
            <a:solidFill>
              <a:schemeClr val="tx2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buNone/>
            </a:pPr>
            <a:endParaRPr lang="zh-CN" altLang="en-US" sz="1800" b="1" dirty="0"/>
          </a:p>
        </p:txBody>
      </p:sp>
      <p:sp>
        <p:nvSpPr>
          <p:cNvPr id="22560" name="Oval 45"/>
          <p:cNvSpPr/>
          <p:nvPr/>
        </p:nvSpPr>
        <p:spPr>
          <a:xfrm>
            <a:off x="3573463" y="5992813"/>
            <a:ext cx="215900" cy="215900"/>
          </a:xfrm>
          <a:prstGeom prst="ellipse">
            <a:avLst/>
          </a:prstGeom>
          <a:solidFill>
            <a:srgbClr val="800000"/>
          </a:solidFill>
          <a:ln w="25400" cap="flat" cmpd="sng">
            <a:solidFill>
              <a:schemeClr val="tx2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buNone/>
            </a:pPr>
            <a:endParaRPr lang="zh-CN" altLang="en-US" sz="1800" b="1" dirty="0"/>
          </a:p>
        </p:txBody>
      </p:sp>
      <p:sp>
        <p:nvSpPr>
          <p:cNvPr id="22561" name="Oval 46"/>
          <p:cNvSpPr/>
          <p:nvPr/>
        </p:nvSpPr>
        <p:spPr>
          <a:xfrm>
            <a:off x="3681413" y="6386513"/>
            <a:ext cx="215900" cy="215900"/>
          </a:xfrm>
          <a:prstGeom prst="ellipse">
            <a:avLst/>
          </a:prstGeom>
          <a:solidFill>
            <a:srgbClr val="800000"/>
          </a:solidFill>
          <a:ln w="25400" cap="flat" cmpd="sng">
            <a:solidFill>
              <a:schemeClr val="tx2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buNone/>
            </a:pPr>
            <a:endParaRPr lang="zh-CN" altLang="en-US" sz="1800" b="1" dirty="0"/>
          </a:p>
        </p:txBody>
      </p:sp>
      <p:grpSp>
        <p:nvGrpSpPr>
          <p:cNvPr id="22562" name="Group 91"/>
          <p:cNvGrpSpPr/>
          <p:nvPr/>
        </p:nvGrpSpPr>
        <p:grpSpPr>
          <a:xfrm>
            <a:off x="4256088" y="5049838"/>
            <a:ext cx="3014662" cy="1665287"/>
            <a:chOff x="2681" y="3181"/>
            <a:chExt cx="1899" cy="1049"/>
          </a:xfrm>
        </p:grpSpPr>
        <p:sp>
          <p:nvSpPr>
            <p:cNvPr id="22572" name="Rectangle 47"/>
            <p:cNvSpPr/>
            <p:nvPr/>
          </p:nvSpPr>
          <p:spPr>
            <a:xfrm>
              <a:off x="2681" y="3181"/>
              <a:ext cx="1899" cy="1049"/>
            </a:xfrm>
            <a:prstGeom prst="rect">
              <a:avLst/>
            </a:prstGeom>
            <a:noFill/>
            <a:ln w="25400" cap="flat" cmpd="sng">
              <a:solidFill>
                <a:srgbClr val="FFFF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22573" name="Line 48"/>
            <p:cNvSpPr/>
            <p:nvPr/>
          </p:nvSpPr>
          <p:spPr>
            <a:xfrm>
              <a:off x="2681" y="3548"/>
              <a:ext cx="1650" cy="682"/>
            </a:xfrm>
            <a:prstGeom prst="line">
              <a:avLst/>
            </a:prstGeom>
            <a:ln w="25400" cap="flat" cmpd="sng">
              <a:solidFill>
                <a:srgbClr val="FFFF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22574" name="Oval 51"/>
            <p:cNvSpPr/>
            <p:nvPr/>
          </p:nvSpPr>
          <p:spPr>
            <a:xfrm>
              <a:off x="2738" y="3271"/>
              <a:ext cx="136" cy="136"/>
            </a:xfrm>
            <a:prstGeom prst="ellipse">
              <a:avLst/>
            </a:prstGeom>
            <a:solidFill>
              <a:schemeClr val="tx2"/>
            </a:solidFill>
            <a:ln w="2540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22575" name="Oval 52"/>
            <p:cNvSpPr/>
            <p:nvPr/>
          </p:nvSpPr>
          <p:spPr>
            <a:xfrm>
              <a:off x="3348" y="3322"/>
              <a:ext cx="136" cy="136"/>
            </a:xfrm>
            <a:prstGeom prst="ellipse">
              <a:avLst/>
            </a:prstGeom>
            <a:solidFill>
              <a:schemeClr val="tx2"/>
            </a:solidFill>
            <a:ln w="2540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22576" name="Oval 53"/>
            <p:cNvSpPr/>
            <p:nvPr/>
          </p:nvSpPr>
          <p:spPr>
            <a:xfrm>
              <a:off x="3588" y="3344"/>
              <a:ext cx="136" cy="136"/>
            </a:xfrm>
            <a:prstGeom prst="ellipse">
              <a:avLst/>
            </a:prstGeom>
            <a:solidFill>
              <a:schemeClr val="tx2"/>
            </a:solidFill>
            <a:ln w="2540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22577" name="Oval 54"/>
            <p:cNvSpPr/>
            <p:nvPr/>
          </p:nvSpPr>
          <p:spPr>
            <a:xfrm>
              <a:off x="3736" y="3254"/>
              <a:ext cx="136" cy="136"/>
            </a:xfrm>
            <a:prstGeom prst="ellipse">
              <a:avLst/>
            </a:prstGeom>
            <a:solidFill>
              <a:schemeClr val="tx2"/>
            </a:solidFill>
            <a:ln w="2540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22578" name="Oval 55"/>
            <p:cNvSpPr/>
            <p:nvPr/>
          </p:nvSpPr>
          <p:spPr>
            <a:xfrm>
              <a:off x="3167" y="3774"/>
              <a:ext cx="136" cy="136"/>
            </a:xfrm>
            <a:prstGeom prst="ellipse">
              <a:avLst/>
            </a:prstGeom>
            <a:solidFill>
              <a:schemeClr val="tx2"/>
            </a:solidFill>
            <a:ln w="2540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22579" name="Oval 56"/>
            <p:cNvSpPr/>
            <p:nvPr/>
          </p:nvSpPr>
          <p:spPr>
            <a:xfrm>
              <a:off x="4195" y="3480"/>
              <a:ext cx="136" cy="136"/>
            </a:xfrm>
            <a:prstGeom prst="ellipse">
              <a:avLst/>
            </a:prstGeom>
            <a:solidFill>
              <a:schemeClr val="tx2"/>
            </a:solidFill>
            <a:ln w="2540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22580" name="Oval 57"/>
            <p:cNvSpPr/>
            <p:nvPr/>
          </p:nvSpPr>
          <p:spPr>
            <a:xfrm>
              <a:off x="4399" y="3480"/>
              <a:ext cx="136" cy="136"/>
            </a:xfrm>
            <a:prstGeom prst="ellipse">
              <a:avLst/>
            </a:prstGeom>
            <a:solidFill>
              <a:schemeClr val="tx2"/>
            </a:solidFill>
            <a:ln w="2540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22581" name="Oval 58"/>
            <p:cNvSpPr/>
            <p:nvPr/>
          </p:nvSpPr>
          <p:spPr>
            <a:xfrm>
              <a:off x="3167" y="3367"/>
              <a:ext cx="136" cy="136"/>
            </a:xfrm>
            <a:prstGeom prst="ellipse">
              <a:avLst/>
            </a:prstGeom>
            <a:solidFill>
              <a:schemeClr val="tx2"/>
            </a:solidFill>
            <a:ln w="2540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22582" name="Oval 59"/>
            <p:cNvSpPr/>
            <p:nvPr/>
          </p:nvSpPr>
          <p:spPr>
            <a:xfrm>
              <a:off x="2692" y="3932"/>
              <a:ext cx="136" cy="136"/>
            </a:xfrm>
            <a:prstGeom prst="ellipse">
              <a:avLst/>
            </a:prstGeom>
            <a:solidFill>
              <a:schemeClr val="tx2"/>
            </a:solidFill>
            <a:ln w="2540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22583" name="Oval 60"/>
            <p:cNvSpPr/>
            <p:nvPr/>
          </p:nvSpPr>
          <p:spPr>
            <a:xfrm>
              <a:off x="3928" y="3435"/>
              <a:ext cx="136" cy="136"/>
            </a:xfrm>
            <a:prstGeom prst="ellipse">
              <a:avLst/>
            </a:prstGeom>
            <a:solidFill>
              <a:schemeClr val="tx2"/>
            </a:solidFill>
            <a:ln w="2540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22584" name="Oval 61"/>
            <p:cNvSpPr/>
            <p:nvPr/>
          </p:nvSpPr>
          <p:spPr>
            <a:xfrm>
              <a:off x="4127" y="3322"/>
              <a:ext cx="136" cy="136"/>
            </a:xfrm>
            <a:prstGeom prst="ellipse">
              <a:avLst/>
            </a:prstGeom>
            <a:solidFill>
              <a:schemeClr val="tx2"/>
            </a:solidFill>
            <a:ln w="2540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22585" name="Oval 62"/>
            <p:cNvSpPr/>
            <p:nvPr/>
          </p:nvSpPr>
          <p:spPr>
            <a:xfrm>
              <a:off x="2828" y="3435"/>
              <a:ext cx="136" cy="136"/>
            </a:xfrm>
            <a:prstGeom prst="ellipse">
              <a:avLst/>
            </a:prstGeom>
            <a:solidFill>
              <a:srgbClr val="800000"/>
            </a:solidFill>
            <a:ln w="25400" cap="flat" cmpd="sng">
              <a:solidFill>
                <a:schemeClr val="tx2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22586" name="Oval 63"/>
            <p:cNvSpPr/>
            <p:nvPr/>
          </p:nvSpPr>
          <p:spPr>
            <a:xfrm>
              <a:off x="2840" y="3751"/>
              <a:ext cx="136" cy="136"/>
            </a:xfrm>
            <a:prstGeom prst="ellipse">
              <a:avLst/>
            </a:prstGeom>
            <a:solidFill>
              <a:schemeClr val="tx2"/>
            </a:solidFill>
            <a:ln w="2540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22587" name="Oval 64"/>
            <p:cNvSpPr/>
            <p:nvPr/>
          </p:nvSpPr>
          <p:spPr>
            <a:xfrm>
              <a:off x="2918" y="3932"/>
              <a:ext cx="136" cy="136"/>
            </a:xfrm>
            <a:prstGeom prst="ellipse">
              <a:avLst/>
            </a:prstGeom>
            <a:solidFill>
              <a:schemeClr val="tx2"/>
            </a:solidFill>
            <a:ln w="2540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22588" name="Oval 65"/>
            <p:cNvSpPr/>
            <p:nvPr/>
          </p:nvSpPr>
          <p:spPr>
            <a:xfrm>
              <a:off x="3144" y="4000"/>
              <a:ext cx="136" cy="136"/>
            </a:xfrm>
            <a:prstGeom prst="ellipse">
              <a:avLst/>
            </a:prstGeom>
            <a:solidFill>
              <a:schemeClr val="tx2"/>
            </a:solidFill>
            <a:ln w="2540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22589" name="Oval 66"/>
            <p:cNvSpPr/>
            <p:nvPr/>
          </p:nvSpPr>
          <p:spPr>
            <a:xfrm>
              <a:off x="3280" y="3887"/>
              <a:ext cx="136" cy="136"/>
            </a:xfrm>
            <a:prstGeom prst="ellipse">
              <a:avLst/>
            </a:prstGeom>
            <a:solidFill>
              <a:schemeClr val="tx2"/>
            </a:solidFill>
            <a:ln w="2540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22590" name="Oval 67"/>
            <p:cNvSpPr/>
            <p:nvPr/>
          </p:nvSpPr>
          <p:spPr>
            <a:xfrm>
              <a:off x="3656" y="4000"/>
              <a:ext cx="136" cy="136"/>
            </a:xfrm>
            <a:prstGeom prst="ellipse">
              <a:avLst/>
            </a:prstGeom>
            <a:solidFill>
              <a:schemeClr val="tx2"/>
            </a:solidFill>
            <a:ln w="2540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22591" name="Oval 68"/>
            <p:cNvSpPr/>
            <p:nvPr/>
          </p:nvSpPr>
          <p:spPr>
            <a:xfrm>
              <a:off x="3235" y="3231"/>
              <a:ext cx="136" cy="136"/>
            </a:xfrm>
            <a:prstGeom prst="ellipse">
              <a:avLst/>
            </a:prstGeom>
            <a:solidFill>
              <a:schemeClr val="tx2"/>
            </a:solidFill>
            <a:ln w="2540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22592" name="Oval 69"/>
            <p:cNvSpPr/>
            <p:nvPr/>
          </p:nvSpPr>
          <p:spPr>
            <a:xfrm>
              <a:off x="3868" y="4068"/>
              <a:ext cx="136" cy="136"/>
            </a:xfrm>
            <a:prstGeom prst="ellipse">
              <a:avLst/>
            </a:prstGeom>
            <a:solidFill>
              <a:schemeClr val="tx2"/>
            </a:solidFill>
            <a:ln w="2540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22593" name="Oval 70"/>
            <p:cNvSpPr/>
            <p:nvPr/>
          </p:nvSpPr>
          <p:spPr>
            <a:xfrm>
              <a:off x="3167" y="3571"/>
              <a:ext cx="136" cy="136"/>
            </a:xfrm>
            <a:prstGeom prst="ellipse">
              <a:avLst/>
            </a:prstGeom>
            <a:solidFill>
              <a:srgbClr val="800000"/>
            </a:solidFill>
            <a:ln w="25400" cap="flat" cmpd="sng">
              <a:solidFill>
                <a:schemeClr val="tx2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22594" name="Oval 71"/>
            <p:cNvSpPr/>
            <p:nvPr/>
          </p:nvSpPr>
          <p:spPr>
            <a:xfrm>
              <a:off x="3325" y="3661"/>
              <a:ext cx="136" cy="136"/>
            </a:xfrm>
            <a:prstGeom prst="ellipse">
              <a:avLst/>
            </a:prstGeom>
            <a:solidFill>
              <a:srgbClr val="800000"/>
            </a:solidFill>
            <a:ln w="25400" cap="flat" cmpd="sng">
              <a:solidFill>
                <a:schemeClr val="tx2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22595" name="Oval 72"/>
            <p:cNvSpPr/>
            <p:nvPr/>
          </p:nvSpPr>
          <p:spPr>
            <a:xfrm>
              <a:off x="3664" y="3707"/>
              <a:ext cx="136" cy="136"/>
            </a:xfrm>
            <a:prstGeom prst="ellipse">
              <a:avLst/>
            </a:prstGeom>
            <a:solidFill>
              <a:srgbClr val="800000"/>
            </a:solidFill>
            <a:ln w="25400" cap="flat" cmpd="sng">
              <a:solidFill>
                <a:schemeClr val="tx2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22596" name="Oval 73"/>
            <p:cNvSpPr/>
            <p:nvPr/>
          </p:nvSpPr>
          <p:spPr>
            <a:xfrm>
              <a:off x="3860" y="3661"/>
              <a:ext cx="136" cy="136"/>
            </a:xfrm>
            <a:prstGeom prst="ellipse">
              <a:avLst/>
            </a:prstGeom>
            <a:solidFill>
              <a:srgbClr val="800000"/>
            </a:solidFill>
            <a:ln w="25400" cap="flat" cmpd="sng">
              <a:solidFill>
                <a:schemeClr val="tx2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22597" name="Oval 74"/>
            <p:cNvSpPr/>
            <p:nvPr/>
          </p:nvSpPr>
          <p:spPr>
            <a:xfrm>
              <a:off x="4263" y="3775"/>
              <a:ext cx="136" cy="136"/>
            </a:xfrm>
            <a:prstGeom prst="ellipse">
              <a:avLst/>
            </a:prstGeom>
            <a:solidFill>
              <a:srgbClr val="800000"/>
            </a:solidFill>
            <a:ln w="25400" cap="flat" cmpd="sng">
              <a:solidFill>
                <a:schemeClr val="tx2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22598" name="Oval 75"/>
            <p:cNvSpPr/>
            <p:nvPr/>
          </p:nvSpPr>
          <p:spPr>
            <a:xfrm>
              <a:off x="4331" y="4023"/>
              <a:ext cx="136" cy="136"/>
            </a:xfrm>
            <a:prstGeom prst="ellipse">
              <a:avLst/>
            </a:prstGeom>
            <a:solidFill>
              <a:srgbClr val="800000"/>
            </a:solidFill>
            <a:ln w="25400" cap="flat" cmpd="sng">
              <a:solidFill>
                <a:schemeClr val="tx2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22599" name="Line 76"/>
            <p:cNvSpPr/>
            <p:nvPr/>
          </p:nvSpPr>
          <p:spPr>
            <a:xfrm>
              <a:off x="2930" y="3205"/>
              <a:ext cx="1650" cy="682"/>
            </a:xfrm>
            <a:prstGeom prst="line">
              <a:avLst/>
            </a:prstGeom>
            <a:ln w="25400" cap="flat" cmpd="sng">
              <a:solidFill>
                <a:srgbClr val="FFFF00"/>
              </a:solidFill>
              <a:prstDash val="dash"/>
              <a:headEnd type="none" w="med" len="med"/>
              <a:tailEnd type="none" w="med" len="med"/>
            </a:ln>
          </p:spPr>
        </p:sp>
      </p:grpSp>
      <p:grpSp>
        <p:nvGrpSpPr>
          <p:cNvPr id="22563" name="Group 80"/>
          <p:cNvGrpSpPr/>
          <p:nvPr/>
        </p:nvGrpSpPr>
        <p:grpSpPr>
          <a:xfrm>
            <a:off x="7686675" y="4959350"/>
            <a:ext cx="1457325" cy="779463"/>
            <a:chOff x="4842" y="3124"/>
            <a:chExt cx="918" cy="491"/>
          </a:xfrm>
        </p:grpSpPr>
        <p:sp>
          <p:nvSpPr>
            <p:cNvPr id="22569" name="Oval 77"/>
            <p:cNvSpPr/>
            <p:nvPr/>
          </p:nvSpPr>
          <p:spPr>
            <a:xfrm>
              <a:off x="4842" y="3186"/>
              <a:ext cx="136" cy="136"/>
            </a:xfrm>
            <a:prstGeom prst="ellipse">
              <a:avLst/>
            </a:prstGeom>
            <a:solidFill>
              <a:schemeClr val="tx2"/>
            </a:solidFill>
            <a:ln w="2540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22570" name="Oval 78"/>
            <p:cNvSpPr/>
            <p:nvPr/>
          </p:nvSpPr>
          <p:spPr>
            <a:xfrm>
              <a:off x="4842" y="3441"/>
              <a:ext cx="136" cy="136"/>
            </a:xfrm>
            <a:prstGeom prst="ellipse">
              <a:avLst/>
            </a:prstGeom>
            <a:solidFill>
              <a:srgbClr val="800000"/>
            </a:solidFill>
            <a:ln w="25400" cap="flat" cmpd="sng">
              <a:solidFill>
                <a:schemeClr val="tx2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22571" name="Text Box 79"/>
            <p:cNvSpPr txBox="1"/>
            <p:nvPr/>
          </p:nvSpPr>
          <p:spPr>
            <a:xfrm>
              <a:off x="4887" y="3124"/>
              <a:ext cx="873" cy="491"/>
            </a:xfrm>
            <a:prstGeom prst="rect">
              <a:avLst/>
            </a:prstGeom>
            <a:noFill/>
            <a:ln w="12700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spcBef>
                  <a:spcPct val="50000"/>
                </a:spcBef>
                <a:buNone/>
              </a:pPr>
              <a:r>
                <a:rPr lang="zh-CN" altLang="en-US" sz="1800" b="1" dirty="0"/>
                <a:t>畅销产品</a:t>
              </a:r>
              <a:endParaRPr lang="zh-CN" altLang="en-US" sz="1800" b="1" dirty="0"/>
            </a:p>
            <a:p>
              <a:pPr marL="342900" lvl="0" indent="-342900" algn="ctr" eaLnBrk="1" hangingPunct="1">
                <a:spcBef>
                  <a:spcPct val="50000"/>
                </a:spcBef>
                <a:buNone/>
              </a:pPr>
              <a:r>
                <a:rPr lang="zh-CN" altLang="en-US" sz="1800" b="1" dirty="0"/>
                <a:t>滞销产品</a:t>
              </a:r>
              <a:endParaRPr lang="zh-CN" altLang="en-US" sz="1800" b="1" dirty="0"/>
            </a:p>
          </p:txBody>
        </p:sp>
      </p:grpSp>
      <p:sp>
        <p:nvSpPr>
          <p:cNvPr id="139349" name="Line 85"/>
          <p:cNvSpPr/>
          <p:nvPr/>
        </p:nvSpPr>
        <p:spPr>
          <a:xfrm>
            <a:off x="3357563" y="5049838"/>
            <a:ext cx="0" cy="1665287"/>
          </a:xfrm>
          <a:prstGeom prst="line">
            <a:avLst/>
          </a:prstGeom>
          <a:ln w="25400" cap="flat" cmpd="sng">
            <a:solidFill>
              <a:srgbClr val="FFFF00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22565" name="Oval 86"/>
          <p:cNvSpPr/>
          <p:nvPr/>
        </p:nvSpPr>
        <p:spPr>
          <a:xfrm>
            <a:off x="2120900" y="5273675"/>
            <a:ext cx="215900" cy="215900"/>
          </a:xfrm>
          <a:prstGeom prst="ellipse">
            <a:avLst/>
          </a:prstGeom>
          <a:solidFill>
            <a:schemeClr val="tx2"/>
          </a:solidFill>
          <a:ln w="254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buNone/>
            </a:pPr>
            <a:endParaRPr lang="zh-CN" altLang="en-US" sz="1800" b="1" dirty="0"/>
          </a:p>
        </p:txBody>
      </p:sp>
      <p:sp>
        <p:nvSpPr>
          <p:cNvPr id="22566" name="Oval 87"/>
          <p:cNvSpPr/>
          <p:nvPr/>
        </p:nvSpPr>
        <p:spPr>
          <a:xfrm>
            <a:off x="1941513" y="5129213"/>
            <a:ext cx="215900" cy="215900"/>
          </a:xfrm>
          <a:prstGeom prst="ellipse">
            <a:avLst/>
          </a:prstGeom>
          <a:solidFill>
            <a:schemeClr val="tx2"/>
          </a:solidFill>
          <a:ln w="254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buNone/>
            </a:pPr>
            <a:endParaRPr lang="zh-CN" altLang="en-US" sz="1800" b="1" dirty="0"/>
          </a:p>
        </p:txBody>
      </p:sp>
      <p:sp>
        <p:nvSpPr>
          <p:cNvPr id="139352" name="Line 88"/>
          <p:cNvSpPr/>
          <p:nvPr/>
        </p:nvSpPr>
        <p:spPr>
          <a:xfrm>
            <a:off x="1736725" y="5049838"/>
            <a:ext cx="0" cy="1665287"/>
          </a:xfrm>
          <a:prstGeom prst="line">
            <a:avLst/>
          </a:prstGeom>
          <a:ln w="25400" cap="flat" cmpd="sng">
            <a:solidFill>
              <a:srgbClr val="FFFF00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139353" name="Line 89"/>
          <p:cNvSpPr/>
          <p:nvPr/>
        </p:nvSpPr>
        <p:spPr>
          <a:xfrm>
            <a:off x="2501900" y="5049838"/>
            <a:ext cx="0" cy="1665287"/>
          </a:xfrm>
          <a:prstGeom prst="line">
            <a:avLst/>
          </a:prstGeom>
          <a:ln w="25400" cap="flat" cmpd="sng">
            <a:solidFill>
              <a:srgbClr val="FFFF00"/>
            </a:solidFill>
            <a:prstDash val="dash"/>
            <a:headEnd type="none" w="med" len="med"/>
            <a:tailEnd type="non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9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9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9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9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9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9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zh-CN" dirty="0"/>
              <a:t>Step</a:t>
            </a:r>
            <a:r>
              <a:rPr lang="en-US" altLang="ja-JP" dirty="0"/>
              <a:t>.</a:t>
            </a:r>
            <a:r>
              <a:rPr lang="en-US" altLang="zh-CN" dirty="0"/>
              <a:t>2 </a:t>
            </a:r>
            <a:r>
              <a:rPr lang="zh-CN" altLang="en-US" dirty="0"/>
              <a:t>分解问题</a:t>
            </a:r>
            <a:endParaRPr lang="zh-CN" altLang="en-US" dirty="0"/>
          </a:p>
        </p:txBody>
      </p:sp>
      <p:sp>
        <p:nvSpPr>
          <p:cNvPr id="23555" name="Rectangle 3"/>
          <p:cNvSpPr>
            <a:spLocks noGrp="1"/>
          </p:cNvSpPr>
          <p:nvPr>
            <p:ph type="body" sz="half" idx="1"/>
          </p:nvPr>
        </p:nvSpPr>
        <p:spPr>
          <a:xfrm>
            <a:off x="755650" y="1125538"/>
            <a:ext cx="7272338" cy="1268412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</a:pPr>
            <a:r>
              <a:rPr lang="en-US" altLang="zh-CN" dirty="0"/>
              <a:t> </a:t>
            </a:r>
            <a:r>
              <a:rPr lang="zh-CN" altLang="en-US" dirty="0"/>
              <a:t>步骤</a:t>
            </a:r>
            <a:r>
              <a:rPr lang="en-US" altLang="zh-CN" dirty="0"/>
              <a:t>2.</a:t>
            </a:r>
            <a:r>
              <a:rPr lang="zh-CN" altLang="en-US" dirty="0"/>
              <a:t>决定要 </a:t>
            </a:r>
            <a:r>
              <a:rPr lang="zh-CN" altLang="en-US" sz="2800" b="1" dirty="0"/>
              <a:t>优先 </a:t>
            </a:r>
            <a:r>
              <a:rPr lang="zh-CN" altLang="en-US" dirty="0"/>
              <a:t>着手解决的问题</a:t>
            </a:r>
            <a:endParaRPr lang="zh-CN" altLang="en-US" sz="2800" b="1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dirty="0"/>
              <a:t>       </a:t>
            </a:r>
            <a:r>
              <a:rPr lang="en-US" altLang="zh-CN" sz="2000" dirty="0"/>
              <a:t>• </a:t>
            </a:r>
            <a:r>
              <a:rPr lang="zh-CN" altLang="en-US" dirty="0"/>
              <a:t>首先决定优先顺序</a:t>
            </a:r>
            <a:endParaRPr lang="zh-CN" altLang="en-US" sz="2000" dirty="0"/>
          </a:p>
        </p:txBody>
      </p:sp>
      <p:sp>
        <p:nvSpPr>
          <p:cNvPr id="23556" name="Text Box 80"/>
          <p:cNvSpPr txBox="1"/>
          <p:nvPr/>
        </p:nvSpPr>
        <p:spPr>
          <a:xfrm>
            <a:off x="1014413" y="2259013"/>
            <a:ext cx="1844675" cy="457200"/>
          </a:xfrm>
          <a:prstGeom prst="rect">
            <a:avLst/>
          </a:prstGeom>
          <a:gradFill rotWithShape="1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5400000" scaled="1"/>
            <a:tileRect/>
          </a:gradFill>
          <a:ln w="12700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spcBef>
                <a:spcPct val="50000"/>
              </a:spcBef>
              <a:buNone/>
            </a:pPr>
            <a:r>
              <a:rPr lang="zh-CN" altLang="en-US" b="1" dirty="0"/>
              <a:t>重 要 度</a:t>
            </a:r>
            <a:endParaRPr lang="zh-CN" altLang="en-US" b="1" dirty="0"/>
          </a:p>
        </p:txBody>
      </p:sp>
      <p:sp>
        <p:nvSpPr>
          <p:cNvPr id="23557" name="Text Box 81"/>
          <p:cNvSpPr txBox="1"/>
          <p:nvPr/>
        </p:nvSpPr>
        <p:spPr>
          <a:xfrm>
            <a:off x="3130550" y="2268538"/>
            <a:ext cx="5491163" cy="396875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eaLnBrk="1" hangingPunct="1">
              <a:spcBef>
                <a:spcPct val="50000"/>
              </a:spcBef>
              <a:buNone/>
            </a:pPr>
            <a:r>
              <a:rPr lang="zh-CN" altLang="en-US" sz="2000" b="1" u="sng" dirty="0"/>
              <a:t>能够对“理想状态做出多大贡献（范围、程度）</a:t>
            </a:r>
            <a:endParaRPr lang="zh-CN" altLang="en-US" sz="2000" b="1" u="sng" dirty="0"/>
          </a:p>
        </p:txBody>
      </p:sp>
      <p:sp>
        <p:nvSpPr>
          <p:cNvPr id="23558" name="Text Box 82"/>
          <p:cNvSpPr txBox="1"/>
          <p:nvPr/>
        </p:nvSpPr>
        <p:spPr>
          <a:xfrm>
            <a:off x="1014413" y="3017838"/>
            <a:ext cx="1844675" cy="457200"/>
          </a:xfrm>
          <a:prstGeom prst="rect">
            <a:avLst/>
          </a:prstGeom>
          <a:gradFill rotWithShape="1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5400000" scaled="1"/>
            <a:tileRect/>
          </a:gradFill>
          <a:ln w="12700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spcBef>
                <a:spcPct val="50000"/>
              </a:spcBef>
              <a:buNone/>
            </a:pPr>
            <a:r>
              <a:rPr lang="zh-CN" altLang="en-US" b="1" dirty="0"/>
              <a:t>紧 急 度</a:t>
            </a:r>
            <a:endParaRPr lang="zh-CN" altLang="en-US" b="1" dirty="0"/>
          </a:p>
        </p:txBody>
      </p:sp>
      <p:sp>
        <p:nvSpPr>
          <p:cNvPr id="23559" name="Text Box 83"/>
          <p:cNvSpPr txBox="1"/>
          <p:nvPr/>
        </p:nvSpPr>
        <p:spPr>
          <a:xfrm>
            <a:off x="3130550" y="3032125"/>
            <a:ext cx="5491163" cy="396875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eaLnBrk="1" hangingPunct="1">
              <a:spcBef>
                <a:spcPct val="50000"/>
              </a:spcBef>
              <a:buNone/>
            </a:pPr>
            <a:r>
              <a:rPr lang="zh-CN" altLang="en-US" sz="2000" b="1" u="sng" dirty="0"/>
              <a:t>不立刻处理，是否会造成严重后果</a:t>
            </a:r>
            <a:endParaRPr lang="zh-CN" altLang="en-US" sz="2000" b="1" u="sng" dirty="0"/>
          </a:p>
        </p:txBody>
      </p:sp>
      <p:sp>
        <p:nvSpPr>
          <p:cNvPr id="23560" name="Text Box 84"/>
          <p:cNvSpPr txBox="1"/>
          <p:nvPr/>
        </p:nvSpPr>
        <p:spPr>
          <a:xfrm>
            <a:off x="1014413" y="3744913"/>
            <a:ext cx="1844675" cy="457200"/>
          </a:xfrm>
          <a:prstGeom prst="rect">
            <a:avLst/>
          </a:prstGeom>
          <a:gradFill rotWithShape="1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5400000" scaled="1"/>
            <a:tileRect/>
          </a:gradFill>
          <a:ln w="12700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spcBef>
                <a:spcPct val="50000"/>
              </a:spcBef>
              <a:buNone/>
            </a:pPr>
            <a:r>
              <a:rPr lang="zh-CN" altLang="en-US" b="1" dirty="0"/>
              <a:t>扩大倾向</a:t>
            </a:r>
            <a:endParaRPr lang="zh-CN" altLang="en-US" b="1" dirty="0"/>
          </a:p>
        </p:txBody>
      </p:sp>
      <p:sp>
        <p:nvSpPr>
          <p:cNvPr id="23561" name="Text Box 85"/>
          <p:cNvSpPr txBox="1"/>
          <p:nvPr/>
        </p:nvSpPr>
        <p:spPr>
          <a:xfrm>
            <a:off x="3130550" y="3754438"/>
            <a:ext cx="5491163" cy="396875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eaLnBrk="1" hangingPunct="1">
              <a:spcBef>
                <a:spcPct val="50000"/>
              </a:spcBef>
              <a:buNone/>
            </a:pPr>
            <a:r>
              <a:rPr lang="zh-CN" altLang="en-US" sz="2000" b="1" u="sng" dirty="0"/>
              <a:t>能够对“理想状态做出多大贡献（范围、程度）</a:t>
            </a:r>
            <a:endParaRPr lang="zh-CN" altLang="en-US" sz="2000" b="1" u="sng" dirty="0"/>
          </a:p>
        </p:txBody>
      </p:sp>
      <p:sp>
        <p:nvSpPr>
          <p:cNvPr id="23562" name="Rectangle 86"/>
          <p:cNvSpPr/>
          <p:nvPr/>
        </p:nvSpPr>
        <p:spPr>
          <a:xfrm>
            <a:off x="792163" y="4329113"/>
            <a:ext cx="7272337" cy="1268412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eaLnBrk="1" hangingPunct="1"/>
            <a:r>
              <a:rPr lang="en-US" altLang="zh-CN" dirty="0"/>
              <a:t> </a:t>
            </a:r>
            <a:r>
              <a:rPr lang="zh-CN" altLang="en-US" dirty="0"/>
              <a:t>步骤</a:t>
            </a:r>
            <a:r>
              <a:rPr lang="en-US" altLang="zh-CN" dirty="0"/>
              <a:t>3.</a:t>
            </a:r>
            <a:r>
              <a:rPr lang="zh-CN" altLang="en-US" sz="2800" b="1" dirty="0"/>
              <a:t>现地现物 </a:t>
            </a:r>
            <a:r>
              <a:rPr lang="zh-CN" altLang="en-US" dirty="0"/>
              <a:t>观察过程，明确问题点</a:t>
            </a:r>
            <a:endParaRPr lang="zh-CN" altLang="en-US" sz="2800" b="1" dirty="0"/>
          </a:p>
          <a:p>
            <a:pPr marL="342900" lvl="0" indent="-342900" eaLnBrk="1" hangingPunct="1">
              <a:buNone/>
            </a:pPr>
            <a:r>
              <a:rPr lang="zh-CN" altLang="en-US" dirty="0"/>
              <a:t>       </a:t>
            </a:r>
            <a:r>
              <a:rPr lang="en-US" altLang="zh-CN" sz="2000" dirty="0"/>
              <a:t>• </a:t>
            </a:r>
            <a:r>
              <a:rPr lang="zh-CN" altLang="en-US" dirty="0"/>
              <a:t>不存在没有流程的工作</a:t>
            </a:r>
            <a:endParaRPr lang="zh-CN" altLang="en-US" dirty="0"/>
          </a:p>
        </p:txBody>
      </p:sp>
      <p:grpSp>
        <p:nvGrpSpPr>
          <p:cNvPr id="2" name="Group 93"/>
          <p:cNvGrpSpPr/>
          <p:nvPr/>
        </p:nvGrpSpPr>
        <p:grpSpPr>
          <a:xfrm>
            <a:off x="1196975" y="5364163"/>
            <a:ext cx="6196013" cy="900112"/>
            <a:chOff x="754" y="3379"/>
            <a:chExt cx="3903" cy="567"/>
          </a:xfrm>
        </p:grpSpPr>
        <p:sp>
          <p:nvSpPr>
            <p:cNvPr id="23565" name="AutoShape 87"/>
            <p:cNvSpPr/>
            <p:nvPr/>
          </p:nvSpPr>
          <p:spPr>
            <a:xfrm>
              <a:off x="3750" y="3379"/>
              <a:ext cx="907" cy="567"/>
            </a:xfrm>
            <a:prstGeom prst="chevron">
              <a:avLst>
                <a:gd name="adj" fmla="val 26342"/>
              </a:avLst>
            </a:prstGeom>
            <a:solidFill>
              <a:srgbClr val="FF99CC"/>
            </a:solidFill>
            <a:ln w="38100" cap="flat" cmpd="sng">
              <a:solidFill>
                <a:srgbClr val="EAEAEA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109250" dir="3267739" algn="ctr" rotWithShape="0">
                <a:srgbClr val="333333">
                  <a:alpha val="50000"/>
                </a:srgbClr>
              </a:outerShdw>
            </a:effectLst>
          </p:spPr>
          <p:txBody>
            <a:bodyPr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r>
                <a:rPr lang="zh-CN" altLang="en-US" sz="1800" b="1" dirty="0"/>
                <a:t>工程</a:t>
              </a:r>
              <a:r>
                <a:rPr lang="en-US" altLang="zh-CN" sz="1800" b="1" dirty="0"/>
                <a:t>5</a:t>
              </a:r>
              <a:endParaRPr lang="en-US" altLang="zh-CN" sz="1800" b="1" dirty="0"/>
            </a:p>
          </p:txBody>
        </p:sp>
        <p:sp>
          <p:nvSpPr>
            <p:cNvPr id="23566" name="AutoShape 88"/>
            <p:cNvSpPr/>
            <p:nvPr/>
          </p:nvSpPr>
          <p:spPr>
            <a:xfrm>
              <a:off x="3013" y="3379"/>
              <a:ext cx="907" cy="567"/>
            </a:xfrm>
            <a:prstGeom prst="chevron">
              <a:avLst>
                <a:gd name="adj" fmla="val 26342"/>
              </a:avLst>
            </a:prstGeom>
            <a:solidFill>
              <a:srgbClr val="FFCC99"/>
            </a:solidFill>
            <a:ln w="38100" cap="flat" cmpd="sng">
              <a:solidFill>
                <a:srgbClr val="EAEAEA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109250" dir="3267739" algn="ctr" rotWithShape="0">
                <a:srgbClr val="333333">
                  <a:alpha val="50000"/>
                </a:srgbClr>
              </a:outerShdw>
            </a:effectLst>
          </p:spPr>
          <p:txBody>
            <a:bodyPr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r>
                <a:rPr lang="zh-CN" altLang="en-US" sz="1800" b="1" dirty="0"/>
                <a:t>工程</a:t>
              </a:r>
              <a:r>
                <a:rPr lang="en-US" altLang="zh-CN" sz="1800" b="1" dirty="0"/>
                <a:t>4</a:t>
              </a:r>
              <a:endParaRPr lang="en-US" altLang="zh-CN" sz="1800" b="1" dirty="0"/>
            </a:p>
          </p:txBody>
        </p:sp>
        <p:sp>
          <p:nvSpPr>
            <p:cNvPr id="23567" name="AutoShape 89"/>
            <p:cNvSpPr/>
            <p:nvPr/>
          </p:nvSpPr>
          <p:spPr>
            <a:xfrm>
              <a:off x="2248" y="3379"/>
              <a:ext cx="907" cy="567"/>
            </a:xfrm>
            <a:prstGeom prst="chevron">
              <a:avLst>
                <a:gd name="adj" fmla="val 26342"/>
              </a:avLst>
            </a:prstGeom>
            <a:solidFill>
              <a:schemeClr val="accent2"/>
            </a:solidFill>
            <a:ln w="38100" cap="flat" cmpd="sng">
              <a:solidFill>
                <a:srgbClr val="EAEAEA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109250" dir="3267739" algn="ctr" rotWithShape="0">
                <a:srgbClr val="333333">
                  <a:alpha val="50000"/>
                </a:srgbClr>
              </a:outerShdw>
            </a:effectLst>
          </p:spPr>
          <p:txBody>
            <a:bodyPr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r>
                <a:rPr lang="zh-CN" altLang="en-US" sz="1800" b="1" dirty="0"/>
                <a:t>工程</a:t>
              </a:r>
              <a:r>
                <a:rPr lang="en-US" altLang="zh-CN" sz="1800" b="1" dirty="0"/>
                <a:t>3</a:t>
              </a:r>
              <a:endParaRPr lang="en-US" altLang="zh-CN" sz="1800" b="1" dirty="0"/>
            </a:p>
          </p:txBody>
        </p:sp>
        <p:sp>
          <p:nvSpPr>
            <p:cNvPr id="23568" name="AutoShape 90"/>
            <p:cNvSpPr/>
            <p:nvPr/>
          </p:nvSpPr>
          <p:spPr>
            <a:xfrm>
              <a:off x="1490" y="3379"/>
              <a:ext cx="907" cy="567"/>
            </a:xfrm>
            <a:prstGeom prst="chevron">
              <a:avLst>
                <a:gd name="adj" fmla="val 27808"/>
              </a:avLst>
            </a:prstGeom>
            <a:solidFill>
              <a:schemeClr val="hlink"/>
            </a:solidFill>
            <a:ln w="38100" cap="flat" cmpd="sng">
              <a:solidFill>
                <a:schemeClr val="tx2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109250" dir="3267739" algn="ctr" rotWithShape="0">
                <a:srgbClr val="333333">
                  <a:alpha val="50000"/>
                </a:srgbClr>
              </a:outerShdw>
            </a:effectLst>
          </p:spPr>
          <p:txBody>
            <a:bodyPr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r>
                <a:rPr lang="zh-CN" altLang="en-US" sz="1800" b="1" dirty="0"/>
                <a:t>工程</a:t>
              </a:r>
              <a:r>
                <a:rPr lang="en-US" altLang="zh-CN" sz="1800" b="1" dirty="0"/>
                <a:t>2</a:t>
              </a:r>
              <a:endParaRPr lang="en-US" altLang="zh-CN" sz="1800" b="1" dirty="0"/>
            </a:p>
          </p:txBody>
        </p:sp>
        <p:sp>
          <p:nvSpPr>
            <p:cNvPr id="23569" name="AutoShape 91"/>
            <p:cNvSpPr/>
            <p:nvPr/>
          </p:nvSpPr>
          <p:spPr>
            <a:xfrm>
              <a:off x="754" y="3379"/>
              <a:ext cx="907" cy="567"/>
            </a:xfrm>
            <a:prstGeom prst="chevron">
              <a:avLst>
                <a:gd name="adj" fmla="val 27808"/>
              </a:avLst>
            </a:prstGeom>
            <a:solidFill>
              <a:schemeClr val="accent1"/>
            </a:solidFill>
            <a:ln w="38100" cap="flat" cmpd="sng">
              <a:solidFill>
                <a:srgbClr val="EAEAEA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109250" dir="3267739" algn="ctr" rotWithShape="0">
                <a:srgbClr val="333333">
                  <a:alpha val="50000"/>
                </a:srgbClr>
              </a:outerShdw>
            </a:effectLst>
          </p:spPr>
          <p:txBody>
            <a:bodyPr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r>
                <a:rPr lang="zh-CN" altLang="en-US" sz="1800" b="1" dirty="0"/>
                <a:t>工程</a:t>
              </a:r>
              <a:r>
                <a:rPr lang="en-US" altLang="zh-CN" sz="1800" b="1" dirty="0"/>
                <a:t>1</a:t>
              </a:r>
              <a:endParaRPr lang="en-US" altLang="zh-CN" sz="1800" b="1" dirty="0"/>
            </a:p>
          </p:txBody>
        </p:sp>
      </p:grpSp>
      <p:sp>
        <p:nvSpPr>
          <p:cNvPr id="140380" name="AutoShape 92"/>
          <p:cNvSpPr/>
          <p:nvPr/>
        </p:nvSpPr>
        <p:spPr>
          <a:xfrm>
            <a:off x="5202238" y="5994400"/>
            <a:ext cx="1020762" cy="720725"/>
          </a:xfrm>
          <a:prstGeom prst="irregularSeal1">
            <a:avLst/>
          </a:prstGeom>
          <a:solidFill>
            <a:srgbClr val="FF0000"/>
          </a:solidFill>
          <a:ln w="12700">
            <a:noFill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buNone/>
            </a:pPr>
            <a:r>
              <a:rPr lang="zh-CN" altLang="en-US" sz="1800" b="1" dirty="0"/>
              <a:t>问题点</a:t>
            </a:r>
            <a:endParaRPr lang="zh-CN" alt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14038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380" grpId="0" animBg="1"/>
      <p:bldP spid="140380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zh-CN" dirty="0"/>
              <a:t>Step</a:t>
            </a:r>
            <a:r>
              <a:rPr lang="en-US" altLang="ja-JP" dirty="0"/>
              <a:t>.</a:t>
            </a:r>
            <a:r>
              <a:rPr lang="en-US" altLang="zh-CN" dirty="0"/>
              <a:t>3 </a:t>
            </a:r>
            <a:r>
              <a:rPr lang="zh-CN" altLang="en-US" dirty="0"/>
              <a:t>设定目标</a:t>
            </a:r>
            <a:endParaRPr lang="zh-CN" altLang="en-US" dirty="0"/>
          </a:p>
        </p:txBody>
      </p:sp>
      <p:sp>
        <p:nvSpPr>
          <p:cNvPr id="24579" name="Rectangle 3"/>
          <p:cNvSpPr>
            <a:spLocks noGrp="1"/>
          </p:cNvSpPr>
          <p:nvPr>
            <p:ph type="body" sz="half" idx="1"/>
          </p:nvPr>
        </p:nvSpPr>
        <p:spPr>
          <a:xfrm>
            <a:off x="755650" y="1125538"/>
            <a:ext cx="7467600" cy="2374900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sz="2800" dirty="0"/>
              <a:t>  </a:t>
            </a:r>
            <a:r>
              <a:rPr lang="en-US" altLang="zh-CN" sz="2800" dirty="0"/>
              <a:t>——</a:t>
            </a:r>
            <a:r>
              <a:rPr lang="zh-CN" altLang="en-US" sz="2800" dirty="0"/>
              <a:t>满怀热情与责任，根据推测制定目标</a:t>
            </a:r>
            <a:endParaRPr lang="en-US" altLang="zh-CN" sz="28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</a:pPr>
            <a:r>
              <a:rPr lang="zh-CN" altLang="en-US" dirty="0"/>
              <a:t>设定较高的目标。</a:t>
            </a: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dirty="0"/>
              <a:t>      </a:t>
            </a:r>
            <a:r>
              <a:rPr lang="zh-CN" altLang="en-US" sz="2000" dirty="0"/>
              <a:t>为实现梦想，向“真正目的”迈出第一步，充满</a:t>
            </a:r>
            <a:r>
              <a:rPr lang="zh-CN" altLang="en-US" dirty="0"/>
              <a:t>热情</a:t>
            </a:r>
            <a:r>
              <a:rPr lang="zh-CN" altLang="en-US" sz="2000" dirty="0"/>
              <a:t>与</a:t>
            </a:r>
            <a:r>
              <a:rPr lang="zh-CN" altLang="en-US" dirty="0"/>
              <a:t>勇气</a:t>
            </a:r>
            <a:r>
              <a:rPr lang="zh-CN" altLang="en-US" sz="2000" dirty="0"/>
              <a:t>挑战。  伴随目标的达成，感受自身成长</a:t>
            </a:r>
            <a:endParaRPr lang="zh-CN" altLang="en-US" sz="20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</a:pPr>
            <a:r>
              <a:rPr lang="zh-CN" altLang="en-US" dirty="0"/>
              <a:t>坚定长期目标，设定阶段性短期目标</a:t>
            </a:r>
            <a:endParaRPr lang="zh-CN" altLang="en-US" dirty="0"/>
          </a:p>
        </p:txBody>
      </p:sp>
      <p:sp>
        <p:nvSpPr>
          <p:cNvPr id="24580" name="Freeform 5"/>
          <p:cNvSpPr/>
          <p:nvPr/>
        </p:nvSpPr>
        <p:spPr>
          <a:xfrm>
            <a:off x="7747000" y="3749675"/>
            <a:ext cx="614363" cy="981075"/>
          </a:xfrm>
          <a:custGeom>
            <a:avLst/>
            <a:gdLst>
              <a:gd name="txL" fmla="*/ 0 w 308"/>
              <a:gd name="txT" fmla="*/ 0 h 444"/>
              <a:gd name="txR" fmla="*/ 308 w 308"/>
              <a:gd name="txB" fmla="*/ 444 h 444"/>
            </a:gdLst>
            <a:ahLst/>
            <a:cxnLst>
              <a:cxn ang="0">
                <a:pos x="1225460701" y="585894013"/>
              </a:cxn>
              <a:cxn ang="0">
                <a:pos x="0" y="2147483646"/>
              </a:cxn>
              <a:cxn ang="0">
                <a:pos x="0" y="1396383492"/>
              </a:cxn>
              <a:cxn ang="0">
                <a:pos x="1225460701" y="0"/>
              </a:cxn>
              <a:cxn ang="0">
                <a:pos x="1225460701" y="585894013"/>
              </a:cxn>
            </a:cxnLst>
            <a:rect l="txL" t="txT" r="txR" b="txB"/>
            <a:pathLst>
              <a:path w="308" h="444">
                <a:moveTo>
                  <a:pt x="308" y="120"/>
                </a:moveTo>
                <a:lnTo>
                  <a:pt x="0" y="444"/>
                </a:lnTo>
                <a:lnTo>
                  <a:pt x="0" y="286"/>
                </a:lnTo>
                <a:lnTo>
                  <a:pt x="308" y="0"/>
                </a:lnTo>
                <a:lnTo>
                  <a:pt x="308" y="120"/>
                </a:lnTo>
                <a:close/>
              </a:path>
            </a:pathLst>
          </a:custGeom>
          <a:gradFill rotWithShape="1">
            <a:gsLst>
              <a:gs pos="0">
                <a:srgbClr val="00281D">
                  <a:alpha val="100000"/>
                </a:srgbClr>
              </a:gs>
              <a:gs pos="50000">
                <a:srgbClr val="00563F">
                  <a:alpha val="100000"/>
                </a:srgbClr>
              </a:gs>
              <a:gs pos="100000">
                <a:srgbClr val="00281D">
                  <a:alpha val="100000"/>
                </a:srgbClr>
              </a:gs>
            </a:gsLst>
            <a:lin ang="2700000" scaled="1"/>
            <a:tileRect/>
          </a:gradFill>
          <a:ln w="0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24581" name="Freeform 6"/>
          <p:cNvSpPr/>
          <p:nvPr/>
        </p:nvSpPr>
        <p:spPr>
          <a:xfrm>
            <a:off x="4806950" y="3749675"/>
            <a:ext cx="3560763" cy="627063"/>
          </a:xfrm>
          <a:custGeom>
            <a:avLst/>
            <a:gdLst>
              <a:gd name="txL" fmla="*/ 0 w 1786"/>
              <a:gd name="txT" fmla="*/ 0 h 284"/>
              <a:gd name="txR" fmla="*/ 1786 w 1786"/>
              <a:gd name="txB" fmla="*/ 284 h 284"/>
            </a:gdLst>
            <a:ahLst/>
            <a:cxnLst>
              <a:cxn ang="0">
                <a:pos x="2147483646" y="1384535232"/>
              </a:cxn>
              <a:cxn ang="0">
                <a:pos x="0" y="1384535232"/>
              </a:cxn>
              <a:cxn ang="0">
                <a:pos x="1772793446" y="0"/>
              </a:cxn>
              <a:cxn ang="0">
                <a:pos x="2147483646" y="0"/>
              </a:cxn>
              <a:cxn ang="0">
                <a:pos x="2147483646" y="1384535232"/>
              </a:cxn>
            </a:cxnLst>
            <a:rect l="txL" t="txT" r="txR" b="txB"/>
            <a:pathLst>
              <a:path w="1786" h="284">
                <a:moveTo>
                  <a:pt x="1478" y="284"/>
                </a:moveTo>
                <a:lnTo>
                  <a:pt x="0" y="284"/>
                </a:lnTo>
                <a:lnTo>
                  <a:pt x="446" y="0"/>
                </a:lnTo>
                <a:lnTo>
                  <a:pt x="1786" y="0"/>
                </a:lnTo>
                <a:lnTo>
                  <a:pt x="1478" y="284"/>
                </a:lnTo>
                <a:close/>
              </a:path>
            </a:pathLst>
          </a:custGeom>
          <a:solidFill>
            <a:srgbClr val="00CC99">
              <a:alpha val="100000"/>
            </a:srgbClr>
          </a:solidFill>
          <a:ln w="0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24582" name="Freeform 7"/>
          <p:cNvSpPr/>
          <p:nvPr/>
        </p:nvSpPr>
        <p:spPr>
          <a:xfrm>
            <a:off x="7129463" y="4724400"/>
            <a:ext cx="612775" cy="974725"/>
          </a:xfrm>
          <a:custGeom>
            <a:avLst/>
            <a:gdLst>
              <a:gd name="txL" fmla="*/ 0 w 308"/>
              <a:gd name="txT" fmla="*/ 0 h 442"/>
              <a:gd name="txR" fmla="*/ 308 w 308"/>
              <a:gd name="txB" fmla="*/ 442 h 442"/>
            </a:gdLst>
            <a:ahLst/>
            <a:cxnLst>
              <a:cxn ang="0">
                <a:pos x="1219133768" y="583580207"/>
              </a:cxn>
              <a:cxn ang="0">
                <a:pos x="0" y="2147483646"/>
              </a:cxn>
              <a:cxn ang="0">
                <a:pos x="0" y="1390866417"/>
              </a:cxn>
              <a:cxn ang="0">
                <a:pos x="1219133768" y="0"/>
              </a:cxn>
              <a:cxn ang="0">
                <a:pos x="1219133768" y="583580207"/>
              </a:cxn>
            </a:cxnLst>
            <a:rect l="txL" t="txT" r="txR" b="txB"/>
            <a:pathLst>
              <a:path w="308" h="442">
                <a:moveTo>
                  <a:pt x="308" y="120"/>
                </a:moveTo>
                <a:lnTo>
                  <a:pt x="0" y="442"/>
                </a:lnTo>
                <a:lnTo>
                  <a:pt x="0" y="286"/>
                </a:lnTo>
                <a:lnTo>
                  <a:pt x="308" y="0"/>
                </a:lnTo>
                <a:lnTo>
                  <a:pt x="308" y="120"/>
                </a:lnTo>
                <a:close/>
              </a:path>
            </a:pathLst>
          </a:custGeom>
          <a:gradFill rotWithShape="1">
            <a:gsLst>
              <a:gs pos="0">
                <a:srgbClr val="230744">
                  <a:alpha val="100000"/>
                </a:srgbClr>
              </a:gs>
              <a:gs pos="50000">
                <a:srgbClr val="4B1092">
                  <a:alpha val="100000"/>
                </a:srgbClr>
              </a:gs>
              <a:gs pos="100000">
                <a:srgbClr val="230744">
                  <a:alpha val="100000"/>
                </a:srgbClr>
              </a:gs>
            </a:gsLst>
            <a:lin ang="2700000" scaled="1"/>
            <a:tileRect/>
          </a:gradFill>
          <a:ln w="0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24583" name="Freeform 8"/>
          <p:cNvSpPr/>
          <p:nvPr/>
        </p:nvSpPr>
        <p:spPr>
          <a:xfrm>
            <a:off x="3922713" y="4724400"/>
            <a:ext cx="3827462" cy="625475"/>
          </a:xfrm>
          <a:custGeom>
            <a:avLst/>
            <a:gdLst>
              <a:gd name="txL" fmla="*/ 0 w 1920"/>
              <a:gd name="txT" fmla="*/ 0 h 284"/>
              <a:gd name="txR" fmla="*/ 1920 w 1920"/>
              <a:gd name="txB" fmla="*/ 284 h 284"/>
            </a:gdLst>
            <a:ahLst/>
            <a:cxnLst>
              <a:cxn ang="0">
                <a:pos x="2147483646" y="1377531604"/>
              </a:cxn>
              <a:cxn ang="0">
                <a:pos x="0" y="1377531604"/>
              </a:cxn>
              <a:cxn ang="0">
                <a:pos x="1772370070" y="0"/>
              </a:cxn>
              <a:cxn ang="0">
                <a:pos x="2147483646" y="0"/>
              </a:cxn>
              <a:cxn ang="0">
                <a:pos x="2147483646" y="1377531604"/>
              </a:cxn>
            </a:cxnLst>
            <a:rect l="txL" t="txT" r="txR" b="txB"/>
            <a:pathLst>
              <a:path w="1920" h="284">
                <a:moveTo>
                  <a:pt x="1612" y="284"/>
                </a:moveTo>
                <a:lnTo>
                  <a:pt x="0" y="284"/>
                </a:lnTo>
                <a:lnTo>
                  <a:pt x="446" y="0"/>
                </a:lnTo>
                <a:lnTo>
                  <a:pt x="1920" y="0"/>
                </a:lnTo>
                <a:lnTo>
                  <a:pt x="1612" y="284"/>
                </a:lnTo>
                <a:close/>
              </a:path>
            </a:pathLst>
          </a:custGeom>
          <a:solidFill>
            <a:srgbClr val="A77BFF">
              <a:alpha val="100000"/>
            </a:srgbClr>
          </a:solidFill>
          <a:ln w="0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24584" name="Freeform 9"/>
          <p:cNvSpPr/>
          <p:nvPr/>
        </p:nvSpPr>
        <p:spPr>
          <a:xfrm>
            <a:off x="6510338" y="5688013"/>
            <a:ext cx="611187" cy="981075"/>
          </a:xfrm>
          <a:custGeom>
            <a:avLst/>
            <a:gdLst>
              <a:gd name="txL" fmla="*/ 0 w 306"/>
              <a:gd name="txT" fmla="*/ 0 h 444"/>
              <a:gd name="txR" fmla="*/ 306 w 306"/>
              <a:gd name="txB" fmla="*/ 444 h 444"/>
            </a:gdLst>
            <a:ahLst/>
            <a:cxnLst>
              <a:cxn ang="0">
                <a:pos x="1220750160" y="595660570"/>
              </a:cxn>
              <a:cxn ang="0">
                <a:pos x="0" y="2147483646"/>
              </a:cxn>
              <a:cxn ang="0">
                <a:pos x="0" y="1396383492"/>
              </a:cxn>
              <a:cxn ang="0">
                <a:pos x="1220750160" y="0"/>
              </a:cxn>
              <a:cxn ang="0">
                <a:pos x="1220750160" y="595660570"/>
              </a:cxn>
            </a:cxnLst>
            <a:rect l="txL" t="txT" r="txR" b="txB"/>
            <a:pathLst>
              <a:path w="306" h="444">
                <a:moveTo>
                  <a:pt x="306" y="122"/>
                </a:moveTo>
                <a:lnTo>
                  <a:pt x="0" y="444"/>
                </a:lnTo>
                <a:lnTo>
                  <a:pt x="0" y="286"/>
                </a:lnTo>
                <a:lnTo>
                  <a:pt x="306" y="0"/>
                </a:lnTo>
                <a:lnTo>
                  <a:pt x="306" y="122"/>
                </a:lnTo>
                <a:close/>
              </a:path>
            </a:pathLst>
          </a:custGeom>
          <a:gradFill rotWithShape="1">
            <a:gsLst>
              <a:gs pos="0">
                <a:srgbClr val="431805">
                  <a:alpha val="100000"/>
                </a:srgbClr>
              </a:gs>
              <a:gs pos="50000">
                <a:srgbClr val="90330A">
                  <a:alpha val="100000"/>
                </a:srgbClr>
              </a:gs>
              <a:gs pos="100000">
                <a:srgbClr val="431805">
                  <a:alpha val="100000"/>
                </a:srgbClr>
              </a:gs>
            </a:gsLst>
            <a:lin ang="2700000" scaled="1"/>
            <a:tileRect/>
          </a:gradFill>
          <a:ln w="0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24585" name="Line 13"/>
          <p:cNvSpPr/>
          <p:nvPr/>
        </p:nvSpPr>
        <p:spPr>
          <a:xfrm flipH="1">
            <a:off x="900113" y="6654800"/>
            <a:ext cx="21463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586" name="Line 14"/>
          <p:cNvSpPr/>
          <p:nvPr/>
        </p:nvSpPr>
        <p:spPr>
          <a:xfrm flipH="1">
            <a:off x="900113" y="5692775"/>
            <a:ext cx="3030537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587" name="Line 15"/>
          <p:cNvSpPr/>
          <p:nvPr/>
        </p:nvSpPr>
        <p:spPr>
          <a:xfrm flipH="1">
            <a:off x="900113" y="4732338"/>
            <a:ext cx="3914775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588" name="Line 16"/>
          <p:cNvSpPr/>
          <p:nvPr/>
        </p:nvSpPr>
        <p:spPr>
          <a:xfrm flipH="1">
            <a:off x="900113" y="3756025"/>
            <a:ext cx="4797425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589" name="Line 17"/>
          <p:cNvSpPr/>
          <p:nvPr/>
        </p:nvSpPr>
        <p:spPr>
          <a:xfrm>
            <a:off x="1090613" y="3749675"/>
            <a:ext cx="0" cy="1011238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24590" name="Line 18"/>
          <p:cNvSpPr/>
          <p:nvPr/>
        </p:nvSpPr>
        <p:spPr>
          <a:xfrm>
            <a:off x="1090613" y="4760913"/>
            <a:ext cx="0" cy="9461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24591" name="Line 19"/>
          <p:cNvSpPr/>
          <p:nvPr/>
        </p:nvSpPr>
        <p:spPr>
          <a:xfrm>
            <a:off x="1090613" y="5707063"/>
            <a:ext cx="0" cy="9461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24592" name="Freeform 21"/>
          <p:cNvSpPr/>
          <p:nvPr/>
        </p:nvSpPr>
        <p:spPr>
          <a:xfrm>
            <a:off x="2700338" y="3573463"/>
            <a:ext cx="1957387" cy="3157537"/>
          </a:xfrm>
          <a:custGeom>
            <a:avLst/>
            <a:gdLst>
              <a:gd name="txL" fmla="*/ 0 w 1824"/>
              <a:gd name="txT" fmla="*/ 0 h 2648"/>
              <a:gd name="txR" fmla="*/ 1824 w 1824"/>
              <a:gd name="txB" fmla="*/ 2648 h 2648"/>
            </a:gdLst>
            <a:ahLst/>
            <a:cxnLst>
              <a:cxn ang="0">
                <a:pos x="13819753" y="2147483646"/>
              </a:cxn>
              <a:cxn ang="0">
                <a:pos x="64489678" y="2147483646"/>
              </a:cxn>
              <a:cxn ang="0">
                <a:pos x="142799108" y="2147483646"/>
              </a:cxn>
              <a:cxn ang="0">
                <a:pos x="244140030" y="2147483646"/>
              </a:cxn>
              <a:cxn ang="0">
                <a:pos x="363907647" y="1805779670"/>
              </a:cxn>
              <a:cxn ang="0">
                <a:pos x="495189937" y="1484435890"/>
              </a:cxn>
              <a:cxn ang="0">
                <a:pos x="633383176" y="1202904740"/>
              </a:cxn>
              <a:cxn ang="0">
                <a:pos x="773879349" y="958342290"/>
              </a:cxn>
              <a:cxn ang="0">
                <a:pos x="912071515" y="750749734"/>
              </a:cxn>
              <a:cxn ang="0">
                <a:pos x="1043354878" y="580124686"/>
              </a:cxn>
              <a:cxn ang="0">
                <a:pos x="1163121422" y="440780479"/>
              </a:cxn>
              <a:cxn ang="0">
                <a:pos x="1262159409" y="335562236"/>
              </a:cxn>
              <a:cxn ang="0">
                <a:pos x="1340468840" y="261624835"/>
              </a:cxn>
              <a:cxn ang="0">
                <a:pos x="1391139837" y="218968275"/>
              </a:cxn>
              <a:cxn ang="0">
                <a:pos x="1409565460" y="204749819"/>
              </a:cxn>
              <a:cxn ang="0">
                <a:pos x="1989974703" y="79625261"/>
              </a:cxn>
              <a:cxn ang="0">
                <a:pos x="1805717409" y="466374654"/>
              </a:cxn>
              <a:cxn ang="0">
                <a:pos x="1789594721" y="472062513"/>
              </a:cxn>
              <a:cxn ang="0">
                <a:pos x="1743530666" y="491967636"/>
              </a:cxn>
              <a:cxn ang="0">
                <a:pos x="1672131112" y="526093600"/>
              </a:cxn>
              <a:cxn ang="0">
                <a:pos x="1577700067" y="582968616"/>
              </a:cxn>
              <a:cxn ang="0">
                <a:pos x="1462539392" y="662592684"/>
              </a:cxn>
              <a:cxn ang="0">
                <a:pos x="1333558963" y="767812119"/>
              </a:cxn>
              <a:cxn ang="0">
                <a:pos x="1190759855" y="904311204"/>
              </a:cxn>
              <a:cxn ang="0">
                <a:pos x="1041050871" y="1074936252"/>
              </a:cxn>
              <a:cxn ang="0">
                <a:pos x="886736017" y="1279686071"/>
              </a:cxn>
              <a:cxn ang="0">
                <a:pos x="727814221" y="1529936379"/>
              </a:cxn>
              <a:cxn ang="0">
                <a:pos x="573499367" y="1819998126"/>
              </a:cxn>
              <a:cxn ang="0">
                <a:pos x="426094390" y="2147483646"/>
              </a:cxn>
              <a:cxn ang="0">
                <a:pos x="285598216" y="2147483646"/>
              </a:cxn>
              <a:cxn ang="0">
                <a:pos x="158921796" y="2147483646"/>
              </a:cxn>
              <a:cxn ang="0">
                <a:pos x="48366990" y="2147483646"/>
              </a:cxn>
            </a:cxnLst>
            <a:rect l="txL" t="txT" r="txR" b="txB"/>
            <a:pathLst>
              <a:path w="1824" h="2648">
                <a:moveTo>
                  <a:pt x="0" y="2648"/>
                </a:moveTo>
                <a:lnTo>
                  <a:pt x="12" y="2464"/>
                </a:lnTo>
                <a:lnTo>
                  <a:pt x="32" y="2288"/>
                </a:lnTo>
                <a:lnTo>
                  <a:pt x="56" y="2120"/>
                </a:lnTo>
                <a:lnTo>
                  <a:pt x="88" y="1960"/>
                </a:lnTo>
                <a:lnTo>
                  <a:pt x="124" y="1808"/>
                </a:lnTo>
                <a:lnTo>
                  <a:pt x="166" y="1662"/>
                </a:lnTo>
                <a:lnTo>
                  <a:pt x="212" y="1524"/>
                </a:lnTo>
                <a:lnTo>
                  <a:pt x="262" y="1394"/>
                </a:lnTo>
                <a:lnTo>
                  <a:pt x="316" y="1270"/>
                </a:lnTo>
                <a:lnTo>
                  <a:pt x="372" y="1154"/>
                </a:lnTo>
                <a:lnTo>
                  <a:pt x="430" y="1044"/>
                </a:lnTo>
                <a:lnTo>
                  <a:pt x="490" y="942"/>
                </a:lnTo>
                <a:lnTo>
                  <a:pt x="550" y="846"/>
                </a:lnTo>
                <a:lnTo>
                  <a:pt x="612" y="758"/>
                </a:lnTo>
                <a:lnTo>
                  <a:pt x="672" y="674"/>
                </a:lnTo>
                <a:lnTo>
                  <a:pt x="734" y="598"/>
                </a:lnTo>
                <a:lnTo>
                  <a:pt x="792" y="528"/>
                </a:lnTo>
                <a:lnTo>
                  <a:pt x="850" y="464"/>
                </a:lnTo>
                <a:lnTo>
                  <a:pt x="906" y="408"/>
                </a:lnTo>
                <a:lnTo>
                  <a:pt x="960" y="356"/>
                </a:lnTo>
                <a:lnTo>
                  <a:pt x="1010" y="310"/>
                </a:lnTo>
                <a:lnTo>
                  <a:pt x="1056" y="270"/>
                </a:lnTo>
                <a:lnTo>
                  <a:pt x="1096" y="236"/>
                </a:lnTo>
                <a:lnTo>
                  <a:pt x="1134" y="208"/>
                </a:lnTo>
                <a:lnTo>
                  <a:pt x="1164" y="184"/>
                </a:lnTo>
                <a:lnTo>
                  <a:pt x="1190" y="166"/>
                </a:lnTo>
                <a:lnTo>
                  <a:pt x="1208" y="154"/>
                </a:lnTo>
                <a:lnTo>
                  <a:pt x="1220" y="146"/>
                </a:lnTo>
                <a:lnTo>
                  <a:pt x="1224" y="144"/>
                </a:lnTo>
                <a:lnTo>
                  <a:pt x="848" y="0"/>
                </a:lnTo>
                <a:lnTo>
                  <a:pt x="1728" y="56"/>
                </a:lnTo>
                <a:lnTo>
                  <a:pt x="1824" y="480"/>
                </a:lnTo>
                <a:lnTo>
                  <a:pt x="1568" y="328"/>
                </a:lnTo>
                <a:lnTo>
                  <a:pt x="1564" y="328"/>
                </a:lnTo>
                <a:lnTo>
                  <a:pt x="1554" y="332"/>
                </a:lnTo>
                <a:lnTo>
                  <a:pt x="1538" y="338"/>
                </a:lnTo>
                <a:lnTo>
                  <a:pt x="1514" y="346"/>
                </a:lnTo>
                <a:lnTo>
                  <a:pt x="1486" y="356"/>
                </a:lnTo>
                <a:lnTo>
                  <a:pt x="1452" y="370"/>
                </a:lnTo>
                <a:lnTo>
                  <a:pt x="1412" y="388"/>
                </a:lnTo>
                <a:lnTo>
                  <a:pt x="1370" y="410"/>
                </a:lnTo>
                <a:lnTo>
                  <a:pt x="1322" y="436"/>
                </a:lnTo>
                <a:lnTo>
                  <a:pt x="1270" y="466"/>
                </a:lnTo>
                <a:lnTo>
                  <a:pt x="1216" y="500"/>
                </a:lnTo>
                <a:lnTo>
                  <a:pt x="1158" y="540"/>
                </a:lnTo>
                <a:lnTo>
                  <a:pt x="1098" y="584"/>
                </a:lnTo>
                <a:lnTo>
                  <a:pt x="1034" y="636"/>
                </a:lnTo>
                <a:lnTo>
                  <a:pt x="970" y="692"/>
                </a:lnTo>
                <a:lnTo>
                  <a:pt x="904" y="756"/>
                </a:lnTo>
                <a:lnTo>
                  <a:pt x="836" y="824"/>
                </a:lnTo>
                <a:lnTo>
                  <a:pt x="770" y="900"/>
                </a:lnTo>
                <a:lnTo>
                  <a:pt x="700" y="984"/>
                </a:lnTo>
                <a:lnTo>
                  <a:pt x="632" y="1076"/>
                </a:lnTo>
                <a:lnTo>
                  <a:pt x="566" y="1174"/>
                </a:lnTo>
                <a:lnTo>
                  <a:pt x="498" y="1280"/>
                </a:lnTo>
                <a:lnTo>
                  <a:pt x="434" y="1394"/>
                </a:lnTo>
                <a:lnTo>
                  <a:pt x="370" y="1518"/>
                </a:lnTo>
                <a:lnTo>
                  <a:pt x="308" y="1650"/>
                </a:lnTo>
                <a:lnTo>
                  <a:pt x="248" y="1792"/>
                </a:lnTo>
                <a:lnTo>
                  <a:pt x="192" y="1944"/>
                </a:lnTo>
                <a:lnTo>
                  <a:pt x="138" y="2104"/>
                </a:lnTo>
                <a:lnTo>
                  <a:pt x="88" y="2274"/>
                </a:lnTo>
                <a:lnTo>
                  <a:pt x="42" y="2456"/>
                </a:lnTo>
                <a:lnTo>
                  <a:pt x="0" y="2648"/>
                </a:lnTo>
                <a:close/>
              </a:path>
            </a:pathLst>
          </a:custGeom>
          <a:gradFill rotWithShape="1">
            <a:gsLst>
              <a:gs pos="0">
                <a:srgbClr val="D11364">
                  <a:alpha val="100000"/>
                </a:srgbClr>
              </a:gs>
              <a:gs pos="100000">
                <a:srgbClr val="61092E">
                  <a:alpha val="100000"/>
                </a:srgbClr>
              </a:gs>
            </a:gsLst>
            <a:lin ang="5400000" scaled="1"/>
            <a:tileRect/>
          </a:gradFill>
          <a:ln w="0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24593" name="Rectangle 22"/>
          <p:cNvSpPr/>
          <p:nvPr/>
        </p:nvSpPr>
        <p:spPr>
          <a:xfrm>
            <a:off x="4813300" y="4376738"/>
            <a:ext cx="2947988" cy="352425"/>
          </a:xfrm>
          <a:prstGeom prst="rect">
            <a:avLst/>
          </a:prstGeom>
          <a:gradFill rotWithShape="1">
            <a:gsLst>
              <a:gs pos="0">
                <a:srgbClr val="00684D"/>
              </a:gs>
              <a:gs pos="50000">
                <a:srgbClr val="00906A"/>
              </a:gs>
              <a:gs pos="100000">
                <a:srgbClr val="00684D"/>
              </a:gs>
            </a:gsLst>
            <a:lin ang="2700000" scaled="1"/>
            <a:tileRect/>
          </a:gradFill>
          <a:ln w="9525">
            <a:noFill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0" lvl="0" indent="0" algn="ctr">
              <a:spcBef>
                <a:spcPct val="0"/>
              </a:spcBef>
              <a:buClrTx/>
              <a:buFontTx/>
              <a:buNone/>
            </a:pPr>
            <a:r>
              <a:rPr lang="zh-CN" altLang="en-US" sz="1800" b="1" dirty="0">
                <a:latin typeface="Verdana" panose="020B0604030504040204" pitchFamily="34" charset="0"/>
                <a:ea typeface="宋体" panose="02010600030101010101" pitchFamily="2" charset="-122"/>
              </a:rPr>
              <a:t>长期目标</a:t>
            </a:r>
            <a:endParaRPr lang="zh-CN" altLang="en-US" sz="1800" b="1" dirty="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24594" name="Rectangle 23"/>
          <p:cNvSpPr/>
          <p:nvPr/>
        </p:nvSpPr>
        <p:spPr>
          <a:xfrm>
            <a:off x="3924300" y="5349875"/>
            <a:ext cx="3211513" cy="346075"/>
          </a:xfrm>
          <a:prstGeom prst="rect">
            <a:avLst/>
          </a:prstGeom>
          <a:gradFill rotWithShape="1">
            <a:gsLst>
              <a:gs pos="0">
                <a:srgbClr val="5D2FB9"/>
              </a:gs>
              <a:gs pos="50000">
                <a:srgbClr val="8041FF"/>
              </a:gs>
              <a:gs pos="100000">
                <a:srgbClr val="5D2FB9"/>
              </a:gs>
            </a:gsLst>
            <a:lin ang="2700000" scaled="1"/>
            <a:tileRect/>
          </a:gradFill>
          <a:ln w="9525">
            <a:noFill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0" lvl="0" indent="0" algn="ctr">
              <a:spcBef>
                <a:spcPct val="0"/>
              </a:spcBef>
              <a:buClrTx/>
              <a:buFontTx/>
              <a:buNone/>
            </a:pPr>
            <a:r>
              <a:rPr lang="zh-CN" altLang="en-US" sz="1800" b="1" dirty="0">
                <a:latin typeface="Verdana" panose="020B0604030504040204" pitchFamily="34" charset="0"/>
                <a:ea typeface="宋体" panose="02010600030101010101" pitchFamily="2" charset="-122"/>
              </a:rPr>
              <a:t>阶段目标</a:t>
            </a:r>
            <a:endParaRPr lang="zh-CN" altLang="en-US" sz="1800" b="1" dirty="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24595" name="Freeform 24"/>
          <p:cNvSpPr/>
          <p:nvPr/>
        </p:nvSpPr>
        <p:spPr>
          <a:xfrm>
            <a:off x="3044825" y="5688013"/>
            <a:ext cx="4083050" cy="631825"/>
          </a:xfrm>
          <a:custGeom>
            <a:avLst/>
            <a:gdLst>
              <a:gd name="txL" fmla="*/ 0 w 2048"/>
              <a:gd name="txT" fmla="*/ 0 h 286"/>
              <a:gd name="txR" fmla="*/ 2048 w 2048"/>
              <a:gd name="txB" fmla="*/ 286 h 286"/>
            </a:gdLst>
            <a:ahLst/>
            <a:cxnLst>
              <a:cxn ang="0">
                <a:pos x="2147483646" y="1395814093"/>
              </a:cxn>
              <a:cxn ang="0">
                <a:pos x="0" y="1395814093"/>
              </a:cxn>
              <a:cxn ang="0">
                <a:pos x="1772737500" y="0"/>
              </a:cxn>
              <a:cxn ang="0">
                <a:pos x="2147483646" y="0"/>
              </a:cxn>
              <a:cxn ang="0">
                <a:pos x="2147483646" y="1395814093"/>
              </a:cxn>
            </a:cxnLst>
            <a:rect l="txL" t="txT" r="txR" b="txB"/>
            <a:pathLst>
              <a:path w="2048" h="286">
                <a:moveTo>
                  <a:pt x="1742" y="286"/>
                </a:moveTo>
                <a:lnTo>
                  <a:pt x="0" y="286"/>
                </a:lnTo>
                <a:lnTo>
                  <a:pt x="446" y="0"/>
                </a:lnTo>
                <a:lnTo>
                  <a:pt x="2048" y="0"/>
                </a:lnTo>
                <a:lnTo>
                  <a:pt x="1742" y="286"/>
                </a:lnTo>
                <a:close/>
              </a:path>
            </a:pathLst>
          </a:custGeom>
          <a:solidFill>
            <a:srgbClr val="FF9966">
              <a:alpha val="100000"/>
            </a:srgbClr>
          </a:solidFill>
          <a:ln w="0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24596" name="Rectangle 25"/>
          <p:cNvSpPr/>
          <p:nvPr/>
        </p:nvSpPr>
        <p:spPr>
          <a:xfrm>
            <a:off x="3046413" y="6319838"/>
            <a:ext cx="3478212" cy="344487"/>
          </a:xfrm>
          <a:prstGeom prst="rect">
            <a:avLst/>
          </a:prstGeom>
          <a:gradFill rotWithShape="1">
            <a:gsLst>
              <a:gs pos="0">
                <a:srgbClr val="A0523A"/>
              </a:gs>
              <a:gs pos="50000">
                <a:srgbClr val="DC7150"/>
              </a:gs>
              <a:gs pos="100000">
                <a:srgbClr val="A0523A"/>
              </a:gs>
            </a:gsLst>
            <a:lin ang="2700000" scaled="1"/>
            <a:tileRect/>
          </a:gradFill>
          <a:ln w="9525">
            <a:noFill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0" lvl="0" indent="0" algn="ctr">
              <a:spcBef>
                <a:spcPct val="0"/>
              </a:spcBef>
              <a:buClrTx/>
              <a:buFontTx/>
              <a:buNone/>
            </a:pPr>
            <a:r>
              <a:rPr lang="zh-CN" altLang="en-US" sz="1800" b="1" dirty="0">
                <a:latin typeface="Verdana" panose="020B0604030504040204" pitchFamily="34" charset="0"/>
                <a:ea typeface="宋体" panose="02010600030101010101" pitchFamily="2" charset="-122"/>
              </a:rPr>
              <a:t>现在</a:t>
            </a:r>
            <a:endParaRPr lang="zh-CN" altLang="en-US" sz="1800" b="1" dirty="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24597" name="Text Box 27"/>
          <p:cNvSpPr txBox="1"/>
          <p:nvPr/>
        </p:nvSpPr>
        <p:spPr>
          <a:xfrm>
            <a:off x="1081088" y="4119563"/>
            <a:ext cx="895350" cy="3048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0" lvl="0" indent="0">
              <a:spcBef>
                <a:spcPct val="0"/>
              </a:spcBef>
              <a:buClrTx/>
              <a:buFontTx/>
              <a:buNone/>
            </a:pPr>
            <a:r>
              <a:rPr lang="zh-CN" altLang="en-US" sz="1400" dirty="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长期规划</a:t>
            </a:r>
            <a:endParaRPr lang="zh-CN" altLang="en-US" sz="1400" dirty="0">
              <a:solidFill>
                <a:schemeClr val="tx1"/>
              </a:solidFill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24598" name="Text Box 28"/>
          <p:cNvSpPr txBox="1"/>
          <p:nvPr/>
        </p:nvSpPr>
        <p:spPr>
          <a:xfrm>
            <a:off x="1081088" y="5076825"/>
            <a:ext cx="895350" cy="3048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0" lvl="0" indent="0">
              <a:spcBef>
                <a:spcPct val="0"/>
              </a:spcBef>
              <a:buClrTx/>
              <a:buFontTx/>
              <a:buNone/>
            </a:pPr>
            <a:r>
              <a:rPr lang="zh-CN" altLang="en-US" sz="1400" dirty="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二期规划</a:t>
            </a:r>
            <a:endParaRPr lang="zh-CN" altLang="en-US" sz="1400" dirty="0">
              <a:solidFill>
                <a:schemeClr val="tx1"/>
              </a:solidFill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24599" name="Text Box 29"/>
          <p:cNvSpPr txBox="1"/>
          <p:nvPr/>
        </p:nvSpPr>
        <p:spPr>
          <a:xfrm>
            <a:off x="1081088" y="6078538"/>
            <a:ext cx="895350" cy="3048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0" lvl="0" indent="0">
              <a:spcBef>
                <a:spcPct val="0"/>
              </a:spcBef>
              <a:buClrTx/>
              <a:buFontTx/>
              <a:buNone/>
            </a:pPr>
            <a:r>
              <a:rPr lang="zh-CN" altLang="en-US" sz="1400" dirty="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一期规划</a:t>
            </a:r>
            <a:endParaRPr lang="zh-CN" altLang="en-US" sz="1400" dirty="0">
              <a:solidFill>
                <a:schemeClr val="tx1"/>
              </a:solidFill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24600" name="Rectangle 31"/>
          <p:cNvSpPr/>
          <p:nvPr/>
        </p:nvSpPr>
        <p:spPr>
          <a:xfrm>
            <a:off x="5076825" y="3860800"/>
            <a:ext cx="2947988" cy="352425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0" lvl="0" indent="0" algn="ctr">
              <a:spcBef>
                <a:spcPct val="0"/>
              </a:spcBef>
              <a:buClrTx/>
              <a:buFontTx/>
              <a:buNone/>
            </a:pPr>
            <a:r>
              <a:rPr lang="zh-CN" altLang="en-US" sz="2000" b="1" dirty="0">
                <a:latin typeface="Verdana" panose="020B0604030504040204" pitchFamily="34" charset="0"/>
                <a:ea typeface="宋体" panose="02010600030101010101" pitchFamily="2" charset="-122"/>
              </a:rPr>
              <a:t>真正的目的</a:t>
            </a:r>
            <a:endParaRPr lang="zh-CN" altLang="en-US" sz="2000" b="1" dirty="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zh-CN" dirty="0"/>
              <a:t>Step</a:t>
            </a:r>
            <a:r>
              <a:rPr lang="en-US" altLang="ja-JP" dirty="0"/>
              <a:t>.</a:t>
            </a:r>
            <a:r>
              <a:rPr lang="zh-CN" altLang="en-US" dirty="0"/>
              <a:t>设定目标</a:t>
            </a:r>
            <a:endParaRPr lang="zh-CN" altLang="en-US" dirty="0"/>
          </a:p>
        </p:txBody>
      </p:sp>
      <p:sp>
        <p:nvSpPr>
          <p:cNvPr id="25603" name="Rectangle 3"/>
          <p:cNvSpPr>
            <a:spLocks noGrp="1"/>
          </p:cNvSpPr>
          <p:nvPr>
            <p:ph type="body" sz="half" idx="1"/>
          </p:nvPr>
        </p:nvSpPr>
        <p:spPr>
          <a:xfrm>
            <a:off x="755650" y="1042988"/>
            <a:ext cx="7272338" cy="4230687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</a:pPr>
            <a:r>
              <a:rPr lang="zh-CN" altLang="en-US" sz="2800" dirty="0"/>
              <a:t>设定目标三要素：</a:t>
            </a:r>
            <a:endParaRPr lang="zh-CN" altLang="en-US" sz="28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sz="2800" dirty="0"/>
              <a:t>   </a:t>
            </a:r>
            <a:r>
              <a:rPr lang="en-US" altLang="zh-CN" sz="2800" dirty="0"/>
              <a:t>1.</a:t>
            </a:r>
            <a:r>
              <a:rPr lang="zh-CN" altLang="en-US" sz="2800" dirty="0"/>
              <a:t>讲什么  </a:t>
            </a:r>
            <a:r>
              <a:rPr lang="en-US" altLang="zh-CN" sz="2800" dirty="0"/>
              <a:t>2.</a:t>
            </a:r>
            <a:r>
              <a:rPr lang="zh-CN" altLang="en-US" sz="2800" dirty="0"/>
              <a:t>何时   </a:t>
            </a:r>
            <a:r>
              <a:rPr lang="en-US" altLang="zh-CN" sz="2800" dirty="0"/>
              <a:t>3.</a:t>
            </a:r>
            <a:r>
              <a:rPr lang="zh-CN" altLang="en-US" sz="2800" dirty="0"/>
              <a:t>做到何种程度</a:t>
            </a:r>
            <a:endParaRPr lang="zh-CN" altLang="en-US" sz="28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endParaRPr lang="zh-CN" altLang="en-US" sz="10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en-US" altLang="zh-CN" sz="2800" dirty="0"/>
              <a:t> </a:t>
            </a:r>
            <a:r>
              <a:rPr lang="zh-CN" altLang="en-US" sz="2800" dirty="0"/>
              <a:t>要求：</a:t>
            </a:r>
            <a:endParaRPr lang="zh-CN" altLang="en-US" sz="28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dirty="0"/>
              <a:t> </a:t>
            </a:r>
            <a:r>
              <a:rPr lang="en-US" altLang="zh-CN" dirty="0"/>
              <a:t>1.</a:t>
            </a:r>
            <a:r>
              <a:rPr lang="zh-CN" altLang="en-US" dirty="0"/>
              <a:t>坚定自己解决勇气与信心</a:t>
            </a:r>
            <a:endParaRPr lang="zh-CN" altLang="en-US" b="1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dirty="0"/>
              <a:t> </a:t>
            </a:r>
            <a:r>
              <a:rPr lang="en-US" altLang="zh-CN" dirty="0"/>
              <a:t>2.</a:t>
            </a:r>
            <a:r>
              <a:rPr lang="zh-CN" altLang="en-US" dirty="0"/>
              <a:t>定量、具体、挑战性目标</a:t>
            </a: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endParaRPr lang="zh-CN" altLang="en-US" sz="10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dirty="0"/>
              <a:t>举例： </a:t>
            </a: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dirty="0"/>
              <a:t>思考？  设定什么样的目标？</a:t>
            </a:r>
            <a:endParaRPr lang="zh-CN" altLang="en-US" dirty="0"/>
          </a:p>
        </p:txBody>
      </p:sp>
      <p:sp>
        <p:nvSpPr>
          <p:cNvPr id="111620" name="Rectangle 4"/>
          <p:cNvSpPr/>
          <p:nvPr/>
        </p:nvSpPr>
        <p:spPr>
          <a:xfrm>
            <a:off x="755650" y="5273675"/>
            <a:ext cx="6337300" cy="1444625"/>
          </a:xfrm>
          <a:prstGeom prst="rect">
            <a:avLst/>
          </a:prstGeom>
          <a:gradFill rotWithShape="1">
            <a:gsLst>
              <a:gs pos="0">
                <a:srgbClr val="3366FF"/>
              </a:gs>
              <a:gs pos="100000">
                <a:srgbClr val="182F76"/>
              </a:gs>
            </a:gsLst>
            <a:lin ang="0" scaled="1"/>
            <a:tileRect/>
          </a:gra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eaLnBrk="1" hangingPunct="1">
              <a:buNone/>
            </a:pPr>
            <a:r>
              <a:rPr lang="zh-CN" altLang="en-US" dirty="0"/>
              <a:t>注意避免：抽象语言表达</a:t>
            </a:r>
            <a:endParaRPr lang="zh-CN" altLang="en-US" dirty="0"/>
          </a:p>
          <a:p>
            <a:pPr marL="342900" lvl="0" indent="-342900" eaLnBrk="1" hangingPunct="1">
              <a:buNone/>
            </a:pPr>
            <a:r>
              <a:rPr lang="zh-CN" altLang="en-US" dirty="0"/>
              <a:t>  </a:t>
            </a:r>
            <a:r>
              <a:rPr lang="zh-CN" altLang="en-US" sz="2000" dirty="0"/>
              <a:t>努力、提高效率、彻底、众所周知，提高竞争力、注意、提高、强化、加深理解、适应需求、建设充满活力的职场氛围</a:t>
            </a:r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1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zh-CN" dirty="0"/>
              <a:t>Step</a:t>
            </a:r>
            <a:r>
              <a:rPr lang="en-US" altLang="ja-JP" dirty="0"/>
              <a:t>.</a:t>
            </a:r>
            <a:r>
              <a:rPr lang="en-US" altLang="zh-CN" dirty="0"/>
              <a:t>4 </a:t>
            </a:r>
            <a:r>
              <a:rPr lang="zh-CN" altLang="en-US" dirty="0"/>
              <a:t>分析真因</a:t>
            </a:r>
            <a:endParaRPr lang="zh-CN" altLang="en-US" dirty="0"/>
          </a:p>
        </p:txBody>
      </p:sp>
      <p:sp>
        <p:nvSpPr>
          <p:cNvPr id="26627" name="Rectangle 3"/>
          <p:cNvSpPr>
            <a:spLocks noGrp="1"/>
          </p:cNvSpPr>
          <p:nvPr>
            <p:ph type="body" sz="half" idx="1"/>
          </p:nvPr>
        </p:nvSpPr>
        <p:spPr>
          <a:xfrm>
            <a:off x="755650" y="1125538"/>
            <a:ext cx="7272338" cy="3068637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sz="2800" dirty="0"/>
              <a:t>  </a:t>
            </a:r>
            <a:r>
              <a:rPr lang="en-US" altLang="zh-CN" sz="2800" dirty="0"/>
              <a:t>——</a:t>
            </a:r>
            <a:r>
              <a:rPr lang="zh-CN" altLang="en-US" sz="2800" dirty="0"/>
              <a:t>为探求真因，需要再次深入调查问题产生的过程</a:t>
            </a:r>
            <a:endParaRPr lang="en-US" altLang="zh-CN" sz="28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</a:pPr>
            <a:r>
              <a:rPr lang="zh-CN" altLang="en-US" dirty="0"/>
              <a:t>连续问 “为什么”，以找出问题的真因</a:t>
            </a: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</a:pPr>
            <a:r>
              <a:rPr lang="zh-CN" altLang="en-US" dirty="0"/>
              <a:t>摈弃根据经验判断，非己责任的观点，根据事实反复“为什么”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zh-CN" sz="3600" dirty="0"/>
              <a:t>TBP </a:t>
            </a:r>
            <a:r>
              <a:rPr lang="zh-CN" altLang="en-US" sz="3600" dirty="0"/>
              <a:t>背景</a:t>
            </a:r>
            <a:endParaRPr lang="en-US" altLang="zh-CN" dirty="0"/>
          </a:p>
        </p:txBody>
      </p:sp>
      <p:sp>
        <p:nvSpPr>
          <p:cNvPr id="8195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80000"/>
              </a:lnSpc>
            </a:pPr>
            <a:r>
              <a:rPr lang="zh-CN" altLang="en-US" dirty="0"/>
              <a:t>为什么称作丰田工作方式？</a:t>
            </a:r>
            <a:endParaRPr lang="zh-CN" altLang="en-US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000" dirty="0"/>
              <a:t>  丰田不但活跃在世界各地，并且是能够实现梦想的世界性国际企业。</a:t>
            </a:r>
            <a:endParaRPr lang="zh-CN" altLang="en-US" sz="2000" dirty="0"/>
          </a:p>
          <a:p>
            <a:pPr eaLnBrk="1" hangingPunct="1">
              <a:lnSpc>
                <a:spcPct val="80000"/>
              </a:lnSpc>
              <a:buNone/>
            </a:pPr>
            <a:endParaRPr lang="zh-CN" altLang="en-US" dirty="0"/>
          </a:p>
          <a:p>
            <a:pPr eaLnBrk="1" hangingPunct="1">
              <a:lnSpc>
                <a:spcPct val="80000"/>
              </a:lnSpc>
            </a:pPr>
            <a:r>
              <a:rPr lang="en-US" altLang="zh-CN" dirty="0"/>
              <a:t>TOYOTA WAY </a:t>
            </a:r>
            <a:r>
              <a:rPr lang="zh-CN" altLang="en-US" dirty="0"/>
              <a:t>是丰田的价值观</a:t>
            </a:r>
            <a:endParaRPr lang="zh-CN" altLang="en-US" dirty="0"/>
          </a:p>
          <a:p>
            <a:pPr eaLnBrk="1" hangingPunct="1">
              <a:lnSpc>
                <a:spcPct val="130000"/>
              </a:lnSpc>
              <a:buNone/>
            </a:pPr>
            <a:r>
              <a:rPr lang="zh-CN" altLang="en-US" sz="2000" dirty="0"/>
              <a:t>   深刻理解并实践着 </a:t>
            </a:r>
            <a:r>
              <a:rPr lang="en-US" altLang="zh-CN" sz="2000" dirty="0"/>
              <a:t>TOYOTA WAY </a:t>
            </a:r>
            <a:r>
              <a:rPr lang="zh-CN" altLang="en-US" sz="2000" dirty="0"/>
              <a:t>的丰田人，即使国籍、文化背景各不相同，但都很明确自己在企业中的位置及责任，并为实现心中的梦想而努力工作，这是国际化公司应有的</a:t>
            </a:r>
            <a:r>
              <a:rPr lang="zh-CN" altLang="en-US" dirty="0"/>
              <a:t>“</a:t>
            </a:r>
            <a:r>
              <a:rPr lang="zh-CN" altLang="en-US" b="1" dirty="0"/>
              <a:t>姿态”</a:t>
            </a:r>
            <a:endParaRPr lang="zh-CN" altLang="en-US" b="1" dirty="0"/>
          </a:p>
          <a:p>
            <a:pPr eaLnBrk="1" hangingPunct="1">
              <a:lnSpc>
                <a:spcPct val="80000"/>
              </a:lnSpc>
              <a:buNone/>
            </a:pPr>
            <a:endParaRPr lang="zh-CN" altLang="en-US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dirty="0"/>
              <a:t>动员全员的智慧，使人持续的</a:t>
            </a:r>
            <a:r>
              <a:rPr lang="zh-CN" altLang="en-US" u="sng" dirty="0"/>
              <a:t>成长</a:t>
            </a:r>
            <a:r>
              <a:rPr lang="zh-CN" altLang="en-US" dirty="0"/>
              <a:t>及</a:t>
            </a:r>
            <a:r>
              <a:rPr lang="zh-CN" altLang="en-US" u="sng" dirty="0"/>
              <a:t>喜悦</a:t>
            </a:r>
            <a:r>
              <a:rPr lang="zh-CN" altLang="en-US" dirty="0"/>
              <a:t>的工作</a:t>
            </a:r>
            <a:r>
              <a:rPr lang="en-US" altLang="zh-CN" dirty="0"/>
              <a:t>=</a:t>
            </a:r>
            <a:endParaRPr lang="en-US" altLang="zh-CN" dirty="0"/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dirty="0"/>
              <a:t>                                  『</a:t>
            </a:r>
            <a:r>
              <a:rPr lang="zh-CN" altLang="en-US" dirty="0"/>
              <a:t>丰田工作方式</a:t>
            </a:r>
            <a:r>
              <a:rPr lang="en-US" altLang="zh-CN" dirty="0"/>
              <a:t>』</a:t>
            </a:r>
            <a:endParaRPr lang="en-US" altLang="zh-CN" dirty="0"/>
          </a:p>
          <a:p>
            <a:pPr eaLnBrk="1" hangingPunct="1">
              <a:lnSpc>
                <a:spcPct val="80000"/>
              </a:lnSpc>
            </a:pPr>
            <a:r>
              <a:rPr lang="zh-CN" altLang="en-US" dirty="0"/>
              <a:t>创业以来，努力追求着为顾客、为社会制造更好的产品</a:t>
            </a:r>
            <a:endParaRPr lang="zh-CN" altLang="en-US" dirty="0"/>
          </a:p>
          <a:p>
            <a:pPr eaLnBrk="1" hangingPunct="1">
              <a:lnSpc>
                <a:spcPct val="80000"/>
              </a:lnSpc>
            </a:pPr>
            <a:r>
              <a:rPr lang="en-US" altLang="zh-CN" dirty="0"/>
              <a:t>TOYOTA WAY </a:t>
            </a:r>
            <a:r>
              <a:rPr lang="zh-CN" altLang="en-US" dirty="0"/>
              <a:t>是一种暗默知的价值观，更需要全员理解问题解决的基本方法，</a:t>
            </a:r>
            <a:r>
              <a:rPr lang="en-US" altLang="zh-CN" b="1" dirty="0"/>
              <a:t>TBP</a:t>
            </a:r>
            <a:r>
              <a:rPr lang="zh-CN" altLang="en-US" dirty="0"/>
              <a:t>正是我们实践</a:t>
            </a:r>
            <a:r>
              <a:rPr lang="en-US" altLang="zh-CN" dirty="0"/>
              <a:t>TOYOTA WAY</a:t>
            </a:r>
            <a:r>
              <a:rPr lang="zh-CN" altLang="en-US" dirty="0"/>
              <a:t>的最好方式。</a:t>
            </a:r>
            <a:endParaRPr lang="zh-CN" altLang="en-US" dirty="0"/>
          </a:p>
          <a:p>
            <a:pPr eaLnBrk="1" hangingPunct="1">
              <a:lnSpc>
                <a:spcPct val="80000"/>
              </a:lnSpc>
              <a:buNone/>
            </a:pPr>
            <a:endParaRPr lang="zh-CN" altLang="en-US" dirty="0"/>
          </a:p>
          <a:p>
            <a:pPr eaLnBrk="1" hangingPunct="1">
              <a:lnSpc>
                <a:spcPct val="80000"/>
              </a:lnSpc>
              <a:buNone/>
            </a:pPr>
            <a:endParaRPr lang="zh-CN" altLang="en-US" dirty="0"/>
          </a:p>
          <a:p>
            <a:pPr eaLnBrk="1" hangingPunct="1">
              <a:lnSpc>
                <a:spcPct val="80000"/>
              </a:lnSpc>
            </a:pPr>
            <a:endParaRPr lang="zh-CN" altLang="en-US" dirty="0"/>
          </a:p>
          <a:p>
            <a:pPr eaLnBrk="1" hangingPunct="1">
              <a:lnSpc>
                <a:spcPct val="80000"/>
              </a:lnSpc>
            </a:pPr>
            <a:endParaRPr lang="zh-CN" altLang="en-US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dirty="0"/>
              <a:t>  </a:t>
            </a:r>
            <a:endParaRPr lang="zh-CN" altLang="en-US" dirty="0"/>
          </a:p>
          <a:p>
            <a:pPr eaLnBrk="1" hangingPunct="1">
              <a:lnSpc>
                <a:spcPct val="80000"/>
              </a:lnSpc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zh-CN" dirty="0"/>
              <a:t>Step</a:t>
            </a:r>
            <a:r>
              <a:rPr lang="en-US" altLang="ja-JP" dirty="0"/>
              <a:t>.</a:t>
            </a:r>
            <a:r>
              <a:rPr lang="en-US" altLang="zh-CN" dirty="0"/>
              <a:t>4 </a:t>
            </a:r>
            <a:r>
              <a:rPr lang="zh-CN" altLang="en-US" dirty="0"/>
              <a:t>分析真因</a:t>
            </a:r>
            <a:endParaRPr lang="zh-CN" altLang="en-US" dirty="0"/>
          </a:p>
        </p:txBody>
      </p:sp>
      <p:sp>
        <p:nvSpPr>
          <p:cNvPr id="27651" name="Rectangle 3"/>
          <p:cNvSpPr>
            <a:spLocks noGrp="1"/>
          </p:cNvSpPr>
          <p:nvPr>
            <p:ph type="body" sz="half" idx="1"/>
          </p:nvPr>
        </p:nvSpPr>
        <p:spPr>
          <a:xfrm>
            <a:off x="755650" y="954088"/>
            <a:ext cx="7272338" cy="4608512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</a:pPr>
            <a:r>
              <a:rPr lang="zh-CN" altLang="en-US" sz="2800" dirty="0"/>
              <a:t>分析真因步骤：</a:t>
            </a:r>
            <a:endParaRPr lang="zh-CN" altLang="en-US" sz="28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sz="2800" dirty="0"/>
              <a:t>   </a:t>
            </a:r>
            <a:r>
              <a:rPr lang="en-US" altLang="zh-CN" sz="2800" dirty="0"/>
              <a:t>1.</a:t>
            </a:r>
            <a:r>
              <a:rPr lang="zh-CN" altLang="en-US" sz="2800" dirty="0"/>
              <a:t>不要先入为主，</a:t>
            </a:r>
            <a:r>
              <a:rPr lang="zh-CN" altLang="en-US" dirty="0"/>
              <a:t>多方面考虑</a:t>
            </a:r>
            <a:r>
              <a:rPr lang="zh-CN" altLang="en-US" sz="2800" dirty="0"/>
              <a:t>  </a:t>
            </a:r>
            <a:endParaRPr lang="zh-CN" altLang="en-US" sz="28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en-US" altLang="zh-CN" sz="2800" dirty="0"/>
              <a:t>   2.</a:t>
            </a:r>
            <a:r>
              <a:rPr lang="zh-CN" altLang="en-US" sz="2800" dirty="0"/>
              <a:t>现地现物，根据事实，反复“为什么”</a:t>
            </a:r>
            <a:endParaRPr lang="zh-CN" altLang="en-US" sz="28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en-US" altLang="zh-CN" dirty="0"/>
              <a:t>   </a:t>
            </a:r>
            <a:r>
              <a:rPr lang="zh-CN" altLang="en-US" dirty="0"/>
              <a:t>（</a:t>
            </a:r>
            <a:r>
              <a:rPr lang="en-US" altLang="zh-CN" dirty="0"/>
              <a:t>1</a:t>
            </a:r>
            <a:r>
              <a:rPr lang="zh-CN" altLang="en-US" dirty="0"/>
              <a:t>）现地现物</a:t>
            </a: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dirty="0"/>
              <a:t>   （</a:t>
            </a:r>
            <a:r>
              <a:rPr lang="en-US" altLang="zh-CN" dirty="0"/>
              <a:t>2</a:t>
            </a:r>
            <a:r>
              <a:rPr lang="zh-CN" altLang="en-US" dirty="0"/>
              <a:t>）确认事实</a:t>
            </a: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dirty="0"/>
              <a:t>   （</a:t>
            </a:r>
            <a:r>
              <a:rPr lang="en-US" altLang="zh-CN" dirty="0"/>
              <a:t>3</a:t>
            </a:r>
            <a:r>
              <a:rPr lang="zh-CN" altLang="en-US" dirty="0"/>
              <a:t>）反复追问“为什么”</a:t>
            </a: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en-US" altLang="zh-CN" sz="2800" dirty="0"/>
              <a:t>   3.</a:t>
            </a:r>
            <a:r>
              <a:rPr lang="zh-CN" altLang="en-US" sz="2800" dirty="0"/>
              <a:t>明确真因</a:t>
            </a:r>
            <a:endParaRPr lang="zh-CN" altLang="en-US" sz="28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sz="2800" dirty="0"/>
              <a:t>   （</a:t>
            </a:r>
            <a:r>
              <a:rPr lang="en-US" altLang="zh-CN" sz="2800" dirty="0"/>
              <a:t>1</a:t>
            </a:r>
            <a:r>
              <a:rPr lang="zh-CN" altLang="en-US" sz="2800" dirty="0"/>
              <a:t>）找出真因</a:t>
            </a:r>
            <a:endParaRPr lang="zh-CN" altLang="en-US" sz="28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sz="2800" dirty="0"/>
              <a:t>   （</a:t>
            </a:r>
            <a:r>
              <a:rPr lang="en-US" altLang="zh-CN" sz="2800" dirty="0"/>
              <a:t>2</a:t>
            </a:r>
            <a:r>
              <a:rPr lang="zh-CN" altLang="en-US" sz="2800" dirty="0"/>
              <a:t>）检验真因</a:t>
            </a:r>
            <a:endParaRPr lang="zh-CN" altLang="en-US" sz="28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zh-CN" dirty="0"/>
              <a:t>Step</a:t>
            </a:r>
            <a:r>
              <a:rPr lang="en-US" altLang="ja-JP" dirty="0"/>
              <a:t>.</a:t>
            </a:r>
            <a:r>
              <a:rPr lang="en-US" altLang="zh-CN" dirty="0"/>
              <a:t>4 </a:t>
            </a:r>
            <a:r>
              <a:rPr lang="zh-CN" altLang="en-US" dirty="0"/>
              <a:t>分析真因</a:t>
            </a:r>
            <a:endParaRPr lang="zh-CN" altLang="en-US" dirty="0"/>
          </a:p>
        </p:txBody>
      </p:sp>
      <p:sp>
        <p:nvSpPr>
          <p:cNvPr id="28675" name="Rectangle 3"/>
          <p:cNvSpPr>
            <a:spLocks noGrp="1"/>
          </p:cNvSpPr>
          <p:nvPr>
            <p:ph type="body" sz="half" idx="1"/>
          </p:nvPr>
        </p:nvSpPr>
        <p:spPr>
          <a:xfrm>
            <a:off x="755650" y="954088"/>
            <a:ext cx="7272338" cy="2249487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</a:pPr>
            <a:r>
              <a:rPr lang="en-US" altLang="zh-CN" sz="2800" dirty="0"/>
              <a:t>3.</a:t>
            </a:r>
            <a:r>
              <a:rPr lang="zh-CN" altLang="en-US" sz="2800" dirty="0"/>
              <a:t>明确真因</a:t>
            </a:r>
            <a:endParaRPr lang="zh-CN" altLang="en-US" sz="28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sz="2800" dirty="0"/>
              <a:t>   （</a:t>
            </a:r>
            <a:r>
              <a:rPr lang="en-US" altLang="zh-CN" sz="2800" dirty="0"/>
              <a:t>1</a:t>
            </a:r>
            <a:r>
              <a:rPr lang="zh-CN" altLang="en-US" sz="2800" dirty="0"/>
              <a:t>）找出真因</a:t>
            </a:r>
            <a:endParaRPr lang="zh-CN" altLang="en-US" sz="28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dirty="0"/>
              <a:t>例子：员工推销能力低下</a:t>
            </a: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sz="2000" dirty="0"/>
              <a:t>（</a:t>
            </a:r>
            <a:r>
              <a:rPr lang="en-US" altLang="zh-CN" sz="2000" dirty="0"/>
              <a:t>Why</a:t>
            </a:r>
            <a:r>
              <a:rPr lang="zh-CN" altLang="en-US" sz="2000" dirty="0"/>
              <a:t>？）员工进行推销活动的次数不够</a:t>
            </a:r>
            <a:endParaRPr lang="zh-CN" altLang="en-US" sz="20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sz="2000" dirty="0"/>
              <a:t>（</a:t>
            </a:r>
            <a:r>
              <a:rPr lang="en-US" altLang="zh-CN" sz="2000" dirty="0"/>
              <a:t>Why</a:t>
            </a:r>
            <a:r>
              <a:rPr lang="zh-CN" altLang="en-US" sz="2000" dirty="0"/>
              <a:t>？）意识不足</a:t>
            </a:r>
            <a:endParaRPr lang="zh-CN" altLang="en-US" sz="2000" dirty="0"/>
          </a:p>
        </p:txBody>
      </p:sp>
      <p:sp>
        <p:nvSpPr>
          <p:cNvPr id="141316" name="Rectangle 4"/>
          <p:cNvSpPr/>
          <p:nvPr/>
        </p:nvSpPr>
        <p:spPr>
          <a:xfrm>
            <a:off x="935038" y="4822825"/>
            <a:ext cx="7272337" cy="63182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eaLnBrk="1" hangingPunct="1">
              <a:buNone/>
            </a:pPr>
            <a:r>
              <a:rPr lang="zh-CN" altLang="en-US" dirty="0"/>
              <a:t>小窍门：检验真因的办法？</a:t>
            </a:r>
            <a:endParaRPr lang="zh-CN" altLang="en-US" dirty="0"/>
          </a:p>
        </p:txBody>
      </p:sp>
      <p:sp>
        <p:nvSpPr>
          <p:cNvPr id="141318" name="Rectangle 6"/>
          <p:cNvSpPr/>
          <p:nvPr/>
        </p:nvSpPr>
        <p:spPr>
          <a:xfrm>
            <a:off x="746125" y="3203575"/>
            <a:ext cx="4656138" cy="139382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eaLnBrk="1" hangingPunct="1">
              <a:buNone/>
            </a:pPr>
            <a:r>
              <a:rPr lang="zh-CN" altLang="en-US" sz="2000" dirty="0">
                <a:solidFill>
                  <a:srgbClr val="FF3300"/>
                </a:solidFill>
              </a:rPr>
              <a:t>（</a:t>
            </a:r>
            <a:r>
              <a:rPr lang="en-US" altLang="zh-CN" sz="2000" dirty="0">
                <a:solidFill>
                  <a:srgbClr val="FF3300"/>
                </a:solidFill>
              </a:rPr>
              <a:t>Why</a:t>
            </a:r>
            <a:r>
              <a:rPr lang="zh-CN" altLang="en-US" sz="2000" dirty="0">
                <a:solidFill>
                  <a:srgbClr val="FF3300"/>
                </a:solidFill>
              </a:rPr>
              <a:t>？）薪资低</a:t>
            </a:r>
            <a:endParaRPr lang="zh-CN" altLang="en-US" sz="2000" dirty="0">
              <a:solidFill>
                <a:srgbClr val="FF3300"/>
              </a:solidFill>
            </a:endParaRPr>
          </a:p>
          <a:p>
            <a:pPr marL="342900" lvl="0" indent="-342900" eaLnBrk="1" hangingPunct="1">
              <a:buNone/>
            </a:pPr>
            <a:r>
              <a:rPr lang="zh-CN" altLang="en-US" sz="2000" dirty="0">
                <a:solidFill>
                  <a:srgbClr val="FF3300"/>
                </a:solidFill>
              </a:rPr>
              <a:t>（</a:t>
            </a:r>
            <a:r>
              <a:rPr lang="en-US" altLang="zh-CN" sz="2000" dirty="0">
                <a:solidFill>
                  <a:srgbClr val="FF3300"/>
                </a:solidFill>
              </a:rPr>
              <a:t>Why</a:t>
            </a:r>
            <a:r>
              <a:rPr lang="zh-CN" altLang="en-US" sz="2000" dirty="0">
                <a:solidFill>
                  <a:srgbClr val="FF3300"/>
                </a:solidFill>
              </a:rPr>
              <a:t>？）上思考和水平低</a:t>
            </a:r>
            <a:endParaRPr lang="zh-CN" altLang="en-US" sz="2000" dirty="0">
              <a:solidFill>
                <a:srgbClr val="FF3300"/>
              </a:solidFill>
            </a:endParaRPr>
          </a:p>
          <a:p>
            <a:pPr marL="342900" lvl="0" indent="-342900" eaLnBrk="1" hangingPunct="1">
              <a:buNone/>
            </a:pPr>
            <a:r>
              <a:rPr lang="zh-CN" altLang="en-US" sz="2000" dirty="0">
                <a:solidFill>
                  <a:srgbClr val="FF3300"/>
                </a:solidFill>
              </a:rPr>
              <a:t>（</a:t>
            </a:r>
            <a:r>
              <a:rPr lang="en-US" altLang="zh-CN" sz="2000" dirty="0">
                <a:solidFill>
                  <a:srgbClr val="FF3300"/>
                </a:solidFill>
              </a:rPr>
              <a:t>Why</a:t>
            </a:r>
            <a:r>
              <a:rPr lang="zh-CN" altLang="en-US" sz="2000" dirty="0">
                <a:solidFill>
                  <a:srgbClr val="FF3300"/>
                </a:solidFill>
              </a:rPr>
              <a:t>？）人事考核制度不完善</a:t>
            </a:r>
            <a:endParaRPr lang="zh-CN" altLang="en-US" sz="2000" dirty="0">
              <a:solidFill>
                <a:srgbClr val="FF3300"/>
              </a:solidFill>
            </a:endParaRPr>
          </a:p>
        </p:txBody>
      </p:sp>
      <p:sp>
        <p:nvSpPr>
          <p:cNvPr id="141319" name="Rectangle 7"/>
          <p:cNvSpPr/>
          <p:nvPr/>
        </p:nvSpPr>
        <p:spPr>
          <a:xfrm>
            <a:off x="746125" y="3203575"/>
            <a:ext cx="4656138" cy="139382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eaLnBrk="1" hangingPunct="1">
              <a:buNone/>
            </a:pPr>
            <a:r>
              <a:rPr lang="zh-CN" altLang="en-US" sz="2000" dirty="0">
                <a:solidFill>
                  <a:srgbClr val="FFFF66"/>
                </a:solidFill>
              </a:rPr>
              <a:t>（</a:t>
            </a:r>
            <a:r>
              <a:rPr lang="en-US" altLang="zh-CN" sz="2000" dirty="0">
                <a:solidFill>
                  <a:srgbClr val="FFFF66"/>
                </a:solidFill>
              </a:rPr>
              <a:t>Why</a:t>
            </a:r>
            <a:r>
              <a:rPr lang="zh-CN" altLang="en-US" sz="2000" dirty="0">
                <a:solidFill>
                  <a:srgbClr val="FFFF66"/>
                </a:solidFill>
              </a:rPr>
              <a:t>？）对行动成果没有信心</a:t>
            </a:r>
            <a:endParaRPr lang="zh-CN" altLang="en-US" sz="2000" dirty="0">
              <a:solidFill>
                <a:srgbClr val="FFFF66"/>
              </a:solidFill>
            </a:endParaRPr>
          </a:p>
          <a:p>
            <a:pPr marL="342900" lvl="0" indent="-342900" eaLnBrk="1" hangingPunct="1">
              <a:buNone/>
            </a:pPr>
            <a:r>
              <a:rPr lang="zh-CN" altLang="en-US" sz="2000" dirty="0">
                <a:solidFill>
                  <a:srgbClr val="FFFF66"/>
                </a:solidFill>
              </a:rPr>
              <a:t>（</a:t>
            </a:r>
            <a:r>
              <a:rPr lang="en-US" altLang="zh-CN" sz="2000" dirty="0">
                <a:solidFill>
                  <a:srgbClr val="FFFF66"/>
                </a:solidFill>
              </a:rPr>
              <a:t>Why</a:t>
            </a:r>
            <a:r>
              <a:rPr lang="zh-CN" altLang="en-US" sz="2000" dirty="0">
                <a:solidFill>
                  <a:srgbClr val="FFFF66"/>
                </a:solidFill>
              </a:rPr>
              <a:t>？）不了解正确做法</a:t>
            </a:r>
            <a:endParaRPr lang="zh-CN" altLang="en-US" sz="2000" dirty="0">
              <a:solidFill>
                <a:srgbClr val="FFFF66"/>
              </a:solidFill>
            </a:endParaRPr>
          </a:p>
          <a:p>
            <a:pPr marL="342900" lvl="0" indent="-342900" eaLnBrk="1" hangingPunct="1">
              <a:buNone/>
            </a:pPr>
            <a:r>
              <a:rPr lang="zh-CN" altLang="en-US" sz="2000" dirty="0">
                <a:solidFill>
                  <a:srgbClr val="FFFF66"/>
                </a:solidFill>
              </a:rPr>
              <a:t>（</a:t>
            </a:r>
            <a:r>
              <a:rPr lang="en-US" altLang="zh-CN" sz="2000" dirty="0">
                <a:solidFill>
                  <a:srgbClr val="FFFF66"/>
                </a:solidFill>
              </a:rPr>
              <a:t>Why</a:t>
            </a:r>
            <a:r>
              <a:rPr lang="zh-CN" altLang="en-US" sz="2000" dirty="0">
                <a:solidFill>
                  <a:srgbClr val="FFFF66"/>
                </a:solidFill>
              </a:rPr>
              <a:t>？）没有对他们进行方法上的指导</a:t>
            </a:r>
            <a:endParaRPr lang="zh-CN" altLang="en-US" sz="2000" dirty="0">
              <a:solidFill>
                <a:srgbClr val="FFFF66"/>
              </a:solidFill>
            </a:endParaRPr>
          </a:p>
          <a:p>
            <a:pPr marL="342900" lvl="0" indent="-342900" eaLnBrk="1" hangingPunct="1">
              <a:buNone/>
            </a:pPr>
            <a:r>
              <a:rPr lang="zh-CN" altLang="en-US" sz="2000" dirty="0">
                <a:solidFill>
                  <a:srgbClr val="FFFF66"/>
                </a:solidFill>
              </a:rPr>
              <a:t>（</a:t>
            </a:r>
            <a:r>
              <a:rPr lang="en-US" altLang="zh-CN" sz="2000" dirty="0">
                <a:solidFill>
                  <a:srgbClr val="FFFF66"/>
                </a:solidFill>
              </a:rPr>
              <a:t>Why</a:t>
            </a:r>
            <a:r>
              <a:rPr lang="zh-CN" altLang="en-US" sz="2000" dirty="0">
                <a:solidFill>
                  <a:srgbClr val="FFFF66"/>
                </a:solidFill>
              </a:rPr>
              <a:t>？）没有合适的指导标准流程</a:t>
            </a:r>
            <a:endParaRPr lang="zh-CN" altLang="en-US" sz="2000" dirty="0">
              <a:solidFill>
                <a:srgbClr val="FFFF66"/>
              </a:solidFill>
            </a:endParaRPr>
          </a:p>
        </p:txBody>
      </p:sp>
      <p:sp>
        <p:nvSpPr>
          <p:cNvPr id="141320" name="Rectangle 8"/>
          <p:cNvSpPr/>
          <p:nvPr/>
        </p:nvSpPr>
        <p:spPr>
          <a:xfrm>
            <a:off x="935038" y="5318125"/>
            <a:ext cx="7272337" cy="121602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eaLnBrk="1" hangingPunct="1">
              <a:buNone/>
            </a:pPr>
            <a:r>
              <a:rPr lang="ja-JP" altLang="en-US" sz="2000" dirty="0">
                <a:ea typeface="MS PGothic" panose="020B0600070205080204" pitchFamily="34" charset="-128"/>
              </a:rPr>
              <a:t>・　</a:t>
            </a:r>
            <a:r>
              <a:rPr lang="zh-CN" altLang="en-US" sz="2000" dirty="0"/>
              <a:t>可取得持续效果</a:t>
            </a:r>
            <a:endParaRPr lang="zh-CN" altLang="en-US" sz="2000" dirty="0"/>
          </a:p>
          <a:p>
            <a:pPr marL="342900" lvl="0" indent="-342900" eaLnBrk="1" hangingPunct="1">
              <a:buNone/>
            </a:pPr>
            <a:r>
              <a:rPr lang="ja-JP" altLang="en-US" sz="2000" dirty="0">
                <a:ea typeface="MS PGothic" panose="020B0600070205080204" pitchFamily="34" charset="-128"/>
              </a:rPr>
              <a:t>・　</a:t>
            </a:r>
            <a:r>
              <a:rPr lang="zh-CN" altLang="en-US" sz="2000" dirty="0"/>
              <a:t>可以逆推“因为</a:t>
            </a:r>
            <a:r>
              <a:rPr lang="ja-JP" altLang="en-US" sz="2000" dirty="0"/>
              <a:t>．．．</a:t>
            </a:r>
            <a:r>
              <a:rPr lang="zh-CN" altLang="en-US" sz="2000" dirty="0"/>
              <a:t>所以</a:t>
            </a:r>
            <a:r>
              <a:rPr lang="ja-JP" altLang="en-US" sz="2000" dirty="0"/>
              <a:t>．．．”</a:t>
            </a:r>
            <a:endParaRPr lang="ja-JP" altLang="zh-CN" sz="2000" dirty="0"/>
          </a:p>
          <a:p>
            <a:pPr marL="342900" lvl="0" indent="-342900" eaLnBrk="1" hangingPunct="1">
              <a:buNone/>
            </a:pPr>
            <a:r>
              <a:rPr lang="ja-JP" altLang="en-US" sz="2000" dirty="0">
                <a:ea typeface="MS PGothic" panose="020B0600070205080204" pitchFamily="34" charset="-128"/>
              </a:rPr>
              <a:t>・　</a:t>
            </a:r>
            <a:r>
              <a:rPr lang="zh-CN" altLang="en-US" sz="2000" dirty="0"/>
              <a:t>再问一次可否造成问题扩散</a:t>
            </a:r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1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1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41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41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41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41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6" grpId="0"/>
      <p:bldP spid="141318" grpId="0"/>
      <p:bldP spid="141318" grpId="1"/>
      <p:bldP spid="141319" grpId="0"/>
      <p:bldP spid="14132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zh-CN" dirty="0"/>
              <a:t>Step</a:t>
            </a:r>
            <a:r>
              <a:rPr lang="en-US" altLang="ja-JP" dirty="0"/>
              <a:t>.</a:t>
            </a:r>
            <a:r>
              <a:rPr lang="en-US" altLang="zh-CN" dirty="0"/>
              <a:t>5 </a:t>
            </a:r>
            <a:r>
              <a:rPr lang="zh-CN" altLang="en-US" dirty="0"/>
              <a:t>制定对策</a:t>
            </a:r>
            <a:endParaRPr lang="zh-CN" altLang="en-US" dirty="0"/>
          </a:p>
        </p:txBody>
      </p:sp>
      <p:sp>
        <p:nvSpPr>
          <p:cNvPr id="29699" name="Rectangle 3"/>
          <p:cNvSpPr>
            <a:spLocks noGrp="1"/>
          </p:cNvSpPr>
          <p:nvPr>
            <p:ph type="body" sz="half" idx="1"/>
          </p:nvPr>
        </p:nvSpPr>
        <p:spPr>
          <a:xfrm>
            <a:off x="755650" y="1125538"/>
            <a:ext cx="7272338" cy="2374900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sz="2800" dirty="0"/>
              <a:t>  </a:t>
            </a:r>
            <a:r>
              <a:rPr lang="en-US" altLang="zh-CN" sz="2800" dirty="0"/>
              <a:t>——</a:t>
            </a:r>
            <a:r>
              <a:rPr lang="zh-CN" altLang="en-US" sz="2800" dirty="0"/>
              <a:t>相关者共识，风险预估，制定高附加  </a:t>
            </a:r>
            <a:endParaRPr lang="zh-CN" altLang="en-US" sz="28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sz="2800" dirty="0"/>
              <a:t>      值的对策案</a:t>
            </a:r>
            <a:endParaRPr lang="en-US" altLang="zh-CN" sz="28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</a:pPr>
            <a:r>
              <a:rPr lang="zh-CN" altLang="en-US" dirty="0"/>
              <a:t>不要拘泥于以往经验，不要感觉不可能便放弃，</a:t>
            </a: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dirty="0"/>
              <a:t>  广泛征求意见，寻求突破。</a:t>
            </a: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</a:pPr>
            <a:r>
              <a:rPr lang="zh-CN" altLang="en-US" dirty="0"/>
              <a:t>从“效果”“工数”“风险”等角度对策立案，制定计划。同时，要去的相关人员，相关部署的共识与认同</a:t>
            </a:r>
            <a:endParaRPr lang="zh-CN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zh-CN" dirty="0"/>
              <a:t>Step</a:t>
            </a:r>
            <a:r>
              <a:rPr lang="en-US" altLang="ja-JP" dirty="0"/>
              <a:t>.</a:t>
            </a:r>
            <a:r>
              <a:rPr lang="en-US" altLang="zh-CN" dirty="0"/>
              <a:t>5 </a:t>
            </a:r>
            <a:r>
              <a:rPr lang="zh-CN" altLang="en-US" dirty="0"/>
              <a:t>制定对策</a:t>
            </a:r>
            <a:endParaRPr lang="zh-CN" altLang="en-US" dirty="0"/>
          </a:p>
        </p:txBody>
      </p:sp>
      <p:sp>
        <p:nvSpPr>
          <p:cNvPr id="30723" name="Rectangle 3"/>
          <p:cNvSpPr>
            <a:spLocks noGrp="1"/>
          </p:cNvSpPr>
          <p:nvPr>
            <p:ph type="body" sz="half" idx="1"/>
          </p:nvPr>
        </p:nvSpPr>
        <p:spPr>
          <a:xfrm>
            <a:off x="755650" y="1125538"/>
            <a:ext cx="8137525" cy="4508500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</a:pPr>
            <a:r>
              <a:rPr lang="zh-CN" altLang="en-US" sz="2800" dirty="0"/>
              <a:t>制定对策：</a:t>
            </a:r>
            <a:endParaRPr lang="zh-CN" altLang="en-US" sz="28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sz="2800" dirty="0"/>
              <a:t>   </a:t>
            </a:r>
            <a:r>
              <a:rPr lang="en-US" altLang="zh-CN" sz="2800" dirty="0"/>
              <a:t>1.</a:t>
            </a:r>
            <a:r>
              <a:rPr lang="zh-CN" altLang="en-US" sz="2800" dirty="0"/>
              <a:t>制定尽可能多的对策   </a:t>
            </a:r>
            <a:endParaRPr lang="zh-CN" altLang="en-US" sz="28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en-US" altLang="zh-CN" sz="2800" dirty="0"/>
              <a:t>   2.</a:t>
            </a:r>
            <a:r>
              <a:rPr lang="zh-CN" altLang="en-US" sz="2800" dirty="0"/>
              <a:t>筛选出高附加值的对策</a:t>
            </a:r>
            <a:endParaRPr lang="zh-CN" altLang="en-US" sz="28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en-US" altLang="zh-CN" dirty="0"/>
              <a:t>   </a:t>
            </a:r>
            <a:r>
              <a:rPr lang="zh-CN" altLang="en-US" dirty="0"/>
              <a:t>（</a:t>
            </a:r>
            <a:r>
              <a:rPr lang="en-US" altLang="zh-CN" dirty="0"/>
              <a:t>1</a:t>
            </a:r>
            <a:r>
              <a:rPr lang="zh-CN" altLang="en-US" dirty="0"/>
              <a:t>）把握对策相关人员 </a:t>
            </a: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dirty="0"/>
              <a:t>   （</a:t>
            </a:r>
            <a:r>
              <a:rPr lang="en-US" altLang="zh-CN" dirty="0"/>
              <a:t>2</a:t>
            </a:r>
            <a:r>
              <a:rPr lang="zh-CN" altLang="en-US" dirty="0"/>
              <a:t>）筛选方案  （效果、成果、工时）</a:t>
            </a: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dirty="0"/>
              <a:t>   （</a:t>
            </a:r>
            <a:r>
              <a:rPr lang="en-US" altLang="zh-CN" dirty="0"/>
              <a:t>3</a:t>
            </a:r>
            <a:r>
              <a:rPr lang="zh-CN" altLang="en-US" dirty="0"/>
              <a:t>）决定采取的对策（临时</a:t>
            </a:r>
            <a:r>
              <a:rPr lang="ja-JP" altLang="en-US" dirty="0"/>
              <a:t>・</a:t>
            </a:r>
            <a:r>
              <a:rPr lang="zh-CN" altLang="en-US" dirty="0"/>
              <a:t>恒久）</a:t>
            </a:r>
            <a:r>
              <a:rPr lang="ja-JP" altLang="en-US" dirty="0">
                <a:ea typeface="MS PGothic" panose="020B0600070205080204" pitchFamily="34" charset="-128"/>
              </a:rPr>
              <a:t>　</a:t>
            </a:r>
            <a:r>
              <a:rPr lang="zh-CN" altLang="en-US" dirty="0">
                <a:solidFill>
                  <a:srgbClr val="FF3300"/>
                </a:solidFill>
              </a:rPr>
              <a:t>例：火灾</a:t>
            </a: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en-US" altLang="zh-CN" sz="2800" dirty="0"/>
              <a:t>   3.</a:t>
            </a:r>
            <a:r>
              <a:rPr lang="zh-CN" altLang="en-US" sz="2800" dirty="0"/>
              <a:t>全员意见一致</a:t>
            </a:r>
            <a:endParaRPr lang="zh-CN" altLang="en-US" sz="28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sz="2800" dirty="0"/>
              <a:t>   </a:t>
            </a:r>
            <a:r>
              <a:rPr lang="en-US" altLang="zh-CN" sz="2800" dirty="0"/>
              <a:t>4.</a:t>
            </a:r>
            <a:r>
              <a:rPr lang="zh-CN" altLang="en-US" sz="2800" dirty="0"/>
              <a:t>制作明确具体的可实施计划 </a:t>
            </a:r>
            <a:endParaRPr lang="zh-CN" altLang="en-US" sz="28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dirty="0"/>
              <a:t>     要素：</a:t>
            </a:r>
            <a:r>
              <a:rPr lang="en-US" altLang="zh-CN" dirty="0"/>
              <a:t>5W2H</a:t>
            </a:r>
            <a:endParaRPr lang="ja-JP" altLang="en-US" sz="2800" dirty="0">
              <a:ea typeface="MS PGothic" panose="020B0600070205080204" pitchFamily="34" charset="-128"/>
            </a:endParaRPr>
          </a:p>
        </p:txBody>
      </p:sp>
      <p:sp>
        <p:nvSpPr>
          <p:cNvPr id="115716" name="Text Box 4"/>
          <p:cNvSpPr txBox="1"/>
          <p:nvPr/>
        </p:nvSpPr>
        <p:spPr>
          <a:xfrm>
            <a:off x="1106488" y="5634038"/>
            <a:ext cx="6210300" cy="396875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spcBef>
                <a:spcPct val="50000"/>
              </a:spcBef>
              <a:buNone/>
            </a:pPr>
            <a:r>
              <a:rPr lang="en-US" altLang="zh-CN" sz="2000" b="1" dirty="0"/>
              <a:t>Who</a:t>
            </a:r>
            <a:r>
              <a:rPr lang="zh-CN" altLang="en-US" sz="2000" b="1" dirty="0"/>
              <a:t>、</a:t>
            </a:r>
            <a:r>
              <a:rPr lang="en-US" altLang="zh-CN" sz="2000" b="1" dirty="0"/>
              <a:t>What</a:t>
            </a:r>
            <a:r>
              <a:rPr lang="zh-CN" altLang="en-US" sz="2000" b="1" dirty="0"/>
              <a:t>、</a:t>
            </a:r>
            <a:r>
              <a:rPr lang="en-US" altLang="zh-CN" sz="2000" b="1" dirty="0"/>
              <a:t>When</a:t>
            </a:r>
            <a:r>
              <a:rPr lang="zh-CN" altLang="en-US" sz="2000" b="1" dirty="0"/>
              <a:t>、</a:t>
            </a:r>
            <a:r>
              <a:rPr lang="en-US" altLang="zh-CN" sz="2000" b="1" dirty="0"/>
              <a:t>Where</a:t>
            </a:r>
            <a:r>
              <a:rPr lang="zh-CN" altLang="en-US" sz="2000" b="1" dirty="0"/>
              <a:t>、</a:t>
            </a:r>
            <a:r>
              <a:rPr lang="en-US" altLang="zh-CN" sz="2000" b="1" dirty="0"/>
              <a:t>Why</a:t>
            </a:r>
            <a:r>
              <a:rPr lang="zh-CN" altLang="en-US" sz="2000" b="1" dirty="0"/>
              <a:t>、</a:t>
            </a:r>
            <a:r>
              <a:rPr lang="en-US" altLang="zh-CN" sz="2000" b="1" dirty="0"/>
              <a:t>How</a:t>
            </a:r>
            <a:r>
              <a:rPr lang="zh-CN" altLang="en-US" sz="2000" b="1" dirty="0"/>
              <a:t>、 </a:t>
            </a:r>
            <a:r>
              <a:rPr lang="en-US" altLang="zh-CN" sz="2000" b="1" dirty="0"/>
              <a:t>How much</a:t>
            </a:r>
            <a:endParaRPr lang="en-US" altLang="zh-CN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zh-CN" dirty="0"/>
              <a:t>Step</a:t>
            </a:r>
            <a:r>
              <a:rPr lang="en-US" altLang="ja-JP" dirty="0"/>
              <a:t>.</a:t>
            </a:r>
            <a:r>
              <a:rPr lang="en-US" altLang="zh-CN" dirty="0"/>
              <a:t>6 </a:t>
            </a:r>
            <a:r>
              <a:rPr lang="zh-CN" altLang="en-US" dirty="0"/>
              <a:t>实施对策</a:t>
            </a:r>
            <a:endParaRPr lang="zh-CN" altLang="en-US" dirty="0"/>
          </a:p>
        </p:txBody>
      </p:sp>
      <p:sp>
        <p:nvSpPr>
          <p:cNvPr id="31747" name="Rectangle 3"/>
          <p:cNvSpPr>
            <a:spLocks noGrp="1"/>
          </p:cNvSpPr>
          <p:nvPr>
            <p:ph type="body" sz="half" idx="1"/>
          </p:nvPr>
        </p:nvSpPr>
        <p:spPr>
          <a:xfrm>
            <a:off x="755650" y="1125538"/>
            <a:ext cx="7272338" cy="2978150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sz="2800" dirty="0"/>
              <a:t>  </a:t>
            </a:r>
            <a:r>
              <a:rPr lang="en-US" altLang="zh-CN" sz="2800" dirty="0"/>
              <a:t>——</a:t>
            </a:r>
            <a:r>
              <a:rPr lang="zh-CN" altLang="en-US" sz="2800" dirty="0"/>
              <a:t>实施小组团结，快速，不放弃</a:t>
            </a:r>
            <a:endParaRPr lang="zh-CN" altLang="en-US" sz="28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sz="2800" dirty="0"/>
              <a:t>      </a:t>
            </a:r>
            <a:endParaRPr lang="en-US" altLang="zh-CN" sz="28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</a:pPr>
            <a:r>
              <a:rPr lang="zh-CN" altLang="en-US" dirty="0"/>
              <a:t>小组团结一致，高效地坚持到底。</a:t>
            </a: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dirty="0"/>
              <a:t>  彻底贯彻报、商、联，情报共有化</a:t>
            </a: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</a:pPr>
            <a:r>
              <a:rPr lang="zh-CN" altLang="en-US" dirty="0"/>
              <a:t>当遇到重大阻碍时，一定要坚定信心，坚持到底</a:t>
            </a:r>
            <a:endParaRPr lang="zh-CN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zh-CN" dirty="0"/>
              <a:t>Step</a:t>
            </a:r>
            <a:r>
              <a:rPr lang="en-US" altLang="ja-JP" dirty="0"/>
              <a:t>.</a:t>
            </a:r>
            <a:r>
              <a:rPr lang="en-US" altLang="zh-CN" dirty="0"/>
              <a:t>6 </a:t>
            </a:r>
            <a:r>
              <a:rPr lang="zh-CN" altLang="en-US" dirty="0"/>
              <a:t>实施对策</a:t>
            </a:r>
            <a:endParaRPr lang="zh-CN" altLang="en-US" dirty="0"/>
          </a:p>
        </p:txBody>
      </p:sp>
      <p:sp>
        <p:nvSpPr>
          <p:cNvPr id="32771" name="Rectangle 3"/>
          <p:cNvSpPr>
            <a:spLocks noGrp="1"/>
          </p:cNvSpPr>
          <p:nvPr>
            <p:ph type="body" sz="half" idx="1"/>
          </p:nvPr>
        </p:nvSpPr>
        <p:spPr>
          <a:xfrm>
            <a:off x="755650" y="1125538"/>
            <a:ext cx="7272338" cy="5003800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</a:pPr>
            <a:r>
              <a:rPr lang="zh-CN" altLang="en-US" sz="2800" dirty="0"/>
              <a:t>实施对策步骤：</a:t>
            </a:r>
            <a:endParaRPr lang="zh-CN" altLang="en-US" sz="28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endParaRPr lang="zh-CN" altLang="en-US" sz="28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sz="2800" dirty="0"/>
              <a:t>   </a:t>
            </a:r>
            <a:r>
              <a:rPr lang="en-US" altLang="zh-CN" sz="2800" dirty="0"/>
              <a:t>1.</a:t>
            </a:r>
            <a:r>
              <a:rPr lang="zh-CN" altLang="en-US" sz="2800" dirty="0"/>
              <a:t>齐心协力，快速推进 </a:t>
            </a:r>
            <a:endParaRPr lang="zh-CN" altLang="en-US" sz="28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dirty="0"/>
              <a:t>     （</a:t>
            </a:r>
            <a:r>
              <a:rPr lang="en-US" altLang="zh-CN" dirty="0"/>
              <a:t>1</a:t>
            </a:r>
            <a:r>
              <a:rPr lang="zh-CN" altLang="en-US" dirty="0"/>
              <a:t>）集中处理</a:t>
            </a: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dirty="0"/>
              <a:t>     （</a:t>
            </a:r>
            <a:r>
              <a:rPr lang="en-US" altLang="zh-CN" dirty="0"/>
              <a:t>2</a:t>
            </a:r>
            <a:r>
              <a:rPr lang="zh-CN" altLang="en-US" dirty="0"/>
              <a:t>）确认进展情况</a:t>
            </a:r>
            <a:r>
              <a:rPr lang="zh-CN" altLang="en-US" sz="2800" dirty="0"/>
              <a:t>  </a:t>
            </a:r>
            <a:endParaRPr lang="zh-CN" altLang="en-US" sz="28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en-US" altLang="zh-CN" sz="2800" dirty="0"/>
              <a:t>   2.</a:t>
            </a:r>
            <a:r>
              <a:rPr lang="zh-CN" altLang="en-US" sz="2800" dirty="0"/>
              <a:t>报、相、联</a:t>
            </a:r>
            <a:endParaRPr lang="zh-CN" altLang="en-US" sz="28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dirty="0"/>
              <a:t>     </a:t>
            </a:r>
            <a:r>
              <a:rPr lang="ja-JP" altLang="en-US" dirty="0"/>
              <a:t>・</a:t>
            </a:r>
            <a:r>
              <a:rPr lang="zh-CN" altLang="en-US" dirty="0"/>
              <a:t>向相关人员、部门及时报告、商谈、联络</a:t>
            </a: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en-US" altLang="zh-CN" sz="2800" dirty="0"/>
              <a:t>   3.</a:t>
            </a:r>
            <a:r>
              <a:rPr lang="zh-CN" altLang="en-US" sz="2800" dirty="0"/>
              <a:t>不放弃，快速逐个推进</a:t>
            </a:r>
            <a:endParaRPr lang="zh-CN" altLang="en-US" sz="28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dirty="0"/>
              <a:t>     </a:t>
            </a:r>
            <a:r>
              <a:rPr lang="ja-JP" altLang="en-US" dirty="0"/>
              <a:t>・</a:t>
            </a:r>
            <a:r>
              <a:rPr lang="zh-CN" altLang="en-US" dirty="0"/>
              <a:t>反复尝试，不怕失败</a:t>
            </a:r>
            <a:endParaRPr lang="zh-CN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zh-CN" dirty="0"/>
              <a:t>Step</a:t>
            </a:r>
            <a:r>
              <a:rPr lang="en-US" altLang="ja-JP" dirty="0"/>
              <a:t>.</a:t>
            </a:r>
            <a:r>
              <a:rPr lang="en-US" altLang="zh-CN" dirty="0"/>
              <a:t>7 </a:t>
            </a:r>
            <a:r>
              <a:rPr lang="zh-CN" altLang="en-US" dirty="0"/>
              <a:t>结果</a:t>
            </a:r>
            <a:r>
              <a:rPr lang="en-US" altLang="zh-CN" dirty="0"/>
              <a:t>&amp;</a:t>
            </a:r>
            <a:r>
              <a:rPr lang="zh-CN" altLang="en-US" dirty="0"/>
              <a:t>过程评价</a:t>
            </a:r>
            <a:endParaRPr lang="zh-CN" altLang="en-US" dirty="0"/>
          </a:p>
        </p:txBody>
      </p:sp>
      <p:sp>
        <p:nvSpPr>
          <p:cNvPr id="33795" name="Rectangle 3"/>
          <p:cNvSpPr>
            <a:spLocks noGrp="1"/>
          </p:cNvSpPr>
          <p:nvPr>
            <p:ph type="body" sz="half" idx="1"/>
          </p:nvPr>
        </p:nvSpPr>
        <p:spPr>
          <a:xfrm>
            <a:off x="755650" y="863600"/>
            <a:ext cx="7272338" cy="2111375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sz="2800" dirty="0"/>
              <a:t>         </a:t>
            </a:r>
            <a:r>
              <a:rPr lang="en-US" altLang="zh-CN" sz="2800" dirty="0"/>
              <a:t>——</a:t>
            </a:r>
            <a:r>
              <a:rPr lang="zh-CN" altLang="en-US" sz="2800" dirty="0"/>
              <a:t>总结成功失败   </a:t>
            </a:r>
            <a:endParaRPr lang="en-US" altLang="zh-CN" sz="28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</a:pPr>
            <a:r>
              <a:rPr lang="zh-CN" altLang="en-US" dirty="0"/>
              <a:t>根据目标，客观评价实施结果及过程。</a:t>
            </a: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</a:pPr>
            <a:r>
              <a:rPr lang="zh-CN" altLang="en-US" dirty="0"/>
              <a:t>总结成功、失败，积累知识，技能等经验。</a:t>
            </a:r>
            <a:endParaRPr lang="zh-CN" altLang="en-US" dirty="0"/>
          </a:p>
        </p:txBody>
      </p:sp>
      <p:grpSp>
        <p:nvGrpSpPr>
          <p:cNvPr id="2" name="Group 30"/>
          <p:cNvGrpSpPr/>
          <p:nvPr/>
        </p:nvGrpSpPr>
        <p:grpSpPr>
          <a:xfrm>
            <a:off x="4446588" y="2663825"/>
            <a:ext cx="711200" cy="1025525"/>
            <a:chOff x="2797" y="1700"/>
            <a:chExt cx="448" cy="646"/>
          </a:xfrm>
        </p:grpSpPr>
        <p:sp>
          <p:nvSpPr>
            <p:cNvPr id="33814" name="Rectangle 8"/>
            <p:cNvSpPr/>
            <p:nvPr/>
          </p:nvSpPr>
          <p:spPr>
            <a:xfrm rot="-3205350">
              <a:off x="2678" y="2159"/>
              <a:ext cx="306" cy="68"/>
            </a:xfrm>
            <a:prstGeom prst="rect">
              <a:avLst/>
            </a:prstGeom>
            <a:gradFill rotWithShape="1">
              <a:gsLst>
                <a:gs pos="0">
                  <a:srgbClr val="454545"/>
                </a:gs>
                <a:gs pos="50000">
                  <a:srgbClr val="969696"/>
                </a:gs>
                <a:gs pos="100000">
                  <a:srgbClr val="454545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vert="eaVert"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endParaRPr lang="zh-CN" altLang="en-US" sz="1800" b="1" dirty="0"/>
            </a:p>
          </p:txBody>
        </p:sp>
        <p:grpSp>
          <p:nvGrpSpPr>
            <p:cNvPr id="33815" name="Group 14"/>
            <p:cNvGrpSpPr/>
            <p:nvPr/>
          </p:nvGrpSpPr>
          <p:grpSpPr>
            <a:xfrm>
              <a:off x="2798" y="1700"/>
              <a:ext cx="447" cy="442"/>
              <a:chOff x="2016" y="1920"/>
              <a:chExt cx="1680" cy="1680"/>
            </a:xfrm>
          </p:grpSpPr>
          <p:sp>
            <p:nvSpPr>
              <p:cNvPr id="33817" name="Oval 15"/>
              <p:cNvSpPr/>
              <p:nvPr/>
            </p:nvSpPr>
            <p:spPr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CCCC00"/>
                  </a:gs>
                  <a:gs pos="100000">
                    <a:srgbClr val="323200"/>
                  </a:gs>
                </a:gsLst>
                <a:lin ang="5400000" scaled="1"/>
                <a:tileRect/>
              </a:gra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  <p:sp>
            <p:nvSpPr>
              <p:cNvPr id="33818" name="Freeform 16"/>
              <p:cNvSpPr/>
              <p:nvPr/>
            </p:nvSpPr>
            <p:spPr>
              <a:xfrm>
                <a:off x="2208" y="1948"/>
                <a:ext cx="1296" cy="634"/>
              </a:xfrm>
              <a:custGeom>
                <a:avLst/>
                <a:gdLst>
                  <a:gd name="txL" fmla="*/ 0 w 1321"/>
                  <a:gd name="txT" fmla="*/ 0 h 712"/>
                  <a:gd name="txR" fmla="*/ 1321 w 1321"/>
                  <a:gd name="txB" fmla="*/ 712 h 712"/>
                </a:gdLst>
                <a:ahLst/>
                <a:cxnLst>
                  <a:cxn ang="0">
                    <a:pos x="1252" y="318"/>
                  </a:cxn>
                  <a:cxn ang="0">
                    <a:pos x="1268" y="351"/>
                  </a:cxn>
                  <a:cxn ang="0">
                    <a:pos x="1271" y="381"/>
                  </a:cxn>
                  <a:cxn ang="0">
                    <a:pos x="1266" y="409"/>
                  </a:cxn>
                  <a:cxn ang="0">
                    <a:pos x="1249" y="436"/>
                  </a:cxn>
                  <a:cxn ang="0">
                    <a:pos x="1224" y="459"/>
                  </a:cxn>
                  <a:cxn ang="0">
                    <a:pos x="1193" y="479"/>
                  </a:cxn>
                  <a:cxn ang="0">
                    <a:pos x="1151" y="498"/>
                  </a:cxn>
                  <a:cxn ang="0">
                    <a:pos x="1104" y="515"/>
                  </a:cxn>
                  <a:cxn ang="0">
                    <a:pos x="1051" y="529"/>
                  </a:cxn>
                  <a:cxn ang="0">
                    <a:pos x="992" y="541"/>
                  </a:cxn>
                  <a:cxn ang="0">
                    <a:pos x="931" y="550"/>
                  </a:cxn>
                  <a:cxn ang="0">
                    <a:pos x="862" y="558"/>
                  </a:cxn>
                  <a:cxn ang="0">
                    <a:pos x="793" y="563"/>
                  </a:cxn>
                  <a:cxn ang="0">
                    <a:pos x="765" y="565"/>
                  </a:cxn>
                  <a:cxn ang="0">
                    <a:pos x="458" y="565"/>
                  </a:cxn>
                  <a:cxn ang="0">
                    <a:pos x="454" y="565"/>
                  </a:cxn>
                  <a:cxn ang="0">
                    <a:pos x="393" y="561"/>
                  </a:cxn>
                  <a:cxn ang="0">
                    <a:pos x="335" y="558"/>
                  </a:cxn>
                  <a:cxn ang="0">
                    <a:pos x="280" y="552"/>
                  </a:cxn>
                  <a:cxn ang="0">
                    <a:pos x="227" y="547"/>
                  </a:cxn>
                  <a:cxn ang="0">
                    <a:pos x="179" y="537"/>
                  </a:cxn>
                  <a:cxn ang="0">
                    <a:pos x="135" y="525"/>
                  </a:cxn>
                  <a:cxn ang="0">
                    <a:pos x="98" y="514"/>
                  </a:cxn>
                  <a:cxn ang="0">
                    <a:pos x="65" y="500"/>
                  </a:cxn>
                  <a:cxn ang="0">
                    <a:pos x="37" y="482"/>
                  </a:cxn>
                  <a:cxn ang="0">
                    <a:pos x="18" y="462"/>
                  </a:cxn>
                  <a:cxn ang="0">
                    <a:pos x="6" y="439"/>
                  </a:cxn>
                  <a:cxn ang="0">
                    <a:pos x="0" y="416"/>
                  </a:cxn>
                  <a:cxn ang="0">
                    <a:pos x="0" y="412"/>
                  </a:cxn>
                  <a:cxn ang="0">
                    <a:pos x="4" y="386"/>
                  </a:cxn>
                  <a:cxn ang="0">
                    <a:pos x="16" y="354"/>
                  </a:cxn>
                  <a:cxn ang="0">
                    <a:pos x="49" y="293"/>
                  </a:cxn>
                  <a:cxn ang="0">
                    <a:pos x="90" y="237"/>
                  </a:cxn>
                  <a:cxn ang="0">
                    <a:pos x="141" y="186"/>
                  </a:cxn>
                  <a:cxn ang="0">
                    <a:pos x="196" y="140"/>
                  </a:cxn>
                  <a:cxn ang="0">
                    <a:pos x="260" y="99"/>
                  </a:cxn>
                  <a:cxn ang="0">
                    <a:pos x="329" y="65"/>
                  </a:cxn>
                  <a:cxn ang="0">
                    <a:pos x="399" y="37"/>
                  </a:cxn>
                  <a:cxn ang="0">
                    <a:pos x="479" y="17"/>
                  </a:cxn>
                  <a:cxn ang="0">
                    <a:pos x="559" y="4"/>
                  </a:cxn>
                  <a:cxn ang="0">
                    <a:pos x="642" y="0"/>
                  </a:cxn>
                  <a:cxn ang="0">
                    <a:pos x="642" y="0"/>
                  </a:cxn>
                  <a:cxn ang="0">
                    <a:pos x="731" y="4"/>
                  </a:cxn>
                  <a:cxn ang="0">
                    <a:pos x="815" y="18"/>
                  </a:cxn>
                  <a:cxn ang="0">
                    <a:pos x="897" y="42"/>
                  </a:cxn>
                  <a:cxn ang="0">
                    <a:pos x="972" y="71"/>
                  </a:cxn>
                  <a:cxn ang="0">
                    <a:pos x="1042" y="109"/>
                  </a:cxn>
                  <a:cxn ang="0">
                    <a:pos x="1106" y="154"/>
                  </a:cxn>
                  <a:cxn ang="0">
                    <a:pos x="1163" y="203"/>
                  </a:cxn>
                  <a:cxn ang="0">
                    <a:pos x="1211" y="257"/>
                  </a:cxn>
                  <a:cxn ang="0">
                    <a:pos x="1252" y="318"/>
                  </a:cxn>
                  <a:cxn ang="0">
                    <a:pos x="1252" y="318"/>
                  </a:cxn>
                </a:cxnLst>
                <a:rect l="txL" t="txT" r="txR" b="tx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100000"/>
                    </a:srgbClr>
                  </a:gs>
                  <a:gs pos="100000">
                    <a:srgbClr val="CCCC00">
                      <a:alpha val="100000"/>
                    </a:srgbClr>
                  </a:gs>
                </a:gsLst>
                <a:lin ang="5400000" scaled="1"/>
                <a:tileRect/>
              </a:gradFill>
              <a:ln w="0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sp>
          <p:nvSpPr>
            <p:cNvPr id="118801" name="Text Box 17"/>
            <p:cNvSpPr txBox="1">
              <a:spLocks noChangeArrowheads="1"/>
            </p:cNvSpPr>
            <p:nvPr/>
          </p:nvSpPr>
          <p:spPr bwMode="gray">
            <a:xfrm>
              <a:off x="2823" y="1786"/>
              <a:ext cx="406" cy="231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pPr marR="0" algn="ctr" defTabSz="914400">
                <a:buClrTx/>
                <a:buSzTx/>
                <a:buFontTx/>
                <a:buNone/>
                <a:defRPr/>
              </a:pPr>
              <a:r>
                <a:rPr kumimoji="0" lang="zh-CN" altLang="en-US" kern="1200" cap="none" spc="0" normalizeH="0" baseline="0" noProof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anose="020B0604030504040204" pitchFamily="34" charset="0"/>
                  <a:ea typeface="宋体" panose="02010600030101010101" pitchFamily="2" charset="-122"/>
                  <a:cs typeface="+mn-cs"/>
                </a:rPr>
                <a:t>自身</a:t>
              </a:r>
              <a:endParaRPr kumimoji="0" lang="zh-CN" altLang="en-US" kern="1200" cap="none" spc="0" normalizeH="0" baseline="0" noProof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grpSp>
        <p:nvGrpSpPr>
          <p:cNvPr id="4" name="Group 31"/>
          <p:cNvGrpSpPr/>
          <p:nvPr/>
        </p:nvGrpSpPr>
        <p:grpSpPr>
          <a:xfrm>
            <a:off x="1328738" y="3778250"/>
            <a:ext cx="2024062" cy="1457325"/>
            <a:chOff x="837" y="2380"/>
            <a:chExt cx="1275" cy="918"/>
          </a:xfrm>
        </p:grpSpPr>
        <p:sp>
          <p:nvSpPr>
            <p:cNvPr id="33809" name="Rectangle 6"/>
            <p:cNvSpPr/>
            <p:nvPr/>
          </p:nvSpPr>
          <p:spPr>
            <a:xfrm rot="-743917">
              <a:off x="1594" y="2720"/>
              <a:ext cx="518" cy="89"/>
            </a:xfrm>
            <a:prstGeom prst="rect">
              <a:avLst/>
            </a:prstGeom>
            <a:gradFill rotWithShape="1">
              <a:gsLst>
                <a:gs pos="0">
                  <a:srgbClr val="454545"/>
                </a:gs>
                <a:gs pos="50000">
                  <a:srgbClr val="969696"/>
                </a:gs>
                <a:gs pos="100000">
                  <a:srgbClr val="454545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endParaRPr lang="zh-CN" altLang="en-US" sz="1800" b="1" dirty="0"/>
            </a:p>
          </p:txBody>
        </p:sp>
        <p:grpSp>
          <p:nvGrpSpPr>
            <p:cNvPr id="33810" name="Group 19"/>
            <p:cNvGrpSpPr/>
            <p:nvPr/>
          </p:nvGrpSpPr>
          <p:grpSpPr>
            <a:xfrm>
              <a:off x="837" y="2380"/>
              <a:ext cx="895" cy="918"/>
              <a:chOff x="2016" y="1920"/>
              <a:chExt cx="1680" cy="1680"/>
            </a:xfrm>
          </p:grpSpPr>
          <p:sp>
            <p:nvSpPr>
              <p:cNvPr id="33812" name="Oval 20"/>
              <p:cNvSpPr/>
              <p:nvPr/>
            </p:nvSpPr>
            <p:spPr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FFCC66"/>
                  </a:gs>
                  <a:gs pos="100000">
                    <a:srgbClr val="3E3219"/>
                  </a:gs>
                </a:gsLst>
                <a:lin ang="5400000" scaled="1"/>
                <a:tileRect/>
              </a:gra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  <p:sp>
            <p:nvSpPr>
              <p:cNvPr id="33813" name="Freeform 21"/>
              <p:cNvSpPr/>
              <p:nvPr/>
            </p:nvSpPr>
            <p:spPr>
              <a:xfrm>
                <a:off x="2208" y="1948"/>
                <a:ext cx="1296" cy="634"/>
              </a:xfrm>
              <a:custGeom>
                <a:avLst/>
                <a:gdLst>
                  <a:gd name="txL" fmla="*/ 0 w 1321"/>
                  <a:gd name="txT" fmla="*/ 0 h 712"/>
                  <a:gd name="txR" fmla="*/ 1321 w 1321"/>
                  <a:gd name="txB" fmla="*/ 712 h 712"/>
                </a:gdLst>
                <a:ahLst/>
                <a:cxnLst>
                  <a:cxn ang="0">
                    <a:pos x="1252" y="318"/>
                  </a:cxn>
                  <a:cxn ang="0">
                    <a:pos x="1268" y="351"/>
                  </a:cxn>
                  <a:cxn ang="0">
                    <a:pos x="1271" y="381"/>
                  </a:cxn>
                  <a:cxn ang="0">
                    <a:pos x="1266" y="409"/>
                  </a:cxn>
                  <a:cxn ang="0">
                    <a:pos x="1249" y="436"/>
                  </a:cxn>
                  <a:cxn ang="0">
                    <a:pos x="1224" y="459"/>
                  </a:cxn>
                  <a:cxn ang="0">
                    <a:pos x="1193" y="479"/>
                  </a:cxn>
                  <a:cxn ang="0">
                    <a:pos x="1151" y="498"/>
                  </a:cxn>
                  <a:cxn ang="0">
                    <a:pos x="1104" y="515"/>
                  </a:cxn>
                  <a:cxn ang="0">
                    <a:pos x="1051" y="529"/>
                  </a:cxn>
                  <a:cxn ang="0">
                    <a:pos x="992" y="541"/>
                  </a:cxn>
                  <a:cxn ang="0">
                    <a:pos x="931" y="550"/>
                  </a:cxn>
                  <a:cxn ang="0">
                    <a:pos x="862" y="558"/>
                  </a:cxn>
                  <a:cxn ang="0">
                    <a:pos x="793" y="563"/>
                  </a:cxn>
                  <a:cxn ang="0">
                    <a:pos x="765" y="565"/>
                  </a:cxn>
                  <a:cxn ang="0">
                    <a:pos x="458" y="565"/>
                  </a:cxn>
                  <a:cxn ang="0">
                    <a:pos x="454" y="565"/>
                  </a:cxn>
                  <a:cxn ang="0">
                    <a:pos x="393" y="561"/>
                  </a:cxn>
                  <a:cxn ang="0">
                    <a:pos x="335" y="558"/>
                  </a:cxn>
                  <a:cxn ang="0">
                    <a:pos x="280" y="552"/>
                  </a:cxn>
                  <a:cxn ang="0">
                    <a:pos x="227" y="547"/>
                  </a:cxn>
                  <a:cxn ang="0">
                    <a:pos x="179" y="537"/>
                  </a:cxn>
                  <a:cxn ang="0">
                    <a:pos x="135" y="525"/>
                  </a:cxn>
                  <a:cxn ang="0">
                    <a:pos x="98" y="514"/>
                  </a:cxn>
                  <a:cxn ang="0">
                    <a:pos x="65" y="500"/>
                  </a:cxn>
                  <a:cxn ang="0">
                    <a:pos x="37" y="482"/>
                  </a:cxn>
                  <a:cxn ang="0">
                    <a:pos x="18" y="462"/>
                  </a:cxn>
                  <a:cxn ang="0">
                    <a:pos x="6" y="439"/>
                  </a:cxn>
                  <a:cxn ang="0">
                    <a:pos x="0" y="416"/>
                  </a:cxn>
                  <a:cxn ang="0">
                    <a:pos x="0" y="412"/>
                  </a:cxn>
                  <a:cxn ang="0">
                    <a:pos x="4" y="386"/>
                  </a:cxn>
                  <a:cxn ang="0">
                    <a:pos x="16" y="354"/>
                  </a:cxn>
                  <a:cxn ang="0">
                    <a:pos x="49" y="293"/>
                  </a:cxn>
                  <a:cxn ang="0">
                    <a:pos x="90" y="237"/>
                  </a:cxn>
                  <a:cxn ang="0">
                    <a:pos x="141" y="186"/>
                  </a:cxn>
                  <a:cxn ang="0">
                    <a:pos x="196" y="140"/>
                  </a:cxn>
                  <a:cxn ang="0">
                    <a:pos x="260" y="99"/>
                  </a:cxn>
                  <a:cxn ang="0">
                    <a:pos x="329" y="65"/>
                  </a:cxn>
                  <a:cxn ang="0">
                    <a:pos x="399" y="37"/>
                  </a:cxn>
                  <a:cxn ang="0">
                    <a:pos x="479" y="17"/>
                  </a:cxn>
                  <a:cxn ang="0">
                    <a:pos x="559" y="4"/>
                  </a:cxn>
                  <a:cxn ang="0">
                    <a:pos x="642" y="0"/>
                  </a:cxn>
                  <a:cxn ang="0">
                    <a:pos x="642" y="0"/>
                  </a:cxn>
                  <a:cxn ang="0">
                    <a:pos x="731" y="4"/>
                  </a:cxn>
                  <a:cxn ang="0">
                    <a:pos x="815" y="18"/>
                  </a:cxn>
                  <a:cxn ang="0">
                    <a:pos x="897" y="42"/>
                  </a:cxn>
                  <a:cxn ang="0">
                    <a:pos x="972" y="71"/>
                  </a:cxn>
                  <a:cxn ang="0">
                    <a:pos x="1042" y="109"/>
                  </a:cxn>
                  <a:cxn ang="0">
                    <a:pos x="1106" y="154"/>
                  </a:cxn>
                  <a:cxn ang="0">
                    <a:pos x="1163" y="203"/>
                  </a:cxn>
                  <a:cxn ang="0">
                    <a:pos x="1211" y="257"/>
                  </a:cxn>
                  <a:cxn ang="0">
                    <a:pos x="1252" y="318"/>
                  </a:cxn>
                  <a:cxn ang="0">
                    <a:pos x="1252" y="318"/>
                  </a:cxn>
                </a:cxnLst>
                <a:rect l="txL" t="txT" r="txR" b="tx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100000"/>
                    </a:srgbClr>
                  </a:gs>
                  <a:gs pos="100000">
                    <a:srgbClr val="FFCC66">
                      <a:alpha val="100000"/>
                    </a:srgbClr>
                  </a:gs>
                </a:gsLst>
                <a:lin ang="5400000" scaled="1"/>
                <a:tileRect/>
              </a:gradFill>
              <a:ln w="0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sp>
          <p:nvSpPr>
            <p:cNvPr id="118806" name="Text Box 22"/>
            <p:cNvSpPr txBox="1">
              <a:spLocks noChangeArrowheads="1"/>
            </p:cNvSpPr>
            <p:nvPr/>
          </p:nvSpPr>
          <p:spPr bwMode="gray">
            <a:xfrm>
              <a:off x="902" y="2708"/>
              <a:ext cx="760" cy="250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pPr marR="0" algn="ctr" defTabSz="914400">
                <a:buClrTx/>
                <a:buSzTx/>
                <a:buFontTx/>
                <a:buNone/>
                <a:defRPr/>
              </a:pPr>
              <a:r>
                <a:rPr kumimoji="0" lang="zh-CN" altLang="en-US" sz="2000" kern="1200" cap="none" spc="0" normalizeH="0" baseline="0" noProof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公司角度</a:t>
              </a:r>
              <a:endParaRPr kumimoji="0" lang="zh-CN" altLang="en-US" sz="2000" kern="1200" cap="none" spc="0" normalizeH="0" baseline="0" noProof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grpSp>
        <p:nvGrpSpPr>
          <p:cNvPr id="6" name="Group 32"/>
          <p:cNvGrpSpPr/>
          <p:nvPr/>
        </p:nvGrpSpPr>
        <p:grpSpPr>
          <a:xfrm>
            <a:off x="4508500" y="4484688"/>
            <a:ext cx="1638300" cy="2049462"/>
            <a:chOff x="2763" y="2755"/>
            <a:chExt cx="1032" cy="1291"/>
          </a:xfrm>
        </p:grpSpPr>
        <p:sp>
          <p:nvSpPr>
            <p:cNvPr id="33804" name="Rectangle 5"/>
            <p:cNvSpPr/>
            <p:nvPr/>
          </p:nvSpPr>
          <p:spPr>
            <a:xfrm rot="-7829975">
              <a:off x="2614" y="2952"/>
              <a:ext cx="492" cy="98"/>
            </a:xfrm>
            <a:prstGeom prst="rect">
              <a:avLst/>
            </a:prstGeom>
            <a:gradFill rotWithShape="1">
              <a:gsLst>
                <a:gs pos="0">
                  <a:srgbClr val="454545"/>
                </a:gs>
                <a:gs pos="50000">
                  <a:srgbClr val="969696"/>
                </a:gs>
                <a:gs pos="100000">
                  <a:srgbClr val="454545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vert="eaVert"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endParaRPr lang="zh-CN" altLang="en-US" sz="1800" b="1" dirty="0"/>
            </a:p>
          </p:txBody>
        </p:sp>
        <p:grpSp>
          <p:nvGrpSpPr>
            <p:cNvPr id="33805" name="Group 24"/>
            <p:cNvGrpSpPr/>
            <p:nvPr/>
          </p:nvGrpSpPr>
          <p:grpSpPr>
            <a:xfrm>
              <a:off x="2763" y="3026"/>
              <a:ext cx="1032" cy="1020"/>
              <a:chOff x="2016" y="1920"/>
              <a:chExt cx="1680" cy="1680"/>
            </a:xfrm>
          </p:grpSpPr>
          <p:sp>
            <p:nvSpPr>
              <p:cNvPr id="33807" name="Oval 25"/>
              <p:cNvSpPr/>
              <p:nvPr/>
            </p:nvSpPr>
            <p:spPr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9942E0"/>
                  </a:gs>
                  <a:gs pos="100000">
                    <a:srgbClr val="471F68"/>
                  </a:gs>
                </a:gsLst>
                <a:lin ang="5400000" scaled="1"/>
                <a:tileRect/>
              </a:gra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  <p:sp>
            <p:nvSpPr>
              <p:cNvPr id="33808" name="Freeform 26"/>
              <p:cNvSpPr/>
              <p:nvPr/>
            </p:nvSpPr>
            <p:spPr>
              <a:xfrm>
                <a:off x="2208" y="1948"/>
                <a:ext cx="1296" cy="634"/>
              </a:xfrm>
              <a:custGeom>
                <a:avLst/>
                <a:gdLst>
                  <a:gd name="txL" fmla="*/ 0 w 1321"/>
                  <a:gd name="txT" fmla="*/ 0 h 712"/>
                  <a:gd name="txR" fmla="*/ 1321 w 1321"/>
                  <a:gd name="txB" fmla="*/ 712 h 712"/>
                </a:gdLst>
                <a:ahLst/>
                <a:cxnLst>
                  <a:cxn ang="0">
                    <a:pos x="1252" y="318"/>
                  </a:cxn>
                  <a:cxn ang="0">
                    <a:pos x="1268" y="351"/>
                  </a:cxn>
                  <a:cxn ang="0">
                    <a:pos x="1271" y="381"/>
                  </a:cxn>
                  <a:cxn ang="0">
                    <a:pos x="1266" y="409"/>
                  </a:cxn>
                  <a:cxn ang="0">
                    <a:pos x="1249" y="436"/>
                  </a:cxn>
                  <a:cxn ang="0">
                    <a:pos x="1224" y="459"/>
                  </a:cxn>
                  <a:cxn ang="0">
                    <a:pos x="1193" y="479"/>
                  </a:cxn>
                  <a:cxn ang="0">
                    <a:pos x="1151" y="498"/>
                  </a:cxn>
                  <a:cxn ang="0">
                    <a:pos x="1104" y="515"/>
                  </a:cxn>
                  <a:cxn ang="0">
                    <a:pos x="1051" y="529"/>
                  </a:cxn>
                  <a:cxn ang="0">
                    <a:pos x="992" y="541"/>
                  </a:cxn>
                  <a:cxn ang="0">
                    <a:pos x="931" y="550"/>
                  </a:cxn>
                  <a:cxn ang="0">
                    <a:pos x="862" y="558"/>
                  </a:cxn>
                  <a:cxn ang="0">
                    <a:pos x="793" y="563"/>
                  </a:cxn>
                  <a:cxn ang="0">
                    <a:pos x="765" y="565"/>
                  </a:cxn>
                  <a:cxn ang="0">
                    <a:pos x="458" y="565"/>
                  </a:cxn>
                  <a:cxn ang="0">
                    <a:pos x="454" y="565"/>
                  </a:cxn>
                  <a:cxn ang="0">
                    <a:pos x="393" y="561"/>
                  </a:cxn>
                  <a:cxn ang="0">
                    <a:pos x="335" y="558"/>
                  </a:cxn>
                  <a:cxn ang="0">
                    <a:pos x="280" y="552"/>
                  </a:cxn>
                  <a:cxn ang="0">
                    <a:pos x="227" y="547"/>
                  </a:cxn>
                  <a:cxn ang="0">
                    <a:pos x="179" y="537"/>
                  </a:cxn>
                  <a:cxn ang="0">
                    <a:pos x="135" y="525"/>
                  </a:cxn>
                  <a:cxn ang="0">
                    <a:pos x="98" y="514"/>
                  </a:cxn>
                  <a:cxn ang="0">
                    <a:pos x="65" y="500"/>
                  </a:cxn>
                  <a:cxn ang="0">
                    <a:pos x="37" y="482"/>
                  </a:cxn>
                  <a:cxn ang="0">
                    <a:pos x="18" y="462"/>
                  </a:cxn>
                  <a:cxn ang="0">
                    <a:pos x="6" y="439"/>
                  </a:cxn>
                  <a:cxn ang="0">
                    <a:pos x="0" y="416"/>
                  </a:cxn>
                  <a:cxn ang="0">
                    <a:pos x="0" y="412"/>
                  </a:cxn>
                  <a:cxn ang="0">
                    <a:pos x="4" y="386"/>
                  </a:cxn>
                  <a:cxn ang="0">
                    <a:pos x="16" y="354"/>
                  </a:cxn>
                  <a:cxn ang="0">
                    <a:pos x="49" y="293"/>
                  </a:cxn>
                  <a:cxn ang="0">
                    <a:pos x="90" y="237"/>
                  </a:cxn>
                  <a:cxn ang="0">
                    <a:pos x="141" y="186"/>
                  </a:cxn>
                  <a:cxn ang="0">
                    <a:pos x="196" y="140"/>
                  </a:cxn>
                  <a:cxn ang="0">
                    <a:pos x="260" y="99"/>
                  </a:cxn>
                  <a:cxn ang="0">
                    <a:pos x="329" y="65"/>
                  </a:cxn>
                  <a:cxn ang="0">
                    <a:pos x="399" y="37"/>
                  </a:cxn>
                  <a:cxn ang="0">
                    <a:pos x="479" y="17"/>
                  </a:cxn>
                  <a:cxn ang="0">
                    <a:pos x="559" y="4"/>
                  </a:cxn>
                  <a:cxn ang="0">
                    <a:pos x="642" y="0"/>
                  </a:cxn>
                  <a:cxn ang="0">
                    <a:pos x="642" y="0"/>
                  </a:cxn>
                  <a:cxn ang="0">
                    <a:pos x="731" y="4"/>
                  </a:cxn>
                  <a:cxn ang="0">
                    <a:pos x="815" y="18"/>
                  </a:cxn>
                  <a:cxn ang="0">
                    <a:pos x="897" y="42"/>
                  </a:cxn>
                  <a:cxn ang="0">
                    <a:pos x="972" y="71"/>
                  </a:cxn>
                  <a:cxn ang="0">
                    <a:pos x="1042" y="109"/>
                  </a:cxn>
                  <a:cxn ang="0">
                    <a:pos x="1106" y="154"/>
                  </a:cxn>
                  <a:cxn ang="0">
                    <a:pos x="1163" y="203"/>
                  </a:cxn>
                  <a:cxn ang="0">
                    <a:pos x="1211" y="257"/>
                  </a:cxn>
                  <a:cxn ang="0">
                    <a:pos x="1252" y="318"/>
                  </a:cxn>
                  <a:cxn ang="0">
                    <a:pos x="1252" y="318"/>
                  </a:cxn>
                </a:cxnLst>
                <a:rect l="txL" t="txT" r="txR" b="tx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100000"/>
                    </a:srgbClr>
                  </a:gs>
                  <a:gs pos="100000">
                    <a:srgbClr val="9942E0">
                      <a:alpha val="100000"/>
                    </a:srgbClr>
                  </a:gs>
                </a:gsLst>
                <a:lin ang="5400000" scaled="1"/>
                <a:tileRect/>
              </a:gradFill>
              <a:ln w="0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sp>
          <p:nvSpPr>
            <p:cNvPr id="118811" name="Text Box 27"/>
            <p:cNvSpPr txBox="1">
              <a:spLocks noChangeArrowheads="1"/>
            </p:cNvSpPr>
            <p:nvPr/>
          </p:nvSpPr>
          <p:spPr bwMode="gray">
            <a:xfrm>
              <a:off x="2942" y="3404"/>
              <a:ext cx="760" cy="250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pPr marR="0" algn="ctr" defTabSz="914400">
                <a:buClrTx/>
                <a:buSzTx/>
                <a:buFontTx/>
                <a:buNone/>
                <a:defRPr/>
              </a:pPr>
              <a:r>
                <a:rPr kumimoji="0" lang="zh-CN" altLang="en-US" sz="2000" kern="1200" cap="none" spc="0" normalizeH="0" baseline="0" noProof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顾客角度</a:t>
              </a:r>
              <a:endParaRPr kumimoji="0" lang="zh-CN" altLang="en-US" sz="2000" kern="1200" cap="none" spc="0" normalizeH="0" baseline="0" noProof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grpSp>
        <p:nvGrpSpPr>
          <p:cNvPr id="33799" name="Group 33"/>
          <p:cNvGrpSpPr/>
          <p:nvPr/>
        </p:nvGrpSpPr>
        <p:grpSpPr>
          <a:xfrm>
            <a:off x="3294063" y="3454400"/>
            <a:ext cx="1309687" cy="1293813"/>
            <a:chOff x="2075" y="2176"/>
            <a:chExt cx="825" cy="815"/>
          </a:xfrm>
        </p:grpSpPr>
        <p:grpSp>
          <p:nvGrpSpPr>
            <p:cNvPr id="33800" name="Group 9"/>
            <p:cNvGrpSpPr/>
            <p:nvPr/>
          </p:nvGrpSpPr>
          <p:grpSpPr>
            <a:xfrm>
              <a:off x="2075" y="2176"/>
              <a:ext cx="825" cy="815"/>
              <a:chOff x="2016" y="1920"/>
              <a:chExt cx="1680" cy="1680"/>
            </a:xfrm>
          </p:grpSpPr>
          <p:sp>
            <p:nvSpPr>
              <p:cNvPr id="33802" name="Oval 10"/>
              <p:cNvSpPr/>
              <p:nvPr/>
            </p:nvSpPr>
            <p:spPr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33CCCC"/>
                  </a:gs>
                  <a:gs pos="100000">
                    <a:srgbClr val="0C3232"/>
                  </a:gs>
                </a:gsLst>
                <a:lin ang="5400000" scaled="1"/>
                <a:tileRect/>
              </a:gra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  <p:sp>
            <p:nvSpPr>
              <p:cNvPr id="33803" name="Freeform 11"/>
              <p:cNvSpPr/>
              <p:nvPr/>
            </p:nvSpPr>
            <p:spPr>
              <a:xfrm>
                <a:off x="2208" y="1948"/>
                <a:ext cx="1296" cy="634"/>
              </a:xfrm>
              <a:custGeom>
                <a:avLst/>
                <a:gdLst>
                  <a:gd name="txL" fmla="*/ 0 w 1321"/>
                  <a:gd name="txT" fmla="*/ 0 h 712"/>
                  <a:gd name="txR" fmla="*/ 1321 w 1321"/>
                  <a:gd name="txB" fmla="*/ 712 h 712"/>
                </a:gdLst>
                <a:ahLst/>
                <a:cxnLst>
                  <a:cxn ang="0">
                    <a:pos x="1252" y="318"/>
                  </a:cxn>
                  <a:cxn ang="0">
                    <a:pos x="1268" y="351"/>
                  </a:cxn>
                  <a:cxn ang="0">
                    <a:pos x="1271" y="381"/>
                  </a:cxn>
                  <a:cxn ang="0">
                    <a:pos x="1266" y="409"/>
                  </a:cxn>
                  <a:cxn ang="0">
                    <a:pos x="1249" y="436"/>
                  </a:cxn>
                  <a:cxn ang="0">
                    <a:pos x="1224" y="459"/>
                  </a:cxn>
                  <a:cxn ang="0">
                    <a:pos x="1193" y="479"/>
                  </a:cxn>
                  <a:cxn ang="0">
                    <a:pos x="1151" y="498"/>
                  </a:cxn>
                  <a:cxn ang="0">
                    <a:pos x="1104" y="515"/>
                  </a:cxn>
                  <a:cxn ang="0">
                    <a:pos x="1051" y="529"/>
                  </a:cxn>
                  <a:cxn ang="0">
                    <a:pos x="992" y="541"/>
                  </a:cxn>
                  <a:cxn ang="0">
                    <a:pos x="931" y="550"/>
                  </a:cxn>
                  <a:cxn ang="0">
                    <a:pos x="862" y="558"/>
                  </a:cxn>
                  <a:cxn ang="0">
                    <a:pos x="793" y="563"/>
                  </a:cxn>
                  <a:cxn ang="0">
                    <a:pos x="765" y="565"/>
                  </a:cxn>
                  <a:cxn ang="0">
                    <a:pos x="458" y="565"/>
                  </a:cxn>
                  <a:cxn ang="0">
                    <a:pos x="454" y="565"/>
                  </a:cxn>
                  <a:cxn ang="0">
                    <a:pos x="393" y="561"/>
                  </a:cxn>
                  <a:cxn ang="0">
                    <a:pos x="335" y="558"/>
                  </a:cxn>
                  <a:cxn ang="0">
                    <a:pos x="280" y="552"/>
                  </a:cxn>
                  <a:cxn ang="0">
                    <a:pos x="227" y="547"/>
                  </a:cxn>
                  <a:cxn ang="0">
                    <a:pos x="179" y="537"/>
                  </a:cxn>
                  <a:cxn ang="0">
                    <a:pos x="135" y="525"/>
                  </a:cxn>
                  <a:cxn ang="0">
                    <a:pos x="98" y="514"/>
                  </a:cxn>
                  <a:cxn ang="0">
                    <a:pos x="65" y="500"/>
                  </a:cxn>
                  <a:cxn ang="0">
                    <a:pos x="37" y="482"/>
                  </a:cxn>
                  <a:cxn ang="0">
                    <a:pos x="18" y="462"/>
                  </a:cxn>
                  <a:cxn ang="0">
                    <a:pos x="6" y="439"/>
                  </a:cxn>
                  <a:cxn ang="0">
                    <a:pos x="0" y="416"/>
                  </a:cxn>
                  <a:cxn ang="0">
                    <a:pos x="0" y="412"/>
                  </a:cxn>
                  <a:cxn ang="0">
                    <a:pos x="4" y="386"/>
                  </a:cxn>
                  <a:cxn ang="0">
                    <a:pos x="16" y="354"/>
                  </a:cxn>
                  <a:cxn ang="0">
                    <a:pos x="49" y="293"/>
                  </a:cxn>
                  <a:cxn ang="0">
                    <a:pos x="90" y="237"/>
                  </a:cxn>
                  <a:cxn ang="0">
                    <a:pos x="141" y="186"/>
                  </a:cxn>
                  <a:cxn ang="0">
                    <a:pos x="196" y="140"/>
                  </a:cxn>
                  <a:cxn ang="0">
                    <a:pos x="260" y="99"/>
                  </a:cxn>
                  <a:cxn ang="0">
                    <a:pos x="329" y="65"/>
                  </a:cxn>
                  <a:cxn ang="0">
                    <a:pos x="399" y="37"/>
                  </a:cxn>
                  <a:cxn ang="0">
                    <a:pos x="479" y="17"/>
                  </a:cxn>
                  <a:cxn ang="0">
                    <a:pos x="559" y="4"/>
                  </a:cxn>
                  <a:cxn ang="0">
                    <a:pos x="642" y="0"/>
                  </a:cxn>
                  <a:cxn ang="0">
                    <a:pos x="642" y="0"/>
                  </a:cxn>
                  <a:cxn ang="0">
                    <a:pos x="731" y="4"/>
                  </a:cxn>
                  <a:cxn ang="0">
                    <a:pos x="815" y="18"/>
                  </a:cxn>
                  <a:cxn ang="0">
                    <a:pos x="897" y="42"/>
                  </a:cxn>
                  <a:cxn ang="0">
                    <a:pos x="972" y="71"/>
                  </a:cxn>
                  <a:cxn ang="0">
                    <a:pos x="1042" y="109"/>
                  </a:cxn>
                  <a:cxn ang="0">
                    <a:pos x="1106" y="154"/>
                  </a:cxn>
                  <a:cxn ang="0">
                    <a:pos x="1163" y="203"/>
                  </a:cxn>
                  <a:cxn ang="0">
                    <a:pos x="1211" y="257"/>
                  </a:cxn>
                  <a:cxn ang="0">
                    <a:pos x="1252" y="318"/>
                  </a:cxn>
                  <a:cxn ang="0">
                    <a:pos x="1252" y="318"/>
                  </a:cxn>
                </a:cxnLst>
                <a:rect l="txL" t="txT" r="txR" b="tx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100000"/>
                    </a:srgbClr>
                  </a:gs>
                  <a:gs pos="100000">
                    <a:srgbClr val="33CCCC">
                      <a:alpha val="100000"/>
                    </a:srgbClr>
                  </a:gs>
                </a:gsLst>
                <a:lin ang="5400000" scaled="1"/>
                <a:tileRect/>
              </a:gradFill>
              <a:ln w="0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sp>
          <p:nvSpPr>
            <p:cNvPr id="118796" name="Text Box 12"/>
            <p:cNvSpPr txBox="1">
              <a:spLocks noChangeArrowheads="1"/>
            </p:cNvSpPr>
            <p:nvPr/>
          </p:nvSpPr>
          <p:spPr bwMode="gray">
            <a:xfrm>
              <a:off x="2202" y="2403"/>
              <a:ext cx="551" cy="404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pPr marR="0" algn="ctr" defTabSz="914400">
                <a:buClrTx/>
                <a:buSzTx/>
                <a:buFontTx/>
                <a:buNone/>
                <a:defRPr/>
              </a:pPr>
              <a:r>
                <a:rPr kumimoji="0" lang="zh-CN" altLang="en-US" kern="1200" cap="none" spc="0" normalizeH="0" baseline="0" noProof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目标达</a:t>
              </a:r>
              <a:endParaRPr kumimoji="0" lang="zh-CN" altLang="en-US" kern="1200" cap="none" spc="0" normalizeH="0" baseline="0" noProof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  <a:p>
              <a:pPr marR="0" algn="ctr" defTabSz="914400">
                <a:buClrTx/>
                <a:buSzTx/>
                <a:buFontTx/>
                <a:buNone/>
                <a:defRPr/>
              </a:pPr>
              <a:r>
                <a:rPr kumimoji="0" lang="zh-CN" altLang="en-US" kern="1200" cap="none" spc="0" normalizeH="0" baseline="0" noProof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成情况</a:t>
              </a:r>
              <a:endParaRPr kumimoji="0" lang="zh-CN" altLang="en-US" kern="1200" cap="none" spc="0" normalizeH="0" baseline="0" noProof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zh-CN" dirty="0"/>
              <a:t>Step</a:t>
            </a:r>
            <a:r>
              <a:rPr lang="en-US" altLang="ja-JP" dirty="0"/>
              <a:t>.</a:t>
            </a:r>
            <a:r>
              <a:rPr lang="en-US" altLang="zh-CN" dirty="0"/>
              <a:t>7 </a:t>
            </a:r>
            <a:r>
              <a:rPr lang="zh-CN" altLang="en-US" dirty="0"/>
              <a:t>结果</a:t>
            </a:r>
            <a:r>
              <a:rPr lang="en-US" altLang="zh-CN" dirty="0"/>
              <a:t>&amp;</a:t>
            </a:r>
            <a:r>
              <a:rPr lang="zh-CN" altLang="en-US" dirty="0"/>
              <a:t>过程评价</a:t>
            </a:r>
            <a:endParaRPr lang="zh-CN" altLang="en-US" dirty="0"/>
          </a:p>
        </p:txBody>
      </p:sp>
      <p:sp>
        <p:nvSpPr>
          <p:cNvPr id="34819" name="Rectangle 3"/>
          <p:cNvSpPr>
            <a:spLocks noGrp="1"/>
          </p:cNvSpPr>
          <p:nvPr>
            <p:ph type="body" sz="half" idx="1"/>
          </p:nvPr>
        </p:nvSpPr>
        <p:spPr>
          <a:xfrm>
            <a:off x="755650" y="1125538"/>
            <a:ext cx="7272338" cy="4608512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</a:pPr>
            <a:r>
              <a:rPr lang="zh-CN" altLang="en-US" sz="2800" dirty="0"/>
              <a:t>评价步骤：</a:t>
            </a:r>
            <a:endParaRPr lang="zh-CN" altLang="en-US" sz="28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dirty="0"/>
              <a:t>   </a:t>
            </a:r>
            <a:r>
              <a:rPr lang="en-US" altLang="zh-CN" dirty="0"/>
              <a:t>1.</a:t>
            </a:r>
            <a:r>
              <a:rPr lang="zh-CN" altLang="en-US" dirty="0"/>
              <a:t>根据目标评价</a:t>
            </a:r>
            <a:r>
              <a:rPr lang="zh-CN" altLang="en-US" sz="2800" dirty="0"/>
              <a:t>结果</a:t>
            </a:r>
            <a:r>
              <a:rPr lang="zh-CN" altLang="en-US" dirty="0"/>
              <a:t>及</a:t>
            </a:r>
            <a:r>
              <a:rPr lang="zh-CN" altLang="en-US" sz="2800" dirty="0"/>
              <a:t>过程</a:t>
            </a:r>
            <a:r>
              <a:rPr lang="zh-CN" altLang="en-US" dirty="0"/>
              <a:t>，情报共享</a:t>
            </a: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dirty="0"/>
              <a:t>      确认</a:t>
            </a:r>
            <a:r>
              <a:rPr lang="zh-CN" altLang="en-US" sz="2800" dirty="0"/>
              <a:t>附加值</a:t>
            </a:r>
            <a:r>
              <a:rPr lang="zh-CN" altLang="en-US" dirty="0"/>
              <a:t>（正面 负面效果</a:t>
            </a:r>
            <a:r>
              <a:rPr lang="en-US" altLang="zh-CN" dirty="0"/>
              <a:t>) </a:t>
            </a:r>
            <a:endParaRPr lang="en-US" altLang="zh-CN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dirty="0"/>
              <a:t> </a:t>
            </a: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en-US" altLang="zh-CN" dirty="0"/>
              <a:t>   2.</a:t>
            </a:r>
            <a:r>
              <a:rPr lang="zh-CN" altLang="en-US" dirty="0"/>
              <a:t>站在顾客、公司、自己的观点反省过程</a:t>
            </a: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en-US" altLang="zh-CN" dirty="0"/>
              <a:t>   3.</a:t>
            </a:r>
            <a:r>
              <a:rPr lang="zh-CN" altLang="en-US" dirty="0"/>
              <a:t>总结成功、失败原因</a:t>
            </a: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2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zh-CN" dirty="0"/>
              <a:t>Step</a:t>
            </a:r>
            <a:r>
              <a:rPr lang="en-US" altLang="ja-JP" dirty="0"/>
              <a:t>.</a:t>
            </a:r>
            <a:r>
              <a:rPr lang="en-US" altLang="zh-CN" dirty="0"/>
              <a:t>8 </a:t>
            </a:r>
            <a:r>
              <a:rPr lang="zh-CN" altLang="en-US" dirty="0"/>
              <a:t>标准化</a:t>
            </a:r>
            <a:r>
              <a:rPr lang="en-US" altLang="zh-CN" dirty="0"/>
              <a:t>&amp;</a:t>
            </a:r>
            <a:r>
              <a:rPr lang="zh-CN" altLang="en-US" dirty="0"/>
              <a:t>横展</a:t>
            </a:r>
            <a:endParaRPr lang="zh-CN" altLang="en-US" dirty="0"/>
          </a:p>
        </p:txBody>
      </p:sp>
      <p:sp>
        <p:nvSpPr>
          <p:cNvPr id="35843" name="Rectangle 3"/>
          <p:cNvSpPr>
            <a:spLocks noGrp="1"/>
          </p:cNvSpPr>
          <p:nvPr>
            <p:ph type="body" sz="half" idx="1"/>
          </p:nvPr>
        </p:nvSpPr>
        <p:spPr>
          <a:xfrm>
            <a:off x="755650" y="1125538"/>
            <a:ext cx="7272338" cy="3167062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sz="2800" dirty="0"/>
              <a:t>  </a:t>
            </a:r>
            <a:r>
              <a:rPr lang="en-US" altLang="zh-CN" sz="2800" dirty="0"/>
              <a:t>——</a:t>
            </a:r>
            <a:r>
              <a:rPr lang="zh-CN" altLang="en-US" sz="2800" dirty="0"/>
              <a:t>成功过程定着，完善并提高标准</a:t>
            </a:r>
            <a:endParaRPr lang="zh-CN" altLang="en-US" sz="28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sz="2800" dirty="0"/>
              <a:t>      </a:t>
            </a:r>
            <a:endParaRPr lang="en-US" altLang="zh-CN" sz="28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</a:pPr>
            <a:r>
              <a:rPr lang="zh-CN" altLang="en-US" dirty="0"/>
              <a:t>将成功经验完善到体系当中。</a:t>
            </a: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dirty="0"/>
              <a:t>  即使人员变更也会得出同等成果的体系。</a:t>
            </a: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</a:pPr>
            <a:r>
              <a:rPr lang="zh-CN" altLang="en-US" dirty="0"/>
              <a:t>体制调整后，积极展开，全公司组织体系完善。</a:t>
            </a:r>
            <a:endParaRPr lang="zh-CN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6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zh-CN" dirty="0"/>
              <a:t>Step</a:t>
            </a:r>
            <a:r>
              <a:rPr lang="en-US" altLang="ja-JP" dirty="0"/>
              <a:t>.</a:t>
            </a:r>
            <a:r>
              <a:rPr lang="en-US" altLang="zh-CN" dirty="0"/>
              <a:t>8 </a:t>
            </a:r>
            <a:r>
              <a:rPr lang="zh-CN" altLang="en-US" dirty="0"/>
              <a:t>标准化</a:t>
            </a:r>
            <a:r>
              <a:rPr lang="en-US" altLang="zh-CN" dirty="0"/>
              <a:t>&amp;</a:t>
            </a:r>
            <a:r>
              <a:rPr lang="zh-CN" altLang="en-US" dirty="0"/>
              <a:t>横展</a:t>
            </a:r>
            <a:endParaRPr lang="zh-CN" altLang="en-US" dirty="0"/>
          </a:p>
        </p:txBody>
      </p:sp>
      <p:sp>
        <p:nvSpPr>
          <p:cNvPr id="36867" name="Rectangle 3"/>
          <p:cNvSpPr>
            <a:spLocks noGrp="1"/>
          </p:cNvSpPr>
          <p:nvPr>
            <p:ph type="body" sz="half" idx="1"/>
          </p:nvPr>
        </p:nvSpPr>
        <p:spPr>
          <a:xfrm>
            <a:off x="755650" y="1125538"/>
            <a:ext cx="7272338" cy="4608512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</a:pPr>
            <a:r>
              <a:rPr lang="zh-CN" altLang="en-US" sz="2800" dirty="0"/>
              <a:t>标准化</a:t>
            </a:r>
            <a:r>
              <a:rPr lang="en-US" altLang="zh-CN" sz="2800" dirty="0"/>
              <a:t>&amp;</a:t>
            </a:r>
            <a:r>
              <a:rPr lang="zh-CN" altLang="en-US" sz="2800" dirty="0"/>
              <a:t>横展：</a:t>
            </a:r>
            <a:endParaRPr lang="zh-CN" altLang="en-US" sz="28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endParaRPr lang="zh-CN" altLang="en-US" sz="28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sz="2800" dirty="0"/>
              <a:t>   </a:t>
            </a:r>
            <a:r>
              <a:rPr lang="en-US" altLang="zh-CN" sz="2800" dirty="0"/>
              <a:t>1.</a:t>
            </a:r>
            <a:r>
              <a:rPr lang="zh-CN" altLang="en-US" sz="2800" dirty="0"/>
              <a:t>将成果标准化 </a:t>
            </a:r>
            <a:endParaRPr lang="zh-CN" altLang="en-US" sz="28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sz="2800" dirty="0"/>
              <a:t>  </a:t>
            </a:r>
            <a:endParaRPr lang="zh-CN" altLang="en-US" sz="28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en-US" altLang="zh-CN" sz="2800" dirty="0"/>
              <a:t>   2.</a:t>
            </a:r>
            <a:r>
              <a:rPr lang="zh-CN" altLang="en-US" sz="2800" dirty="0"/>
              <a:t>成功案例横展</a:t>
            </a:r>
            <a:endParaRPr lang="zh-CN" altLang="en-US" sz="28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endParaRPr lang="zh-CN" altLang="en-US" sz="28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en-US" altLang="zh-CN" sz="2800" dirty="0"/>
              <a:t>   3.</a:t>
            </a:r>
            <a:r>
              <a:rPr lang="zh-CN" altLang="en-US" sz="2800" dirty="0"/>
              <a:t>下一个改善目标确立</a:t>
            </a:r>
            <a:endParaRPr lang="zh-CN" altLang="en-US" sz="28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endParaRPr lang="zh-CN" altLang="en-US" sz="28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zh-CN" sz="3600" dirty="0"/>
              <a:t>TBP </a:t>
            </a:r>
            <a:r>
              <a:rPr lang="zh-CN" altLang="en-US" sz="3600" dirty="0"/>
              <a:t>是什么？</a:t>
            </a:r>
            <a:endParaRPr lang="zh-CN" altLang="en-US" sz="3600" dirty="0"/>
          </a:p>
        </p:txBody>
      </p:sp>
      <p:sp>
        <p:nvSpPr>
          <p:cNvPr id="9219" name="Rectangle 3"/>
          <p:cNvSpPr>
            <a:spLocks noGrp="1"/>
          </p:cNvSpPr>
          <p:nvPr>
            <p:ph idx="1"/>
          </p:nvPr>
        </p:nvSpPr>
        <p:spPr>
          <a:xfrm>
            <a:off x="755650" y="1054100"/>
            <a:ext cx="7924800" cy="5111750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80000"/>
              </a:lnSpc>
              <a:buNone/>
            </a:pPr>
            <a:r>
              <a:rPr lang="zh-CN" altLang="en-US" dirty="0"/>
              <a:t>丰田工作方法（</a:t>
            </a:r>
            <a:r>
              <a:rPr lang="en-US" altLang="zh-CN" dirty="0"/>
              <a:t>TBP</a:t>
            </a:r>
            <a:r>
              <a:rPr lang="zh-CN" altLang="en-US" dirty="0"/>
              <a:t>）：</a:t>
            </a:r>
            <a:endParaRPr lang="zh-CN" altLang="en-US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dirty="0"/>
              <a:t>   是在日常工作中具体实践</a:t>
            </a:r>
            <a:r>
              <a:rPr lang="en-US" altLang="zh-CN" dirty="0"/>
              <a:t>TOYOTA WAY</a:t>
            </a:r>
            <a:r>
              <a:rPr lang="zh-CN" altLang="en-US" dirty="0"/>
              <a:t>的工作方法。</a:t>
            </a:r>
            <a:endParaRPr lang="zh-CN" altLang="en-US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dirty="0"/>
              <a:t>   其核心是“基本意识”为指导的</a:t>
            </a:r>
            <a:r>
              <a:rPr lang="zh-CN" altLang="en-US" b="1" dirty="0"/>
              <a:t>问题解决法</a:t>
            </a:r>
            <a:r>
              <a:rPr lang="zh-CN" altLang="en-US" sz="2000" dirty="0"/>
              <a:t>。</a:t>
            </a:r>
            <a:endParaRPr lang="zh-CN" altLang="en-US" sz="2000" dirty="0"/>
          </a:p>
          <a:p>
            <a:pPr eaLnBrk="1" hangingPunct="1">
              <a:lnSpc>
                <a:spcPct val="80000"/>
              </a:lnSpc>
              <a:buNone/>
            </a:pPr>
            <a:endParaRPr lang="zh-CN" altLang="en-US" sz="2000" dirty="0"/>
          </a:p>
          <a:p>
            <a:pPr eaLnBrk="1" hangingPunct="1">
              <a:lnSpc>
                <a:spcPct val="80000"/>
              </a:lnSpc>
            </a:pPr>
            <a:r>
              <a:rPr lang="zh-CN" altLang="en-US" sz="2000" dirty="0"/>
              <a:t>只有全员掌握</a:t>
            </a:r>
            <a:r>
              <a:rPr lang="en-US" altLang="zh-CN" sz="2000" dirty="0"/>
              <a:t>TBP</a:t>
            </a:r>
            <a:r>
              <a:rPr lang="zh-CN" altLang="en-US" sz="2000" dirty="0"/>
              <a:t>，并在日常工作中实践，在成长及喜悦中逐渐积累经验，才能更好的贡献顾客、社会、公司，实现人才育成。</a:t>
            </a:r>
            <a:endParaRPr lang="zh-CN" altLang="en-US" sz="2000" dirty="0"/>
          </a:p>
          <a:p>
            <a:pPr eaLnBrk="1" hangingPunct="1">
              <a:lnSpc>
                <a:spcPct val="80000"/>
              </a:lnSpc>
            </a:pPr>
            <a:endParaRPr lang="en-US" altLang="zh-CN" sz="2000" dirty="0"/>
          </a:p>
          <a:p>
            <a:pPr eaLnBrk="1" hangingPunct="1">
              <a:lnSpc>
                <a:spcPct val="80000"/>
              </a:lnSpc>
            </a:pPr>
            <a:r>
              <a:rPr lang="en-US" altLang="zh-CN" sz="2000" dirty="0"/>
              <a:t>2001</a:t>
            </a:r>
            <a:r>
              <a:rPr lang="zh-CN" altLang="en-US" sz="2000" dirty="0"/>
              <a:t>年在全球战略快速推进中，更好的发挥“职场力”，以迎接各种挑战，将以前大家无意识的工作方式</a:t>
            </a:r>
            <a:r>
              <a:rPr lang="zh-CN" altLang="en-US" sz="2000" u="sng" dirty="0"/>
              <a:t>形式化</a:t>
            </a:r>
            <a:r>
              <a:rPr lang="zh-CN" altLang="en-US" sz="2000" dirty="0"/>
              <a:t>，目视化，使其变为共同语言。</a:t>
            </a:r>
            <a:endParaRPr lang="zh-CN" altLang="en-US" sz="2000" dirty="0"/>
          </a:p>
          <a:p>
            <a:pPr eaLnBrk="1" hangingPunct="1">
              <a:lnSpc>
                <a:spcPct val="80000"/>
              </a:lnSpc>
              <a:buNone/>
            </a:pPr>
            <a:endParaRPr lang="zh-CN" altLang="en-US" sz="2000" dirty="0"/>
          </a:p>
          <a:p>
            <a:pPr eaLnBrk="1" hangingPunct="1">
              <a:lnSpc>
                <a:spcPct val="80000"/>
              </a:lnSpc>
            </a:pPr>
            <a:r>
              <a:rPr lang="zh-CN" altLang="en-US" sz="2000" dirty="0"/>
              <a:t>形式化：例高尔夫。 基本技法与风格</a:t>
            </a:r>
            <a:endParaRPr lang="zh-CN" altLang="en-US" sz="2000" dirty="0"/>
          </a:p>
          <a:p>
            <a:pPr eaLnBrk="1" hangingPunct="1">
              <a:lnSpc>
                <a:spcPct val="80000"/>
              </a:lnSpc>
            </a:pPr>
            <a:endParaRPr lang="zh-CN" altLang="en-US" sz="2000" dirty="0"/>
          </a:p>
          <a:p>
            <a:pPr eaLnBrk="1" hangingPunct="1">
              <a:lnSpc>
                <a:spcPct val="80000"/>
              </a:lnSpc>
            </a:pPr>
            <a:r>
              <a:rPr lang="zh-CN" altLang="en-US" sz="2000" dirty="0"/>
              <a:t>实践</a:t>
            </a:r>
            <a:r>
              <a:rPr lang="en-US" altLang="zh-CN" sz="2000" dirty="0"/>
              <a:t>TBP</a:t>
            </a:r>
            <a:r>
              <a:rPr lang="zh-CN" altLang="en-US" sz="2000" dirty="0"/>
              <a:t>，为实现有</a:t>
            </a:r>
            <a:r>
              <a:rPr lang="zh-CN" altLang="en-US" dirty="0"/>
              <a:t>“魅力”</a:t>
            </a:r>
            <a:r>
              <a:rPr lang="zh-CN" altLang="en-US" sz="2000" dirty="0"/>
              <a:t>的企业而努力。</a:t>
            </a:r>
            <a:endParaRPr lang="zh-CN" altLang="en-US" sz="2000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000" dirty="0"/>
              <a:t>  不断改善与实践，发挥创造性</a:t>
            </a:r>
            <a:endParaRPr lang="zh-CN" altLang="en-US" sz="2000" dirty="0"/>
          </a:p>
        </p:txBody>
      </p:sp>
      <p:pic>
        <p:nvPicPr>
          <p:cNvPr id="9220" name="Picture 4" descr="124961007807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00788" y="3933825"/>
            <a:ext cx="1944687" cy="12668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37890" name="Group 105"/>
          <p:cNvGrpSpPr/>
          <p:nvPr/>
        </p:nvGrpSpPr>
        <p:grpSpPr>
          <a:xfrm>
            <a:off x="755650" y="1125538"/>
            <a:ext cx="6264275" cy="863600"/>
            <a:chOff x="476" y="709"/>
            <a:chExt cx="3946" cy="544"/>
          </a:xfrm>
        </p:grpSpPr>
        <p:sp>
          <p:nvSpPr>
            <p:cNvPr id="37912" name="Rectangle 24"/>
            <p:cNvSpPr/>
            <p:nvPr/>
          </p:nvSpPr>
          <p:spPr>
            <a:xfrm>
              <a:off x="476" y="816"/>
              <a:ext cx="3674" cy="384"/>
            </a:xfrm>
            <a:prstGeom prst="rect">
              <a:avLst/>
            </a:prstGeom>
            <a:gradFill rotWithShape="1">
              <a:gsLst>
                <a:gs pos="0">
                  <a:srgbClr val="013997">
                    <a:alpha val="43999"/>
                  </a:srgbClr>
                </a:gs>
                <a:gs pos="100000">
                  <a:srgbClr val="33AD8A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endParaRPr lang="zh-CN" altLang="en-US" dirty="0"/>
            </a:p>
          </p:txBody>
        </p:sp>
        <p:grpSp>
          <p:nvGrpSpPr>
            <p:cNvPr id="37913" name="Group 25"/>
            <p:cNvGrpSpPr/>
            <p:nvPr/>
          </p:nvGrpSpPr>
          <p:grpSpPr>
            <a:xfrm>
              <a:off x="3868" y="709"/>
              <a:ext cx="554" cy="544"/>
              <a:chOff x="2016" y="1920"/>
              <a:chExt cx="1680" cy="1680"/>
            </a:xfrm>
          </p:grpSpPr>
          <p:sp>
            <p:nvSpPr>
              <p:cNvPr id="37915" name="Oval 26"/>
              <p:cNvSpPr/>
              <p:nvPr/>
            </p:nvSpPr>
            <p:spPr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33CCCC"/>
                  </a:gs>
                  <a:gs pos="100000">
                    <a:srgbClr val="0C3232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  <p:sp>
            <p:nvSpPr>
              <p:cNvPr id="37916" name="Freeform 27"/>
              <p:cNvSpPr/>
              <p:nvPr/>
            </p:nvSpPr>
            <p:spPr>
              <a:xfrm>
                <a:off x="2208" y="1948"/>
                <a:ext cx="1296" cy="634"/>
              </a:xfrm>
              <a:custGeom>
                <a:avLst/>
                <a:gdLst>
                  <a:gd name="txL" fmla="*/ 0 w 1321"/>
                  <a:gd name="txT" fmla="*/ 0 h 712"/>
                  <a:gd name="txR" fmla="*/ 1321 w 1321"/>
                  <a:gd name="txB" fmla="*/ 712 h 712"/>
                </a:gdLst>
                <a:ahLst/>
                <a:cxnLst>
                  <a:cxn ang="0">
                    <a:pos x="1252" y="318"/>
                  </a:cxn>
                  <a:cxn ang="0">
                    <a:pos x="1268" y="351"/>
                  </a:cxn>
                  <a:cxn ang="0">
                    <a:pos x="1271" y="381"/>
                  </a:cxn>
                  <a:cxn ang="0">
                    <a:pos x="1266" y="409"/>
                  </a:cxn>
                  <a:cxn ang="0">
                    <a:pos x="1249" y="436"/>
                  </a:cxn>
                  <a:cxn ang="0">
                    <a:pos x="1224" y="459"/>
                  </a:cxn>
                  <a:cxn ang="0">
                    <a:pos x="1193" y="479"/>
                  </a:cxn>
                  <a:cxn ang="0">
                    <a:pos x="1151" y="498"/>
                  </a:cxn>
                  <a:cxn ang="0">
                    <a:pos x="1104" y="515"/>
                  </a:cxn>
                  <a:cxn ang="0">
                    <a:pos x="1051" y="529"/>
                  </a:cxn>
                  <a:cxn ang="0">
                    <a:pos x="992" y="541"/>
                  </a:cxn>
                  <a:cxn ang="0">
                    <a:pos x="931" y="550"/>
                  </a:cxn>
                  <a:cxn ang="0">
                    <a:pos x="862" y="558"/>
                  </a:cxn>
                  <a:cxn ang="0">
                    <a:pos x="793" y="563"/>
                  </a:cxn>
                  <a:cxn ang="0">
                    <a:pos x="765" y="565"/>
                  </a:cxn>
                  <a:cxn ang="0">
                    <a:pos x="458" y="565"/>
                  </a:cxn>
                  <a:cxn ang="0">
                    <a:pos x="454" y="565"/>
                  </a:cxn>
                  <a:cxn ang="0">
                    <a:pos x="393" y="561"/>
                  </a:cxn>
                  <a:cxn ang="0">
                    <a:pos x="335" y="558"/>
                  </a:cxn>
                  <a:cxn ang="0">
                    <a:pos x="280" y="552"/>
                  </a:cxn>
                  <a:cxn ang="0">
                    <a:pos x="227" y="547"/>
                  </a:cxn>
                  <a:cxn ang="0">
                    <a:pos x="179" y="537"/>
                  </a:cxn>
                  <a:cxn ang="0">
                    <a:pos x="135" y="525"/>
                  </a:cxn>
                  <a:cxn ang="0">
                    <a:pos x="98" y="514"/>
                  </a:cxn>
                  <a:cxn ang="0">
                    <a:pos x="65" y="500"/>
                  </a:cxn>
                  <a:cxn ang="0">
                    <a:pos x="37" y="482"/>
                  </a:cxn>
                  <a:cxn ang="0">
                    <a:pos x="18" y="462"/>
                  </a:cxn>
                  <a:cxn ang="0">
                    <a:pos x="6" y="439"/>
                  </a:cxn>
                  <a:cxn ang="0">
                    <a:pos x="0" y="416"/>
                  </a:cxn>
                  <a:cxn ang="0">
                    <a:pos x="0" y="412"/>
                  </a:cxn>
                  <a:cxn ang="0">
                    <a:pos x="4" y="386"/>
                  </a:cxn>
                  <a:cxn ang="0">
                    <a:pos x="16" y="354"/>
                  </a:cxn>
                  <a:cxn ang="0">
                    <a:pos x="49" y="293"/>
                  </a:cxn>
                  <a:cxn ang="0">
                    <a:pos x="90" y="237"/>
                  </a:cxn>
                  <a:cxn ang="0">
                    <a:pos x="141" y="186"/>
                  </a:cxn>
                  <a:cxn ang="0">
                    <a:pos x="196" y="140"/>
                  </a:cxn>
                  <a:cxn ang="0">
                    <a:pos x="260" y="99"/>
                  </a:cxn>
                  <a:cxn ang="0">
                    <a:pos x="329" y="65"/>
                  </a:cxn>
                  <a:cxn ang="0">
                    <a:pos x="399" y="37"/>
                  </a:cxn>
                  <a:cxn ang="0">
                    <a:pos x="479" y="17"/>
                  </a:cxn>
                  <a:cxn ang="0">
                    <a:pos x="559" y="4"/>
                  </a:cxn>
                  <a:cxn ang="0">
                    <a:pos x="642" y="0"/>
                  </a:cxn>
                  <a:cxn ang="0">
                    <a:pos x="642" y="0"/>
                  </a:cxn>
                  <a:cxn ang="0">
                    <a:pos x="731" y="4"/>
                  </a:cxn>
                  <a:cxn ang="0">
                    <a:pos x="815" y="18"/>
                  </a:cxn>
                  <a:cxn ang="0">
                    <a:pos x="897" y="42"/>
                  </a:cxn>
                  <a:cxn ang="0">
                    <a:pos x="972" y="71"/>
                  </a:cxn>
                  <a:cxn ang="0">
                    <a:pos x="1042" y="109"/>
                  </a:cxn>
                  <a:cxn ang="0">
                    <a:pos x="1106" y="154"/>
                  </a:cxn>
                  <a:cxn ang="0">
                    <a:pos x="1163" y="203"/>
                  </a:cxn>
                  <a:cxn ang="0">
                    <a:pos x="1211" y="257"/>
                  </a:cxn>
                  <a:cxn ang="0">
                    <a:pos x="1252" y="318"/>
                  </a:cxn>
                  <a:cxn ang="0">
                    <a:pos x="1252" y="318"/>
                  </a:cxn>
                </a:cxnLst>
                <a:rect l="txL" t="txT" r="txR" b="tx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100000"/>
                    </a:srgbClr>
                  </a:gs>
                  <a:gs pos="100000">
                    <a:srgbClr val="33CCCC">
                      <a:alpha val="100000"/>
                    </a:srgbClr>
                  </a:gs>
                </a:gsLst>
                <a:lin ang="5400000" scaled="1"/>
                <a:tileRect/>
              </a:gradFill>
              <a:ln w="0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sp>
          <p:nvSpPr>
            <p:cNvPr id="37914" name="Text Box 29"/>
            <p:cNvSpPr txBox="1"/>
            <p:nvPr/>
          </p:nvSpPr>
          <p:spPr>
            <a:xfrm>
              <a:off x="680" y="868"/>
              <a:ext cx="2905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r">
                <a:spcBef>
                  <a:spcPct val="0"/>
                </a:spcBef>
                <a:buClrTx/>
                <a:buFontTx/>
                <a:buNone/>
              </a:pPr>
              <a:r>
                <a:rPr lang="zh-CN" altLang="en-US" b="1" dirty="0">
                  <a:solidFill>
                    <a:srgbClr val="FFFFFF"/>
                  </a:solidFill>
                  <a:latin typeface="Arial" panose="020B0604020202020204" pitchFamily="34" charset="0"/>
                </a:rPr>
                <a:t>客户至上</a:t>
              </a:r>
              <a:endParaRPr lang="zh-CN" altLang="en-US" b="1" dirty="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37891" name="Rectangle 4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zh-CN" dirty="0"/>
              <a:t>TBP  </a:t>
            </a:r>
            <a:r>
              <a:rPr lang="zh-CN" altLang="en-US" dirty="0"/>
              <a:t>十大基本意识 </a:t>
            </a:r>
            <a:r>
              <a:rPr lang="en-US" altLang="zh-CN" dirty="0"/>
              <a:t>1-5</a:t>
            </a:r>
            <a:endParaRPr lang="en-US" altLang="zh-CN" dirty="0"/>
          </a:p>
        </p:txBody>
      </p:sp>
      <p:sp>
        <p:nvSpPr>
          <p:cNvPr id="37892" name="Rectangle 68"/>
          <p:cNvSpPr/>
          <p:nvPr/>
        </p:nvSpPr>
        <p:spPr>
          <a:xfrm>
            <a:off x="755650" y="2303463"/>
            <a:ext cx="5832475" cy="609600"/>
          </a:xfrm>
          <a:prstGeom prst="rect">
            <a:avLst/>
          </a:prstGeom>
          <a:gradFill rotWithShape="1">
            <a:gsLst>
              <a:gs pos="0">
                <a:srgbClr val="013997">
                  <a:alpha val="43999"/>
                </a:srgbClr>
              </a:gs>
              <a:gs pos="100000">
                <a:srgbClr val="33AD8A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buNone/>
            </a:pPr>
            <a:endParaRPr lang="zh-CN" altLang="en-US" dirty="0"/>
          </a:p>
        </p:txBody>
      </p:sp>
      <p:grpSp>
        <p:nvGrpSpPr>
          <p:cNvPr id="37893" name="Group 69"/>
          <p:cNvGrpSpPr/>
          <p:nvPr/>
        </p:nvGrpSpPr>
        <p:grpSpPr>
          <a:xfrm>
            <a:off x="6140450" y="2133600"/>
            <a:ext cx="879475" cy="863600"/>
            <a:chOff x="2016" y="1920"/>
            <a:chExt cx="1680" cy="1680"/>
          </a:xfrm>
        </p:grpSpPr>
        <p:sp>
          <p:nvSpPr>
            <p:cNvPr id="37910" name="Oval 70"/>
            <p:cNvSpPr/>
            <p:nvPr/>
          </p:nvSpPr>
          <p:spPr>
            <a:xfrm>
              <a:off x="2016" y="1920"/>
              <a:ext cx="1680" cy="1680"/>
            </a:xfrm>
            <a:prstGeom prst="ellipse">
              <a:avLst/>
            </a:prstGeom>
            <a:gradFill rotWithShape="1">
              <a:gsLst>
                <a:gs pos="0">
                  <a:srgbClr val="33CCCC"/>
                </a:gs>
                <a:gs pos="100000">
                  <a:srgbClr val="0C3232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37911" name="Freeform 71"/>
            <p:cNvSpPr/>
            <p:nvPr/>
          </p:nvSpPr>
          <p:spPr>
            <a:xfrm>
              <a:off x="2208" y="1948"/>
              <a:ext cx="1296" cy="634"/>
            </a:xfrm>
            <a:custGeom>
              <a:avLst/>
              <a:gdLst>
                <a:gd name="txL" fmla="*/ 0 w 1321"/>
                <a:gd name="txT" fmla="*/ 0 h 712"/>
                <a:gd name="txR" fmla="*/ 1321 w 1321"/>
                <a:gd name="txB" fmla="*/ 712 h 712"/>
              </a:gdLst>
              <a:ahLst/>
              <a:cxnLst>
                <a:cxn ang="0">
                  <a:pos x="1252" y="318"/>
                </a:cxn>
                <a:cxn ang="0">
                  <a:pos x="1268" y="351"/>
                </a:cxn>
                <a:cxn ang="0">
                  <a:pos x="1271" y="381"/>
                </a:cxn>
                <a:cxn ang="0">
                  <a:pos x="1266" y="409"/>
                </a:cxn>
                <a:cxn ang="0">
                  <a:pos x="1249" y="436"/>
                </a:cxn>
                <a:cxn ang="0">
                  <a:pos x="1224" y="459"/>
                </a:cxn>
                <a:cxn ang="0">
                  <a:pos x="1193" y="479"/>
                </a:cxn>
                <a:cxn ang="0">
                  <a:pos x="1151" y="498"/>
                </a:cxn>
                <a:cxn ang="0">
                  <a:pos x="1104" y="515"/>
                </a:cxn>
                <a:cxn ang="0">
                  <a:pos x="1051" y="529"/>
                </a:cxn>
                <a:cxn ang="0">
                  <a:pos x="992" y="541"/>
                </a:cxn>
                <a:cxn ang="0">
                  <a:pos x="931" y="550"/>
                </a:cxn>
                <a:cxn ang="0">
                  <a:pos x="862" y="558"/>
                </a:cxn>
                <a:cxn ang="0">
                  <a:pos x="793" y="563"/>
                </a:cxn>
                <a:cxn ang="0">
                  <a:pos x="765" y="565"/>
                </a:cxn>
                <a:cxn ang="0">
                  <a:pos x="458" y="565"/>
                </a:cxn>
                <a:cxn ang="0">
                  <a:pos x="454" y="565"/>
                </a:cxn>
                <a:cxn ang="0">
                  <a:pos x="393" y="561"/>
                </a:cxn>
                <a:cxn ang="0">
                  <a:pos x="335" y="558"/>
                </a:cxn>
                <a:cxn ang="0">
                  <a:pos x="280" y="552"/>
                </a:cxn>
                <a:cxn ang="0">
                  <a:pos x="227" y="547"/>
                </a:cxn>
                <a:cxn ang="0">
                  <a:pos x="179" y="537"/>
                </a:cxn>
                <a:cxn ang="0">
                  <a:pos x="135" y="525"/>
                </a:cxn>
                <a:cxn ang="0">
                  <a:pos x="98" y="514"/>
                </a:cxn>
                <a:cxn ang="0">
                  <a:pos x="65" y="500"/>
                </a:cxn>
                <a:cxn ang="0">
                  <a:pos x="37" y="482"/>
                </a:cxn>
                <a:cxn ang="0">
                  <a:pos x="18" y="462"/>
                </a:cxn>
                <a:cxn ang="0">
                  <a:pos x="6" y="439"/>
                </a:cxn>
                <a:cxn ang="0">
                  <a:pos x="0" y="416"/>
                </a:cxn>
                <a:cxn ang="0">
                  <a:pos x="0" y="412"/>
                </a:cxn>
                <a:cxn ang="0">
                  <a:pos x="4" y="386"/>
                </a:cxn>
                <a:cxn ang="0">
                  <a:pos x="16" y="354"/>
                </a:cxn>
                <a:cxn ang="0">
                  <a:pos x="49" y="293"/>
                </a:cxn>
                <a:cxn ang="0">
                  <a:pos x="90" y="237"/>
                </a:cxn>
                <a:cxn ang="0">
                  <a:pos x="141" y="186"/>
                </a:cxn>
                <a:cxn ang="0">
                  <a:pos x="196" y="140"/>
                </a:cxn>
                <a:cxn ang="0">
                  <a:pos x="260" y="99"/>
                </a:cxn>
                <a:cxn ang="0">
                  <a:pos x="329" y="65"/>
                </a:cxn>
                <a:cxn ang="0">
                  <a:pos x="399" y="37"/>
                </a:cxn>
                <a:cxn ang="0">
                  <a:pos x="479" y="17"/>
                </a:cxn>
                <a:cxn ang="0">
                  <a:pos x="559" y="4"/>
                </a:cxn>
                <a:cxn ang="0">
                  <a:pos x="642" y="0"/>
                </a:cxn>
                <a:cxn ang="0">
                  <a:pos x="642" y="0"/>
                </a:cxn>
                <a:cxn ang="0">
                  <a:pos x="731" y="4"/>
                </a:cxn>
                <a:cxn ang="0">
                  <a:pos x="815" y="18"/>
                </a:cxn>
                <a:cxn ang="0">
                  <a:pos x="897" y="42"/>
                </a:cxn>
                <a:cxn ang="0">
                  <a:pos x="972" y="71"/>
                </a:cxn>
                <a:cxn ang="0">
                  <a:pos x="1042" y="109"/>
                </a:cxn>
                <a:cxn ang="0">
                  <a:pos x="1106" y="154"/>
                </a:cxn>
                <a:cxn ang="0">
                  <a:pos x="1163" y="203"/>
                </a:cxn>
                <a:cxn ang="0">
                  <a:pos x="1211" y="257"/>
                </a:cxn>
                <a:cxn ang="0">
                  <a:pos x="1252" y="318"/>
                </a:cxn>
                <a:cxn ang="0">
                  <a:pos x="1252" y="318"/>
                </a:cxn>
              </a:cxnLst>
              <a:rect l="txL" t="txT" r="txR" b="tx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>
                    <a:alpha val="100000"/>
                  </a:srgbClr>
                </a:gs>
                <a:gs pos="100000">
                  <a:srgbClr val="33CCCC">
                    <a:alpha val="100000"/>
                  </a:srgbClr>
                </a:gs>
              </a:gsLst>
              <a:lin ang="5400000" scaled="1"/>
              <a:tileRect/>
            </a:gra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37894" name="Text Box 72"/>
          <p:cNvSpPr txBox="1"/>
          <p:nvPr/>
        </p:nvSpPr>
        <p:spPr>
          <a:xfrm>
            <a:off x="1079500" y="2386013"/>
            <a:ext cx="4611688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0" lvl="0" indent="0" algn="r"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solidFill>
                  <a:srgbClr val="FFFFFF"/>
                </a:solidFill>
                <a:latin typeface="Arial" panose="020B0604020202020204" pitchFamily="34" charset="0"/>
              </a:rPr>
              <a:t>经常自问自答为了什么</a:t>
            </a:r>
            <a:endParaRPr lang="zh-CN" altLang="en-US" b="1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7895" name="Rectangle 74"/>
          <p:cNvSpPr/>
          <p:nvPr/>
        </p:nvSpPr>
        <p:spPr>
          <a:xfrm>
            <a:off x="755650" y="3311525"/>
            <a:ext cx="5832475" cy="609600"/>
          </a:xfrm>
          <a:prstGeom prst="rect">
            <a:avLst/>
          </a:prstGeom>
          <a:gradFill rotWithShape="1">
            <a:gsLst>
              <a:gs pos="0">
                <a:srgbClr val="013997">
                  <a:alpha val="43999"/>
                </a:srgbClr>
              </a:gs>
              <a:gs pos="100000">
                <a:srgbClr val="33AD8A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buNone/>
            </a:pPr>
            <a:endParaRPr lang="zh-CN" altLang="en-US" dirty="0"/>
          </a:p>
        </p:txBody>
      </p:sp>
      <p:grpSp>
        <p:nvGrpSpPr>
          <p:cNvPr id="37896" name="Group 75"/>
          <p:cNvGrpSpPr/>
          <p:nvPr/>
        </p:nvGrpSpPr>
        <p:grpSpPr>
          <a:xfrm>
            <a:off x="6140450" y="3141663"/>
            <a:ext cx="879475" cy="863600"/>
            <a:chOff x="2016" y="1920"/>
            <a:chExt cx="1680" cy="1680"/>
          </a:xfrm>
        </p:grpSpPr>
        <p:sp>
          <p:nvSpPr>
            <p:cNvPr id="37908" name="Oval 76"/>
            <p:cNvSpPr/>
            <p:nvPr/>
          </p:nvSpPr>
          <p:spPr>
            <a:xfrm>
              <a:off x="2016" y="1920"/>
              <a:ext cx="1680" cy="1680"/>
            </a:xfrm>
            <a:prstGeom prst="ellipse">
              <a:avLst/>
            </a:prstGeom>
            <a:gradFill rotWithShape="1">
              <a:gsLst>
                <a:gs pos="0">
                  <a:srgbClr val="33CCCC"/>
                </a:gs>
                <a:gs pos="100000">
                  <a:srgbClr val="0C3232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37909" name="Freeform 77"/>
            <p:cNvSpPr/>
            <p:nvPr/>
          </p:nvSpPr>
          <p:spPr>
            <a:xfrm>
              <a:off x="2208" y="1948"/>
              <a:ext cx="1296" cy="634"/>
            </a:xfrm>
            <a:custGeom>
              <a:avLst/>
              <a:gdLst>
                <a:gd name="txL" fmla="*/ 0 w 1321"/>
                <a:gd name="txT" fmla="*/ 0 h 712"/>
                <a:gd name="txR" fmla="*/ 1321 w 1321"/>
                <a:gd name="txB" fmla="*/ 712 h 712"/>
              </a:gdLst>
              <a:ahLst/>
              <a:cxnLst>
                <a:cxn ang="0">
                  <a:pos x="1252" y="318"/>
                </a:cxn>
                <a:cxn ang="0">
                  <a:pos x="1268" y="351"/>
                </a:cxn>
                <a:cxn ang="0">
                  <a:pos x="1271" y="381"/>
                </a:cxn>
                <a:cxn ang="0">
                  <a:pos x="1266" y="409"/>
                </a:cxn>
                <a:cxn ang="0">
                  <a:pos x="1249" y="436"/>
                </a:cxn>
                <a:cxn ang="0">
                  <a:pos x="1224" y="459"/>
                </a:cxn>
                <a:cxn ang="0">
                  <a:pos x="1193" y="479"/>
                </a:cxn>
                <a:cxn ang="0">
                  <a:pos x="1151" y="498"/>
                </a:cxn>
                <a:cxn ang="0">
                  <a:pos x="1104" y="515"/>
                </a:cxn>
                <a:cxn ang="0">
                  <a:pos x="1051" y="529"/>
                </a:cxn>
                <a:cxn ang="0">
                  <a:pos x="992" y="541"/>
                </a:cxn>
                <a:cxn ang="0">
                  <a:pos x="931" y="550"/>
                </a:cxn>
                <a:cxn ang="0">
                  <a:pos x="862" y="558"/>
                </a:cxn>
                <a:cxn ang="0">
                  <a:pos x="793" y="563"/>
                </a:cxn>
                <a:cxn ang="0">
                  <a:pos x="765" y="565"/>
                </a:cxn>
                <a:cxn ang="0">
                  <a:pos x="458" y="565"/>
                </a:cxn>
                <a:cxn ang="0">
                  <a:pos x="454" y="565"/>
                </a:cxn>
                <a:cxn ang="0">
                  <a:pos x="393" y="561"/>
                </a:cxn>
                <a:cxn ang="0">
                  <a:pos x="335" y="558"/>
                </a:cxn>
                <a:cxn ang="0">
                  <a:pos x="280" y="552"/>
                </a:cxn>
                <a:cxn ang="0">
                  <a:pos x="227" y="547"/>
                </a:cxn>
                <a:cxn ang="0">
                  <a:pos x="179" y="537"/>
                </a:cxn>
                <a:cxn ang="0">
                  <a:pos x="135" y="525"/>
                </a:cxn>
                <a:cxn ang="0">
                  <a:pos x="98" y="514"/>
                </a:cxn>
                <a:cxn ang="0">
                  <a:pos x="65" y="500"/>
                </a:cxn>
                <a:cxn ang="0">
                  <a:pos x="37" y="482"/>
                </a:cxn>
                <a:cxn ang="0">
                  <a:pos x="18" y="462"/>
                </a:cxn>
                <a:cxn ang="0">
                  <a:pos x="6" y="439"/>
                </a:cxn>
                <a:cxn ang="0">
                  <a:pos x="0" y="416"/>
                </a:cxn>
                <a:cxn ang="0">
                  <a:pos x="0" y="412"/>
                </a:cxn>
                <a:cxn ang="0">
                  <a:pos x="4" y="386"/>
                </a:cxn>
                <a:cxn ang="0">
                  <a:pos x="16" y="354"/>
                </a:cxn>
                <a:cxn ang="0">
                  <a:pos x="49" y="293"/>
                </a:cxn>
                <a:cxn ang="0">
                  <a:pos x="90" y="237"/>
                </a:cxn>
                <a:cxn ang="0">
                  <a:pos x="141" y="186"/>
                </a:cxn>
                <a:cxn ang="0">
                  <a:pos x="196" y="140"/>
                </a:cxn>
                <a:cxn ang="0">
                  <a:pos x="260" y="99"/>
                </a:cxn>
                <a:cxn ang="0">
                  <a:pos x="329" y="65"/>
                </a:cxn>
                <a:cxn ang="0">
                  <a:pos x="399" y="37"/>
                </a:cxn>
                <a:cxn ang="0">
                  <a:pos x="479" y="17"/>
                </a:cxn>
                <a:cxn ang="0">
                  <a:pos x="559" y="4"/>
                </a:cxn>
                <a:cxn ang="0">
                  <a:pos x="642" y="0"/>
                </a:cxn>
                <a:cxn ang="0">
                  <a:pos x="642" y="0"/>
                </a:cxn>
                <a:cxn ang="0">
                  <a:pos x="731" y="4"/>
                </a:cxn>
                <a:cxn ang="0">
                  <a:pos x="815" y="18"/>
                </a:cxn>
                <a:cxn ang="0">
                  <a:pos x="897" y="42"/>
                </a:cxn>
                <a:cxn ang="0">
                  <a:pos x="972" y="71"/>
                </a:cxn>
                <a:cxn ang="0">
                  <a:pos x="1042" y="109"/>
                </a:cxn>
                <a:cxn ang="0">
                  <a:pos x="1106" y="154"/>
                </a:cxn>
                <a:cxn ang="0">
                  <a:pos x="1163" y="203"/>
                </a:cxn>
                <a:cxn ang="0">
                  <a:pos x="1211" y="257"/>
                </a:cxn>
                <a:cxn ang="0">
                  <a:pos x="1252" y="318"/>
                </a:cxn>
                <a:cxn ang="0">
                  <a:pos x="1252" y="318"/>
                </a:cxn>
              </a:cxnLst>
              <a:rect l="txL" t="txT" r="txR" b="tx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>
                    <a:alpha val="100000"/>
                  </a:srgbClr>
                </a:gs>
                <a:gs pos="100000">
                  <a:srgbClr val="33CCCC">
                    <a:alpha val="100000"/>
                  </a:srgbClr>
                </a:gs>
              </a:gsLst>
              <a:lin ang="5400000" scaled="1"/>
              <a:tileRect/>
            </a:gra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37897" name="Text Box 78"/>
          <p:cNvSpPr txBox="1"/>
          <p:nvPr/>
        </p:nvSpPr>
        <p:spPr>
          <a:xfrm>
            <a:off x="1079500" y="3394075"/>
            <a:ext cx="4611688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0" lvl="0" indent="0" algn="r"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solidFill>
                  <a:srgbClr val="FFFFFF"/>
                </a:solidFill>
                <a:latin typeface="Arial" panose="020B0604020202020204" pitchFamily="34" charset="0"/>
              </a:rPr>
              <a:t>当事者意识</a:t>
            </a:r>
            <a:endParaRPr lang="zh-CN" altLang="en-US" b="1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7898" name="Rectangle 86"/>
          <p:cNvSpPr/>
          <p:nvPr/>
        </p:nvSpPr>
        <p:spPr>
          <a:xfrm>
            <a:off x="755650" y="4319588"/>
            <a:ext cx="5832475" cy="609600"/>
          </a:xfrm>
          <a:prstGeom prst="rect">
            <a:avLst/>
          </a:prstGeom>
          <a:gradFill rotWithShape="1">
            <a:gsLst>
              <a:gs pos="0">
                <a:srgbClr val="013997">
                  <a:alpha val="43999"/>
                </a:srgbClr>
              </a:gs>
              <a:gs pos="100000">
                <a:srgbClr val="33AD8A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buNone/>
            </a:pPr>
            <a:endParaRPr lang="zh-CN" altLang="en-US" dirty="0"/>
          </a:p>
        </p:txBody>
      </p:sp>
      <p:grpSp>
        <p:nvGrpSpPr>
          <p:cNvPr id="37899" name="Group 87"/>
          <p:cNvGrpSpPr/>
          <p:nvPr/>
        </p:nvGrpSpPr>
        <p:grpSpPr>
          <a:xfrm>
            <a:off x="6140450" y="4149725"/>
            <a:ext cx="879475" cy="863600"/>
            <a:chOff x="2016" y="1920"/>
            <a:chExt cx="1680" cy="1680"/>
          </a:xfrm>
        </p:grpSpPr>
        <p:sp>
          <p:nvSpPr>
            <p:cNvPr id="37906" name="Oval 88"/>
            <p:cNvSpPr/>
            <p:nvPr/>
          </p:nvSpPr>
          <p:spPr>
            <a:xfrm>
              <a:off x="2016" y="1920"/>
              <a:ext cx="1680" cy="1680"/>
            </a:xfrm>
            <a:prstGeom prst="ellipse">
              <a:avLst/>
            </a:prstGeom>
            <a:gradFill rotWithShape="1">
              <a:gsLst>
                <a:gs pos="0">
                  <a:srgbClr val="33CCCC"/>
                </a:gs>
                <a:gs pos="100000">
                  <a:srgbClr val="0C3232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37907" name="Freeform 89"/>
            <p:cNvSpPr/>
            <p:nvPr/>
          </p:nvSpPr>
          <p:spPr>
            <a:xfrm>
              <a:off x="2208" y="1948"/>
              <a:ext cx="1296" cy="634"/>
            </a:xfrm>
            <a:custGeom>
              <a:avLst/>
              <a:gdLst>
                <a:gd name="txL" fmla="*/ 0 w 1321"/>
                <a:gd name="txT" fmla="*/ 0 h 712"/>
                <a:gd name="txR" fmla="*/ 1321 w 1321"/>
                <a:gd name="txB" fmla="*/ 712 h 712"/>
              </a:gdLst>
              <a:ahLst/>
              <a:cxnLst>
                <a:cxn ang="0">
                  <a:pos x="1252" y="318"/>
                </a:cxn>
                <a:cxn ang="0">
                  <a:pos x="1268" y="351"/>
                </a:cxn>
                <a:cxn ang="0">
                  <a:pos x="1271" y="381"/>
                </a:cxn>
                <a:cxn ang="0">
                  <a:pos x="1266" y="409"/>
                </a:cxn>
                <a:cxn ang="0">
                  <a:pos x="1249" y="436"/>
                </a:cxn>
                <a:cxn ang="0">
                  <a:pos x="1224" y="459"/>
                </a:cxn>
                <a:cxn ang="0">
                  <a:pos x="1193" y="479"/>
                </a:cxn>
                <a:cxn ang="0">
                  <a:pos x="1151" y="498"/>
                </a:cxn>
                <a:cxn ang="0">
                  <a:pos x="1104" y="515"/>
                </a:cxn>
                <a:cxn ang="0">
                  <a:pos x="1051" y="529"/>
                </a:cxn>
                <a:cxn ang="0">
                  <a:pos x="992" y="541"/>
                </a:cxn>
                <a:cxn ang="0">
                  <a:pos x="931" y="550"/>
                </a:cxn>
                <a:cxn ang="0">
                  <a:pos x="862" y="558"/>
                </a:cxn>
                <a:cxn ang="0">
                  <a:pos x="793" y="563"/>
                </a:cxn>
                <a:cxn ang="0">
                  <a:pos x="765" y="565"/>
                </a:cxn>
                <a:cxn ang="0">
                  <a:pos x="458" y="565"/>
                </a:cxn>
                <a:cxn ang="0">
                  <a:pos x="454" y="565"/>
                </a:cxn>
                <a:cxn ang="0">
                  <a:pos x="393" y="561"/>
                </a:cxn>
                <a:cxn ang="0">
                  <a:pos x="335" y="558"/>
                </a:cxn>
                <a:cxn ang="0">
                  <a:pos x="280" y="552"/>
                </a:cxn>
                <a:cxn ang="0">
                  <a:pos x="227" y="547"/>
                </a:cxn>
                <a:cxn ang="0">
                  <a:pos x="179" y="537"/>
                </a:cxn>
                <a:cxn ang="0">
                  <a:pos x="135" y="525"/>
                </a:cxn>
                <a:cxn ang="0">
                  <a:pos x="98" y="514"/>
                </a:cxn>
                <a:cxn ang="0">
                  <a:pos x="65" y="500"/>
                </a:cxn>
                <a:cxn ang="0">
                  <a:pos x="37" y="482"/>
                </a:cxn>
                <a:cxn ang="0">
                  <a:pos x="18" y="462"/>
                </a:cxn>
                <a:cxn ang="0">
                  <a:pos x="6" y="439"/>
                </a:cxn>
                <a:cxn ang="0">
                  <a:pos x="0" y="416"/>
                </a:cxn>
                <a:cxn ang="0">
                  <a:pos x="0" y="412"/>
                </a:cxn>
                <a:cxn ang="0">
                  <a:pos x="4" y="386"/>
                </a:cxn>
                <a:cxn ang="0">
                  <a:pos x="16" y="354"/>
                </a:cxn>
                <a:cxn ang="0">
                  <a:pos x="49" y="293"/>
                </a:cxn>
                <a:cxn ang="0">
                  <a:pos x="90" y="237"/>
                </a:cxn>
                <a:cxn ang="0">
                  <a:pos x="141" y="186"/>
                </a:cxn>
                <a:cxn ang="0">
                  <a:pos x="196" y="140"/>
                </a:cxn>
                <a:cxn ang="0">
                  <a:pos x="260" y="99"/>
                </a:cxn>
                <a:cxn ang="0">
                  <a:pos x="329" y="65"/>
                </a:cxn>
                <a:cxn ang="0">
                  <a:pos x="399" y="37"/>
                </a:cxn>
                <a:cxn ang="0">
                  <a:pos x="479" y="17"/>
                </a:cxn>
                <a:cxn ang="0">
                  <a:pos x="559" y="4"/>
                </a:cxn>
                <a:cxn ang="0">
                  <a:pos x="642" y="0"/>
                </a:cxn>
                <a:cxn ang="0">
                  <a:pos x="642" y="0"/>
                </a:cxn>
                <a:cxn ang="0">
                  <a:pos x="731" y="4"/>
                </a:cxn>
                <a:cxn ang="0">
                  <a:pos x="815" y="18"/>
                </a:cxn>
                <a:cxn ang="0">
                  <a:pos x="897" y="42"/>
                </a:cxn>
                <a:cxn ang="0">
                  <a:pos x="972" y="71"/>
                </a:cxn>
                <a:cxn ang="0">
                  <a:pos x="1042" y="109"/>
                </a:cxn>
                <a:cxn ang="0">
                  <a:pos x="1106" y="154"/>
                </a:cxn>
                <a:cxn ang="0">
                  <a:pos x="1163" y="203"/>
                </a:cxn>
                <a:cxn ang="0">
                  <a:pos x="1211" y="257"/>
                </a:cxn>
                <a:cxn ang="0">
                  <a:pos x="1252" y="318"/>
                </a:cxn>
                <a:cxn ang="0">
                  <a:pos x="1252" y="318"/>
                </a:cxn>
              </a:cxnLst>
              <a:rect l="txL" t="txT" r="txR" b="tx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>
                    <a:alpha val="100000"/>
                  </a:srgbClr>
                </a:gs>
                <a:gs pos="100000">
                  <a:srgbClr val="33CCCC">
                    <a:alpha val="100000"/>
                  </a:srgbClr>
                </a:gs>
              </a:gsLst>
              <a:lin ang="5400000" scaled="1"/>
              <a:tileRect/>
            </a:gra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37900" name="Text Box 90"/>
          <p:cNvSpPr txBox="1"/>
          <p:nvPr/>
        </p:nvSpPr>
        <p:spPr>
          <a:xfrm>
            <a:off x="1079500" y="4402138"/>
            <a:ext cx="4611688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0" lvl="0" indent="0" algn="r"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solidFill>
                  <a:srgbClr val="FFFFFF"/>
                </a:solidFill>
                <a:latin typeface="Arial" panose="020B0604020202020204" pitchFamily="34" charset="0"/>
              </a:rPr>
              <a:t>可视化</a:t>
            </a:r>
            <a:endParaRPr lang="zh-CN" altLang="en-US" b="1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7901" name="Rectangle 92"/>
          <p:cNvSpPr/>
          <p:nvPr/>
        </p:nvSpPr>
        <p:spPr>
          <a:xfrm>
            <a:off x="755650" y="5327650"/>
            <a:ext cx="5832475" cy="609600"/>
          </a:xfrm>
          <a:prstGeom prst="rect">
            <a:avLst/>
          </a:prstGeom>
          <a:gradFill rotWithShape="1">
            <a:gsLst>
              <a:gs pos="0">
                <a:srgbClr val="013997">
                  <a:alpha val="43999"/>
                </a:srgbClr>
              </a:gs>
              <a:gs pos="100000">
                <a:srgbClr val="33AD8A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buNone/>
            </a:pPr>
            <a:endParaRPr lang="zh-CN" altLang="en-US" dirty="0"/>
          </a:p>
        </p:txBody>
      </p:sp>
      <p:grpSp>
        <p:nvGrpSpPr>
          <p:cNvPr id="37902" name="Group 93"/>
          <p:cNvGrpSpPr/>
          <p:nvPr/>
        </p:nvGrpSpPr>
        <p:grpSpPr>
          <a:xfrm>
            <a:off x="6140450" y="5157788"/>
            <a:ext cx="879475" cy="863600"/>
            <a:chOff x="2016" y="1920"/>
            <a:chExt cx="1680" cy="1680"/>
          </a:xfrm>
        </p:grpSpPr>
        <p:sp>
          <p:nvSpPr>
            <p:cNvPr id="37904" name="Oval 94"/>
            <p:cNvSpPr/>
            <p:nvPr/>
          </p:nvSpPr>
          <p:spPr>
            <a:xfrm>
              <a:off x="2016" y="1920"/>
              <a:ext cx="1680" cy="1680"/>
            </a:xfrm>
            <a:prstGeom prst="ellipse">
              <a:avLst/>
            </a:prstGeom>
            <a:gradFill rotWithShape="1">
              <a:gsLst>
                <a:gs pos="0">
                  <a:srgbClr val="33CCCC"/>
                </a:gs>
                <a:gs pos="100000">
                  <a:srgbClr val="0C3232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37905" name="Freeform 95"/>
            <p:cNvSpPr/>
            <p:nvPr/>
          </p:nvSpPr>
          <p:spPr>
            <a:xfrm>
              <a:off x="2208" y="1948"/>
              <a:ext cx="1296" cy="634"/>
            </a:xfrm>
            <a:custGeom>
              <a:avLst/>
              <a:gdLst>
                <a:gd name="txL" fmla="*/ 0 w 1321"/>
                <a:gd name="txT" fmla="*/ 0 h 712"/>
                <a:gd name="txR" fmla="*/ 1321 w 1321"/>
                <a:gd name="txB" fmla="*/ 712 h 712"/>
              </a:gdLst>
              <a:ahLst/>
              <a:cxnLst>
                <a:cxn ang="0">
                  <a:pos x="1252" y="318"/>
                </a:cxn>
                <a:cxn ang="0">
                  <a:pos x="1268" y="351"/>
                </a:cxn>
                <a:cxn ang="0">
                  <a:pos x="1271" y="381"/>
                </a:cxn>
                <a:cxn ang="0">
                  <a:pos x="1266" y="409"/>
                </a:cxn>
                <a:cxn ang="0">
                  <a:pos x="1249" y="436"/>
                </a:cxn>
                <a:cxn ang="0">
                  <a:pos x="1224" y="459"/>
                </a:cxn>
                <a:cxn ang="0">
                  <a:pos x="1193" y="479"/>
                </a:cxn>
                <a:cxn ang="0">
                  <a:pos x="1151" y="498"/>
                </a:cxn>
                <a:cxn ang="0">
                  <a:pos x="1104" y="515"/>
                </a:cxn>
                <a:cxn ang="0">
                  <a:pos x="1051" y="529"/>
                </a:cxn>
                <a:cxn ang="0">
                  <a:pos x="992" y="541"/>
                </a:cxn>
                <a:cxn ang="0">
                  <a:pos x="931" y="550"/>
                </a:cxn>
                <a:cxn ang="0">
                  <a:pos x="862" y="558"/>
                </a:cxn>
                <a:cxn ang="0">
                  <a:pos x="793" y="563"/>
                </a:cxn>
                <a:cxn ang="0">
                  <a:pos x="765" y="565"/>
                </a:cxn>
                <a:cxn ang="0">
                  <a:pos x="458" y="565"/>
                </a:cxn>
                <a:cxn ang="0">
                  <a:pos x="454" y="565"/>
                </a:cxn>
                <a:cxn ang="0">
                  <a:pos x="393" y="561"/>
                </a:cxn>
                <a:cxn ang="0">
                  <a:pos x="335" y="558"/>
                </a:cxn>
                <a:cxn ang="0">
                  <a:pos x="280" y="552"/>
                </a:cxn>
                <a:cxn ang="0">
                  <a:pos x="227" y="547"/>
                </a:cxn>
                <a:cxn ang="0">
                  <a:pos x="179" y="537"/>
                </a:cxn>
                <a:cxn ang="0">
                  <a:pos x="135" y="525"/>
                </a:cxn>
                <a:cxn ang="0">
                  <a:pos x="98" y="514"/>
                </a:cxn>
                <a:cxn ang="0">
                  <a:pos x="65" y="500"/>
                </a:cxn>
                <a:cxn ang="0">
                  <a:pos x="37" y="482"/>
                </a:cxn>
                <a:cxn ang="0">
                  <a:pos x="18" y="462"/>
                </a:cxn>
                <a:cxn ang="0">
                  <a:pos x="6" y="439"/>
                </a:cxn>
                <a:cxn ang="0">
                  <a:pos x="0" y="416"/>
                </a:cxn>
                <a:cxn ang="0">
                  <a:pos x="0" y="412"/>
                </a:cxn>
                <a:cxn ang="0">
                  <a:pos x="4" y="386"/>
                </a:cxn>
                <a:cxn ang="0">
                  <a:pos x="16" y="354"/>
                </a:cxn>
                <a:cxn ang="0">
                  <a:pos x="49" y="293"/>
                </a:cxn>
                <a:cxn ang="0">
                  <a:pos x="90" y="237"/>
                </a:cxn>
                <a:cxn ang="0">
                  <a:pos x="141" y="186"/>
                </a:cxn>
                <a:cxn ang="0">
                  <a:pos x="196" y="140"/>
                </a:cxn>
                <a:cxn ang="0">
                  <a:pos x="260" y="99"/>
                </a:cxn>
                <a:cxn ang="0">
                  <a:pos x="329" y="65"/>
                </a:cxn>
                <a:cxn ang="0">
                  <a:pos x="399" y="37"/>
                </a:cxn>
                <a:cxn ang="0">
                  <a:pos x="479" y="17"/>
                </a:cxn>
                <a:cxn ang="0">
                  <a:pos x="559" y="4"/>
                </a:cxn>
                <a:cxn ang="0">
                  <a:pos x="642" y="0"/>
                </a:cxn>
                <a:cxn ang="0">
                  <a:pos x="642" y="0"/>
                </a:cxn>
                <a:cxn ang="0">
                  <a:pos x="731" y="4"/>
                </a:cxn>
                <a:cxn ang="0">
                  <a:pos x="815" y="18"/>
                </a:cxn>
                <a:cxn ang="0">
                  <a:pos x="897" y="42"/>
                </a:cxn>
                <a:cxn ang="0">
                  <a:pos x="972" y="71"/>
                </a:cxn>
                <a:cxn ang="0">
                  <a:pos x="1042" y="109"/>
                </a:cxn>
                <a:cxn ang="0">
                  <a:pos x="1106" y="154"/>
                </a:cxn>
                <a:cxn ang="0">
                  <a:pos x="1163" y="203"/>
                </a:cxn>
                <a:cxn ang="0">
                  <a:pos x="1211" y="257"/>
                </a:cxn>
                <a:cxn ang="0">
                  <a:pos x="1252" y="318"/>
                </a:cxn>
                <a:cxn ang="0">
                  <a:pos x="1252" y="318"/>
                </a:cxn>
              </a:cxnLst>
              <a:rect l="txL" t="txT" r="txR" b="tx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>
                    <a:alpha val="100000"/>
                  </a:srgbClr>
                </a:gs>
                <a:gs pos="100000">
                  <a:srgbClr val="33CCCC">
                    <a:alpha val="100000"/>
                  </a:srgbClr>
                </a:gs>
              </a:gsLst>
              <a:lin ang="5400000" scaled="1"/>
              <a:tileRect/>
            </a:gra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37903" name="Text Box 96"/>
          <p:cNvSpPr txBox="1"/>
          <p:nvPr/>
        </p:nvSpPr>
        <p:spPr>
          <a:xfrm>
            <a:off x="1079500" y="5410200"/>
            <a:ext cx="4611688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0" lvl="0" indent="0" algn="r"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solidFill>
                  <a:srgbClr val="FFFFFF"/>
                </a:solidFill>
                <a:latin typeface="Arial" panose="020B0604020202020204" pitchFamily="34" charset="0"/>
              </a:rPr>
              <a:t>根据现场和事实进行判断</a:t>
            </a:r>
            <a:endParaRPr lang="zh-CN" altLang="en-US" b="1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4" name="Rectangle 8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zh-CN" dirty="0"/>
              <a:t>TBP  </a:t>
            </a:r>
            <a:r>
              <a:rPr lang="zh-CN" altLang="en-US" dirty="0"/>
              <a:t>十大基本意识 </a:t>
            </a:r>
            <a:r>
              <a:rPr lang="en-US" altLang="zh-CN" dirty="0"/>
              <a:t>6-10</a:t>
            </a:r>
            <a:endParaRPr lang="en-US" altLang="zh-CN" dirty="0"/>
          </a:p>
        </p:txBody>
      </p:sp>
      <p:grpSp>
        <p:nvGrpSpPr>
          <p:cNvPr id="38915" name="Group 79"/>
          <p:cNvGrpSpPr/>
          <p:nvPr/>
        </p:nvGrpSpPr>
        <p:grpSpPr>
          <a:xfrm>
            <a:off x="755650" y="1125538"/>
            <a:ext cx="6264275" cy="865187"/>
            <a:chOff x="476" y="709"/>
            <a:chExt cx="3946" cy="545"/>
          </a:xfrm>
        </p:grpSpPr>
        <p:sp>
          <p:nvSpPr>
            <p:cNvPr id="38948" name="Rectangle 34"/>
            <p:cNvSpPr/>
            <p:nvPr/>
          </p:nvSpPr>
          <p:spPr>
            <a:xfrm>
              <a:off x="476" y="799"/>
              <a:ext cx="3674" cy="389"/>
            </a:xfrm>
            <a:prstGeom prst="rect">
              <a:avLst/>
            </a:prstGeom>
            <a:gradFill rotWithShape="1">
              <a:gsLst>
                <a:gs pos="0">
                  <a:srgbClr val="013997">
                    <a:alpha val="43999"/>
                  </a:srgbClr>
                </a:gs>
                <a:gs pos="100000">
                  <a:srgbClr val="418AEB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endParaRPr lang="zh-CN" altLang="en-US" sz="1800" dirty="0"/>
            </a:p>
          </p:txBody>
        </p:sp>
        <p:grpSp>
          <p:nvGrpSpPr>
            <p:cNvPr id="38949" name="Group 35"/>
            <p:cNvGrpSpPr/>
            <p:nvPr/>
          </p:nvGrpSpPr>
          <p:grpSpPr>
            <a:xfrm>
              <a:off x="3878" y="709"/>
              <a:ext cx="544" cy="545"/>
              <a:chOff x="3938" y="1968"/>
              <a:chExt cx="430" cy="437"/>
            </a:xfrm>
          </p:grpSpPr>
          <p:grpSp>
            <p:nvGrpSpPr>
              <p:cNvPr id="38951" name="Group 36"/>
              <p:cNvGrpSpPr/>
              <p:nvPr/>
            </p:nvGrpSpPr>
            <p:grpSpPr>
              <a:xfrm>
                <a:off x="3938" y="1968"/>
                <a:ext cx="430" cy="437"/>
                <a:chOff x="2016" y="1920"/>
                <a:chExt cx="1680" cy="1680"/>
              </a:xfrm>
            </p:grpSpPr>
            <p:sp>
              <p:nvSpPr>
                <p:cNvPr id="38953" name="Oval 37"/>
                <p:cNvSpPr/>
                <p:nvPr/>
              </p:nvSpPr>
              <p:spPr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4996E3"/>
                    </a:gs>
                    <a:gs pos="100000">
                      <a:srgbClr val="162D45"/>
                    </a:gs>
                  </a:gsLst>
                  <a:lin ang="5400000" scaled="1"/>
                  <a:tileRect/>
                </a:gradFill>
                <a:ln w="9525">
                  <a:noFill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Char char="v"/>
                    <a:defRPr sz="2400" b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2"/>
                      </a:solidFill>
                      <a:latin typeface="+mn-lt"/>
                      <a:ea typeface="+mn-ea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400">
                      <a:solidFill>
                        <a:schemeClr val="tx2"/>
                      </a:solidFill>
                      <a:latin typeface="+mn-lt"/>
                      <a:ea typeface="+mn-ea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2"/>
                      </a:solidFill>
                      <a:latin typeface="+mn-lt"/>
                      <a:ea typeface="+mn-ea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2"/>
                      </a:solidFill>
                      <a:latin typeface="+mn-lt"/>
                      <a:ea typeface="+mn-ea"/>
                    </a:defRPr>
                  </a:lvl5pPr>
                </a:lstStyle>
                <a:p>
                  <a:pPr marL="0" lvl="0" indent="0" algn="ctr" eaLnBrk="1" hangingPunct="1">
                    <a:buNone/>
                  </a:pPr>
                  <a:endParaRPr lang="zh-CN" altLang="en-US" sz="1800" b="1" dirty="0"/>
                </a:p>
              </p:txBody>
            </p:sp>
            <p:sp>
              <p:nvSpPr>
                <p:cNvPr id="38954" name="Freeform 38"/>
                <p:cNvSpPr/>
                <p:nvPr/>
              </p:nvSpPr>
              <p:spPr>
                <a:xfrm>
                  <a:off x="2208" y="1948"/>
                  <a:ext cx="1296" cy="634"/>
                </a:xfrm>
                <a:custGeom>
                  <a:avLst/>
                  <a:gdLst>
                    <a:gd name="txL" fmla="*/ 0 w 1321"/>
                    <a:gd name="txT" fmla="*/ 0 h 712"/>
                    <a:gd name="txR" fmla="*/ 1321 w 1321"/>
                    <a:gd name="txB" fmla="*/ 712 h 712"/>
                  </a:gdLst>
                  <a:ahLst/>
                  <a:cxnLst>
                    <a:cxn ang="0">
                      <a:pos x="1252" y="318"/>
                    </a:cxn>
                    <a:cxn ang="0">
                      <a:pos x="1268" y="351"/>
                    </a:cxn>
                    <a:cxn ang="0">
                      <a:pos x="1271" y="381"/>
                    </a:cxn>
                    <a:cxn ang="0">
                      <a:pos x="1266" y="409"/>
                    </a:cxn>
                    <a:cxn ang="0">
                      <a:pos x="1249" y="436"/>
                    </a:cxn>
                    <a:cxn ang="0">
                      <a:pos x="1224" y="459"/>
                    </a:cxn>
                    <a:cxn ang="0">
                      <a:pos x="1193" y="479"/>
                    </a:cxn>
                    <a:cxn ang="0">
                      <a:pos x="1151" y="498"/>
                    </a:cxn>
                    <a:cxn ang="0">
                      <a:pos x="1104" y="515"/>
                    </a:cxn>
                    <a:cxn ang="0">
                      <a:pos x="1051" y="529"/>
                    </a:cxn>
                    <a:cxn ang="0">
                      <a:pos x="992" y="541"/>
                    </a:cxn>
                    <a:cxn ang="0">
                      <a:pos x="931" y="550"/>
                    </a:cxn>
                    <a:cxn ang="0">
                      <a:pos x="862" y="558"/>
                    </a:cxn>
                    <a:cxn ang="0">
                      <a:pos x="793" y="563"/>
                    </a:cxn>
                    <a:cxn ang="0">
                      <a:pos x="765" y="565"/>
                    </a:cxn>
                    <a:cxn ang="0">
                      <a:pos x="458" y="565"/>
                    </a:cxn>
                    <a:cxn ang="0">
                      <a:pos x="454" y="565"/>
                    </a:cxn>
                    <a:cxn ang="0">
                      <a:pos x="393" y="561"/>
                    </a:cxn>
                    <a:cxn ang="0">
                      <a:pos x="335" y="558"/>
                    </a:cxn>
                    <a:cxn ang="0">
                      <a:pos x="280" y="552"/>
                    </a:cxn>
                    <a:cxn ang="0">
                      <a:pos x="227" y="547"/>
                    </a:cxn>
                    <a:cxn ang="0">
                      <a:pos x="179" y="537"/>
                    </a:cxn>
                    <a:cxn ang="0">
                      <a:pos x="135" y="525"/>
                    </a:cxn>
                    <a:cxn ang="0">
                      <a:pos x="98" y="514"/>
                    </a:cxn>
                    <a:cxn ang="0">
                      <a:pos x="65" y="500"/>
                    </a:cxn>
                    <a:cxn ang="0">
                      <a:pos x="37" y="482"/>
                    </a:cxn>
                    <a:cxn ang="0">
                      <a:pos x="18" y="462"/>
                    </a:cxn>
                    <a:cxn ang="0">
                      <a:pos x="6" y="439"/>
                    </a:cxn>
                    <a:cxn ang="0">
                      <a:pos x="0" y="416"/>
                    </a:cxn>
                    <a:cxn ang="0">
                      <a:pos x="0" y="412"/>
                    </a:cxn>
                    <a:cxn ang="0">
                      <a:pos x="4" y="386"/>
                    </a:cxn>
                    <a:cxn ang="0">
                      <a:pos x="16" y="354"/>
                    </a:cxn>
                    <a:cxn ang="0">
                      <a:pos x="49" y="293"/>
                    </a:cxn>
                    <a:cxn ang="0">
                      <a:pos x="90" y="237"/>
                    </a:cxn>
                    <a:cxn ang="0">
                      <a:pos x="141" y="186"/>
                    </a:cxn>
                    <a:cxn ang="0">
                      <a:pos x="196" y="140"/>
                    </a:cxn>
                    <a:cxn ang="0">
                      <a:pos x="260" y="99"/>
                    </a:cxn>
                    <a:cxn ang="0">
                      <a:pos x="329" y="65"/>
                    </a:cxn>
                    <a:cxn ang="0">
                      <a:pos x="399" y="37"/>
                    </a:cxn>
                    <a:cxn ang="0">
                      <a:pos x="479" y="17"/>
                    </a:cxn>
                    <a:cxn ang="0">
                      <a:pos x="559" y="4"/>
                    </a:cxn>
                    <a:cxn ang="0">
                      <a:pos x="642" y="0"/>
                    </a:cxn>
                    <a:cxn ang="0">
                      <a:pos x="642" y="0"/>
                    </a:cxn>
                    <a:cxn ang="0">
                      <a:pos x="731" y="4"/>
                    </a:cxn>
                    <a:cxn ang="0">
                      <a:pos x="815" y="18"/>
                    </a:cxn>
                    <a:cxn ang="0">
                      <a:pos x="897" y="42"/>
                    </a:cxn>
                    <a:cxn ang="0">
                      <a:pos x="972" y="71"/>
                    </a:cxn>
                    <a:cxn ang="0">
                      <a:pos x="1042" y="109"/>
                    </a:cxn>
                    <a:cxn ang="0">
                      <a:pos x="1106" y="154"/>
                    </a:cxn>
                    <a:cxn ang="0">
                      <a:pos x="1163" y="203"/>
                    </a:cxn>
                    <a:cxn ang="0">
                      <a:pos x="1211" y="257"/>
                    </a:cxn>
                    <a:cxn ang="0">
                      <a:pos x="1252" y="318"/>
                    </a:cxn>
                    <a:cxn ang="0">
                      <a:pos x="1252" y="318"/>
                    </a:cxn>
                  </a:cxnLst>
                  <a:rect l="txL" t="txT" r="txR" b="tx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>
                        <a:alpha val="100000"/>
                      </a:srgbClr>
                    </a:gs>
                    <a:gs pos="100000">
                      <a:srgbClr val="66A7E8">
                        <a:alpha val="100000"/>
                      </a:srgbClr>
                    </a:gs>
                  </a:gsLst>
                  <a:lin ang="5400000" scaled="1"/>
                  <a:tileRect/>
                </a:gradFill>
                <a:ln w="0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sp>
            <p:nvSpPr>
              <p:cNvPr id="123943" name="Text Box 39"/>
              <p:cNvSpPr txBox="1">
                <a:spLocks noChangeArrowheads="1"/>
              </p:cNvSpPr>
              <p:nvPr/>
            </p:nvSpPr>
            <p:spPr bwMode="gray">
              <a:xfrm>
                <a:off x="4104" y="2023"/>
                <a:ext cx="92" cy="229"/>
              </a:xfrm>
              <a:prstGeom prst="rect">
                <a:avLst/>
              </a:prstGeom>
              <a:noFill/>
              <a:ln w="9525" algn="ctr">
                <a:noFill/>
                <a:miter lim="800000"/>
              </a:ln>
              <a:effectLst/>
            </p:spPr>
            <p:txBody>
              <a:bodyPr wrap="none">
                <a:spAutoFit/>
              </a:bodyPr>
              <a:lstStyle/>
              <a:p>
                <a:pPr marR="0" algn="ctr" defTabSz="914400">
                  <a:buClrTx/>
                  <a:buSzTx/>
                  <a:buFontTx/>
                  <a:buNone/>
                  <a:defRPr/>
                </a:pPr>
                <a:endParaRPr kumimoji="0" lang="en-US" altLang="zh-CN" sz="2400" kern="1200" cap="none" spc="0" normalizeH="0" baseline="0" noProof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Verdana" panose="020B060403050404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38950" name="Text Box 40"/>
            <p:cNvSpPr txBox="1"/>
            <p:nvPr/>
          </p:nvSpPr>
          <p:spPr>
            <a:xfrm>
              <a:off x="975" y="829"/>
              <a:ext cx="2563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r">
                <a:spcBef>
                  <a:spcPct val="0"/>
                </a:spcBef>
                <a:buClrTx/>
                <a:buFontTx/>
                <a:buNone/>
              </a:pPr>
              <a:r>
                <a:rPr lang="zh-CN" altLang="en-US" b="1" dirty="0">
                  <a:solidFill>
                    <a:srgbClr val="FFFFFF"/>
                  </a:solidFill>
                  <a:latin typeface="Arial" panose="020B0604020202020204" pitchFamily="34" charset="0"/>
                </a:rPr>
                <a:t>彻底的思考和执行</a:t>
              </a:r>
              <a:endParaRPr lang="zh-CN" altLang="en-US" b="1" dirty="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8916" name="Group 80"/>
          <p:cNvGrpSpPr/>
          <p:nvPr/>
        </p:nvGrpSpPr>
        <p:grpSpPr>
          <a:xfrm>
            <a:off x="755650" y="2133600"/>
            <a:ext cx="6264275" cy="865188"/>
            <a:chOff x="476" y="709"/>
            <a:chExt cx="3946" cy="545"/>
          </a:xfrm>
        </p:grpSpPr>
        <p:sp>
          <p:nvSpPr>
            <p:cNvPr id="38941" name="Rectangle 81"/>
            <p:cNvSpPr/>
            <p:nvPr/>
          </p:nvSpPr>
          <p:spPr>
            <a:xfrm>
              <a:off x="476" y="799"/>
              <a:ext cx="3674" cy="389"/>
            </a:xfrm>
            <a:prstGeom prst="rect">
              <a:avLst/>
            </a:prstGeom>
            <a:gradFill rotWithShape="1">
              <a:gsLst>
                <a:gs pos="0">
                  <a:srgbClr val="013997">
                    <a:alpha val="43999"/>
                  </a:srgbClr>
                </a:gs>
                <a:gs pos="100000">
                  <a:srgbClr val="418AEB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endParaRPr lang="zh-CN" altLang="en-US" sz="1800" dirty="0"/>
            </a:p>
          </p:txBody>
        </p:sp>
        <p:grpSp>
          <p:nvGrpSpPr>
            <p:cNvPr id="38942" name="Group 82"/>
            <p:cNvGrpSpPr/>
            <p:nvPr/>
          </p:nvGrpSpPr>
          <p:grpSpPr>
            <a:xfrm>
              <a:off x="3878" y="709"/>
              <a:ext cx="544" cy="545"/>
              <a:chOff x="3938" y="1968"/>
              <a:chExt cx="430" cy="437"/>
            </a:xfrm>
          </p:grpSpPr>
          <p:grpSp>
            <p:nvGrpSpPr>
              <p:cNvPr id="38944" name="Group 83"/>
              <p:cNvGrpSpPr/>
              <p:nvPr/>
            </p:nvGrpSpPr>
            <p:grpSpPr>
              <a:xfrm>
                <a:off x="3938" y="1968"/>
                <a:ext cx="430" cy="437"/>
                <a:chOff x="2016" y="1920"/>
                <a:chExt cx="1680" cy="1680"/>
              </a:xfrm>
            </p:grpSpPr>
            <p:sp>
              <p:nvSpPr>
                <p:cNvPr id="38946" name="Oval 84"/>
                <p:cNvSpPr/>
                <p:nvPr/>
              </p:nvSpPr>
              <p:spPr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4996E3"/>
                    </a:gs>
                    <a:gs pos="100000">
                      <a:srgbClr val="162D45"/>
                    </a:gs>
                  </a:gsLst>
                  <a:lin ang="5400000" scaled="1"/>
                  <a:tileRect/>
                </a:gradFill>
                <a:ln w="9525">
                  <a:noFill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Char char="v"/>
                    <a:defRPr sz="2400" b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2"/>
                      </a:solidFill>
                      <a:latin typeface="+mn-lt"/>
                      <a:ea typeface="+mn-ea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400">
                      <a:solidFill>
                        <a:schemeClr val="tx2"/>
                      </a:solidFill>
                      <a:latin typeface="+mn-lt"/>
                      <a:ea typeface="+mn-ea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2"/>
                      </a:solidFill>
                      <a:latin typeface="+mn-lt"/>
                      <a:ea typeface="+mn-ea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2"/>
                      </a:solidFill>
                      <a:latin typeface="+mn-lt"/>
                      <a:ea typeface="+mn-ea"/>
                    </a:defRPr>
                  </a:lvl5pPr>
                </a:lstStyle>
                <a:p>
                  <a:pPr marL="0" lvl="0" indent="0" algn="ctr" eaLnBrk="1" hangingPunct="1">
                    <a:buNone/>
                  </a:pPr>
                  <a:endParaRPr lang="zh-CN" altLang="en-US" sz="1800" b="1" dirty="0"/>
                </a:p>
              </p:txBody>
            </p:sp>
            <p:sp>
              <p:nvSpPr>
                <p:cNvPr id="38947" name="Freeform 85"/>
                <p:cNvSpPr/>
                <p:nvPr/>
              </p:nvSpPr>
              <p:spPr>
                <a:xfrm>
                  <a:off x="2208" y="1948"/>
                  <a:ext cx="1296" cy="634"/>
                </a:xfrm>
                <a:custGeom>
                  <a:avLst/>
                  <a:gdLst>
                    <a:gd name="txL" fmla="*/ 0 w 1321"/>
                    <a:gd name="txT" fmla="*/ 0 h 712"/>
                    <a:gd name="txR" fmla="*/ 1321 w 1321"/>
                    <a:gd name="txB" fmla="*/ 712 h 712"/>
                  </a:gdLst>
                  <a:ahLst/>
                  <a:cxnLst>
                    <a:cxn ang="0">
                      <a:pos x="1252" y="318"/>
                    </a:cxn>
                    <a:cxn ang="0">
                      <a:pos x="1268" y="351"/>
                    </a:cxn>
                    <a:cxn ang="0">
                      <a:pos x="1271" y="381"/>
                    </a:cxn>
                    <a:cxn ang="0">
                      <a:pos x="1266" y="409"/>
                    </a:cxn>
                    <a:cxn ang="0">
                      <a:pos x="1249" y="436"/>
                    </a:cxn>
                    <a:cxn ang="0">
                      <a:pos x="1224" y="459"/>
                    </a:cxn>
                    <a:cxn ang="0">
                      <a:pos x="1193" y="479"/>
                    </a:cxn>
                    <a:cxn ang="0">
                      <a:pos x="1151" y="498"/>
                    </a:cxn>
                    <a:cxn ang="0">
                      <a:pos x="1104" y="515"/>
                    </a:cxn>
                    <a:cxn ang="0">
                      <a:pos x="1051" y="529"/>
                    </a:cxn>
                    <a:cxn ang="0">
                      <a:pos x="992" y="541"/>
                    </a:cxn>
                    <a:cxn ang="0">
                      <a:pos x="931" y="550"/>
                    </a:cxn>
                    <a:cxn ang="0">
                      <a:pos x="862" y="558"/>
                    </a:cxn>
                    <a:cxn ang="0">
                      <a:pos x="793" y="563"/>
                    </a:cxn>
                    <a:cxn ang="0">
                      <a:pos x="765" y="565"/>
                    </a:cxn>
                    <a:cxn ang="0">
                      <a:pos x="458" y="565"/>
                    </a:cxn>
                    <a:cxn ang="0">
                      <a:pos x="454" y="565"/>
                    </a:cxn>
                    <a:cxn ang="0">
                      <a:pos x="393" y="561"/>
                    </a:cxn>
                    <a:cxn ang="0">
                      <a:pos x="335" y="558"/>
                    </a:cxn>
                    <a:cxn ang="0">
                      <a:pos x="280" y="552"/>
                    </a:cxn>
                    <a:cxn ang="0">
                      <a:pos x="227" y="547"/>
                    </a:cxn>
                    <a:cxn ang="0">
                      <a:pos x="179" y="537"/>
                    </a:cxn>
                    <a:cxn ang="0">
                      <a:pos x="135" y="525"/>
                    </a:cxn>
                    <a:cxn ang="0">
                      <a:pos x="98" y="514"/>
                    </a:cxn>
                    <a:cxn ang="0">
                      <a:pos x="65" y="500"/>
                    </a:cxn>
                    <a:cxn ang="0">
                      <a:pos x="37" y="482"/>
                    </a:cxn>
                    <a:cxn ang="0">
                      <a:pos x="18" y="462"/>
                    </a:cxn>
                    <a:cxn ang="0">
                      <a:pos x="6" y="439"/>
                    </a:cxn>
                    <a:cxn ang="0">
                      <a:pos x="0" y="416"/>
                    </a:cxn>
                    <a:cxn ang="0">
                      <a:pos x="0" y="412"/>
                    </a:cxn>
                    <a:cxn ang="0">
                      <a:pos x="4" y="386"/>
                    </a:cxn>
                    <a:cxn ang="0">
                      <a:pos x="16" y="354"/>
                    </a:cxn>
                    <a:cxn ang="0">
                      <a:pos x="49" y="293"/>
                    </a:cxn>
                    <a:cxn ang="0">
                      <a:pos x="90" y="237"/>
                    </a:cxn>
                    <a:cxn ang="0">
                      <a:pos x="141" y="186"/>
                    </a:cxn>
                    <a:cxn ang="0">
                      <a:pos x="196" y="140"/>
                    </a:cxn>
                    <a:cxn ang="0">
                      <a:pos x="260" y="99"/>
                    </a:cxn>
                    <a:cxn ang="0">
                      <a:pos x="329" y="65"/>
                    </a:cxn>
                    <a:cxn ang="0">
                      <a:pos x="399" y="37"/>
                    </a:cxn>
                    <a:cxn ang="0">
                      <a:pos x="479" y="17"/>
                    </a:cxn>
                    <a:cxn ang="0">
                      <a:pos x="559" y="4"/>
                    </a:cxn>
                    <a:cxn ang="0">
                      <a:pos x="642" y="0"/>
                    </a:cxn>
                    <a:cxn ang="0">
                      <a:pos x="642" y="0"/>
                    </a:cxn>
                    <a:cxn ang="0">
                      <a:pos x="731" y="4"/>
                    </a:cxn>
                    <a:cxn ang="0">
                      <a:pos x="815" y="18"/>
                    </a:cxn>
                    <a:cxn ang="0">
                      <a:pos x="897" y="42"/>
                    </a:cxn>
                    <a:cxn ang="0">
                      <a:pos x="972" y="71"/>
                    </a:cxn>
                    <a:cxn ang="0">
                      <a:pos x="1042" y="109"/>
                    </a:cxn>
                    <a:cxn ang="0">
                      <a:pos x="1106" y="154"/>
                    </a:cxn>
                    <a:cxn ang="0">
                      <a:pos x="1163" y="203"/>
                    </a:cxn>
                    <a:cxn ang="0">
                      <a:pos x="1211" y="257"/>
                    </a:cxn>
                    <a:cxn ang="0">
                      <a:pos x="1252" y="318"/>
                    </a:cxn>
                    <a:cxn ang="0">
                      <a:pos x="1252" y="318"/>
                    </a:cxn>
                  </a:cxnLst>
                  <a:rect l="txL" t="txT" r="txR" b="tx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>
                        <a:alpha val="100000"/>
                      </a:srgbClr>
                    </a:gs>
                    <a:gs pos="100000">
                      <a:srgbClr val="66A7E8">
                        <a:alpha val="100000"/>
                      </a:srgbClr>
                    </a:gs>
                  </a:gsLst>
                  <a:lin ang="5400000" scaled="1"/>
                  <a:tileRect/>
                </a:gradFill>
                <a:ln w="0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sp>
            <p:nvSpPr>
              <p:cNvPr id="123990" name="Text Box 86"/>
              <p:cNvSpPr txBox="1">
                <a:spLocks noChangeArrowheads="1"/>
              </p:cNvSpPr>
              <p:nvPr/>
            </p:nvSpPr>
            <p:spPr bwMode="gray">
              <a:xfrm>
                <a:off x="4104" y="2023"/>
                <a:ext cx="92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</a:ln>
              <a:effectLst/>
            </p:spPr>
            <p:txBody>
              <a:bodyPr wrap="none">
                <a:spAutoFit/>
              </a:bodyPr>
              <a:lstStyle/>
              <a:p>
                <a:pPr marR="0" algn="ctr" defTabSz="914400">
                  <a:buClrTx/>
                  <a:buSzTx/>
                  <a:buFontTx/>
                  <a:buNone/>
                  <a:defRPr/>
                </a:pPr>
                <a:endParaRPr kumimoji="0" lang="en-US" altLang="zh-CN" sz="2400" kern="1200" cap="none" spc="0" normalizeH="0" baseline="0" noProof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Verdana" panose="020B060403050404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38943" name="Text Box 87"/>
            <p:cNvSpPr txBox="1"/>
            <p:nvPr/>
          </p:nvSpPr>
          <p:spPr>
            <a:xfrm>
              <a:off x="975" y="829"/>
              <a:ext cx="2563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r">
                <a:spcBef>
                  <a:spcPct val="0"/>
                </a:spcBef>
                <a:buClrTx/>
                <a:buFontTx/>
                <a:buNone/>
              </a:pPr>
              <a:r>
                <a:rPr lang="zh-CN" altLang="en-US" b="1" dirty="0">
                  <a:solidFill>
                    <a:srgbClr val="FFFFFF"/>
                  </a:solidFill>
                  <a:latin typeface="Arial" panose="020B0604020202020204" pitchFamily="34" charset="0"/>
                </a:rPr>
                <a:t>速度  时机</a:t>
              </a:r>
              <a:endParaRPr lang="zh-CN" altLang="en-US" b="1" dirty="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8917" name="Group 88"/>
          <p:cNvGrpSpPr/>
          <p:nvPr/>
        </p:nvGrpSpPr>
        <p:grpSpPr>
          <a:xfrm>
            <a:off x="755650" y="3141663"/>
            <a:ext cx="6264275" cy="865187"/>
            <a:chOff x="476" y="709"/>
            <a:chExt cx="3946" cy="545"/>
          </a:xfrm>
        </p:grpSpPr>
        <p:sp>
          <p:nvSpPr>
            <p:cNvPr id="38934" name="Rectangle 89"/>
            <p:cNvSpPr/>
            <p:nvPr/>
          </p:nvSpPr>
          <p:spPr>
            <a:xfrm>
              <a:off x="476" y="799"/>
              <a:ext cx="3674" cy="389"/>
            </a:xfrm>
            <a:prstGeom prst="rect">
              <a:avLst/>
            </a:prstGeom>
            <a:gradFill rotWithShape="1">
              <a:gsLst>
                <a:gs pos="0">
                  <a:srgbClr val="013997">
                    <a:alpha val="43999"/>
                  </a:srgbClr>
                </a:gs>
                <a:gs pos="100000">
                  <a:srgbClr val="418AEB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endParaRPr lang="zh-CN" altLang="en-US" sz="1800" dirty="0"/>
            </a:p>
          </p:txBody>
        </p:sp>
        <p:grpSp>
          <p:nvGrpSpPr>
            <p:cNvPr id="38935" name="Group 90"/>
            <p:cNvGrpSpPr/>
            <p:nvPr/>
          </p:nvGrpSpPr>
          <p:grpSpPr>
            <a:xfrm>
              <a:off x="3878" y="709"/>
              <a:ext cx="544" cy="545"/>
              <a:chOff x="3938" y="1968"/>
              <a:chExt cx="430" cy="437"/>
            </a:xfrm>
          </p:grpSpPr>
          <p:grpSp>
            <p:nvGrpSpPr>
              <p:cNvPr id="38937" name="Group 91"/>
              <p:cNvGrpSpPr/>
              <p:nvPr/>
            </p:nvGrpSpPr>
            <p:grpSpPr>
              <a:xfrm>
                <a:off x="3938" y="1968"/>
                <a:ext cx="430" cy="437"/>
                <a:chOff x="2016" y="1920"/>
                <a:chExt cx="1680" cy="1680"/>
              </a:xfrm>
            </p:grpSpPr>
            <p:sp>
              <p:nvSpPr>
                <p:cNvPr id="38939" name="Oval 92"/>
                <p:cNvSpPr/>
                <p:nvPr/>
              </p:nvSpPr>
              <p:spPr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4996E3"/>
                    </a:gs>
                    <a:gs pos="100000">
                      <a:srgbClr val="162D45"/>
                    </a:gs>
                  </a:gsLst>
                  <a:lin ang="5400000" scaled="1"/>
                  <a:tileRect/>
                </a:gradFill>
                <a:ln w="9525">
                  <a:noFill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Char char="v"/>
                    <a:defRPr sz="2400" b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2"/>
                      </a:solidFill>
                      <a:latin typeface="+mn-lt"/>
                      <a:ea typeface="+mn-ea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400">
                      <a:solidFill>
                        <a:schemeClr val="tx2"/>
                      </a:solidFill>
                      <a:latin typeface="+mn-lt"/>
                      <a:ea typeface="+mn-ea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2"/>
                      </a:solidFill>
                      <a:latin typeface="+mn-lt"/>
                      <a:ea typeface="+mn-ea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2"/>
                      </a:solidFill>
                      <a:latin typeface="+mn-lt"/>
                      <a:ea typeface="+mn-ea"/>
                    </a:defRPr>
                  </a:lvl5pPr>
                </a:lstStyle>
                <a:p>
                  <a:pPr marL="0" lvl="0" indent="0" algn="ctr" eaLnBrk="1" hangingPunct="1">
                    <a:buNone/>
                  </a:pPr>
                  <a:endParaRPr lang="zh-CN" altLang="en-US" sz="1800" b="1" dirty="0"/>
                </a:p>
              </p:txBody>
            </p:sp>
            <p:sp>
              <p:nvSpPr>
                <p:cNvPr id="38940" name="Freeform 93"/>
                <p:cNvSpPr/>
                <p:nvPr/>
              </p:nvSpPr>
              <p:spPr>
                <a:xfrm>
                  <a:off x="2208" y="1948"/>
                  <a:ext cx="1296" cy="634"/>
                </a:xfrm>
                <a:custGeom>
                  <a:avLst/>
                  <a:gdLst>
                    <a:gd name="txL" fmla="*/ 0 w 1321"/>
                    <a:gd name="txT" fmla="*/ 0 h 712"/>
                    <a:gd name="txR" fmla="*/ 1321 w 1321"/>
                    <a:gd name="txB" fmla="*/ 712 h 712"/>
                  </a:gdLst>
                  <a:ahLst/>
                  <a:cxnLst>
                    <a:cxn ang="0">
                      <a:pos x="1252" y="318"/>
                    </a:cxn>
                    <a:cxn ang="0">
                      <a:pos x="1268" y="351"/>
                    </a:cxn>
                    <a:cxn ang="0">
                      <a:pos x="1271" y="381"/>
                    </a:cxn>
                    <a:cxn ang="0">
                      <a:pos x="1266" y="409"/>
                    </a:cxn>
                    <a:cxn ang="0">
                      <a:pos x="1249" y="436"/>
                    </a:cxn>
                    <a:cxn ang="0">
                      <a:pos x="1224" y="459"/>
                    </a:cxn>
                    <a:cxn ang="0">
                      <a:pos x="1193" y="479"/>
                    </a:cxn>
                    <a:cxn ang="0">
                      <a:pos x="1151" y="498"/>
                    </a:cxn>
                    <a:cxn ang="0">
                      <a:pos x="1104" y="515"/>
                    </a:cxn>
                    <a:cxn ang="0">
                      <a:pos x="1051" y="529"/>
                    </a:cxn>
                    <a:cxn ang="0">
                      <a:pos x="992" y="541"/>
                    </a:cxn>
                    <a:cxn ang="0">
                      <a:pos x="931" y="550"/>
                    </a:cxn>
                    <a:cxn ang="0">
                      <a:pos x="862" y="558"/>
                    </a:cxn>
                    <a:cxn ang="0">
                      <a:pos x="793" y="563"/>
                    </a:cxn>
                    <a:cxn ang="0">
                      <a:pos x="765" y="565"/>
                    </a:cxn>
                    <a:cxn ang="0">
                      <a:pos x="458" y="565"/>
                    </a:cxn>
                    <a:cxn ang="0">
                      <a:pos x="454" y="565"/>
                    </a:cxn>
                    <a:cxn ang="0">
                      <a:pos x="393" y="561"/>
                    </a:cxn>
                    <a:cxn ang="0">
                      <a:pos x="335" y="558"/>
                    </a:cxn>
                    <a:cxn ang="0">
                      <a:pos x="280" y="552"/>
                    </a:cxn>
                    <a:cxn ang="0">
                      <a:pos x="227" y="547"/>
                    </a:cxn>
                    <a:cxn ang="0">
                      <a:pos x="179" y="537"/>
                    </a:cxn>
                    <a:cxn ang="0">
                      <a:pos x="135" y="525"/>
                    </a:cxn>
                    <a:cxn ang="0">
                      <a:pos x="98" y="514"/>
                    </a:cxn>
                    <a:cxn ang="0">
                      <a:pos x="65" y="500"/>
                    </a:cxn>
                    <a:cxn ang="0">
                      <a:pos x="37" y="482"/>
                    </a:cxn>
                    <a:cxn ang="0">
                      <a:pos x="18" y="462"/>
                    </a:cxn>
                    <a:cxn ang="0">
                      <a:pos x="6" y="439"/>
                    </a:cxn>
                    <a:cxn ang="0">
                      <a:pos x="0" y="416"/>
                    </a:cxn>
                    <a:cxn ang="0">
                      <a:pos x="0" y="412"/>
                    </a:cxn>
                    <a:cxn ang="0">
                      <a:pos x="4" y="386"/>
                    </a:cxn>
                    <a:cxn ang="0">
                      <a:pos x="16" y="354"/>
                    </a:cxn>
                    <a:cxn ang="0">
                      <a:pos x="49" y="293"/>
                    </a:cxn>
                    <a:cxn ang="0">
                      <a:pos x="90" y="237"/>
                    </a:cxn>
                    <a:cxn ang="0">
                      <a:pos x="141" y="186"/>
                    </a:cxn>
                    <a:cxn ang="0">
                      <a:pos x="196" y="140"/>
                    </a:cxn>
                    <a:cxn ang="0">
                      <a:pos x="260" y="99"/>
                    </a:cxn>
                    <a:cxn ang="0">
                      <a:pos x="329" y="65"/>
                    </a:cxn>
                    <a:cxn ang="0">
                      <a:pos x="399" y="37"/>
                    </a:cxn>
                    <a:cxn ang="0">
                      <a:pos x="479" y="17"/>
                    </a:cxn>
                    <a:cxn ang="0">
                      <a:pos x="559" y="4"/>
                    </a:cxn>
                    <a:cxn ang="0">
                      <a:pos x="642" y="0"/>
                    </a:cxn>
                    <a:cxn ang="0">
                      <a:pos x="642" y="0"/>
                    </a:cxn>
                    <a:cxn ang="0">
                      <a:pos x="731" y="4"/>
                    </a:cxn>
                    <a:cxn ang="0">
                      <a:pos x="815" y="18"/>
                    </a:cxn>
                    <a:cxn ang="0">
                      <a:pos x="897" y="42"/>
                    </a:cxn>
                    <a:cxn ang="0">
                      <a:pos x="972" y="71"/>
                    </a:cxn>
                    <a:cxn ang="0">
                      <a:pos x="1042" y="109"/>
                    </a:cxn>
                    <a:cxn ang="0">
                      <a:pos x="1106" y="154"/>
                    </a:cxn>
                    <a:cxn ang="0">
                      <a:pos x="1163" y="203"/>
                    </a:cxn>
                    <a:cxn ang="0">
                      <a:pos x="1211" y="257"/>
                    </a:cxn>
                    <a:cxn ang="0">
                      <a:pos x="1252" y="318"/>
                    </a:cxn>
                    <a:cxn ang="0">
                      <a:pos x="1252" y="318"/>
                    </a:cxn>
                  </a:cxnLst>
                  <a:rect l="txL" t="txT" r="txR" b="tx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>
                        <a:alpha val="100000"/>
                      </a:srgbClr>
                    </a:gs>
                    <a:gs pos="100000">
                      <a:srgbClr val="66A7E8">
                        <a:alpha val="100000"/>
                      </a:srgbClr>
                    </a:gs>
                  </a:gsLst>
                  <a:lin ang="5400000" scaled="1"/>
                  <a:tileRect/>
                </a:gradFill>
                <a:ln w="0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sp>
            <p:nvSpPr>
              <p:cNvPr id="123998" name="Text Box 94"/>
              <p:cNvSpPr txBox="1">
                <a:spLocks noChangeArrowheads="1"/>
              </p:cNvSpPr>
              <p:nvPr/>
            </p:nvSpPr>
            <p:spPr bwMode="gray">
              <a:xfrm>
                <a:off x="4104" y="2023"/>
                <a:ext cx="92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</a:ln>
              <a:effectLst/>
            </p:spPr>
            <p:txBody>
              <a:bodyPr wrap="none">
                <a:spAutoFit/>
              </a:bodyPr>
              <a:lstStyle/>
              <a:p>
                <a:pPr marR="0" algn="ctr" defTabSz="914400">
                  <a:buClrTx/>
                  <a:buSzTx/>
                  <a:buFontTx/>
                  <a:buNone/>
                  <a:defRPr/>
                </a:pPr>
                <a:endParaRPr kumimoji="0" lang="en-US" altLang="zh-CN" sz="2400" kern="1200" cap="none" spc="0" normalizeH="0" baseline="0" noProof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Verdana" panose="020B060403050404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38936" name="Text Box 95"/>
            <p:cNvSpPr txBox="1"/>
            <p:nvPr/>
          </p:nvSpPr>
          <p:spPr>
            <a:xfrm>
              <a:off x="975" y="829"/>
              <a:ext cx="2563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r">
                <a:spcBef>
                  <a:spcPct val="0"/>
                </a:spcBef>
                <a:buClrTx/>
                <a:buFontTx/>
                <a:buNone/>
              </a:pPr>
              <a:r>
                <a:rPr lang="zh-CN" altLang="en-US" b="1" dirty="0">
                  <a:solidFill>
                    <a:srgbClr val="FFFFFF"/>
                  </a:solidFill>
                  <a:latin typeface="Arial" panose="020B0604020202020204" pitchFamily="34" charset="0"/>
                </a:rPr>
                <a:t>诚实  正直（实事求是）</a:t>
              </a:r>
              <a:endParaRPr lang="zh-CN" altLang="en-US" b="1" dirty="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8918" name="Group 96"/>
          <p:cNvGrpSpPr/>
          <p:nvPr/>
        </p:nvGrpSpPr>
        <p:grpSpPr>
          <a:xfrm>
            <a:off x="755650" y="4149725"/>
            <a:ext cx="6264275" cy="865188"/>
            <a:chOff x="476" y="709"/>
            <a:chExt cx="3946" cy="545"/>
          </a:xfrm>
        </p:grpSpPr>
        <p:sp>
          <p:nvSpPr>
            <p:cNvPr id="38927" name="Rectangle 97"/>
            <p:cNvSpPr/>
            <p:nvPr/>
          </p:nvSpPr>
          <p:spPr>
            <a:xfrm>
              <a:off x="476" y="799"/>
              <a:ext cx="3674" cy="389"/>
            </a:xfrm>
            <a:prstGeom prst="rect">
              <a:avLst/>
            </a:prstGeom>
            <a:gradFill rotWithShape="1">
              <a:gsLst>
                <a:gs pos="0">
                  <a:srgbClr val="013997">
                    <a:alpha val="43999"/>
                  </a:srgbClr>
                </a:gs>
                <a:gs pos="100000">
                  <a:srgbClr val="418AEB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endParaRPr lang="zh-CN" altLang="en-US" sz="1800" dirty="0"/>
            </a:p>
          </p:txBody>
        </p:sp>
        <p:grpSp>
          <p:nvGrpSpPr>
            <p:cNvPr id="38928" name="Group 98"/>
            <p:cNvGrpSpPr/>
            <p:nvPr/>
          </p:nvGrpSpPr>
          <p:grpSpPr>
            <a:xfrm>
              <a:off x="3878" y="709"/>
              <a:ext cx="544" cy="545"/>
              <a:chOff x="3938" y="1968"/>
              <a:chExt cx="430" cy="437"/>
            </a:xfrm>
          </p:grpSpPr>
          <p:grpSp>
            <p:nvGrpSpPr>
              <p:cNvPr id="38930" name="Group 99"/>
              <p:cNvGrpSpPr/>
              <p:nvPr/>
            </p:nvGrpSpPr>
            <p:grpSpPr>
              <a:xfrm>
                <a:off x="3938" y="1968"/>
                <a:ext cx="430" cy="437"/>
                <a:chOff x="2016" y="1920"/>
                <a:chExt cx="1680" cy="1680"/>
              </a:xfrm>
            </p:grpSpPr>
            <p:sp>
              <p:nvSpPr>
                <p:cNvPr id="38932" name="Oval 100"/>
                <p:cNvSpPr/>
                <p:nvPr/>
              </p:nvSpPr>
              <p:spPr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4996E3"/>
                    </a:gs>
                    <a:gs pos="100000">
                      <a:srgbClr val="162D45"/>
                    </a:gs>
                  </a:gsLst>
                  <a:lin ang="5400000" scaled="1"/>
                  <a:tileRect/>
                </a:gradFill>
                <a:ln w="9525">
                  <a:noFill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Char char="v"/>
                    <a:defRPr sz="2400" b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2"/>
                      </a:solidFill>
                      <a:latin typeface="+mn-lt"/>
                      <a:ea typeface="+mn-ea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400">
                      <a:solidFill>
                        <a:schemeClr val="tx2"/>
                      </a:solidFill>
                      <a:latin typeface="+mn-lt"/>
                      <a:ea typeface="+mn-ea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2"/>
                      </a:solidFill>
                      <a:latin typeface="+mn-lt"/>
                      <a:ea typeface="+mn-ea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2"/>
                      </a:solidFill>
                      <a:latin typeface="+mn-lt"/>
                      <a:ea typeface="+mn-ea"/>
                    </a:defRPr>
                  </a:lvl5pPr>
                </a:lstStyle>
                <a:p>
                  <a:pPr marL="0" lvl="0" indent="0" algn="ctr" eaLnBrk="1" hangingPunct="1">
                    <a:buNone/>
                  </a:pPr>
                  <a:endParaRPr lang="zh-CN" altLang="en-US" sz="1800" b="1" dirty="0"/>
                </a:p>
              </p:txBody>
            </p:sp>
            <p:sp>
              <p:nvSpPr>
                <p:cNvPr id="38933" name="Freeform 101"/>
                <p:cNvSpPr/>
                <p:nvPr/>
              </p:nvSpPr>
              <p:spPr>
                <a:xfrm>
                  <a:off x="2208" y="1948"/>
                  <a:ext cx="1296" cy="634"/>
                </a:xfrm>
                <a:custGeom>
                  <a:avLst/>
                  <a:gdLst>
                    <a:gd name="txL" fmla="*/ 0 w 1321"/>
                    <a:gd name="txT" fmla="*/ 0 h 712"/>
                    <a:gd name="txR" fmla="*/ 1321 w 1321"/>
                    <a:gd name="txB" fmla="*/ 712 h 712"/>
                  </a:gdLst>
                  <a:ahLst/>
                  <a:cxnLst>
                    <a:cxn ang="0">
                      <a:pos x="1252" y="318"/>
                    </a:cxn>
                    <a:cxn ang="0">
                      <a:pos x="1268" y="351"/>
                    </a:cxn>
                    <a:cxn ang="0">
                      <a:pos x="1271" y="381"/>
                    </a:cxn>
                    <a:cxn ang="0">
                      <a:pos x="1266" y="409"/>
                    </a:cxn>
                    <a:cxn ang="0">
                      <a:pos x="1249" y="436"/>
                    </a:cxn>
                    <a:cxn ang="0">
                      <a:pos x="1224" y="459"/>
                    </a:cxn>
                    <a:cxn ang="0">
                      <a:pos x="1193" y="479"/>
                    </a:cxn>
                    <a:cxn ang="0">
                      <a:pos x="1151" y="498"/>
                    </a:cxn>
                    <a:cxn ang="0">
                      <a:pos x="1104" y="515"/>
                    </a:cxn>
                    <a:cxn ang="0">
                      <a:pos x="1051" y="529"/>
                    </a:cxn>
                    <a:cxn ang="0">
                      <a:pos x="992" y="541"/>
                    </a:cxn>
                    <a:cxn ang="0">
                      <a:pos x="931" y="550"/>
                    </a:cxn>
                    <a:cxn ang="0">
                      <a:pos x="862" y="558"/>
                    </a:cxn>
                    <a:cxn ang="0">
                      <a:pos x="793" y="563"/>
                    </a:cxn>
                    <a:cxn ang="0">
                      <a:pos x="765" y="565"/>
                    </a:cxn>
                    <a:cxn ang="0">
                      <a:pos x="458" y="565"/>
                    </a:cxn>
                    <a:cxn ang="0">
                      <a:pos x="454" y="565"/>
                    </a:cxn>
                    <a:cxn ang="0">
                      <a:pos x="393" y="561"/>
                    </a:cxn>
                    <a:cxn ang="0">
                      <a:pos x="335" y="558"/>
                    </a:cxn>
                    <a:cxn ang="0">
                      <a:pos x="280" y="552"/>
                    </a:cxn>
                    <a:cxn ang="0">
                      <a:pos x="227" y="547"/>
                    </a:cxn>
                    <a:cxn ang="0">
                      <a:pos x="179" y="537"/>
                    </a:cxn>
                    <a:cxn ang="0">
                      <a:pos x="135" y="525"/>
                    </a:cxn>
                    <a:cxn ang="0">
                      <a:pos x="98" y="514"/>
                    </a:cxn>
                    <a:cxn ang="0">
                      <a:pos x="65" y="500"/>
                    </a:cxn>
                    <a:cxn ang="0">
                      <a:pos x="37" y="482"/>
                    </a:cxn>
                    <a:cxn ang="0">
                      <a:pos x="18" y="462"/>
                    </a:cxn>
                    <a:cxn ang="0">
                      <a:pos x="6" y="439"/>
                    </a:cxn>
                    <a:cxn ang="0">
                      <a:pos x="0" y="416"/>
                    </a:cxn>
                    <a:cxn ang="0">
                      <a:pos x="0" y="412"/>
                    </a:cxn>
                    <a:cxn ang="0">
                      <a:pos x="4" y="386"/>
                    </a:cxn>
                    <a:cxn ang="0">
                      <a:pos x="16" y="354"/>
                    </a:cxn>
                    <a:cxn ang="0">
                      <a:pos x="49" y="293"/>
                    </a:cxn>
                    <a:cxn ang="0">
                      <a:pos x="90" y="237"/>
                    </a:cxn>
                    <a:cxn ang="0">
                      <a:pos x="141" y="186"/>
                    </a:cxn>
                    <a:cxn ang="0">
                      <a:pos x="196" y="140"/>
                    </a:cxn>
                    <a:cxn ang="0">
                      <a:pos x="260" y="99"/>
                    </a:cxn>
                    <a:cxn ang="0">
                      <a:pos x="329" y="65"/>
                    </a:cxn>
                    <a:cxn ang="0">
                      <a:pos x="399" y="37"/>
                    </a:cxn>
                    <a:cxn ang="0">
                      <a:pos x="479" y="17"/>
                    </a:cxn>
                    <a:cxn ang="0">
                      <a:pos x="559" y="4"/>
                    </a:cxn>
                    <a:cxn ang="0">
                      <a:pos x="642" y="0"/>
                    </a:cxn>
                    <a:cxn ang="0">
                      <a:pos x="642" y="0"/>
                    </a:cxn>
                    <a:cxn ang="0">
                      <a:pos x="731" y="4"/>
                    </a:cxn>
                    <a:cxn ang="0">
                      <a:pos x="815" y="18"/>
                    </a:cxn>
                    <a:cxn ang="0">
                      <a:pos x="897" y="42"/>
                    </a:cxn>
                    <a:cxn ang="0">
                      <a:pos x="972" y="71"/>
                    </a:cxn>
                    <a:cxn ang="0">
                      <a:pos x="1042" y="109"/>
                    </a:cxn>
                    <a:cxn ang="0">
                      <a:pos x="1106" y="154"/>
                    </a:cxn>
                    <a:cxn ang="0">
                      <a:pos x="1163" y="203"/>
                    </a:cxn>
                    <a:cxn ang="0">
                      <a:pos x="1211" y="257"/>
                    </a:cxn>
                    <a:cxn ang="0">
                      <a:pos x="1252" y="318"/>
                    </a:cxn>
                    <a:cxn ang="0">
                      <a:pos x="1252" y="318"/>
                    </a:cxn>
                  </a:cxnLst>
                  <a:rect l="txL" t="txT" r="txR" b="tx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>
                        <a:alpha val="100000"/>
                      </a:srgbClr>
                    </a:gs>
                    <a:gs pos="100000">
                      <a:srgbClr val="66A7E8">
                        <a:alpha val="100000"/>
                      </a:srgbClr>
                    </a:gs>
                  </a:gsLst>
                  <a:lin ang="5400000" scaled="1"/>
                  <a:tileRect/>
                </a:gradFill>
                <a:ln w="0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sp>
            <p:nvSpPr>
              <p:cNvPr id="124006" name="Text Box 102"/>
              <p:cNvSpPr txBox="1">
                <a:spLocks noChangeArrowheads="1"/>
              </p:cNvSpPr>
              <p:nvPr/>
            </p:nvSpPr>
            <p:spPr bwMode="gray">
              <a:xfrm>
                <a:off x="4104" y="2023"/>
                <a:ext cx="92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</a:ln>
              <a:effectLst/>
            </p:spPr>
            <p:txBody>
              <a:bodyPr wrap="none">
                <a:spAutoFit/>
              </a:bodyPr>
              <a:lstStyle/>
              <a:p>
                <a:pPr marR="0" algn="ctr" defTabSz="914400">
                  <a:buClrTx/>
                  <a:buSzTx/>
                  <a:buFontTx/>
                  <a:buNone/>
                  <a:defRPr/>
                </a:pPr>
                <a:endParaRPr kumimoji="0" lang="en-US" altLang="zh-CN" sz="2400" kern="1200" cap="none" spc="0" normalizeH="0" baseline="0" noProof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Verdana" panose="020B060403050404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38929" name="Text Box 103"/>
            <p:cNvSpPr txBox="1"/>
            <p:nvPr/>
          </p:nvSpPr>
          <p:spPr>
            <a:xfrm>
              <a:off x="975" y="829"/>
              <a:ext cx="2563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r">
                <a:spcBef>
                  <a:spcPct val="0"/>
                </a:spcBef>
                <a:buClrTx/>
                <a:buFontTx/>
                <a:buNone/>
              </a:pPr>
              <a:r>
                <a:rPr lang="zh-CN" altLang="en-US" b="1" dirty="0">
                  <a:solidFill>
                    <a:srgbClr val="FFFFFF"/>
                  </a:solidFill>
                  <a:latin typeface="Arial" panose="020B0604020202020204" pitchFamily="34" charset="0"/>
                </a:rPr>
                <a:t>实现彻底沟通</a:t>
              </a:r>
              <a:endParaRPr lang="zh-CN" altLang="en-US" b="1" dirty="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8919" name="Group 104"/>
          <p:cNvGrpSpPr/>
          <p:nvPr/>
        </p:nvGrpSpPr>
        <p:grpSpPr>
          <a:xfrm>
            <a:off x="755650" y="5157788"/>
            <a:ext cx="6264275" cy="865187"/>
            <a:chOff x="476" y="709"/>
            <a:chExt cx="3946" cy="545"/>
          </a:xfrm>
        </p:grpSpPr>
        <p:sp>
          <p:nvSpPr>
            <p:cNvPr id="38920" name="Rectangle 105"/>
            <p:cNvSpPr/>
            <p:nvPr/>
          </p:nvSpPr>
          <p:spPr>
            <a:xfrm>
              <a:off x="476" y="799"/>
              <a:ext cx="3674" cy="389"/>
            </a:xfrm>
            <a:prstGeom prst="rect">
              <a:avLst/>
            </a:prstGeom>
            <a:gradFill rotWithShape="1">
              <a:gsLst>
                <a:gs pos="0">
                  <a:srgbClr val="013997">
                    <a:alpha val="43999"/>
                  </a:srgbClr>
                </a:gs>
                <a:gs pos="100000">
                  <a:srgbClr val="418AEB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endParaRPr lang="zh-CN" altLang="en-US" sz="1800" dirty="0"/>
            </a:p>
          </p:txBody>
        </p:sp>
        <p:grpSp>
          <p:nvGrpSpPr>
            <p:cNvPr id="38921" name="Group 106"/>
            <p:cNvGrpSpPr/>
            <p:nvPr/>
          </p:nvGrpSpPr>
          <p:grpSpPr>
            <a:xfrm>
              <a:off x="3878" y="709"/>
              <a:ext cx="544" cy="545"/>
              <a:chOff x="3938" y="1968"/>
              <a:chExt cx="430" cy="437"/>
            </a:xfrm>
          </p:grpSpPr>
          <p:grpSp>
            <p:nvGrpSpPr>
              <p:cNvPr id="38923" name="Group 107"/>
              <p:cNvGrpSpPr/>
              <p:nvPr/>
            </p:nvGrpSpPr>
            <p:grpSpPr>
              <a:xfrm>
                <a:off x="3938" y="1968"/>
                <a:ext cx="430" cy="437"/>
                <a:chOff x="2016" y="1920"/>
                <a:chExt cx="1680" cy="1680"/>
              </a:xfrm>
            </p:grpSpPr>
            <p:sp>
              <p:nvSpPr>
                <p:cNvPr id="38925" name="Oval 108"/>
                <p:cNvSpPr/>
                <p:nvPr/>
              </p:nvSpPr>
              <p:spPr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4996E3"/>
                    </a:gs>
                    <a:gs pos="100000">
                      <a:srgbClr val="162D45"/>
                    </a:gs>
                  </a:gsLst>
                  <a:lin ang="5400000" scaled="1"/>
                  <a:tileRect/>
                </a:gradFill>
                <a:ln w="9525">
                  <a:noFill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Char char="v"/>
                    <a:defRPr sz="2400" b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2"/>
                      </a:solidFill>
                      <a:latin typeface="+mn-lt"/>
                      <a:ea typeface="+mn-ea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400">
                      <a:solidFill>
                        <a:schemeClr val="tx2"/>
                      </a:solidFill>
                      <a:latin typeface="+mn-lt"/>
                      <a:ea typeface="+mn-ea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2"/>
                      </a:solidFill>
                      <a:latin typeface="+mn-lt"/>
                      <a:ea typeface="+mn-ea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2"/>
                      </a:solidFill>
                      <a:latin typeface="+mn-lt"/>
                      <a:ea typeface="+mn-ea"/>
                    </a:defRPr>
                  </a:lvl5pPr>
                </a:lstStyle>
                <a:p>
                  <a:pPr marL="0" lvl="0" indent="0" algn="ctr" eaLnBrk="1" hangingPunct="1">
                    <a:buNone/>
                  </a:pPr>
                  <a:endParaRPr lang="zh-CN" altLang="en-US" sz="1800" b="1" dirty="0"/>
                </a:p>
              </p:txBody>
            </p:sp>
            <p:sp>
              <p:nvSpPr>
                <p:cNvPr id="38926" name="Freeform 109"/>
                <p:cNvSpPr/>
                <p:nvPr/>
              </p:nvSpPr>
              <p:spPr>
                <a:xfrm>
                  <a:off x="2208" y="1948"/>
                  <a:ext cx="1296" cy="634"/>
                </a:xfrm>
                <a:custGeom>
                  <a:avLst/>
                  <a:gdLst>
                    <a:gd name="txL" fmla="*/ 0 w 1321"/>
                    <a:gd name="txT" fmla="*/ 0 h 712"/>
                    <a:gd name="txR" fmla="*/ 1321 w 1321"/>
                    <a:gd name="txB" fmla="*/ 712 h 712"/>
                  </a:gdLst>
                  <a:ahLst/>
                  <a:cxnLst>
                    <a:cxn ang="0">
                      <a:pos x="1252" y="318"/>
                    </a:cxn>
                    <a:cxn ang="0">
                      <a:pos x="1268" y="351"/>
                    </a:cxn>
                    <a:cxn ang="0">
                      <a:pos x="1271" y="381"/>
                    </a:cxn>
                    <a:cxn ang="0">
                      <a:pos x="1266" y="409"/>
                    </a:cxn>
                    <a:cxn ang="0">
                      <a:pos x="1249" y="436"/>
                    </a:cxn>
                    <a:cxn ang="0">
                      <a:pos x="1224" y="459"/>
                    </a:cxn>
                    <a:cxn ang="0">
                      <a:pos x="1193" y="479"/>
                    </a:cxn>
                    <a:cxn ang="0">
                      <a:pos x="1151" y="498"/>
                    </a:cxn>
                    <a:cxn ang="0">
                      <a:pos x="1104" y="515"/>
                    </a:cxn>
                    <a:cxn ang="0">
                      <a:pos x="1051" y="529"/>
                    </a:cxn>
                    <a:cxn ang="0">
                      <a:pos x="992" y="541"/>
                    </a:cxn>
                    <a:cxn ang="0">
                      <a:pos x="931" y="550"/>
                    </a:cxn>
                    <a:cxn ang="0">
                      <a:pos x="862" y="558"/>
                    </a:cxn>
                    <a:cxn ang="0">
                      <a:pos x="793" y="563"/>
                    </a:cxn>
                    <a:cxn ang="0">
                      <a:pos x="765" y="565"/>
                    </a:cxn>
                    <a:cxn ang="0">
                      <a:pos x="458" y="565"/>
                    </a:cxn>
                    <a:cxn ang="0">
                      <a:pos x="454" y="565"/>
                    </a:cxn>
                    <a:cxn ang="0">
                      <a:pos x="393" y="561"/>
                    </a:cxn>
                    <a:cxn ang="0">
                      <a:pos x="335" y="558"/>
                    </a:cxn>
                    <a:cxn ang="0">
                      <a:pos x="280" y="552"/>
                    </a:cxn>
                    <a:cxn ang="0">
                      <a:pos x="227" y="547"/>
                    </a:cxn>
                    <a:cxn ang="0">
                      <a:pos x="179" y="537"/>
                    </a:cxn>
                    <a:cxn ang="0">
                      <a:pos x="135" y="525"/>
                    </a:cxn>
                    <a:cxn ang="0">
                      <a:pos x="98" y="514"/>
                    </a:cxn>
                    <a:cxn ang="0">
                      <a:pos x="65" y="500"/>
                    </a:cxn>
                    <a:cxn ang="0">
                      <a:pos x="37" y="482"/>
                    </a:cxn>
                    <a:cxn ang="0">
                      <a:pos x="18" y="462"/>
                    </a:cxn>
                    <a:cxn ang="0">
                      <a:pos x="6" y="439"/>
                    </a:cxn>
                    <a:cxn ang="0">
                      <a:pos x="0" y="416"/>
                    </a:cxn>
                    <a:cxn ang="0">
                      <a:pos x="0" y="412"/>
                    </a:cxn>
                    <a:cxn ang="0">
                      <a:pos x="4" y="386"/>
                    </a:cxn>
                    <a:cxn ang="0">
                      <a:pos x="16" y="354"/>
                    </a:cxn>
                    <a:cxn ang="0">
                      <a:pos x="49" y="293"/>
                    </a:cxn>
                    <a:cxn ang="0">
                      <a:pos x="90" y="237"/>
                    </a:cxn>
                    <a:cxn ang="0">
                      <a:pos x="141" y="186"/>
                    </a:cxn>
                    <a:cxn ang="0">
                      <a:pos x="196" y="140"/>
                    </a:cxn>
                    <a:cxn ang="0">
                      <a:pos x="260" y="99"/>
                    </a:cxn>
                    <a:cxn ang="0">
                      <a:pos x="329" y="65"/>
                    </a:cxn>
                    <a:cxn ang="0">
                      <a:pos x="399" y="37"/>
                    </a:cxn>
                    <a:cxn ang="0">
                      <a:pos x="479" y="17"/>
                    </a:cxn>
                    <a:cxn ang="0">
                      <a:pos x="559" y="4"/>
                    </a:cxn>
                    <a:cxn ang="0">
                      <a:pos x="642" y="0"/>
                    </a:cxn>
                    <a:cxn ang="0">
                      <a:pos x="642" y="0"/>
                    </a:cxn>
                    <a:cxn ang="0">
                      <a:pos x="731" y="4"/>
                    </a:cxn>
                    <a:cxn ang="0">
                      <a:pos x="815" y="18"/>
                    </a:cxn>
                    <a:cxn ang="0">
                      <a:pos x="897" y="42"/>
                    </a:cxn>
                    <a:cxn ang="0">
                      <a:pos x="972" y="71"/>
                    </a:cxn>
                    <a:cxn ang="0">
                      <a:pos x="1042" y="109"/>
                    </a:cxn>
                    <a:cxn ang="0">
                      <a:pos x="1106" y="154"/>
                    </a:cxn>
                    <a:cxn ang="0">
                      <a:pos x="1163" y="203"/>
                    </a:cxn>
                    <a:cxn ang="0">
                      <a:pos x="1211" y="257"/>
                    </a:cxn>
                    <a:cxn ang="0">
                      <a:pos x="1252" y="318"/>
                    </a:cxn>
                    <a:cxn ang="0">
                      <a:pos x="1252" y="318"/>
                    </a:cxn>
                  </a:cxnLst>
                  <a:rect l="txL" t="txT" r="txR" b="tx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>
                        <a:alpha val="100000"/>
                      </a:srgbClr>
                    </a:gs>
                    <a:gs pos="100000">
                      <a:srgbClr val="66A7E8">
                        <a:alpha val="100000"/>
                      </a:srgbClr>
                    </a:gs>
                  </a:gsLst>
                  <a:lin ang="5400000" scaled="1"/>
                  <a:tileRect/>
                </a:gradFill>
                <a:ln w="0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sp>
            <p:nvSpPr>
              <p:cNvPr id="124014" name="Text Box 110"/>
              <p:cNvSpPr txBox="1">
                <a:spLocks noChangeArrowheads="1"/>
              </p:cNvSpPr>
              <p:nvPr/>
            </p:nvSpPr>
            <p:spPr bwMode="gray">
              <a:xfrm>
                <a:off x="4104" y="2023"/>
                <a:ext cx="92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</a:ln>
              <a:effectLst/>
            </p:spPr>
            <p:txBody>
              <a:bodyPr wrap="none">
                <a:spAutoFit/>
              </a:bodyPr>
              <a:lstStyle/>
              <a:p>
                <a:pPr marR="0" algn="ctr" defTabSz="914400">
                  <a:buClrTx/>
                  <a:buSzTx/>
                  <a:buFontTx/>
                  <a:buNone/>
                  <a:defRPr/>
                </a:pPr>
                <a:endParaRPr kumimoji="0" lang="en-US" altLang="zh-CN" sz="2400" kern="1200" cap="none" spc="0" normalizeH="0" baseline="0" noProof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Verdana" panose="020B060403050404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38922" name="Text Box 111"/>
            <p:cNvSpPr txBox="1"/>
            <p:nvPr/>
          </p:nvSpPr>
          <p:spPr>
            <a:xfrm>
              <a:off x="975" y="829"/>
              <a:ext cx="2563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r">
                <a:spcBef>
                  <a:spcPct val="0"/>
                </a:spcBef>
                <a:buClrTx/>
                <a:buFontTx/>
                <a:buNone/>
              </a:pPr>
              <a:r>
                <a:rPr lang="zh-CN" altLang="en-US" b="1" dirty="0">
                  <a:solidFill>
                    <a:srgbClr val="FFFFFF"/>
                  </a:solidFill>
                  <a:latin typeface="Arial" panose="020B0604020202020204" pitchFamily="34" charset="0"/>
                </a:rPr>
                <a:t>全员参与</a:t>
              </a:r>
              <a:endParaRPr lang="zh-CN" altLang="en-US" b="1" dirty="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zh-CN" dirty="0"/>
              <a:t>TOYOTA WAY 2010</a:t>
            </a:r>
            <a:endParaRPr lang="en-US" altLang="zh-CN" dirty="0"/>
          </a:p>
        </p:txBody>
      </p:sp>
      <p:grpSp>
        <p:nvGrpSpPr>
          <p:cNvPr id="39939" name="Group 62"/>
          <p:cNvGrpSpPr/>
          <p:nvPr/>
        </p:nvGrpSpPr>
        <p:grpSpPr>
          <a:xfrm>
            <a:off x="831850" y="1158875"/>
            <a:ext cx="7566025" cy="4700588"/>
            <a:chOff x="414" y="629"/>
            <a:chExt cx="4766" cy="2961"/>
          </a:xfrm>
        </p:grpSpPr>
        <p:sp>
          <p:nvSpPr>
            <p:cNvPr id="39940" name="Oval 43"/>
            <p:cNvSpPr/>
            <p:nvPr/>
          </p:nvSpPr>
          <p:spPr>
            <a:xfrm>
              <a:off x="414" y="686"/>
              <a:ext cx="2026" cy="1519"/>
            </a:xfrm>
            <a:prstGeom prst="ellipse">
              <a:avLst/>
            </a:prstGeom>
            <a:gradFill rotWithShape="0">
              <a:gsLst>
                <a:gs pos="0">
                  <a:srgbClr val="6F89F7"/>
                </a:gs>
                <a:gs pos="100000">
                  <a:srgbClr val="333F72"/>
                </a:gs>
              </a:gsLst>
              <a:lin ang="5400000" scaled="1"/>
              <a:tileRect/>
            </a:gradFill>
            <a:ln w="38100" cap="flat" cmpd="dbl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ja-JP" sz="2600" b="1" dirty="0">
                  <a:solidFill>
                    <a:srgbClr val="FFFFFF"/>
                  </a:solidFill>
                  <a:latin typeface="Arial" panose="020B0604020202020204" pitchFamily="34" charset="0"/>
                </a:rPr>
                <a:t>Continuous Improvement</a:t>
              </a:r>
              <a:endParaRPr lang="en-US" altLang="ja-JP" sz="2600" b="1" dirty="0">
                <a:solidFill>
                  <a:srgbClr val="FFFFFF"/>
                </a:solidFill>
                <a:latin typeface="Arial" panose="020B0604020202020204" pitchFamily="34" charset="0"/>
              </a:endParaRPr>
            </a:p>
            <a:p>
              <a:pPr marL="0" lvl="0" indent="0"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ja-JP" sz="2000" dirty="0">
                  <a:solidFill>
                    <a:srgbClr val="FFFFFF"/>
                  </a:solidFill>
                  <a:latin typeface="Arial" panose="020B0604020202020204" pitchFamily="34" charset="0"/>
                </a:rPr>
                <a:t>Wisdom and improvement</a:t>
              </a:r>
              <a:endParaRPr lang="en-US" altLang="ja-JP" sz="2000" dirty="0">
                <a:solidFill>
                  <a:srgbClr val="FFFFFF"/>
                </a:solidFill>
                <a:latin typeface="Arial" panose="020B0604020202020204" pitchFamily="34" charset="0"/>
              </a:endParaRPr>
            </a:p>
            <a:p>
              <a:pPr marL="0" lvl="0" indent="0" algn="ctr" eaLnBrk="1" hangingPunct="1">
                <a:spcBef>
                  <a:spcPct val="0"/>
                </a:spcBef>
                <a:buClrTx/>
                <a:buFontTx/>
                <a:buNone/>
              </a:pPr>
              <a:endParaRPr lang="ja-JP" altLang="en-US" sz="2000" dirty="0">
                <a:solidFill>
                  <a:srgbClr val="FFFFFF"/>
                </a:solidFill>
              </a:endParaRPr>
            </a:p>
          </p:txBody>
        </p:sp>
        <p:grpSp>
          <p:nvGrpSpPr>
            <p:cNvPr id="39941" name="Group 44"/>
            <p:cNvGrpSpPr/>
            <p:nvPr/>
          </p:nvGrpSpPr>
          <p:grpSpPr>
            <a:xfrm>
              <a:off x="2597" y="629"/>
              <a:ext cx="2420" cy="1603"/>
              <a:chOff x="2544" y="1152"/>
              <a:chExt cx="2420" cy="1603"/>
            </a:xfrm>
          </p:grpSpPr>
          <p:sp>
            <p:nvSpPr>
              <p:cNvPr id="39954" name="Rectangle 45"/>
              <p:cNvSpPr/>
              <p:nvPr/>
            </p:nvSpPr>
            <p:spPr>
              <a:xfrm>
                <a:off x="2546" y="1152"/>
                <a:ext cx="2418" cy="373"/>
              </a:xfrm>
              <a:prstGeom prst="rect">
                <a:avLst/>
              </a:prstGeom>
              <a:gradFill rotWithShape="0">
                <a:gsLst>
                  <a:gs pos="0">
                    <a:srgbClr val="B7C1EB"/>
                  </a:gs>
                  <a:gs pos="100000">
                    <a:srgbClr val="6F758F"/>
                  </a:gs>
                </a:gsLst>
                <a:lin ang="5400000" scaled="1"/>
                <a:tileRect/>
              </a:gradFill>
              <a:ln w="1270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92075" tIns="46038" rIns="92075" bIns="46038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ja-JP" sz="3200" b="1" dirty="0">
                    <a:solidFill>
                      <a:srgbClr val="FFFFFF"/>
                    </a:solidFill>
                  </a:rPr>
                  <a:t>Challenge</a:t>
                </a:r>
                <a:r>
                  <a:rPr lang="en-US" altLang="ja-JP" sz="1800" b="1" dirty="0">
                    <a:solidFill>
                      <a:srgbClr val="FFFFFF"/>
                    </a:solidFill>
                  </a:rPr>
                  <a:t>（</a:t>
                </a:r>
                <a:r>
                  <a:rPr lang="zh-CN" altLang="en-US" sz="1800" b="1" dirty="0">
                    <a:solidFill>
                      <a:srgbClr val="FFFFFF"/>
                    </a:solidFill>
                  </a:rPr>
                  <a:t>挑战</a:t>
                </a:r>
                <a:r>
                  <a:rPr lang="ja-JP" altLang="en-US" sz="1800" b="1" dirty="0">
                    <a:solidFill>
                      <a:srgbClr val="FFFFFF"/>
                    </a:solidFill>
                  </a:rPr>
                  <a:t>）</a:t>
                </a:r>
                <a:endParaRPr lang="ja-JP" altLang="en-US" sz="1800" b="1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9955" name="Rectangle 46"/>
              <p:cNvSpPr/>
              <p:nvPr/>
            </p:nvSpPr>
            <p:spPr>
              <a:xfrm>
                <a:off x="2544" y="1679"/>
                <a:ext cx="2419" cy="373"/>
              </a:xfrm>
              <a:prstGeom prst="rect">
                <a:avLst/>
              </a:prstGeom>
              <a:gradFill rotWithShape="0">
                <a:gsLst>
                  <a:gs pos="0">
                    <a:srgbClr val="B7C1EB"/>
                  </a:gs>
                  <a:gs pos="100000">
                    <a:srgbClr val="6F758F"/>
                  </a:gs>
                </a:gsLst>
                <a:lin ang="5400000" scaled="1"/>
                <a:tileRect/>
              </a:gradFill>
              <a:ln w="1270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92075" tIns="46038" rIns="92075" bIns="46038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ja-JP" sz="3200" b="1" dirty="0">
                    <a:solidFill>
                      <a:srgbClr val="FFFFFF"/>
                    </a:solidFill>
                  </a:rPr>
                  <a:t>Kaizen</a:t>
                </a:r>
                <a:r>
                  <a:rPr lang="en-US" altLang="ja-JP" sz="1800" b="1" dirty="0">
                    <a:solidFill>
                      <a:srgbClr val="FFFFFF"/>
                    </a:solidFill>
                  </a:rPr>
                  <a:t>（</a:t>
                </a:r>
                <a:r>
                  <a:rPr lang="zh-CN" altLang="en-US" sz="1800" b="1" dirty="0">
                    <a:solidFill>
                      <a:srgbClr val="FFFFFF"/>
                    </a:solidFill>
                  </a:rPr>
                  <a:t>改善</a:t>
                </a:r>
                <a:r>
                  <a:rPr lang="ja-JP" altLang="en-US" sz="1800" b="1" dirty="0">
                    <a:solidFill>
                      <a:srgbClr val="FFFFFF"/>
                    </a:solidFill>
                  </a:rPr>
                  <a:t>）</a:t>
                </a:r>
                <a:endParaRPr lang="ja-JP" altLang="en-US" sz="1800" b="1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9956" name="Rectangle 47"/>
              <p:cNvSpPr/>
              <p:nvPr/>
            </p:nvSpPr>
            <p:spPr>
              <a:xfrm>
                <a:off x="2546" y="2209"/>
                <a:ext cx="2418" cy="546"/>
              </a:xfrm>
              <a:prstGeom prst="rect">
                <a:avLst/>
              </a:prstGeom>
              <a:gradFill rotWithShape="0">
                <a:gsLst>
                  <a:gs pos="0">
                    <a:srgbClr val="B7C1EB"/>
                  </a:gs>
                  <a:gs pos="100000">
                    <a:srgbClr val="6F758F"/>
                  </a:gs>
                </a:gsLst>
                <a:lin ang="5400000" scaled="1"/>
                <a:tileRect/>
              </a:gradFill>
              <a:ln w="1270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92075" tIns="46038" rIns="92075" bIns="46038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ja-JP" sz="3200" b="1" dirty="0">
                    <a:solidFill>
                      <a:srgbClr val="FFFFFF"/>
                    </a:solidFill>
                  </a:rPr>
                  <a:t>Genchi Genbutsu</a:t>
                </a:r>
                <a:r>
                  <a:rPr lang="en-US" altLang="zh-CN" sz="3200" b="1" dirty="0">
                    <a:solidFill>
                      <a:srgbClr val="FFFFFF"/>
                    </a:solidFill>
                  </a:rPr>
                  <a:t>     </a:t>
                </a:r>
                <a:r>
                  <a:rPr lang="en-US" altLang="ja-JP" sz="1800" b="1" dirty="0">
                    <a:solidFill>
                      <a:srgbClr val="FFFFFF"/>
                    </a:solidFill>
                  </a:rPr>
                  <a:t>（</a:t>
                </a:r>
                <a:r>
                  <a:rPr lang="zh-CN" altLang="en-US" sz="1800" b="1" dirty="0">
                    <a:solidFill>
                      <a:srgbClr val="FFFFFF"/>
                    </a:solidFill>
                  </a:rPr>
                  <a:t>现地</a:t>
                </a:r>
                <a:r>
                  <a:rPr lang="en-US" altLang="zh-CN" sz="1800" b="1" dirty="0">
                    <a:solidFill>
                      <a:srgbClr val="FFFFFF"/>
                    </a:solidFill>
                  </a:rPr>
                  <a:t>·</a:t>
                </a:r>
                <a:r>
                  <a:rPr lang="zh-CN" altLang="en-US" sz="1800" b="1" dirty="0">
                    <a:solidFill>
                      <a:srgbClr val="FFFFFF"/>
                    </a:solidFill>
                  </a:rPr>
                  <a:t>现物</a:t>
                </a:r>
                <a:r>
                  <a:rPr lang="ja-JP" altLang="en-US" sz="1800" b="1" dirty="0">
                    <a:solidFill>
                      <a:srgbClr val="FFFFFF"/>
                    </a:solidFill>
                  </a:rPr>
                  <a:t>）</a:t>
                </a:r>
                <a:endParaRPr lang="ja-JP" altLang="en-US" sz="1800" b="1" dirty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39942" name="Oval 48"/>
            <p:cNvSpPr/>
            <p:nvPr/>
          </p:nvSpPr>
          <p:spPr>
            <a:xfrm>
              <a:off x="1179" y="2102"/>
              <a:ext cx="1898" cy="1488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760000"/>
                </a:gs>
              </a:gsLst>
              <a:lin ang="5400000" scaled="1"/>
              <a:tileRect/>
            </a:gradFill>
            <a:ln w="38100" cap="flat" cmpd="dbl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ja-JP" sz="3200" b="1" dirty="0">
                  <a:solidFill>
                    <a:srgbClr val="FFFFFF"/>
                  </a:solidFill>
                  <a:latin typeface="Arial" panose="020B0604020202020204" pitchFamily="34" charset="0"/>
                </a:rPr>
                <a:t>Respect for</a:t>
              </a:r>
              <a:r>
                <a:rPr lang="en-US" altLang="zh-CN" sz="3200" b="1" dirty="0">
                  <a:solidFill>
                    <a:srgbClr val="FFFFFF"/>
                  </a:solidFill>
                  <a:latin typeface="Arial" panose="020B0604020202020204" pitchFamily="34" charset="0"/>
                </a:rPr>
                <a:t> </a:t>
              </a:r>
              <a:r>
                <a:rPr lang="en-US" altLang="ja-JP" sz="3200" b="1" dirty="0">
                  <a:solidFill>
                    <a:srgbClr val="FFFFFF"/>
                  </a:solidFill>
                  <a:latin typeface="Arial" panose="020B0604020202020204" pitchFamily="34" charset="0"/>
                </a:rPr>
                <a:t>People</a:t>
              </a:r>
              <a:endParaRPr lang="en-US" altLang="ja-JP" sz="3200" b="1" dirty="0">
                <a:solidFill>
                  <a:srgbClr val="FFFFFF"/>
                </a:solidFill>
                <a:latin typeface="Arial" panose="020B0604020202020204" pitchFamily="34" charset="0"/>
              </a:endParaRPr>
            </a:p>
            <a:p>
              <a:pPr marL="0" lvl="0" indent="0" algn="ctr" eaLnBrk="1" hangingPunct="1">
                <a:spcBef>
                  <a:spcPct val="0"/>
                </a:spcBef>
                <a:buClrTx/>
                <a:buFontTx/>
                <a:buNone/>
              </a:pPr>
              <a:endParaRPr lang="ja-JP" altLang="en-US" b="1" dirty="0">
                <a:solidFill>
                  <a:srgbClr val="40458C"/>
                </a:solidFill>
              </a:endParaRPr>
            </a:p>
          </p:txBody>
        </p:sp>
        <p:grpSp>
          <p:nvGrpSpPr>
            <p:cNvPr id="39943" name="Group 49"/>
            <p:cNvGrpSpPr/>
            <p:nvPr/>
          </p:nvGrpSpPr>
          <p:grpSpPr>
            <a:xfrm>
              <a:off x="3303" y="2398"/>
              <a:ext cx="1877" cy="1154"/>
              <a:chOff x="3250" y="2832"/>
              <a:chExt cx="2270" cy="1154"/>
            </a:xfrm>
          </p:grpSpPr>
          <p:sp>
            <p:nvSpPr>
              <p:cNvPr id="39952" name="Rectangle 50"/>
              <p:cNvSpPr/>
              <p:nvPr/>
            </p:nvSpPr>
            <p:spPr>
              <a:xfrm>
                <a:off x="3250" y="2832"/>
                <a:ext cx="2270" cy="373"/>
              </a:xfrm>
              <a:prstGeom prst="rect">
                <a:avLst/>
              </a:prstGeom>
              <a:gradFill rotWithShape="0">
                <a:gsLst>
                  <a:gs pos="0">
                    <a:srgbClr val="ECD882"/>
                  </a:gs>
                  <a:gs pos="100000">
                    <a:srgbClr val="6D643C"/>
                  </a:gs>
                </a:gsLst>
                <a:lin ang="5400000" scaled="1"/>
                <a:tileRect/>
              </a:gradFill>
              <a:ln w="1270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92075" tIns="46038" rIns="92075" bIns="46038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ja-JP" sz="3200" b="1" dirty="0">
                    <a:solidFill>
                      <a:srgbClr val="FFFFFF"/>
                    </a:solidFill>
                  </a:rPr>
                  <a:t>Respect</a:t>
                </a:r>
                <a:r>
                  <a:rPr lang="en-US" altLang="ja-JP" sz="1800" b="1" dirty="0">
                    <a:solidFill>
                      <a:srgbClr val="FFFFFF"/>
                    </a:solidFill>
                  </a:rPr>
                  <a:t>（</a:t>
                </a:r>
                <a:r>
                  <a:rPr lang="zh-CN" altLang="en-US" sz="1800" b="1" dirty="0">
                    <a:solidFill>
                      <a:srgbClr val="FFFFFF"/>
                    </a:solidFill>
                  </a:rPr>
                  <a:t>尊重</a:t>
                </a:r>
                <a:r>
                  <a:rPr lang="ja-JP" altLang="en-US" sz="1800" b="1" dirty="0">
                    <a:solidFill>
                      <a:srgbClr val="FFFFFF"/>
                    </a:solidFill>
                  </a:rPr>
                  <a:t>）</a:t>
                </a:r>
                <a:endParaRPr lang="ja-JP" altLang="en-US" sz="1800" b="1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9953" name="Rectangle 51"/>
              <p:cNvSpPr/>
              <p:nvPr/>
            </p:nvSpPr>
            <p:spPr>
              <a:xfrm>
                <a:off x="3250" y="3353"/>
                <a:ext cx="2270" cy="633"/>
              </a:xfrm>
              <a:prstGeom prst="rect">
                <a:avLst/>
              </a:prstGeom>
              <a:gradFill rotWithShape="0">
                <a:gsLst>
                  <a:gs pos="0">
                    <a:srgbClr val="ECD882"/>
                  </a:gs>
                  <a:gs pos="100000">
                    <a:srgbClr val="6D643C"/>
                  </a:gs>
                </a:gsLst>
                <a:lin ang="5400000" scaled="1"/>
                <a:tileRect/>
              </a:gradFill>
              <a:ln w="1270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92075" tIns="46038" rIns="92075" bIns="46038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ja-JP" sz="3200" b="1" dirty="0">
                    <a:solidFill>
                      <a:srgbClr val="FFFFFF"/>
                    </a:solidFill>
                  </a:rPr>
                  <a:t>Teamwork　</a:t>
                </a:r>
                <a:endParaRPr lang="en-US" altLang="ja-JP" sz="3200" b="1" dirty="0">
                  <a:solidFill>
                    <a:srgbClr val="FFFFFF"/>
                  </a:solidFill>
                </a:endParaRPr>
              </a:p>
              <a:p>
                <a:pPr marL="0" lvl="0" indent="0" algn="ctr"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ja-JP" sz="1800" b="1" dirty="0">
                    <a:solidFill>
                      <a:srgbClr val="FFFFFF"/>
                    </a:solidFill>
                  </a:rPr>
                  <a:t>（</a:t>
                </a:r>
                <a:r>
                  <a:rPr lang="zh-CN" altLang="en-US" sz="1800" b="1" dirty="0">
                    <a:solidFill>
                      <a:srgbClr val="FFFFFF"/>
                    </a:solidFill>
                  </a:rPr>
                  <a:t>团队精神</a:t>
                </a:r>
                <a:r>
                  <a:rPr lang="ja-JP" altLang="en-US" sz="1800" b="1" dirty="0">
                    <a:solidFill>
                      <a:srgbClr val="FFFFFF"/>
                    </a:solidFill>
                  </a:rPr>
                  <a:t>）</a:t>
                </a:r>
                <a:endParaRPr lang="ja-JP" altLang="en-US" sz="1800" b="1" dirty="0">
                  <a:solidFill>
                    <a:srgbClr val="FFFFFF"/>
                  </a:solidFill>
                </a:endParaRPr>
              </a:p>
            </p:txBody>
          </p:sp>
        </p:grpSp>
        <p:cxnSp>
          <p:nvCxnSpPr>
            <p:cNvPr id="39944" name="AutoShape 52"/>
            <p:cNvCxnSpPr>
              <a:endCxn id="39954" idx="1"/>
            </p:cNvCxnSpPr>
            <p:nvPr/>
          </p:nvCxnSpPr>
          <p:spPr>
            <a:xfrm rot="-5400000">
              <a:off x="2292" y="1035"/>
              <a:ext cx="526" cy="88"/>
            </a:xfrm>
            <a:prstGeom prst="bentConnector2">
              <a:avLst/>
            </a:prstGeom>
            <a:ln w="254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</p:cxnSp>
        <p:cxnSp>
          <p:nvCxnSpPr>
            <p:cNvPr id="39945" name="AutoShape 53"/>
            <p:cNvCxnSpPr>
              <a:stCxn id="39942" idx="6"/>
              <a:endCxn id="39952" idx="1"/>
            </p:cNvCxnSpPr>
            <p:nvPr/>
          </p:nvCxnSpPr>
          <p:spPr>
            <a:xfrm flipV="1">
              <a:off x="3089" y="2585"/>
              <a:ext cx="214" cy="261"/>
            </a:xfrm>
            <a:prstGeom prst="bentConnector3">
              <a:avLst>
                <a:gd name="adj1" fmla="val 47194"/>
              </a:avLst>
            </a:prstGeom>
            <a:ln w="254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</p:cxnSp>
        <p:cxnSp>
          <p:nvCxnSpPr>
            <p:cNvPr id="39946" name="AutoShape 54"/>
            <p:cNvCxnSpPr>
              <a:stCxn id="39942" idx="6"/>
              <a:endCxn id="39953" idx="1"/>
            </p:cNvCxnSpPr>
            <p:nvPr/>
          </p:nvCxnSpPr>
          <p:spPr>
            <a:xfrm>
              <a:off x="3089" y="2846"/>
              <a:ext cx="214" cy="390"/>
            </a:xfrm>
            <a:prstGeom prst="bentConnector3">
              <a:avLst>
                <a:gd name="adj1" fmla="val 47194"/>
              </a:avLst>
            </a:prstGeom>
            <a:ln w="254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</p:cxnSp>
        <p:cxnSp>
          <p:nvCxnSpPr>
            <p:cNvPr id="39947" name="AutoShape 55"/>
            <p:cNvCxnSpPr>
              <a:endCxn id="39956" idx="1"/>
            </p:cNvCxnSpPr>
            <p:nvPr/>
          </p:nvCxnSpPr>
          <p:spPr>
            <a:xfrm rot="-5400000" flipH="1">
              <a:off x="2246" y="1606"/>
              <a:ext cx="617" cy="88"/>
            </a:xfrm>
            <a:prstGeom prst="bentConnector2">
              <a:avLst/>
            </a:prstGeom>
            <a:ln w="25400" cap="flat" cmpd="sng">
              <a:solidFill>
                <a:schemeClr val="tx1"/>
              </a:solidFill>
              <a:prstDash val="solid"/>
              <a:miter/>
              <a:headEnd type="none" w="sm" len="sm"/>
              <a:tailEnd type="none" w="sm" len="sm"/>
            </a:ln>
          </p:spPr>
        </p:cxnSp>
        <p:sp>
          <p:nvSpPr>
            <p:cNvPr id="39948" name="Line 56"/>
            <p:cNvSpPr/>
            <p:nvPr/>
          </p:nvSpPr>
          <p:spPr>
            <a:xfrm>
              <a:off x="2447" y="1451"/>
              <a:ext cx="158" cy="0"/>
            </a:xfrm>
            <a:prstGeom prst="line">
              <a:avLst/>
            </a:prstGeom>
            <a:ln w="254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39949" name="Text Box 57"/>
            <p:cNvSpPr txBox="1"/>
            <p:nvPr/>
          </p:nvSpPr>
          <p:spPr>
            <a:xfrm>
              <a:off x="581" y="1281"/>
              <a:ext cx="1728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zh-CN" altLang="en-US" sz="2000" b="1" dirty="0">
                  <a:solidFill>
                    <a:srgbClr val="FFFF66"/>
                  </a:solidFill>
                </a:rPr>
                <a:t>持续不断的改善</a:t>
              </a:r>
              <a:endParaRPr lang="ja-JP" altLang="en-US" sz="2000" b="1" dirty="0">
                <a:solidFill>
                  <a:srgbClr val="FFFF66"/>
                </a:solidFill>
              </a:endParaRPr>
            </a:p>
          </p:txBody>
        </p:sp>
        <p:sp>
          <p:nvSpPr>
            <p:cNvPr id="39950" name="Text Box 58"/>
            <p:cNvSpPr txBox="1"/>
            <p:nvPr/>
          </p:nvSpPr>
          <p:spPr>
            <a:xfrm>
              <a:off x="917" y="1848"/>
              <a:ext cx="1056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zh-CN" altLang="en-US" sz="2000" b="1" dirty="0">
                  <a:solidFill>
                    <a:srgbClr val="FFFF66"/>
                  </a:solidFill>
                </a:rPr>
                <a:t>智慧和改善</a:t>
              </a:r>
              <a:endParaRPr lang="ja-JP" altLang="en-US" sz="2000" b="1" dirty="0">
                <a:solidFill>
                  <a:srgbClr val="FFFF66"/>
                </a:solidFill>
              </a:endParaRPr>
            </a:p>
          </p:txBody>
        </p:sp>
        <p:sp>
          <p:nvSpPr>
            <p:cNvPr id="39951" name="Text Box 59"/>
            <p:cNvSpPr txBox="1"/>
            <p:nvPr/>
          </p:nvSpPr>
          <p:spPr>
            <a:xfrm>
              <a:off x="1519" y="3157"/>
              <a:ext cx="1200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zh-CN" altLang="en-US" sz="2000" b="1" dirty="0">
                  <a:solidFill>
                    <a:srgbClr val="FFFF66"/>
                  </a:solidFill>
                </a:rPr>
                <a:t>尊重人性</a:t>
              </a:r>
              <a:endParaRPr lang="ja-JP" altLang="en-US" sz="2000" b="1" dirty="0">
                <a:solidFill>
                  <a:srgbClr val="FFFF66"/>
                </a:solidFill>
              </a:endParaRPr>
            </a:p>
          </p:txBody>
        </p:sp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2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zh-CN" dirty="0"/>
              <a:t>TBP </a:t>
            </a:r>
            <a:r>
              <a:rPr lang="zh-CN" altLang="en-US" dirty="0"/>
              <a:t>带给我们</a:t>
            </a:r>
            <a:endParaRPr lang="zh-CN" altLang="en-US" dirty="0"/>
          </a:p>
        </p:txBody>
      </p:sp>
      <p:grpSp>
        <p:nvGrpSpPr>
          <p:cNvPr id="40963" name="Group 3"/>
          <p:cNvGrpSpPr/>
          <p:nvPr/>
        </p:nvGrpSpPr>
        <p:grpSpPr>
          <a:xfrm>
            <a:off x="900113" y="1268413"/>
            <a:ext cx="7920037" cy="4765675"/>
            <a:chOff x="768" y="972"/>
            <a:chExt cx="4368" cy="2820"/>
          </a:xfrm>
        </p:grpSpPr>
        <p:sp>
          <p:nvSpPr>
            <p:cNvPr id="40964" name="Freeform 4"/>
            <p:cNvSpPr>
              <a:spLocks noEditPoints="1"/>
            </p:cNvSpPr>
            <p:nvPr/>
          </p:nvSpPr>
          <p:spPr>
            <a:xfrm>
              <a:off x="768" y="1248"/>
              <a:ext cx="3744" cy="2544"/>
            </a:xfrm>
            <a:custGeom>
              <a:avLst/>
              <a:gdLst/>
              <a:ahLst/>
              <a:cxnLst>
                <a:cxn ang="0">
                  <a:pos x="1450" y="44"/>
                </a:cxn>
                <a:cxn ang="0">
                  <a:pos x="1091" y="147"/>
                </a:cxn>
                <a:cxn ang="0">
                  <a:pos x="789" y="262"/>
                </a:cxn>
                <a:cxn ang="0">
                  <a:pos x="539" y="390"/>
                </a:cxn>
                <a:cxn ang="0">
                  <a:pos x="337" y="528"/>
                </a:cxn>
                <a:cxn ang="0">
                  <a:pos x="186" y="674"/>
                </a:cxn>
                <a:cxn ang="0">
                  <a:pos x="80" y="825"/>
                </a:cxn>
                <a:cxn ang="0">
                  <a:pos x="19" y="980"/>
                </a:cxn>
                <a:cxn ang="0">
                  <a:pos x="0" y="1136"/>
                </a:cxn>
                <a:cxn ang="0">
                  <a:pos x="24" y="1289"/>
                </a:cxn>
                <a:cxn ang="0">
                  <a:pos x="85" y="1441"/>
                </a:cxn>
                <a:cxn ang="0">
                  <a:pos x="183" y="1588"/>
                </a:cxn>
                <a:cxn ang="0">
                  <a:pos x="316" y="1728"/>
                </a:cxn>
                <a:cxn ang="0">
                  <a:pos x="483" y="1857"/>
                </a:cxn>
                <a:cxn ang="0">
                  <a:pos x="680" y="1976"/>
                </a:cxn>
                <a:cxn ang="0">
                  <a:pos x="908" y="2081"/>
                </a:cxn>
                <a:cxn ang="0">
                  <a:pos x="1160" y="2170"/>
                </a:cxn>
                <a:cxn ang="0">
                  <a:pos x="1442" y="2240"/>
                </a:cxn>
                <a:cxn ang="0">
                  <a:pos x="1745" y="2291"/>
                </a:cxn>
                <a:cxn ang="0">
                  <a:pos x="2068" y="2319"/>
                </a:cxn>
                <a:cxn ang="0">
                  <a:pos x="2414" y="2322"/>
                </a:cxn>
                <a:cxn ang="0">
                  <a:pos x="2775" y="2299"/>
                </a:cxn>
                <a:cxn ang="0">
                  <a:pos x="3152" y="2249"/>
                </a:cxn>
                <a:cxn ang="0">
                  <a:pos x="3378" y="2544"/>
                </a:cxn>
                <a:cxn ang="0">
                  <a:pos x="2480" y="1356"/>
                </a:cxn>
                <a:cxn ang="0">
                  <a:pos x="2597" y="1672"/>
                </a:cxn>
                <a:cxn ang="0">
                  <a:pos x="2374" y="1691"/>
                </a:cxn>
                <a:cxn ang="0">
                  <a:pos x="2145" y="1690"/>
                </a:cxn>
                <a:cxn ang="0">
                  <a:pos x="1914" y="1670"/>
                </a:cxn>
                <a:cxn ang="0">
                  <a:pos x="1689" y="1635"/>
                </a:cxn>
                <a:cxn ang="0">
                  <a:pos x="1471" y="1583"/>
                </a:cxn>
                <a:cxn ang="0">
                  <a:pos x="1264" y="1517"/>
                </a:cxn>
                <a:cxn ang="0">
                  <a:pos x="1075" y="1438"/>
                </a:cxn>
                <a:cxn ang="0">
                  <a:pos x="908" y="1347"/>
                </a:cxn>
                <a:cxn ang="0">
                  <a:pos x="767" y="1248"/>
                </a:cxn>
                <a:cxn ang="0">
                  <a:pos x="656" y="1139"/>
                </a:cxn>
                <a:cxn ang="0">
                  <a:pos x="582" y="1022"/>
                </a:cxn>
                <a:cxn ang="0">
                  <a:pos x="544" y="902"/>
                </a:cxn>
                <a:cxn ang="0">
                  <a:pos x="552" y="776"/>
                </a:cxn>
                <a:cxn ang="0">
                  <a:pos x="611" y="648"/>
                </a:cxn>
                <a:cxn ang="0">
                  <a:pos x="722" y="517"/>
                </a:cxn>
                <a:cxn ang="0">
                  <a:pos x="890" y="388"/>
                </a:cxn>
                <a:cxn ang="0">
                  <a:pos x="1121" y="260"/>
                </a:cxn>
                <a:cxn ang="0">
                  <a:pos x="1421" y="135"/>
                </a:cxn>
                <a:cxn ang="0">
                  <a:pos x="1790" y="14"/>
                </a:cxn>
                <a:cxn ang="0">
                  <a:pos x="1652" y="0"/>
                </a:cxn>
                <a:cxn ang="0">
                  <a:pos x="3744" y="1690"/>
                </a:cxn>
                <a:cxn ang="0">
                  <a:pos x="3744" y="1690"/>
                </a:cxn>
              </a:cxnLst>
              <a:pathLst>
                <a:path w="2820" h="2912">
                  <a:moveTo>
                    <a:pt x="1244" y="0"/>
                  </a:moveTo>
                  <a:lnTo>
                    <a:pt x="1092" y="50"/>
                  </a:lnTo>
                  <a:lnTo>
                    <a:pt x="952" y="106"/>
                  </a:lnTo>
                  <a:lnTo>
                    <a:pt x="822" y="168"/>
                  </a:lnTo>
                  <a:lnTo>
                    <a:pt x="704" y="232"/>
                  </a:lnTo>
                  <a:lnTo>
                    <a:pt x="594" y="300"/>
                  </a:lnTo>
                  <a:lnTo>
                    <a:pt x="494" y="372"/>
                  </a:lnTo>
                  <a:lnTo>
                    <a:pt x="406" y="446"/>
                  </a:lnTo>
                  <a:lnTo>
                    <a:pt x="324" y="524"/>
                  </a:lnTo>
                  <a:lnTo>
                    <a:pt x="254" y="604"/>
                  </a:lnTo>
                  <a:lnTo>
                    <a:pt x="192" y="686"/>
                  </a:lnTo>
                  <a:lnTo>
                    <a:pt x="140" y="772"/>
                  </a:lnTo>
                  <a:lnTo>
                    <a:pt x="96" y="856"/>
                  </a:lnTo>
                  <a:lnTo>
                    <a:pt x="60" y="944"/>
                  </a:lnTo>
                  <a:lnTo>
                    <a:pt x="32" y="1032"/>
                  </a:lnTo>
                  <a:lnTo>
                    <a:pt x="14" y="1122"/>
                  </a:lnTo>
                  <a:lnTo>
                    <a:pt x="2" y="1210"/>
                  </a:lnTo>
                  <a:lnTo>
                    <a:pt x="0" y="1300"/>
                  </a:lnTo>
                  <a:lnTo>
                    <a:pt x="4" y="1388"/>
                  </a:lnTo>
                  <a:lnTo>
                    <a:pt x="18" y="1476"/>
                  </a:lnTo>
                  <a:lnTo>
                    <a:pt x="36" y="1564"/>
                  </a:lnTo>
                  <a:lnTo>
                    <a:pt x="64" y="1650"/>
                  </a:lnTo>
                  <a:lnTo>
                    <a:pt x="96" y="1736"/>
                  </a:lnTo>
                  <a:lnTo>
                    <a:pt x="138" y="1818"/>
                  </a:lnTo>
                  <a:lnTo>
                    <a:pt x="184" y="1900"/>
                  </a:lnTo>
                  <a:lnTo>
                    <a:pt x="238" y="1978"/>
                  </a:lnTo>
                  <a:lnTo>
                    <a:pt x="298" y="2054"/>
                  </a:lnTo>
                  <a:lnTo>
                    <a:pt x="364" y="2126"/>
                  </a:lnTo>
                  <a:lnTo>
                    <a:pt x="434" y="2196"/>
                  </a:lnTo>
                  <a:lnTo>
                    <a:pt x="512" y="2262"/>
                  </a:lnTo>
                  <a:lnTo>
                    <a:pt x="596" y="2324"/>
                  </a:lnTo>
                  <a:lnTo>
                    <a:pt x="684" y="2382"/>
                  </a:lnTo>
                  <a:lnTo>
                    <a:pt x="776" y="2436"/>
                  </a:lnTo>
                  <a:lnTo>
                    <a:pt x="874" y="2484"/>
                  </a:lnTo>
                  <a:lnTo>
                    <a:pt x="978" y="2526"/>
                  </a:lnTo>
                  <a:lnTo>
                    <a:pt x="1086" y="2564"/>
                  </a:lnTo>
                  <a:lnTo>
                    <a:pt x="1198" y="2596"/>
                  </a:lnTo>
                  <a:lnTo>
                    <a:pt x="1314" y="2622"/>
                  </a:lnTo>
                  <a:lnTo>
                    <a:pt x="1434" y="2642"/>
                  </a:lnTo>
                  <a:lnTo>
                    <a:pt x="1558" y="2654"/>
                  </a:lnTo>
                  <a:lnTo>
                    <a:pt x="1686" y="2660"/>
                  </a:lnTo>
                  <a:lnTo>
                    <a:pt x="1818" y="2658"/>
                  </a:lnTo>
                  <a:lnTo>
                    <a:pt x="1952" y="2650"/>
                  </a:lnTo>
                  <a:lnTo>
                    <a:pt x="2090" y="2632"/>
                  </a:lnTo>
                  <a:lnTo>
                    <a:pt x="2230" y="2608"/>
                  </a:lnTo>
                  <a:lnTo>
                    <a:pt x="2374" y="2574"/>
                  </a:lnTo>
                  <a:lnTo>
                    <a:pt x="2542" y="2912"/>
                  </a:lnTo>
                  <a:lnTo>
                    <a:pt x="2544" y="2912"/>
                  </a:lnTo>
                  <a:lnTo>
                    <a:pt x="2820" y="1934"/>
                  </a:lnTo>
                  <a:lnTo>
                    <a:pt x="1868" y="1552"/>
                  </a:lnTo>
                  <a:lnTo>
                    <a:pt x="2036" y="1894"/>
                  </a:lnTo>
                  <a:lnTo>
                    <a:pt x="1956" y="1914"/>
                  </a:lnTo>
                  <a:lnTo>
                    <a:pt x="1872" y="1928"/>
                  </a:lnTo>
                  <a:lnTo>
                    <a:pt x="1788" y="1936"/>
                  </a:lnTo>
                  <a:lnTo>
                    <a:pt x="1702" y="1938"/>
                  </a:lnTo>
                  <a:lnTo>
                    <a:pt x="1616" y="1934"/>
                  </a:lnTo>
                  <a:lnTo>
                    <a:pt x="1528" y="1926"/>
                  </a:lnTo>
                  <a:lnTo>
                    <a:pt x="1442" y="1912"/>
                  </a:lnTo>
                  <a:lnTo>
                    <a:pt x="1356" y="1894"/>
                  </a:lnTo>
                  <a:lnTo>
                    <a:pt x="1272" y="1872"/>
                  </a:lnTo>
                  <a:lnTo>
                    <a:pt x="1188" y="1844"/>
                  </a:lnTo>
                  <a:lnTo>
                    <a:pt x="1108" y="1812"/>
                  </a:lnTo>
                  <a:lnTo>
                    <a:pt x="1028" y="1776"/>
                  </a:lnTo>
                  <a:lnTo>
                    <a:pt x="952" y="1736"/>
                  </a:lnTo>
                  <a:lnTo>
                    <a:pt x="880" y="1692"/>
                  </a:lnTo>
                  <a:lnTo>
                    <a:pt x="810" y="1646"/>
                  </a:lnTo>
                  <a:lnTo>
                    <a:pt x="744" y="1596"/>
                  </a:lnTo>
                  <a:lnTo>
                    <a:pt x="684" y="1542"/>
                  </a:lnTo>
                  <a:lnTo>
                    <a:pt x="628" y="1486"/>
                  </a:lnTo>
                  <a:lnTo>
                    <a:pt x="578" y="1428"/>
                  </a:lnTo>
                  <a:lnTo>
                    <a:pt x="532" y="1366"/>
                  </a:lnTo>
                  <a:lnTo>
                    <a:pt x="494" y="1304"/>
                  </a:lnTo>
                  <a:lnTo>
                    <a:pt x="462" y="1238"/>
                  </a:lnTo>
                  <a:lnTo>
                    <a:pt x="438" y="1170"/>
                  </a:lnTo>
                  <a:lnTo>
                    <a:pt x="420" y="1102"/>
                  </a:lnTo>
                  <a:lnTo>
                    <a:pt x="410" y="1032"/>
                  </a:lnTo>
                  <a:lnTo>
                    <a:pt x="410" y="960"/>
                  </a:lnTo>
                  <a:lnTo>
                    <a:pt x="416" y="888"/>
                  </a:lnTo>
                  <a:lnTo>
                    <a:pt x="434" y="816"/>
                  </a:lnTo>
                  <a:lnTo>
                    <a:pt x="460" y="742"/>
                  </a:lnTo>
                  <a:lnTo>
                    <a:pt x="496" y="668"/>
                  </a:lnTo>
                  <a:lnTo>
                    <a:pt x="544" y="592"/>
                  </a:lnTo>
                  <a:lnTo>
                    <a:pt x="602" y="518"/>
                  </a:lnTo>
                  <a:lnTo>
                    <a:pt x="670" y="444"/>
                  </a:lnTo>
                  <a:lnTo>
                    <a:pt x="752" y="370"/>
                  </a:lnTo>
                  <a:lnTo>
                    <a:pt x="844" y="298"/>
                  </a:lnTo>
                  <a:lnTo>
                    <a:pt x="950" y="226"/>
                  </a:lnTo>
                  <a:lnTo>
                    <a:pt x="1070" y="154"/>
                  </a:lnTo>
                  <a:lnTo>
                    <a:pt x="1202" y="84"/>
                  </a:lnTo>
                  <a:lnTo>
                    <a:pt x="1348" y="16"/>
                  </a:lnTo>
                  <a:lnTo>
                    <a:pt x="1244" y="0"/>
                  </a:lnTo>
                  <a:close/>
                  <a:moveTo>
                    <a:pt x="2820" y="1934"/>
                  </a:moveTo>
                  <a:lnTo>
                    <a:pt x="2820" y="1934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alpha val="100000"/>
                  </a:schemeClr>
                </a:gs>
                <a:gs pos="100000">
                  <a:schemeClr val="accent1">
                    <a:alpha val="100000"/>
                  </a:schemeClr>
                </a:gs>
              </a:gsLst>
              <a:lin ang="5400000" scaled="1"/>
              <a:tileRect/>
            </a:gradFill>
            <a:ln w="0">
              <a:noFill/>
            </a:ln>
            <a:effectLst>
              <a:outerShdw dist="206741" dir="8249373" algn="ctr" rotWithShape="0">
                <a:srgbClr val="C1D1D3">
                  <a:alpha val="50000"/>
                </a:srgbClr>
              </a:outerShdw>
            </a:effectLst>
          </p:spPr>
          <p:txBody>
            <a:bodyPr/>
            <a:p>
              <a:endParaRPr lang="zh-CN" altLang="en-US"/>
            </a:p>
          </p:txBody>
        </p:sp>
        <p:sp>
          <p:nvSpPr>
            <p:cNvPr id="40965" name="Text Box 5"/>
            <p:cNvSpPr txBox="1"/>
            <p:nvPr/>
          </p:nvSpPr>
          <p:spPr>
            <a:xfrm>
              <a:off x="3456" y="2112"/>
              <a:ext cx="1680" cy="38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CN" altLang="en-US" sz="3600" b="1" dirty="0"/>
                <a:t>成长 喜悦</a:t>
              </a:r>
              <a:endParaRPr lang="zh-CN" altLang="en-US" sz="3600" b="1" dirty="0"/>
            </a:p>
          </p:txBody>
        </p:sp>
        <p:sp>
          <p:nvSpPr>
            <p:cNvPr id="40966" name="Oval 6"/>
            <p:cNvSpPr/>
            <p:nvPr/>
          </p:nvSpPr>
          <p:spPr>
            <a:xfrm rot="-723406">
              <a:off x="2089" y="3132"/>
              <a:ext cx="906" cy="420"/>
            </a:xfrm>
            <a:prstGeom prst="ellipse">
              <a:avLst/>
            </a:prstGeom>
            <a:solidFill>
              <a:srgbClr val="0F2145">
                <a:alpha val="30196"/>
              </a:srgbClr>
            </a:solidFill>
            <a:ln w="9525">
              <a:noFill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40967" name="Oval 7"/>
            <p:cNvSpPr/>
            <p:nvPr/>
          </p:nvSpPr>
          <p:spPr>
            <a:xfrm>
              <a:off x="2046" y="2364"/>
              <a:ext cx="1074" cy="1075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vert="eaVert"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40968" name="Oval 8"/>
            <p:cNvSpPr/>
            <p:nvPr/>
          </p:nvSpPr>
          <p:spPr>
            <a:xfrm>
              <a:off x="2059" y="2370"/>
              <a:ext cx="1049" cy="1048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vert="eaVert"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40969" name="Oval 9"/>
            <p:cNvSpPr/>
            <p:nvPr/>
          </p:nvSpPr>
          <p:spPr>
            <a:xfrm>
              <a:off x="2070" y="2380"/>
              <a:ext cx="998" cy="980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vert="eaVert"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40970" name="Oval 10"/>
            <p:cNvSpPr/>
            <p:nvPr/>
          </p:nvSpPr>
          <p:spPr>
            <a:xfrm>
              <a:off x="2128" y="2408"/>
              <a:ext cx="888" cy="795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vert="eaVert"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40971" name="Text Box 11"/>
            <p:cNvSpPr txBox="1"/>
            <p:nvPr/>
          </p:nvSpPr>
          <p:spPr>
            <a:xfrm>
              <a:off x="2308" y="2719"/>
              <a:ext cx="552" cy="34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CN" altLang="en-US" sz="3200" b="1" dirty="0">
                  <a:solidFill>
                    <a:srgbClr val="000000"/>
                  </a:solidFill>
                </a:rPr>
                <a:t>社会</a:t>
              </a:r>
              <a:endParaRPr lang="zh-CN" altLang="en-US" sz="3200" b="1" dirty="0">
                <a:solidFill>
                  <a:schemeClr val="tx1"/>
                </a:solidFill>
              </a:endParaRPr>
            </a:p>
          </p:txBody>
        </p:sp>
        <p:sp>
          <p:nvSpPr>
            <p:cNvPr id="40972" name="Oval 12"/>
            <p:cNvSpPr/>
            <p:nvPr/>
          </p:nvSpPr>
          <p:spPr>
            <a:xfrm rot="-772996">
              <a:off x="928" y="2748"/>
              <a:ext cx="714" cy="384"/>
            </a:xfrm>
            <a:prstGeom prst="ellipse">
              <a:avLst/>
            </a:prstGeom>
            <a:solidFill>
              <a:srgbClr val="0F2145">
                <a:alpha val="30196"/>
              </a:srgbClr>
            </a:solidFill>
            <a:ln w="9525">
              <a:noFill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 eaLnBrk="1" hangingPunct="1">
                <a:buNone/>
              </a:pPr>
              <a:endParaRPr lang="zh-CN" altLang="en-US" sz="1800" b="1" dirty="0"/>
            </a:p>
          </p:txBody>
        </p:sp>
        <p:grpSp>
          <p:nvGrpSpPr>
            <p:cNvPr id="40973" name="Group 13"/>
            <p:cNvGrpSpPr/>
            <p:nvPr/>
          </p:nvGrpSpPr>
          <p:grpSpPr>
            <a:xfrm>
              <a:off x="880" y="2124"/>
              <a:ext cx="864" cy="908"/>
              <a:chOff x="732" y="2112"/>
              <a:chExt cx="842" cy="860"/>
            </a:xfrm>
          </p:grpSpPr>
          <p:sp>
            <p:nvSpPr>
              <p:cNvPr id="40986" name="Oval 14"/>
              <p:cNvSpPr/>
              <p:nvPr/>
            </p:nvSpPr>
            <p:spPr>
              <a:xfrm>
                <a:off x="732" y="2112"/>
                <a:ext cx="842" cy="860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vert="eaVert"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  <p:sp>
            <p:nvSpPr>
              <p:cNvPr id="40987" name="Oval 15"/>
              <p:cNvSpPr/>
              <p:nvPr/>
            </p:nvSpPr>
            <p:spPr>
              <a:xfrm>
                <a:off x="743" y="2117"/>
                <a:ext cx="821" cy="838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vert="eaVert"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  <p:sp>
            <p:nvSpPr>
              <p:cNvPr id="40988" name="Oval 16"/>
              <p:cNvSpPr/>
              <p:nvPr/>
            </p:nvSpPr>
            <p:spPr>
              <a:xfrm>
                <a:off x="751" y="2125"/>
                <a:ext cx="781" cy="784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vert="eaVert"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  <p:sp>
            <p:nvSpPr>
              <p:cNvPr id="40989" name="Oval 17"/>
              <p:cNvSpPr/>
              <p:nvPr/>
            </p:nvSpPr>
            <p:spPr>
              <a:xfrm>
                <a:off x="795" y="2147"/>
                <a:ext cx="695" cy="63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vert="eaVert"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  <p:sp>
            <p:nvSpPr>
              <p:cNvPr id="40990" name="Text Box 18"/>
              <p:cNvSpPr txBox="1"/>
              <p:nvPr/>
            </p:nvSpPr>
            <p:spPr>
              <a:xfrm>
                <a:off x="901" y="2375"/>
                <a:ext cx="483" cy="29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zh-CN" altLang="en-US" sz="2800" b="1" dirty="0">
                    <a:solidFill>
                      <a:srgbClr val="000000"/>
                    </a:solidFill>
                  </a:rPr>
                  <a:t>公司</a:t>
                </a:r>
                <a:endParaRPr lang="zh-CN" altLang="en-US" sz="28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0974" name="Oval 19"/>
            <p:cNvSpPr/>
            <p:nvPr/>
          </p:nvSpPr>
          <p:spPr>
            <a:xfrm>
              <a:off x="859" y="1642"/>
              <a:ext cx="576" cy="336"/>
            </a:xfrm>
            <a:prstGeom prst="ellipse">
              <a:avLst/>
            </a:prstGeom>
            <a:solidFill>
              <a:srgbClr val="0F2145">
                <a:alpha val="30196"/>
              </a:srgbClr>
            </a:solidFill>
            <a:ln w="9525">
              <a:noFill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40975" name="Oval 20"/>
            <p:cNvSpPr/>
            <p:nvPr/>
          </p:nvSpPr>
          <p:spPr>
            <a:xfrm>
              <a:off x="907" y="1260"/>
              <a:ext cx="645" cy="645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vert="eaVert"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40976" name="Oval 21"/>
            <p:cNvSpPr/>
            <p:nvPr/>
          </p:nvSpPr>
          <p:spPr>
            <a:xfrm>
              <a:off x="915" y="1263"/>
              <a:ext cx="630" cy="63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vert="eaVert"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40977" name="Oval 22"/>
            <p:cNvSpPr/>
            <p:nvPr/>
          </p:nvSpPr>
          <p:spPr>
            <a:xfrm>
              <a:off x="922" y="1270"/>
              <a:ext cx="599" cy="588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vert="eaVert"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40978" name="Oval 23"/>
            <p:cNvSpPr/>
            <p:nvPr/>
          </p:nvSpPr>
          <p:spPr>
            <a:xfrm>
              <a:off x="956" y="1286"/>
              <a:ext cx="534" cy="477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vert="eaVert"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40979" name="Text Box 24"/>
            <p:cNvSpPr txBox="1"/>
            <p:nvPr/>
          </p:nvSpPr>
          <p:spPr>
            <a:xfrm>
              <a:off x="861" y="1455"/>
              <a:ext cx="750" cy="23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CN" altLang="en-US" sz="2000" b="1" dirty="0">
                  <a:solidFill>
                    <a:srgbClr val="000000"/>
                  </a:solidFill>
                </a:rPr>
                <a:t>团队</a:t>
              </a:r>
              <a:r>
                <a:rPr lang="en-US" altLang="zh-CN" sz="2000" b="1" dirty="0">
                  <a:solidFill>
                    <a:srgbClr val="000000"/>
                  </a:solidFill>
                </a:rPr>
                <a:t>&amp;</a:t>
              </a:r>
              <a:r>
                <a:rPr lang="zh-CN" altLang="en-US" sz="2000" b="1" dirty="0">
                  <a:solidFill>
                    <a:srgbClr val="000000"/>
                  </a:solidFill>
                </a:rPr>
                <a:t>伙伴</a:t>
              </a:r>
              <a:endParaRPr lang="zh-CN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40980" name="Oval 25"/>
            <p:cNvSpPr/>
            <p:nvPr/>
          </p:nvSpPr>
          <p:spPr>
            <a:xfrm>
              <a:off x="1657" y="1308"/>
              <a:ext cx="432" cy="144"/>
            </a:xfrm>
            <a:prstGeom prst="ellipse">
              <a:avLst/>
            </a:prstGeom>
            <a:solidFill>
              <a:srgbClr val="0F2145">
                <a:alpha val="30196"/>
              </a:srgbClr>
            </a:solidFill>
            <a:ln w="9525">
              <a:noFill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40981" name="Oval 26"/>
            <p:cNvSpPr/>
            <p:nvPr/>
          </p:nvSpPr>
          <p:spPr>
            <a:xfrm>
              <a:off x="1734" y="972"/>
              <a:ext cx="430" cy="430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vert="eaVert"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40982" name="Oval 27"/>
            <p:cNvSpPr/>
            <p:nvPr/>
          </p:nvSpPr>
          <p:spPr>
            <a:xfrm>
              <a:off x="1740" y="974"/>
              <a:ext cx="419" cy="42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vert="eaVert"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40983" name="Oval 28"/>
            <p:cNvSpPr/>
            <p:nvPr/>
          </p:nvSpPr>
          <p:spPr>
            <a:xfrm>
              <a:off x="1744" y="978"/>
              <a:ext cx="399" cy="392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vert="eaVert"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40984" name="Oval 29"/>
            <p:cNvSpPr/>
            <p:nvPr/>
          </p:nvSpPr>
          <p:spPr>
            <a:xfrm>
              <a:off x="1767" y="990"/>
              <a:ext cx="355" cy="317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vert="eaVert"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 eaLnBrk="1" hangingPunct="1">
                <a:buNone/>
              </a:pPr>
              <a:endParaRPr lang="zh-CN" altLang="en-US" sz="1800" b="1" dirty="0"/>
            </a:p>
          </p:txBody>
        </p:sp>
        <p:sp>
          <p:nvSpPr>
            <p:cNvPr id="40985" name="Text Box 30"/>
            <p:cNvSpPr txBox="1"/>
            <p:nvPr/>
          </p:nvSpPr>
          <p:spPr>
            <a:xfrm>
              <a:off x="1757" y="1056"/>
              <a:ext cx="384" cy="23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CN" altLang="en-US" sz="2000" b="1" dirty="0">
                  <a:solidFill>
                    <a:schemeClr val="bg2"/>
                  </a:solidFill>
                </a:rPr>
                <a:t>自身</a:t>
              </a:r>
              <a:endParaRPr lang="zh-CN" altLang="en-US" sz="2000" b="1" dirty="0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6" name="WordArt 3"/>
          <p:cNvSpPr>
            <a:spLocks noTextEdit="1"/>
          </p:cNvSpPr>
          <p:nvPr/>
        </p:nvSpPr>
        <p:spPr>
          <a:xfrm>
            <a:off x="1981200" y="2484438"/>
            <a:ext cx="5105400" cy="762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  <a:normAutofit/>
          </a:bodyPr>
          <a:p>
            <a:pPr algn="ctr"/>
            <a:r>
              <a:rPr lang="zh-CN" altLang="en-US" sz="5400" b="1">
                <a:ln w="28575" cap="flat" cmpd="sng">
                  <a:solidFill>
                    <a:schemeClr val="tx2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5400000" scaled="1"/>
                  <a:tileRect/>
                </a:gradFill>
                <a:effectLst>
                  <a:outerShdw dist="89803" dir="2699999" algn="ctr" rotWithShape="0">
                    <a:srgbClr val="000000">
                      <a:alpha val="5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Thank You !</a:t>
            </a:r>
            <a:endParaRPr lang="zh-CN" altLang="en-US" sz="5400" b="1">
              <a:ln w="28575" cap="flat" cmpd="sng">
                <a:solidFill>
                  <a:schemeClr val="tx2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5400000" scaled="1"/>
                <a:tileRect/>
              </a:gradFill>
              <a:effectLst>
                <a:outerShdw dist="89803" dir="2699999" algn="ctr" rotWithShape="0">
                  <a:srgbClr val="000000">
                    <a:alpha val="50000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41987" name="Picture 4" descr="026008000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45375" y="2754313"/>
            <a:ext cx="892175" cy="1800225"/>
          </a:xfrm>
          <a:prstGeom prst="rect">
            <a:avLst/>
          </a:prstGeom>
          <a:solidFill>
            <a:schemeClr val="bg1">
              <a:alpha val="20000"/>
            </a:schemeClr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41988" name="Text Box 5"/>
          <p:cNvSpPr txBox="1"/>
          <p:nvPr/>
        </p:nvSpPr>
        <p:spPr>
          <a:xfrm>
            <a:off x="2476500" y="3789363"/>
            <a:ext cx="4751388" cy="914400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spcBef>
                <a:spcPct val="50000"/>
              </a:spcBef>
              <a:buNone/>
            </a:pPr>
            <a:r>
              <a:rPr lang="zh-CN" altLang="en-US" sz="5400" b="1" dirty="0"/>
              <a:t>感 谢 聆 听！</a:t>
            </a:r>
            <a:endParaRPr lang="zh-CN" altLang="en-US" sz="5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zh-CN" sz="3600" dirty="0"/>
              <a:t>TBP </a:t>
            </a:r>
            <a:r>
              <a:rPr lang="zh-CN" altLang="en-US" sz="3600" dirty="0"/>
              <a:t>什么是问题</a:t>
            </a:r>
            <a:endParaRPr lang="zh-CN" altLang="en-US" sz="3600" dirty="0"/>
          </a:p>
        </p:txBody>
      </p:sp>
      <p:sp>
        <p:nvSpPr>
          <p:cNvPr id="10243" name="Rectangle 3"/>
          <p:cNvSpPr>
            <a:spLocks noGrp="1"/>
          </p:cNvSpPr>
          <p:nvPr>
            <p:ph idx="1"/>
          </p:nvPr>
        </p:nvSpPr>
        <p:spPr>
          <a:xfrm>
            <a:off x="755650" y="1341438"/>
            <a:ext cx="7924800" cy="1079500"/>
          </a:xfrm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lang="zh-CN" altLang="en-US" dirty="0"/>
              <a:t>什么是丰田所谓的问题（</a:t>
            </a:r>
            <a:r>
              <a:rPr lang="en-US" altLang="zh-CN" dirty="0"/>
              <a:t>TBP</a:t>
            </a:r>
            <a:r>
              <a:rPr lang="zh-CN" altLang="en-US" dirty="0"/>
              <a:t>）：？</a:t>
            </a:r>
            <a:endParaRPr lang="zh-CN" altLang="en-US" dirty="0"/>
          </a:p>
          <a:p>
            <a:pPr eaLnBrk="1" hangingPunct="1">
              <a:buNone/>
            </a:pPr>
            <a:r>
              <a:rPr lang="zh-CN" altLang="en-US" dirty="0"/>
              <a:t>                “现状”与“理想状态”的“差距”</a:t>
            </a:r>
            <a:endParaRPr lang="zh-CN" altLang="en-US" dirty="0"/>
          </a:p>
        </p:txBody>
      </p:sp>
      <p:sp>
        <p:nvSpPr>
          <p:cNvPr id="10244" name="Rectangle 5"/>
          <p:cNvSpPr/>
          <p:nvPr/>
        </p:nvSpPr>
        <p:spPr>
          <a:xfrm>
            <a:off x="827088" y="2852738"/>
            <a:ext cx="7924800" cy="8636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eaLnBrk="1" hangingPunct="1"/>
            <a:r>
              <a:rPr lang="zh-CN" altLang="en-US" dirty="0"/>
              <a:t>问题的种类：</a:t>
            </a:r>
            <a:endParaRPr lang="zh-CN" altLang="en-US" dirty="0"/>
          </a:p>
          <a:p>
            <a:pPr marL="342900" lvl="0" indent="-342900" eaLnBrk="1" hangingPunct="1">
              <a:buNone/>
            </a:pPr>
            <a:r>
              <a:rPr lang="zh-CN" altLang="en-US" dirty="0"/>
              <a:t>                 </a:t>
            </a:r>
            <a:r>
              <a:rPr lang="zh-CN" altLang="en-US" dirty="0">
                <a:solidFill>
                  <a:srgbClr val="FF7C80"/>
                </a:solidFill>
              </a:rPr>
              <a:t>“发生型问题”</a:t>
            </a:r>
            <a:r>
              <a:rPr lang="zh-CN" altLang="en-US" dirty="0"/>
              <a:t>和</a:t>
            </a:r>
            <a:r>
              <a:rPr lang="zh-CN" altLang="en-US" dirty="0">
                <a:solidFill>
                  <a:srgbClr val="FF7C80"/>
                </a:solidFill>
              </a:rPr>
              <a:t>“设定型问题”</a:t>
            </a:r>
            <a:endParaRPr lang="zh-CN" altLang="en-US" dirty="0">
              <a:solidFill>
                <a:srgbClr val="FF7C80"/>
              </a:solidFill>
            </a:endParaRPr>
          </a:p>
          <a:p>
            <a:pPr marL="342900" lvl="0" indent="-342900" eaLnBrk="1" hangingPunct="1">
              <a:buNone/>
            </a:pPr>
            <a:endParaRPr lang="zh-CN" altLang="en-US" dirty="0">
              <a:solidFill>
                <a:srgbClr val="FF7C80"/>
              </a:solidFill>
            </a:endParaRPr>
          </a:p>
        </p:txBody>
      </p:sp>
      <p:sp>
        <p:nvSpPr>
          <p:cNvPr id="10245" name="Rectangle 16"/>
          <p:cNvSpPr/>
          <p:nvPr/>
        </p:nvSpPr>
        <p:spPr>
          <a:xfrm>
            <a:off x="827088" y="4437063"/>
            <a:ext cx="7924800" cy="8636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eaLnBrk="1" hangingPunct="1"/>
            <a:r>
              <a:rPr lang="zh-CN" altLang="en-US" dirty="0"/>
              <a:t>在能够设定明确的标准的情况下，可以将“理想状态”</a:t>
            </a:r>
            <a:endParaRPr lang="zh-CN" altLang="en-US" dirty="0"/>
          </a:p>
          <a:p>
            <a:pPr marL="342900" lvl="0" indent="-342900" eaLnBrk="1" hangingPunct="1">
              <a:buNone/>
            </a:pPr>
            <a:r>
              <a:rPr lang="zh-CN" altLang="en-US" dirty="0">
                <a:solidFill>
                  <a:srgbClr val="FF7C80"/>
                </a:solidFill>
              </a:rPr>
              <a:t>                                 </a:t>
            </a:r>
            <a:r>
              <a:rPr lang="zh-CN" altLang="en-US" dirty="0"/>
              <a:t>认定为“标准”</a:t>
            </a:r>
            <a:endParaRPr lang="zh-CN" altLang="en-US" dirty="0"/>
          </a:p>
          <a:p>
            <a:pPr marL="342900" lvl="0" indent="-342900" eaLnBrk="1" hangingPunct="1"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zh-CN" sz="3600" dirty="0"/>
              <a:t>TBP </a:t>
            </a:r>
            <a:r>
              <a:rPr lang="zh-CN" altLang="en-US" sz="3600" dirty="0"/>
              <a:t>什么是问题</a:t>
            </a:r>
            <a:endParaRPr lang="zh-CN" altLang="en-US" sz="3600" dirty="0"/>
          </a:p>
        </p:txBody>
      </p:sp>
      <p:sp>
        <p:nvSpPr>
          <p:cNvPr id="128005" name="AutoShape 5"/>
          <p:cNvSpPr>
            <a:spLocks noChangeArrowheads="1"/>
          </p:cNvSpPr>
          <p:nvPr/>
        </p:nvSpPr>
        <p:spPr bwMode="gray">
          <a:xfrm>
            <a:off x="900113" y="5627688"/>
            <a:ext cx="1676400" cy="60960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solidFill>
              <a:srgbClr val="000000"/>
            </a:solidFill>
            <a:round/>
          </a:ln>
          <a:effectLst/>
        </p:spPr>
        <p:txBody>
          <a:bodyPr wrap="none" anchor="ctr"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现状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128006" name="AutoShape 6"/>
          <p:cNvSpPr>
            <a:spLocks noChangeArrowheads="1"/>
          </p:cNvSpPr>
          <p:nvPr/>
        </p:nvSpPr>
        <p:spPr bwMode="auto">
          <a:xfrm>
            <a:off x="827088" y="3538538"/>
            <a:ext cx="1800225" cy="720725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理想状态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11269" name="AutoShape 7"/>
          <p:cNvSpPr/>
          <p:nvPr/>
        </p:nvSpPr>
        <p:spPr>
          <a:xfrm rot="5400000">
            <a:off x="1763713" y="4292600"/>
            <a:ext cx="1150937" cy="1295400"/>
          </a:xfrm>
          <a:custGeom>
            <a:avLst/>
            <a:gdLst>
              <a:gd name="txL" fmla="*/ 2797 w 21600"/>
              <a:gd name="txT" fmla="*/ 13468 h 21600"/>
              <a:gd name="txR" fmla="*/ 18803 w 21600"/>
              <a:gd name="txB" fmla="*/ 20202 h 21600"/>
            </a:gdLst>
            <a:ahLst/>
            <a:cxnLst>
              <a:cxn ang="17694720">
                <a:pos x="575469" y="0"/>
              </a:cxn>
              <a:cxn ang="11796480">
                <a:pos x="0" y="1009632"/>
              </a:cxn>
              <a:cxn ang="5898240">
                <a:pos x="575469" y="1211559"/>
              </a:cxn>
              <a:cxn ang="0">
                <a:pos x="1150938" y="1009632"/>
              </a:cxn>
            </a:cxnLst>
            <a:rect l="txL" t="txT" r="txR" b="txB"/>
            <a:pathLst>
              <a:path w="21600" h="21600">
                <a:moveTo>
                  <a:pt x="10800" y="0"/>
                </a:moveTo>
                <a:lnTo>
                  <a:pt x="7743" y="6171"/>
                </a:lnTo>
                <a:lnTo>
                  <a:pt x="8640" y="6171"/>
                </a:lnTo>
                <a:lnTo>
                  <a:pt x="8640" y="13468"/>
                </a:lnTo>
                <a:lnTo>
                  <a:pt x="3959" y="13468"/>
                </a:lnTo>
                <a:lnTo>
                  <a:pt x="3959" y="12070"/>
                </a:lnTo>
                <a:lnTo>
                  <a:pt x="0" y="16835"/>
                </a:lnTo>
                <a:lnTo>
                  <a:pt x="3959" y="21600"/>
                </a:lnTo>
                <a:lnTo>
                  <a:pt x="3959" y="20202"/>
                </a:lnTo>
                <a:lnTo>
                  <a:pt x="17641" y="20202"/>
                </a:lnTo>
                <a:lnTo>
                  <a:pt x="17641" y="21600"/>
                </a:lnTo>
                <a:lnTo>
                  <a:pt x="21600" y="16835"/>
                </a:lnTo>
                <a:lnTo>
                  <a:pt x="17641" y="12070"/>
                </a:lnTo>
                <a:lnTo>
                  <a:pt x="17641" y="13468"/>
                </a:lnTo>
                <a:lnTo>
                  <a:pt x="12960" y="13468"/>
                </a:lnTo>
                <a:lnTo>
                  <a:pt x="12960" y="6171"/>
                </a:lnTo>
                <a:lnTo>
                  <a:pt x="13857" y="6171"/>
                </a:lnTo>
                <a:lnTo>
                  <a:pt x="10800" y="0"/>
                </a:lnTo>
                <a:close/>
              </a:path>
            </a:pathLst>
          </a:custGeom>
          <a:gradFill rotWithShape="1">
            <a:gsLst>
              <a:gs pos="0">
                <a:srgbClr val="4E5548">
                  <a:alpha val="100000"/>
                </a:srgbClr>
              </a:gs>
              <a:gs pos="100000">
                <a:schemeClr val="folHlink">
                  <a:alpha val="100000"/>
                </a:schemeClr>
              </a:gs>
            </a:gsLst>
            <a:lin ang="5400000" scaled="1"/>
            <a:tileRect/>
          </a:gra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28008" name="AutoShape 8"/>
          <p:cNvSpPr/>
          <p:nvPr/>
        </p:nvSpPr>
        <p:spPr>
          <a:xfrm>
            <a:off x="3203575" y="4652963"/>
            <a:ext cx="1728788" cy="7207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tx2"/>
              </a:gs>
              <a:gs pos="100000">
                <a:srgbClr val="FF6600"/>
              </a:gs>
            </a:gsLst>
            <a:path path="shape">
              <a:fillToRect l="50000" t="50000" r="50000" b="50000"/>
            </a:path>
            <a:tileRect/>
          </a:gradFill>
          <a:ln w="1905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buNone/>
            </a:pPr>
            <a:r>
              <a:rPr lang="zh-CN" altLang="en-US" sz="1800" b="1" dirty="0">
                <a:solidFill>
                  <a:srgbClr val="000000"/>
                </a:solidFill>
              </a:rPr>
              <a:t>发生型问题</a:t>
            </a:r>
            <a:endParaRPr lang="zh-CN" altLang="en-US" sz="1800" b="1" dirty="0">
              <a:solidFill>
                <a:srgbClr val="000000"/>
              </a:solidFill>
            </a:endParaRPr>
          </a:p>
        </p:txBody>
      </p:sp>
      <p:sp>
        <p:nvSpPr>
          <p:cNvPr id="128009" name="AutoShape 9"/>
          <p:cNvSpPr>
            <a:spLocks noChangeArrowheads="1"/>
          </p:cNvSpPr>
          <p:nvPr/>
        </p:nvSpPr>
        <p:spPr bwMode="auto">
          <a:xfrm>
            <a:off x="3203575" y="3538538"/>
            <a:ext cx="1800225" cy="720725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solidFill>
              <a:srgbClr val="000000"/>
            </a:solidFill>
            <a:prstDash val="dash"/>
            <a:miter lim="800000"/>
          </a:ln>
          <a:effectLst/>
        </p:spPr>
        <p:txBody>
          <a:bodyPr wrap="none" anchor="ctr"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现状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128010" name="AutoShape 10"/>
          <p:cNvSpPr>
            <a:spLocks noChangeArrowheads="1"/>
          </p:cNvSpPr>
          <p:nvPr/>
        </p:nvSpPr>
        <p:spPr bwMode="auto">
          <a:xfrm>
            <a:off x="3203575" y="1268413"/>
            <a:ext cx="1800225" cy="720725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FFFF00"/>
            </a:solidFill>
            <a:miter lim="800000"/>
          </a:ln>
          <a:effectLst/>
        </p:spPr>
        <p:txBody>
          <a:bodyPr wrap="none" anchor="ctr"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理想状态</a:t>
            </a:r>
            <a:endParaRPr kumimoji="0" lang="zh-CN" altLang="en-US" sz="2000" b="1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11273" name="AutoShape 12"/>
          <p:cNvSpPr/>
          <p:nvPr/>
        </p:nvSpPr>
        <p:spPr>
          <a:xfrm rot="5400000">
            <a:off x="3779838" y="2203450"/>
            <a:ext cx="1366837" cy="1225550"/>
          </a:xfrm>
          <a:custGeom>
            <a:avLst/>
            <a:gdLst>
              <a:gd name="txL" fmla="*/ 2797 w 21600"/>
              <a:gd name="txT" fmla="*/ 13468 h 21600"/>
              <a:gd name="txR" fmla="*/ 18803 w 21600"/>
              <a:gd name="txB" fmla="*/ 20202 h 21600"/>
            </a:gdLst>
            <a:ahLst/>
            <a:cxnLst>
              <a:cxn ang="17694720">
                <a:pos x="683419" y="0"/>
              </a:cxn>
              <a:cxn ang="11796480">
                <a:pos x="0" y="955191"/>
              </a:cxn>
              <a:cxn ang="5898240">
                <a:pos x="683419" y="1146230"/>
              </a:cxn>
              <a:cxn ang="0">
                <a:pos x="1366838" y="955191"/>
              </a:cxn>
            </a:cxnLst>
            <a:rect l="txL" t="txT" r="txR" b="txB"/>
            <a:pathLst>
              <a:path w="21600" h="21600">
                <a:moveTo>
                  <a:pt x="10800" y="0"/>
                </a:moveTo>
                <a:lnTo>
                  <a:pt x="7743" y="6171"/>
                </a:lnTo>
                <a:lnTo>
                  <a:pt x="8640" y="6171"/>
                </a:lnTo>
                <a:lnTo>
                  <a:pt x="8640" y="13468"/>
                </a:lnTo>
                <a:lnTo>
                  <a:pt x="3959" y="13468"/>
                </a:lnTo>
                <a:lnTo>
                  <a:pt x="3959" y="12070"/>
                </a:lnTo>
                <a:lnTo>
                  <a:pt x="0" y="16835"/>
                </a:lnTo>
                <a:lnTo>
                  <a:pt x="3959" y="21600"/>
                </a:lnTo>
                <a:lnTo>
                  <a:pt x="3959" y="20202"/>
                </a:lnTo>
                <a:lnTo>
                  <a:pt x="17641" y="20202"/>
                </a:lnTo>
                <a:lnTo>
                  <a:pt x="17641" y="21600"/>
                </a:lnTo>
                <a:lnTo>
                  <a:pt x="21600" y="16835"/>
                </a:lnTo>
                <a:lnTo>
                  <a:pt x="17641" y="12070"/>
                </a:lnTo>
                <a:lnTo>
                  <a:pt x="17641" y="13468"/>
                </a:lnTo>
                <a:lnTo>
                  <a:pt x="12960" y="13468"/>
                </a:lnTo>
                <a:lnTo>
                  <a:pt x="12960" y="6171"/>
                </a:lnTo>
                <a:lnTo>
                  <a:pt x="13857" y="6171"/>
                </a:lnTo>
                <a:lnTo>
                  <a:pt x="10800" y="0"/>
                </a:lnTo>
                <a:close/>
              </a:path>
            </a:pathLst>
          </a:custGeom>
          <a:gradFill rotWithShape="1">
            <a:gsLst>
              <a:gs pos="0">
                <a:srgbClr val="4E5548">
                  <a:alpha val="100000"/>
                </a:srgbClr>
              </a:gs>
              <a:gs pos="100000">
                <a:schemeClr val="folHlink">
                  <a:alpha val="100000"/>
                </a:schemeClr>
              </a:gs>
            </a:gsLst>
            <a:lin ang="5400000" scaled="1"/>
            <a:tileRect/>
          </a:gra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28013" name="AutoShape 13"/>
          <p:cNvSpPr/>
          <p:nvPr/>
        </p:nvSpPr>
        <p:spPr>
          <a:xfrm>
            <a:off x="5076825" y="2565400"/>
            <a:ext cx="1655763" cy="93503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tx2"/>
              </a:gs>
              <a:gs pos="100000">
                <a:srgbClr val="FF6600"/>
              </a:gs>
            </a:gsLst>
            <a:path path="shape">
              <a:fillToRect l="50000" t="50000" r="50000" b="50000"/>
            </a:path>
            <a:tileRect/>
          </a:gradFill>
          <a:ln w="1905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buNone/>
            </a:pPr>
            <a:r>
              <a:rPr lang="zh-CN" altLang="en-US" sz="1800" b="1" dirty="0">
                <a:solidFill>
                  <a:srgbClr val="000000"/>
                </a:solidFill>
              </a:rPr>
              <a:t>设定型问题</a:t>
            </a:r>
            <a:endParaRPr lang="zh-CN" altLang="en-US" sz="1800" b="1" dirty="0">
              <a:solidFill>
                <a:srgbClr val="000000"/>
              </a:solidFill>
            </a:endParaRPr>
          </a:p>
          <a:p>
            <a:pPr marL="342900" lvl="0" indent="-342900" algn="ctr" eaLnBrk="1" hangingPunct="1">
              <a:buNone/>
            </a:pPr>
            <a:r>
              <a:rPr lang="zh-CN" altLang="en-US" sz="1600" dirty="0">
                <a:solidFill>
                  <a:srgbClr val="000000"/>
                </a:solidFill>
              </a:rPr>
              <a:t>设定更高的</a:t>
            </a:r>
            <a:endParaRPr lang="zh-CN" altLang="en-US" sz="1600" dirty="0">
              <a:solidFill>
                <a:srgbClr val="000000"/>
              </a:solidFill>
            </a:endParaRPr>
          </a:p>
          <a:p>
            <a:pPr marL="342900" lvl="0" indent="-342900" algn="ctr" eaLnBrk="1" hangingPunct="1">
              <a:buNone/>
            </a:pPr>
            <a:r>
              <a:rPr lang="zh-CN" altLang="en-US" sz="1600" dirty="0">
                <a:solidFill>
                  <a:srgbClr val="000000"/>
                </a:solidFill>
              </a:rPr>
              <a:t>“理想状态”</a:t>
            </a:r>
            <a:endParaRPr lang="zh-CN" altLang="en-US" sz="1600" dirty="0">
              <a:solidFill>
                <a:srgbClr val="000000"/>
              </a:solidFill>
            </a:endParaRPr>
          </a:p>
        </p:txBody>
      </p:sp>
      <p:sp>
        <p:nvSpPr>
          <p:cNvPr id="128014" name="AutoShape 14"/>
          <p:cNvSpPr/>
          <p:nvPr/>
        </p:nvSpPr>
        <p:spPr>
          <a:xfrm>
            <a:off x="5219700" y="981075"/>
            <a:ext cx="3600450" cy="1511300"/>
          </a:xfrm>
          <a:prstGeom prst="cloudCallout">
            <a:avLst>
              <a:gd name="adj1" fmla="val -46074"/>
              <a:gd name="adj2" fmla="val 55884"/>
            </a:avLst>
          </a:prstGeom>
          <a:gradFill rotWithShape="1">
            <a:gsLst>
              <a:gs pos="0">
                <a:schemeClr val="tx2"/>
              </a:gs>
              <a:gs pos="100000">
                <a:srgbClr val="CCFF33"/>
              </a:gs>
            </a:gsLst>
            <a:path path="rect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buNone/>
            </a:pPr>
            <a:r>
              <a:rPr lang="zh-CN" altLang="en-US" sz="1800" dirty="0">
                <a:solidFill>
                  <a:schemeClr val="bg2"/>
                </a:solidFill>
              </a:rPr>
              <a:t>要提高市场占有率</a:t>
            </a:r>
            <a:endParaRPr lang="zh-CN" altLang="en-US" sz="1800" dirty="0">
              <a:solidFill>
                <a:schemeClr val="bg2"/>
              </a:solidFill>
            </a:endParaRPr>
          </a:p>
        </p:txBody>
      </p:sp>
      <p:sp>
        <p:nvSpPr>
          <p:cNvPr id="128015" name="Text Box 15"/>
          <p:cNvSpPr txBox="1"/>
          <p:nvPr/>
        </p:nvSpPr>
        <p:spPr>
          <a:xfrm>
            <a:off x="6011863" y="1557338"/>
            <a:ext cx="1873250" cy="284162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spcBef>
                <a:spcPct val="50000"/>
              </a:spcBef>
              <a:buNone/>
            </a:pPr>
            <a:r>
              <a:rPr lang="zh-CN" altLang="en-US" sz="1800" dirty="0">
                <a:solidFill>
                  <a:schemeClr val="bg2"/>
                </a:solidFill>
              </a:rPr>
              <a:t>中期计划：</a:t>
            </a:r>
            <a:r>
              <a:rPr lang="en-US" altLang="zh-CN" sz="1800" dirty="0">
                <a:solidFill>
                  <a:schemeClr val="bg2"/>
                </a:solidFill>
              </a:rPr>
              <a:t>50%</a:t>
            </a:r>
            <a:endParaRPr lang="en-US" altLang="zh-CN" sz="1800" dirty="0">
              <a:solidFill>
                <a:schemeClr val="bg2"/>
              </a:solidFill>
            </a:endParaRPr>
          </a:p>
        </p:txBody>
      </p:sp>
      <p:sp>
        <p:nvSpPr>
          <p:cNvPr id="128016" name="Oval 16"/>
          <p:cNvSpPr/>
          <p:nvPr/>
        </p:nvSpPr>
        <p:spPr>
          <a:xfrm>
            <a:off x="6084888" y="2133600"/>
            <a:ext cx="1727200" cy="431800"/>
          </a:xfrm>
          <a:prstGeom prst="ellipse">
            <a:avLst/>
          </a:prstGeom>
          <a:solidFill>
            <a:schemeClr val="tx2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buNone/>
            </a:pPr>
            <a:r>
              <a:rPr lang="zh-CN" altLang="en-US" sz="1800" dirty="0">
                <a:solidFill>
                  <a:schemeClr val="bg2"/>
                </a:solidFill>
              </a:rPr>
              <a:t>现状：</a:t>
            </a:r>
            <a:r>
              <a:rPr lang="en-US" altLang="zh-CN" sz="1800" dirty="0">
                <a:solidFill>
                  <a:schemeClr val="bg2"/>
                </a:solidFill>
              </a:rPr>
              <a:t>40%</a:t>
            </a:r>
            <a:endParaRPr lang="en-US" altLang="zh-CN" sz="1800" dirty="0">
              <a:solidFill>
                <a:schemeClr val="bg2"/>
              </a:solidFill>
            </a:endParaRPr>
          </a:p>
        </p:txBody>
      </p:sp>
      <p:sp>
        <p:nvSpPr>
          <p:cNvPr id="128017" name="Line 17"/>
          <p:cNvSpPr/>
          <p:nvPr/>
        </p:nvSpPr>
        <p:spPr>
          <a:xfrm>
            <a:off x="6948488" y="1844675"/>
            <a:ext cx="0" cy="288925"/>
          </a:xfrm>
          <a:prstGeom prst="line">
            <a:avLst/>
          </a:prstGeom>
          <a:ln w="31750" cap="flat" cmpd="sng">
            <a:solidFill>
              <a:srgbClr val="000000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128018" name="Line 18"/>
          <p:cNvSpPr/>
          <p:nvPr/>
        </p:nvSpPr>
        <p:spPr>
          <a:xfrm flipH="1">
            <a:off x="6948488" y="1989138"/>
            <a:ext cx="1008062" cy="0"/>
          </a:xfrm>
          <a:prstGeom prst="line">
            <a:avLst/>
          </a:prstGeom>
          <a:ln w="31750" cap="flat" cmpd="sng">
            <a:solidFill>
              <a:srgbClr val="000000"/>
            </a:solidFill>
            <a:prstDash val="solid"/>
            <a:headEnd type="triangle" w="med" len="med"/>
            <a:tailEnd type="none" w="med" len="med"/>
          </a:ln>
        </p:spPr>
      </p:sp>
      <p:sp>
        <p:nvSpPr>
          <p:cNvPr id="128019" name="AutoShape 19"/>
          <p:cNvSpPr/>
          <p:nvPr/>
        </p:nvSpPr>
        <p:spPr>
          <a:xfrm>
            <a:off x="7956550" y="1773238"/>
            <a:ext cx="792163" cy="360362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1905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buNone/>
            </a:pPr>
            <a:r>
              <a:rPr lang="en-US" altLang="zh-CN" sz="1800" b="1" dirty="0">
                <a:solidFill>
                  <a:srgbClr val="000000"/>
                </a:solidFill>
              </a:rPr>
              <a:t>10%</a:t>
            </a:r>
            <a:endParaRPr lang="en-US" altLang="zh-CN" sz="1800" b="1" dirty="0">
              <a:solidFill>
                <a:srgbClr val="000000"/>
              </a:solidFill>
            </a:endParaRPr>
          </a:p>
        </p:txBody>
      </p:sp>
      <p:sp>
        <p:nvSpPr>
          <p:cNvPr id="128020" name="AutoShape 20"/>
          <p:cNvSpPr/>
          <p:nvPr/>
        </p:nvSpPr>
        <p:spPr>
          <a:xfrm>
            <a:off x="5219700" y="3860800"/>
            <a:ext cx="3744913" cy="1873250"/>
          </a:xfrm>
          <a:prstGeom prst="cloudCallout">
            <a:avLst>
              <a:gd name="adj1" fmla="val -58435"/>
              <a:gd name="adj2" fmla="val 4236"/>
            </a:avLst>
          </a:prstGeom>
          <a:gradFill rotWithShape="1">
            <a:gsLst>
              <a:gs pos="0">
                <a:schemeClr val="tx2"/>
              </a:gs>
              <a:gs pos="100000">
                <a:srgbClr val="CCFF33"/>
              </a:gs>
            </a:gsLst>
            <a:path path="rect">
              <a:fillToRect l="50000" t="50000" r="50000" b="50000"/>
            </a:path>
            <a:tileRect/>
          </a:gradFill>
          <a:ln w="9525" cap="flat" cmpd="sng">
            <a:solidFill>
              <a:schemeClr val="bg1"/>
            </a:solidFill>
            <a:prstDash val="sysDot"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eaLnBrk="1" hangingPunct="1">
              <a:buNone/>
            </a:pPr>
            <a:r>
              <a:rPr lang="zh-CN" altLang="en-US" sz="1800" dirty="0">
                <a:solidFill>
                  <a:schemeClr val="bg2"/>
                </a:solidFill>
              </a:rPr>
              <a:t> 市场占有率下降</a:t>
            </a:r>
            <a:endParaRPr lang="zh-CN" altLang="en-US" sz="1800" dirty="0">
              <a:solidFill>
                <a:schemeClr val="bg2"/>
              </a:solidFill>
            </a:endParaRPr>
          </a:p>
        </p:txBody>
      </p:sp>
      <p:sp>
        <p:nvSpPr>
          <p:cNvPr id="128031" name="Text Box 31"/>
          <p:cNvSpPr txBox="1"/>
          <p:nvPr/>
        </p:nvSpPr>
        <p:spPr>
          <a:xfrm>
            <a:off x="5867400" y="4508500"/>
            <a:ext cx="1873250" cy="284163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spcBef>
                <a:spcPct val="50000"/>
              </a:spcBef>
              <a:buNone/>
            </a:pPr>
            <a:r>
              <a:rPr lang="zh-CN" altLang="en-US" sz="1800" dirty="0">
                <a:solidFill>
                  <a:schemeClr val="bg2"/>
                </a:solidFill>
              </a:rPr>
              <a:t>去年：</a:t>
            </a:r>
            <a:r>
              <a:rPr lang="en-US" altLang="zh-CN" sz="1800" dirty="0">
                <a:solidFill>
                  <a:schemeClr val="bg2"/>
                </a:solidFill>
              </a:rPr>
              <a:t>40%</a:t>
            </a:r>
            <a:endParaRPr lang="en-US" altLang="zh-CN" sz="1800" dirty="0">
              <a:solidFill>
                <a:schemeClr val="bg2"/>
              </a:solidFill>
            </a:endParaRPr>
          </a:p>
        </p:txBody>
      </p:sp>
      <p:sp>
        <p:nvSpPr>
          <p:cNvPr id="128032" name="Oval 32"/>
          <p:cNvSpPr/>
          <p:nvPr/>
        </p:nvSpPr>
        <p:spPr>
          <a:xfrm>
            <a:off x="5940425" y="5084763"/>
            <a:ext cx="1727200" cy="431800"/>
          </a:xfrm>
          <a:prstGeom prst="ellipse">
            <a:avLst/>
          </a:prstGeom>
          <a:solidFill>
            <a:schemeClr val="tx2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buNone/>
            </a:pPr>
            <a:r>
              <a:rPr lang="zh-CN" altLang="en-US" sz="1800" dirty="0">
                <a:solidFill>
                  <a:schemeClr val="bg2"/>
                </a:solidFill>
              </a:rPr>
              <a:t>现状：</a:t>
            </a:r>
            <a:r>
              <a:rPr lang="en-US" altLang="zh-CN" sz="1800" dirty="0">
                <a:solidFill>
                  <a:schemeClr val="bg2"/>
                </a:solidFill>
              </a:rPr>
              <a:t>30%</a:t>
            </a:r>
            <a:endParaRPr lang="en-US" altLang="zh-CN" sz="1800" dirty="0">
              <a:solidFill>
                <a:schemeClr val="bg2"/>
              </a:solidFill>
            </a:endParaRPr>
          </a:p>
        </p:txBody>
      </p:sp>
      <p:sp>
        <p:nvSpPr>
          <p:cNvPr id="128033" name="Line 33"/>
          <p:cNvSpPr/>
          <p:nvPr/>
        </p:nvSpPr>
        <p:spPr>
          <a:xfrm>
            <a:off x="6804025" y="4795838"/>
            <a:ext cx="0" cy="288925"/>
          </a:xfrm>
          <a:prstGeom prst="line">
            <a:avLst/>
          </a:prstGeom>
          <a:ln w="31750" cap="flat" cmpd="sng">
            <a:solidFill>
              <a:srgbClr val="000000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128034" name="Line 34"/>
          <p:cNvSpPr/>
          <p:nvPr/>
        </p:nvSpPr>
        <p:spPr>
          <a:xfrm flipH="1">
            <a:off x="6804025" y="4940300"/>
            <a:ext cx="1008063" cy="0"/>
          </a:xfrm>
          <a:prstGeom prst="line">
            <a:avLst/>
          </a:prstGeom>
          <a:ln w="31750" cap="flat" cmpd="sng">
            <a:solidFill>
              <a:srgbClr val="000000"/>
            </a:solidFill>
            <a:prstDash val="solid"/>
            <a:headEnd type="triangle" w="med" len="med"/>
            <a:tailEnd type="none" w="med" len="med"/>
          </a:ln>
        </p:spPr>
      </p:sp>
      <p:sp>
        <p:nvSpPr>
          <p:cNvPr id="128035" name="AutoShape 35"/>
          <p:cNvSpPr/>
          <p:nvPr/>
        </p:nvSpPr>
        <p:spPr>
          <a:xfrm>
            <a:off x="7812088" y="4724400"/>
            <a:ext cx="792162" cy="360363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1905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buNone/>
            </a:pPr>
            <a:r>
              <a:rPr lang="en-US" altLang="zh-CN" sz="1800" b="1" dirty="0">
                <a:solidFill>
                  <a:srgbClr val="000000"/>
                </a:solidFill>
              </a:rPr>
              <a:t>10%</a:t>
            </a:r>
            <a:endParaRPr lang="en-US" altLang="zh-CN" sz="1800" b="1" dirty="0">
              <a:solidFill>
                <a:srgbClr val="000000"/>
              </a:solidFill>
            </a:endParaRPr>
          </a:p>
        </p:txBody>
      </p:sp>
      <p:sp>
        <p:nvSpPr>
          <p:cNvPr id="128036" name="Text Box 36"/>
          <p:cNvSpPr txBox="1"/>
          <p:nvPr/>
        </p:nvSpPr>
        <p:spPr>
          <a:xfrm>
            <a:off x="1763713" y="4594225"/>
            <a:ext cx="503237" cy="7794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eaLnBrk="1" hangingPunct="1">
              <a:spcBef>
                <a:spcPct val="50000"/>
              </a:spcBef>
              <a:buNone/>
            </a:pPr>
            <a:r>
              <a:rPr lang="zh-CN" altLang="en-US" sz="1800" b="1" dirty="0"/>
              <a:t>差</a:t>
            </a:r>
            <a:endParaRPr lang="zh-CN" altLang="en-US" sz="1800" b="1" dirty="0"/>
          </a:p>
          <a:p>
            <a:pPr marL="342900" lvl="0" indent="-342900" eaLnBrk="1" hangingPunct="1">
              <a:spcBef>
                <a:spcPct val="50000"/>
              </a:spcBef>
              <a:buNone/>
            </a:pPr>
            <a:r>
              <a:rPr lang="zh-CN" altLang="en-US" sz="1800" b="1" dirty="0"/>
              <a:t>距</a:t>
            </a:r>
            <a:endParaRPr lang="zh-CN" altLang="en-US" sz="1800" b="1" dirty="0"/>
          </a:p>
        </p:txBody>
      </p:sp>
      <p:sp>
        <p:nvSpPr>
          <p:cNvPr id="128037" name="Text Box 37"/>
          <p:cNvSpPr txBox="1"/>
          <p:nvPr/>
        </p:nvSpPr>
        <p:spPr>
          <a:xfrm>
            <a:off x="3924300" y="2420938"/>
            <a:ext cx="503238" cy="779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eaLnBrk="1" hangingPunct="1">
              <a:spcBef>
                <a:spcPct val="50000"/>
              </a:spcBef>
              <a:buNone/>
            </a:pPr>
            <a:r>
              <a:rPr lang="zh-CN" altLang="en-US" sz="1800" b="1" dirty="0"/>
              <a:t>差</a:t>
            </a:r>
            <a:endParaRPr lang="zh-CN" altLang="en-US" sz="1800" b="1" dirty="0"/>
          </a:p>
          <a:p>
            <a:pPr marL="342900" lvl="0" indent="-342900" eaLnBrk="1" hangingPunct="1">
              <a:spcBef>
                <a:spcPct val="50000"/>
              </a:spcBef>
              <a:buNone/>
            </a:pPr>
            <a:r>
              <a:rPr lang="zh-CN" altLang="en-US" sz="1800" b="1" dirty="0"/>
              <a:t>距</a:t>
            </a:r>
            <a:endParaRPr lang="zh-CN" altLang="en-US" sz="1800" b="1" dirty="0"/>
          </a:p>
        </p:txBody>
      </p:sp>
      <p:sp>
        <p:nvSpPr>
          <p:cNvPr id="128038" name="Line 38"/>
          <p:cNvSpPr/>
          <p:nvPr/>
        </p:nvSpPr>
        <p:spPr>
          <a:xfrm>
            <a:off x="4067175" y="4292600"/>
            <a:ext cx="0" cy="360363"/>
          </a:xfrm>
          <a:prstGeom prst="line">
            <a:avLst/>
          </a:prstGeom>
          <a:ln w="44450" cap="flat" cmpd="sng">
            <a:solidFill>
              <a:srgbClr val="FFFF99"/>
            </a:solidFill>
            <a:prstDash val="sysDot"/>
            <a:headEnd type="triangle" w="med" len="med"/>
            <a:tailEnd type="non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8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8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28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28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28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28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28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28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28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28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28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28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28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28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28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28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28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128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128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128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128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5" grpId="0" animBg="1"/>
      <p:bldP spid="128006" grpId="0" animBg="1"/>
      <p:bldP spid="128008" grpId="0" animBg="1"/>
      <p:bldP spid="128009" grpId="0" animBg="1"/>
      <p:bldP spid="128010" grpId="0" animBg="1"/>
      <p:bldP spid="128013" grpId="0" animBg="1"/>
      <p:bldP spid="128014" grpId="0" animBg="1"/>
      <p:bldP spid="128015" grpId="0" animBg="1"/>
      <p:bldP spid="128016" grpId="0" animBg="1"/>
      <p:bldP spid="128019" grpId="0" animBg="1"/>
      <p:bldP spid="128020" grpId="0" animBg="1"/>
      <p:bldP spid="128031" grpId="0" animBg="1"/>
      <p:bldP spid="128032" grpId="0" animBg="1"/>
      <p:bldP spid="128035" grpId="0" animBg="1"/>
      <p:bldP spid="128036" grpId="0"/>
      <p:bldP spid="1280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zh-CN" sz="3600" dirty="0"/>
              <a:t>TBP </a:t>
            </a:r>
            <a:r>
              <a:rPr lang="zh-CN" altLang="en-US" sz="3600" dirty="0"/>
              <a:t>如何发现问题</a:t>
            </a:r>
            <a:endParaRPr lang="zh-CN" altLang="en-US" sz="3600" dirty="0"/>
          </a:p>
        </p:txBody>
      </p:sp>
      <p:sp>
        <p:nvSpPr>
          <p:cNvPr id="12291" name="Rectangle 26"/>
          <p:cNvSpPr>
            <a:spLocks noGrp="1"/>
          </p:cNvSpPr>
          <p:nvPr>
            <p:ph idx="1"/>
          </p:nvPr>
        </p:nvSpPr>
        <p:spPr>
          <a:xfrm>
            <a:off x="755650" y="909638"/>
            <a:ext cx="7920038" cy="1439862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</a:pPr>
            <a:r>
              <a:rPr lang="zh-CN" altLang="en-US" dirty="0"/>
              <a:t>需要经常保持高度的 </a:t>
            </a:r>
            <a:r>
              <a:rPr lang="zh-CN" altLang="en-US" b="1" dirty="0"/>
              <a:t>问题意识，</a:t>
            </a:r>
            <a:r>
              <a:rPr lang="zh-CN" altLang="en-US" dirty="0"/>
              <a:t>不断审视自己的工作</a:t>
            </a: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</a:pPr>
            <a:r>
              <a:rPr lang="ja-JP" altLang="en-US" dirty="0"/>
              <a:t>如何保持高度的</a:t>
            </a:r>
            <a:r>
              <a:rPr lang="zh-CN" altLang="en-US" dirty="0"/>
              <a:t>问题意识？</a:t>
            </a:r>
            <a:endParaRPr lang="zh-CN" altLang="en-US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dirty="0"/>
              <a:t>  讨论：</a:t>
            </a:r>
            <a:endParaRPr lang="zh-CN" altLang="en-US" dirty="0"/>
          </a:p>
        </p:txBody>
      </p:sp>
      <p:sp>
        <p:nvSpPr>
          <p:cNvPr id="129051" name="Rectangle 27"/>
          <p:cNvSpPr/>
          <p:nvPr/>
        </p:nvSpPr>
        <p:spPr>
          <a:xfrm>
            <a:off x="1116013" y="2205038"/>
            <a:ext cx="4679950" cy="1944687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eaLnBrk="1" hangingPunct="1">
              <a:buFont typeface="Wingdings" panose="05000000000000000000" pitchFamily="2" charset="2"/>
              <a:buChar char="ü"/>
            </a:pPr>
            <a:r>
              <a:rPr lang="zh-CN" altLang="en-US" sz="2000" dirty="0"/>
              <a:t>了解自己的工作（基本功）</a:t>
            </a:r>
            <a:endParaRPr lang="zh-CN" altLang="en-US" sz="2000" dirty="0"/>
          </a:p>
          <a:p>
            <a:pPr marL="342900" lvl="0" indent="-342900" eaLnBrk="1" hangingPunct="1">
              <a:buFont typeface="Wingdings" panose="05000000000000000000" pitchFamily="2" charset="2"/>
              <a:buChar char="ü"/>
            </a:pPr>
            <a:r>
              <a:rPr lang="zh-CN" altLang="en-US" sz="2000" dirty="0"/>
              <a:t>明确工作的目的</a:t>
            </a:r>
            <a:endParaRPr lang="zh-CN" altLang="en-US" sz="2000" dirty="0"/>
          </a:p>
          <a:p>
            <a:pPr marL="342900" lvl="0" indent="-342900" eaLnBrk="1" hangingPunct="1">
              <a:buFont typeface="Wingdings" panose="05000000000000000000" pitchFamily="2" charset="2"/>
              <a:buChar char="ü"/>
            </a:pPr>
            <a:r>
              <a:rPr lang="zh-CN" altLang="en-US" sz="2000" dirty="0"/>
              <a:t>站在顾客的角度考虑</a:t>
            </a:r>
            <a:endParaRPr lang="zh-CN" altLang="en-US" sz="2000" dirty="0"/>
          </a:p>
          <a:p>
            <a:pPr marL="342900" lvl="0" indent="-342900" eaLnBrk="1" hangingPunct="1">
              <a:buFont typeface="Wingdings" panose="05000000000000000000" pitchFamily="2" charset="2"/>
              <a:buChar char="ü"/>
            </a:pPr>
            <a:r>
              <a:rPr lang="zh-CN" altLang="en-US" sz="2000" dirty="0"/>
              <a:t>对变化保持敏感</a:t>
            </a:r>
            <a:endParaRPr lang="zh-CN" altLang="en-US" sz="2000" dirty="0"/>
          </a:p>
          <a:p>
            <a:pPr marL="342900" lvl="0" indent="-342900" eaLnBrk="1" hangingPunct="1">
              <a:buFont typeface="Wingdings" panose="05000000000000000000" pitchFamily="2" charset="2"/>
              <a:buChar char="ü"/>
            </a:pPr>
            <a:r>
              <a:rPr lang="zh-CN" altLang="en-US" sz="2000" dirty="0"/>
              <a:t>了解竞争对手</a:t>
            </a:r>
            <a:endParaRPr lang="zh-CN" altLang="en-US" sz="2000" dirty="0"/>
          </a:p>
          <a:p>
            <a:pPr marL="342900" lvl="0" indent="-342900" eaLnBrk="1" hangingPunct="1">
              <a:buFont typeface="Wingdings" panose="05000000000000000000" pitchFamily="2" charset="2"/>
              <a:buChar char="ü"/>
            </a:pPr>
            <a:endParaRPr lang="zh-CN" altLang="en-US" sz="2000" dirty="0"/>
          </a:p>
        </p:txBody>
      </p:sp>
      <p:sp>
        <p:nvSpPr>
          <p:cNvPr id="129052" name="Rectangle 28"/>
          <p:cNvSpPr/>
          <p:nvPr/>
        </p:nvSpPr>
        <p:spPr>
          <a:xfrm>
            <a:off x="827088" y="4076700"/>
            <a:ext cx="7920037" cy="1439863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eaLnBrk="1" hangingPunct="1"/>
            <a:r>
              <a:rPr lang="zh-CN" altLang="en-US" dirty="0"/>
              <a:t>摈弃“有问题不是好事”的观点。</a:t>
            </a:r>
            <a:r>
              <a:rPr lang="zh-CN" altLang="en-US" sz="2000" dirty="0"/>
              <a:t>赞扬？责备？</a:t>
            </a:r>
            <a:endParaRPr lang="zh-CN" altLang="en-US" dirty="0"/>
          </a:p>
          <a:p>
            <a:pPr marL="342900" lvl="0" indent="-342900" eaLnBrk="1" hangingPunct="1"/>
            <a:r>
              <a:rPr lang="zh-CN" altLang="en-US" dirty="0"/>
              <a:t>观察并捕捉细微变化</a:t>
            </a:r>
            <a:endParaRPr lang="zh-CN" altLang="en-US" dirty="0"/>
          </a:p>
          <a:p>
            <a:pPr marL="342900" lvl="0" indent="-342900" eaLnBrk="1" hangingPunct="1">
              <a:buNone/>
            </a:pPr>
            <a:r>
              <a:rPr lang="zh-CN" altLang="en-US" dirty="0"/>
              <a:t>  </a:t>
            </a:r>
            <a:r>
              <a:rPr lang="zh-CN" altLang="en-US" sz="2000" dirty="0"/>
              <a:t>不管变化看来多么微不足道，总蕴藏着发现问题的契机</a:t>
            </a:r>
            <a:r>
              <a:rPr lang="zh-CN" altLang="en-US" dirty="0"/>
              <a:t>。  </a:t>
            </a:r>
            <a:endParaRPr lang="zh-CN" altLang="en-US" sz="2800" dirty="0"/>
          </a:p>
        </p:txBody>
      </p:sp>
      <p:pic>
        <p:nvPicPr>
          <p:cNvPr id="129053" name="Picture 29" descr="大野耐~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940425" y="5445125"/>
            <a:ext cx="1368425" cy="133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9054" name="Rectangle 30"/>
          <p:cNvSpPr/>
          <p:nvPr/>
        </p:nvSpPr>
        <p:spPr>
          <a:xfrm>
            <a:off x="755650" y="5445125"/>
            <a:ext cx="5184775" cy="1412875"/>
          </a:xfrm>
          <a:prstGeom prst="rect">
            <a:avLst/>
          </a:prstGeom>
          <a:noFill/>
          <a:ln w="25400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eaLnBrk="1" hangingPunct="1">
              <a:buFont typeface="Wingdings" panose="05000000000000000000" pitchFamily="2" charset="2"/>
              <a:buChar char="n"/>
            </a:pPr>
            <a:r>
              <a:rPr lang="zh-CN" altLang="en-US" b="1" dirty="0"/>
              <a:t>“没有比完全意识不到问题的人</a:t>
            </a:r>
            <a:endParaRPr lang="zh-CN" altLang="en-US" b="1" dirty="0"/>
          </a:p>
          <a:p>
            <a:pPr marL="342900" lvl="0" indent="-342900" eaLnBrk="1" hangingPunct="1">
              <a:buNone/>
            </a:pPr>
            <a:r>
              <a:rPr lang="zh-CN" altLang="en-US" b="1" dirty="0"/>
              <a:t>     更有问题”。   </a:t>
            </a:r>
            <a:endParaRPr lang="zh-CN" altLang="en-US" b="1" dirty="0"/>
          </a:p>
          <a:p>
            <a:pPr marL="342900" lvl="0" indent="-342900" eaLnBrk="1" hangingPunct="1">
              <a:buNone/>
            </a:pPr>
            <a:r>
              <a:rPr lang="zh-CN" altLang="en-US" b="1" dirty="0"/>
              <a:t>                    </a:t>
            </a:r>
            <a:r>
              <a:rPr lang="en-US" altLang="zh-CN" b="1" dirty="0"/>
              <a:t>- </a:t>
            </a:r>
            <a:r>
              <a:rPr lang="en-US" altLang="zh-CN" sz="2000" b="1" dirty="0"/>
              <a:t>by </a:t>
            </a:r>
            <a:r>
              <a:rPr lang="zh-CN" altLang="en-US" sz="2000" b="1" dirty="0"/>
              <a:t>大野耐一</a:t>
            </a:r>
            <a:endParaRPr lang="zh-CN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9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9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9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9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29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29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29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29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51" grpId="0"/>
      <p:bldP spid="129052" grpId="0"/>
      <p:bldP spid="12905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zh-CN" altLang="en-US" sz="3600" dirty="0"/>
              <a:t>丰田生产方式 与 大野耐一</a:t>
            </a:r>
            <a:endParaRPr lang="zh-CN" altLang="en-US" sz="3600" dirty="0"/>
          </a:p>
        </p:txBody>
      </p:sp>
      <p:sp>
        <p:nvSpPr>
          <p:cNvPr id="14339" name="Rectangle 4"/>
          <p:cNvSpPr/>
          <p:nvPr/>
        </p:nvSpPr>
        <p:spPr>
          <a:xfrm>
            <a:off x="900113" y="2060575"/>
            <a:ext cx="7920037" cy="4608513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eaLnBrk="1" hangingPunct="1"/>
            <a:r>
              <a:rPr lang="en-US" altLang="zh-CN" sz="2100" b="1" dirty="0"/>
              <a:t> 1  </a:t>
            </a:r>
            <a:r>
              <a:rPr lang="zh-CN" altLang="en-US" sz="2100" b="1" dirty="0"/>
              <a:t>重视成本要从清除浪费开始</a:t>
            </a:r>
            <a:endParaRPr lang="zh-CN" altLang="en-US" sz="2100" b="1" dirty="0"/>
          </a:p>
          <a:p>
            <a:pPr marL="342900" lvl="0" indent="-342900" eaLnBrk="1" hangingPunct="1"/>
            <a:r>
              <a:rPr lang="en-US" altLang="zh-CN" sz="2100" b="1" dirty="0"/>
              <a:t> 2  </a:t>
            </a:r>
            <a:r>
              <a:rPr lang="zh-CN" altLang="en-US" sz="2100" b="1" dirty="0"/>
              <a:t>一旦开始就要坚持到底</a:t>
            </a:r>
            <a:endParaRPr lang="zh-CN" altLang="en-US" sz="2100" b="1" dirty="0"/>
          </a:p>
          <a:p>
            <a:pPr marL="342900" lvl="0" indent="-342900" eaLnBrk="1" hangingPunct="1"/>
            <a:r>
              <a:rPr lang="en-US" altLang="zh-CN" sz="2100" b="1" dirty="0"/>
              <a:t> 3  </a:t>
            </a:r>
            <a:r>
              <a:rPr lang="zh-CN" altLang="en-US" sz="2100" b="1" dirty="0"/>
              <a:t>在逆境中激发潜能，贪图安逸只能让人日趋退步</a:t>
            </a:r>
            <a:endParaRPr lang="zh-CN" altLang="en-US" sz="2100" b="1" dirty="0"/>
          </a:p>
          <a:p>
            <a:pPr marL="342900" lvl="0" indent="-342900" eaLnBrk="1" hangingPunct="1"/>
            <a:r>
              <a:rPr lang="en-US" altLang="zh-CN" sz="2100" b="1" dirty="0"/>
              <a:t> 4  </a:t>
            </a:r>
            <a:r>
              <a:rPr lang="zh-CN" altLang="en-US" sz="2100" b="1" dirty="0"/>
              <a:t>困难总会先人一步，每时每刻都要做好迎接挑战的准备</a:t>
            </a:r>
            <a:endParaRPr lang="zh-CN" altLang="en-US" sz="2100" b="1" dirty="0"/>
          </a:p>
          <a:p>
            <a:pPr marL="342900" lvl="0" indent="-342900" eaLnBrk="1" hangingPunct="1"/>
            <a:r>
              <a:rPr lang="en-US" altLang="zh-CN" sz="2100" b="1" dirty="0"/>
              <a:t> 5  </a:t>
            </a:r>
            <a:r>
              <a:rPr lang="zh-CN" altLang="en-US" sz="2100" b="1" dirty="0"/>
              <a:t>工作就是一步一个脚印，用十二分的辛苦换取十分的成绩</a:t>
            </a:r>
            <a:endParaRPr lang="zh-CN" altLang="en-US" sz="2100" b="1" dirty="0"/>
          </a:p>
          <a:p>
            <a:pPr marL="342900" lvl="0" indent="-342900" eaLnBrk="1" hangingPunct="1"/>
            <a:r>
              <a:rPr lang="en-US" altLang="zh-CN" sz="2100" b="1" dirty="0"/>
              <a:t> 6  </a:t>
            </a:r>
            <a:r>
              <a:rPr lang="zh-CN" altLang="en-US" sz="2100" b="1" dirty="0"/>
              <a:t>为了让下属心服口服，需要更长远的目光和更坚韧的努力</a:t>
            </a:r>
            <a:endParaRPr lang="zh-CN" altLang="en-US" sz="2100" b="1" dirty="0"/>
          </a:p>
          <a:p>
            <a:pPr marL="342900" lvl="0" indent="-342900" eaLnBrk="1" hangingPunct="1"/>
            <a:r>
              <a:rPr lang="en-US" altLang="zh-CN" sz="2100" b="1" dirty="0"/>
              <a:t> 7  </a:t>
            </a:r>
            <a:r>
              <a:rPr lang="zh-CN" altLang="en-US" sz="2100" b="1" dirty="0"/>
              <a:t>先接受任务，再去思考完成的方法</a:t>
            </a:r>
            <a:endParaRPr lang="zh-CN" altLang="en-US" sz="2100" b="1" dirty="0"/>
          </a:p>
          <a:p>
            <a:pPr marL="342900" lvl="0" indent="-342900" eaLnBrk="1" hangingPunct="1"/>
            <a:r>
              <a:rPr lang="en-US" altLang="zh-CN" sz="2100" b="1" dirty="0"/>
              <a:t> 8  </a:t>
            </a:r>
            <a:r>
              <a:rPr lang="zh-CN" altLang="en-US" sz="2100" b="1" dirty="0"/>
              <a:t>失败是成功之母，只有在失败中才能找到真正的自信</a:t>
            </a:r>
            <a:endParaRPr lang="zh-CN" altLang="en-US" sz="2100" b="1" dirty="0"/>
          </a:p>
          <a:p>
            <a:pPr marL="342900" lvl="0" indent="-342900" eaLnBrk="1" hangingPunct="1"/>
            <a:r>
              <a:rPr lang="en-US" altLang="zh-CN" sz="2100" b="1" dirty="0"/>
              <a:t> 9  </a:t>
            </a:r>
            <a:r>
              <a:rPr lang="zh-CN" altLang="en-US" sz="2100" b="1" dirty="0"/>
              <a:t>不要强化劳动，不要过度劳动</a:t>
            </a:r>
            <a:endParaRPr lang="zh-CN" altLang="en-US" sz="2100" b="1" dirty="0"/>
          </a:p>
          <a:p>
            <a:pPr marL="342900" lvl="0" indent="-342900" eaLnBrk="1" hangingPunct="1"/>
            <a:r>
              <a:rPr lang="en-US" altLang="zh-CN" sz="2100" b="1" dirty="0"/>
              <a:t> 10 </a:t>
            </a:r>
            <a:r>
              <a:rPr lang="zh-CN" altLang="en-US" sz="2100" b="1" dirty="0"/>
              <a:t>客户投诉是企业成功的最好契机，不要抱怨，</a:t>
            </a:r>
            <a:endParaRPr lang="zh-CN" altLang="en-US" sz="2100" b="1" dirty="0"/>
          </a:p>
          <a:p>
            <a:pPr marL="342900" lvl="0" indent="-342900" eaLnBrk="1" hangingPunct="1">
              <a:buNone/>
            </a:pPr>
            <a:r>
              <a:rPr lang="zh-CN" altLang="en-US" sz="2100" b="1" dirty="0"/>
              <a:t>       不要逃避，深入思考，积极应对</a:t>
            </a:r>
            <a:endParaRPr lang="zh-CN" altLang="en-US" sz="2100" b="1" dirty="0"/>
          </a:p>
          <a:p>
            <a:pPr marL="342900" lvl="0" indent="-342900" eaLnBrk="1" hangingPunct="1">
              <a:buFont typeface="Wingdings" panose="05000000000000000000" pitchFamily="2" charset="2"/>
              <a:buChar char="ü"/>
            </a:pPr>
            <a:endParaRPr lang="zh-CN" altLang="en-US" sz="2100" b="1" dirty="0"/>
          </a:p>
        </p:txBody>
      </p:sp>
      <p:sp>
        <p:nvSpPr>
          <p:cNvPr id="14340" name="Rectangle 7"/>
          <p:cNvSpPr>
            <a:spLocks noGrp="1"/>
          </p:cNvSpPr>
          <p:nvPr>
            <p:ph idx="1"/>
          </p:nvPr>
        </p:nvSpPr>
        <p:spPr>
          <a:xfrm>
            <a:off x="755650" y="909638"/>
            <a:ext cx="7920038" cy="1079500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Char char="l"/>
            </a:pPr>
            <a:r>
              <a:rPr lang="zh-CN" altLang="en-US" sz="2800" dirty="0"/>
              <a:t>大野耐一：丰田生产方式的创始人</a:t>
            </a:r>
            <a:endParaRPr lang="zh-CN" altLang="en-US" sz="2800" dirty="0"/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sz="2800" dirty="0"/>
              <a:t>  十条训诫：</a:t>
            </a:r>
            <a:endParaRPr lang="zh-CN" alt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zh-CN" dirty="0">
                <a:ea typeface="宋体" panose="02010600030101010101" pitchFamily="2" charset="-122"/>
              </a:rPr>
              <a:t>TBP STEPS</a:t>
            </a:r>
            <a:endParaRPr lang="en-US" altLang="zh-CN" dirty="0">
              <a:ea typeface="宋体" panose="02010600030101010101" pitchFamily="2" charset="-122"/>
            </a:endParaRPr>
          </a:p>
        </p:txBody>
      </p:sp>
      <p:sp>
        <p:nvSpPr>
          <p:cNvPr id="16387" name="AutoShape 77"/>
          <p:cNvSpPr/>
          <p:nvPr/>
        </p:nvSpPr>
        <p:spPr>
          <a:xfrm rot="5400000">
            <a:off x="-1028700" y="1611313"/>
            <a:ext cx="3505200" cy="3590925"/>
          </a:xfrm>
          <a:custGeom>
            <a:avLst/>
            <a:gdLst>
              <a:gd name="txL" fmla="*/ 0 w 21600"/>
              <a:gd name="txT" fmla="*/ 0 h 21600"/>
              <a:gd name="txR" fmla="*/ 21600 w 21600"/>
              <a:gd name="txB" fmla="*/ 7713 h 21600"/>
            </a:gdLst>
            <a:ahLst/>
            <a:cxnLst>
              <a:cxn ang="0">
                <a:pos x="1752600" y="0"/>
              </a:cxn>
              <a:cxn ang="0">
                <a:pos x="871107" y="1795463"/>
              </a:cxn>
              <a:cxn ang="0">
                <a:pos x="1752600" y="1784823"/>
              </a:cxn>
              <a:cxn ang="0">
                <a:pos x="2634093" y="1795463"/>
              </a:cxn>
            </a:cxnLst>
            <a:rect l="txL" t="txT" r="txR" b="txB"/>
            <a:pathLst>
              <a:path w="21600" h="21600">
                <a:moveTo>
                  <a:pt x="10736" y="10800"/>
                </a:moveTo>
                <a:cubicBezTo>
                  <a:pt x="10736" y="10764"/>
                  <a:pt x="10764" y="10736"/>
                  <a:pt x="10800" y="10736"/>
                </a:cubicBezTo>
                <a:cubicBezTo>
                  <a:pt x="10835" y="10735"/>
                  <a:pt x="10863" y="10764"/>
                  <a:pt x="10864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lnTo>
                  <a:pt x="10736" y="1080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100000"/>
                </a:schemeClr>
              </a:gs>
              <a:gs pos="100000">
                <a:srgbClr val="A3CDF4">
                  <a:alpha val="100000"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65565" name="AutoShape 29"/>
          <p:cNvSpPr>
            <a:spLocks noChangeArrowheads="1"/>
          </p:cNvSpPr>
          <p:nvPr/>
        </p:nvSpPr>
        <p:spPr bwMode="gray">
          <a:xfrm rot="5400000">
            <a:off x="-1404937" y="1196975"/>
            <a:ext cx="4430712" cy="4430714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rotWithShape="1">
            <a:gsLst>
              <a:gs pos="0">
                <a:srgbClr val="00CCFF"/>
              </a:gs>
              <a:gs pos="50000">
                <a:schemeClr val="bg1">
                  <a:alpha val="0"/>
                </a:schemeClr>
              </a:gs>
              <a:gs pos="100000">
                <a:srgbClr val="00CCFF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rot="10800000" vert="eaVert" wrap="none" anchor="ctr"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anose="05000000000000000000" pitchFamily="2" charset="2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65602" name="Text Box 66"/>
          <p:cNvSpPr txBox="1">
            <a:spLocks noChangeArrowheads="1"/>
          </p:cNvSpPr>
          <p:nvPr/>
        </p:nvSpPr>
        <p:spPr bwMode="white">
          <a:xfrm>
            <a:off x="1042988" y="2522538"/>
            <a:ext cx="1000125" cy="204152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marR="0" algn="r" defTabSz="914400">
              <a:buClrTx/>
              <a:buSzTx/>
              <a:buFontTx/>
              <a:buNone/>
              <a:defRPr/>
            </a:pPr>
            <a:r>
              <a:rPr kumimoji="0" lang="zh-CN" altLang="en-US" sz="3200" kern="1200" cap="none" spc="0" normalizeH="0" baseline="0" noProof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工作</a:t>
            </a:r>
            <a:endParaRPr kumimoji="0" lang="zh-CN" altLang="en-US" sz="3200" kern="1200" cap="none" spc="0" normalizeH="0" baseline="0" noProof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R="0" algn="r" defTabSz="914400">
              <a:buClrTx/>
              <a:buSzTx/>
              <a:buFontTx/>
              <a:buNone/>
              <a:defRPr/>
            </a:pPr>
            <a:r>
              <a:rPr kumimoji="0" lang="zh-CN" altLang="en-US" sz="3200" kern="1200" cap="none" spc="0" normalizeH="0" baseline="0" noProof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方法</a:t>
            </a:r>
            <a:endParaRPr kumimoji="0" lang="zh-CN" altLang="en-US" sz="3200" kern="1200" cap="none" spc="0" normalizeH="0" baseline="0" noProof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R="0" algn="r" defTabSz="914400">
              <a:buClrTx/>
              <a:buSzTx/>
              <a:buFontTx/>
              <a:buNone/>
              <a:defRPr/>
            </a:pPr>
            <a:r>
              <a:rPr kumimoji="0" lang="en-US" altLang="zh-CN" sz="3200" kern="1200" cap="none" spc="0" normalizeH="0" baseline="0" noProof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8</a:t>
            </a:r>
            <a:r>
              <a:rPr kumimoji="0" lang="zh-CN" altLang="en-US" sz="3200" kern="1200" cap="none" spc="0" normalizeH="0" baseline="0" noProof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步</a:t>
            </a:r>
            <a:endParaRPr kumimoji="0" lang="zh-CN" altLang="en-US" sz="3200" kern="1200" cap="none" spc="0" normalizeH="0" baseline="0" noProof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R="0" algn="r" defTabSz="914400">
              <a:buClrTx/>
              <a:buSzTx/>
              <a:buFontTx/>
              <a:buNone/>
              <a:defRPr/>
            </a:pPr>
            <a:endParaRPr kumimoji="0" lang="zh-CN" altLang="en-US" sz="3200" kern="1200" cap="none" spc="0" normalizeH="0" baseline="0" noProof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16392" name="AutoShape 45"/>
          <p:cNvSpPr/>
          <p:nvPr/>
        </p:nvSpPr>
        <p:spPr>
          <a:xfrm>
            <a:off x="2205038" y="981075"/>
            <a:ext cx="4826000" cy="5302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342900" lvl="0" indent="-342900" algn="ctr" eaLnBrk="1" hangingPunct="1">
              <a:buNone/>
            </a:pPr>
            <a:endParaRPr lang="zh-CN" altLang="en-US" sz="1800" dirty="0"/>
          </a:p>
        </p:txBody>
      </p:sp>
      <p:grpSp>
        <p:nvGrpSpPr>
          <p:cNvPr id="16393" name="Group 176"/>
          <p:cNvGrpSpPr/>
          <p:nvPr/>
        </p:nvGrpSpPr>
        <p:grpSpPr>
          <a:xfrm>
            <a:off x="1835150" y="996950"/>
            <a:ext cx="501650" cy="501650"/>
            <a:chOff x="1156" y="628"/>
            <a:chExt cx="316" cy="316"/>
          </a:xfrm>
        </p:grpSpPr>
        <p:grpSp>
          <p:nvGrpSpPr>
            <p:cNvPr id="16466" name="Group 46"/>
            <p:cNvGrpSpPr/>
            <p:nvPr/>
          </p:nvGrpSpPr>
          <p:grpSpPr>
            <a:xfrm>
              <a:off x="1156" y="628"/>
              <a:ext cx="316" cy="316"/>
              <a:chOff x="1583" y="1494"/>
              <a:chExt cx="526" cy="526"/>
            </a:xfrm>
          </p:grpSpPr>
          <p:sp>
            <p:nvSpPr>
              <p:cNvPr id="16468" name="Oval 47"/>
              <p:cNvSpPr/>
              <p:nvPr/>
            </p:nvSpPr>
            <p:spPr>
              <a:xfrm>
                <a:off x="1583" y="1494"/>
                <a:ext cx="526" cy="526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  <p:sp>
            <p:nvSpPr>
              <p:cNvPr id="16469" name="Oval 48"/>
              <p:cNvSpPr/>
              <p:nvPr/>
            </p:nvSpPr>
            <p:spPr>
              <a:xfrm>
                <a:off x="1634" y="1547"/>
                <a:ext cx="425" cy="425"/>
              </a:xfrm>
              <a:prstGeom prst="ellipse">
                <a:avLst/>
              </a:prstGeom>
              <a:gradFill rotWithShape="1">
                <a:gsLst>
                  <a:gs pos="0">
                    <a:srgbClr val="10E470"/>
                  </a:gs>
                  <a:gs pos="100000">
                    <a:srgbClr val="098340"/>
                  </a:gs>
                </a:gsLst>
                <a:path path="rect">
                  <a:fillToRect l="100000" t="100000"/>
                </a:path>
                <a:tileRect/>
              </a:gradFill>
              <a:ln w="9525">
                <a:noFill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  <p:sp>
            <p:nvSpPr>
              <p:cNvPr id="16470" name="Oval 49"/>
              <p:cNvSpPr/>
              <p:nvPr/>
            </p:nvSpPr>
            <p:spPr>
              <a:xfrm>
                <a:off x="1642" y="1557"/>
                <a:ext cx="406" cy="406"/>
              </a:xfrm>
              <a:prstGeom prst="ellipse">
                <a:avLst/>
              </a:prstGeom>
              <a:gradFill rotWithShape="1">
                <a:gsLst>
                  <a:gs pos="0">
                    <a:srgbClr val="FFFF00">
                      <a:alpha val="85001"/>
                    </a:srgbClr>
                  </a:gs>
                  <a:gs pos="100000">
                    <a:srgbClr val="A2A200"/>
                  </a:gs>
                </a:gsLst>
                <a:lin ang="2700000" scaled="1"/>
                <a:tileRect/>
              </a:gradFill>
              <a:ln w="9525">
                <a:noFill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  <p:sp>
            <p:nvSpPr>
              <p:cNvPr id="16471" name="Oval 50"/>
              <p:cNvSpPr/>
              <p:nvPr/>
            </p:nvSpPr>
            <p:spPr>
              <a:xfrm>
                <a:off x="1652" y="1582"/>
                <a:ext cx="265" cy="26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E9940B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  <p:sp>
            <p:nvSpPr>
              <p:cNvPr id="16472" name="Oval 51"/>
              <p:cNvSpPr/>
              <p:nvPr/>
            </p:nvSpPr>
            <p:spPr>
              <a:xfrm>
                <a:off x="1659" y="1571"/>
                <a:ext cx="366" cy="366"/>
              </a:xfrm>
              <a:prstGeom prst="ellipse">
                <a:avLst/>
              </a:prstGeom>
              <a:gradFill rotWithShape="1">
                <a:gsLst>
                  <a:gs pos="0">
                    <a:srgbClr val="FFFF00">
                      <a:alpha val="0"/>
                    </a:srgbClr>
                  </a:gs>
                  <a:gs pos="100000">
                    <a:srgbClr val="C2C200"/>
                  </a:gs>
                </a:gsLst>
                <a:lin ang="2700000" scaled="1"/>
                <a:tileRect/>
              </a:gradFill>
              <a:ln w="9525">
                <a:noFill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</p:grpSp>
        <p:sp>
          <p:nvSpPr>
            <p:cNvPr id="16467" name="Text Box 67"/>
            <p:cNvSpPr txBox="1"/>
            <p:nvPr/>
          </p:nvSpPr>
          <p:spPr>
            <a:xfrm>
              <a:off x="1209" y="653"/>
              <a:ext cx="189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1800" b="1" dirty="0">
                  <a:solidFill>
                    <a:srgbClr val="000000"/>
                  </a:solidFill>
                </a:rPr>
                <a:t>1</a:t>
              </a:r>
              <a:endParaRPr lang="en-US" altLang="zh-CN" sz="18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16394" name="Text Box 72"/>
          <p:cNvSpPr txBox="1"/>
          <p:nvPr/>
        </p:nvSpPr>
        <p:spPr>
          <a:xfrm>
            <a:off x="2416175" y="1066800"/>
            <a:ext cx="3733800" cy="366713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+mn-lt"/>
                <a:ea typeface="+mn-ea"/>
              </a:defRPr>
            </a:lvl5pPr>
          </a:lstStyle>
          <a:p>
            <a:pPr marL="0" lvl="0" indent="0">
              <a:spcBef>
                <a:spcPct val="0"/>
              </a:spcBef>
              <a:buClrTx/>
              <a:buFontTx/>
              <a:buNone/>
            </a:pPr>
            <a:r>
              <a:rPr lang="zh-CN" altLang="en-US" sz="1800" b="1" dirty="0">
                <a:solidFill>
                  <a:schemeClr val="tx1"/>
                </a:solidFill>
              </a:rPr>
              <a:t>明确问题</a:t>
            </a:r>
            <a:endParaRPr lang="zh-CN" altLang="en-US" sz="1800" b="1" dirty="0">
              <a:solidFill>
                <a:schemeClr val="tx1"/>
              </a:solidFill>
            </a:endParaRPr>
          </a:p>
        </p:txBody>
      </p:sp>
      <p:grpSp>
        <p:nvGrpSpPr>
          <p:cNvPr id="4" name="Group 81"/>
          <p:cNvGrpSpPr/>
          <p:nvPr/>
        </p:nvGrpSpPr>
        <p:grpSpPr>
          <a:xfrm>
            <a:off x="2484438" y="1628775"/>
            <a:ext cx="5197475" cy="528638"/>
            <a:chOff x="1658" y="1560"/>
            <a:chExt cx="3274" cy="333"/>
          </a:xfrm>
        </p:grpSpPr>
        <p:sp>
          <p:nvSpPr>
            <p:cNvPr id="16457" name="AutoShape 38"/>
            <p:cNvSpPr/>
            <p:nvPr/>
          </p:nvSpPr>
          <p:spPr>
            <a:xfrm>
              <a:off x="1891" y="1560"/>
              <a:ext cx="3041" cy="33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 eaLnBrk="1" hangingPunct="1">
                <a:buNone/>
              </a:pPr>
              <a:endParaRPr lang="zh-CN" altLang="en-US" sz="1800" b="1" dirty="0"/>
            </a:p>
          </p:txBody>
        </p:sp>
        <p:grpSp>
          <p:nvGrpSpPr>
            <p:cNvPr id="16458" name="Group 39"/>
            <p:cNvGrpSpPr/>
            <p:nvPr/>
          </p:nvGrpSpPr>
          <p:grpSpPr>
            <a:xfrm>
              <a:off x="1658" y="1570"/>
              <a:ext cx="316" cy="316"/>
              <a:chOff x="1583" y="1494"/>
              <a:chExt cx="526" cy="526"/>
            </a:xfrm>
          </p:grpSpPr>
          <p:sp>
            <p:nvSpPr>
              <p:cNvPr id="16461" name="Oval 40"/>
              <p:cNvSpPr/>
              <p:nvPr/>
            </p:nvSpPr>
            <p:spPr>
              <a:xfrm>
                <a:off x="1583" y="1494"/>
                <a:ext cx="526" cy="526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  <p:sp>
            <p:nvSpPr>
              <p:cNvPr id="16462" name="Oval 41"/>
              <p:cNvSpPr/>
              <p:nvPr/>
            </p:nvSpPr>
            <p:spPr>
              <a:xfrm>
                <a:off x="1634" y="1547"/>
                <a:ext cx="425" cy="425"/>
              </a:xfrm>
              <a:prstGeom prst="ellipse">
                <a:avLst/>
              </a:prstGeom>
              <a:gradFill rotWithShape="1">
                <a:gsLst>
                  <a:gs pos="0">
                    <a:srgbClr val="10E470"/>
                  </a:gs>
                  <a:gs pos="100000">
                    <a:srgbClr val="098340"/>
                  </a:gs>
                </a:gsLst>
                <a:path path="rect">
                  <a:fillToRect l="100000" t="100000"/>
                </a:path>
                <a:tileRect/>
              </a:gradFill>
              <a:ln w="9525">
                <a:noFill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  <p:sp>
            <p:nvSpPr>
              <p:cNvPr id="16463" name="Oval 42"/>
              <p:cNvSpPr/>
              <p:nvPr/>
            </p:nvSpPr>
            <p:spPr>
              <a:xfrm>
                <a:off x="1642" y="1557"/>
                <a:ext cx="406" cy="406"/>
              </a:xfrm>
              <a:prstGeom prst="ellipse">
                <a:avLst/>
              </a:prstGeom>
              <a:gradFill rotWithShape="1">
                <a:gsLst>
                  <a:gs pos="0">
                    <a:srgbClr val="FFFF00">
                      <a:alpha val="85001"/>
                    </a:srgbClr>
                  </a:gs>
                  <a:gs pos="100000">
                    <a:srgbClr val="A2A200"/>
                  </a:gs>
                </a:gsLst>
                <a:lin ang="2700000" scaled="1"/>
                <a:tileRect/>
              </a:gradFill>
              <a:ln w="9525">
                <a:noFill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  <p:sp>
            <p:nvSpPr>
              <p:cNvPr id="16464" name="Oval 43"/>
              <p:cNvSpPr/>
              <p:nvPr/>
            </p:nvSpPr>
            <p:spPr>
              <a:xfrm>
                <a:off x="1652" y="1582"/>
                <a:ext cx="265" cy="26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E9940B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  <p:sp>
            <p:nvSpPr>
              <p:cNvPr id="16465" name="Oval 44"/>
              <p:cNvSpPr/>
              <p:nvPr/>
            </p:nvSpPr>
            <p:spPr>
              <a:xfrm>
                <a:off x="1659" y="1571"/>
                <a:ext cx="366" cy="366"/>
              </a:xfrm>
              <a:prstGeom prst="ellipse">
                <a:avLst/>
              </a:prstGeom>
              <a:gradFill rotWithShape="1">
                <a:gsLst>
                  <a:gs pos="0">
                    <a:srgbClr val="FFFF00">
                      <a:alpha val="0"/>
                    </a:srgbClr>
                  </a:gs>
                  <a:gs pos="100000">
                    <a:srgbClr val="C2C200"/>
                  </a:gs>
                </a:gsLst>
                <a:lin ang="2700000" scaled="1"/>
                <a:tileRect/>
              </a:gradFill>
              <a:ln w="9525">
                <a:noFill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</p:grpSp>
        <p:sp>
          <p:nvSpPr>
            <p:cNvPr id="16459" name="Text Box 68"/>
            <p:cNvSpPr txBox="1"/>
            <p:nvPr/>
          </p:nvSpPr>
          <p:spPr>
            <a:xfrm>
              <a:off x="1719" y="1605"/>
              <a:ext cx="189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1800" b="1" dirty="0">
                  <a:solidFill>
                    <a:srgbClr val="000000"/>
                  </a:solidFill>
                </a:rPr>
                <a:t>2</a:t>
              </a:r>
              <a:endParaRPr lang="en-US" altLang="zh-CN" sz="1800" b="1" dirty="0">
                <a:solidFill>
                  <a:srgbClr val="000000"/>
                </a:solidFill>
              </a:endParaRPr>
            </a:p>
          </p:txBody>
        </p:sp>
        <p:sp>
          <p:nvSpPr>
            <p:cNvPr id="16460" name="Text Box 73"/>
            <p:cNvSpPr txBox="1"/>
            <p:nvPr/>
          </p:nvSpPr>
          <p:spPr>
            <a:xfrm>
              <a:off x="2010" y="1614"/>
              <a:ext cx="2352" cy="231"/>
            </a:xfrm>
            <a:prstGeom prst="rect">
              <a:avLst/>
            </a:prstGeom>
            <a:noFill/>
            <a:ln w="9525">
              <a:noFill/>
            </a:ln>
            <a:effectLst>
              <a:outerShdw dist="35921" dir="2699999" algn="ctr" rotWithShape="0">
                <a:schemeClr val="bg2">
                  <a:alpha val="50000"/>
                </a:schemeClr>
              </a:outerShdw>
            </a:effectLst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>
                <a:spcBef>
                  <a:spcPct val="0"/>
                </a:spcBef>
                <a:buClrTx/>
                <a:buFontTx/>
                <a:buNone/>
              </a:pPr>
              <a:r>
                <a:rPr lang="zh-CN" altLang="en-US" sz="1800" b="1" dirty="0">
                  <a:solidFill>
                    <a:schemeClr val="tx1"/>
                  </a:solidFill>
                </a:rPr>
                <a:t>分解问题</a:t>
              </a:r>
              <a:endParaRPr lang="zh-CN" altLang="en-US" sz="18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" name="Group 82"/>
          <p:cNvGrpSpPr/>
          <p:nvPr/>
        </p:nvGrpSpPr>
        <p:grpSpPr>
          <a:xfrm>
            <a:off x="2843213" y="2276475"/>
            <a:ext cx="5197475" cy="528638"/>
            <a:chOff x="1712" y="2018"/>
            <a:chExt cx="3274" cy="333"/>
          </a:xfrm>
        </p:grpSpPr>
        <p:sp>
          <p:nvSpPr>
            <p:cNvPr id="16448" name="AutoShape 30"/>
            <p:cNvSpPr/>
            <p:nvPr/>
          </p:nvSpPr>
          <p:spPr>
            <a:xfrm>
              <a:off x="1946" y="2018"/>
              <a:ext cx="3040" cy="33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 eaLnBrk="1" hangingPunct="1">
                <a:buNone/>
              </a:pPr>
              <a:endParaRPr lang="zh-CN" altLang="en-US" sz="1800" b="1" dirty="0"/>
            </a:p>
          </p:txBody>
        </p:sp>
        <p:grpSp>
          <p:nvGrpSpPr>
            <p:cNvPr id="16449" name="Group 31"/>
            <p:cNvGrpSpPr/>
            <p:nvPr/>
          </p:nvGrpSpPr>
          <p:grpSpPr>
            <a:xfrm>
              <a:off x="1712" y="2028"/>
              <a:ext cx="316" cy="316"/>
              <a:chOff x="1583" y="1494"/>
              <a:chExt cx="526" cy="526"/>
            </a:xfrm>
          </p:grpSpPr>
          <p:sp>
            <p:nvSpPr>
              <p:cNvPr id="16452" name="Oval 32"/>
              <p:cNvSpPr/>
              <p:nvPr/>
            </p:nvSpPr>
            <p:spPr>
              <a:xfrm>
                <a:off x="1583" y="1494"/>
                <a:ext cx="526" cy="526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  <p:sp>
            <p:nvSpPr>
              <p:cNvPr id="16453" name="Oval 33"/>
              <p:cNvSpPr/>
              <p:nvPr/>
            </p:nvSpPr>
            <p:spPr>
              <a:xfrm>
                <a:off x="1634" y="1547"/>
                <a:ext cx="425" cy="425"/>
              </a:xfrm>
              <a:prstGeom prst="ellipse">
                <a:avLst/>
              </a:prstGeom>
              <a:gradFill rotWithShape="1">
                <a:gsLst>
                  <a:gs pos="0">
                    <a:srgbClr val="10E470"/>
                  </a:gs>
                  <a:gs pos="100000">
                    <a:srgbClr val="098340"/>
                  </a:gs>
                </a:gsLst>
                <a:path path="rect">
                  <a:fillToRect l="100000" t="100000"/>
                </a:path>
                <a:tileRect/>
              </a:gradFill>
              <a:ln w="9525">
                <a:noFill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  <p:sp>
            <p:nvSpPr>
              <p:cNvPr id="16454" name="Oval 34"/>
              <p:cNvSpPr/>
              <p:nvPr/>
            </p:nvSpPr>
            <p:spPr>
              <a:xfrm>
                <a:off x="1642" y="1557"/>
                <a:ext cx="406" cy="406"/>
              </a:xfrm>
              <a:prstGeom prst="ellipse">
                <a:avLst/>
              </a:prstGeom>
              <a:gradFill rotWithShape="1">
                <a:gsLst>
                  <a:gs pos="0">
                    <a:srgbClr val="FFFF00">
                      <a:alpha val="85001"/>
                    </a:srgbClr>
                  </a:gs>
                  <a:gs pos="100000">
                    <a:srgbClr val="A2A200"/>
                  </a:gs>
                </a:gsLst>
                <a:lin ang="2700000" scaled="1"/>
                <a:tileRect/>
              </a:gradFill>
              <a:ln w="9525">
                <a:noFill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  <p:sp>
            <p:nvSpPr>
              <p:cNvPr id="16455" name="Oval 35"/>
              <p:cNvSpPr/>
              <p:nvPr/>
            </p:nvSpPr>
            <p:spPr>
              <a:xfrm>
                <a:off x="1652" y="1582"/>
                <a:ext cx="265" cy="26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E9940B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  <p:sp>
            <p:nvSpPr>
              <p:cNvPr id="16456" name="Oval 36"/>
              <p:cNvSpPr/>
              <p:nvPr/>
            </p:nvSpPr>
            <p:spPr>
              <a:xfrm>
                <a:off x="1659" y="1571"/>
                <a:ext cx="366" cy="366"/>
              </a:xfrm>
              <a:prstGeom prst="ellipse">
                <a:avLst/>
              </a:prstGeom>
              <a:gradFill rotWithShape="1">
                <a:gsLst>
                  <a:gs pos="0">
                    <a:srgbClr val="FFFF00">
                      <a:alpha val="0"/>
                    </a:srgbClr>
                  </a:gs>
                  <a:gs pos="100000">
                    <a:srgbClr val="C2C200"/>
                  </a:gs>
                </a:gsLst>
                <a:lin ang="2700000" scaled="1"/>
                <a:tileRect/>
              </a:gradFill>
              <a:ln w="9525">
                <a:noFill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</p:grpSp>
        <p:sp>
          <p:nvSpPr>
            <p:cNvPr id="16450" name="Text Box 69"/>
            <p:cNvSpPr txBox="1"/>
            <p:nvPr/>
          </p:nvSpPr>
          <p:spPr>
            <a:xfrm>
              <a:off x="1773" y="2062"/>
              <a:ext cx="189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1800" b="1" dirty="0">
                  <a:solidFill>
                    <a:srgbClr val="000000"/>
                  </a:solidFill>
                </a:rPr>
                <a:t>3</a:t>
              </a:r>
              <a:endParaRPr lang="en-US" altLang="zh-CN" sz="1800" b="1" dirty="0">
                <a:solidFill>
                  <a:srgbClr val="000000"/>
                </a:solidFill>
              </a:endParaRPr>
            </a:p>
          </p:txBody>
        </p:sp>
        <p:sp>
          <p:nvSpPr>
            <p:cNvPr id="16451" name="Text Box 74"/>
            <p:cNvSpPr txBox="1"/>
            <p:nvPr/>
          </p:nvSpPr>
          <p:spPr>
            <a:xfrm>
              <a:off x="2058" y="2080"/>
              <a:ext cx="2352" cy="231"/>
            </a:xfrm>
            <a:prstGeom prst="rect">
              <a:avLst/>
            </a:prstGeom>
            <a:noFill/>
            <a:ln w="9525">
              <a:noFill/>
            </a:ln>
            <a:effectLst>
              <a:outerShdw dist="35921" dir="2699999" algn="ctr" rotWithShape="0">
                <a:schemeClr val="bg2">
                  <a:alpha val="50000"/>
                </a:schemeClr>
              </a:outerShdw>
            </a:effectLst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>
                <a:spcBef>
                  <a:spcPct val="0"/>
                </a:spcBef>
                <a:buClrTx/>
                <a:buFontTx/>
                <a:buNone/>
              </a:pPr>
              <a:r>
                <a:rPr lang="zh-CN" altLang="en-US" sz="1800" b="1" dirty="0">
                  <a:solidFill>
                    <a:schemeClr val="tx1"/>
                  </a:solidFill>
                </a:rPr>
                <a:t>设定目标</a:t>
              </a:r>
              <a:endParaRPr lang="zh-CN" altLang="en-US" sz="18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 84"/>
          <p:cNvGrpSpPr/>
          <p:nvPr/>
        </p:nvGrpSpPr>
        <p:grpSpPr>
          <a:xfrm>
            <a:off x="2916238" y="3573463"/>
            <a:ext cx="5197475" cy="530225"/>
            <a:chOff x="1375" y="2934"/>
            <a:chExt cx="3274" cy="334"/>
          </a:xfrm>
        </p:grpSpPr>
        <p:sp>
          <p:nvSpPr>
            <p:cNvPr id="16439" name="AutoShape 59"/>
            <p:cNvSpPr/>
            <p:nvPr/>
          </p:nvSpPr>
          <p:spPr>
            <a:xfrm>
              <a:off x="1608" y="2934"/>
              <a:ext cx="3041" cy="33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 eaLnBrk="1" hangingPunct="1">
                <a:buNone/>
              </a:pPr>
              <a:endParaRPr lang="zh-CN" altLang="en-US" sz="1800" b="1" dirty="0"/>
            </a:p>
          </p:txBody>
        </p:sp>
        <p:grpSp>
          <p:nvGrpSpPr>
            <p:cNvPr id="16440" name="Group 60"/>
            <p:cNvGrpSpPr/>
            <p:nvPr/>
          </p:nvGrpSpPr>
          <p:grpSpPr>
            <a:xfrm>
              <a:off x="1375" y="2945"/>
              <a:ext cx="316" cy="316"/>
              <a:chOff x="1583" y="1494"/>
              <a:chExt cx="526" cy="526"/>
            </a:xfrm>
          </p:grpSpPr>
          <p:sp>
            <p:nvSpPr>
              <p:cNvPr id="16443" name="Oval 61"/>
              <p:cNvSpPr/>
              <p:nvPr/>
            </p:nvSpPr>
            <p:spPr>
              <a:xfrm>
                <a:off x="1583" y="1494"/>
                <a:ext cx="526" cy="526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  <p:sp>
            <p:nvSpPr>
              <p:cNvPr id="16444" name="Oval 62"/>
              <p:cNvSpPr/>
              <p:nvPr/>
            </p:nvSpPr>
            <p:spPr>
              <a:xfrm>
                <a:off x="1634" y="1547"/>
                <a:ext cx="425" cy="425"/>
              </a:xfrm>
              <a:prstGeom prst="ellipse">
                <a:avLst/>
              </a:prstGeom>
              <a:gradFill rotWithShape="1">
                <a:gsLst>
                  <a:gs pos="0">
                    <a:srgbClr val="10E470"/>
                  </a:gs>
                  <a:gs pos="100000">
                    <a:srgbClr val="098340"/>
                  </a:gs>
                </a:gsLst>
                <a:path path="rect">
                  <a:fillToRect l="100000" t="100000"/>
                </a:path>
                <a:tileRect/>
              </a:gradFill>
              <a:ln w="9525">
                <a:noFill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  <p:sp>
            <p:nvSpPr>
              <p:cNvPr id="16445" name="Oval 63"/>
              <p:cNvSpPr/>
              <p:nvPr/>
            </p:nvSpPr>
            <p:spPr>
              <a:xfrm>
                <a:off x="1642" y="1557"/>
                <a:ext cx="406" cy="406"/>
              </a:xfrm>
              <a:prstGeom prst="ellipse">
                <a:avLst/>
              </a:prstGeom>
              <a:gradFill rotWithShape="1">
                <a:gsLst>
                  <a:gs pos="0">
                    <a:srgbClr val="FFFF00">
                      <a:alpha val="85001"/>
                    </a:srgbClr>
                  </a:gs>
                  <a:gs pos="100000">
                    <a:srgbClr val="A2A200"/>
                  </a:gs>
                </a:gsLst>
                <a:lin ang="2700000" scaled="1"/>
                <a:tileRect/>
              </a:gradFill>
              <a:ln w="9525">
                <a:noFill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  <p:sp>
            <p:nvSpPr>
              <p:cNvPr id="16446" name="Oval 64"/>
              <p:cNvSpPr/>
              <p:nvPr/>
            </p:nvSpPr>
            <p:spPr>
              <a:xfrm>
                <a:off x="1652" y="1582"/>
                <a:ext cx="265" cy="26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E9940B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  <p:sp>
            <p:nvSpPr>
              <p:cNvPr id="16447" name="Oval 65"/>
              <p:cNvSpPr/>
              <p:nvPr/>
            </p:nvSpPr>
            <p:spPr>
              <a:xfrm>
                <a:off x="1659" y="1571"/>
                <a:ext cx="366" cy="366"/>
              </a:xfrm>
              <a:prstGeom prst="ellipse">
                <a:avLst/>
              </a:prstGeom>
              <a:gradFill rotWithShape="1">
                <a:gsLst>
                  <a:gs pos="0">
                    <a:srgbClr val="FFFF00">
                      <a:alpha val="0"/>
                    </a:srgbClr>
                  </a:gs>
                  <a:gs pos="100000">
                    <a:srgbClr val="C2C200"/>
                  </a:gs>
                </a:gsLst>
                <a:lin ang="2700000" scaled="1"/>
                <a:tileRect/>
              </a:gradFill>
              <a:ln w="9525">
                <a:noFill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</p:grpSp>
        <p:sp>
          <p:nvSpPr>
            <p:cNvPr id="16441" name="Text Box 71"/>
            <p:cNvSpPr txBox="1"/>
            <p:nvPr/>
          </p:nvSpPr>
          <p:spPr>
            <a:xfrm>
              <a:off x="1431" y="2981"/>
              <a:ext cx="189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1800" b="1" dirty="0">
                  <a:solidFill>
                    <a:srgbClr val="000000"/>
                  </a:solidFill>
                </a:rPr>
                <a:t>5</a:t>
              </a:r>
              <a:endParaRPr lang="en-US" altLang="zh-CN" sz="1800" b="1" dirty="0">
                <a:solidFill>
                  <a:srgbClr val="000000"/>
                </a:solidFill>
              </a:endParaRPr>
            </a:p>
          </p:txBody>
        </p:sp>
        <p:sp>
          <p:nvSpPr>
            <p:cNvPr id="16442" name="Text Box 76"/>
            <p:cNvSpPr txBox="1"/>
            <p:nvPr/>
          </p:nvSpPr>
          <p:spPr>
            <a:xfrm>
              <a:off x="1722" y="2992"/>
              <a:ext cx="2352" cy="231"/>
            </a:xfrm>
            <a:prstGeom prst="rect">
              <a:avLst/>
            </a:prstGeom>
            <a:noFill/>
            <a:ln w="9525">
              <a:noFill/>
            </a:ln>
            <a:effectLst>
              <a:outerShdw dist="35921" dir="2699999" algn="ctr" rotWithShape="0">
                <a:schemeClr val="bg2">
                  <a:alpha val="50000"/>
                </a:schemeClr>
              </a:outerShdw>
            </a:effectLst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>
                <a:spcBef>
                  <a:spcPct val="0"/>
                </a:spcBef>
                <a:buClrTx/>
                <a:buFontTx/>
                <a:buNone/>
              </a:pPr>
              <a:r>
                <a:rPr lang="zh-CN" altLang="en-US" sz="1800" b="1" dirty="0">
                  <a:solidFill>
                    <a:schemeClr val="tx1"/>
                  </a:solidFill>
                </a:rPr>
                <a:t>制定对策</a:t>
              </a:r>
              <a:endParaRPr lang="zh-CN" altLang="en-US" sz="18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Group 83"/>
          <p:cNvGrpSpPr/>
          <p:nvPr/>
        </p:nvGrpSpPr>
        <p:grpSpPr>
          <a:xfrm>
            <a:off x="2987675" y="2924175"/>
            <a:ext cx="5197475" cy="530225"/>
            <a:chOff x="1658" y="2476"/>
            <a:chExt cx="3274" cy="334"/>
          </a:xfrm>
        </p:grpSpPr>
        <p:sp>
          <p:nvSpPr>
            <p:cNvPr id="16430" name="AutoShape 52"/>
            <p:cNvSpPr/>
            <p:nvPr/>
          </p:nvSpPr>
          <p:spPr>
            <a:xfrm>
              <a:off x="1891" y="2476"/>
              <a:ext cx="3041" cy="33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 eaLnBrk="1" hangingPunct="1">
                <a:buNone/>
              </a:pPr>
              <a:endParaRPr lang="zh-CN" altLang="en-US" sz="1800" b="1" dirty="0"/>
            </a:p>
          </p:txBody>
        </p:sp>
        <p:grpSp>
          <p:nvGrpSpPr>
            <p:cNvPr id="16431" name="Group 53"/>
            <p:cNvGrpSpPr/>
            <p:nvPr/>
          </p:nvGrpSpPr>
          <p:grpSpPr>
            <a:xfrm>
              <a:off x="1658" y="2486"/>
              <a:ext cx="316" cy="316"/>
              <a:chOff x="1583" y="1494"/>
              <a:chExt cx="526" cy="526"/>
            </a:xfrm>
          </p:grpSpPr>
          <p:sp>
            <p:nvSpPr>
              <p:cNvPr id="16434" name="Oval 54"/>
              <p:cNvSpPr/>
              <p:nvPr/>
            </p:nvSpPr>
            <p:spPr>
              <a:xfrm>
                <a:off x="1583" y="1494"/>
                <a:ext cx="526" cy="526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  <p:sp>
            <p:nvSpPr>
              <p:cNvPr id="16435" name="Oval 55"/>
              <p:cNvSpPr/>
              <p:nvPr/>
            </p:nvSpPr>
            <p:spPr>
              <a:xfrm>
                <a:off x="1634" y="1547"/>
                <a:ext cx="425" cy="425"/>
              </a:xfrm>
              <a:prstGeom prst="ellipse">
                <a:avLst/>
              </a:prstGeom>
              <a:gradFill rotWithShape="1">
                <a:gsLst>
                  <a:gs pos="0">
                    <a:srgbClr val="10E470"/>
                  </a:gs>
                  <a:gs pos="100000">
                    <a:srgbClr val="098340"/>
                  </a:gs>
                </a:gsLst>
                <a:path path="rect">
                  <a:fillToRect l="100000" t="100000"/>
                </a:path>
                <a:tileRect/>
              </a:gradFill>
              <a:ln w="9525">
                <a:noFill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  <p:sp>
            <p:nvSpPr>
              <p:cNvPr id="16436" name="Oval 56"/>
              <p:cNvSpPr/>
              <p:nvPr/>
            </p:nvSpPr>
            <p:spPr>
              <a:xfrm>
                <a:off x="1642" y="1557"/>
                <a:ext cx="406" cy="406"/>
              </a:xfrm>
              <a:prstGeom prst="ellipse">
                <a:avLst/>
              </a:prstGeom>
              <a:gradFill rotWithShape="1">
                <a:gsLst>
                  <a:gs pos="0">
                    <a:srgbClr val="FFFF00">
                      <a:alpha val="85001"/>
                    </a:srgbClr>
                  </a:gs>
                  <a:gs pos="100000">
                    <a:srgbClr val="A2A200"/>
                  </a:gs>
                </a:gsLst>
                <a:lin ang="2700000" scaled="1"/>
                <a:tileRect/>
              </a:gradFill>
              <a:ln w="9525">
                <a:noFill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  <p:sp>
            <p:nvSpPr>
              <p:cNvPr id="16437" name="Oval 57"/>
              <p:cNvSpPr/>
              <p:nvPr/>
            </p:nvSpPr>
            <p:spPr>
              <a:xfrm>
                <a:off x="1652" y="1582"/>
                <a:ext cx="265" cy="26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E9940B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  <p:sp>
            <p:nvSpPr>
              <p:cNvPr id="16438" name="Oval 58"/>
              <p:cNvSpPr/>
              <p:nvPr/>
            </p:nvSpPr>
            <p:spPr>
              <a:xfrm>
                <a:off x="1659" y="1571"/>
                <a:ext cx="366" cy="366"/>
              </a:xfrm>
              <a:prstGeom prst="ellipse">
                <a:avLst/>
              </a:prstGeom>
              <a:gradFill rotWithShape="1">
                <a:gsLst>
                  <a:gs pos="0">
                    <a:srgbClr val="FFFF00">
                      <a:alpha val="0"/>
                    </a:srgbClr>
                  </a:gs>
                  <a:gs pos="100000">
                    <a:srgbClr val="C2C200"/>
                  </a:gs>
                </a:gsLst>
                <a:lin ang="2700000" scaled="1"/>
                <a:tileRect/>
              </a:gradFill>
              <a:ln w="9525">
                <a:noFill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</p:grpSp>
        <p:sp>
          <p:nvSpPr>
            <p:cNvPr id="16432" name="Text Box 70"/>
            <p:cNvSpPr txBox="1"/>
            <p:nvPr/>
          </p:nvSpPr>
          <p:spPr>
            <a:xfrm>
              <a:off x="1719" y="2521"/>
              <a:ext cx="189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1800" b="1" dirty="0">
                  <a:solidFill>
                    <a:srgbClr val="000000"/>
                  </a:solidFill>
                </a:rPr>
                <a:t>4</a:t>
              </a:r>
              <a:endParaRPr lang="en-US" altLang="zh-CN" sz="1800" b="1" dirty="0">
                <a:solidFill>
                  <a:srgbClr val="000000"/>
                </a:solidFill>
              </a:endParaRPr>
            </a:p>
          </p:txBody>
        </p:sp>
        <p:sp>
          <p:nvSpPr>
            <p:cNvPr id="16433" name="Text Box 78"/>
            <p:cNvSpPr txBox="1"/>
            <p:nvPr/>
          </p:nvSpPr>
          <p:spPr>
            <a:xfrm>
              <a:off x="2010" y="2505"/>
              <a:ext cx="2352" cy="231"/>
            </a:xfrm>
            <a:prstGeom prst="rect">
              <a:avLst/>
            </a:prstGeom>
            <a:noFill/>
            <a:ln w="9525">
              <a:noFill/>
            </a:ln>
            <a:effectLst>
              <a:outerShdw dist="35921" dir="2699999" algn="ctr" rotWithShape="0">
                <a:schemeClr val="bg2">
                  <a:alpha val="50000"/>
                </a:schemeClr>
              </a:outerShdw>
            </a:effectLst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>
                <a:spcBef>
                  <a:spcPct val="0"/>
                </a:spcBef>
                <a:buClrTx/>
                <a:buFontTx/>
                <a:buNone/>
              </a:pPr>
              <a:r>
                <a:rPr lang="zh-CN" altLang="en-US" sz="1800" b="1" dirty="0">
                  <a:solidFill>
                    <a:schemeClr val="tx1"/>
                  </a:solidFill>
                </a:rPr>
                <a:t>分析真因</a:t>
              </a:r>
              <a:endParaRPr lang="zh-CN" altLang="en-US" sz="18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96"/>
          <p:cNvGrpSpPr/>
          <p:nvPr/>
        </p:nvGrpSpPr>
        <p:grpSpPr>
          <a:xfrm>
            <a:off x="2195513" y="4868863"/>
            <a:ext cx="5197475" cy="530225"/>
            <a:chOff x="1375" y="2934"/>
            <a:chExt cx="3274" cy="334"/>
          </a:xfrm>
        </p:grpSpPr>
        <p:sp>
          <p:nvSpPr>
            <p:cNvPr id="16421" name="AutoShape 97"/>
            <p:cNvSpPr/>
            <p:nvPr/>
          </p:nvSpPr>
          <p:spPr>
            <a:xfrm>
              <a:off x="1608" y="2934"/>
              <a:ext cx="3041" cy="33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 eaLnBrk="1" hangingPunct="1">
                <a:buNone/>
              </a:pPr>
              <a:endParaRPr lang="zh-CN" altLang="en-US" sz="1800" b="1" dirty="0"/>
            </a:p>
          </p:txBody>
        </p:sp>
        <p:grpSp>
          <p:nvGrpSpPr>
            <p:cNvPr id="16422" name="Group 98"/>
            <p:cNvGrpSpPr/>
            <p:nvPr/>
          </p:nvGrpSpPr>
          <p:grpSpPr>
            <a:xfrm>
              <a:off x="1375" y="2945"/>
              <a:ext cx="316" cy="316"/>
              <a:chOff x="1583" y="1494"/>
              <a:chExt cx="526" cy="526"/>
            </a:xfrm>
          </p:grpSpPr>
          <p:sp>
            <p:nvSpPr>
              <p:cNvPr id="16425" name="Oval 99"/>
              <p:cNvSpPr/>
              <p:nvPr/>
            </p:nvSpPr>
            <p:spPr>
              <a:xfrm>
                <a:off x="1583" y="1494"/>
                <a:ext cx="526" cy="526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  <p:sp>
            <p:nvSpPr>
              <p:cNvPr id="16426" name="Oval 100"/>
              <p:cNvSpPr/>
              <p:nvPr/>
            </p:nvSpPr>
            <p:spPr>
              <a:xfrm>
                <a:off x="1634" y="1547"/>
                <a:ext cx="425" cy="425"/>
              </a:xfrm>
              <a:prstGeom prst="ellipse">
                <a:avLst/>
              </a:prstGeom>
              <a:gradFill rotWithShape="1">
                <a:gsLst>
                  <a:gs pos="0">
                    <a:srgbClr val="10E470"/>
                  </a:gs>
                  <a:gs pos="100000">
                    <a:srgbClr val="098340"/>
                  </a:gs>
                </a:gsLst>
                <a:path path="rect">
                  <a:fillToRect l="100000" t="100000"/>
                </a:path>
                <a:tileRect/>
              </a:gradFill>
              <a:ln w="9525">
                <a:noFill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  <p:sp>
            <p:nvSpPr>
              <p:cNvPr id="16427" name="Oval 101"/>
              <p:cNvSpPr/>
              <p:nvPr/>
            </p:nvSpPr>
            <p:spPr>
              <a:xfrm>
                <a:off x="1642" y="1557"/>
                <a:ext cx="406" cy="406"/>
              </a:xfrm>
              <a:prstGeom prst="ellipse">
                <a:avLst/>
              </a:prstGeom>
              <a:gradFill rotWithShape="1">
                <a:gsLst>
                  <a:gs pos="0">
                    <a:srgbClr val="FFFF00">
                      <a:alpha val="85001"/>
                    </a:srgbClr>
                  </a:gs>
                  <a:gs pos="100000">
                    <a:srgbClr val="A2A200"/>
                  </a:gs>
                </a:gsLst>
                <a:lin ang="2700000" scaled="1"/>
                <a:tileRect/>
              </a:gradFill>
              <a:ln w="9525">
                <a:noFill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  <p:sp>
            <p:nvSpPr>
              <p:cNvPr id="16428" name="Oval 102"/>
              <p:cNvSpPr/>
              <p:nvPr/>
            </p:nvSpPr>
            <p:spPr>
              <a:xfrm>
                <a:off x="1652" y="1582"/>
                <a:ext cx="265" cy="26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E9940B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  <p:sp>
            <p:nvSpPr>
              <p:cNvPr id="16429" name="Oval 103"/>
              <p:cNvSpPr/>
              <p:nvPr/>
            </p:nvSpPr>
            <p:spPr>
              <a:xfrm>
                <a:off x="1659" y="1571"/>
                <a:ext cx="366" cy="366"/>
              </a:xfrm>
              <a:prstGeom prst="ellipse">
                <a:avLst/>
              </a:prstGeom>
              <a:gradFill rotWithShape="1">
                <a:gsLst>
                  <a:gs pos="0">
                    <a:srgbClr val="FFFF00">
                      <a:alpha val="0"/>
                    </a:srgbClr>
                  </a:gs>
                  <a:gs pos="100000">
                    <a:srgbClr val="C2C200"/>
                  </a:gs>
                </a:gsLst>
                <a:lin ang="2700000" scaled="1"/>
                <a:tileRect/>
              </a:gradFill>
              <a:ln w="9525">
                <a:noFill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</p:grpSp>
        <p:sp>
          <p:nvSpPr>
            <p:cNvPr id="16423" name="Text Box 104"/>
            <p:cNvSpPr txBox="1"/>
            <p:nvPr/>
          </p:nvSpPr>
          <p:spPr>
            <a:xfrm>
              <a:off x="1431" y="2981"/>
              <a:ext cx="189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1800" b="1" dirty="0">
                  <a:solidFill>
                    <a:srgbClr val="000000"/>
                  </a:solidFill>
                </a:rPr>
                <a:t>7</a:t>
              </a:r>
              <a:endParaRPr lang="en-US" altLang="zh-CN" sz="1800" b="1" dirty="0">
                <a:solidFill>
                  <a:srgbClr val="000000"/>
                </a:solidFill>
              </a:endParaRPr>
            </a:p>
          </p:txBody>
        </p:sp>
        <p:sp>
          <p:nvSpPr>
            <p:cNvPr id="16424" name="Text Box 105"/>
            <p:cNvSpPr txBox="1"/>
            <p:nvPr/>
          </p:nvSpPr>
          <p:spPr>
            <a:xfrm>
              <a:off x="1722" y="2992"/>
              <a:ext cx="2352" cy="231"/>
            </a:xfrm>
            <a:prstGeom prst="rect">
              <a:avLst/>
            </a:prstGeom>
            <a:noFill/>
            <a:ln w="9525">
              <a:noFill/>
            </a:ln>
            <a:effectLst>
              <a:outerShdw dist="35921" dir="2699999" algn="ctr" rotWithShape="0">
                <a:schemeClr val="bg2">
                  <a:alpha val="50000"/>
                </a:schemeClr>
              </a:outerShdw>
            </a:effectLst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>
                <a:spcBef>
                  <a:spcPct val="0"/>
                </a:spcBef>
                <a:buClrTx/>
                <a:buFontTx/>
                <a:buNone/>
              </a:pPr>
              <a:r>
                <a:rPr lang="zh-CN" altLang="en-US" sz="1800" b="1" dirty="0">
                  <a:solidFill>
                    <a:schemeClr val="tx1"/>
                  </a:solidFill>
                </a:rPr>
                <a:t>结果</a:t>
              </a:r>
              <a:r>
                <a:rPr lang="en-US" altLang="zh-CN" sz="1800" b="1" dirty="0">
                  <a:solidFill>
                    <a:schemeClr val="tx1"/>
                  </a:solidFill>
                </a:rPr>
                <a:t>&amp;</a:t>
              </a:r>
              <a:r>
                <a:rPr lang="zh-CN" altLang="en-US" sz="1800" b="1" dirty="0">
                  <a:solidFill>
                    <a:schemeClr val="tx1"/>
                  </a:solidFill>
                </a:rPr>
                <a:t>过程评价</a:t>
              </a:r>
              <a:endParaRPr lang="zh-CN" altLang="en-US" sz="18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Group 106"/>
          <p:cNvGrpSpPr/>
          <p:nvPr/>
        </p:nvGrpSpPr>
        <p:grpSpPr>
          <a:xfrm>
            <a:off x="1331913" y="5516563"/>
            <a:ext cx="5197475" cy="530225"/>
            <a:chOff x="1375" y="2934"/>
            <a:chExt cx="3274" cy="334"/>
          </a:xfrm>
        </p:grpSpPr>
        <p:sp>
          <p:nvSpPr>
            <p:cNvPr id="16412" name="AutoShape 107"/>
            <p:cNvSpPr/>
            <p:nvPr/>
          </p:nvSpPr>
          <p:spPr>
            <a:xfrm>
              <a:off x="1608" y="2934"/>
              <a:ext cx="3041" cy="33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 eaLnBrk="1" hangingPunct="1">
                <a:buNone/>
              </a:pPr>
              <a:endParaRPr lang="zh-CN" altLang="en-US" sz="1800" b="1" dirty="0"/>
            </a:p>
          </p:txBody>
        </p:sp>
        <p:grpSp>
          <p:nvGrpSpPr>
            <p:cNvPr id="16413" name="Group 108"/>
            <p:cNvGrpSpPr/>
            <p:nvPr/>
          </p:nvGrpSpPr>
          <p:grpSpPr>
            <a:xfrm>
              <a:off x="1375" y="2945"/>
              <a:ext cx="316" cy="316"/>
              <a:chOff x="1583" y="1494"/>
              <a:chExt cx="526" cy="526"/>
            </a:xfrm>
          </p:grpSpPr>
          <p:sp>
            <p:nvSpPr>
              <p:cNvPr id="16416" name="Oval 109"/>
              <p:cNvSpPr/>
              <p:nvPr/>
            </p:nvSpPr>
            <p:spPr>
              <a:xfrm>
                <a:off x="1583" y="1494"/>
                <a:ext cx="526" cy="526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  <p:sp>
            <p:nvSpPr>
              <p:cNvPr id="16417" name="Oval 110"/>
              <p:cNvSpPr/>
              <p:nvPr/>
            </p:nvSpPr>
            <p:spPr>
              <a:xfrm>
                <a:off x="1634" y="1547"/>
                <a:ext cx="425" cy="425"/>
              </a:xfrm>
              <a:prstGeom prst="ellipse">
                <a:avLst/>
              </a:prstGeom>
              <a:gradFill rotWithShape="1">
                <a:gsLst>
                  <a:gs pos="0">
                    <a:srgbClr val="10E470"/>
                  </a:gs>
                  <a:gs pos="100000">
                    <a:srgbClr val="098340"/>
                  </a:gs>
                </a:gsLst>
                <a:path path="rect">
                  <a:fillToRect l="100000" t="100000"/>
                </a:path>
                <a:tileRect/>
              </a:gradFill>
              <a:ln w="9525">
                <a:noFill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  <p:sp>
            <p:nvSpPr>
              <p:cNvPr id="16418" name="Oval 111"/>
              <p:cNvSpPr/>
              <p:nvPr/>
            </p:nvSpPr>
            <p:spPr>
              <a:xfrm>
                <a:off x="1642" y="1557"/>
                <a:ext cx="406" cy="406"/>
              </a:xfrm>
              <a:prstGeom prst="ellipse">
                <a:avLst/>
              </a:prstGeom>
              <a:gradFill rotWithShape="1">
                <a:gsLst>
                  <a:gs pos="0">
                    <a:srgbClr val="FFFF00">
                      <a:alpha val="85001"/>
                    </a:srgbClr>
                  </a:gs>
                  <a:gs pos="100000">
                    <a:srgbClr val="A2A200"/>
                  </a:gs>
                </a:gsLst>
                <a:lin ang="2700000" scaled="1"/>
                <a:tileRect/>
              </a:gradFill>
              <a:ln w="9525">
                <a:noFill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  <p:sp>
            <p:nvSpPr>
              <p:cNvPr id="16419" name="Oval 112"/>
              <p:cNvSpPr/>
              <p:nvPr/>
            </p:nvSpPr>
            <p:spPr>
              <a:xfrm>
                <a:off x="1652" y="1582"/>
                <a:ext cx="265" cy="26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E9940B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  <p:sp>
            <p:nvSpPr>
              <p:cNvPr id="16420" name="Oval 113"/>
              <p:cNvSpPr/>
              <p:nvPr/>
            </p:nvSpPr>
            <p:spPr>
              <a:xfrm>
                <a:off x="1659" y="1571"/>
                <a:ext cx="366" cy="366"/>
              </a:xfrm>
              <a:prstGeom prst="ellipse">
                <a:avLst/>
              </a:prstGeom>
              <a:gradFill rotWithShape="1">
                <a:gsLst>
                  <a:gs pos="0">
                    <a:srgbClr val="FFFF00">
                      <a:alpha val="0"/>
                    </a:srgbClr>
                  </a:gs>
                  <a:gs pos="100000">
                    <a:srgbClr val="C2C200"/>
                  </a:gs>
                </a:gsLst>
                <a:lin ang="2700000" scaled="1"/>
                <a:tileRect/>
              </a:gradFill>
              <a:ln w="9525">
                <a:noFill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</p:grpSp>
        <p:sp>
          <p:nvSpPr>
            <p:cNvPr id="16414" name="Text Box 114"/>
            <p:cNvSpPr txBox="1"/>
            <p:nvPr/>
          </p:nvSpPr>
          <p:spPr>
            <a:xfrm>
              <a:off x="1431" y="2981"/>
              <a:ext cx="189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1800" b="1" dirty="0">
                  <a:solidFill>
                    <a:srgbClr val="000000"/>
                  </a:solidFill>
                </a:rPr>
                <a:t>8</a:t>
              </a:r>
              <a:endParaRPr lang="en-US" altLang="zh-CN" sz="1800" b="1" dirty="0">
                <a:solidFill>
                  <a:srgbClr val="000000"/>
                </a:solidFill>
              </a:endParaRPr>
            </a:p>
          </p:txBody>
        </p:sp>
        <p:sp>
          <p:nvSpPr>
            <p:cNvPr id="16415" name="Text Box 115"/>
            <p:cNvSpPr txBox="1"/>
            <p:nvPr/>
          </p:nvSpPr>
          <p:spPr>
            <a:xfrm>
              <a:off x="1722" y="2992"/>
              <a:ext cx="2352" cy="231"/>
            </a:xfrm>
            <a:prstGeom prst="rect">
              <a:avLst/>
            </a:prstGeom>
            <a:noFill/>
            <a:ln w="9525">
              <a:noFill/>
            </a:ln>
            <a:effectLst>
              <a:outerShdw dist="35921" dir="2699999" algn="ctr" rotWithShape="0">
                <a:schemeClr val="bg2">
                  <a:alpha val="50000"/>
                </a:schemeClr>
              </a:outerShdw>
            </a:effectLst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>
                <a:spcBef>
                  <a:spcPct val="0"/>
                </a:spcBef>
                <a:buClrTx/>
                <a:buFontTx/>
                <a:buNone/>
              </a:pPr>
              <a:r>
                <a:rPr lang="zh-CN" altLang="en-US" sz="1800" b="1" dirty="0">
                  <a:solidFill>
                    <a:schemeClr val="tx1"/>
                  </a:solidFill>
                </a:rPr>
                <a:t>标准化</a:t>
              </a:r>
              <a:r>
                <a:rPr lang="en-US" altLang="zh-CN" sz="1800" b="1" dirty="0">
                  <a:solidFill>
                    <a:schemeClr val="tx1"/>
                  </a:solidFill>
                </a:rPr>
                <a:t>&amp;</a:t>
              </a:r>
              <a:r>
                <a:rPr lang="zh-CN" altLang="en-US" sz="1800" b="1" dirty="0">
                  <a:solidFill>
                    <a:schemeClr val="tx1"/>
                  </a:solidFill>
                </a:rPr>
                <a:t>横展</a:t>
              </a:r>
              <a:endParaRPr lang="zh-CN" altLang="en-US" sz="18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Group 116"/>
          <p:cNvGrpSpPr/>
          <p:nvPr/>
        </p:nvGrpSpPr>
        <p:grpSpPr>
          <a:xfrm>
            <a:off x="2771775" y="4221163"/>
            <a:ext cx="5197475" cy="530225"/>
            <a:chOff x="1375" y="2934"/>
            <a:chExt cx="3274" cy="334"/>
          </a:xfrm>
        </p:grpSpPr>
        <p:sp>
          <p:nvSpPr>
            <p:cNvPr id="16403" name="AutoShape 117"/>
            <p:cNvSpPr/>
            <p:nvPr/>
          </p:nvSpPr>
          <p:spPr>
            <a:xfrm>
              <a:off x="1608" y="2934"/>
              <a:ext cx="3041" cy="33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 eaLnBrk="1" hangingPunct="1">
                <a:buNone/>
              </a:pPr>
              <a:endParaRPr lang="zh-CN" altLang="en-US" sz="1800" b="1" dirty="0"/>
            </a:p>
          </p:txBody>
        </p:sp>
        <p:grpSp>
          <p:nvGrpSpPr>
            <p:cNvPr id="16404" name="Group 118"/>
            <p:cNvGrpSpPr/>
            <p:nvPr/>
          </p:nvGrpSpPr>
          <p:grpSpPr>
            <a:xfrm>
              <a:off x="1375" y="2945"/>
              <a:ext cx="316" cy="316"/>
              <a:chOff x="1583" y="1494"/>
              <a:chExt cx="526" cy="526"/>
            </a:xfrm>
          </p:grpSpPr>
          <p:sp>
            <p:nvSpPr>
              <p:cNvPr id="16407" name="Oval 119"/>
              <p:cNvSpPr/>
              <p:nvPr/>
            </p:nvSpPr>
            <p:spPr>
              <a:xfrm>
                <a:off x="1583" y="1494"/>
                <a:ext cx="526" cy="526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  <p:sp>
            <p:nvSpPr>
              <p:cNvPr id="16408" name="Oval 120"/>
              <p:cNvSpPr/>
              <p:nvPr/>
            </p:nvSpPr>
            <p:spPr>
              <a:xfrm>
                <a:off x="1634" y="1547"/>
                <a:ext cx="425" cy="425"/>
              </a:xfrm>
              <a:prstGeom prst="ellipse">
                <a:avLst/>
              </a:prstGeom>
              <a:gradFill rotWithShape="1">
                <a:gsLst>
                  <a:gs pos="0">
                    <a:srgbClr val="10E470"/>
                  </a:gs>
                  <a:gs pos="100000">
                    <a:srgbClr val="098340"/>
                  </a:gs>
                </a:gsLst>
                <a:path path="rect">
                  <a:fillToRect l="100000" t="100000"/>
                </a:path>
                <a:tileRect/>
              </a:gradFill>
              <a:ln w="9525">
                <a:noFill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  <p:sp>
            <p:nvSpPr>
              <p:cNvPr id="16409" name="Oval 121"/>
              <p:cNvSpPr/>
              <p:nvPr/>
            </p:nvSpPr>
            <p:spPr>
              <a:xfrm>
                <a:off x="1642" y="1557"/>
                <a:ext cx="406" cy="406"/>
              </a:xfrm>
              <a:prstGeom prst="ellipse">
                <a:avLst/>
              </a:prstGeom>
              <a:gradFill rotWithShape="1">
                <a:gsLst>
                  <a:gs pos="0">
                    <a:srgbClr val="FFFF00">
                      <a:alpha val="85001"/>
                    </a:srgbClr>
                  </a:gs>
                  <a:gs pos="100000">
                    <a:srgbClr val="A2A200"/>
                  </a:gs>
                </a:gsLst>
                <a:lin ang="2700000" scaled="1"/>
                <a:tileRect/>
              </a:gradFill>
              <a:ln w="9525">
                <a:noFill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  <p:sp>
            <p:nvSpPr>
              <p:cNvPr id="16410" name="Oval 122"/>
              <p:cNvSpPr/>
              <p:nvPr/>
            </p:nvSpPr>
            <p:spPr>
              <a:xfrm>
                <a:off x="1652" y="1582"/>
                <a:ext cx="265" cy="26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E9940B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  <p:sp>
            <p:nvSpPr>
              <p:cNvPr id="16411" name="Oval 123"/>
              <p:cNvSpPr/>
              <p:nvPr/>
            </p:nvSpPr>
            <p:spPr>
              <a:xfrm>
                <a:off x="1659" y="1571"/>
                <a:ext cx="366" cy="366"/>
              </a:xfrm>
              <a:prstGeom prst="ellipse">
                <a:avLst/>
              </a:prstGeom>
              <a:gradFill rotWithShape="1">
                <a:gsLst>
                  <a:gs pos="0">
                    <a:srgbClr val="FFFF00">
                      <a:alpha val="0"/>
                    </a:srgbClr>
                  </a:gs>
                  <a:gs pos="100000">
                    <a:srgbClr val="C2C200"/>
                  </a:gs>
                </a:gsLst>
                <a:lin ang="2700000" scaled="1"/>
                <a:tileRect/>
              </a:gradFill>
              <a:ln w="9525">
                <a:noFill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400" b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chemeClr val="tx2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2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buNone/>
                </a:pPr>
                <a:endParaRPr lang="zh-CN" altLang="en-US" sz="1800" b="1" dirty="0"/>
              </a:p>
            </p:txBody>
          </p:sp>
        </p:grpSp>
        <p:sp>
          <p:nvSpPr>
            <p:cNvPr id="16405" name="Text Box 124"/>
            <p:cNvSpPr txBox="1"/>
            <p:nvPr/>
          </p:nvSpPr>
          <p:spPr>
            <a:xfrm>
              <a:off x="1431" y="2981"/>
              <a:ext cx="189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1800" b="1" dirty="0">
                  <a:solidFill>
                    <a:srgbClr val="000000"/>
                  </a:solidFill>
                </a:rPr>
                <a:t>6</a:t>
              </a:r>
              <a:endParaRPr lang="en-US" altLang="zh-CN" sz="1800" b="1" dirty="0">
                <a:solidFill>
                  <a:srgbClr val="000000"/>
                </a:solidFill>
              </a:endParaRPr>
            </a:p>
          </p:txBody>
        </p:sp>
        <p:sp>
          <p:nvSpPr>
            <p:cNvPr id="16406" name="Text Box 125"/>
            <p:cNvSpPr txBox="1"/>
            <p:nvPr/>
          </p:nvSpPr>
          <p:spPr>
            <a:xfrm>
              <a:off x="1722" y="2992"/>
              <a:ext cx="2352" cy="231"/>
            </a:xfrm>
            <a:prstGeom prst="rect">
              <a:avLst/>
            </a:prstGeom>
            <a:noFill/>
            <a:ln w="9525">
              <a:noFill/>
            </a:ln>
            <a:effectLst>
              <a:outerShdw dist="35921" dir="2699999" algn="ctr" rotWithShape="0">
                <a:schemeClr val="bg2">
                  <a:alpha val="50000"/>
                </a:schemeClr>
              </a:outerShdw>
            </a:effectLst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0" lvl="0" indent="0">
                <a:spcBef>
                  <a:spcPct val="0"/>
                </a:spcBef>
                <a:buClrTx/>
                <a:buFontTx/>
                <a:buNone/>
              </a:pPr>
              <a:r>
                <a:rPr lang="zh-CN" altLang="en-US" sz="1800" b="1" dirty="0">
                  <a:solidFill>
                    <a:schemeClr val="tx1"/>
                  </a:solidFill>
                </a:rPr>
                <a:t>实施对策</a:t>
              </a:r>
              <a:endParaRPr lang="zh-CN" altLang="en-US" sz="1800" b="1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zh-CN" dirty="0"/>
              <a:t>Step</a:t>
            </a:r>
            <a:r>
              <a:rPr lang="en-US" altLang="ja-JP" dirty="0"/>
              <a:t>.</a:t>
            </a:r>
            <a:r>
              <a:rPr lang="en-US" altLang="zh-CN" dirty="0"/>
              <a:t>1 </a:t>
            </a:r>
            <a:r>
              <a:rPr lang="zh-CN" altLang="en-US" dirty="0"/>
              <a:t>明确问题</a:t>
            </a:r>
            <a:endParaRPr lang="zh-CN" altLang="en-US" dirty="0"/>
          </a:p>
        </p:txBody>
      </p:sp>
      <p:sp>
        <p:nvSpPr>
          <p:cNvPr id="17411" name="Rectangle 3"/>
          <p:cNvSpPr>
            <a:spLocks noGrp="1"/>
          </p:cNvSpPr>
          <p:nvPr>
            <p:ph type="body" sz="half" idx="1"/>
          </p:nvPr>
        </p:nvSpPr>
        <p:spPr>
          <a:xfrm>
            <a:off x="755650" y="1125538"/>
            <a:ext cx="7272338" cy="2879725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  <a:buClr>
                <a:schemeClr val="hlink"/>
              </a:buClr>
              <a:buSzTx/>
              <a:buFont typeface="Wingdings" panose="05000000000000000000" pitchFamily="2" charset="2"/>
            </a:pPr>
            <a:r>
              <a:rPr lang="ja-JP" altLang="en-US" dirty="0"/>
              <a:t>将</a:t>
            </a:r>
            <a:r>
              <a:rPr lang="zh-CN" altLang="en-US" dirty="0"/>
              <a:t>大而模糊的问题进行明确</a:t>
            </a:r>
            <a:endParaRPr lang="zh-CN" altLang="en-US" dirty="0"/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Tx/>
              <a:buFont typeface="Wingdings" panose="05000000000000000000" pitchFamily="2" charset="2"/>
            </a:pPr>
            <a:r>
              <a:rPr lang="zh-CN" altLang="en-US" dirty="0"/>
              <a:t>丰田不存在 </a:t>
            </a:r>
            <a:r>
              <a:rPr lang="zh-CN" altLang="en-US" u="sng" dirty="0"/>
              <a:t>“没有问题”</a:t>
            </a:r>
            <a:r>
              <a:rPr lang="zh-CN" altLang="en-US" dirty="0"/>
              <a:t>。</a:t>
            </a:r>
            <a:endParaRPr lang="zh-CN" altLang="en-US" dirty="0"/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dirty="0"/>
              <a:t>  不满足现状，思考“工作的真正目的”，保持问题意识观察现状，发现问题。</a:t>
            </a:r>
            <a:endParaRPr lang="zh-CN" altLang="en-US" dirty="0"/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Tx/>
              <a:buFont typeface="Wingdings" panose="05000000000000000000" pitchFamily="2" charset="2"/>
            </a:pPr>
            <a:r>
              <a:rPr lang="zh-CN" altLang="en-US" dirty="0"/>
              <a:t>理解工作真正目的的基础上，明确理想状态。</a:t>
            </a:r>
            <a:endParaRPr lang="zh-CN" altLang="en-US" dirty="0"/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zh-CN" altLang="en-US" dirty="0"/>
              <a:t>  满怀志愿与抱负，设想</a:t>
            </a:r>
            <a:r>
              <a:rPr lang="en-US" altLang="zh-CN" dirty="0"/>
              <a:t>『</a:t>
            </a:r>
            <a:r>
              <a:rPr lang="zh-CN" altLang="en-US" dirty="0"/>
              <a:t>理想状态</a:t>
            </a:r>
            <a:r>
              <a:rPr lang="en-US" altLang="zh-CN" dirty="0"/>
              <a:t>』</a:t>
            </a:r>
            <a:r>
              <a:rPr lang="zh-CN" altLang="en-US" dirty="0"/>
              <a:t>，将</a:t>
            </a:r>
            <a:r>
              <a:rPr lang="en-US" altLang="zh-CN" dirty="0"/>
              <a:t>『</a:t>
            </a:r>
            <a:r>
              <a:rPr lang="zh-CN" altLang="en-US" dirty="0"/>
              <a:t>现状</a:t>
            </a:r>
            <a:r>
              <a:rPr lang="en-US" altLang="zh-CN" dirty="0"/>
              <a:t>』</a:t>
            </a:r>
            <a:r>
              <a:rPr lang="zh-CN" altLang="en-US" dirty="0"/>
              <a:t>与</a:t>
            </a:r>
            <a:r>
              <a:rPr lang="en-US" altLang="zh-CN" dirty="0"/>
              <a:t>『</a:t>
            </a:r>
            <a:r>
              <a:rPr lang="zh-CN" altLang="en-US" dirty="0"/>
              <a:t>理想状态</a:t>
            </a:r>
            <a:r>
              <a:rPr lang="en-US" altLang="zh-CN" dirty="0"/>
              <a:t>』</a:t>
            </a:r>
            <a:r>
              <a:rPr lang="zh-CN" altLang="en-US" dirty="0"/>
              <a:t>的</a:t>
            </a:r>
            <a:r>
              <a:rPr lang="en-US" altLang="zh-CN" dirty="0"/>
              <a:t>『</a:t>
            </a:r>
            <a:r>
              <a:rPr lang="zh-CN" altLang="en-US" dirty="0"/>
              <a:t>差</a:t>
            </a:r>
            <a:r>
              <a:rPr lang="en-US" altLang="zh-CN" dirty="0"/>
              <a:t>』</a:t>
            </a:r>
            <a:r>
              <a:rPr lang="zh-CN" altLang="en-US" dirty="0"/>
              <a:t>“目视化”。</a:t>
            </a:r>
            <a:endParaRPr lang="zh-CN" altLang="en-US" dirty="0"/>
          </a:p>
        </p:txBody>
      </p:sp>
      <p:graphicFrame>
        <p:nvGraphicFramePr>
          <p:cNvPr id="66575" name="Object 15"/>
          <p:cNvGraphicFramePr>
            <a:graphicFrameLocks noChangeAspect="1"/>
          </p:cNvGraphicFramePr>
          <p:nvPr>
            <p:ph sz="half" idx="2"/>
          </p:nvPr>
        </p:nvGraphicFramePr>
        <p:xfrm>
          <a:off x="2195513" y="4149725"/>
          <a:ext cx="4392612" cy="237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8343900" imgH="3289300" progId="Excel.Chart.8">
                  <p:embed/>
                </p:oleObj>
              </mc:Choice>
              <mc:Fallback>
                <p:oleObj name="" r:id="rId1" imgW="8343900" imgH="3289300" progId="Excel.Chart.8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>
                      <a:xfrm>
                        <a:off x="2195513" y="4149725"/>
                        <a:ext cx="4392612" cy="237490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28"/>
          <p:cNvGrpSpPr/>
          <p:nvPr/>
        </p:nvGrpSpPr>
        <p:grpSpPr>
          <a:xfrm>
            <a:off x="3924300" y="4437063"/>
            <a:ext cx="2305050" cy="1081087"/>
            <a:chOff x="2472" y="2795"/>
            <a:chExt cx="1452" cy="681"/>
          </a:xfrm>
        </p:grpSpPr>
        <p:sp>
          <p:nvSpPr>
            <p:cNvPr id="17414" name="AutoShape 24"/>
            <p:cNvSpPr/>
            <p:nvPr/>
          </p:nvSpPr>
          <p:spPr>
            <a:xfrm>
              <a:off x="3016" y="2795"/>
              <a:ext cx="862" cy="681"/>
            </a:xfrm>
            <a:prstGeom prst="upDownArrowCallout">
              <a:avLst>
                <a:gd name="adj1" fmla="val 31644"/>
                <a:gd name="adj2" fmla="val 31644"/>
                <a:gd name="adj3" fmla="val 12500"/>
                <a:gd name="adj4" fmla="val 50000"/>
              </a:avLst>
            </a:prstGeom>
            <a:gradFill rotWithShape="1">
              <a:gsLst>
                <a:gs pos="0">
                  <a:srgbClr val="1B2045"/>
                </a:gs>
                <a:gs pos="50000">
                  <a:srgbClr val="3A4696"/>
                </a:gs>
                <a:gs pos="100000">
                  <a:srgbClr val="1B2045"/>
                </a:gs>
              </a:gsLst>
              <a:lin ang="5400000" scaled="1"/>
              <a:tileRect/>
            </a:gradFill>
            <a:ln w="952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400" b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2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2"/>
                  </a:solidFill>
                  <a:latin typeface="+mn-lt"/>
                  <a:ea typeface="+mn-ea"/>
                </a:defRPr>
              </a:lvl5pPr>
            </a:lstStyle>
            <a:p>
              <a:pPr marL="342900" lvl="0" indent="-342900" algn="ctr" eaLnBrk="1" hangingPunct="1">
                <a:buNone/>
              </a:pPr>
              <a:r>
                <a:rPr lang="zh-CN" altLang="en-US" sz="2000" b="1" dirty="0"/>
                <a:t>差距</a:t>
              </a:r>
              <a:endParaRPr lang="zh-CN" altLang="en-US" sz="2000" b="1" dirty="0"/>
            </a:p>
          </p:txBody>
        </p:sp>
        <p:sp>
          <p:nvSpPr>
            <p:cNvPr id="17415" name="Line 25"/>
            <p:cNvSpPr/>
            <p:nvPr/>
          </p:nvSpPr>
          <p:spPr>
            <a:xfrm>
              <a:off x="2472" y="2795"/>
              <a:ext cx="1452" cy="0"/>
            </a:xfrm>
            <a:prstGeom prst="line">
              <a:avLst/>
            </a:prstGeom>
            <a:ln w="25400" cap="flat" cmpd="sng">
              <a:solidFill>
                <a:schemeClr val="bg1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17416" name="Line 26"/>
            <p:cNvSpPr/>
            <p:nvPr/>
          </p:nvSpPr>
          <p:spPr>
            <a:xfrm>
              <a:off x="2472" y="3475"/>
              <a:ext cx="1452" cy="0"/>
            </a:xfrm>
            <a:prstGeom prst="line">
              <a:avLst/>
            </a:prstGeom>
            <a:ln w="25400" cap="flat" cmpd="sng">
              <a:solidFill>
                <a:schemeClr val="bg1"/>
              </a:solidFill>
              <a:prstDash val="dash"/>
              <a:headEnd type="none" w="med" len="med"/>
              <a:tailEnd type="none" w="med" len="med"/>
            </a:ln>
          </p:spPr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6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6575" grpId="0" animBg="1"/>
    </p:bldLst>
  </p:timing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PP_MARK_KEY" val="a6301886-82f2-4303-9b09-b8cabdb98360"/>
  <p:tag name="COMMONDATA" val="eyJoZGlkIjoiODc5OTdkZDQxOTMwNGQxNTBmNzRiMmEzNWM0ZjQ1MmMifQ=="/>
</p:tagLst>
</file>

<file path=ppt/theme/theme1.xml><?xml version="1.0" encoding="utf-8"?>
<a:theme xmlns:a="http://schemas.openxmlformats.org/drawingml/2006/main" name="c048TGp_global_diagram_v2">
  <a:themeElements>
    <a:clrScheme name="c048TGp_global_diagram_v2 1">
      <a:dk1>
        <a:srgbClr val="003366"/>
      </a:dk1>
      <a:lt1>
        <a:srgbClr val="CCECFF"/>
      </a:lt1>
      <a:dk2>
        <a:srgbClr val="000099"/>
      </a:dk2>
      <a:lt2>
        <a:srgbClr val="FFFFFF"/>
      </a:lt2>
      <a:accent1>
        <a:srgbClr val="3491E6"/>
      </a:accent1>
      <a:accent2>
        <a:srgbClr val="9999FF"/>
      </a:accent2>
      <a:accent3>
        <a:srgbClr val="AAAACA"/>
      </a:accent3>
      <a:accent4>
        <a:srgbClr val="AEC9DA"/>
      </a:accent4>
      <a:accent5>
        <a:srgbClr val="AEC7F0"/>
      </a:accent5>
      <a:accent6>
        <a:srgbClr val="8A8AE7"/>
      </a:accent6>
      <a:hlink>
        <a:srgbClr val="33CCCC"/>
      </a:hlink>
      <a:folHlink>
        <a:srgbClr val="A8B79B"/>
      </a:folHlink>
    </a:clrScheme>
    <a:fontScheme name="c048TGp_global_diagram_v2">
      <a:majorFont>
        <a:latin typeface="黑体"/>
        <a:ea typeface="黑体"/>
        <a:cs typeface=""/>
      </a:majorFont>
      <a:minorFont>
        <a:latin typeface="黑体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12700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Tx/>
          <a:buFont typeface="Wingdings" panose="05000000000000000000" pitchFamily="2" charset="2"/>
          <a:buNone/>
          <a:defRPr kumimoji="0" lang="en-US" sz="1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黑体" panose="02010609060101010101" pitchFamily="49" charset="-122"/>
            <a:ea typeface="黑体" panose="020106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12700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Tx/>
          <a:buFont typeface="Wingdings" panose="05000000000000000000" pitchFamily="2" charset="2"/>
          <a:buNone/>
          <a:defRPr kumimoji="0" lang="en-US" sz="1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黑体" panose="02010609060101010101" pitchFamily="49" charset="-122"/>
            <a:ea typeface="黑体" panose="02010609060101010101" pitchFamily="49" charset="-122"/>
          </a:defRPr>
        </a:defPPr>
      </a:lstStyle>
    </a:lnDef>
  </a:objectDefaults>
  <a:extraClrSchemeLst>
    <a:extraClrScheme>
      <a:clrScheme name="c048TGp_global_diagram_v2 1">
        <a:dk1>
          <a:srgbClr val="003366"/>
        </a:dk1>
        <a:lt1>
          <a:srgbClr val="CCECFF"/>
        </a:lt1>
        <a:dk2>
          <a:srgbClr val="000099"/>
        </a:dk2>
        <a:lt2>
          <a:srgbClr val="FFFFFF"/>
        </a:lt2>
        <a:accent1>
          <a:srgbClr val="3491E6"/>
        </a:accent1>
        <a:accent2>
          <a:srgbClr val="9999FF"/>
        </a:accent2>
        <a:accent3>
          <a:srgbClr val="AAAACA"/>
        </a:accent3>
        <a:accent4>
          <a:srgbClr val="AEC9DA"/>
        </a:accent4>
        <a:accent5>
          <a:srgbClr val="AEC7F0"/>
        </a:accent5>
        <a:accent6>
          <a:srgbClr val="8A8AE7"/>
        </a:accent6>
        <a:hlink>
          <a:srgbClr val="33CCCC"/>
        </a:hlink>
        <a:folHlink>
          <a:srgbClr val="A8B79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048TGp_global_diagram_v2 2">
        <a:dk1>
          <a:srgbClr val="000099"/>
        </a:dk1>
        <a:lt1>
          <a:srgbClr val="CCECFF"/>
        </a:lt1>
        <a:dk2>
          <a:srgbClr val="5179E9"/>
        </a:dk2>
        <a:lt2>
          <a:srgbClr val="FFFFFF"/>
        </a:lt2>
        <a:accent1>
          <a:srgbClr val="47ABD3"/>
        </a:accent1>
        <a:accent2>
          <a:srgbClr val="FF9999"/>
        </a:accent2>
        <a:accent3>
          <a:srgbClr val="B3BEF2"/>
        </a:accent3>
        <a:accent4>
          <a:srgbClr val="AEC9DA"/>
        </a:accent4>
        <a:accent5>
          <a:srgbClr val="B1D2E6"/>
        </a:accent5>
        <a:accent6>
          <a:srgbClr val="E78A8A"/>
        </a:accent6>
        <a:hlink>
          <a:srgbClr val="00CC99"/>
        </a:hlink>
        <a:folHlink>
          <a:srgbClr val="8DAAC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048TGp_global_diagram_v2 3">
        <a:dk1>
          <a:srgbClr val="003366"/>
        </a:dk1>
        <a:lt1>
          <a:srgbClr val="CCECFF"/>
        </a:lt1>
        <a:dk2>
          <a:srgbClr val="006699"/>
        </a:dk2>
        <a:lt2>
          <a:srgbClr val="FFFFFF"/>
        </a:lt2>
        <a:accent1>
          <a:srgbClr val="29A3BB"/>
        </a:accent1>
        <a:accent2>
          <a:srgbClr val="99CC00"/>
        </a:accent2>
        <a:accent3>
          <a:srgbClr val="AAB8CA"/>
        </a:accent3>
        <a:accent4>
          <a:srgbClr val="AEC9DA"/>
        </a:accent4>
        <a:accent5>
          <a:srgbClr val="ACCEDA"/>
        </a:accent5>
        <a:accent6>
          <a:srgbClr val="8AB900"/>
        </a:accent6>
        <a:hlink>
          <a:srgbClr val="9999FF"/>
        </a:hlink>
        <a:folHlink>
          <a:srgbClr val="8DAAC5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0</TotalTime>
  <Words>4376</Words>
  <Application>WPS 演示</Application>
  <PresentationFormat>全屏显示(4:3)</PresentationFormat>
  <Paragraphs>553</Paragraphs>
  <Slides>34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34</vt:i4>
      </vt:variant>
    </vt:vector>
  </HeadingPairs>
  <TitlesOfParts>
    <vt:vector size="44" baseType="lpstr">
      <vt:lpstr>Arial</vt:lpstr>
      <vt:lpstr>宋体</vt:lpstr>
      <vt:lpstr>Wingdings</vt:lpstr>
      <vt:lpstr>黑体</vt:lpstr>
      <vt:lpstr>Verdana</vt:lpstr>
      <vt:lpstr>MS PGothic</vt:lpstr>
      <vt:lpstr>微软雅黑</vt:lpstr>
      <vt:lpstr>Arial Unicode MS</vt:lpstr>
      <vt:lpstr>c048TGp_global_diagram_v2</vt:lpstr>
      <vt:lpstr>Excel.Chart.8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MSCD龙帝国技术社区 Htpp://Bbs.Mscode.Cc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kaider1</dc:creator>
  <cp:lastModifiedBy>WPS_1670316127</cp:lastModifiedBy>
  <cp:revision>89</cp:revision>
  <dcterms:created xsi:type="dcterms:W3CDTF">2010-07-15T02:29:24Z</dcterms:created>
  <dcterms:modified xsi:type="dcterms:W3CDTF">2023-04-25T05:44:46Z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2559312E55364E3F86C21E36C51685FE_13</vt:lpwstr>
  </property>
  <property fmtid="{D5CDD505-2E9C-101B-9397-08002B2CF9AE}" pid="3" name="KSOProductBuildVer">
    <vt:lpwstr>2052-11.1.0.14036</vt:lpwstr>
  </property>
</Properties>
</file>