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3"/>
    <p:sldId id="257" r:id="rId4"/>
    <p:sldId id="258" r:id="rId5"/>
    <p:sldId id="307" r:id="rId6"/>
    <p:sldId id="308" r:id="rId7"/>
    <p:sldId id="311" r:id="rId8"/>
    <p:sldId id="312" r:id="rId9"/>
    <p:sldId id="262" r:id="rId10"/>
    <p:sldId id="343" r:id="rId11"/>
    <p:sldId id="344" r:id="rId12"/>
    <p:sldId id="345" r:id="rId13"/>
    <p:sldId id="346" r:id="rId14"/>
    <p:sldId id="347" r:id="rId15"/>
    <p:sldId id="348" r:id="rId16"/>
    <p:sldId id="314" r:id="rId17"/>
    <p:sldId id="349" r:id="rId18"/>
    <p:sldId id="351" r:id="rId19"/>
    <p:sldId id="350" r:id="rId20"/>
    <p:sldId id="352" r:id="rId21"/>
    <p:sldId id="353" r:id="rId22"/>
    <p:sldId id="354" r:id="rId23"/>
    <p:sldId id="355" r:id="rId24"/>
    <p:sldId id="357" r:id="rId25"/>
    <p:sldId id="359" r:id="rId26"/>
    <p:sldId id="362" r:id="rId27"/>
    <p:sldId id="365" r:id="rId28"/>
    <p:sldId id="369" r:id="rId29"/>
    <p:sldId id="372" r:id="rId30"/>
    <p:sldId id="263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265" r:id="rId39"/>
  </p:sldIdLst>
  <p:sldSz cx="12198350" cy="6858000"/>
  <p:notesSz cx="6858000" cy="9144000"/>
  <p:custDataLst>
    <p:tags r:id="rId4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0D8"/>
    <a:srgbClr val="E20000"/>
    <a:srgbClr val="FF5B5B"/>
    <a:srgbClr val="D24726"/>
    <a:srgbClr val="EE0000"/>
    <a:srgbClr val="FF8500"/>
    <a:srgbClr val="FF3B3B"/>
    <a:srgbClr val="8B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8"/>
    <p:restoredTop sz="94660"/>
  </p:normalViewPr>
  <p:slideViewPr>
    <p:cSldViewPr showGuides="1">
      <p:cViewPr varScale="1">
        <p:scale>
          <a:sx n="91" d="100"/>
          <a:sy n="91" d="100"/>
        </p:scale>
        <p:origin x="72" y="252"/>
      </p:cViewPr>
      <p:guideLst>
        <p:guide orient="horz" pos="2160"/>
        <p:guide pos="38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30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gs" Target="tags/tag5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AD53B-6436-49F0-B2EA-BB131E422530}" type="doc">
      <dgm:prSet loTypeId="urn:microsoft.com/office/officeart/2005/8/layout/radial5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186E3D6C-601F-4AA1-9CBA-EB52ECFE8488}">
      <dgm:prSet phldrT="[文本]" custT="1"/>
      <dgm:spPr>
        <a:xfrm>
          <a:off x="2952956" y="1983167"/>
          <a:ext cx="1523638" cy="1523638"/>
        </a:xfrm>
        <a:noFill/>
        <a:ln w="34925" cap="flat" cmpd="sng" algn="ctr">
          <a:solidFill>
            <a:srgbClr val="0066CC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ts val="2000"/>
            </a:lnSpc>
          </a:pPr>
          <a:r>
            <a:rPr lang="en-US" altLang="zh-CN" sz="1800" b="1" dirty="0">
              <a:solidFill>
                <a:srgbClr val="0066C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HR</a:t>
          </a:r>
        </a:p>
        <a:p>
          <a:pPr>
            <a:lnSpc>
              <a:spcPts val="2000"/>
            </a:lnSpc>
          </a:pPr>
          <a:r>
            <a:rPr lang="zh-CN" altLang="en-US" sz="1800" b="1" dirty="0">
              <a:solidFill>
                <a:srgbClr val="0066C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七大通病</a:t>
          </a:r>
        </a:p>
      </dgm:t>
    </dgm:pt>
    <dgm:pt modelId="{C0368C09-2DB3-4740-8DD0-DA2669E694A0}" cxnId="{8C6E93B9-6833-45AD-AFD9-EC7E41945F8A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0AB6890-CBCD-470D-848F-CDC73F86DE2C}" cxnId="{8C6E93B9-6833-45AD-AFD9-EC7E41945F8A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D3524C-E899-49C5-9D43-D6656CB7F7E7}">
      <dgm:prSet phldrT="[文本]" custT="1"/>
      <dgm:spPr>
        <a:xfrm>
          <a:off x="3029138" y="3815"/>
          <a:ext cx="1371274" cy="1371274"/>
        </a:xfr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ts val="1500"/>
            </a:lnSpc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一</a:t>
          </a:r>
        </a:p>
      </dgm:t>
    </dgm:pt>
    <dgm:pt modelId="{BD1708AD-7A97-4257-9CB6-B0242F93C390}" cxnId="{6564A98E-1CBA-42F3-83FE-6E1FC6530213}" type="parTrans">
      <dgm:prSet/>
      <dgm:spPr>
        <a:xfrm rot="16200000">
          <a:off x="3553635" y="1429231"/>
          <a:ext cx="322280" cy="518037"/>
        </a:xfrm>
        <a:solidFill>
          <a:srgbClr val="00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7999FED0-F325-4227-A3A1-5EF98585FA3F}" cxnId="{6564A98E-1CBA-42F3-83FE-6E1FC6530213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24C5FA-6508-45BA-AAA3-5862E4852272}">
      <dgm:prSet phldrT="[文本]" custT="1"/>
      <dgm:spPr>
        <a:xfrm>
          <a:off x="4636219" y="777745"/>
          <a:ext cx="1371274" cy="1371274"/>
        </a:xfr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ts val="1500"/>
            </a:lnSpc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二</a:t>
          </a:r>
        </a:p>
      </dgm:t>
    </dgm:pt>
    <dgm:pt modelId="{52DE2218-718B-4C6E-8AC3-6C1F50D0AD2D}" cxnId="{201AD72E-4A9A-40AB-91F6-DC516D2CB6D7}" type="parTrans">
      <dgm:prSet/>
      <dgm:spPr>
        <a:xfrm rot="19285714">
          <a:off x="4379825" y="1827103"/>
          <a:ext cx="322280" cy="518037"/>
        </a:xfrm>
        <a:solidFill>
          <a:srgbClr val="00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3D266424-0F5F-484D-BA7D-6D6E1A114760}" cxnId="{201AD72E-4A9A-40AB-91F6-DC516D2CB6D7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B535FE-42E8-4894-99BA-1382C7A122A2}">
      <dgm:prSet phldrT="[文本]" custT="1"/>
      <dgm:spPr>
        <a:xfrm>
          <a:off x="5033135" y="2516748"/>
          <a:ext cx="1371274" cy="1371274"/>
        </a:xfr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ts val="1500"/>
            </a:lnSpc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三</a:t>
          </a:r>
        </a:p>
      </dgm:t>
    </dgm:pt>
    <dgm:pt modelId="{856456DD-0039-4A91-98FE-416C2C328164}" cxnId="{E0BA839E-2EE7-4743-B86B-684D3585768C}" type="parTrans">
      <dgm:prSet/>
      <dgm:spPr>
        <a:xfrm rot="771429">
          <a:off x="4583877" y="2721114"/>
          <a:ext cx="322280" cy="518037"/>
        </a:xfrm>
        <a:solidFill>
          <a:srgbClr val="00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5362245E-E2D1-45B0-922C-A063435B89B2}" cxnId="{E0BA839E-2EE7-4743-B86B-684D3585768C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D7E754-D6CC-46A4-A4EA-32D09525DF17}">
      <dgm:prSet phldrT="[文本]" custT="1"/>
      <dgm:spPr>
        <a:xfrm>
          <a:off x="3921001" y="3911321"/>
          <a:ext cx="1371274" cy="1371274"/>
        </a:xfr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ts val="1500"/>
            </a:lnSpc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四</a:t>
          </a:r>
        </a:p>
      </dgm:t>
    </dgm:pt>
    <dgm:pt modelId="{542B8B8C-EF2D-402E-B576-59485F5F6DB6}" cxnId="{0970A3C4-0CBC-4BB3-916D-C7399B4DE9BD}" type="parTrans">
      <dgm:prSet/>
      <dgm:spPr>
        <a:xfrm rot="3857143">
          <a:off x="4012136" y="3438055"/>
          <a:ext cx="322280" cy="518037"/>
        </a:xfrm>
        <a:solidFill>
          <a:srgbClr val="00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8AA8E03-C91B-401C-9766-DFD0907A5AB6}" cxnId="{0970A3C4-0CBC-4BB3-916D-C7399B4DE9BD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A1472D-4FB8-449D-89D1-D5E6763CFE46}">
      <dgm:prSet phldrT="[文本]" custT="1"/>
      <dgm:spPr>
        <a:xfrm>
          <a:off x="2137275" y="3911321"/>
          <a:ext cx="1371274" cy="1371274"/>
        </a:xfr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ts val="1500"/>
            </a:lnSpc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五</a:t>
          </a:r>
        </a:p>
      </dgm:t>
    </dgm:pt>
    <dgm:pt modelId="{B394AE0E-7D49-4A29-BF7B-D449E8FDACB2}" cxnId="{3B1C69C6-C20E-4394-9696-5D4BF3D025FA}" type="parTrans">
      <dgm:prSet/>
      <dgm:spPr>
        <a:xfrm rot="6942857">
          <a:off x="3095134" y="3438055"/>
          <a:ext cx="322280" cy="518037"/>
        </a:xfrm>
        <a:solidFill>
          <a:srgbClr val="00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26BED5A6-9BEF-4C7D-870E-9A54DF7EFB3E}" cxnId="{3B1C69C6-C20E-4394-9696-5D4BF3D025FA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19E3E7B-CA59-48C1-B01B-A9F93AB2DE5B}">
      <dgm:prSet phldrT="[文本]" custT="1"/>
      <dgm:spPr>
        <a:xfrm>
          <a:off x="1025141" y="2516748"/>
          <a:ext cx="1371274" cy="1371274"/>
        </a:xfr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ts val="1500"/>
            </a:lnSpc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六</a:t>
          </a:r>
        </a:p>
      </dgm:t>
    </dgm:pt>
    <dgm:pt modelId="{FD272EAB-8AF8-4F85-9C39-6896B6FD8D50}" cxnId="{C4C6A17F-2E69-4405-B6E0-20564163C359}" type="parTrans">
      <dgm:prSet/>
      <dgm:spPr>
        <a:xfrm rot="10028571">
          <a:off x="2523393" y="2721114"/>
          <a:ext cx="322280" cy="518037"/>
        </a:xfrm>
        <a:solidFill>
          <a:srgbClr val="00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E65FC58-7A36-4E4F-8B93-2EA52D7C2484}" cxnId="{C4C6A17F-2E69-4405-B6E0-20564163C35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080D57-714B-4ADF-B69A-A30369C5F1B8}">
      <dgm:prSet phldrT="[文本]" custT="1"/>
      <dgm:spPr>
        <a:xfrm>
          <a:off x="1025141" y="2516748"/>
          <a:ext cx="1371274" cy="1371274"/>
        </a:xfr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ts val="1500"/>
            </a:lnSpc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七</a:t>
          </a:r>
        </a:p>
      </dgm:t>
    </dgm:pt>
    <dgm:pt modelId="{6D764676-49C3-43F4-8BB4-C0992B3239B7}" cxnId="{C08C8CEE-C7A1-4DC7-98E8-C31AB601A213}" type="parTrans">
      <dgm:prSet/>
      <dgm:spPr>
        <a:solidFill>
          <a:srgbClr val="0066CC"/>
        </a:solidFill>
      </dgm:spPr>
      <dgm:t>
        <a:bodyPr/>
        <a:lstStyle/>
        <a:p>
          <a:endParaRPr lang="zh-CN" altLang="en-US"/>
        </a:p>
      </dgm:t>
    </dgm:pt>
    <dgm:pt modelId="{75A9ECD3-9A9E-4572-A010-BA101CD8E4B9}" cxnId="{C08C8CEE-C7A1-4DC7-98E8-C31AB601A213}" type="sibTrans">
      <dgm:prSet/>
      <dgm:spPr/>
      <dgm:t>
        <a:bodyPr/>
        <a:lstStyle/>
        <a:p>
          <a:endParaRPr lang="zh-CN" altLang="en-US"/>
        </a:p>
      </dgm:t>
    </dgm:pt>
    <dgm:pt modelId="{A52A8F00-E338-4016-A773-4C958FCB3625}">
      <dgm:prSet phldrT="[文本]" custT="1"/>
      <dgm:spPr>
        <a:xfrm>
          <a:off x="1025141" y="2516748"/>
          <a:ext cx="1371274" cy="1371274"/>
        </a:xfr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ts val="1500"/>
            </a:lnSpc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八</a:t>
          </a:r>
        </a:p>
      </dgm:t>
    </dgm:pt>
    <dgm:pt modelId="{259BCB43-825C-4EA0-9AE7-D09C3DF84E5F}" cxnId="{02D9E889-93A2-4E76-BFE4-7F00F6DE23B7}" type="parTrans">
      <dgm:prSet/>
      <dgm:spPr/>
      <dgm:t>
        <a:bodyPr/>
        <a:lstStyle/>
        <a:p>
          <a:endParaRPr lang="zh-CN" altLang="en-US"/>
        </a:p>
      </dgm:t>
    </dgm:pt>
    <dgm:pt modelId="{8AF53234-BE89-44CF-BC67-CB33F98F657D}" cxnId="{02D9E889-93A2-4E76-BFE4-7F00F6DE23B7}" type="sibTrans">
      <dgm:prSet/>
      <dgm:spPr/>
      <dgm:t>
        <a:bodyPr/>
        <a:lstStyle/>
        <a:p>
          <a:endParaRPr lang="zh-CN" altLang="en-US"/>
        </a:p>
      </dgm:t>
    </dgm:pt>
    <dgm:pt modelId="{11EE0BEE-0AF3-44C3-8BDB-0C442F709036}">
      <dgm:prSet phldrT="[文本]" custT="1"/>
      <dgm:spPr>
        <a:xfrm>
          <a:off x="1025141" y="2516748"/>
          <a:ext cx="1371274" cy="1371274"/>
        </a:xfr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ts val="1500"/>
            </a:lnSpc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九</a:t>
          </a:r>
        </a:p>
      </dgm:t>
    </dgm:pt>
    <dgm:pt modelId="{0E16B315-2605-49E6-B9FC-27695BB1AECA}" cxnId="{34EF0D82-8BF2-4DE2-BEB2-280C70B0623A}" type="parTrans">
      <dgm:prSet/>
      <dgm:spPr/>
      <dgm:t>
        <a:bodyPr/>
        <a:lstStyle/>
        <a:p>
          <a:endParaRPr lang="zh-CN" altLang="en-US"/>
        </a:p>
      </dgm:t>
    </dgm:pt>
    <dgm:pt modelId="{A9CA7441-FF13-494F-8ED4-811B8AC3D238}" cxnId="{34EF0D82-8BF2-4DE2-BEB2-280C70B0623A}" type="sibTrans">
      <dgm:prSet/>
      <dgm:spPr/>
      <dgm:t>
        <a:bodyPr/>
        <a:lstStyle/>
        <a:p>
          <a:endParaRPr lang="zh-CN" altLang="en-US"/>
        </a:p>
      </dgm:t>
    </dgm:pt>
    <dgm:pt modelId="{1199E668-B32B-448F-8FCF-CF7F79BC6DCB}">
      <dgm:prSet phldrT="[文本]" custT="1"/>
      <dgm:spPr>
        <a:xfrm>
          <a:off x="1025141" y="2516748"/>
          <a:ext cx="1371274" cy="1371274"/>
        </a:xfr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ts val="1500"/>
            </a:lnSpc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十</a:t>
          </a:r>
        </a:p>
      </dgm:t>
    </dgm:pt>
    <dgm:pt modelId="{B9097B23-3628-40FE-89C0-DF14D131ABB5}" cxnId="{2C5AD8B1-E86F-4C93-9F93-5B4D7682BE41}" type="parTrans">
      <dgm:prSet/>
      <dgm:spPr/>
      <dgm:t>
        <a:bodyPr/>
        <a:lstStyle/>
        <a:p>
          <a:endParaRPr lang="zh-CN" altLang="en-US"/>
        </a:p>
      </dgm:t>
    </dgm:pt>
    <dgm:pt modelId="{F6D20943-8EF6-4F20-ADD3-E5F4387DA10C}" cxnId="{2C5AD8B1-E86F-4C93-9F93-5B4D7682BE41}" type="sibTrans">
      <dgm:prSet/>
      <dgm:spPr/>
      <dgm:t>
        <a:bodyPr/>
        <a:lstStyle/>
        <a:p>
          <a:endParaRPr lang="zh-CN" altLang="en-US"/>
        </a:p>
      </dgm:t>
    </dgm:pt>
    <dgm:pt modelId="{185016CD-3AAF-4EA2-8EE3-84D001B6E9C0}" type="pres">
      <dgm:prSet presAssocID="{D0CAD53B-6436-49F0-B2EA-BB131E4225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60B0D0-E26B-4EF5-90AB-6169E2A8EF10}" type="pres">
      <dgm:prSet presAssocID="{186E3D6C-601F-4AA1-9CBA-EB52ECFE8488}" presName="centerShape" presStyleLbl="node0" presStyleIdx="0" presStyleCnt="1" custScaleX="138322"/>
      <dgm:spPr>
        <a:prstGeom prst="ellipse">
          <a:avLst/>
        </a:prstGeom>
      </dgm:spPr>
    </dgm:pt>
    <dgm:pt modelId="{622878C7-CF97-4AC9-A06D-9970200DD9F9}" type="pres">
      <dgm:prSet presAssocID="{BD1708AD-7A97-4257-9CB6-B0242F93C390}" presName="parTrans" presStyleLbl="sibTrans2D1" presStyleIdx="0" presStyleCnt="10"/>
      <dgm:spPr>
        <a:prstGeom prst="rightArrow">
          <a:avLst>
            <a:gd name="adj1" fmla="val 60000"/>
            <a:gd name="adj2" fmla="val 50000"/>
          </a:avLst>
        </a:prstGeom>
      </dgm:spPr>
    </dgm:pt>
    <dgm:pt modelId="{60A1305A-4CDB-4463-B249-8A3C983FAC74}" type="pres">
      <dgm:prSet presAssocID="{BD1708AD-7A97-4257-9CB6-B0242F93C390}" presName="connectorText" presStyleLbl="sibTrans2D1" presStyleIdx="0" presStyleCnt="10"/>
      <dgm:spPr/>
    </dgm:pt>
    <dgm:pt modelId="{5F97D607-F571-4917-A97F-79ED7C0C19D2}" type="pres">
      <dgm:prSet presAssocID="{59D3524C-E899-49C5-9D43-D6656CB7F7E7}" presName="node" presStyleLbl="node1" presStyleIdx="0" presStyleCnt="10">
        <dgm:presLayoutVars>
          <dgm:bulletEnabled val="1"/>
        </dgm:presLayoutVars>
      </dgm:prSet>
      <dgm:spPr>
        <a:prstGeom prst="ellipse">
          <a:avLst/>
        </a:prstGeom>
      </dgm:spPr>
    </dgm:pt>
    <dgm:pt modelId="{2A789BF8-BECF-4D07-BA52-AA141F024B3B}" type="pres">
      <dgm:prSet presAssocID="{52DE2218-718B-4C6E-8AC3-6C1F50D0AD2D}" presName="parTrans" presStyleLbl="sibTrans2D1" presStyleIdx="1" presStyleCnt="10"/>
      <dgm:spPr>
        <a:prstGeom prst="rightArrow">
          <a:avLst>
            <a:gd name="adj1" fmla="val 60000"/>
            <a:gd name="adj2" fmla="val 50000"/>
          </a:avLst>
        </a:prstGeom>
      </dgm:spPr>
    </dgm:pt>
    <dgm:pt modelId="{7C05864D-D6A4-43B2-A0C4-5175AB693765}" type="pres">
      <dgm:prSet presAssocID="{52DE2218-718B-4C6E-8AC3-6C1F50D0AD2D}" presName="connectorText" presStyleLbl="sibTrans2D1" presStyleIdx="1" presStyleCnt="10"/>
      <dgm:spPr/>
    </dgm:pt>
    <dgm:pt modelId="{D88FB904-D5CB-4D8C-8B3A-E19495AE423B}" type="pres">
      <dgm:prSet presAssocID="{3D24C5FA-6508-45BA-AAA3-5862E4852272}" presName="node" presStyleLbl="node1" presStyleIdx="1" presStyleCnt="10">
        <dgm:presLayoutVars>
          <dgm:bulletEnabled val="1"/>
        </dgm:presLayoutVars>
      </dgm:prSet>
      <dgm:spPr>
        <a:prstGeom prst="ellipse">
          <a:avLst/>
        </a:prstGeom>
      </dgm:spPr>
    </dgm:pt>
    <dgm:pt modelId="{E492AD16-B5B3-477A-BE94-9FC4D2E850B5}" type="pres">
      <dgm:prSet presAssocID="{856456DD-0039-4A91-98FE-416C2C328164}" presName="parTrans" presStyleLbl="sibTrans2D1" presStyleIdx="2" presStyleCnt="10"/>
      <dgm:spPr>
        <a:prstGeom prst="rightArrow">
          <a:avLst>
            <a:gd name="adj1" fmla="val 60000"/>
            <a:gd name="adj2" fmla="val 50000"/>
          </a:avLst>
        </a:prstGeom>
      </dgm:spPr>
    </dgm:pt>
    <dgm:pt modelId="{03506BCF-182A-4DCD-9B7B-E697C7B0A387}" type="pres">
      <dgm:prSet presAssocID="{856456DD-0039-4A91-98FE-416C2C328164}" presName="connectorText" presStyleLbl="sibTrans2D1" presStyleIdx="2" presStyleCnt="10"/>
      <dgm:spPr/>
    </dgm:pt>
    <dgm:pt modelId="{010B5CEF-EBDF-4699-A5B8-98CCF0267E98}" type="pres">
      <dgm:prSet presAssocID="{42B535FE-42E8-4894-99BA-1382C7A122A2}" presName="node" presStyleLbl="node1" presStyleIdx="2" presStyleCnt="10">
        <dgm:presLayoutVars>
          <dgm:bulletEnabled val="1"/>
        </dgm:presLayoutVars>
      </dgm:prSet>
      <dgm:spPr>
        <a:prstGeom prst="ellipse">
          <a:avLst/>
        </a:prstGeom>
      </dgm:spPr>
    </dgm:pt>
    <dgm:pt modelId="{A7CD35BD-FE1D-4514-B2C4-D6207CDB5E93}" type="pres">
      <dgm:prSet presAssocID="{542B8B8C-EF2D-402E-B576-59485F5F6DB6}" presName="parTrans" presStyleLbl="sibTrans2D1" presStyleIdx="3" presStyleCnt="10"/>
      <dgm:spPr>
        <a:prstGeom prst="rightArrow">
          <a:avLst>
            <a:gd name="adj1" fmla="val 60000"/>
            <a:gd name="adj2" fmla="val 50000"/>
          </a:avLst>
        </a:prstGeom>
      </dgm:spPr>
    </dgm:pt>
    <dgm:pt modelId="{AF263BD9-3139-4616-AE35-99B16F90C8AC}" type="pres">
      <dgm:prSet presAssocID="{542B8B8C-EF2D-402E-B576-59485F5F6DB6}" presName="connectorText" presStyleLbl="sibTrans2D1" presStyleIdx="3" presStyleCnt="10"/>
      <dgm:spPr/>
    </dgm:pt>
    <dgm:pt modelId="{28697490-14A2-4860-8CC3-A0A571CBE904}" type="pres">
      <dgm:prSet presAssocID="{2BD7E754-D6CC-46A4-A4EA-32D09525DF17}" presName="node" presStyleLbl="node1" presStyleIdx="3" presStyleCnt="10">
        <dgm:presLayoutVars>
          <dgm:bulletEnabled val="1"/>
        </dgm:presLayoutVars>
      </dgm:prSet>
      <dgm:spPr>
        <a:prstGeom prst="ellipse">
          <a:avLst/>
        </a:prstGeom>
      </dgm:spPr>
    </dgm:pt>
    <dgm:pt modelId="{84A16D57-3E02-41A7-9A0D-5AFB53973C16}" type="pres">
      <dgm:prSet presAssocID="{B394AE0E-7D49-4A29-BF7B-D449E8FDACB2}" presName="parTrans" presStyleLbl="sibTrans2D1" presStyleIdx="4" presStyleCnt="10"/>
      <dgm:spPr>
        <a:prstGeom prst="rightArrow">
          <a:avLst>
            <a:gd name="adj1" fmla="val 60000"/>
            <a:gd name="adj2" fmla="val 50000"/>
          </a:avLst>
        </a:prstGeom>
      </dgm:spPr>
    </dgm:pt>
    <dgm:pt modelId="{44919A4F-7C6B-4B0F-A425-CDF04B2AE28B}" type="pres">
      <dgm:prSet presAssocID="{B394AE0E-7D49-4A29-BF7B-D449E8FDACB2}" presName="connectorText" presStyleLbl="sibTrans2D1" presStyleIdx="4" presStyleCnt="10"/>
      <dgm:spPr/>
    </dgm:pt>
    <dgm:pt modelId="{980BA0AF-614A-4CDC-8541-EB5761B252F7}" type="pres">
      <dgm:prSet presAssocID="{F3A1472D-4FB8-449D-89D1-D5E6763CFE46}" presName="node" presStyleLbl="node1" presStyleIdx="4" presStyleCnt="10">
        <dgm:presLayoutVars>
          <dgm:bulletEnabled val="1"/>
        </dgm:presLayoutVars>
      </dgm:prSet>
      <dgm:spPr>
        <a:prstGeom prst="ellipse">
          <a:avLst/>
        </a:prstGeom>
      </dgm:spPr>
    </dgm:pt>
    <dgm:pt modelId="{F1237B50-1B46-450C-BD9D-E45EBAD6F4BB}" type="pres">
      <dgm:prSet presAssocID="{FD272EAB-8AF8-4F85-9C39-6896B6FD8D50}" presName="parTrans" presStyleLbl="sibTrans2D1" presStyleIdx="5" presStyleCnt="10"/>
      <dgm:spPr>
        <a:prstGeom prst="rightArrow">
          <a:avLst>
            <a:gd name="adj1" fmla="val 60000"/>
            <a:gd name="adj2" fmla="val 50000"/>
          </a:avLst>
        </a:prstGeom>
      </dgm:spPr>
    </dgm:pt>
    <dgm:pt modelId="{68E4DEE8-2A02-4404-9A9A-2ED8C937BEDA}" type="pres">
      <dgm:prSet presAssocID="{FD272EAB-8AF8-4F85-9C39-6896B6FD8D50}" presName="connectorText" presStyleLbl="sibTrans2D1" presStyleIdx="5" presStyleCnt="10"/>
      <dgm:spPr/>
    </dgm:pt>
    <dgm:pt modelId="{30D38208-4AF0-46EF-A981-3468E92AEC4D}" type="pres">
      <dgm:prSet presAssocID="{819E3E7B-CA59-48C1-B01B-A9F93AB2DE5B}" presName="node" presStyleLbl="node1" presStyleIdx="5" presStyleCnt="10">
        <dgm:presLayoutVars>
          <dgm:bulletEnabled val="1"/>
        </dgm:presLayoutVars>
      </dgm:prSet>
      <dgm:spPr>
        <a:prstGeom prst="ellipse">
          <a:avLst/>
        </a:prstGeom>
      </dgm:spPr>
    </dgm:pt>
    <dgm:pt modelId="{7FA599C9-F06A-4004-97C7-C0FE36501609}" type="pres">
      <dgm:prSet presAssocID="{6D764676-49C3-43F4-8BB4-C0992B3239B7}" presName="parTrans" presStyleLbl="sibTrans2D1" presStyleIdx="6" presStyleCnt="10"/>
      <dgm:spPr/>
    </dgm:pt>
    <dgm:pt modelId="{DC428B96-07B3-44D3-86A0-1BC7F0386B59}" type="pres">
      <dgm:prSet presAssocID="{6D764676-49C3-43F4-8BB4-C0992B3239B7}" presName="connectorText" presStyleLbl="sibTrans2D1" presStyleIdx="6" presStyleCnt="10"/>
      <dgm:spPr/>
    </dgm:pt>
    <dgm:pt modelId="{E39BBCE5-8DB6-4A26-A85F-006BF7DFE902}" type="pres">
      <dgm:prSet presAssocID="{7C080D57-714B-4ADF-B69A-A30369C5F1B8}" presName="node" presStyleLbl="node1" presStyleIdx="6" presStyleCnt="10">
        <dgm:presLayoutVars>
          <dgm:bulletEnabled val="1"/>
        </dgm:presLayoutVars>
      </dgm:prSet>
      <dgm:spPr/>
    </dgm:pt>
    <dgm:pt modelId="{173407FA-8C52-4546-A5D4-E1C559D065A8}" type="pres">
      <dgm:prSet presAssocID="{259BCB43-825C-4EA0-9AE7-D09C3DF84E5F}" presName="parTrans" presStyleLbl="sibTrans2D1" presStyleIdx="7" presStyleCnt="10"/>
      <dgm:spPr/>
    </dgm:pt>
    <dgm:pt modelId="{C4AA2265-5E6C-4104-9B35-55AC9187AB5F}" type="pres">
      <dgm:prSet presAssocID="{259BCB43-825C-4EA0-9AE7-D09C3DF84E5F}" presName="connectorText" presStyleLbl="sibTrans2D1" presStyleIdx="7" presStyleCnt="10"/>
      <dgm:spPr/>
    </dgm:pt>
    <dgm:pt modelId="{D8041F00-2F17-4EF8-AFCF-8E34495E6FE1}" type="pres">
      <dgm:prSet presAssocID="{A52A8F00-E338-4016-A773-4C958FCB3625}" presName="node" presStyleLbl="node1" presStyleIdx="7" presStyleCnt="10">
        <dgm:presLayoutVars>
          <dgm:bulletEnabled val="1"/>
        </dgm:presLayoutVars>
      </dgm:prSet>
      <dgm:spPr/>
    </dgm:pt>
    <dgm:pt modelId="{06D9B8FC-701B-44F4-94F0-C50DF5D7C3EA}" type="pres">
      <dgm:prSet presAssocID="{0E16B315-2605-49E6-B9FC-27695BB1AECA}" presName="parTrans" presStyleLbl="sibTrans2D1" presStyleIdx="8" presStyleCnt="10"/>
      <dgm:spPr/>
    </dgm:pt>
    <dgm:pt modelId="{5F475A5D-28FC-4F5B-9923-5AB736FC9113}" type="pres">
      <dgm:prSet presAssocID="{0E16B315-2605-49E6-B9FC-27695BB1AECA}" presName="connectorText" presStyleLbl="sibTrans2D1" presStyleIdx="8" presStyleCnt="10"/>
      <dgm:spPr/>
    </dgm:pt>
    <dgm:pt modelId="{3195DAEC-6438-4BCF-ABAB-8150B662E09F}" type="pres">
      <dgm:prSet presAssocID="{11EE0BEE-0AF3-44C3-8BDB-0C442F709036}" presName="node" presStyleLbl="node1" presStyleIdx="8" presStyleCnt="10">
        <dgm:presLayoutVars>
          <dgm:bulletEnabled val="1"/>
        </dgm:presLayoutVars>
      </dgm:prSet>
      <dgm:spPr/>
    </dgm:pt>
    <dgm:pt modelId="{437E6078-B588-49DA-A794-4FAAC9855BC4}" type="pres">
      <dgm:prSet presAssocID="{B9097B23-3628-40FE-89C0-DF14D131ABB5}" presName="parTrans" presStyleLbl="sibTrans2D1" presStyleIdx="9" presStyleCnt="10"/>
      <dgm:spPr/>
    </dgm:pt>
    <dgm:pt modelId="{13255F4D-4618-412F-AF4B-22D4F16205C4}" type="pres">
      <dgm:prSet presAssocID="{B9097B23-3628-40FE-89C0-DF14D131ABB5}" presName="connectorText" presStyleLbl="sibTrans2D1" presStyleIdx="9" presStyleCnt="10"/>
      <dgm:spPr/>
    </dgm:pt>
    <dgm:pt modelId="{E708A1F8-F24C-47BF-8E56-A6F6E1B70362}" type="pres">
      <dgm:prSet presAssocID="{1199E668-B32B-448F-8FCF-CF7F79BC6DCB}" presName="node" presStyleLbl="node1" presStyleIdx="9" presStyleCnt="10">
        <dgm:presLayoutVars>
          <dgm:bulletEnabled val="1"/>
        </dgm:presLayoutVars>
      </dgm:prSet>
      <dgm:spPr/>
    </dgm:pt>
  </dgm:ptLst>
  <dgm:cxnLst>
    <dgm:cxn modelId="{FF1C0105-584C-496F-B96B-8148135AA83A}" type="presOf" srcId="{0E16B315-2605-49E6-B9FC-27695BB1AECA}" destId="{06D9B8FC-701B-44F4-94F0-C50DF5D7C3EA}" srcOrd="0" destOrd="0" presId="urn:microsoft.com/office/officeart/2005/8/layout/radial5"/>
    <dgm:cxn modelId="{D4195A12-6BCA-4153-B844-927B22EB7E64}" type="presOf" srcId="{6D764676-49C3-43F4-8BB4-C0992B3239B7}" destId="{DC428B96-07B3-44D3-86A0-1BC7F0386B59}" srcOrd="1" destOrd="0" presId="urn:microsoft.com/office/officeart/2005/8/layout/radial5"/>
    <dgm:cxn modelId="{B6C2AD20-FA7C-4259-9068-353921787FCE}" type="presOf" srcId="{856456DD-0039-4A91-98FE-416C2C328164}" destId="{E492AD16-B5B3-477A-BE94-9FC4D2E850B5}" srcOrd="0" destOrd="0" presId="urn:microsoft.com/office/officeart/2005/8/layout/radial5"/>
    <dgm:cxn modelId="{810CF825-17A3-4A43-A12F-DA6EE7132A2F}" type="presOf" srcId="{52DE2218-718B-4C6E-8AC3-6C1F50D0AD2D}" destId="{7C05864D-D6A4-43B2-A0C4-5175AB693765}" srcOrd="1" destOrd="0" presId="urn:microsoft.com/office/officeart/2005/8/layout/radial5"/>
    <dgm:cxn modelId="{A744E626-51DE-4E01-BFE8-70638E7CB747}" type="presOf" srcId="{856456DD-0039-4A91-98FE-416C2C328164}" destId="{03506BCF-182A-4DCD-9B7B-E697C7B0A387}" srcOrd="1" destOrd="0" presId="urn:microsoft.com/office/officeart/2005/8/layout/radial5"/>
    <dgm:cxn modelId="{C2AEB727-3127-45B9-9C1F-4C6B972AE3E6}" type="presOf" srcId="{F3A1472D-4FB8-449D-89D1-D5E6763CFE46}" destId="{980BA0AF-614A-4CDC-8541-EB5761B252F7}" srcOrd="0" destOrd="0" presId="urn:microsoft.com/office/officeart/2005/8/layout/radial5"/>
    <dgm:cxn modelId="{42F09A2B-D578-47B2-8D3A-32CE0EFF855F}" type="presOf" srcId="{11EE0BEE-0AF3-44C3-8BDB-0C442F709036}" destId="{3195DAEC-6438-4BCF-ABAB-8150B662E09F}" srcOrd="0" destOrd="0" presId="urn:microsoft.com/office/officeart/2005/8/layout/radial5"/>
    <dgm:cxn modelId="{6C3C3A2C-88DE-4FD5-8C49-9ED61B100CEA}" type="presOf" srcId="{52DE2218-718B-4C6E-8AC3-6C1F50D0AD2D}" destId="{2A789BF8-BECF-4D07-BA52-AA141F024B3B}" srcOrd="0" destOrd="0" presId="urn:microsoft.com/office/officeart/2005/8/layout/radial5"/>
    <dgm:cxn modelId="{201AD72E-4A9A-40AB-91F6-DC516D2CB6D7}" srcId="{186E3D6C-601F-4AA1-9CBA-EB52ECFE8488}" destId="{3D24C5FA-6508-45BA-AAA3-5862E4852272}" srcOrd="1" destOrd="0" parTransId="{52DE2218-718B-4C6E-8AC3-6C1F50D0AD2D}" sibTransId="{3D266424-0F5F-484D-BA7D-6D6E1A114760}"/>
    <dgm:cxn modelId="{B7BC5F34-0B24-4E7C-9B69-089E2D893C35}" type="presOf" srcId="{FD272EAB-8AF8-4F85-9C39-6896B6FD8D50}" destId="{F1237B50-1B46-450C-BD9D-E45EBAD6F4BB}" srcOrd="0" destOrd="0" presId="urn:microsoft.com/office/officeart/2005/8/layout/radial5"/>
    <dgm:cxn modelId="{EB6A8B3D-D7F1-47C1-95F8-A31F9F46723D}" type="presOf" srcId="{2BD7E754-D6CC-46A4-A4EA-32D09525DF17}" destId="{28697490-14A2-4860-8CC3-A0A571CBE904}" srcOrd="0" destOrd="0" presId="urn:microsoft.com/office/officeart/2005/8/layout/radial5"/>
    <dgm:cxn modelId="{E72B4E48-79AB-4E03-BA3A-7B6427198DFA}" type="presOf" srcId="{259BCB43-825C-4EA0-9AE7-D09C3DF84E5F}" destId="{173407FA-8C52-4546-A5D4-E1C559D065A8}" srcOrd="0" destOrd="0" presId="urn:microsoft.com/office/officeart/2005/8/layout/radial5"/>
    <dgm:cxn modelId="{1D560249-2F4B-4424-AE47-C04A390E4631}" type="presOf" srcId="{A52A8F00-E338-4016-A773-4C958FCB3625}" destId="{D8041F00-2F17-4EF8-AFCF-8E34495E6FE1}" srcOrd="0" destOrd="0" presId="urn:microsoft.com/office/officeart/2005/8/layout/radial5"/>
    <dgm:cxn modelId="{FA965D49-C1A7-4038-95C8-D2347F506B5B}" type="presOf" srcId="{BD1708AD-7A97-4257-9CB6-B0242F93C390}" destId="{60A1305A-4CDB-4463-B249-8A3C983FAC74}" srcOrd="1" destOrd="0" presId="urn:microsoft.com/office/officeart/2005/8/layout/radial5"/>
    <dgm:cxn modelId="{7E92A04C-E74F-4214-9FC9-B4EEAF4C1CF4}" type="presOf" srcId="{59D3524C-E899-49C5-9D43-D6656CB7F7E7}" destId="{5F97D607-F571-4917-A97F-79ED7C0C19D2}" srcOrd="0" destOrd="0" presId="urn:microsoft.com/office/officeart/2005/8/layout/radial5"/>
    <dgm:cxn modelId="{4212784E-5265-4EB6-81F5-E0AABD604DDD}" type="presOf" srcId="{3D24C5FA-6508-45BA-AAA3-5862E4852272}" destId="{D88FB904-D5CB-4D8C-8B3A-E19495AE423B}" srcOrd="0" destOrd="0" presId="urn:microsoft.com/office/officeart/2005/8/layout/radial5"/>
    <dgm:cxn modelId="{AFEBA16E-035E-475D-8485-748A6F4E4FF8}" type="presOf" srcId="{B394AE0E-7D49-4A29-BF7B-D449E8FDACB2}" destId="{44919A4F-7C6B-4B0F-A425-CDF04B2AE28B}" srcOrd="1" destOrd="0" presId="urn:microsoft.com/office/officeart/2005/8/layout/radial5"/>
    <dgm:cxn modelId="{43C13250-795E-4948-948A-645356707FF8}" type="presOf" srcId="{7C080D57-714B-4ADF-B69A-A30369C5F1B8}" destId="{E39BBCE5-8DB6-4A26-A85F-006BF7DFE902}" srcOrd="0" destOrd="0" presId="urn:microsoft.com/office/officeart/2005/8/layout/radial5"/>
    <dgm:cxn modelId="{14618154-7AAF-4DBD-A9C7-4C1708551578}" type="presOf" srcId="{542B8B8C-EF2D-402E-B576-59485F5F6DB6}" destId="{A7CD35BD-FE1D-4514-B2C4-D6207CDB5E93}" srcOrd="0" destOrd="0" presId="urn:microsoft.com/office/officeart/2005/8/layout/radial5"/>
    <dgm:cxn modelId="{C4C6A17F-2E69-4405-B6E0-20564163C359}" srcId="{186E3D6C-601F-4AA1-9CBA-EB52ECFE8488}" destId="{819E3E7B-CA59-48C1-B01B-A9F93AB2DE5B}" srcOrd="5" destOrd="0" parTransId="{FD272EAB-8AF8-4F85-9C39-6896B6FD8D50}" sibTransId="{1E65FC58-7A36-4E4F-8B93-2EA52D7C2484}"/>
    <dgm:cxn modelId="{34EF0D82-8BF2-4DE2-BEB2-280C70B0623A}" srcId="{186E3D6C-601F-4AA1-9CBA-EB52ECFE8488}" destId="{11EE0BEE-0AF3-44C3-8BDB-0C442F709036}" srcOrd="8" destOrd="0" parTransId="{0E16B315-2605-49E6-B9FC-27695BB1AECA}" sibTransId="{A9CA7441-FF13-494F-8ED4-811B8AC3D238}"/>
    <dgm:cxn modelId="{02D9E889-93A2-4E76-BFE4-7F00F6DE23B7}" srcId="{186E3D6C-601F-4AA1-9CBA-EB52ECFE8488}" destId="{A52A8F00-E338-4016-A773-4C958FCB3625}" srcOrd="7" destOrd="0" parTransId="{259BCB43-825C-4EA0-9AE7-D09C3DF84E5F}" sibTransId="{8AF53234-BE89-44CF-BC67-CB33F98F657D}"/>
    <dgm:cxn modelId="{60CEC48B-A45C-483C-8363-5372CDF587F3}" type="presOf" srcId="{0E16B315-2605-49E6-B9FC-27695BB1AECA}" destId="{5F475A5D-28FC-4F5B-9923-5AB736FC9113}" srcOrd="1" destOrd="0" presId="urn:microsoft.com/office/officeart/2005/8/layout/radial5"/>
    <dgm:cxn modelId="{D9ACB48C-B616-4395-966F-E30D1B6C4884}" type="presOf" srcId="{D0CAD53B-6436-49F0-B2EA-BB131E422530}" destId="{185016CD-3AAF-4EA2-8EE3-84D001B6E9C0}" srcOrd="0" destOrd="0" presId="urn:microsoft.com/office/officeart/2005/8/layout/radial5"/>
    <dgm:cxn modelId="{6564A98E-1CBA-42F3-83FE-6E1FC6530213}" srcId="{186E3D6C-601F-4AA1-9CBA-EB52ECFE8488}" destId="{59D3524C-E899-49C5-9D43-D6656CB7F7E7}" srcOrd="0" destOrd="0" parTransId="{BD1708AD-7A97-4257-9CB6-B0242F93C390}" sibTransId="{7999FED0-F325-4227-A3A1-5EF98585FA3F}"/>
    <dgm:cxn modelId="{E0BA839E-2EE7-4743-B86B-684D3585768C}" srcId="{186E3D6C-601F-4AA1-9CBA-EB52ECFE8488}" destId="{42B535FE-42E8-4894-99BA-1382C7A122A2}" srcOrd="2" destOrd="0" parTransId="{856456DD-0039-4A91-98FE-416C2C328164}" sibTransId="{5362245E-E2D1-45B0-922C-A063435B89B2}"/>
    <dgm:cxn modelId="{2C5AD8B1-E86F-4C93-9F93-5B4D7682BE41}" srcId="{186E3D6C-601F-4AA1-9CBA-EB52ECFE8488}" destId="{1199E668-B32B-448F-8FCF-CF7F79BC6DCB}" srcOrd="9" destOrd="0" parTransId="{B9097B23-3628-40FE-89C0-DF14D131ABB5}" sibTransId="{F6D20943-8EF6-4F20-ADD3-E5F4387DA10C}"/>
    <dgm:cxn modelId="{8C6E93B9-6833-45AD-AFD9-EC7E41945F8A}" srcId="{D0CAD53B-6436-49F0-B2EA-BB131E422530}" destId="{186E3D6C-601F-4AA1-9CBA-EB52ECFE8488}" srcOrd="0" destOrd="0" parTransId="{C0368C09-2DB3-4740-8DD0-DA2669E694A0}" sibTransId="{10AB6890-CBCD-470D-848F-CDC73F86DE2C}"/>
    <dgm:cxn modelId="{5FB114BF-3F9B-451D-AADF-A15CBF772DC9}" type="presOf" srcId="{819E3E7B-CA59-48C1-B01B-A9F93AB2DE5B}" destId="{30D38208-4AF0-46EF-A981-3468E92AEC4D}" srcOrd="0" destOrd="0" presId="urn:microsoft.com/office/officeart/2005/8/layout/radial5"/>
    <dgm:cxn modelId="{D4A681BF-9E79-4079-B0C9-0CB3CEF0DBD6}" type="presOf" srcId="{B9097B23-3628-40FE-89C0-DF14D131ABB5}" destId="{13255F4D-4618-412F-AF4B-22D4F16205C4}" srcOrd="1" destOrd="0" presId="urn:microsoft.com/office/officeart/2005/8/layout/radial5"/>
    <dgm:cxn modelId="{EA048BC3-50B4-4CDD-9AB5-D7991A457525}" type="presOf" srcId="{FD272EAB-8AF8-4F85-9C39-6896B6FD8D50}" destId="{68E4DEE8-2A02-4404-9A9A-2ED8C937BEDA}" srcOrd="1" destOrd="0" presId="urn:microsoft.com/office/officeart/2005/8/layout/radial5"/>
    <dgm:cxn modelId="{0970A3C4-0CBC-4BB3-916D-C7399B4DE9BD}" srcId="{186E3D6C-601F-4AA1-9CBA-EB52ECFE8488}" destId="{2BD7E754-D6CC-46A4-A4EA-32D09525DF17}" srcOrd="3" destOrd="0" parTransId="{542B8B8C-EF2D-402E-B576-59485F5F6DB6}" sibTransId="{18AA8E03-C91B-401C-9766-DFD0907A5AB6}"/>
    <dgm:cxn modelId="{3B1C69C6-C20E-4394-9696-5D4BF3D025FA}" srcId="{186E3D6C-601F-4AA1-9CBA-EB52ECFE8488}" destId="{F3A1472D-4FB8-449D-89D1-D5E6763CFE46}" srcOrd="4" destOrd="0" parTransId="{B394AE0E-7D49-4A29-BF7B-D449E8FDACB2}" sibTransId="{26BED5A6-9BEF-4C7D-870E-9A54DF7EFB3E}"/>
    <dgm:cxn modelId="{BC23B8D9-3977-4DD6-9A3A-E9C137C6AEB8}" type="presOf" srcId="{1199E668-B32B-448F-8FCF-CF7F79BC6DCB}" destId="{E708A1F8-F24C-47BF-8E56-A6F6E1B70362}" srcOrd="0" destOrd="0" presId="urn:microsoft.com/office/officeart/2005/8/layout/radial5"/>
    <dgm:cxn modelId="{7D2024DE-313B-4F3D-9CFB-C5672835721E}" type="presOf" srcId="{42B535FE-42E8-4894-99BA-1382C7A122A2}" destId="{010B5CEF-EBDF-4699-A5B8-98CCF0267E98}" srcOrd="0" destOrd="0" presId="urn:microsoft.com/office/officeart/2005/8/layout/radial5"/>
    <dgm:cxn modelId="{745B46E0-E53D-4099-BAA6-BB2EB154CB1B}" type="presOf" srcId="{542B8B8C-EF2D-402E-B576-59485F5F6DB6}" destId="{AF263BD9-3139-4616-AE35-99B16F90C8AC}" srcOrd="1" destOrd="0" presId="urn:microsoft.com/office/officeart/2005/8/layout/radial5"/>
    <dgm:cxn modelId="{FFDAAEE0-9644-4C53-B837-41F2774E248A}" type="presOf" srcId="{B9097B23-3628-40FE-89C0-DF14D131ABB5}" destId="{437E6078-B588-49DA-A794-4FAAC9855BC4}" srcOrd="0" destOrd="0" presId="urn:microsoft.com/office/officeart/2005/8/layout/radial5"/>
    <dgm:cxn modelId="{B02DFCE8-9B21-4208-98A9-4EA07D64D94B}" type="presOf" srcId="{B394AE0E-7D49-4A29-BF7B-D449E8FDACB2}" destId="{84A16D57-3E02-41A7-9A0D-5AFB53973C16}" srcOrd="0" destOrd="0" presId="urn:microsoft.com/office/officeart/2005/8/layout/radial5"/>
    <dgm:cxn modelId="{842075EB-B80D-4A3C-BB1A-F1C930E32F62}" type="presOf" srcId="{BD1708AD-7A97-4257-9CB6-B0242F93C390}" destId="{622878C7-CF97-4AC9-A06D-9970200DD9F9}" srcOrd="0" destOrd="0" presId="urn:microsoft.com/office/officeart/2005/8/layout/radial5"/>
    <dgm:cxn modelId="{745A12EC-48EE-4CD6-9FB3-F4CB29DC8588}" type="presOf" srcId="{6D764676-49C3-43F4-8BB4-C0992B3239B7}" destId="{7FA599C9-F06A-4004-97C7-C0FE36501609}" srcOrd="0" destOrd="0" presId="urn:microsoft.com/office/officeart/2005/8/layout/radial5"/>
    <dgm:cxn modelId="{C08C8CEE-C7A1-4DC7-98E8-C31AB601A213}" srcId="{186E3D6C-601F-4AA1-9CBA-EB52ECFE8488}" destId="{7C080D57-714B-4ADF-B69A-A30369C5F1B8}" srcOrd="6" destOrd="0" parTransId="{6D764676-49C3-43F4-8BB4-C0992B3239B7}" sibTransId="{75A9ECD3-9A9E-4572-A010-BA101CD8E4B9}"/>
    <dgm:cxn modelId="{3DD565F0-DFB1-4656-B13B-2432CBCC976C}" type="presOf" srcId="{186E3D6C-601F-4AA1-9CBA-EB52ECFE8488}" destId="{AC60B0D0-E26B-4EF5-90AB-6169E2A8EF10}" srcOrd="0" destOrd="0" presId="urn:microsoft.com/office/officeart/2005/8/layout/radial5"/>
    <dgm:cxn modelId="{0408FDF7-5058-4164-A483-BF91E8FE7BD2}" type="presOf" srcId="{259BCB43-825C-4EA0-9AE7-D09C3DF84E5F}" destId="{C4AA2265-5E6C-4104-9B35-55AC9187AB5F}" srcOrd="1" destOrd="0" presId="urn:microsoft.com/office/officeart/2005/8/layout/radial5"/>
    <dgm:cxn modelId="{65CE6FD9-5E6E-44D7-9DB2-FE3D340FD044}" type="presParOf" srcId="{185016CD-3AAF-4EA2-8EE3-84D001B6E9C0}" destId="{AC60B0D0-E26B-4EF5-90AB-6169E2A8EF10}" srcOrd="0" destOrd="0" presId="urn:microsoft.com/office/officeart/2005/8/layout/radial5"/>
    <dgm:cxn modelId="{3DD549FE-CC49-445A-BFDC-CF91D567AFB8}" type="presParOf" srcId="{185016CD-3AAF-4EA2-8EE3-84D001B6E9C0}" destId="{622878C7-CF97-4AC9-A06D-9970200DD9F9}" srcOrd="1" destOrd="0" presId="urn:microsoft.com/office/officeart/2005/8/layout/radial5"/>
    <dgm:cxn modelId="{8EE2CBC7-40BB-4C30-BB86-5E46EEC0F399}" type="presParOf" srcId="{622878C7-CF97-4AC9-A06D-9970200DD9F9}" destId="{60A1305A-4CDB-4463-B249-8A3C983FAC74}" srcOrd="0" destOrd="0" presId="urn:microsoft.com/office/officeart/2005/8/layout/radial5"/>
    <dgm:cxn modelId="{1476023F-A66F-434F-B442-BF7FB7730468}" type="presParOf" srcId="{185016CD-3AAF-4EA2-8EE3-84D001B6E9C0}" destId="{5F97D607-F571-4917-A97F-79ED7C0C19D2}" srcOrd="2" destOrd="0" presId="urn:microsoft.com/office/officeart/2005/8/layout/radial5"/>
    <dgm:cxn modelId="{D952972D-F247-478B-880C-20BD0A9CAC2B}" type="presParOf" srcId="{185016CD-3AAF-4EA2-8EE3-84D001B6E9C0}" destId="{2A789BF8-BECF-4D07-BA52-AA141F024B3B}" srcOrd="3" destOrd="0" presId="urn:microsoft.com/office/officeart/2005/8/layout/radial5"/>
    <dgm:cxn modelId="{E08A0ADB-482C-4CC0-B55B-A2C393404DD7}" type="presParOf" srcId="{2A789BF8-BECF-4D07-BA52-AA141F024B3B}" destId="{7C05864D-D6A4-43B2-A0C4-5175AB693765}" srcOrd="0" destOrd="0" presId="urn:microsoft.com/office/officeart/2005/8/layout/radial5"/>
    <dgm:cxn modelId="{BB68F8CE-C8CB-4B4F-B986-0F272CA61993}" type="presParOf" srcId="{185016CD-3AAF-4EA2-8EE3-84D001B6E9C0}" destId="{D88FB904-D5CB-4D8C-8B3A-E19495AE423B}" srcOrd="4" destOrd="0" presId="urn:microsoft.com/office/officeart/2005/8/layout/radial5"/>
    <dgm:cxn modelId="{1D4FD38C-AAB7-4008-9E3D-25A4375EB247}" type="presParOf" srcId="{185016CD-3AAF-4EA2-8EE3-84D001B6E9C0}" destId="{E492AD16-B5B3-477A-BE94-9FC4D2E850B5}" srcOrd="5" destOrd="0" presId="urn:microsoft.com/office/officeart/2005/8/layout/radial5"/>
    <dgm:cxn modelId="{733A4C47-9A4F-4B23-A557-B0BE109E6D55}" type="presParOf" srcId="{E492AD16-B5B3-477A-BE94-9FC4D2E850B5}" destId="{03506BCF-182A-4DCD-9B7B-E697C7B0A387}" srcOrd="0" destOrd="0" presId="urn:microsoft.com/office/officeart/2005/8/layout/radial5"/>
    <dgm:cxn modelId="{509B881B-2BB4-434E-948E-9572A3ED51CB}" type="presParOf" srcId="{185016CD-3AAF-4EA2-8EE3-84D001B6E9C0}" destId="{010B5CEF-EBDF-4699-A5B8-98CCF0267E98}" srcOrd="6" destOrd="0" presId="urn:microsoft.com/office/officeart/2005/8/layout/radial5"/>
    <dgm:cxn modelId="{1B48DC1A-B794-41AD-ABDB-E5A6ECAF2B9D}" type="presParOf" srcId="{185016CD-3AAF-4EA2-8EE3-84D001B6E9C0}" destId="{A7CD35BD-FE1D-4514-B2C4-D6207CDB5E93}" srcOrd="7" destOrd="0" presId="urn:microsoft.com/office/officeart/2005/8/layout/radial5"/>
    <dgm:cxn modelId="{B129A577-82A7-441F-9421-C83C7456C714}" type="presParOf" srcId="{A7CD35BD-FE1D-4514-B2C4-D6207CDB5E93}" destId="{AF263BD9-3139-4616-AE35-99B16F90C8AC}" srcOrd="0" destOrd="0" presId="urn:microsoft.com/office/officeart/2005/8/layout/radial5"/>
    <dgm:cxn modelId="{F75C186C-2F46-4B91-B6BF-1395C17CF524}" type="presParOf" srcId="{185016CD-3AAF-4EA2-8EE3-84D001B6E9C0}" destId="{28697490-14A2-4860-8CC3-A0A571CBE904}" srcOrd="8" destOrd="0" presId="urn:microsoft.com/office/officeart/2005/8/layout/radial5"/>
    <dgm:cxn modelId="{8CA1069C-9D79-4852-8894-4C34E51C6DE0}" type="presParOf" srcId="{185016CD-3AAF-4EA2-8EE3-84D001B6E9C0}" destId="{84A16D57-3E02-41A7-9A0D-5AFB53973C16}" srcOrd="9" destOrd="0" presId="urn:microsoft.com/office/officeart/2005/8/layout/radial5"/>
    <dgm:cxn modelId="{2D86A498-9637-4DDB-9710-6BC6454B2A76}" type="presParOf" srcId="{84A16D57-3E02-41A7-9A0D-5AFB53973C16}" destId="{44919A4F-7C6B-4B0F-A425-CDF04B2AE28B}" srcOrd="0" destOrd="0" presId="urn:microsoft.com/office/officeart/2005/8/layout/radial5"/>
    <dgm:cxn modelId="{10D941B0-CE95-4F32-BAE8-F5EA05B738B7}" type="presParOf" srcId="{185016CD-3AAF-4EA2-8EE3-84D001B6E9C0}" destId="{980BA0AF-614A-4CDC-8541-EB5761B252F7}" srcOrd="10" destOrd="0" presId="urn:microsoft.com/office/officeart/2005/8/layout/radial5"/>
    <dgm:cxn modelId="{F8FAB8ED-1CC9-4347-8443-24BDEA80E932}" type="presParOf" srcId="{185016CD-3AAF-4EA2-8EE3-84D001B6E9C0}" destId="{F1237B50-1B46-450C-BD9D-E45EBAD6F4BB}" srcOrd="11" destOrd="0" presId="urn:microsoft.com/office/officeart/2005/8/layout/radial5"/>
    <dgm:cxn modelId="{83CB2D83-8496-4FD7-A722-79A3673CC4BE}" type="presParOf" srcId="{F1237B50-1B46-450C-BD9D-E45EBAD6F4BB}" destId="{68E4DEE8-2A02-4404-9A9A-2ED8C937BEDA}" srcOrd="0" destOrd="0" presId="urn:microsoft.com/office/officeart/2005/8/layout/radial5"/>
    <dgm:cxn modelId="{45C15DCA-793C-4CF3-917F-53B051A28DB7}" type="presParOf" srcId="{185016CD-3AAF-4EA2-8EE3-84D001B6E9C0}" destId="{30D38208-4AF0-46EF-A981-3468E92AEC4D}" srcOrd="12" destOrd="0" presId="urn:microsoft.com/office/officeart/2005/8/layout/radial5"/>
    <dgm:cxn modelId="{5A615B0D-BA29-4287-835D-F0E4051A0381}" type="presParOf" srcId="{185016CD-3AAF-4EA2-8EE3-84D001B6E9C0}" destId="{7FA599C9-F06A-4004-97C7-C0FE36501609}" srcOrd="13" destOrd="0" presId="urn:microsoft.com/office/officeart/2005/8/layout/radial5"/>
    <dgm:cxn modelId="{63E6D289-FB6C-4E8A-ADA8-CB38A1A33CFF}" type="presParOf" srcId="{7FA599C9-F06A-4004-97C7-C0FE36501609}" destId="{DC428B96-07B3-44D3-86A0-1BC7F0386B59}" srcOrd="0" destOrd="0" presId="urn:microsoft.com/office/officeart/2005/8/layout/radial5"/>
    <dgm:cxn modelId="{EBD81741-7FA0-4051-8BD1-B8680720949C}" type="presParOf" srcId="{185016CD-3AAF-4EA2-8EE3-84D001B6E9C0}" destId="{E39BBCE5-8DB6-4A26-A85F-006BF7DFE902}" srcOrd="14" destOrd="0" presId="urn:microsoft.com/office/officeart/2005/8/layout/radial5"/>
    <dgm:cxn modelId="{A7764BF1-061C-493C-BD3C-1DBF00312898}" type="presParOf" srcId="{185016CD-3AAF-4EA2-8EE3-84D001B6E9C0}" destId="{173407FA-8C52-4546-A5D4-E1C559D065A8}" srcOrd="15" destOrd="0" presId="urn:microsoft.com/office/officeart/2005/8/layout/radial5"/>
    <dgm:cxn modelId="{2A41D1F0-C4D7-43AD-9B5B-0ECCADA92AA2}" type="presParOf" srcId="{173407FA-8C52-4546-A5D4-E1C559D065A8}" destId="{C4AA2265-5E6C-4104-9B35-55AC9187AB5F}" srcOrd="0" destOrd="0" presId="urn:microsoft.com/office/officeart/2005/8/layout/radial5"/>
    <dgm:cxn modelId="{317B6CF2-3070-4211-96BE-E3270069F231}" type="presParOf" srcId="{185016CD-3AAF-4EA2-8EE3-84D001B6E9C0}" destId="{D8041F00-2F17-4EF8-AFCF-8E34495E6FE1}" srcOrd="16" destOrd="0" presId="urn:microsoft.com/office/officeart/2005/8/layout/radial5"/>
    <dgm:cxn modelId="{C3D78519-3BC0-4D89-8CDA-AA89F9EC23D6}" type="presParOf" srcId="{185016CD-3AAF-4EA2-8EE3-84D001B6E9C0}" destId="{06D9B8FC-701B-44F4-94F0-C50DF5D7C3EA}" srcOrd="17" destOrd="0" presId="urn:microsoft.com/office/officeart/2005/8/layout/radial5"/>
    <dgm:cxn modelId="{AE0BAB6D-4EC4-49CF-ADB5-BB1C79A4FAD9}" type="presParOf" srcId="{06D9B8FC-701B-44F4-94F0-C50DF5D7C3EA}" destId="{5F475A5D-28FC-4F5B-9923-5AB736FC9113}" srcOrd="0" destOrd="0" presId="urn:microsoft.com/office/officeart/2005/8/layout/radial5"/>
    <dgm:cxn modelId="{F42CAD4A-AADF-4CB6-BDB1-8BF54AD3578D}" type="presParOf" srcId="{185016CD-3AAF-4EA2-8EE3-84D001B6E9C0}" destId="{3195DAEC-6438-4BCF-ABAB-8150B662E09F}" srcOrd="18" destOrd="0" presId="urn:microsoft.com/office/officeart/2005/8/layout/radial5"/>
    <dgm:cxn modelId="{42749CAC-FDF6-4A08-B25A-3374A30ED3C2}" type="presParOf" srcId="{185016CD-3AAF-4EA2-8EE3-84D001B6E9C0}" destId="{437E6078-B588-49DA-A794-4FAAC9855BC4}" srcOrd="19" destOrd="0" presId="urn:microsoft.com/office/officeart/2005/8/layout/radial5"/>
    <dgm:cxn modelId="{E4ED68B3-1071-4CB2-B7F6-D84D34F887C3}" type="presParOf" srcId="{437E6078-B588-49DA-A794-4FAAC9855BC4}" destId="{13255F4D-4618-412F-AF4B-22D4F16205C4}" srcOrd="0" destOrd="0" presId="urn:microsoft.com/office/officeart/2005/8/layout/radial5"/>
    <dgm:cxn modelId="{6C5E134F-A516-4B28-B642-B756A8FF6D93}" type="presParOf" srcId="{185016CD-3AAF-4EA2-8EE3-84D001B6E9C0}" destId="{E708A1F8-F24C-47BF-8E56-A6F6E1B70362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286545" cy="3929090"/>
        <a:chOff x="0" y="0"/>
        <a:chExt cx="6286545" cy="3929090"/>
      </a:xfrm>
    </dsp:grpSpPr>
    <dsp:sp modelId="{AC60B0D0-E26B-4EF5-90AB-6169E2A8EF10}">
      <dsp:nvSpPr>
        <dsp:cNvPr id="3" name="椭圆 2"/>
        <dsp:cNvSpPr/>
      </dsp:nvSpPr>
      <dsp:spPr bwMode="white">
        <a:xfrm>
          <a:off x="2765975" y="1587248"/>
          <a:ext cx="754595" cy="754595"/>
        </a:xfrm>
        <a:prstGeom prst="ellipse">
          <a:avLst/>
        </a:prstGeom>
        <a:noFill/>
        <a:ln w="34925" cap="flat" cmpd="sng" algn="ctr">
          <a:solidFill>
            <a:srgbClr val="0066CC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Body>
        <a:bodyPr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dirty="0">
              <a:solidFill>
                <a:srgbClr val="0066C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HR</a:t>
          </a:r>
          <a:endParaRPr lang="en-US" altLang="zh-CN" sz="1800" b="1" dirty="0">
            <a:solidFill>
              <a:srgbClr val="0066CC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rgbClr val="0066C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七大通病</a:t>
          </a:r>
        </a:p>
      </dsp:txBody>
      <dsp:txXfrm>
        <a:off x="2765975" y="1587248"/>
        <a:ext cx="754595" cy="754595"/>
      </dsp:txXfrm>
    </dsp:sp>
    <dsp:sp modelId="{622878C7-CF97-4AC9-A06D-9970200DD9F9}">
      <dsp:nvSpPr>
        <dsp:cNvPr id="4" name="右箭头 3"/>
        <dsp:cNvSpPr/>
      </dsp:nvSpPr>
      <dsp:spPr bwMode="white">
        <a:xfrm rot="16199999">
          <a:off x="2922619" y="1042640"/>
          <a:ext cx="441306" cy="256562"/>
        </a:xfrm>
        <a:prstGeom prst="rightArrow">
          <a:avLst>
            <a:gd name="adj1" fmla="val 60000"/>
            <a:gd name="adj2" fmla="val 50000"/>
          </a:avLst>
        </a:prstGeom>
        <a:solidFill>
          <a:srgbClr val="00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 rot="16199999">
        <a:off x="2922619" y="1042640"/>
        <a:ext cx="441306" cy="256562"/>
      </dsp:txXfrm>
    </dsp:sp>
    <dsp:sp modelId="{5F97D607-F571-4917-A97F-79ED7C0C19D2}">
      <dsp:nvSpPr>
        <dsp:cNvPr id="5" name="椭圆 4"/>
        <dsp:cNvSpPr/>
      </dsp:nvSpPr>
      <dsp:spPr bwMode="white">
        <a:xfrm>
          <a:off x="2765975" y="0"/>
          <a:ext cx="754595" cy="754595"/>
        </a:xfrm>
        <a:prstGeom prst="ellipse">
          <a:avLst/>
        </a:prstGeo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一</a:t>
          </a:r>
        </a:p>
      </dsp:txBody>
      <dsp:txXfrm>
        <a:off x="2765975" y="0"/>
        <a:ext cx="754595" cy="754595"/>
      </dsp:txXfrm>
    </dsp:sp>
    <dsp:sp modelId="{2A789BF8-BECF-4D07-BA52-AA141F024B3B}">
      <dsp:nvSpPr>
        <dsp:cNvPr id="6" name="右箭头 5"/>
        <dsp:cNvSpPr/>
      </dsp:nvSpPr>
      <dsp:spPr bwMode="white">
        <a:xfrm rot="-3239999">
          <a:off x="3389100" y="1194209"/>
          <a:ext cx="441306" cy="256562"/>
        </a:xfrm>
        <a:prstGeom prst="rightArrow">
          <a:avLst>
            <a:gd name="adj1" fmla="val 60000"/>
            <a:gd name="adj2" fmla="val 50000"/>
          </a:avLst>
        </a:prstGeom>
        <a:solidFill>
          <a:srgbClr val="00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hemeClr val="lt1"/>
        </a:lnRef>
        <a:fillRef idx="1">
          <a:schemeClr val="accent4">
            <a:hueOff val="-499999"/>
            <a:satOff val="2963"/>
            <a:lumOff val="261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 rot="-3239999">
        <a:off x="3389100" y="1194209"/>
        <a:ext cx="441306" cy="256562"/>
      </dsp:txXfrm>
    </dsp:sp>
    <dsp:sp modelId="{D88FB904-D5CB-4D8C-8B3A-E19495AE423B}">
      <dsp:nvSpPr>
        <dsp:cNvPr id="7" name="椭圆 6"/>
        <dsp:cNvSpPr/>
      </dsp:nvSpPr>
      <dsp:spPr bwMode="white">
        <a:xfrm>
          <a:off x="3698936" y="303137"/>
          <a:ext cx="754595" cy="754595"/>
        </a:xfrm>
        <a:prstGeom prst="ellipse">
          <a:avLst/>
        </a:prstGeo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>
            <a:hueOff val="-499999"/>
            <a:satOff val="2963"/>
            <a:lumOff val="261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二</a:t>
          </a:r>
        </a:p>
      </dsp:txBody>
      <dsp:txXfrm>
        <a:off x="3698936" y="303137"/>
        <a:ext cx="754595" cy="754595"/>
      </dsp:txXfrm>
    </dsp:sp>
    <dsp:sp modelId="{E492AD16-B5B3-477A-BE94-9FC4D2E850B5}">
      <dsp:nvSpPr>
        <dsp:cNvPr id="8" name="右箭头 7"/>
        <dsp:cNvSpPr/>
      </dsp:nvSpPr>
      <dsp:spPr bwMode="white">
        <a:xfrm rot="-1080000">
          <a:off x="3677400" y="1591021"/>
          <a:ext cx="441306" cy="256562"/>
        </a:xfrm>
        <a:prstGeom prst="rightArrow">
          <a:avLst>
            <a:gd name="adj1" fmla="val 60000"/>
            <a:gd name="adj2" fmla="val 50000"/>
          </a:avLst>
        </a:prstGeom>
        <a:solidFill>
          <a:srgbClr val="00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hemeClr val="lt1"/>
        </a:lnRef>
        <a:fillRef idx="1">
          <a:schemeClr val="accent4">
            <a:hueOff val="-999999"/>
            <a:satOff val="5926"/>
            <a:lumOff val="523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 rot="-1080000">
        <a:off x="3677400" y="1591021"/>
        <a:ext cx="441306" cy="256562"/>
      </dsp:txXfrm>
    </dsp:sp>
    <dsp:sp modelId="{010B5CEF-EBDF-4699-A5B8-98CCF0267E98}">
      <dsp:nvSpPr>
        <dsp:cNvPr id="9" name="椭圆 8"/>
        <dsp:cNvSpPr/>
      </dsp:nvSpPr>
      <dsp:spPr bwMode="white">
        <a:xfrm>
          <a:off x="4275537" y="1096761"/>
          <a:ext cx="754595" cy="754595"/>
        </a:xfrm>
        <a:prstGeom prst="ellipse">
          <a:avLst/>
        </a:prstGeo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>
            <a:hueOff val="-999999"/>
            <a:satOff val="5926"/>
            <a:lumOff val="523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三</a:t>
          </a:r>
        </a:p>
      </dsp:txBody>
      <dsp:txXfrm>
        <a:off x="4275537" y="1096761"/>
        <a:ext cx="754595" cy="754595"/>
      </dsp:txXfrm>
    </dsp:sp>
    <dsp:sp modelId="{A7CD35BD-FE1D-4514-B2C4-D6207CDB5E93}">
      <dsp:nvSpPr>
        <dsp:cNvPr id="10" name="右箭头 9"/>
        <dsp:cNvSpPr/>
      </dsp:nvSpPr>
      <dsp:spPr bwMode="white">
        <a:xfrm rot="1080000">
          <a:off x="3677400" y="2081507"/>
          <a:ext cx="441306" cy="256562"/>
        </a:xfrm>
        <a:prstGeom prst="rightArrow">
          <a:avLst>
            <a:gd name="adj1" fmla="val 60000"/>
            <a:gd name="adj2" fmla="val 50000"/>
          </a:avLst>
        </a:prstGeom>
        <a:solidFill>
          <a:srgbClr val="00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hemeClr val="lt1"/>
        </a:lnRef>
        <a:fillRef idx="1">
          <a:schemeClr val="accent4">
            <a:hueOff val="-1500000"/>
            <a:satOff val="8889"/>
            <a:lumOff val="784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 rot="1080000">
        <a:off x="3677400" y="2081507"/>
        <a:ext cx="441306" cy="256562"/>
      </dsp:txXfrm>
    </dsp:sp>
    <dsp:sp modelId="{28697490-14A2-4860-8CC3-A0A571CBE904}">
      <dsp:nvSpPr>
        <dsp:cNvPr id="11" name="椭圆 10"/>
        <dsp:cNvSpPr/>
      </dsp:nvSpPr>
      <dsp:spPr bwMode="white">
        <a:xfrm>
          <a:off x="4275537" y="2077734"/>
          <a:ext cx="754595" cy="754595"/>
        </a:xfrm>
        <a:prstGeom prst="ellipse">
          <a:avLst/>
        </a:prstGeo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>
            <a:hueOff val="-1500000"/>
            <a:satOff val="8889"/>
            <a:lumOff val="784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四</a:t>
          </a:r>
        </a:p>
      </dsp:txBody>
      <dsp:txXfrm>
        <a:off x="4275537" y="2077734"/>
        <a:ext cx="754595" cy="754595"/>
      </dsp:txXfrm>
    </dsp:sp>
    <dsp:sp modelId="{84A16D57-3E02-41A7-9A0D-5AFB53973C16}">
      <dsp:nvSpPr>
        <dsp:cNvPr id="12" name="右箭头 11"/>
        <dsp:cNvSpPr/>
      </dsp:nvSpPr>
      <dsp:spPr bwMode="white">
        <a:xfrm rot="3239999">
          <a:off x="3389100" y="2478319"/>
          <a:ext cx="441306" cy="256562"/>
        </a:xfrm>
        <a:prstGeom prst="rightArrow">
          <a:avLst>
            <a:gd name="adj1" fmla="val 60000"/>
            <a:gd name="adj2" fmla="val 50000"/>
          </a:avLst>
        </a:prstGeom>
        <a:solidFill>
          <a:srgbClr val="00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hemeClr val="lt1"/>
        </a:lnRef>
        <a:fillRef idx="1">
          <a:schemeClr val="accent4">
            <a:hueOff val="-1999999"/>
            <a:satOff val="11852"/>
            <a:lumOff val="1046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 rot="3239999">
        <a:off x="3389100" y="2478319"/>
        <a:ext cx="441306" cy="256562"/>
      </dsp:txXfrm>
    </dsp:sp>
    <dsp:sp modelId="{980BA0AF-614A-4CDC-8541-EB5761B252F7}">
      <dsp:nvSpPr>
        <dsp:cNvPr id="13" name="椭圆 12"/>
        <dsp:cNvSpPr/>
      </dsp:nvSpPr>
      <dsp:spPr bwMode="white">
        <a:xfrm>
          <a:off x="3698936" y="2871358"/>
          <a:ext cx="754595" cy="754595"/>
        </a:xfrm>
        <a:prstGeom prst="ellipse">
          <a:avLst/>
        </a:prstGeo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>
            <a:hueOff val="-1999999"/>
            <a:satOff val="11852"/>
            <a:lumOff val="1046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五</a:t>
          </a:r>
        </a:p>
      </dsp:txBody>
      <dsp:txXfrm>
        <a:off x="3698936" y="2871358"/>
        <a:ext cx="754595" cy="754595"/>
      </dsp:txXfrm>
    </dsp:sp>
    <dsp:sp modelId="{F1237B50-1B46-450C-BD9D-E45EBAD6F4BB}">
      <dsp:nvSpPr>
        <dsp:cNvPr id="14" name="右箭头 13"/>
        <dsp:cNvSpPr/>
      </dsp:nvSpPr>
      <dsp:spPr bwMode="white">
        <a:xfrm rot="5400000">
          <a:off x="2922619" y="2629888"/>
          <a:ext cx="441306" cy="256562"/>
        </a:xfrm>
        <a:prstGeom prst="rightArrow">
          <a:avLst>
            <a:gd name="adj1" fmla="val 60000"/>
            <a:gd name="adj2" fmla="val 50000"/>
          </a:avLst>
        </a:prstGeom>
        <a:solidFill>
          <a:srgbClr val="00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hemeClr val="lt1"/>
        </a:lnRef>
        <a:fillRef idx="1">
          <a:schemeClr val="accent4">
            <a:hueOff val="-2500000"/>
            <a:satOff val="14815"/>
            <a:lumOff val="1307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 rot="5400000">
        <a:off x="2922619" y="2629888"/>
        <a:ext cx="441306" cy="256562"/>
      </dsp:txXfrm>
    </dsp:sp>
    <dsp:sp modelId="{30D38208-4AF0-46EF-A981-3468E92AEC4D}">
      <dsp:nvSpPr>
        <dsp:cNvPr id="15" name="椭圆 14"/>
        <dsp:cNvSpPr/>
      </dsp:nvSpPr>
      <dsp:spPr bwMode="white">
        <a:xfrm>
          <a:off x="2765975" y="3174495"/>
          <a:ext cx="754595" cy="754595"/>
        </a:xfrm>
        <a:prstGeom prst="ellipse">
          <a:avLst/>
        </a:prstGeo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>
            <a:hueOff val="-2500000"/>
            <a:satOff val="14815"/>
            <a:lumOff val="1307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六</a:t>
          </a:r>
        </a:p>
      </dsp:txBody>
      <dsp:txXfrm>
        <a:off x="2765975" y="3174495"/>
        <a:ext cx="754595" cy="754595"/>
      </dsp:txXfrm>
    </dsp:sp>
    <dsp:sp modelId="{7FA599C9-F06A-4004-97C7-C0FE36501609}">
      <dsp:nvSpPr>
        <dsp:cNvPr id="16" name="右箭头 15"/>
        <dsp:cNvSpPr/>
      </dsp:nvSpPr>
      <dsp:spPr bwMode="white">
        <a:xfrm rot="7560000">
          <a:off x="2456139" y="2478319"/>
          <a:ext cx="441306" cy="256562"/>
        </a:xfrm>
        <a:prstGeom prst="rightArrow">
          <a:avLst>
            <a:gd name="adj1" fmla="val 60000"/>
            <a:gd name="adj2" fmla="val 50000"/>
          </a:avLst>
        </a:prstGeom>
        <a:solidFill>
          <a:srgbClr val="0066CC"/>
        </a:solidFill>
      </dsp:spPr>
      <dsp:style>
        <a:lnRef idx="0">
          <a:schemeClr val="lt1"/>
        </a:lnRef>
        <a:fillRef idx="1">
          <a:schemeClr val="accent4">
            <a:hueOff val="-3000000"/>
            <a:satOff val="17778"/>
            <a:lumOff val="1569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7560000">
        <a:off x="2456139" y="2478319"/>
        <a:ext cx="441306" cy="256562"/>
      </dsp:txXfrm>
    </dsp:sp>
    <dsp:sp modelId="{E39BBCE5-8DB6-4A26-A85F-006BF7DFE902}">
      <dsp:nvSpPr>
        <dsp:cNvPr id="17" name="椭圆 16"/>
        <dsp:cNvSpPr/>
      </dsp:nvSpPr>
      <dsp:spPr bwMode="white">
        <a:xfrm>
          <a:off x="1833014" y="2871358"/>
          <a:ext cx="754595" cy="754595"/>
        </a:xfrm>
        <a:prstGeom prst="ellipse">
          <a:avLst/>
        </a:prstGeo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>
            <a:hueOff val="-3000000"/>
            <a:satOff val="17778"/>
            <a:lumOff val="1569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七</a:t>
          </a:r>
        </a:p>
      </dsp:txBody>
      <dsp:txXfrm>
        <a:off x="1833014" y="2871358"/>
        <a:ext cx="754595" cy="754595"/>
      </dsp:txXfrm>
    </dsp:sp>
    <dsp:sp modelId="{173407FA-8C52-4546-A5D4-E1C559D065A8}">
      <dsp:nvSpPr>
        <dsp:cNvPr id="18" name="右箭头 17"/>
        <dsp:cNvSpPr/>
      </dsp:nvSpPr>
      <dsp:spPr bwMode="white">
        <a:xfrm rot="9720000">
          <a:off x="2167838" y="2081507"/>
          <a:ext cx="441306" cy="25656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4">
            <a:hueOff val="-3500000"/>
            <a:satOff val="20741"/>
            <a:lumOff val="183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9720000">
        <a:off x="2167838" y="2081507"/>
        <a:ext cx="441306" cy="256562"/>
      </dsp:txXfrm>
    </dsp:sp>
    <dsp:sp modelId="{D8041F00-2F17-4EF8-AFCF-8E34495E6FE1}">
      <dsp:nvSpPr>
        <dsp:cNvPr id="19" name="椭圆 18"/>
        <dsp:cNvSpPr/>
      </dsp:nvSpPr>
      <dsp:spPr bwMode="white">
        <a:xfrm>
          <a:off x="1256413" y="2077734"/>
          <a:ext cx="754595" cy="754595"/>
        </a:xfrm>
        <a:prstGeom prst="ellipse">
          <a:avLst/>
        </a:prstGeo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>
            <a:hueOff val="-3500000"/>
            <a:satOff val="20741"/>
            <a:lumOff val="183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八</a:t>
          </a:r>
        </a:p>
      </dsp:txBody>
      <dsp:txXfrm>
        <a:off x="1256413" y="2077734"/>
        <a:ext cx="754595" cy="754595"/>
      </dsp:txXfrm>
    </dsp:sp>
    <dsp:sp modelId="{06D9B8FC-701B-44F4-94F0-C50DF5D7C3EA}">
      <dsp:nvSpPr>
        <dsp:cNvPr id="20" name="右箭头 19"/>
        <dsp:cNvSpPr/>
      </dsp:nvSpPr>
      <dsp:spPr bwMode="white">
        <a:xfrm rot="11880000">
          <a:off x="2167838" y="1591021"/>
          <a:ext cx="441306" cy="25656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4">
            <a:hueOff val="-3999999"/>
            <a:satOff val="23704"/>
            <a:lumOff val="2092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1880000">
        <a:off x="2167838" y="1591021"/>
        <a:ext cx="441306" cy="256562"/>
      </dsp:txXfrm>
    </dsp:sp>
    <dsp:sp modelId="{3195DAEC-6438-4BCF-ABAB-8150B662E09F}">
      <dsp:nvSpPr>
        <dsp:cNvPr id="21" name="椭圆 20"/>
        <dsp:cNvSpPr/>
      </dsp:nvSpPr>
      <dsp:spPr bwMode="white">
        <a:xfrm>
          <a:off x="1256413" y="1096761"/>
          <a:ext cx="754595" cy="754595"/>
        </a:xfrm>
        <a:prstGeom prst="ellipse">
          <a:avLst/>
        </a:prstGeo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>
            <a:hueOff val="-3999999"/>
            <a:satOff val="23704"/>
            <a:lumOff val="2092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九</a:t>
          </a:r>
        </a:p>
      </dsp:txBody>
      <dsp:txXfrm>
        <a:off x="1256413" y="1096761"/>
        <a:ext cx="754595" cy="754595"/>
      </dsp:txXfrm>
    </dsp:sp>
    <dsp:sp modelId="{437E6078-B588-49DA-A794-4FAAC9855BC4}">
      <dsp:nvSpPr>
        <dsp:cNvPr id="22" name="右箭头 21"/>
        <dsp:cNvSpPr/>
      </dsp:nvSpPr>
      <dsp:spPr bwMode="white">
        <a:xfrm rot="14040000">
          <a:off x="2456139" y="1194209"/>
          <a:ext cx="441306" cy="25656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4">
            <a:hueOff val="-4500000"/>
            <a:satOff val="26667"/>
            <a:lumOff val="2353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4040000">
        <a:off x="2456139" y="1194209"/>
        <a:ext cx="441306" cy="256562"/>
      </dsp:txXfrm>
    </dsp:sp>
    <dsp:sp modelId="{E708A1F8-F24C-47BF-8E56-A6F6E1B70362}">
      <dsp:nvSpPr>
        <dsp:cNvPr id="23" name="椭圆 22"/>
        <dsp:cNvSpPr/>
      </dsp:nvSpPr>
      <dsp:spPr bwMode="white">
        <a:xfrm>
          <a:off x="1833014" y="303137"/>
          <a:ext cx="754595" cy="754595"/>
        </a:xfrm>
        <a:prstGeom prst="ellipse">
          <a:avLst/>
        </a:prstGeom>
        <a:solidFill>
          <a:srgbClr val="0066CC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>
            <a:hueOff val="-4500000"/>
            <a:satOff val="26667"/>
            <a:lumOff val="2353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十</a:t>
          </a:r>
        </a:p>
      </dsp:txBody>
      <dsp:txXfrm>
        <a:off x="1833014" y="303137"/>
        <a:ext cx="754595" cy="754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AE2B42-741B-4D2C-B138-321647C1161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386853-3A7B-4B7C-A6F1-E7B016F65BE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A74E5BB-3DCC-44C0-BBD5-09B77977C10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F0F53F-5977-49B6-8DA3-D08985CFAB0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tags" Target="../tags/tag3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tags" Target="../tags/tag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835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91128"/>
              </a:clrFrom>
              <a:clrTo>
                <a:srgbClr val="09112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5713" y="0"/>
            <a:ext cx="7419975" cy="4865688"/>
          </a:xfrm>
          <a:prstGeom prst="rect">
            <a:avLst/>
          </a:prstGeom>
          <a:noFill/>
          <a:ln w="28575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3"/>
          <p:cNvSpPr txBox="1">
            <a:spLocks noChangeArrowheads="1"/>
          </p:cNvSpPr>
          <p:nvPr userDrawn="1"/>
        </p:nvSpPr>
        <p:spPr bwMode="auto">
          <a:xfrm>
            <a:off x="914400" y="3500438"/>
            <a:ext cx="7632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合理化改善知识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5800" y="330200"/>
            <a:ext cx="15843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第三章  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战略管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俪金黑W8(P)"/>
              <a:ea typeface="华康俪金黑W8(P)"/>
              <a:cs typeface="华康俪金黑W8(P)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理过程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354263" y="404813"/>
            <a:ext cx="3384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5F5E5C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第四节</a:t>
            </a: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5F5E5C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  </a:t>
            </a: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5F5E5C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战略评价和控制</a:t>
            </a: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5F5E5C"/>
              </a:solidFill>
              <a:effectLst/>
              <a:uLnTx/>
              <a:uFillTx/>
              <a:latin typeface="华康俪金黑W8(P)"/>
              <a:ea typeface="华康俪金黑W8(P)"/>
              <a:cs typeface="华康俪金黑W8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6BD9D7-258E-4CAD-AD66-3FD1A886AABC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7188" y="6356350"/>
            <a:ext cx="386397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42363" y="6356350"/>
            <a:ext cx="284638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20A72E-D717-46A9-964D-A7208D174F87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F1D333-7C52-4151-BC22-49CB4A552F8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7188" y="6356350"/>
            <a:ext cx="386397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42363" y="6356350"/>
            <a:ext cx="284638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DD104E-ED03-4794-8995-89B9162DC807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1413B3-0B49-4C4C-909F-231126952EDE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7188" y="6356350"/>
            <a:ext cx="386397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42363" y="6356350"/>
            <a:ext cx="284638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6741EA-10E8-4793-961F-81F401DC3B5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644900"/>
            <a:ext cx="12195175" cy="3024188"/>
          </a:xfrm>
          <a:prstGeom prst="rect">
            <a:avLst/>
          </a:prstGeom>
          <a:solidFill>
            <a:srgbClr val="FF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669088"/>
            <a:ext cx="12195175" cy="188913"/>
          </a:xfrm>
          <a:prstGeom prst="rect">
            <a:avLst/>
          </a:prstGeom>
          <a:gradFill>
            <a:gsLst>
              <a:gs pos="0">
                <a:srgbClr val="333134"/>
              </a:gs>
              <a:gs pos="74000">
                <a:srgbClr val="39373A"/>
              </a:gs>
              <a:gs pos="83000">
                <a:srgbClr val="373538"/>
              </a:gs>
              <a:gs pos="100000">
                <a:srgbClr val="3634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195175" cy="36449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标题 1"/>
          <p:cNvSpPr txBox="1">
            <a:spLocks noChangeArrowheads="1"/>
          </p:cNvSpPr>
          <p:nvPr userDrawn="1"/>
        </p:nvSpPr>
        <p:spPr>
          <a:xfrm>
            <a:off x="4225380" y="1886967"/>
            <a:ext cx="7560839" cy="14700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Broadway" panose="04040905080B02020502" pitchFamily="82" charset="0"/>
                <a:ea typeface="+mj-ea"/>
                <a:cs typeface="+mj-cs"/>
                <a:sym typeface="Impact" panose="020B0806030902050204" pitchFamily="34" charset="0"/>
              </a:rPr>
              <a:t>Thank 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Broadway" panose="04040905080B02020502" pitchFamily="82" charset="0"/>
                <a:ea typeface="+mj-ea"/>
                <a:cs typeface="+mj-cs"/>
                <a:sym typeface="Impact" panose="020B0806030902050204" pitchFamily="34" charset="0"/>
              </a:rPr>
              <a:t>You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Broadway" panose="04040905080B02020502" pitchFamily="82" charset="0"/>
              <a:ea typeface="+mj-ea"/>
              <a:cs typeface="+mj-cs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/>
          <a:srcRect l="16058" r="15933"/>
          <a:stretch>
            <a:fillRect/>
          </a:stretch>
        </p:blipFill>
        <p:spPr>
          <a:xfrm>
            <a:off x="2066925" y="1720850"/>
            <a:ext cx="2808288" cy="4130675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>
            <a:spLocks noChangeArrowheads="1"/>
          </p:cNvSpPr>
          <p:nvPr userDrawn="1"/>
        </p:nvSpPr>
        <p:spPr bwMode="auto">
          <a:xfrm>
            <a:off x="5522913" y="3786188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247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经典繁仿黑"/>
              </a:rPr>
              <a:t>培训成本很高，但不培训成本更高！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D247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经典繁仿黑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851515" y="6093460"/>
            <a:ext cx="1272540" cy="4711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643E-7 -1.19861 L 3.30643E-7 2.59259E-6 L 0.00039 -0.12153 L 3.30643E-7 2.59259E-6 " pathEditMode="relative" rAng="0" ptsTypes="AAAA">
                                      <p:cBhvr>
                                        <p:cTn id="8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9938" cy="6858000"/>
          </a:xfrm>
          <a:prstGeom prst="rect">
            <a:avLst/>
          </a:prstGeom>
          <a:solidFill>
            <a:srgbClr val="FF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42"/>
          <p:cNvSpPr/>
          <p:nvPr userDrawn="1"/>
        </p:nvSpPr>
        <p:spPr>
          <a:xfrm>
            <a:off x="9555163" y="0"/>
            <a:ext cx="1851025" cy="117475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2"/>
          <p:cNvSpPr/>
          <p:nvPr userDrawn="1"/>
        </p:nvSpPr>
        <p:spPr>
          <a:xfrm>
            <a:off x="596900" y="2376488"/>
            <a:ext cx="3625850" cy="400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01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合理化改善概述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2"/>
          <p:cNvSpPr/>
          <p:nvPr userDrawn="1"/>
        </p:nvSpPr>
        <p:spPr>
          <a:xfrm>
            <a:off x="4300538" y="2376488"/>
            <a:ext cx="3627438" cy="400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02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怎样发现改善目标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2"/>
          <p:cNvSpPr/>
          <p:nvPr userDrawn="1"/>
        </p:nvSpPr>
        <p:spPr>
          <a:xfrm>
            <a:off x="8005763" y="2376488"/>
            <a:ext cx="3627438" cy="400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03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改善六大步骤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698500" y="917575"/>
            <a:ext cx="129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Agency FB" pitchFamily="34" charset="0"/>
                <a:ea typeface="Adobe 宋体 Std L" pitchFamily="18" charset="-122"/>
                <a:cs typeface="+mn-cs"/>
              </a:rPr>
              <a:t>Contents Page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8500"/>
              </a:solidFill>
              <a:effectLst/>
              <a:uLnTx/>
              <a:uFillTx/>
              <a:latin typeface="Agency FB" pitchFamily="34" charset="0"/>
              <a:ea typeface="Adobe 宋体 Std L" pitchFamily="18" charset="-122"/>
              <a:cs typeface="+mn-cs"/>
            </a:endParaRPr>
          </a:p>
        </p:txBody>
      </p:sp>
      <p:sp>
        <p:nvSpPr>
          <p:cNvPr id="15" name="文本框 15"/>
          <p:cNvSpPr txBox="1">
            <a:spLocks noChangeArrowheads="1"/>
          </p:cNvSpPr>
          <p:nvPr userDrawn="1"/>
        </p:nvSpPr>
        <p:spPr bwMode="auto">
          <a:xfrm>
            <a:off x="698500" y="476250"/>
            <a:ext cx="129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B393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目录页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3B3939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6"/>
          <p:cNvSpPr>
            <a:spLocks noChangeArrowheads="1"/>
          </p:cNvSpPr>
          <p:nvPr userDrawn="1"/>
        </p:nvSpPr>
        <p:spPr bwMode="auto">
          <a:xfrm>
            <a:off x="9934575" y="187325"/>
            <a:ext cx="1093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 </a:t>
            </a:r>
            <a:fld id="{A2E20ABF-4FE1-4970-BC89-328041A7E60D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页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9555163" y="555625"/>
            <a:ext cx="1851025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6" name="组合 18"/>
          <p:cNvGrpSpPr/>
          <p:nvPr userDrawn="1"/>
        </p:nvGrpSpPr>
        <p:grpSpPr>
          <a:xfrm>
            <a:off x="1077913" y="3203575"/>
            <a:ext cx="2663825" cy="2663825"/>
            <a:chOff x="925401" y="3148271"/>
            <a:chExt cx="2664296" cy="2664296"/>
          </a:xfrm>
        </p:grpSpPr>
        <p:sp>
          <p:nvSpPr>
            <p:cNvPr id="19" name="椭圆 18"/>
            <p:cNvSpPr/>
            <p:nvPr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24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069889" y="3292760"/>
              <a:ext cx="2375320" cy="237532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087" name="组合 21"/>
          <p:cNvGrpSpPr/>
          <p:nvPr userDrawn="1"/>
        </p:nvGrpSpPr>
        <p:grpSpPr>
          <a:xfrm>
            <a:off x="4781550" y="3203575"/>
            <a:ext cx="2665413" cy="2663825"/>
            <a:chOff x="925401" y="3148271"/>
            <a:chExt cx="2664296" cy="2664296"/>
          </a:xfrm>
        </p:grpSpPr>
        <p:sp>
          <p:nvSpPr>
            <p:cNvPr id="22" name="椭圆 21"/>
            <p:cNvSpPr/>
            <p:nvPr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24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69803" y="3292760"/>
              <a:ext cx="2375491" cy="237532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088" name="组合 24"/>
          <p:cNvGrpSpPr/>
          <p:nvPr userDrawn="1"/>
        </p:nvGrpSpPr>
        <p:grpSpPr>
          <a:xfrm>
            <a:off x="8486775" y="3203575"/>
            <a:ext cx="2663825" cy="2663825"/>
            <a:chOff x="925401" y="3148271"/>
            <a:chExt cx="2664296" cy="2664296"/>
          </a:xfrm>
        </p:grpSpPr>
        <p:sp>
          <p:nvSpPr>
            <p:cNvPr id="25" name="椭圆 24"/>
            <p:cNvSpPr/>
            <p:nvPr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24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069890" y="3292760"/>
              <a:ext cx="2375320" cy="237532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89" name="图片 27"/>
          <p:cNvPicPr>
            <a:picLocks noChangeAspect="1"/>
          </p:cNvPicPr>
          <p:nvPr userDrawn="1"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1690688" y="3814763"/>
            <a:ext cx="1439862" cy="14398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8" name="直接连接符 27"/>
          <p:cNvCxnSpPr/>
          <p:nvPr userDrawn="1"/>
        </p:nvCxnSpPr>
        <p:spPr>
          <a:xfrm>
            <a:off x="596900" y="2308225"/>
            <a:ext cx="3625850" cy="0"/>
          </a:xfrm>
          <a:prstGeom prst="line">
            <a:avLst/>
          </a:prstGeom>
          <a:ln w="1905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/>
        </p:nvCxnSpPr>
        <p:spPr>
          <a:xfrm>
            <a:off x="4300538" y="2308225"/>
            <a:ext cx="3627438" cy="0"/>
          </a:xfrm>
          <a:prstGeom prst="line">
            <a:avLst/>
          </a:prstGeom>
          <a:ln w="1905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/>
        </p:nvCxnSpPr>
        <p:spPr>
          <a:xfrm>
            <a:off x="8005763" y="2308225"/>
            <a:ext cx="3627438" cy="0"/>
          </a:xfrm>
          <a:prstGeom prst="line">
            <a:avLst/>
          </a:prstGeom>
          <a:ln w="1905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3" name="图片 31"/>
          <p:cNvPicPr>
            <a:picLocks noChangeAspect="1"/>
          </p:cNvPicPr>
          <p:nvPr userDrawn="1"/>
        </p:nvPicPr>
        <p:blipFill>
          <a:blip r:embed="rId3">
            <a:biLevel thresh="50000"/>
            <a:grayscl/>
          </a:blip>
          <a:stretch>
            <a:fillRect/>
          </a:stretch>
        </p:blipFill>
        <p:spPr>
          <a:xfrm>
            <a:off x="9099550" y="3814763"/>
            <a:ext cx="1439863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4" name="图片 32"/>
          <p:cNvPicPr>
            <a:picLocks noChangeAspect="1"/>
          </p:cNvPicPr>
          <p:nvPr userDrawn="1"/>
        </p:nvPicPr>
        <p:blipFill>
          <a:blip r:embed="rId4">
            <a:biLevel thresh="50000"/>
            <a:grayscl/>
          </a:blip>
          <a:stretch>
            <a:fillRect/>
          </a:stretch>
        </p:blipFill>
        <p:spPr>
          <a:xfrm>
            <a:off x="5394325" y="3814763"/>
            <a:ext cx="1439863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851515" y="6381750"/>
            <a:ext cx="1272540" cy="4711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9938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12199938" cy="6858000"/>
          </a:xfrm>
          <a:prstGeom prst="rect">
            <a:avLst/>
          </a:prstGeom>
          <a:solidFill>
            <a:srgbClr val="FF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42"/>
          <p:cNvSpPr/>
          <p:nvPr userDrawn="1"/>
        </p:nvSpPr>
        <p:spPr>
          <a:xfrm>
            <a:off x="9555163" y="0"/>
            <a:ext cx="1851025" cy="117475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 userDrawn="1"/>
        </p:nvSpPr>
        <p:spPr bwMode="auto">
          <a:xfrm>
            <a:off x="698500" y="917575"/>
            <a:ext cx="129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Agency FB" pitchFamily="34" charset="0"/>
                <a:ea typeface="Adobe 宋体 Std L" pitchFamily="18" charset="-122"/>
                <a:cs typeface="+mn-cs"/>
              </a:rPr>
              <a:t>Transition Page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8500"/>
              </a:solidFill>
              <a:effectLst/>
              <a:uLnTx/>
              <a:uFillTx/>
              <a:latin typeface="Agency FB" pitchFamily="34" charset="0"/>
              <a:ea typeface="Adobe 宋体 Std L" pitchFamily="18" charset="-122"/>
              <a:cs typeface="+mn-cs"/>
            </a:endParaRPr>
          </a:p>
        </p:txBody>
      </p:sp>
      <p:sp>
        <p:nvSpPr>
          <p:cNvPr id="13" name="文本框 52"/>
          <p:cNvSpPr txBox="1">
            <a:spLocks noChangeArrowheads="1"/>
          </p:cNvSpPr>
          <p:nvPr userDrawn="1"/>
        </p:nvSpPr>
        <p:spPr bwMode="auto">
          <a:xfrm>
            <a:off x="698500" y="476250"/>
            <a:ext cx="129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B393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过渡页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3B3939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4"/>
          <p:cNvSpPr>
            <a:spLocks noChangeArrowheads="1"/>
          </p:cNvSpPr>
          <p:nvPr userDrawn="1"/>
        </p:nvSpPr>
        <p:spPr bwMode="auto">
          <a:xfrm>
            <a:off x="9934575" y="187325"/>
            <a:ext cx="1093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 </a:t>
            </a:r>
            <a:fld id="{08BDF525-F666-471D-BB54-92995A81ECC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页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9555163" y="555625"/>
            <a:ext cx="1851025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851515" y="6381750"/>
            <a:ext cx="1272540" cy="4711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5800" y="330200"/>
            <a:ext cx="1584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第一章  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合理化改善概述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俪金黑W8(P)"/>
              <a:ea typeface="华康俪金黑W8(P)"/>
              <a:cs typeface="华康俪金黑W8(P)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5800" y="330200"/>
            <a:ext cx="1584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第二章  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怎样发现改善目标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俪金黑W8(P)"/>
              <a:ea typeface="华康俪金黑W8(P)"/>
              <a:cs typeface="华康俪金黑W8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5800" y="330200"/>
            <a:ext cx="1584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第三章  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改善六大步骤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俪金黑W8(P)"/>
              <a:ea typeface="华康俪金黑W8(P)"/>
              <a:cs typeface="华康俪金黑W8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5800" y="330200"/>
            <a:ext cx="15843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第三章  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战略管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俪金黑W8(P)"/>
              <a:ea typeface="华康俪金黑W8(P)"/>
              <a:cs typeface="华康俪金黑W8(P)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理过程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354263" y="404813"/>
            <a:ext cx="6985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5F5E5C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第一节</a:t>
            </a: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5F5E5C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  </a:t>
            </a: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5F5E5C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战略分析（内外部环境及投资组合分析）</a:t>
            </a: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5F5E5C"/>
              </a:solidFill>
              <a:effectLst/>
              <a:uLnTx/>
              <a:uFillTx/>
              <a:latin typeface="华康俪金黑W8(P)"/>
              <a:ea typeface="华康俪金黑W8(P)"/>
              <a:cs typeface="华康俪金黑W8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5800" y="330200"/>
            <a:ext cx="15843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第三章  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战略管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俪金黑W8(P)"/>
              <a:ea typeface="华康俪金黑W8(P)"/>
              <a:cs typeface="华康俪金黑W8(P)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理过程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354263" y="404813"/>
            <a:ext cx="7273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5F5E5C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第二节</a:t>
            </a: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5F5E5C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  </a:t>
            </a: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5F5E5C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战略制定（愿景、使命、战略目标、战略选择）</a:t>
            </a: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5F5E5C"/>
              </a:solidFill>
              <a:effectLst/>
              <a:uLnTx/>
              <a:uFillTx/>
              <a:latin typeface="华康俪金黑W8(P)"/>
              <a:ea typeface="华康俪金黑W8(P)"/>
              <a:cs typeface="华康俪金黑W8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5800" y="330200"/>
            <a:ext cx="15843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第三章  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战略管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俪金黑W8(P)"/>
              <a:ea typeface="华康俪金黑W8(P)"/>
              <a:cs typeface="华康俪金黑W8(P)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理过程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354263" y="404813"/>
            <a:ext cx="32400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5F5E5C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第三节</a:t>
            </a: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5F5E5C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  </a:t>
            </a: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5F5E5C"/>
                </a:solidFill>
                <a:effectLst/>
                <a:uLnTx/>
                <a:uFillTx/>
                <a:latin typeface="华康俪金黑W8(P)"/>
                <a:ea typeface="华康俪金黑W8(P)"/>
                <a:cs typeface="华康俪金黑W8(P)"/>
              </a:rPr>
              <a:t>战略实施</a:t>
            </a: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5F5E5C"/>
              </a:solidFill>
              <a:effectLst/>
              <a:uLnTx/>
              <a:uFillTx/>
              <a:latin typeface="华康俪金黑W8(P)"/>
              <a:ea typeface="华康俪金黑W8(P)"/>
              <a:cs typeface="华康俪金黑W8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5.png"/><Relationship Id="rId17" Type="http://schemas.openxmlformats.org/officeDocument/2006/relationships/tags" Target="../tags/tag4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914400"/>
            <a:ext cx="12198350" cy="107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7" name="组合 6"/>
          <p:cNvGrpSpPr/>
          <p:nvPr userDrawn="1"/>
        </p:nvGrpSpPr>
        <p:grpSpPr>
          <a:xfrm>
            <a:off x="411163" y="68263"/>
            <a:ext cx="1800225" cy="1800225"/>
            <a:chOff x="925401" y="3148271"/>
            <a:chExt cx="1800000" cy="1800000"/>
          </a:xfrm>
        </p:grpSpPr>
        <p:sp>
          <p:nvSpPr>
            <p:cNvPr id="8" name="椭圆 7"/>
            <p:cNvSpPr/>
            <p:nvPr/>
          </p:nvSpPr>
          <p:spPr>
            <a:xfrm>
              <a:off x="925401" y="3148271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15877" y="3238747"/>
              <a:ext cx="1619048" cy="161904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8" name="矩形 5"/>
          <p:cNvSpPr>
            <a:spLocks noChangeArrowheads="1"/>
          </p:cNvSpPr>
          <p:nvPr/>
        </p:nvSpPr>
        <p:spPr bwMode="auto">
          <a:xfrm>
            <a:off x="10693400" y="466725"/>
            <a:ext cx="109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 </a:t>
            </a:r>
            <a:fld id="{A047C2BF-E1BB-47AE-AADA-9701EC3FC7D0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页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851515" y="6381750"/>
            <a:ext cx="1272540" cy="47117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1388090" y="6329045"/>
            <a:ext cx="4065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5.wmf"/><Relationship Id="rId7" Type="http://schemas.openxmlformats.org/officeDocument/2006/relationships/oleObject" Target="../embeddings/oleObject5.bin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3.w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Box 8"/>
          <p:cNvSpPr txBox="1"/>
          <p:nvPr/>
        </p:nvSpPr>
        <p:spPr>
          <a:xfrm>
            <a:off x="2354263" y="404813"/>
            <a:ext cx="4970462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第一节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 “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七大浪费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”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5472113" y="2205038"/>
            <a:ext cx="6500812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lvl="1" indent="0" eaLnBrk="1" hangingPunct="1">
              <a:lnSpc>
                <a:spcPct val="80000"/>
              </a:lnSpc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库存虽然是可以让人安心的良药，也会制造出许多不良。</a:t>
            </a:r>
            <a:endParaRPr lang="en-US" altLang="zh-CN" sz="2000" b="1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4" name="TextBox 6"/>
          <p:cNvSpPr txBox="1"/>
          <p:nvPr/>
        </p:nvSpPr>
        <p:spPr>
          <a:xfrm>
            <a:off x="985838" y="2097088"/>
            <a:ext cx="4845050" cy="452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lvl="1" indent="0" eaLnBrk="1" hangingPunct="1">
              <a:lnSpc>
                <a:spcPct val="130000"/>
              </a:lnSpc>
            </a:pPr>
            <a:r>
              <a:rPr lang="en-US" altLang="zh-CN" dirty="0">
                <a:solidFill>
                  <a:srgbClr val="D24726"/>
                </a:solidFill>
                <a:latin typeface="Calibri" panose="020F0502020204030204" pitchFamily="34" charset="0"/>
              </a:rPr>
              <a:t>5</a:t>
            </a:r>
            <a:r>
              <a:rPr lang="zh-CN" altLang="en-US" dirty="0">
                <a:solidFill>
                  <a:srgbClr val="D24726"/>
                </a:solidFill>
                <a:latin typeface="Calibri" panose="020F0502020204030204" pitchFamily="34" charset="0"/>
              </a:rPr>
              <a:t>、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库存的浪费（最大的浪费）。</a:t>
            </a:r>
            <a:endParaRPr lang="zh-CN" altLang="zh-CN" b="1" dirty="0">
              <a:solidFill>
                <a:srgbClr val="D247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5472113" y="3179763"/>
            <a:ext cx="6500812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不必要的动作、无附加值的动作：善用动作要素细分法来消除无谓的浪费、多余、不合理。即使是熟练动作，一旦将其细化分解开后，一定会发现许多当初未注意到的改善灵感。</a:t>
            </a:r>
            <a:endParaRPr lang="zh-CN" altLang="en-US" sz="2000" b="1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6" name="TextBox 6"/>
          <p:cNvSpPr txBox="1"/>
          <p:nvPr/>
        </p:nvSpPr>
        <p:spPr>
          <a:xfrm>
            <a:off x="985838" y="3321050"/>
            <a:ext cx="4845050" cy="452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lvl="1" indent="0" eaLnBrk="1" hangingPunct="1">
              <a:lnSpc>
                <a:spcPct val="130000"/>
              </a:lnSpc>
            </a:pPr>
            <a:r>
              <a:rPr lang="en-US" altLang="zh-CN" dirty="0">
                <a:solidFill>
                  <a:srgbClr val="D24726"/>
                </a:solidFill>
                <a:latin typeface="Calibri" panose="020F0502020204030204" pitchFamily="34" charset="0"/>
              </a:rPr>
              <a:t>6</a:t>
            </a:r>
            <a:r>
              <a:rPr lang="zh-CN" altLang="en-US" dirty="0">
                <a:solidFill>
                  <a:srgbClr val="D24726"/>
                </a:solidFill>
                <a:latin typeface="Calibri" panose="020F0502020204030204" pitchFamily="34" charset="0"/>
              </a:rPr>
              <a:t>、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动作的浪费（最多的浪费）。</a:t>
            </a:r>
            <a:endParaRPr lang="zh-CN" altLang="zh-CN" b="1" dirty="0">
              <a:solidFill>
                <a:srgbClr val="D247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5472113" y="5461000"/>
            <a:ext cx="6500812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lvl="1" indent="0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材料不合格、加工不够严谨、检验敷衍了事、索赔不甚积极，多余的作业、多余的材料、不良品堆积如山。 </a:t>
            </a:r>
            <a:endParaRPr lang="zh-CN" altLang="en-US" sz="2000" b="1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8" name="TextBox 6"/>
          <p:cNvSpPr txBox="1"/>
          <p:nvPr/>
        </p:nvSpPr>
        <p:spPr>
          <a:xfrm>
            <a:off x="985838" y="5353050"/>
            <a:ext cx="3600450" cy="812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lvl="1" indent="0" eaLnBrk="1" hangingPunct="1">
              <a:lnSpc>
                <a:spcPct val="130000"/>
              </a:lnSpc>
            </a:pPr>
            <a:r>
              <a:rPr lang="en-US" altLang="zh-CN" dirty="0">
                <a:solidFill>
                  <a:srgbClr val="D24726"/>
                </a:solidFill>
                <a:latin typeface="Calibri" panose="020F0502020204030204" pitchFamily="34" charset="0"/>
              </a:rPr>
              <a:t>7</a:t>
            </a:r>
            <a:r>
              <a:rPr lang="zh-CN" altLang="en-US" dirty="0">
                <a:solidFill>
                  <a:srgbClr val="D24726"/>
                </a:solidFill>
                <a:latin typeface="Calibri" panose="020F0502020204030204" pitchFamily="34" charset="0"/>
              </a:rPr>
              <a:t>、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制造、整修不良的浪费（品质不佳、过剩浪费）。</a:t>
            </a:r>
            <a:endParaRPr lang="zh-CN" altLang="zh-CN" b="1" dirty="0">
              <a:solidFill>
                <a:srgbClr val="D247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/>
        </p:nvCxnSpPr>
        <p:spPr>
          <a:xfrm>
            <a:off x="958850" y="2492375"/>
            <a:ext cx="10972800" cy="0"/>
          </a:xfrm>
          <a:prstGeom prst="line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 Box 44"/>
          <p:cNvSpPr txBox="1"/>
          <p:nvPr/>
        </p:nvSpPr>
        <p:spPr>
          <a:xfrm>
            <a:off x="958850" y="1947863"/>
            <a:ext cx="4789488" cy="46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720725" eaLnBrk="1" hangingPunct="1">
              <a:lnSpc>
                <a:spcPct val="135000"/>
              </a:lnSpc>
            </a:pP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企业阻碍设备“效率化”的八大损失</a:t>
            </a:r>
            <a:endParaRPr lang="en-US" altLang="zh-CN" b="1" dirty="0">
              <a:solidFill>
                <a:srgbClr val="D247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0725" y="3113088"/>
            <a:ext cx="5399088" cy="290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247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故障损失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机器的停止或能力的降低（包括生产停止或产量减少）、为恢复机器生产能力所做的更换零件和修理、修理时间在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－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分钟以上者。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247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制成中准备、调整损失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指正在生产的产品完成后到下一个产品的切换、调整，直到可生产出合格品为止的时间损失。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247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刀具损失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指因刀具的定期更换或因刀具的损伤而临时更换所引起的时间损失，以及更换前后所发生的物料损失（品质不良、工人整修等）。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247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暖机期间的损失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定期修理后开机时、长期停机后开机时、假日后开机时、午休后开机时。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26"/>
          <p:cNvSpPr txBox="1"/>
          <p:nvPr/>
        </p:nvSpPr>
        <p:spPr>
          <a:xfrm>
            <a:off x="22423" y="1628800"/>
            <a:ext cx="69762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kern="1200" cap="none" spc="0" normalizeH="0" baseline="0" noProof="0" dirty="0">
                <a:ln>
                  <a:solidFill>
                    <a:srgbClr val="D24726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1</a:t>
            </a:r>
            <a:endParaRPr kumimoji="0" lang="en-US" sz="6000" kern="1200" cap="none" spc="0" normalizeH="0" baseline="0" noProof="0" dirty="0">
              <a:ln>
                <a:solidFill>
                  <a:srgbClr val="D24726"/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630" name="TextBox 8"/>
          <p:cNvSpPr txBox="1"/>
          <p:nvPr/>
        </p:nvSpPr>
        <p:spPr>
          <a:xfrm>
            <a:off x="2354263" y="404813"/>
            <a:ext cx="4970462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第二节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 “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十六大损失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”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9663" y="1190625"/>
            <a:ext cx="7848600" cy="571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通过对以下十六大损失的检查得出我们改善目标及方案：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18275" y="2789238"/>
            <a:ext cx="5400675" cy="3794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247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短暂停机（空转）损失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暂时停止机能所引发的损失、简单的处置（例如取走异常的工件于机器重设定）即可恢复机能的损失、不包括更换零件、修理损失、恢复正常所需时间在二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三秒以上，五分钟以下者。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247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速度降低损失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速度降低损失是指设备因速度慢下来所产生的损失。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247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品质不良、人工整修损失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指因品质不良、人工整修所发生的物量损失（报废品），以及因人工整修所造成的时间损失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D247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SD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247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D247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SHUTDOWN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247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）损失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SD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损失是实施设备的计划保养时，设备停止所发生的时间损失，以及再开机后暖机期间所发生的物量损失。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482600" y="2133600"/>
            <a:ext cx="11233150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675" y="2105025"/>
            <a:ext cx="1454150" cy="1446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4"/>
          <p:cNvSpPr txBox="1"/>
          <p:nvPr/>
        </p:nvSpPr>
        <p:spPr>
          <a:xfrm>
            <a:off x="1481138" y="2408238"/>
            <a:ext cx="9720262" cy="288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720725" eaLnBrk="1" hangingPunct="1">
              <a:lnSpc>
                <a:spcPct val="80000"/>
              </a:lnSpc>
            </a:pPr>
            <a:r>
              <a:rPr lang="zh-CN" altLang="en-US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管理损失</a:t>
            </a:r>
            <a:r>
              <a:rPr lang="en-US" altLang="zh-CN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管理损失是指等待材料、等待指示、等待故障修理等管理上发生的人员闲置的损失。</a:t>
            </a:r>
            <a:endParaRPr lang="zh-CN" altLang="en-US" sz="16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44"/>
          <p:cNvSpPr txBox="1"/>
          <p:nvPr/>
        </p:nvSpPr>
        <p:spPr>
          <a:xfrm>
            <a:off x="1393825" y="2852738"/>
            <a:ext cx="10044113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720725"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动作损失</a:t>
            </a:r>
            <a:r>
              <a:rPr lang="en-US" altLang="zh-CN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动作损失是指违反动作经济四原则所发生的损失，不够熟练发生的损失以及因机器、物料配置不佳发生的损失。</a:t>
            </a:r>
            <a:endParaRPr lang="zh-CN" altLang="en-US" sz="16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4" name="TextBox 6"/>
          <p:cNvSpPr txBox="1"/>
          <p:nvPr/>
        </p:nvSpPr>
        <p:spPr>
          <a:xfrm rot="-2763432">
            <a:off x="373063" y="2500313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五大损失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44"/>
          <p:cNvSpPr txBox="1"/>
          <p:nvPr/>
        </p:nvSpPr>
        <p:spPr>
          <a:xfrm>
            <a:off x="1393825" y="3789363"/>
            <a:ext cx="10044113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720725"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编成损失</a:t>
            </a:r>
            <a:r>
              <a:rPr lang="en-US" altLang="zh-CN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编成损失是指多制程等待、多台机器生产等待所发生的人员闲置损失，或是在输送带作业时的生产线平衡损失。</a:t>
            </a:r>
            <a:endParaRPr lang="zh-CN" altLang="en-US" sz="16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44"/>
          <p:cNvSpPr txBox="1"/>
          <p:nvPr/>
        </p:nvSpPr>
        <p:spPr>
          <a:xfrm>
            <a:off x="1393825" y="4868863"/>
            <a:ext cx="10044113" cy="288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720725" eaLnBrk="1" hangingPunct="1">
              <a:lnSpc>
                <a:spcPct val="80000"/>
              </a:lnSpc>
            </a:pPr>
            <a:r>
              <a:rPr lang="zh-CN" altLang="en-US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自动化替换损失</a:t>
            </a:r>
            <a:r>
              <a:rPr lang="en-US" altLang="zh-CN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自动化替换损失是指实施自动化可以达成省人化的目标，同时也发生人员的损失。</a:t>
            </a:r>
            <a:endParaRPr lang="zh-CN" altLang="en-US" sz="16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44"/>
          <p:cNvSpPr txBox="1"/>
          <p:nvPr/>
        </p:nvSpPr>
        <p:spPr>
          <a:xfrm>
            <a:off x="1393825" y="5565775"/>
            <a:ext cx="10044113" cy="288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720725" eaLnBrk="1" hangingPunct="1">
              <a:lnSpc>
                <a:spcPct val="80000"/>
              </a:lnSpc>
            </a:pPr>
            <a:r>
              <a:rPr lang="zh-CN" altLang="en-US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测定调整损失</a:t>
            </a:r>
            <a:r>
              <a:rPr lang="en-US" altLang="zh-CN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测定调整损失是指为了防止不良品的发生、流出，而频繁的实施测定调整所发生的工时损失。 </a:t>
            </a:r>
            <a:endParaRPr lang="zh-CN" altLang="en-US" sz="16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8" name="TextBox 8"/>
          <p:cNvSpPr txBox="1"/>
          <p:nvPr/>
        </p:nvSpPr>
        <p:spPr>
          <a:xfrm>
            <a:off x="2354263" y="404813"/>
            <a:ext cx="4970462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第二节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 “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十六大损失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”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074988" y="1854200"/>
            <a:ext cx="8640763" cy="0"/>
          </a:xfrm>
          <a:prstGeom prst="line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 Box 44"/>
          <p:cNvSpPr txBox="1"/>
          <p:nvPr/>
        </p:nvSpPr>
        <p:spPr>
          <a:xfrm>
            <a:off x="3074988" y="1309688"/>
            <a:ext cx="4789487" cy="465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720725" eaLnBrk="1" hangingPunct="1">
              <a:lnSpc>
                <a:spcPct val="135000"/>
              </a:lnSpc>
            </a:pP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企业阻碍“人效率化”的</a:t>
            </a:r>
            <a:r>
              <a:rPr lang="en-US" alt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大损失</a:t>
            </a:r>
            <a:endParaRPr lang="en-US" altLang="zh-CN" b="1" dirty="0">
              <a:solidFill>
                <a:srgbClr val="D247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6"/>
          <p:cNvSpPr txBox="1"/>
          <p:nvPr/>
        </p:nvSpPr>
        <p:spPr>
          <a:xfrm>
            <a:off x="2138735" y="989811"/>
            <a:ext cx="69762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kern="1200" cap="none" spc="0" normalizeH="0" baseline="0" noProof="0" dirty="0">
                <a:ln>
                  <a:solidFill>
                    <a:srgbClr val="D24726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2</a:t>
            </a:r>
            <a:endParaRPr kumimoji="0" lang="en-US" sz="6000" kern="1200" cap="none" spc="0" normalizeH="0" baseline="0" noProof="0" dirty="0">
              <a:ln>
                <a:solidFill>
                  <a:srgbClr val="D24726"/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130300" y="2522538"/>
            <a:ext cx="4176713" cy="576263"/>
          </a:xfrm>
          <a:prstGeom prst="roundRect">
            <a:avLst>
              <a:gd name="adj" fmla="val 11283"/>
            </a:avLst>
          </a:prstGeom>
          <a:solidFill>
            <a:srgbClr val="D247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成品率损失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30300" y="3651250"/>
            <a:ext cx="4176713" cy="574675"/>
          </a:xfrm>
          <a:prstGeom prst="roundRect">
            <a:avLst>
              <a:gd name="adj" fmla="val 10533"/>
            </a:avLst>
          </a:prstGeom>
          <a:solidFill>
            <a:srgbClr val="D247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能源损失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30300" y="4683125"/>
            <a:ext cx="4176713" cy="576263"/>
          </a:xfrm>
          <a:prstGeom prst="roundRect">
            <a:avLst>
              <a:gd name="adj" fmla="val 10533"/>
            </a:avLst>
          </a:prstGeom>
          <a:solidFill>
            <a:srgbClr val="D247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模具治工具损失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67375" y="2354263"/>
            <a:ext cx="6048375" cy="682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成品率损失是指素材重量与产品重量之差，或者总投入素材重量与产品重量之差，因而产生的物量损失。</a:t>
            </a:r>
            <a:endParaRPr kumimoji="0" lang="zh-CN" altLang="en-US" sz="1600" b="1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67375" y="3467100"/>
            <a:ext cx="6119813" cy="682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指电力、燃料、蒸汽、压缩空气、水（包括废水处理）等的能源损失。</a:t>
            </a:r>
            <a:endParaRPr kumimoji="0" lang="zh-CN" altLang="en-US" sz="1600" b="1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67375" y="4543425"/>
            <a:ext cx="6119813" cy="682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指在制作、修补制造产品所必须的模具、治工具时，所发生的金钱损失。</a:t>
            </a:r>
            <a:endParaRPr kumimoji="0" lang="zh-CN" altLang="en-US" sz="1600" b="1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667375" y="3098800"/>
            <a:ext cx="5876925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667375" y="5259388"/>
            <a:ext cx="5876925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667375" y="4225925"/>
            <a:ext cx="5876925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TextBox 8"/>
          <p:cNvSpPr txBox="1"/>
          <p:nvPr/>
        </p:nvSpPr>
        <p:spPr>
          <a:xfrm>
            <a:off x="2354263" y="404813"/>
            <a:ext cx="4970462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第二节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 “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十六大损失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”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074988" y="1854200"/>
            <a:ext cx="8640763" cy="0"/>
          </a:xfrm>
          <a:prstGeom prst="line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 Box 44"/>
          <p:cNvSpPr txBox="1"/>
          <p:nvPr/>
        </p:nvSpPr>
        <p:spPr>
          <a:xfrm>
            <a:off x="3074988" y="1309688"/>
            <a:ext cx="4789487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720725" eaLnBrk="1" hangingPunct="1">
              <a:lnSpc>
                <a:spcPct val="135000"/>
              </a:lnSpc>
            </a:pP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企业阻碍“原料效率化”的</a:t>
            </a:r>
            <a:r>
              <a:rPr lang="en-US" altLang="zh-CN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大损失</a:t>
            </a:r>
            <a:endParaRPr lang="zh-CN" altLang="en-US" b="1" dirty="0">
              <a:solidFill>
                <a:srgbClr val="D247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6"/>
          <p:cNvSpPr txBox="1"/>
          <p:nvPr/>
        </p:nvSpPr>
        <p:spPr>
          <a:xfrm>
            <a:off x="2138735" y="989811"/>
            <a:ext cx="69762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kern="1200" cap="none" spc="0" normalizeH="0" baseline="0" noProof="0" dirty="0">
                <a:ln>
                  <a:solidFill>
                    <a:srgbClr val="D24726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+mn-ea"/>
                <a:cs typeface="+mn-cs"/>
              </a:rPr>
              <a:t>3</a:t>
            </a:r>
            <a:endParaRPr kumimoji="0" lang="en-US" sz="6000" kern="1200" cap="none" spc="0" normalizeH="0" baseline="0" noProof="0" dirty="0">
              <a:ln>
                <a:solidFill>
                  <a:srgbClr val="D24726"/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130300" y="2987675"/>
            <a:ext cx="1944688" cy="2179638"/>
          </a:xfrm>
          <a:prstGeom prst="rect">
            <a:avLst/>
          </a:prstGeom>
          <a:gradFill>
            <a:gsLst>
              <a:gs pos="0">
                <a:srgbClr val="D24726"/>
              </a:gs>
              <a:gs pos="50000">
                <a:srgbClr val="EE0000"/>
              </a:gs>
              <a:gs pos="100000">
                <a:srgbClr val="E2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运用最少的劳力来提升最大的效果的经济性动作。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22688" y="1916113"/>
            <a:ext cx="1944688" cy="93662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原则一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减少动作项目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22688" y="3073400"/>
            <a:ext cx="1944688" cy="93662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动作可同时进行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22688" y="4230688"/>
            <a:ext cx="1944688" cy="93662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缩短工作间的距离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22688" y="5387975"/>
            <a:ext cx="1944688" cy="93503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原则四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使动作更轻松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肘形连接符 6"/>
          <p:cNvCxnSpPr>
            <a:stCxn id="2" idx="3"/>
            <a:endCxn id="3" idx="1"/>
          </p:cNvCxnSpPr>
          <p:nvPr/>
        </p:nvCxnSpPr>
        <p:spPr>
          <a:xfrm flipV="1">
            <a:off x="3074988" y="2384425"/>
            <a:ext cx="647700" cy="1692275"/>
          </a:xfrm>
          <a:prstGeom prst="bentConnector3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/>
          <p:cNvCxnSpPr>
            <a:stCxn id="2" idx="3"/>
            <a:endCxn id="4" idx="1"/>
          </p:cNvCxnSpPr>
          <p:nvPr/>
        </p:nvCxnSpPr>
        <p:spPr>
          <a:xfrm flipV="1">
            <a:off x="3074988" y="3541713"/>
            <a:ext cx="647700" cy="534988"/>
          </a:xfrm>
          <a:prstGeom prst="bentConnector3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>
            <a:stCxn id="2" idx="3"/>
            <a:endCxn id="6" idx="1"/>
          </p:cNvCxnSpPr>
          <p:nvPr/>
        </p:nvCxnSpPr>
        <p:spPr>
          <a:xfrm>
            <a:off x="3074988" y="4076700"/>
            <a:ext cx="647700" cy="1779588"/>
          </a:xfrm>
          <a:prstGeom prst="bentConnector3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9"/>
          <p:cNvCxnSpPr>
            <a:stCxn id="5" idx="1"/>
            <a:endCxn id="2" idx="3"/>
          </p:cNvCxnSpPr>
          <p:nvPr/>
        </p:nvCxnSpPr>
        <p:spPr>
          <a:xfrm rot="10800000">
            <a:off x="3074988" y="4076700"/>
            <a:ext cx="647700" cy="622300"/>
          </a:xfrm>
          <a:prstGeom prst="bentConnector3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811838" y="2987675"/>
            <a:ext cx="50403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811838" y="5300663"/>
            <a:ext cx="50403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811838" y="4144963"/>
            <a:ext cx="50403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954713" y="1916113"/>
            <a:ext cx="4897438" cy="831850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￭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减少拿取、放置的动作。将装配、拆卸等动作简化。 </a:t>
            </a:r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将寻找、挑选、思考、换取等动作消除。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54713" y="3009900"/>
            <a:ext cx="4897438" cy="1201738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￭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消除单手持物、等待的动作。消除为均衡起见的等</a:t>
            </a:r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待、班内的等待。消除因机械缘故的等待、监视等</a:t>
            </a:r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无作业状态的动作。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54713" y="4167188"/>
            <a:ext cx="4897438" cy="1200150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￭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缩短手腕需移动的距离、消除身体的动作（如扭曲</a:t>
            </a:r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肩膀）、缩短步行距离、消除腰部扭曲的动作、减</a:t>
            </a:r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少时站时蹲的动作。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54713" y="5561013"/>
            <a:ext cx="4897438" cy="830263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￭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消除重物作业、消除弯腰作业、消除必需特别集中</a:t>
            </a:r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注意力的作业。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4" name="TextBox 8"/>
          <p:cNvSpPr txBox="1"/>
          <p:nvPr/>
        </p:nvSpPr>
        <p:spPr>
          <a:xfrm>
            <a:off x="2354263" y="404813"/>
            <a:ext cx="4970462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第三节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动作经济四原则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5811838" y="6323013"/>
            <a:ext cx="50403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Box 8"/>
          <p:cNvSpPr txBox="1"/>
          <p:nvPr/>
        </p:nvSpPr>
        <p:spPr>
          <a:xfrm>
            <a:off x="2498725" y="404813"/>
            <a:ext cx="4970463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第四节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培养敏锐的鉴别力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-Q C D S M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003550" y="3481388"/>
            <a:ext cx="8996363" cy="857250"/>
          </a:xfrm>
          <a:prstGeom prst="roundRect">
            <a:avLst/>
          </a:prstGeom>
          <a:noFill/>
          <a:ln w="603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146300" y="2400300"/>
            <a:ext cx="8956675" cy="857250"/>
          </a:xfrm>
          <a:prstGeom prst="roundRect">
            <a:avLst/>
          </a:prstGeom>
          <a:noFill/>
          <a:ln w="6032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003550" y="1233488"/>
            <a:ext cx="8999538" cy="857250"/>
          </a:xfrm>
          <a:prstGeom prst="roundRect">
            <a:avLst/>
          </a:prstGeom>
          <a:noFill/>
          <a:ln w="603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Group 5"/>
          <p:cNvGrpSpPr/>
          <p:nvPr/>
        </p:nvGrpSpPr>
        <p:grpSpPr>
          <a:xfrm>
            <a:off x="2155825" y="981075"/>
            <a:ext cx="1238250" cy="1236663"/>
            <a:chOff x="802" y="845"/>
            <a:chExt cx="827" cy="826"/>
          </a:xfrm>
        </p:grpSpPr>
        <p:sp>
          <p:nvSpPr>
            <p:cNvPr id="30756" name="Oval 6"/>
            <p:cNvSpPr/>
            <p:nvPr/>
          </p:nvSpPr>
          <p:spPr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57" name="Oval 7"/>
            <p:cNvSpPr/>
            <p:nvPr/>
          </p:nvSpPr>
          <p:spPr>
            <a:xfrm>
              <a:off x="836" y="879"/>
              <a:ext cx="758" cy="758"/>
            </a:xfrm>
            <a:prstGeom prst="ellipse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58" name="Oval 8"/>
            <p:cNvSpPr/>
            <p:nvPr/>
          </p:nvSpPr>
          <p:spPr>
            <a:xfrm>
              <a:off x="870" y="915"/>
              <a:ext cx="690" cy="690"/>
            </a:xfrm>
            <a:prstGeom prst="ellipse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4" name="Group 12"/>
          <p:cNvGrpSpPr/>
          <p:nvPr/>
        </p:nvGrpSpPr>
        <p:grpSpPr>
          <a:xfrm>
            <a:off x="10764838" y="2168525"/>
            <a:ext cx="1238250" cy="1236663"/>
            <a:chOff x="802" y="845"/>
            <a:chExt cx="827" cy="826"/>
          </a:xfrm>
        </p:grpSpPr>
        <p:sp>
          <p:nvSpPr>
            <p:cNvPr id="30753" name="Oval 13"/>
            <p:cNvSpPr/>
            <p:nvPr/>
          </p:nvSpPr>
          <p:spPr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54" name="Oval 14"/>
            <p:cNvSpPr/>
            <p:nvPr/>
          </p:nvSpPr>
          <p:spPr>
            <a:xfrm>
              <a:off x="836" y="879"/>
              <a:ext cx="758" cy="758"/>
            </a:xfrm>
            <a:prstGeom prst="ellipse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55" name="Oval 15"/>
            <p:cNvSpPr/>
            <p:nvPr/>
          </p:nvSpPr>
          <p:spPr>
            <a:xfrm>
              <a:off x="870" y="915"/>
              <a:ext cx="690" cy="690"/>
            </a:xfrm>
            <a:prstGeom prst="ellipse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8" name="Group 19"/>
          <p:cNvGrpSpPr/>
          <p:nvPr/>
        </p:nvGrpSpPr>
        <p:grpSpPr>
          <a:xfrm>
            <a:off x="2146300" y="3321050"/>
            <a:ext cx="1238250" cy="1236663"/>
            <a:chOff x="802" y="845"/>
            <a:chExt cx="827" cy="826"/>
          </a:xfrm>
        </p:grpSpPr>
        <p:sp>
          <p:nvSpPr>
            <p:cNvPr id="30750" name="Oval 20"/>
            <p:cNvSpPr/>
            <p:nvPr/>
          </p:nvSpPr>
          <p:spPr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 cap="flat" cmpd="sng">
              <a:solidFill>
                <a:srgbClr val="00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51" name="Oval 21"/>
            <p:cNvSpPr/>
            <p:nvPr/>
          </p:nvSpPr>
          <p:spPr>
            <a:xfrm>
              <a:off x="836" y="879"/>
              <a:ext cx="758" cy="758"/>
            </a:xfrm>
            <a:prstGeom prst="ellipse">
              <a:avLst/>
            </a:prstGeom>
            <a:noFill/>
            <a:ln w="38100" cap="flat" cmpd="sng">
              <a:solidFill>
                <a:srgbClr val="00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52" name="Oval 22"/>
            <p:cNvSpPr/>
            <p:nvPr/>
          </p:nvSpPr>
          <p:spPr>
            <a:xfrm>
              <a:off x="870" y="915"/>
              <a:ext cx="690" cy="690"/>
            </a:xfrm>
            <a:prstGeom prst="ellipse">
              <a:avLst/>
            </a:prstGeom>
            <a:noFill/>
            <a:ln w="38100" cap="flat" cmpd="sng">
              <a:solidFill>
                <a:srgbClr val="00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3" name="TextBox 69"/>
          <p:cNvSpPr txBox="1"/>
          <p:nvPr/>
        </p:nvSpPr>
        <p:spPr>
          <a:xfrm>
            <a:off x="2166938" y="1400175"/>
            <a:ext cx="121443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其一</a:t>
            </a:r>
            <a:endParaRPr lang="zh-CN" altLang="en-US" sz="20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0"/>
          <p:cNvSpPr txBox="1"/>
          <p:nvPr/>
        </p:nvSpPr>
        <p:spPr>
          <a:xfrm>
            <a:off x="10999788" y="2622550"/>
            <a:ext cx="10001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其二</a:t>
            </a:r>
            <a:endParaRPr lang="zh-CN" altLang="en-US" sz="2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2400300" y="3767138"/>
            <a:ext cx="1143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其三</a:t>
            </a:r>
            <a:endParaRPr lang="zh-CN" altLang="en-US" sz="2000" b="1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3"/>
          <p:cNvSpPr txBox="1"/>
          <p:nvPr/>
        </p:nvSpPr>
        <p:spPr>
          <a:xfrm>
            <a:off x="3508375" y="1262063"/>
            <a:ext cx="83597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品质</a:t>
            </a:r>
            <a:r>
              <a:rPr kumimoji="0" lang="en-US" altLang="zh-CN" sz="1400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(1)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不良是否减少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整修是否减少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(3)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报废是否减少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(4)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抱怨是否减少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(5)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差异有无变大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(6)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错误有无发生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(7)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异常有无发生</a:t>
            </a:r>
            <a:endParaRPr kumimoji="0" lang="zh-CN" altLang="en-US" sz="14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extBox 74"/>
          <p:cNvSpPr txBox="1"/>
          <p:nvPr/>
        </p:nvSpPr>
        <p:spPr>
          <a:xfrm>
            <a:off x="2257425" y="2463800"/>
            <a:ext cx="8453438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交期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——(1)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生产量是否按计划完成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( 2)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是否遵守交期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(3)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是否有过剩库存的情形 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(4)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故障是否提升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(5)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作业速度是否提升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( 6)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工时是否缩短 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(7)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作业是否简化</a:t>
            </a:r>
            <a:endParaRPr kumimoji="0" lang="zh-CN" altLang="en-US" sz="16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75"/>
          <p:cNvSpPr txBox="1"/>
          <p:nvPr/>
        </p:nvSpPr>
        <p:spPr>
          <a:xfrm>
            <a:off x="3375025" y="3540125"/>
            <a:ext cx="8493125" cy="739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——(1)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经费有无节省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效率有无提升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工时是否减少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有无浪费资材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单位成本是否下降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(6)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生产率是否提升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(7)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是否不作无效工作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2970213" y="5735638"/>
            <a:ext cx="8996363" cy="857250"/>
          </a:xfrm>
          <a:prstGeom prst="roundRect">
            <a:avLst/>
          </a:prstGeom>
          <a:noFill/>
          <a:ln w="603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2112963" y="4654550"/>
            <a:ext cx="8958263" cy="857250"/>
          </a:xfrm>
          <a:prstGeom prst="roundRect">
            <a:avLst/>
          </a:prstGeom>
          <a:noFill/>
          <a:ln w="603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" name="Group 12"/>
          <p:cNvGrpSpPr/>
          <p:nvPr/>
        </p:nvGrpSpPr>
        <p:grpSpPr>
          <a:xfrm>
            <a:off x="10733088" y="4422775"/>
            <a:ext cx="1238250" cy="1236663"/>
            <a:chOff x="802" y="845"/>
            <a:chExt cx="827" cy="826"/>
          </a:xfrm>
        </p:grpSpPr>
        <p:sp>
          <p:nvSpPr>
            <p:cNvPr id="42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5">
                  <a:lumMod val="75000"/>
                </a:schemeClr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19"/>
          <p:cNvGrpSpPr/>
          <p:nvPr/>
        </p:nvGrpSpPr>
        <p:grpSpPr>
          <a:xfrm>
            <a:off x="2112963" y="5610225"/>
            <a:ext cx="1238250" cy="1236663"/>
            <a:chOff x="802" y="845"/>
            <a:chExt cx="827" cy="826"/>
          </a:xfrm>
        </p:grpSpPr>
        <p:sp>
          <p:nvSpPr>
            <p:cNvPr id="46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9" name="TextBox 70"/>
          <p:cNvSpPr txBox="1"/>
          <p:nvPr/>
        </p:nvSpPr>
        <p:spPr>
          <a:xfrm>
            <a:off x="10966450" y="4876800"/>
            <a:ext cx="1000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其四</a:t>
            </a:r>
            <a:endParaRPr kumimoji="0" lang="zh-CN" altLang="en-US" sz="2000" b="1" kern="1200" cap="none" spc="0" normalizeH="0" baseline="0" noProof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TextBox 71"/>
          <p:cNvSpPr txBox="1"/>
          <p:nvPr/>
        </p:nvSpPr>
        <p:spPr>
          <a:xfrm>
            <a:off x="2366963" y="6021388"/>
            <a:ext cx="1143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其五</a:t>
            </a:r>
            <a:endParaRPr kumimoji="0" lang="zh-CN" altLang="en-US" sz="2000" b="1" kern="1200" cap="none" spc="0" normalizeH="0" baseline="0" noProof="0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TextBox 74"/>
          <p:cNvSpPr txBox="1"/>
          <p:nvPr/>
        </p:nvSpPr>
        <p:spPr>
          <a:xfrm>
            <a:off x="2163763" y="4718050"/>
            <a:ext cx="851535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——(1)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灾害是否减少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疲劳度是否减少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(3)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整理整顿是否良好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(4)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安全护具是否穿戴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(5)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危险物品处理是否良好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(6)</a:t>
            </a:r>
            <a:r>
              <a:rPr kumimoji="0" lang="zh-CN" altLang="en-US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危险区域是否明确	</a:t>
            </a:r>
            <a:endParaRPr kumimoji="0" lang="zh-CN" altLang="en-US" sz="16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TextBox 75"/>
          <p:cNvSpPr txBox="1"/>
          <p:nvPr/>
        </p:nvSpPr>
        <p:spPr>
          <a:xfrm>
            <a:off x="3341688" y="5794375"/>
            <a:ext cx="8526462" cy="415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士气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——(1)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人际关系是否良好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干劲有否提升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品管圈是否活跃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提案改善是否活泼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出勤率是否提升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43" name="矩形 2"/>
          <p:cNvSpPr/>
          <p:nvPr/>
        </p:nvSpPr>
        <p:spPr>
          <a:xfrm>
            <a:off x="134938" y="2227263"/>
            <a:ext cx="1760537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QCDSM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分解开来就是提升质量（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Quality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降低成本（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Costing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确保交期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(Deadline)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，确保安全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(Safety)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，提高士气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(Morale)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五点。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9" grpId="0"/>
      <p:bldP spid="50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Box 8"/>
          <p:cNvSpPr txBox="1"/>
          <p:nvPr/>
        </p:nvSpPr>
        <p:spPr>
          <a:xfrm>
            <a:off x="2498725" y="404813"/>
            <a:ext cx="8280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第四节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培养敏锐的鉴别力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en-US" altLang="zh-CN" sz="2400" b="1" i="1" dirty="0">
                <a:latin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5F5E5C"/>
                </a:solidFill>
                <a:latin typeface="华康俪金黑W8(P)"/>
                <a:ea typeface="华康俪金黑W8(P)"/>
              </a:rPr>
              <a:t>4M (man machine material method)</a:t>
            </a:r>
            <a:endParaRPr lang="zh-CN" altLang="en-US" sz="20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sp>
        <p:nvSpPr>
          <p:cNvPr id="31747" name="矩形 1"/>
          <p:cNvSpPr/>
          <p:nvPr/>
        </p:nvSpPr>
        <p:spPr>
          <a:xfrm>
            <a:off x="2354263" y="1196975"/>
            <a:ext cx="950595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4M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法指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（人），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Machine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（机器），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（物），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（方法），简称人、机、事、物方法，告诉我们工作中充分考虑人、机、事、物四个方面因素。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157288" y="2451100"/>
            <a:ext cx="1944687" cy="971550"/>
            <a:chOff x="4731023" y="3895970"/>
            <a:chExt cx="1944216" cy="972000"/>
          </a:xfrm>
        </p:grpSpPr>
        <p:sp>
          <p:nvSpPr>
            <p:cNvPr id="54" name="Freeform 274"/>
            <p:cNvSpPr/>
            <p:nvPr/>
          </p:nvSpPr>
          <p:spPr bwMode="auto">
            <a:xfrm>
              <a:off x="4731023" y="3895970"/>
              <a:ext cx="1944216" cy="972000"/>
            </a:xfrm>
            <a:prstGeom prst="round2DiagRect">
              <a:avLst/>
            </a:prstGeom>
            <a:solidFill>
              <a:srgbClr val="FF8500"/>
            </a:solidFill>
            <a:ln>
              <a:noFill/>
            </a:ln>
            <a:effectLst>
              <a:reflection endPos="21000" dist="508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63" name="TextBox 17"/>
            <p:cNvSpPr txBox="1"/>
            <p:nvPr/>
          </p:nvSpPr>
          <p:spPr>
            <a:xfrm>
              <a:off x="4731023" y="4129916"/>
              <a:ext cx="194421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华康俪金黑W8(P)"/>
                  <a:ea typeface="华康俪金黑W8(P)"/>
                </a:rPr>
                <a:t>人员</a:t>
              </a:r>
              <a:endParaRPr lang="zh-CN" altLang="en-US" sz="2800" dirty="0">
                <a:solidFill>
                  <a:schemeClr val="bg1"/>
                </a:solidFill>
                <a:latin typeface="华康俪金黑W8(P)"/>
                <a:ea typeface="华康俪金黑W8(P)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751263" y="2451100"/>
            <a:ext cx="1943100" cy="971550"/>
            <a:chOff x="7377261" y="3895970"/>
            <a:chExt cx="1944000" cy="972000"/>
          </a:xfrm>
        </p:grpSpPr>
        <p:sp>
          <p:nvSpPr>
            <p:cNvPr id="57" name="Freeform 369"/>
            <p:cNvSpPr/>
            <p:nvPr/>
          </p:nvSpPr>
          <p:spPr bwMode="auto">
            <a:xfrm>
              <a:off x="7377261" y="3895970"/>
              <a:ext cx="1944000" cy="972000"/>
            </a:xfrm>
            <a:prstGeom prst="round2DiagRect">
              <a:avLst/>
            </a:prstGeom>
            <a:solidFill>
              <a:srgbClr val="8BAB00"/>
            </a:solidFill>
            <a:ln>
              <a:noFill/>
            </a:ln>
            <a:effectLst>
              <a:reflection endPos="21000" dist="508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61" name="TextBox 17"/>
            <p:cNvSpPr txBox="1"/>
            <p:nvPr/>
          </p:nvSpPr>
          <p:spPr>
            <a:xfrm>
              <a:off x="7377261" y="4129916"/>
              <a:ext cx="19440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华康俪金黑W8(P)"/>
                  <a:ea typeface="华康俪金黑W8(P)"/>
                </a:rPr>
                <a:t>机器</a:t>
              </a:r>
              <a:endParaRPr lang="zh-CN" altLang="en-US" sz="2800" dirty="0">
                <a:solidFill>
                  <a:schemeClr val="bg1"/>
                </a:solidFill>
                <a:latin typeface="华康俪金黑W8(P)"/>
                <a:ea typeface="华康俪金黑W8(P)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343650" y="2451100"/>
            <a:ext cx="1943100" cy="971550"/>
            <a:chOff x="10023283" y="3895970"/>
            <a:chExt cx="1944000" cy="972000"/>
          </a:xfrm>
        </p:grpSpPr>
        <p:sp>
          <p:nvSpPr>
            <p:cNvPr id="60" name="Freeform 369"/>
            <p:cNvSpPr/>
            <p:nvPr/>
          </p:nvSpPr>
          <p:spPr bwMode="auto">
            <a:xfrm>
              <a:off x="10023283" y="3895970"/>
              <a:ext cx="1944000" cy="972000"/>
            </a:xfrm>
            <a:prstGeom prst="round2DiagRect">
              <a:avLst/>
            </a:prstGeom>
            <a:solidFill>
              <a:srgbClr val="0066FF"/>
            </a:solidFill>
            <a:ln>
              <a:noFill/>
            </a:ln>
            <a:effectLst>
              <a:reflection endPos="21000" dist="508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59" name="TextBox 17"/>
            <p:cNvSpPr txBox="1"/>
            <p:nvPr/>
          </p:nvSpPr>
          <p:spPr>
            <a:xfrm>
              <a:off x="10023283" y="4129916"/>
              <a:ext cx="19440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华康俪金黑W8(P)"/>
                  <a:ea typeface="华康俪金黑W8(P)"/>
                </a:rPr>
                <a:t>材料</a:t>
              </a:r>
              <a:endParaRPr lang="zh-CN" altLang="en-US" sz="2800" dirty="0">
                <a:solidFill>
                  <a:schemeClr val="bg1"/>
                </a:solidFill>
                <a:latin typeface="华康俪金黑W8(P)"/>
                <a:ea typeface="华康俪金黑W8(P)"/>
              </a:endParaRPr>
            </a:p>
          </p:txBody>
        </p:sp>
      </p:grpSp>
      <p:sp>
        <p:nvSpPr>
          <p:cNvPr id="62" name="TextBox 6"/>
          <p:cNvSpPr txBox="1"/>
          <p:nvPr/>
        </p:nvSpPr>
        <p:spPr>
          <a:xfrm>
            <a:off x="1157288" y="3783013"/>
            <a:ext cx="1944687" cy="2632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是否遵守标准作业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作业效率是否良好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是否具有问题意识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是否具有责任感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是否具有技术能力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(6)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是否具有经验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(7)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配置是否良好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(8)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是否具有向上的意愿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(9)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人际关系是否良好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(10)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健康状态是否良好</a:t>
            </a: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"/>
          <p:cNvSpPr txBox="1"/>
          <p:nvPr/>
        </p:nvSpPr>
        <p:spPr>
          <a:xfrm>
            <a:off x="3751263" y="3790950"/>
            <a:ext cx="2209800" cy="2616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是否符合生产能力的需求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是否符合制程能力的需求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加油是否合适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点检是否充分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是否有故障停止情形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(6)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是否有异常的设备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(7)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是否有精度不足情形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(8)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配置是否良好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(9)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数量是否有不足现象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(10)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整理整顿是否良好</a:t>
            </a: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"/>
          <p:cNvSpPr txBox="1"/>
          <p:nvPr/>
        </p:nvSpPr>
        <p:spPr>
          <a:xfrm>
            <a:off x="6273800" y="3768725"/>
            <a:ext cx="2411413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是否有数量错误情形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是否有等级不良情形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是否有其它材料混入情形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是否有品牌错误情形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库存量是否适切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(6)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是否有浪费情形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(7)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搬运处理是否良好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(8)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在制品是否有被放置的情形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(9)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配置是否良好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(10)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品质水准是否良好</a:t>
            </a: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8920163" y="2451100"/>
            <a:ext cx="1944687" cy="971550"/>
            <a:chOff x="10023283" y="3895970"/>
            <a:chExt cx="1944000" cy="972000"/>
          </a:xfrm>
        </p:grpSpPr>
        <p:sp>
          <p:nvSpPr>
            <p:cNvPr id="66" name="Freeform 369"/>
            <p:cNvSpPr/>
            <p:nvPr/>
          </p:nvSpPr>
          <p:spPr bwMode="auto">
            <a:xfrm>
              <a:off x="10023283" y="3895970"/>
              <a:ext cx="1944000" cy="972000"/>
            </a:xfrm>
            <a:prstGeom prst="round2DiagRect">
              <a:avLst/>
            </a:prstGeom>
            <a:solidFill>
              <a:srgbClr val="FF5B5B"/>
            </a:solidFill>
            <a:ln>
              <a:noFill/>
            </a:ln>
            <a:effectLst>
              <a:reflection endPos="21000" dist="508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57" name="TextBox 17"/>
            <p:cNvSpPr txBox="1"/>
            <p:nvPr/>
          </p:nvSpPr>
          <p:spPr>
            <a:xfrm>
              <a:off x="10023283" y="4129916"/>
              <a:ext cx="19440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华康俪金黑W8(P)"/>
                  <a:ea typeface="华康俪金黑W8(P)"/>
                </a:rPr>
                <a:t>方法</a:t>
              </a:r>
              <a:endParaRPr lang="zh-CN" altLang="en-US" sz="2800" dirty="0">
                <a:solidFill>
                  <a:schemeClr val="bg1"/>
                </a:solidFill>
                <a:latin typeface="华康俪金黑W8(P)"/>
                <a:ea typeface="华康俪金黑W8(P)"/>
              </a:endParaRPr>
            </a:p>
          </p:txBody>
        </p:sp>
      </p:grpSp>
      <p:sp>
        <p:nvSpPr>
          <p:cNvPr id="68" name="TextBox 6"/>
          <p:cNvSpPr txBox="1"/>
          <p:nvPr/>
        </p:nvSpPr>
        <p:spPr>
          <a:xfrm>
            <a:off x="8907463" y="3783013"/>
            <a:ext cx="2447925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标准作业内容是否良好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作业标准书是否有修订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是否为安全的作业方法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是否能制造出好产品的方法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是否为高效率的作业方法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(6)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顺序是否良好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(7)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准备调整是否良好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(8)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温度湿度是否良好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(9)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照明通风是否良好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(10)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前后工程联系是否良好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图示 1"/>
          <p:cNvGraphicFramePr/>
          <p:nvPr/>
        </p:nvGraphicFramePr>
        <p:xfrm>
          <a:off x="2786807" y="1484784"/>
          <a:ext cx="6286545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2771" name="TextBox 1"/>
          <p:cNvSpPr txBox="1"/>
          <p:nvPr/>
        </p:nvSpPr>
        <p:spPr>
          <a:xfrm>
            <a:off x="6100763" y="1228725"/>
            <a:ext cx="4176712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2" name="TextBox 4"/>
          <p:cNvSpPr txBox="1"/>
          <p:nvPr/>
        </p:nvSpPr>
        <p:spPr>
          <a:xfrm>
            <a:off x="7154863" y="1714500"/>
            <a:ext cx="313213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3" name="TextBox 5"/>
          <p:cNvSpPr txBox="1"/>
          <p:nvPr/>
        </p:nvSpPr>
        <p:spPr>
          <a:xfrm>
            <a:off x="7910513" y="3816350"/>
            <a:ext cx="237648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4" name="TextBox 7"/>
          <p:cNvSpPr txBox="1"/>
          <p:nvPr/>
        </p:nvSpPr>
        <p:spPr>
          <a:xfrm>
            <a:off x="7332663" y="4787900"/>
            <a:ext cx="261937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5" name="TextBox 8"/>
          <p:cNvSpPr txBox="1"/>
          <p:nvPr/>
        </p:nvSpPr>
        <p:spPr>
          <a:xfrm rot="600000">
            <a:off x="6111875" y="5478463"/>
            <a:ext cx="19446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TextBox 9"/>
          <p:cNvSpPr txBox="1"/>
          <p:nvPr/>
        </p:nvSpPr>
        <p:spPr>
          <a:xfrm rot="-720000">
            <a:off x="3879850" y="5067300"/>
            <a:ext cx="10509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7" name="TextBox 10"/>
          <p:cNvSpPr txBox="1"/>
          <p:nvPr/>
        </p:nvSpPr>
        <p:spPr>
          <a:xfrm>
            <a:off x="3859213" y="1677988"/>
            <a:ext cx="8572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场所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8" name="TextBox 4"/>
          <p:cNvSpPr txBox="1"/>
          <p:nvPr/>
        </p:nvSpPr>
        <p:spPr>
          <a:xfrm>
            <a:off x="7848600" y="2681288"/>
            <a:ext cx="31321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9" name="TextBox 10"/>
          <p:cNvSpPr txBox="1"/>
          <p:nvPr/>
        </p:nvSpPr>
        <p:spPr>
          <a:xfrm>
            <a:off x="3146425" y="3929063"/>
            <a:ext cx="9969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产量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0" name="TextBox 10"/>
          <p:cNvSpPr txBox="1"/>
          <p:nvPr/>
        </p:nvSpPr>
        <p:spPr>
          <a:xfrm>
            <a:off x="3087688" y="2835275"/>
            <a:ext cx="850900" cy="30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库存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30475" y="6169025"/>
            <a:ext cx="7839075" cy="38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探讨以上是否有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浪费多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有多余或欠缺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不合理多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82" name="TextBox 8"/>
          <p:cNvSpPr txBox="1"/>
          <p:nvPr/>
        </p:nvSpPr>
        <p:spPr>
          <a:xfrm>
            <a:off x="2498725" y="404813"/>
            <a:ext cx="8280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第四节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培养敏锐的鉴别力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en-US" altLang="zh-CN" sz="2400" b="1" i="1" dirty="0">
                <a:latin typeface="Calibri" panose="020F0502020204030204" pitchFamily="34" charset="0"/>
              </a:rPr>
              <a:t>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现场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3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多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Box 8"/>
          <p:cNvSpPr txBox="1"/>
          <p:nvPr/>
        </p:nvSpPr>
        <p:spPr>
          <a:xfrm>
            <a:off x="2498725" y="404813"/>
            <a:ext cx="828040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第五节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E.C.R.S.I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与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5W2H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sp>
        <p:nvSpPr>
          <p:cNvPr id="33795" name="Line 39"/>
          <p:cNvSpPr/>
          <p:nvPr/>
        </p:nvSpPr>
        <p:spPr>
          <a:xfrm rot="5400000" flipH="1" flipV="1">
            <a:off x="6532563" y="5308600"/>
            <a:ext cx="1584325" cy="0"/>
          </a:xfrm>
          <a:prstGeom prst="line">
            <a:avLst/>
          </a:prstGeom>
          <a:ln w="190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796" name="Line 39"/>
          <p:cNvSpPr/>
          <p:nvPr/>
        </p:nvSpPr>
        <p:spPr>
          <a:xfrm rot="5400000" flipH="1" flipV="1">
            <a:off x="8780463" y="3000375"/>
            <a:ext cx="1584325" cy="7938"/>
          </a:xfrm>
          <a:prstGeom prst="line">
            <a:avLst/>
          </a:prstGeom>
          <a:ln w="190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797" name="Line 39"/>
          <p:cNvSpPr/>
          <p:nvPr/>
        </p:nvSpPr>
        <p:spPr>
          <a:xfrm rot="5400000" flipH="1" flipV="1">
            <a:off x="388938" y="2965450"/>
            <a:ext cx="1512887" cy="7938"/>
          </a:xfrm>
          <a:prstGeom prst="line">
            <a:avLst/>
          </a:prstGeom>
          <a:ln w="190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798" name="Line 32"/>
          <p:cNvSpPr/>
          <p:nvPr/>
        </p:nvSpPr>
        <p:spPr>
          <a:xfrm flipH="1">
            <a:off x="7691438" y="4143375"/>
            <a:ext cx="1673225" cy="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33799" name="Line 31"/>
          <p:cNvSpPr/>
          <p:nvPr/>
        </p:nvSpPr>
        <p:spPr>
          <a:xfrm flipH="1">
            <a:off x="5594350" y="4143375"/>
            <a:ext cx="1409700" cy="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33800" name="Line 30"/>
          <p:cNvSpPr/>
          <p:nvPr/>
        </p:nvSpPr>
        <p:spPr>
          <a:xfrm flipH="1">
            <a:off x="3562350" y="4143375"/>
            <a:ext cx="1241425" cy="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33801" name="Line 30"/>
          <p:cNvSpPr/>
          <p:nvPr/>
        </p:nvSpPr>
        <p:spPr>
          <a:xfrm flipH="1">
            <a:off x="1455738" y="4135438"/>
            <a:ext cx="1403350" cy="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43" name="Oval 21"/>
          <p:cNvSpPr>
            <a:spLocks noChangeArrowheads="1"/>
          </p:cNvSpPr>
          <p:nvPr/>
        </p:nvSpPr>
        <p:spPr bwMode="gray">
          <a:xfrm>
            <a:off x="2763838" y="3762375"/>
            <a:ext cx="777875" cy="758825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28575" algn="ctr">
            <a:solidFill>
              <a:srgbClr val="C0C0C0"/>
            </a:solidFill>
            <a:round/>
          </a:ln>
          <a:effectLst/>
        </p:spPr>
        <p:txBody>
          <a:bodyPr vert="eaVert"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803" name="Oval 6"/>
          <p:cNvSpPr/>
          <p:nvPr/>
        </p:nvSpPr>
        <p:spPr>
          <a:xfrm>
            <a:off x="9182100" y="3756025"/>
            <a:ext cx="777875" cy="758825"/>
          </a:xfrm>
          <a:prstGeom prst="ellipse">
            <a:avLst/>
          </a:prstGeom>
          <a:solidFill>
            <a:srgbClr val="006699"/>
          </a:solidFill>
          <a:ln w="2857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黑体" panose="02010609060101010101" charset="-122"/>
            </a:endParaRPr>
          </a:p>
        </p:txBody>
      </p:sp>
      <p:sp>
        <p:nvSpPr>
          <p:cNvPr id="33804" name="Oval 11"/>
          <p:cNvSpPr/>
          <p:nvPr/>
        </p:nvSpPr>
        <p:spPr>
          <a:xfrm>
            <a:off x="6913563" y="3756025"/>
            <a:ext cx="777875" cy="758825"/>
          </a:xfrm>
          <a:prstGeom prst="ellipse">
            <a:avLst/>
          </a:prstGeom>
          <a:solidFill>
            <a:srgbClr val="00B0F0"/>
          </a:solidFill>
          <a:ln w="2857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黑体" panose="02010609060101010101" charset="-122"/>
            </a:endParaRPr>
          </a:p>
        </p:txBody>
      </p:sp>
      <p:sp>
        <p:nvSpPr>
          <p:cNvPr id="33805" name="Oval 16"/>
          <p:cNvSpPr/>
          <p:nvPr/>
        </p:nvSpPr>
        <p:spPr>
          <a:xfrm>
            <a:off x="4716463" y="3756025"/>
            <a:ext cx="777875" cy="758825"/>
          </a:xfrm>
          <a:prstGeom prst="ellipse">
            <a:avLst/>
          </a:prstGeom>
          <a:solidFill>
            <a:srgbClr val="0070C0"/>
          </a:solidFill>
          <a:ln w="2857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黑体" panose="02010609060101010101" charset="-122"/>
            </a:endParaRPr>
          </a:p>
        </p:txBody>
      </p:sp>
      <p:sp>
        <p:nvSpPr>
          <p:cNvPr id="33806" name="Oval 21"/>
          <p:cNvSpPr/>
          <p:nvPr/>
        </p:nvSpPr>
        <p:spPr>
          <a:xfrm>
            <a:off x="760413" y="3738563"/>
            <a:ext cx="777875" cy="758825"/>
          </a:xfrm>
          <a:prstGeom prst="ellipse">
            <a:avLst/>
          </a:prstGeom>
          <a:solidFill>
            <a:srgbClr val="002060"/>
          </a:solidFill>
          <a:ln w="2857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黑体" panose="02010609060101010101" charset="-122"/>
            </a:endParaRPr>
          </a:p>
        </p:txBody>
      </p:sp>
      <p:sp>
        <p:nvSpPr>
          <p:cNvPr id="33807" name="WordArt 33"/>
          <p:cNvSpPr>
            <a:spLocks noTextEdit="1"/>
          </p:cNvSpPr>
          <p:nvPr/>
        </p:nvSpPr>
        <p:spPr>
          <a:xfrm>
            <a:off x="4913313" y="3927475"/>
            <a:ext cx="381000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400">
                <a:ln w="9525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EAEAEA"/>
                    </a:gs>
                    <a:gs pos="100000">
                      <a:srgbClr val="B2B2B2"/>
                    </a:gs>
                  </a:gsLst>
                  <a:lin ang="5400000" scaled="1"/>
                  <a:tileRect/>
                </a:gra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zh-CN" altLang="en-US" sz="2400"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EAEAEA"/>
                  </a:gs>
                  <a:gs pos="100000">
                    <a:srgbClr val="B2B2B2"/>
                  </a:gs>
                </a:gsLst>
                <a:lin ang="5400000" scaled="1"/>
                <a:tileRect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808" name="WordArt 34"/>
          <p:cNvSpPr>
            <a:spLocks noTextEdit="1"/>
          </p:cNvSpPr>
          <p:nvPr/>
        </p:nvSpPr>
        <p:spPr>
          <a:xfrm>
            <a:off x="7104063" y="3927475"/>
            <a:ext cx="381000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400">
                <a:ln w="9525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EAEAEA"/>
                    </a:gs>
                    <a:gs pos="100000">
                      <a:srgbClr val="B2B2B2"/>
                    </a:gs>
                  </a:gsLst>
                  <a:lin ang="5400000" scaled="1"/>
                  <a:tileRect/>
                </a:gradFill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zh-CN" altLang="en-US" sz="2400"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EAEAEA"/>
                  </a:gs>
                  <a:gs pos="100000">
                    <a:srgbClr val="B2B2B2"/>
                  </a:gs>
                </a:gsLst>
                <a:lin ang="5400000" scaled="1"/>
                <a:tileRect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809" name="WordArt 35"/>
          <p:cNvSpPr>
            <a:spLocks noTextEdit="1"/>
          </p:cNvSpPr>
          <p:nvPr/>
        </p:nvSpPr>
        <p:spPr>
          <a:xfrm>
            <a:off x="9396413" y="3927475"/>
            <a:ext cx="381000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400">
                <a:ln w="9525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EAEAEA"/>
                    </a:gs>
                    <a:gs pos="100000">
                      <a:srgbClr val="B2B2B2"/>
                    </a:gs>
                  </a:gsLst>
                  <a:lin ang="5400000" scaled="1"/>
                  <a:tileRect/>
                </a:gradFill>
                <a:latin typeface="黑体" panose="02010609060101010101" charset="-122"/>
                <a:ea typeface="黑体" panose="02010609060101010101" charset="-122"/>
              </a:rPr>
              <a:t>5</a:t>
            </a:r>
            <a:endParaRPr lang="zh-CN" altLang="en-US" sz="2400"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EAEAEA"/>
                  </a:gs>
                  <a:gs pos="100000">
                    <a:srgbClr val="B2B2B2"/>
                  </a:gs>
                </a:gsLst>
                <a:lin ang="5400000" scaled="1"/>
                <a:tileRect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810" name="WordArt 36"/>
          <p:cNvSpPr>
            <a:spLocks noTextEdit="1"/>
          </p:cNvSpPr>
          <p:nvPr/>
        </p:nvSpPr>
        <p:spPr>
          <a:xfrm>
            <a:off x="3030538" y="3927475"/>
            <a:ext cx="244475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400">
                <a:ln w="9525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EAEAEA"/>
                    </a:gs>
                    <a:gs pos="100000">
                      <a:srgbClr val="B2B2B2"/>
                    </a:gs>
                  </a:gsLst>
                  <a:lin ang="5400000" scaled="1"/>
                  <a:tileRect/>
                </a:gra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zh-CN" altLang="en-US" sz="2400"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EAEAEA"/>
                  </a:gs>
                  <a:gs pos="100000">
                    <a:srgbClr val="B2B2B2"/>
                  </a:gs>
                </a:gsLst>
                <a:lin ang="5400000" scaled="1"/>
                <a:tileRect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811" name="WordArt 36"/>
          <p:cNvSpPr>
            <a:spLocks noTextEdit="1"/>
          </p:cNvSpPr>
          <p:nvPr/>
        </p:nvSpPr>
        <p:spPr>
          <a:xfrm>
            <a:off x="976313" y="3905250"/>
            <a:ext cx="244475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400">
                <a:ln w="9525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EAEAEA"/>
                    </a:gs>
                    <a:gs pos="100000">
                      <a:srgbClr val="B2B2B2"/>
                    </a:gs>
                  </a:gsLst>
                  <a:lin ang="5400000" scaled="1"/>
                  <a:tileRect/>
                </a:gra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zh-CN" altLang="en-US" sz="2400"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EAEAEA"/>
                  </a:gs>
                  <a:gs pos="100000">
                    <a:srgbClr val="B2B2B2"/>
                  </a:gs>
                </a:gsLst>
                <a:lin ang="5400000" scaled="1"/>
                <a:tileRect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812" name="Line 39"/>
          <p:cNvSpPr/>
          <p:nvPr/>
        </p:nvSpPr>
        <p:spPr>
          <a:xfrm rot="5400000" flipH="1" flipV="1">
            <a:off x="2665413" y="5313363"/>
            <a:ext cx="1573212" cy="0"/>
          </a:xfrm>
          <a:prstGeom prst="line">
            <a:avLst/>
          </a:prstGeom>
          <a:ln w="190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13" name="Line 39"/>
          <p:cNvSpPr/>
          <p:nvPr/>
        </p:nvSpPr>
        <p:spPr>
          <a:xfrm rot="5400000" flipH="1" flipV="1">
            <a:off x="4344988" y="2984500"/>
            <a:ext cx="1544637" cy="0"/>
          </a:xfrm>
          <a:prstGeom prst="line">
            <a:avLst/>
          </a:prstGeom>
          <a:ln w="190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1220788" y="2133600"/>
            <a:ext cx="25352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E(Eliminate)——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排除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根据目的，并彻底思考其原因与理由，便能容易的找出能否被排除的可能性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TextBox 61"/>
          <p:cNvSpPr txBox="1">
            <a:spLocks noChangeArrowheads="1"/>
          </p:cNvSpPr>
          <p:nvPr/>
        </p:nvSpPr>
        <p:spPr bwMode="auto">
          <a:xfrm>
            <a:off x="3541713" y="4683125"/>
            <a:ext cx="26812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C(Combine)——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合并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由何时、由谁、做什么等问题，可得到将几种要素合并起来的构想，这样一来便能消除两个要素之间的搬运和停顿。合并各项事物要比以前的“协调”来得容易。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TextBox 62"/>
          <p:cNvSpPr txBox="1">
            <a:spLocks noChangeArrowheads="1"/>
          </p:cNvSpPr>
          <p:nvPr/>
        </p:nvSpPr>
        <p:spPr bwMode="auto">
          <a:xfrm>
            <a:off x="5191125" y="2182813"/>
            <a:ext cx="262731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R(Rearrange)——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交换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由何时、由谁、做什么等问题，可多加思考重新编排或交换等变动，这样一来可引发更多更新的排除与合併的可能性。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6" name="TextBox 29695"/>
          <p:cNvSpPr txBox="1">
            <a:spLocks noChangeArrowheads="1"/>
          </p:cNvSpPr>
          <p:nvPr/>
        </p:nvSpPr>
        <p:spPr bwMode="auto">
          <a:xfrm>
            <a:off x="7485063" y="5133975"/>
            <a:ext cx="26543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S(Simplify)——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简化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在充分考虑过排除、合并、交换后，剩下的问题就是简化了。目的是要减轻劳力负担，可采用动作经济原则。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TextBox 65"/>
          <p:cNvSpPr txBox="1">
            <a:spLocks noChangeArrowheads="1"/>
          </p:cNvSpPr>
          <p:nvPr/>
        </p:nvSpPr>
        <p:spPr bwMode="auto">
          <a:xfrm>
            <a:off x="9586913" y="2108200"/>
            <a:ext cx="255587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I(Investment)——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投资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由现状的人、物、设备等投资上的问题，可对该相对于投资金额所产生的商品价值进行判断，最大的目的就是要做出更便宜具有价值的商品。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TextBox 6"/>
          <p:cNvSpPr txBox="1"/>
          <p:nvPr/>
        </p:nvSpPr>
        <p:spPr>
          <a:xfrm>
            <a:off x="2379663" y="1190625"/>
            <a:ext cx="7848600" cy="525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何为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E.C.R.S.I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6"/>
          <p:cNvSpPr txBox="1"/>
          <p:nvPr/>
        </p:nvSpPr>
        <p:spPr>
          <a:xfrm>
            <a:off x="122238" y="3500438"/>
            <a:ext cx="7848600" cy="525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如何使用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E.C.R.S.I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19" name="TextBox 8"/>
          <p:cNvSpPr txBox="1"/>
          <p:nvPr/>
        </p:nvSpPr>
        <p:spPr>
          <a:xfrm>
            <a:off x="2498725" y="404813"/>
            <a:ext cx="828040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第五节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E.C.R.S.I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与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5W2H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0" y="1196975"/>
            <a:ext cx="7875588" cy="5472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Box 8"/>
          <p:cNvSpPr txBox="1"/>
          <p:nvPr/>
        </p:nvSpPr>
        <p:spPr>
          <a:xfrm>
            <a:off x="2498725" y="404813"/>
            <a:ext cx="828040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第五节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E.C.R.S.I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与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5W2H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22238" y="3500438"/>
            <a:ext cx="3313112" cy="573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5W2H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E.C.R.S.I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4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1613" y="1052513"/>
            <a:ext cx="6983412" cy="565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extBox 8"/>
          <p:cNvSpPr txBox="1"/>
          <p:nvPr/>
        </p:nvSpPr>
        <p:spPr>
          <a:xfrm>
            <a:off x="2498725" y="404813"/>
            <a:ext cx="828040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第五节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案例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要改善的检查清单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graphicFrame>
        <p:nvGraphicFramePr>
          <p:cNvPr id="3" name="Group 41"/>
          <p:cNvGraphicFramePr>
            <a:graphicFrameLocks noGrp="1"/>
          </p:cNvGraphicFramePr>
          <p:nvPr/>
        </p:nvGraphicFramePr>
        <p:xfrm>
          <a:off x="2479675" y="1700213"/>
          <a:ext cx="8686800" cy="4240213"/>
        </p:xfrm>
        <a:graphic>
          <a:graphicData uri="http://schemas.openxmlformats.org/drawingml/2006/table">
            <a:tbl>
              <a:tblPr/>
              <a:tblGrid>
                <a:gridCol w="4344988"/>
                <a:gridCol w="4341812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检查清单的种类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  象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①对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4M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的检查清单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作业者（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Main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       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机器（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Machine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材料（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Material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     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方法（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Method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对生产合理化三要素的检查清单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品质（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Quality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     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交货（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Delivery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成本（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对作业动作的检查清单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手和脚 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身体 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疲劳 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安全 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操作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对作业者环境的检查清单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布置 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环境 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照明 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整理 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搬运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各部门改善业务的检查清单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产品的设计质量  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原资财的设计品质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原资财的品质，价格 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原材料使用法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机械装备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库存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制造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搬运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修理费用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办公费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电力，动力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extBox 8"/>
          <p:cNvSpPr txBox="1"/>
          <p:nvPr/>
        </p:nvSpPr>
        <p:spPr>
          <a:xfrm>
            <a:off x="2498725" y="404813"/>
            <a:ext cx="8280400" cy="80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第五节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案例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要改善的检查清单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zh-CN" alt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黑体" panose="02010609060101010101" charset="-122"/>
              </a:rPr>
              <a:t>对</a:t>
            </a:r>
            <a:r>
              <a:rPr lang="en-US" altLang="zh-CN" sz="2400" b="1" dirty="0">
                <a:solidFill>
                  <a:schemeClr val="accent2"/>
                </a:solidFill>
                <a:latin typeface="Calibri" panose="020F0502020204030204" pitchFamily="34" charset="0"/>
                <a:ea typeface="黑体" panose="02010609060101010101" charset="-122"/>
              </a:rPr>
              <a:t>4M</a:t>
            </a:r>
            <a:r>
              <a:rPr lang="zh-CN" alt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黑体" panose="02010609060101010101" charset="-122"/>
              </a:rPr>
              <a:t>的检查清单</a:t>
            </a:r>
            <a:endParaRPr lang="zh-CN" altLang="en-US" sz="2400" b="1" dirty="0">
              <a:solidFill>
                <a:schemeClr val="accent2"/>
              </a:solidFill>
              <a:latin typeface="Calibri" panose="020F0502020204030204" pitchFamily="34" charset="0"/>
              <a:ea typeface="黑体" panose="02010609060101010101" charset="-122"/>
            </a:endParaRPr>
          </a:p>
          <a:p>
            <a:pPr eaLnBrk="1" hangingPunct="1"/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graphicFrame>
        <p:nvGraphicFramePr>
          <p:cNvPr id="5" name="Group 25"/>
          <p:cNvGraphicFramePr>
            <a:graphicFrameLocks noGrp="1"/>
          </p:cNvGraphicFramePr>
          <p:nvPr/>
        </p:nvGraphicFramePr>
        <p:xfrm>
          <a:off x="627063" y="2276475"/>
          <a:ext cx="5400675" cy="3505200"/>
        </p:xfrm>
        <a:graphic>
          <a:graphicData uri="http://schemas.openxmlformats.org/drawingml/2006/table">
            <a:tbl>
              <a:tblPr/>
              <a:tblGrid>
                <a:gridCol w="2233644"/>
                <a:gridCol w="3167031"/>
              </a:tblGrid>
              <a:tr h="396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  象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检查项目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77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作业者（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Man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1" marR="90001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有无使人容易疲劳，危险之处？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kumimoji="1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作业者的工作知识是否充分？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能否减少作业者人数？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温度，照明是否合适？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加工品，工具是否在互相干涉的范围内？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是否有效地发挥作业者的技能？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作业者的自主性是否发挥出来？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作业分配量是否均匀？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77">
                <a:tc>
                  <a:txBody>
                    <a:bodyPr/>
                    <a:lstStyle/>
                    <a:p>
                      <a:pPr marL="0" marR="0" lvl="0" indent="152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机器（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Machine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1" marR="90001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能否使两个以上的工具结合起来？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切削工具的使用是否适合于作业？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工具类是否备齐？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是否处于最佳运行状态？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是否正确使用？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是否有效地运用机器的能力？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是否被有效地利用自动移送，加热时间等？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机器的高度有无不合理之处？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25"/>
          <p:cNvGraphicFramePr>
            <a:graphicFrameLocks noGrp="1"/>
          </p:cNvGraphicFramePr>
          <p:nvPr/>
        </p:nvGraphicFramePr>
        <p:xfrm>
          <a:off x="6386513" y="2276475"/>
          <a:ext cx="5400675" cy="3529013"/>
        </p:xfrm>
        <a:graphic>
          <a:graphicData uri="http://schemas.openxmlformats.org/drawingml/2006/table">
            <a:tbl>
              <a:tblPr/>
              <a:tblGrid>
                <a:gridCol w="2233644"/>
                <a:gridCol w="3167031"/>
              </a:tblGrid>
              <a:tr h="420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  象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检查项目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179">
                <a:tc>
                  <a:txBody>
                    <a:bodyPr/>
                    <a:lstStyle/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材料（</a:t>
                      </a: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Material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0001" marR="90001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能否使用容易购买且物美价廉的材料？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能否减少不良品和废品？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切割尺寸是否非常恰当？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材料堆放处是否整顿好？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是否遵守有关材料的标准？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是否做好半成品的管理？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是否做好材料的区分？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能否使搬运材料的方法更合理化？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1" marR="91441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6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方法（</a:t>
                      </a: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Method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0001" marR="90001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能否采用更方便的作业姿式和方法？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能否使手工作业发展成工具化，机械化？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能否将作业方法改成女人也能干的作业？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有无缩减工时的方法？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能否使用其它机器？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能否一人操作</a:t>
                      </a: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台或者更多的机器？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能否简化现在的作业？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1" marR="91441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0617" name="Group 25"/>
          <p:cNvGraphicFramePr>
            <a:graphicFrameLocks noGrp="1"/>
          </p:cNvGraphicFramePr>
          <p:nvPr/>
        </p:nvGraphicFramePr>
        <p:xfrm>
          <a:off x="2498725" y="1341438"/>
          <a:ext cx="8280400" cy="5211763"/>
        </p:xfrm>
        <a:graphic>
          <a:graphicData uri="http://schemas.openxmlformats.org/drawingml/2006/table">
            <a:tbl>
              <a:tblPr/>
              <a:tblGrid>
                <a:gridCol w="2794000"/>
                <a:gridCol w="5486400"/>
              </a:tblGrid>
              <a:tr h="365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  象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检查项目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535">
                <a:tc>
                  <a:txBody>
                    <a:bodyPr/>
                    <a:lstStyle/>
                    <a:p>
                      <a:pPr marL="0" marR="0" lvl="0" indent="304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品质（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Quality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什么产品，什么工程多发生不良？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kumimoji="1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能否保证产品的性能，耐久性？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是否存在要求以上的精密度？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是否确定检查标准？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是否施行对职员的品质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检查标准是否合理？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是否灵活使用管理，统计图表等进行管理改善？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285">
                <a:tc>
                  <a:txBody>
                    <a:bodyPr/>
                    <a:lstStyle/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交货期（</a:t>
                      </a: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Delivery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延迟交货期的最大原因是什么？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工程怎样进行重编，才能缩短生产周期？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减少半成品的诀窍？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订单同生产能力是否平衡？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是否正确地布置材料，入库？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外协厂家管理上的困难是什么？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能否实行现标准品的大量生产化？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能否进一步缩短交货期？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是否建立材料，生产，加工，出库的综合性计划？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成本（</a:t>
                      </a: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Cost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是否节约机器，材料，电力等？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是否建立管理及提高生产效率的对策？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是否提高人和机器的运转效率？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能否提高效率及品质，降低成本？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报价单同实际成本是否合理？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购买计划或布置的样式，单价的决定是否良好（正确）？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是否制定提高职员成本意识的对策？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有无更廉价的购买处，更廉价的制造地？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作业方法的改善及机械化等能否节约劳动成本？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1" name="TextBox 8"/>
          <p:cNvSpPr txBox="1"/>
          <p:nvPr/>
        </p:nvSpPr>
        <p:spPr>
          <a:xfrm>
            <a:off x="2498725" y="404813"/>
            <a:ext cx="8280400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第五节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案例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要改善的检查清单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zh-CN" alt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黑体" panose="02010609060101010101" charset="-122"/>
              </a:rPr>
              <a:t>对生产合理化三要素的检查清单</a:t>
            </a:r>
            <a:endParaRPr lang="zh-CN" altLang="en-US" sz="2000" b="1" dirty="0">
              <a:solidFill>
                <a:schemeClr val="accent2"/>
              </a:solidFill>
              <a:latin typeface="Calibri" panose="020F0502020204030204" pitchFamily="34" charset="0"/>
              <a:ea typeface="黑体" panose="02010609060101010101" charset="-122"/>
            </a:endParaRPr>
          </a:p>
          <a:p>
            <a:pPr eaLnBrk="1" hangingPunct="1"/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2661" name="Group 21"/>
          <p:cNvGraphicFramePr>
            <a:graphicFrameLocks noGrp="1"/>
          </p:cNvGraphicFramePr>
          <p:nvPr/>
        </p:nvGraphicFramePr>
        <p:xfrm>
          <a:off x="627063" y="2276475"/>
          <a:ext cx="4967288" cy="3390900"/>
        </p:xfrm>
        <a:graphic>
          <a:graphicData uri="http://schemas.openxmlformats.org/drawingml/2006/table">
            <a:tbl>
              <a:tblPr/>
              <a:tblGrid>
                <a:gridCol w="719897"/>
                <a:gridCol w="4247390"/>
              </a:tblGrid>
              <a:tr h="281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  象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7" marR="91417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检查项目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7" marR="91417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手和脚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9977" marR="89977" marT="46798" marB="467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能否同时使用两手进行作业？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手的速度是否合适？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手脚的位置能否交换？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能否有效地利用脚的动作</a:t>
                      </a: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?</a:t>
                      </a:r>
                      <a:endParaRPr kumimoji="1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能否使用虎钳，专用工具？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双手使用方向是否对称？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能否使手工业工具化，机械化？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能否使身躯动作变为手臂动作，手臂动作变为手的动作，手的动作变为手指的动作？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7" marR="91417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身体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9977" marR="89977" marT="46798" marB="467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是否用不自然的姿势进行作业？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身体活动是否过分无理？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工作服是否合身？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能否消除噪音？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能否利用体重？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温度、通风，照明等是否恰当？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腰的弯曲是否过多？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7" marR="91417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2" name="TextBox 8"/>
          <p:cNvSpPr txBox="1"/>
          <p:nvPr/>
        </p:nvSpPr>
        <p:spPr>
          <a:xfrm>
            <a:off x="2498725" y="404813"/>
            <a:ext cx="8280400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第五节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案例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要改善的检查清单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zh-CN" alt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黑体" panose="02010609060101010101" charset="-122"/>
              </a:rPr>
              <a:t>对作业动作的检查清单</a:t>
            </a:r>
            <a:endParaRPr lang="zh-CN" altLang="en-US" sz="2000" b="1" dirty="0">
              <a:solidFill>
                <a:schemeClr val="accent2"/>
              </a:solidFill>
              <a:latin typeface="Calibri" panose="020F0502020204030204" pitchFamily="34" charset="0"/>
              <a:ea typeface="黑体" panose="02010609060101010101" charset="-122"/>
            </a:endParaRPr>
          </a:p>
          <a:p>
            <a:pPr eaLnBrk="1" hangingPunct="1"/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graphicFrame>
        <p:nvGraphicFramePr>
          <p:cNvPr id="5" name="Group 21"/>
          <p:cNvGraphicFramePr>
            <a:graphicFrameLocks noGrp="1"/>
          </p:cNvGraphicFramePr>
          <p:nvPr/>
        </p:nvGraphicFramePr>
        <p:xfrm>
          <a:off x="5954713" y="1557338"/>
          <a:ext cx="4968875" cy="4762500"/>
        </p:xfrm>
        <a:graphic>
          <a:graphicData uri="http://schemas.openxmlformats.org/drawingml/2006/table">
            <a:tbl>
              <a:tblPr/>
              <a:tblGrid>
                <a:gridCol w="720127"/>
                <a:gridCol w="4248748"/>
              </a:tblGrid>
              <a:tr h="281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  象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检查项目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疲劳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0006" marR="90006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能否尽量用舒服的姿势工作？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工具能否代替手作业？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能否将站立作业变更为坐式作业？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有无过激的作业？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能否缩减体力作业？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能否缩减精神性疲劳？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kumimoji="1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是否急剧的改变运动方向？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安全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6" marR="90006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方向盘或手柄的方向能否一定？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作业区的安全是否得到保护？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照度维持在什么程度？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是否附带安全罩类？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是否实施安全教育？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注油，清扫是否一丝不苟的实行？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是否使用不恰当的工具？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是否不正确地使用设备，夹具？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动作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能否减少找，挑选的动作？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使用的设备是否在适当范围内？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能否使动作的方向和作业的方向一致？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能否减少动作量？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能否利用更短距离的动作？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动作能否循环实现？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能否组合两种以上的动作？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移动等待时间能否另外有效地使用？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5732" name="Group 20"/>
          <p:cNvGraphicFramePr>
            <a:graphicFrameLocks noGrp="1"/>
          </p:cNvGraphicFramePr>
          <p:nvPr/>
        </p:nvGraphicFramePr>
        <p:xfrm>
          <a:off x="698500" y="2349500"/>
          <a:ext cx="4895850" cy="3046413"/>
        </p:xfrm>
        <a:graphic>
          <a:graphicData uri="http://schemas.openxmlformats.org/drawingml/2006/table">
            <a:tbl>
              <a:tblPr/>
              <a:tblGrid>
                <a:gridCol w="791976"/>
                <a:gridCol w="4103874"/>
              </a:tblGrid>
              <a:tr h="274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  象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检 查 项 目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27" marR="91427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配备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9987" marR="89987" marT="46785" marB="467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设备的布置，通路宽度是否适当？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部品仓库的位置是否非常合适？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放置材料，工具方法如何？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是否存在不必要使用场所？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能否立体角度使用？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能否有效地使用工厂的每一区域？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搬运设施，是否有效地利用？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环境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9987" marR="89987" marT="46785" marB="467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是否设置了防音装置？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工作机器是否发出异常声音？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是否发出不必要的声音？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能否研究耳塞？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是否考虑了温度，湿度？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是否研究出适应环境的工作服？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能否利用自然的风热？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7" marR="91427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6" name="TextBox 8"/>
          <p:cNvSpPr txBox="1"/>
          <p:nvPr/>
        </p:nvSpPr>
        <p:spPr>
          <a:xfrm>
            <a:off x="2498725" y="404813"/>
            <a:ext cx="8280400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第五节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案例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要改善的检查清单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zh-CN" alt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黑体" panose="02010609060101010101" charset="-122"/>
              </a:rPr>
              <a:t>对作业环境的检查清单</a:t>
            </a:r>
            <a:endParaRPr lang="zh-CN" altLang="en-US" sz="20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/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graphicFrame>
        <p:nvGraphicFramePr>
          <p:cNvPr id="5" name="Group 21"/>
          <p:cNvGraphicFramePr>
            <a:graphicFrameLocks noGrp="1"/>
          </p:cNvGraphicFramePr>
          <p:nvPr/>
        </p:nvGraphicFramePr>
        <p:xfrm>
          <a:off x="6027738" y="1484313"/>
          <a:ext cx="5543550" cy="4757738"/>
        </p:xfrm>
        <a:graphic>
          <a:graphicData uri="http://schemas.openxmlformats.org/drawingml/2006/table">
            <a:tbl>
              <a:tblPr/>
              <a:tblGrid>
                <a:gridCol w="1592216"/>
                <a:gridCol w="3951334"/>
              </a:tblGrid>
              <a:tr h="274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  象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22" marR="91422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检 查 项 目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22" marR="91422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照明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9983" marR="89983" marT="46810" marB="468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是否使用局部照明？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能否开天窗？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能否利用镜的反射？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工厂内整体的亮度是否恰当？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能否只在必要时照亮？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有无架线上危险之处？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能否将照明利用在别的改善之处？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2" marR="91422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整理、整顿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9983" marR="89983" marT="46810" marB="468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是否整理好，随时可以使用？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竖着使用的能否竖着整理？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能否研究物品的堆放法？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是否安排好存放场所？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能否按用途分类，收讫？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抽屉内的东西是否明确标出？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能否使用旋转式滚筒车床？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能否将使用率高的物件整理好放在容易拿的高度？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2" marR="91422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6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搬运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9983" marR="89983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加工品是否散乱在地上？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能否利用支架？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搬运车是否空车移动？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是否研究放置法？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能否使用适合于产品形状的专用车？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从材料到产品是否水平移动？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是否在靠人力搬运？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能否以用空气，重量？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3" marR="89983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0851" name="Group 19"/>
          <p:cNvGraphicFramePr>
            <a:graphicFrameLocks noGrp="1"/>
          </p:cNvGraphicFramePr>
          <p:nvPr/>
        </p:nvGraphicFramePr>
        <p:xfrm>
          <a:off x="195263" y="2060575"/>
          <a:ext cx="3816350" cy="4481513"/>
        </p:xfrm>
        <a:graphic>
          <a:graphicData uri="http://schemas.openxmlformats.org/drawingml/2006/table">
            <a:tbl>
              <a:tblPr/>
              <a:tblGrid>
                <a:gridCol w="792073"/>
                <a:gridCol w="3024277"/>
              </a:tblGrid>
              <a:tr h="27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   象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检 查 项 目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054">
                <a:tc>
                  <a:txBody>
                    <a:bodyPr/>
                    <a:lstStyle/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产品的设计品质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9998" marR="89998" marT="46810" marB="468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品质是否过高，过低？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是否适当品质？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可靠性是否适当？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设计是否考虑了促进品质的因素？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进行设计是否考虑工程承受能力？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原材料的设计品质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9998" marR="89998" marT="46810" marB="468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是否成为剩余品质？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是否成为过低品质？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是否成为要求适当的品质？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原材料的使用有无代替性？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是否为容易加工而设计？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是否为容易装配而设计？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是否为容易修理而设计？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原材料的品质价格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9998" marR="89998" marT="46810" marB="468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能否使用其它公司的原材料？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能否使用市场上的当地原材料？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能否出售标准品？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原材料有无问题？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是否应该从重视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QC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的公司购买原材料？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原材料的使用方法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9998" marR="89998" marT="46810" marB="468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是否使用昂贵的材料？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是否使用不良原材料？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原材料的使用比率如何？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有无浪费原材料之处？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6" name="TextBox 8"/>
          <p:cNvSpPr txBox="1"/>
          <p:nvPr/>
        </p:nvSpPr>
        <p:spPr>
          <a:xfrm>
            <a:off x="2498725" y="404813"/>
            <a:ext cx="8280400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第五节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案例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要改善的检查清单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zh-CN" alt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黑体" panose="02010609060101010101" charset="-122"/>
              </a:rPr>
              <a:t>各部门业务改善的检查清单</a:t>
            </a:r>
            <a:endParaRPr lang="zh-CN" altLang="en-US" sz="2000" b="1" dirty="0">
              <a:solidFill>
                <a:schemeClr val="accent2"/>
              </a:solidFill>
              <a:latin typeface="Calibri" panose="020F0502020204030204" pitchFamily="34" charset="0"/>
              <a:ea typeface="黑体" panose="02010609060101010101" charset="-122"/>
            </a:endParaRPr>
          </a:p>
          <a:p>
            <a:pPr eaLnBrk="1" hangingPunct="1"/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graphicFrame>
        <p:nvGraphicFramePr>
          <p:cNvPr id="5" name="Group 19"/>
          <p:cNvGraphicFramePr>
            <a:graphicFrameLocks noGrp="1"/>
          </p:cNvGraphicFramePr>
          <p:nvPr/>
        </p:nvGraphicFramePr>
        <p:xfrm>
          <a:off x="4227513" y="1268413"/>
          <a:ext cx="3527425" cy="5303838"/>
        </p:xfrm>
        <a:graphic>
          <a:graphicData uri="http://schemas.openxmlformats.org/drawingml/2006/table">
            <a:tbl>
              <a:tblPr/>
              <a:tblGrid>
                <a:gridCol w="568980"/>
                <a:gridCol w="2958445"/>
              </a:tblGrid>
              <a:tr h="457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   象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5" marR="91415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检 查 项 目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5" marR="91415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人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9975" marR="89975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合适的人才是否被配在合适的场所工作？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有无待命时间？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是否在做不必要的作业？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能否提高技能？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能否增加实际作业时间？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是否做不必要的工作？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能否取消加班加点？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实际工作人数为多少？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手工作业能否机械化？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能否缩减人员数？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能否机动灵活安排？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5" marR="9141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机器设备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75" marR="89975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制造能力是否合适？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工序能力是否合适？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运转（使用）率如何？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故障率如何？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机器的停止状态如何？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能否提高制造及工艺能力？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5" marR="914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  存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75" marR="89975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原材料的库存量是否合适？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能否消除产品的库存量？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能否减少原材料的库存？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有无原材料品质的下降？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有无丢失原材料？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有无原材料的破损？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5" marR="914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19"/>
          <p:cNvGraphicFramePr>
            <a:graphicFrameLocks noGrp="1"/>
          </p:cNvGraphicFramePr>
          <p:nvPr/>
        </p:nvGraphicFramePr>
        <p:xfrm>
          <a:off x="8043863" y="1052513"/>
          <a:ext cx="3527425" cy="5545138"/>
        </p:xfrm>
        <a:graphic>
          <a:graphicData uri="http://schemas.openxmlformats.org/drawingml/2006/table">
            <a:tbl>
              <a:tblPr/>
              <a:tblGrid>
                <a:gridCol w="568980"/>
                <a:gridCol w="2958445"/>
              </a:tblGrid>
              <a:tr h="537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   象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5" marR="91415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检 查 项 目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5" marR="91415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原材料的使用方法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9975" marR="89975" marT="46804" marB="468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是否使用昂贵的材料？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是否使用不良原材料？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原材料的使用比率如何？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有无浪费原材料之处？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5" marR="9141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  造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75" marR="89975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能否增加一次性购入量，处理量？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有无设计变更？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制造计划是否合理？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有无改变制造设计？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准备时间如何？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是否随制造方法降低单位消耗定额？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是否随制造减缩不良率？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能否使减少制造的散布，估量为满足规格？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5" marR="914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8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电力，动力 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75" marR="89975" marT="46799" marB="467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有无电力，水的浪费？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蒸汽，压缩空气有无泄露处？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是否不必要地使用电力、水、蒸汽，燃料，压缩空气？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设备，机器有无不必要的空转？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电力是否过负荷？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能否有效地利用不必要的热量？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5" marR="914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6752" name="Group 16"/>
          <p:cNvGraphicFramePr>
            <a:graphicFrameLocks noGrp="1"/>
          </p:cNvGraphicFramePr>
          <p:nvPr/>
        </p:nvGraphicFramePr>
        <p:xfrm>
          <a:off x="1463675" y="2060575"/>
          <a:ext cx="4535488" cy="3889375"/>
        </p:xfrm>
        <a:graphic>
          <a:graphicData uri="http://schemas.openxmlformats.org/drawingml/2006/table">
            <a:tbl>
              <a:tblPr/>
              <a:tblGrid>
                <a:gridCol w="855752"/>
                <a:gridCol w="3679736"/>
              </a:tblGrid>
              <a:tr h="274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   象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20" marR="91420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检 查 项 目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20" marR="91420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  查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0" marR="89980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检查资料是否反馈到制造部门应用？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能否废除或简略工序检查？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能否废除或简略出厂检查？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能否使检查自动化？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能否改善检查设备，装备？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全数检查能否变为抽样检查？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能否改善选取试料的方法？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检查项目是否恰当？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能否减少检查项目？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检查作业是否标准化？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是否准备好标准样品？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能否缩短检查时间？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0" marR="91420"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搬  运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20" marR="91420"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能否缩短搬运距离，时间？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能否减少搬运费用？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能否减少出，入库费用？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0" marR="91420"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24" name="TextBox 8"/>
          <p:cNvSpPr txBox="1"/>
          <p:nvPr/>
        </p:nvSpPr>
        <p:spPr>
          <a:xfrm>
            <a:off x="2498725" y="404813"/>
            <a:ext cx="8280400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第五节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案例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要改善的检查清单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zh-CN" alt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黑体" panose="02010609060101010101" charset="-122"/>
              </a:rPr>
              <a:t>各部门业务改善的检查清单</a:t>
            </a:r>
            <a:endParaRPr lang="zh-CN" altLang="en-US" sz="2000" b="1" dirty="0">
              <a:solidFill>
                <a:schemeClr val="accent2"/>
              </a:solidFill>
              <a:latin typeface="Calibri" panose="020F0502020204030204" pitchFamily="34" charset="0"/>
              <a:ea typeface="黑体" panose="02010609060101010101" charset="-122"/>
            </a:endParaRPr>
          </a:p>
          <a:p>
            <a:pPr eaLnBrk="1" hangingPunct="1"/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graphicFrame>
        <p:nvGraphicFramePr>
          <p:cNvPr id="5" name="Group 20"/>
          <p:cNvGraphicFramePr>
            <a:graphicFrameLocks noGrp="1"/>
          </p:cNvGraphicFramePr>
          <p:nvPr/>
        </p:nvGraphicFramePr>
        <p:xfrm>
          <a:off x="6324600" y="2060575"/>
          <a:ext cx="4598988" cy="3889375"/>
        </p:xfrm>
        <a:graphic>
          <a:graphicData uri="http://schemas.openxmlformats.org/drawingml/2006/table">
            <a:tbl>
              <a:tblPr/>
              <a:tblGrid>
                <a:gridCol w="1164425"/>
                <a:gridCol w="3434563"/>
              </a:tblGrid>
              <a:tr h="454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   象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4" marR="89984" marT="46816" marB="46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检 查 项 目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4" marR="89984" marT="46816" marB="46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修理费用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24" marR="91424"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能否减少修理费用？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能否提高修理比率？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是否将寿命已到的设备，再修理使用？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4" marR="91424"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3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办公费 </a:t>
                      </a:r>
                      <a:endParaRPr kumimoji="1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24" marR="91424"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能否缩减办公人员？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能否取消或减少办公？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有无办公用品的浪费？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能否缩减电话费？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能否有效地利用电脑？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复印有无不必要的浪费？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24" marR="91424"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8572500" y="1628775"/>
            <a:ext cx="2566988" cy="4397375"/>
          </a:xfrm>
          <a:prstGeom prst="rect">
            <a:avLst/>
          </a:prstGeom>
          <a:solidFill>
            <a:srgbClr val="C495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963" y="3360738"/>
            <a:ext cx="2227263" cy="2665413"/>
          </a:xfrm>
          <a:prstGeom prst="rect">
            <a:avLst/>
          </a:prstGeom>
          <a:solidFill>
            <a:srgbClr val="68972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99138" y="2243138"/>
            <a:ext cx="2773363" cy="3783013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70225" y="2603500"/>
            <a:ext cx="2732088" cy="3422650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1101725" y="3468688"/>
            <a:ext cx="1690688" cy="75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kern="0" cap="none" spc="0" normalizeH="0" baseline="0" noProof="0" dirty="0">
                <a:solidFill>
                  <a:sysClr val="window" lastClr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5Why</a:t>
            </a:r>
            <a:endParaRPr kumimoji="0" lang="zh-CN" altLang="en-US" sz="3600" b="1" kern="0" cap="none" spc="0" normalizeH="0" baseline="0" noProof="0" dirty="0">
              <a:solidFill>
                <a:sysClr val="window" lastClr="FFFFFF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2500" y="4273550"/>
            <a:ext cx="1920875" cy="1873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Box 35"/>
          <p:cNvSpPr txBox="1"/>
          <p:nvPr/>
        </p:nvSpPr>
        <p:spPr>
          <a:xfrm>
            <a:off x="3376613" y="2971800"/>
            <a:ext cx="2303463" cy="60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kern="0" cap="none" spc="0" normalizeH="0" baseline="0" noProof="0" dirty="0">
                <a:solidFill>
                  <a:sysClr val="window" lastClr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5Y-2W-2H</a:t>
            </a:r>
            <a:endParaRPr kumimoji="0" lang="zh-CN" altLang="en-US" sz="2800" b="1" kern="0" cap="none" spc="0" normalizeH="0" baseline="0" noProof="0" dirty="0">
              <a:solidFill>
                <a:sysClr val="window" lastClr="FFFFFF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28988" y="3663950"/>
            <a:ext cx="2397125" cy="1968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5926138" y="2176463"/>
            <a:ext cx="2430463" cy="973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kern="0" cap="none" spc="0" normalizeH="0" baseline="0" noProof="0" dirty="0">
                <a:solidFill>
                  <a:sysClr val="window" lastClr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鱼骨图</a:t>
            </a:r>
            <a:endParaRPr kumimoji="0" lang="zh-CN" altLang="en-US" sz="4400" b="1" kern="0" cap="none" spc="0" normalizeH="0" baseline="0" noProof="0" dirty="0">
              <a:solidFill>
                <a:sysClr val="window" lastClr="FFFFFF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88050" y="3073400"/>
            <a:ext cx="2462213" cy="1730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8726488" y="1625600"/>
            <a:ext cx="2295525" cy="89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kern="0" cap="none" spc="0" normalizeH="0" baseline="0" noProof="0" dirty="0">
                <a:solidFill>
                  <a:sysClr val="window" lastClr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A3</a:t>
            </a:r>
            <a:r>
              <a:rPr kumimoji="0" lang="zh-CN" altLang="en-US" sz="4400" b="1" kern="0" cap="none" spc="0" normalizeH="0" baseline="0" noProof="0" dirty="0">
                <a:solidFill>
                  <a:sysClr val="window" lastClr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报告</a:t>
            </a:r>
            <a:endParaRPr kumimoji="0" lang="zh-CN" altLang="en-US" sz="4400" b="1" kern="0" cap="none" spc="0" normalizeH="0" baseline="0" noProof="0" dirty="0">
              <a:solidFill>
                <a:sysClr val="window" lastClr="FFFFFF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78863" y="2536825"/>
            <a:ext cx="2390775" cy="203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4046" name="Object 15"/>
          <p:cNvGraphicFramePr>
            <a:graphicFrameLocks noChangeAspect="1"/>
          </p:cNvGraphicFramePr>
          <p:nvPr/>
        </p:nvGraphicFramePr>
        <p:xfrm>
          <a:off x="1058863" y="4591050"/>
          <a:ext cx="17526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showAsIcon="1" r:id="rId1" imgW="914400" imgH="685800" progId="Excel.Sheet.8">
                  <p:embed/>
                </p:oleObj>
              </mc:Choice>
              <mc:Fallback>
                <p:oleObj name="" showAsIcon="1" r:id="rId1" imgW="914400" imgH="685800" progId="Excel.Shee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58863" y="4591050"/>
                        <a:ext cx="1752600" cy="1254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7" name="TextBox 8"/>
          <p:cNvSpPr txBox="1"/>
          <p:nvPr/>
        </p:nvSpPr>
        <p:spPr>
          <a:xfrm>
            <a:off x="2498725" y="404813"/>
            <a:ext cx="828040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第五节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案例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要改善的检查清单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-</a:t>
            </a:r>
            <a:r>
              <a:rPr lang="zh-CN" alt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黑体" panose="02010609060101010101" charset="-122"/>
              </a:rPr>
              <a:t>寻找真因的相关案例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graphicFrame>
        <p:nvGraphicFramePr>
          <p:cNvPr id="44048" name="Object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76613" y="4273550"/>
          <a:ext cx="2176462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showAsIcon="1" r:id="rId3" imgW="914400" imgH="685800" progId="PowerPoint.Show.8">
                  <p:embed/>
                </p:oleObj>
              </mc:Choice>
              <mc:Fallback>
                <p:oleObj name="" showAsIcon="1" r:id="rId3" imgW="914400" imgH="685800" progId="PowerPoint.Show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6613" y="4273550"/>
                        <a:ext cx="2176462" cy="1458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9" name="Object 3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51513" y="3594100"/>
          <a:ext cx="2362200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showAsIcon="1" r:id="rId5" imgW="0" imgH="0" progId="PowerPoint.Show.8">
                  <p:embed/>
                </p:oleObj>
              </mc:Choice>
              <mc:Fallback>
                <p:oleObj name="" showAsIcon="1" r:id="rId5" imgW="0" imgH="0" progId="PowerPoint.Show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5751513" y="3594100"/>
                        <a:ext cx="2362200" cy="1911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0" name="Object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942388" y="2740025"/>
          <a:ext cx="1941512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showAsIcon="1" r:id="rId6" imgW="0" imgH="0" progId="PowerPoint.Show.8">
                  <p:embed/>
                </p:oleObj>
              </mc:Choice>
              <mc:Fallback>
                <p:oleObj name="" showAsIcon="1" r:id="rId6" imgW="0" imgH="0" progId="PowerPoint.Show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8942388" y="2740025"/>
                        <a:ext cx="1941512" cy="1941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1" name="Object 35"/>
          <p:cNvGraphicFramePr>
            <a:graphicFrameLocks noChangeAspect="1"/>
          </p:cNvGraphicFramePr>
          <p:nvPr/>
        </p:nvGraphicFramePr>
        <p:xfrm>
          <a:off x="9090025" y="4418013"/>
          <a:ext cx="1754188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showAsIcon="1" r:id="rId7" imgW="914400" imgH="685800" progId="Excel.Sheet.8">
                  <p:embed/>
                </p:oleObj>
              </mc:Choice>
              <mc:Fallback>
                <p:oleObj name="" showAsIcon="1" r:id="rId7" imgW="914400" imgH="685800" progId="Excel.Shee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90025" y="4418013"/>
                        <a:ext cx="1754188" cy="1314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2"/>
          <p:cNvSpPr/>
          <p:nvPr/>
        </p:nvSpPr>
        <p:spPr>
          <a:xfrm>
            <a:off x="8005763" y="2376488"/>
            <a:ext cx="3627438" cy="400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03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改善六大步骤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Adobe 宋体 Std L" pitchFamily="18" charset="-122"/>
              <a:cs typeface="+mn-cs"/>
            </a:endParaRPr>
          </a:p>
        </p:txBody>
      </p:sp>
      <p:grpSp>
        <p:nvGrpSpPr>
          <p:cNvPr id="45059" name="组合 12"/>
          <p:cNvGrpSpPr/>
          <p:nvPr/>
        </p:nvGrpSpPr>
        <p:grpSpPr>
          <a:xfrm>
            <a:off x="8486775" y="3203575"/>
            <a:ext cx="2663825" cy="2663825"/>
            <a:chOff x="925401" y="3148271"/>
            <a:chExt cx="2664296" cy="2664296"/>
          </a:xfrm>
        </p:grpSpPr>
        <p:sp>
          <p:nvSpPr>
            <p:cNvPr id="14" name="椭圆 13"/>
            <p:cNvSpPr/>
            <p:nvPr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24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69890" y="3292760"/>
              <a:ext cx="2375320" cy="237532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8005763" y="2308225"/>
            <a:ext cx="3627438" cy="0"/>
          </a:xfrm>
          <a:prstGeom prst="line">
            <a:avLst/>
          </a:prstGeom>
          <a:ln w="1905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图片 17"/>
          <p:cNvPicPr>
            <a:picLocks noChangeAspect="1"/>
          </p:cNvPicPr>
          <p:nvPr/>
        </p:nvPicPr>
        <p:blipFill>
          <a:blip r:embed="rId1">
            <a:biLevel thresh="50000"/>
            <a:grayscl/>
          </a:blip>
          <a:stretch>
            <a:fillRect/>
          </a:stretch>
        </p:blipFill>
        <p:spPr>
          <a:xfrm>
            <a:off x="9099550" y="3814763"/>
            <a:ext cx="1439863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2"/>
          <p:cNvSpPr/>
          <p:nvPr/>
        </p:nvSpPr>
        <p:spPr>
          <a:xfrm>
            <a:off x="596900" y="2376488"/>
            <a:ext cx="3625850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01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合理化改善概述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5063" name="组合 24"/>
          <p:cNvGrpSpPr/>
          <p:nvPr/>
        </p:nvGrpSpPr>
        <p:grpSpPr>
          <a:xfrm>
            <a:off x="1077913" y="3203575"/>
            <a:ext cx="2663825" cy="2663825"/>
            <a:chOff x="925401" y="3148271"/>
            <a:chExt cx="2664296" cy="2664296"/>
          </a:xfrm>
        </p:grpSpPr>
        <p:sp>
          <p:nvSpPr>
            <p:cNvPr id="26" name="椭圆 25"/>
            <p:cNvSpPr/>
            <p:nvPr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069889" y="3292760"/>
              <a:ext cx="2375320" cy="23753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5064" name="图片 27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1690688" y="3814763"/>
            <a:ext cx="1439862" cy="14398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9" name="直接连接符 28"/>
          <p:cNvCxnSpPr/>
          <p:nvPr/>
        </p:nvCxnSpPr>
        <p:spPr>
          <a:xfrm>
            <a:off x="596900" y="2308225"/>
            <a:ext cx="362585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"/>
          <p:cNvSpPr/>
          <p:nvPr/>
        </p:nvSpPr>
        <p:spPr>
          <a:xfrm>
            <a:off x="4300538" y="2376488"/>
            <a:ext cx="3627438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02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怎样发现改善目标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5067" name="组合 30"/>
          <p:cNvGrpSpPr/>
          <p:nvPr/>
        </p:nvGrpSpPr>
        <p:grpSpPr>
          <a:xfrm>
            <a:off x="4781550" y="3203575"/>
            <a:ext cx="2665413" cy="2663825"/>
            <a:chOff x="925401" y="3148271"/>
            <a:chExt cx="2664296" cy="2664296"/>
          </a:xfrm>
        </p:grpSpPr>
        <p:sp>
          <p:nvSpPr>
            <p:cNvPr id="32" name="椭圆 31"/>
            <p:cNvSpPr/>
            <p:nvPr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069803" y="3292760"/>
              <a:ext cx="2375491" cy="23753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4300538" y="2308225"/>
            <a:ext cx="362743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9" name="图片 34"/>
          <p:cNvPicPr>
            <a:picLocks noChangeAspect="1"/>
          </p:cNvPicPr>
          <p:nvPr/>
        </p:nvPicPr>
        <p:blipFill>
          <a:blip r:embed="rId3">
            <a:biLevel thresh="50000"/>
            <a:grayscl/>
          </a:blip>
          <a:stretch>
            <a:fillRect/>
          </a:stretch>
        </p:blipFill>
        <p:spPr>
          <a:xfrm>
            <a:off x="5394325" y="3814763"/>
            <a:ext cx="1439863" cy="1439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2"/>
          <p:cNvSpPr/>
          <p:nvPr/>
        </p:nvSpPr>
        <p:spPr>
          <a:xfrm>
            <a:off x="596900" y="2376488"/>
            <a:ext cx="3625850" cy="400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01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合理化改善概述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2"/>
          <p:cNvSpPr/>
          <p:nvPr/>
        </p:nvSpPr>
        <p:spPr>
          <a:xfrm>
            <a:off x="4300538" y="2376488"/>
            <a:ext cx="3627438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02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怎样发现改善目标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2"/>
          <p:cNvSpPr/>
          <p:nvPr/>
        </p:nvSpPr>
        <p:spPr>
          <a:xfrm>
            <a:off x="8005763" y="2376488"/>
            <a:ext cx="3627438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03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改善六大步骤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8437" name="组合 13"/>
          <p:cNvGrpSpPr/>
          <p:nvPr/>
        </p:nvGrpSpPr>
        <p:grpSpPr>
          <a:xfrm>
            <a:off x="1077913" y="3203575"/>
            <a:ext cx="2663825" cy="2663825"/>
            <a:chOff x="925401" y="3148271"/>
            <a:chExt cx="2664296" cy="2664296"/>
          </a:xfrm>
        </p:grpSpPr>
        <p:sp>
          <p:nvSpPr>
            <p:cNvPr id="15" name="椭圆 14"/>
            <p:cNvSpPr/>
            <p:nvPr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24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069889" y="3292760"/>
              <a:ext cx="2375320" cy="237532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8438" name="组合 16"/>
          <p:cNvGrpSpPr/>
          <p:nvPr/>
        </p:nvGrpSpPr>
        <p:grpSpPr>
          <a:xfrm>
            <a:off x="4781550" y="3203575"/>
            <a:ext cx="2665413" cy="2663825"/>
            <a:chOff x="925401" y="3148271"/>
            <a:chExt cx="2664296" cy="2664296"/>
          </a:xfrm>
        </p:grpSpPr>
        <p:sp>
          <p:nvSpPr>
            <p:cNvPr id="18" name="椭圆 17"/>
            <p:cNvSpPr/>
            <p:nvPr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69803" y="3292760"/>
              <a:ext cx="2375491" cy="23753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8439" name="组合 19"/>
          <p:cNvGrpSpPr/>
          <p:nvPr/>
        </p:nvGrpSpPr>
        <p:grpSpPr>
          <a:xfrm>
            <a:off x="8486775" y="3203575"/>
            <a:ext cx="2663825" cy="2663825"/>
            <a:chOff x="925401" y="3148271"/>
            <a:chExt cx="2664296" cy="2664296"/>
          </a:xfrm>
        </p:grpSpPr>
        <p:sp>
          <p:nvSpPr>
            <p:cNvPr id="21" name="椭圆 20"/>
            <p:cNvSpPr/>
            <p:nvPr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69890" y="3292760"/>
              <a:ext cx="2375320" cy="23753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8440" name="图片 22"/>
          <p:cNvPicPr>
            <a:picLocks noChangeAspect="1"/>
          </p:cNvPicPr>
          <p:nvPr/>
        </p:nvPicPr>
        <p:blipFill>
          <a:blip r:embed="rId1">
            <a:biLevel thresh="50000"/>
            <a:grayscl/>
          </a:blip>
          <a:stretch>
            <a:fillRect/>
          </a:stretch>
        </p:blipFill>
        <p:spPr>
          <a:xfrm>
            <a:off x="1690688" y="3814763"/>
            <a:ext cx="1439862" cy="14398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" name="直接连接符 23"/>
          <p:cNvCxnSpPr/>
          <p:nvPr/>
        </p:nvCxnSpPr>
        <p:spPr>
          <a:xfrm>
            <a:off x="596900" y="2308225"/>
            <a:ext cx="3625850" cy="0"/>
          </a:xfrm>
          <a:prstGeom prst="line">
            <a:avLst/>
          </a:prstGeom>
          <a:ln w="1905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300538" y="2308225"/>
            <a:ext cx="362743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005763" y="2308225"/>
            <a:ext cx="362743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4" name="图片 26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9099550" y="3814763"/>
            <a:ext cx="1439863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图片 27"/>
          <p:cNvPicPr>
            <a:picLocks noChangeAspect="1"/>
          </p:cNvPicPr>
          <p:nvPr/>
        </p:nvPicPr>
        <p:blipFill>
          <a:blip r:embed="rId3">
            <a:biLevel thresh="50000"/>
            <a:grayscl/>
          </a:blip>
          <a:stretch>
            <a:fillRect/>
          </a:stretch>
        </p:blipFill>
        <p:spPr>
          <a:xfrm>
            <a:off x="5394325" y="3814763"/>
            <a:ext cx="1439863" cy="1439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Line 1557"/>
          <p:cNvSpPr/>
          <p:nvPr/>
        </p:nvSpPr>
        <p:spPr>
          <a:xfrm>
            <a:off x="1612900" y="6405563"/>
            <a:ext cx="1588" cy="1587"/>
          </a:xfrm>
          <a:prstGeom prst="line">
            <a:avLst/>
          </a:prstGeom>
          <a:ln w="9525">
            <a:noFill/>
          </a:ln>
        </p:spPr>
      </p:sp>
      <p:sp>
        <p:nvSpPr>
          <p:cNvPr id="46083" name="Line 1558"/>
          <p:cNvSpPr/>
          <p:nvPr/>
        </p:nvSpPr>
        <p:spPr>
          <a:xfrm>
            <a:off x="1612900" y="6405563"/>
            <a:ext cx="1588" cy="1587"/>
          </a:xfrm>
          <a:prstGeom prst="line">
            <a:avLst/>
          </a:prstGeom>
          <a:ln w="9525">
            <a:noFill/>
          </a:ln>
        </p:spPr>
      </p:sp>
      <p:sp>
        <p:nvSpPr>
          <p:cNvPr id="46084" name="Line 1561"/>
          <p:cNvSpPr/>
          <p:nvPr/>
        </p:nvSpPr>
        <p:spPr>
          <a:xfrm>
            <a:off x="1400175" y="6567488"/>
            <a:ext cx="1588" cy="1587"/>
          </a:xfrm>
          <a:prstGeom prst="line">
            <a:avLst/>
          </a:prstGeom>
          <a:ln w="9525">
            <a:noFill/>
          </a:ln>
        </p:spPr>
      </p:sp>
      <p:sp>
        <p:nvSpPr>
          <p:cNvPr id="46085" name="Line 1562"/>
          <p:cNvSpPr/>
          <p:nvPr/>
        </p:nvSpPr>
        <p:spPr>
          <a:xfrm>
            <a:off x="1400175" y="6567488"/>
            <a:ext cx="1588" cy="1587"/>
          </a:xfrm>
          <a:prstGeom prst="line">
            <a:avLst/>
          </a:prstGeom>
          <a:ln w="9525">
            <a:noFill/>
          </a:ln>
        </p:spPr>
      </p:sp>
      <p:sp>
        <p:nvSpPr>
          <p:cNvPr id="46086" name="Line 1574"/>
          <p:cNvSpPr/>
          <p:nvPr/>
        </p:nvSpPr>
        <p:spPr>
          <a:xfrm>
            <a:off x="1387475" y="6421438"/>
            <a:ext cx="1588" cy="1587"/>
          </a:xfrm>
          <a:prstGeom prst="line">
            <a:avLst/>
          </a:prstGeom>
          <a:ln w="9525">
            <a:noFill/>
          </a:ln>
        </p:spPr>
      </p:sp>
      <p:sp>
        <p:nvSpPr>
          <p:cNvPr id="46087" name="Line 1575"/>
          <p:cNvSpPr/>
          <p:nvPr/>
        </p:nvSpPr>
        <p:spPr>
          <a:xfrm>
            <a:off x="1387475" y="6421438"/>
            <a:ext cx="1588" cy="1587"/>
          </a:xfrm>
          <a:prstGeom prst="line">
            <a:avLst/>
          </a:prstGeom>
          <a:ln w="9525">
            <a:noFill/>
          </a:ln>
        </p:spPr>
      </p:sp>
      <p:sp>
        <p:nvSpPr>
          <p:cNvPr id="46088" name="Line 1598"/>
          <p:cNvSpPr/>
          <p:nvPr/>
        </p:nvSpPr>
        <p:spPr>
          <a:xfrm>
            <a:off x="4568825" y="6640513"/>
            <a:ext cx="1588" cy="1587"/>
          </a:xfrm>
          <a:prstGeom prst="line">
            <a:avLst/>
          </a:prstGeom>
          <a:ln w="9525">
            <a:noFill/>
          </a:ln>
        </p:spPr>
      </p:sp>
      <p:sp>
        <p:nvSpPr>
          <p:cNvPr id="46089" name="Line 1599"/>
          <p:cNvSpPr/>
          <p:nvPr/>
        </p:nvSpPr>
        <p:spPr>
          <a:xfrm>
            <a:off x="4568825" y="6640513"/>
            <a:ext cx="1588" cy="1587"/>
          </a:xfrm>
          <a:prstGeom prst="line">
            <a:avLst/>
          </a:prstGeom>
          <a:ln w="9525">
            <a:noFill/>
          </a:ln>
        </p:spPr>
      </p:sp>
      <p:sp>
        <p:nvSpPr>
          <p:cNvPr id="46090" name="Line 1602"/>
          <p:cNvSpPr/>
          <p:nvPr/>
        </p:nvSpPr>
        <p:spPr>
          <a:xfrm>
            <a:off x="4543425" y="6488113"/>
            <a:ext cx="1588" cy="1587"/>
          </a:xfrm>
          <a:prstGeom prst="line">
            <a:avLst/>
          </a:prstGeom>
          <a:ln w="9525">
            <a:noFill/>
          </a:ln>
        </p:spPr>
      </p:sp>
      <p:sp>
        <p:nvSpPr>
          <p:cNvPr id="46091" name="Line 1603"/>
          <p:cNvSpPr/>
          <p:nvPr/>
        </p:nvSpPr>
        <p:spPr>
          <a:xfrm>
            <a:off x="4543425" y="6488113"/>
            <a:ext cx="1588" cy="1587"/>
          </a:xfrm>
          <a:prstGeom prst="line">
            <a:avLst/>
          </a:prstGeom>
          <a:ln w="9525">
            <a:noFill/>
          </a:ln>
        </p:spPr>
      </p:sp>
      <p:sp>
        <p:nvSpPr>
          <p:cNvPr id="46092" name="AutoShape 3030"/>
          <p:cNvSpPr/>
          <p:nvPr/>
        </p:nvSpPr>
        <p:spPr>
          <a:xfrm>
            <a:off x="568325" y="5084763"/>
            <a:ext cx="2868613" cy="1277937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 w="19050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6093" name="AutoShape 3031"/>
          <p:cNvSpPr/>
          <p:nvPr/>
        </p:nvSpPr>
        <p:spPr>
          <a:xfrm>
            <a:off x="2058988" y="4424363"/>
            <a:ext cx="2868612" cy="1938337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 w="19050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6094" name="AutoShape 3032"/>
          <p:cNvSpPr/>
          <p:nvPr/>
        </p:nvSpPr>
        <p:spPr>
          <a:xfrm>
            <a:off x="3551238" y="3713163"/>
            <a:ext cx="2871787" cy="2649537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 w="19050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6095" name="Line 3060"/>
          <p:cNvSpPr/>
          <p:nvPr/>
        </p:nvSpPr>
        <p:spPr>
          <a:xfrm>
            <a:off x="2060575" y="5503863"/>
            <a:ext cx="0" cy="865187"/>
          </a:xfrm>
          <a:prstGeom prst="line">
            <a:avLst/>
          </a:prstGeom>
          <a:ln w="9525" cap="rnd" cmpd="sng">
            <a:solidFill>
              <a:srgbClr val="80808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6096" name="Line 3061"/>
          <p:cNvSpPr/>
          <p:nvPr/>
        </p:nvSpPr>
        <p:spPr>
          <a:xfrm>
            <a:off x="3551238" y="5060950"/>
            <a:ext cx="0" cy="1317625"/>
          </a:xfrm>
          <a:prstGeom prst="line">
            <a:avLst/>
          </a:prstGeom>
          <a:ln w="9525" cap="rnd" cmpd="sng">
            <a:solidFill>
              <a:srgbClr val="80808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6097" name="Line 3063"/>
          <p:cNvSpPr/>
          <p:nvPr/>
        </p:nvSpPr>
        <p:spPr>
          <a:xfrm>
            <a:off x="5048250" y="4578350"/>
            <a:ext cx="0" cy="1800225"/>
          </a:xfrm>
          <a:prstGeom prst="line">
            <a:avLst/>
          </a:prstGeom>
          <a:ln w="9525" cap="rnd" cmpd="sng">
            <a:solidFill>
              <a:srgbClr val="80808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6098" name="AutoShape 3033"/>
          <p:cNvSpPr/>
          <p:nvPr/>
        </p:nvSpPr>
        <p:spPr>
          <a:xfrm>
            <a:off x="5046663" y="3065463"/>
            <a:ext cx="2868612" cy="3297237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 w="19050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12788" y="3600450"/>
            <a:ext cx="1511300" cy="1755775"/>
            <a:chOff x="4311551" y="3094038"/>
            <a:chExt cx="1511300" cy="1755775"/>
          </a:xfrm>
        </p:grpSpPr>
        <p:grpSp>
          <p:nvGrpSpPr>
            <p:cNvPr id="46166" name="Group 3073"/>
            <p:cNvGrpSpPr/>
            <p:nvPr/>
          </p:nvGrpSpPr>
          <p:grpSpPr>
            <a:xfrm>
              <a:off x="4311551" y="3094038"/>
              <a:ext cx="1511300" cy="1755775"/>
              <a:chOff x="656" y="1998"/>
              <a:chExt cx="952" cy="1106"/>
            </a:xfrm>
          </p:grpSpPr>
          <p:sp>
            <p:nvSpPr>
              <p:cNvPr id="46169" name="Oval 3055"/>
              <p:cNvSpPr/>
              <p:nvPr/>
            </p:nvSpPr>
            <p:spPr>
              <a:xfrm rot="-2771362">
                <a:off x="656" y="1998"/>
                <a:ext cx="952" cy="952"/>
              </a:xfrm>
              <a:prstGeom prst="ellipse">
                <a:avLst/>
              </a:prstGeom>
              <a:solidFill>
                <a:srgbClr val="C00000"/>
              </a:solidFill>
              <a:ln w="19050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6170" name="Group 3056"/>
              <p:cNvGrpSpPr/>
              <p:nvPr/>
            </p:nvGrpSpPr>
            <p:grpSpPr>
              <a:xfrm>
                <a:off x="930" y="2977"/>
                <a:ext cx="403" cy="127"/>
                <a:chOff x="3839" y="1842"/>
                <a:chExt cx="576" cy="181"/>
              </a:xfrm>
            </p:grpSpPr>
            <p:sp>
              <p:nvSpPr>
                <p:cNvPr id="46171" name="Oval 3057"/>
                <p:cNvSpPr/>
                <p:nvPr/>
              </p:nvSpPr>
              <p:spPr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72" name="Oval 3058"/>
                <p:cNvSpPr/>
                <p:nvPr/>
              </p:nvSpPr>
              <p:spPr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6167" name="Rectangle 3077"/>
            <p:cNvSpPr/>
            <p:nvPr/>
          </p:nvSpPr>
          <p:spPr>
            <a:xfrm>
              <a:off x="4468713" y="3219450"/>
              <a:ext cx="693738" cy="27781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 anchorCtr="0">
              <a:spAutoFit/>
            </a:bodyPr>
            <a:p>
              <a:pPr eaLnBrk="1" hangingPunct="1"/>
              <a:r>
                <a:rPr lang="en-US" altLang="zh-CN" sz="1200" b="1" dirty="0">
                  <a:solidFill>
                    <a:schemeClr val="bg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section</a:t>
              </a:r>
              <a:endParaRPr lang="en-US" altLang="ko-KR" sz="12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22" name="Text Box 3096"/>
            <p:cNvSpPr txBox="1">
              <a:spLocks noChangeArrowheads="1"/>
            </p:cNvSpPr>
            <p:nvPr/>
          </p:nvSpPr>
          <p:spPr bwMode="auto">
            <a:xfrm>
              <a:off x="4810026" y="3524251"/>
              <a:ext cx="5000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6100" name="Group 3109"/>
          <p:cNvGrpSpPr/>
          <p:nvPr/>
        </p:nvGrpSpPr>
        <p:grpSpPr>
          <a:xfrm>
            <a:off x="482600" y="6273800"/>
            <a:ext cx="6402388" cy="396875"/>
            <a:chOff x="543" y="3818"/>
            <a:chExt cx="4033" cy="250"/>
          </a:xfrm>
        </p:grpSpPr>
        <p:sp>
          <p:nvSpPr>
            <p:cNvPr id="46158" name="Text Box 3100"/>
            <p:cNvSpPr txBox="1"/>
            <p:nvPr/>
          </p:nvSpPr>
          <p:spPr>
            <a:xfrm>
              <a:off x="543" y="3818"/>
              <a:ext cx="302" cy="25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ko-KR" sz="2000" dirty="0">
                  <a:latin typeface="Dotum" panose="020B0600000101010101" pitchFamily="34" charset="-127"/>
                  <a:ea typeface="Dotum" panose="020B0600000101010101" pitchFamily="34" charset="-127"/>
                </a:rPr>
                <a:t>01</a:t>
              </a:r>
              <a:endParaRPr lang="en-US" altLang="ko-KR" sz="2000" dirty="0"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46159" name="Text Box 3101"/>
            <p:cNvSpPr txBox="1"/>
            <p:nvPr/>
          </p:nvSpPr>
          <p:spPr>
            <a:xfrm>
              <a:off x="1491" y="3818"/>
              <a:ext cx="302" cy="25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ko-KR" sz="2000" dirty="0">
                  <a:latin typeface="Dotum" panose="020B0600000101010101" pitchFamily="34" charset="-127"/>
                  <a:ea typeface="Dotum" panose="020B0600000101010101" pitchFamily="34" charset="-127"/>
                </a:rPr>
                <a:t>02</a:t>
              </a:r>
              <a:endParaRPr lang="en-US" altLang="ko-KR" sz="2000" dirty="0"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46160" name="Text Box 3102"/>
            <p:cNvSpPr txBox="1"/>
            <p:nvPr/>
          </p:nvSpPr>
          <p:spPr>
            <a:xfrm>
              <a:off x="2438" y="3818"/>
              <a:ext cx="302" cy="25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ko-KR" sz="2000" dirty="0">
                  <a:latin typeface="Dotum" panose="020B0600000101010101" pitchFamily="34" charset="-127"/>
                  <a:ea typeface="Dotum" panose="020B0600000101010101" pitchFamily="34" charset="-127"/>
                </a:rPr>
                <a:t>03</a:t>
              </a:r>
              <a:endParaRPr lang="en-US" altLang="ko-KR" sz="2000" dirty="0"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46161" name="Text Box 3103"/>
            <p:cNvSpPr txBox="1"/>
            <p:nvPr/>
          </p:nvSpPr>
          <p:spPr>
            <a:xfrm>
              <a:off x="3385" y="3818"/>
              <a:ext cx="302" cy="25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ko-KR" sz="2000" dirty="0">
                  <a:latin typeface="Dotum" panose="020B0600000101010101" pitchFamily="34" charset="-127"/>
                  <a:ea typeface="Dotum" panose="020B0600000101010101" pitchFamily="34" charset="-127"/>
                </a:rPr>
                <a:t>04</a:t>
              </a:r>
              <a:endParaRPr lang="en-US" altLang="ko-KR" sz="2000" dirty="0"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46162" name="Line 3105"/>
            <p:cNvSpPr/>
            <p:nvPr/>
          </p:nvSpPr>
          <p:spPr>
            <a:xfrm>
              <a:off x="828" y="3943"/>
              <a:ext cx="681" cy="0"/>
            </a:xfrm>
            <a:prstGeom prst="line">
              <a:avLst/>
            </a:prstGeom>
            <a:ln w="19050" cap="rnd" cmpd="sng">
              <a:solidFill>
                <a:srgbClr val="333333"/>
              </a:solidFill>
              <a:prstDash val="sysDot"/>
              <a:headEnd type="none" w="med" len="med"/>
              <a:tailEnd type="stealth" w="med" len="med"/>
            </a:ln>
          </p:spPr>
        </p:sp>
        <p:sp>
          <p:nvSpPr>
            <p:cNvPr id="46163" name="Line 3106"/>
            <p:cNvSpPr/>
            <p:nvPr/>
          </p:nvSpPr>
          <p:spPr>
            <a:xfrm>
              <a:off x="1775" y="3943"/>
              <a:ext cx="681" cy="0"/>
            </a:xfrm>
            <a:prstGeom prst="line">
              <a:avLst/>
            </a:prstGeom>
            <a:ln w="19050" cap="rnd" cmpd="sng">
              <a:solidFill>
                <a:srgbClr val="333333"/>
              </a:solidFill>
              <a:prstDash val="sysDot"/>
              <a:headEnd type="none" w="med" len="med"/>
              <a:tailEnd type="stealth" w="med" len="med"/>
            </a:ln>
          </p:spPr>
        </p:sp>
        <p:sp>
          <p:nvSpPr>
            <p:cNvPr id="46164" name="Line 3107"/>
            <p:cNvSpPr/>
            <p:nvPr/>
          </p:nvSpPr>
          <p:spPr>
            <a:xfrm>
              <a:off x="2722" y="3943"/>
              <a:ext cx="681" cy="0"/>
            </a:xfrm>
            <a:prstGeom prst="line">
              <a:avLst/>
            </a:prstGeom>
            <a:ln w="19050" cap="rnd" cmpd="sng">
              <a:solidFill>
                <a:srgbClr val="333333"/>
              </a:solidFill>
              <a:prstDash val="sysDot"/>
              <a:headEnd type="none" w="med" len="med"/>
              <a:tailEnd type="stealth" w="med" len="med"/>
            </a:ln>
          </p:spPr>
        </p:sp>
        <p:sp>
          <p:nvSpPr>
            <p:cNvPr id="46165" name="Line 3108"/>
            <p:cNvSpPr/>
            <p:nvPr/>
          </p:nvSpPr>
          <p:spPr>
            <a:xfrm>
              <a:off x="3669" y="3943"/>
              <a:ext cx="907" cy="0"/>
            </a:xfrm>
            <a:prstGeom prst="line">
              <a:avLst/>
            </a:prstGeom>
            <a:ln w="19050" cap="rnd" cmpd="sng">
              <a:solidFill>
                <a:srgbClr val="333333"/>
              </a:solidFill>
              <a:prstDash val="sysDot"/>
              <a:headEnd type="none" w="med" len="med"/>
              <a:tailEnd type="stealth" w="med" len="med"/>
            </a:ln>
          </p:spPr>
        </p:sp>
      </p:grpSp>
      <p:sp>
        <p:nvSpPr>
          <p:cNvPr id="46101" name="Line 3061"/>
          <p:cNvSpPr/>
          <p:nvPr/>
        </p:nvSpPr>
        <p:spPr>
          <a:xfrm>
            <a:off x="5043488" y="4583113"/>
            <a:ext cx="4762" cy="1779587"/>
          </a:xfrm>
          <a:prstGeom prst="line">
            <a:avLst/>
          </a:prstGeom>
          <a:ln w="9525" cap="rnd" cmpd="sng">
            <a:solidFill>
              <a:srgbClr val="808080"/>
            </a:solidFill>
            <a:prstDash val="sysDot"/>
            <a:headEnd type="none" w="med" len="med"/>
            <a:tailEnd type="none" w="med" len="med"/>
          </a:ln>
        </p:spPr>
      </p:sp>
      <p:grpSp>
        <p:nvGrpSpPr>
          <p:cNvPr id="37" name="组合 36"/>
          <p:cNvGrpSpPr/>
          <p:nvPr/>
        </p:nvGrpSpPr>
        <p:grpSpPr>
          <a:xfrm>
            <a:off x="2408238" y="3024188"/>
            <a:ext cx="1511300" cy="1755775"/>
            <a:chOff x="6007001" y="2517775"/>
            <a:chExt cx="1511300" cy="1755775"/>
          </a:xfrm>
        </p:grpSpPr>
        <p:grpSp>
          <p:nvGrpSpPr>
            <p:cNvPr id="46151" name="Group 3074"/>
            <p:cNvGrpSpPr/>
            <p:nvPr/>
          </p:nvGrpSpPr>
          <p:grpSpPr>
            <a:xfrm>
              <a:off x="6007001" y="2517775"/>
              <a:ext cx="1511300" cy="1755775"/>
              <a:chOff x="1724" y="1635"/>
              <a:chExt cx="952" cy="1106"/>
            </a:xfrm>
          </p:grpSpPr>
          <p:sp>
            <p:nvSpPr>
              <p:cNvPr id="46154" name="Oval 3050"/>
              <p:cNvSpPr/>
              <p:nvPr/>
            </p:nvSpPr>
            <p:spPr>
              <a:xfrm rot="-2771362">
                <a:off x="1724" y="1635"/>
                <a:ext cx="952" cy="952"/>
              </a:xfrm>
              <a:prstGeom prst="ellipse">
                <a:avLst/>
              </a:prstGeom>
              <a:solidFill>
                <a:srgbClr val="FFC000"/>
              </a:solidFill>
              <a:ln w="19050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6155" name="Group 3064"/>
              <p:cNvGrpSpPr/>
              <p:nvPr/>
            </p:nvGrpSpPr>
            <p:grpSpPr>
              <a:xfrm>
                <a:off x="1998" y="2614"/>
                <a:ext cx="403" cy="127"/>
                <a:chOff x="3839" y="1842"/>
                <a:chExt cx="576" cy="181"/>
              </a:xfrm>
            </p:grpSpPr>
            <p:sp>
              <p:nvSpPr>
                <p:cNvPr id="46156" name="Oval 3065"/>
                <p:cNvSpPr/>
                <p:nvPr/>
              </p:nvSpPr>
              <p:spPr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57" name="Oval 3066"/>
                <p:cNvSpPr/>
                <p:nvPr/>
              </p:nvSpPr>
              <p:spPr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6152" name="Rectangle 3078"/>
            <p:cNvSpPr/>
            <p:nvPr/>
          </p:nvSpPr>
          <p:spPr>
            <a:xfrm>
              <a:off x="6203851" y="2600325"/>
              <a:ext cx="695325" cy="27781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 anchorCtr="0">
              <a:spAutoFit/>
            </a:bodyPr>
            <a:p>
              <a:pPr eaLnBrk="1" hangingPunct="1">
                <a:buNone/>
              </a:pPr>
              <a:r>
                <a:rPr lang="en-US" altLang="ko-KR" sz="1200" b="1" dirty="0">
                  <a:solidFill>
                    <a:schemeClr val="bg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section</a:t>
              </a:r>
              <a:endParaRPr lang="en-US" altLang="ko-KR" sz="12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40" name="Text Box 3096"/>
            <p:cNvSpPr txBox="1">
              <a:spLocks noChangeArrowheads="1"/>
            </p:cNvSpPr>
            <p:nvPr/>
          </p:nvSpPr>
          <p:spPr bwMode="auto">
            <a:xfrm>
              <a:off x="6508651" y="2905125"/>
              <a:ext cx="500062" cy="7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105275" y="2447925"/>
            <a:ext cx="1511300" cy="1755775"/>
            <a:chOff x="7704038" y="1941513"/>
            <a:chExt cx="1511300" cy="1755775"/>
          </a:xfrm>
        </p:grpSpPr>
        <p:grpSp>
          <p:nvGrpSpPr>
            <p:cNvPr id="46144" name="Group 3075"/>
            <p:cNvGrpSpPr/>
            <p:nvPr/>
          </p:nvGrpSpPr>
          <p:grpSpPr>
            <a:xfrm>
              <a:off x="7704038" y="1941513"/>
              <a:ext cx="1511300" cy="1755775"/>
              <a:chOff x="2793" y="1272"/>
              <a:chExt cx="952" cy="1106"/>
            </a:xfrm>
          </p:grpSpPr>
          <p:sp>
            <p:nvSpPr>
              <p:cNvPr id="46147" name="Oval 3043"/>
              <p:cNvSpPr/>
              <p:nvPr/>
            </p:nvSpPr>
            <p:spPr>
              <a:xfrm rot="-2771362">
                <a:off x="2793" y="1272"/>
                <a:ext cx="952" cy="952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6148" name="Group 3067"/>
              <p:cNvGrpSpPr/>
              <p:nvPr/>
            </p:nvGrpSpPr>
            <p:grpSpPr>
              <a:xfrm>
                <a:off x="3067" y="2251"/>
                <a:ext cx="403" cy="127"/>
                <a:chOff x="3839" y="1842"/>
                <a:chExt cx="576" cy="181"/>
              </a:xfrm>
            </p:grpSpPr>
            <p:sp>
              <p:nvSpPr>
                <p:cNvPr id="46149" name="Oval 3068"/>
                <p:cNvSpPr/>
                <p:nvPr/>
              </p:nvSpPr>
              <p:spPr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50" name="Oval 3069"/>
                <p:cNvSpPr/>
                <p:nvPr/>
              </p:nvSpPr>
              <p:spPr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6145" name="Rectangle 3080"/>
            <p:cNvSpPr/>
            <p:nvPr/>
          </p:nvSpPr>
          <p:spPr>
            <a:xfrm>
              <a:off x="7965976" y="1982788"/>
              <a:ext cx="693737" cy="27781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 anchorCtr="0">
              <a:spAutoFit/>
            </a:bodyPr>
            <a:p>
              <a:pPr eaLnBrk="1" hangingPunct="1">
                <a:buNone/>
              </a:pPr>
              <a:r>
                <a:rPr lang="en-US" altLang="ko-KR" sz="1200" b="1" dirty="0">
                  <a:solidFill>
                    <a:schemeClr val="bg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section</a:t>
              </a:r>
              <a:endParaRPr lang="en-US" altLang="ko-KR" sz="12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48" name="Text Box 3096"/>
            <p:cNvSpPr txBox="1">
              <a:spLocks noChangeArrowheads="1"/>
            </p:cNvSpPr>
            <p:nvPr/>
          </p:nvSpPr>
          <p:spPr bwMode="auto">
            <a:xfrm>
              <a:off x="8210451" y="2335213"/>
              <a:ext cx="5000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802313" y="1774825"/>
            <a:ext cx="1511300" cy="1760538"/>
            <a:chOff x="9401076" y="1268413"/>
            <a:chExt cx="1511300" cy="1760537"/>
          </a:xfrm>
        </p:grpSpPr>
        <p:grpSp>
          <p:nvGrpSpPr>
            <p:cNvPr id="46137" name="Group 3076"/>
            <p:cNvGrpSpPr/>
            <p:nvPr/>
          </p:nvGrpSpPr>
          <p:grpSpPr>
            <a:xfrm>
              <a:off x="9401076" y="1268413"/>
              <a:ext cx="1511300" cy="1760537"/>
              <a:chOff x="3862" y="848"/>
              <a:chExt cx="952" cy="1109"/>
            </a:xfrm>
          </p:grpSpPr>
          <p:sp>
            <p:nvSpPr>
              <p:cNvPr id="46140" name="Oval 3035"/>
              <p:cNvSpPr/>
              <p:nvPr/>
            </p:nvSpPr>
            <p:spPr>
              <a:xfrm rot="-2771362">
                <a:off x="3862" y="848"/>
                <a:ext cx="952" cy="952"/>
              </a:xfrm>
              <a:prstGeom prst="ellipse">
                <a:avLst/>
              </a:prstGeom>
              <a:solidFill>
                <a:srgbClr val="0066CC"/>
              </a:soli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6141" name="Group 3070"/>
              <p:cNvGrpSpPr/>
              <p:nvPr/>
            </p:nvGrpSpPr>
            <p:grpSpPr>
              <a:xfrm>
                <a:off x="4136" y="1830"/>
                <a:ext cx="403" cy="127"/>
                <a:chOff x="3839" y="1842"/>
                <a:chExt cx="576" cy="181"/>
              </a:xfrm>
            </p:grpSpPr>
            <p:sp>
              <p:nvSpPr>
                <p:cNvPr id="46142" name="Oval 3071"/>
                <p:cNvSpPr/>
                <p:nvPr/>
              </p:nvSpPr>
              <p:spPr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43" name="Oval 3072"/>
                <p:cNvSpPr/>
                <p:nvPr/>
              </p:nvSpPr>
              <p:spPr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6138" name="Rectangle 3081"/>
            <p:cNvSpPr/>
            <p:nvPr/>
          </p:nvSpPr>
          <p:spPr>
            <a:xfrm>
              <a:off x="9718576" y="1287463"/>
              <a:ext cx="693737" cy="27781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 anchorCtr="0">
              <a:spAutoFit/>
            </a:bodyPr>
            <a:p>
              <a:pPr eaLnBrk="1" hangingPunct="1">
                <a:buNone/>
              </a:pPr>
              <a:r>
                <a:rPr lang="en-US" altLang="ko-KR" sz="1200" b="1" dirty="0">
                  <a:solidFill>
                    <a:schemeClr val="bg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section</a:t>
              </a:r>
              <a:endParaRPr lang="en-US" altLang="ko-KR" sz="12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56" name="Text Box 3096"/>
            <p:cNvSpPr txBox="1">
              <a:spLocks noChangeArrowheads="1"/>
            </p:cNvSpPr>
            <p:nvPr/>
          </p:nvSpPr>
          <p:spPr bwMode="auto">
            <a:xfrm>
              <a:off x="9883676" y="1671638"/>
              <a:ext cx="5000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6105" name="TextBox 1"/>
          <p:cNvSpPr txBox="1"/>
          <p:nvPr/>
        </p:nvSpPr>
        <p:spPr>
          <a:xfrm>
            <a:off x="536575" y="5741988"/>
            <a:ext cx="162877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发掘可改善点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6" name="TextBox 79"/>
          <p:cNvSpPr txBox="1"/>
          <p:nvPr/>
        </p:nvSpPr>
        <p:spPr>
          <a:xfrm>
            <a:off x="2019300" y="5480050"/>
            <a:ext cx="16065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现状调查分析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7" name="TextBox 80"/>
          <p:cNvSpPr txBox="1"/>
          <p:nvPr/>
        </p:nvSpPr>
        <p:spPr>
          <a:xfrm>
            <a:off x="3521075" y="5191125"/>
            <a:ext cx="160813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改善思路整理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8" name="TextBox 81"/>
          <p:cNvSpPr txBox="1"/>
          <p:nvPr/>
        </p:nvSpPr>
        <p:spPr>
          <a:xfrm>
            <a:off x="5208588" y="4913313"/>
            <a:ext cx="16065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拟定改善方案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9" name="Line 3063"/>
          <p:cNvSpPr/>
          <p:nvPr/>
        </p:nvSpPr>
        <p:spPr>
          <a:xfrm>
            <a:off x="6931025" y="4589463"/>
            <a:ext cx="0" cy="1800225"/>
          </a:xfrm>
          <a:prstGeom prst="line">
            <a:avLst/>
          </a:prstGeom>
          <a:ln w="9525" cap="rnd" cmpd="sng">
            <a:solidFill>
              <a:srgbClr val="80808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6110" name="AutoShape 3033"/>
          <p:cNvSpPr/>
          <p:nvPr/>
        </p:nvSpPr>
        <p:spPr>
          <a:xfrm>
            <a:off x="6929438" y="2562225"/>
            <a:ext cx="2868612" cy="381158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 w="19050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6111" name="Line 3061"/>
          <p:cNvSpPr/>
          <p:nvPr/>
        </p:nvSpPr>
        <p:spPr>
          <a:xfrm>
            <a:off x="6926263" y="4594225"/>
            <a:ext cx="4762" cy="1779588"/>
          </a:xfrm>
          <a:prstGeom prst="line">
            <a:avLst/>
          </a:prstGeom>
          <a:ln w="9525" cap="rnd" cmpd="sng">
            <a:solidFill>
              <a:srgbClr val="808080"/>
            </a:solidFill>
            <a:prstDash val="sysDot"/>
            <a:headEnd type="none" w="med" len="med"/>
            <a:tailEnd type="none" w="med" len="med"/>
          </a:ln>
        </p:spPr>
      </p:sp>
      <p:grpSp>
        <p:nvGrpSpPr>
          <p:cNvPr id="68" name="组合 67"/>
          <p:cNvGrpSpPr/>
          <p:nvPr/>
        </p:nvGrpSpPr>
        <p:grpSpPr>
          <a:xfrm>
            <a:off x="7812088" y="1346200"/>
            <a:ext cx="1511300" cy="1760538"/>
            <a:chOff x="9401076" y="1268413"/>
            <a:chExt cx="1511300" cy="1760537"/>
          </a:xfrm>
        </p:grpSpPr>
        <p:grpSp>
          <p:nvGrpSpPr>
            <p:cNvPr id="46130" name="Group 3076"/>
            <p:cNvGrpSpPr/>
            <p:nvPr/>
          </p:nvGrpSpPr>
          <p:grpSpPr>
            <a:xfrm>
              <a:off x="9401076" y="1268413"/>
              <a:ext cx="1511300" cy="1760537"/>
              <a:chOff x="3862" y="848"/>
              <a:chExt cx="952" cy="1109"/>
            </a:xfrm>
          </p:grpSpPr>
          <p:sp>
            <p:nvSpPr>
              <p:cNvPr id="46133" name="Oval 3035"/>
              <p:cNvSpPr/>
              <p:nvPr/>
            </p:nvSpPr>
            <p:spPr>
              <a:xfrm rot="-2771362">
                <a:off x="3862" y="848"/>
                <a:ext cx="952" cy="952"/>
              </a:xfrm>
              <a:prstGeom prst="ellipse">
                <a:avLst/>
              </a:prstGeom>
              <a:solidFill>
                <a:srgbClr val="EA50D8"/>
              </a:soli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6134" name="Group 3070"/>
              <p:cNvGrpSpPr/>
              <p:nvPr/>
            </p:nvGrpSpPr>
            <p:grpSpPr>
              <a:xfrm>
                <a:off x="4136" y="1830"/>
                <a:ext cx="403" cy="127"/>
                <a:chOff x="3839" y="1842"/>
                <a:chExt cx="576" cy="181"/>
              </a:xfrm>
            </p:grpSpPr>
            <p:sp>
              <p:nvSpPr>
                <p:cNvPr id="46135" name="Oval 3071"/>
                <p:cNvSpPr/>
                <p:nvPr/>
              </p:nvSpPr>
              <p:spPr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36" name="Oval 3072"/>
                <p:cNvSpPr/>
                <p:nvPr/>
              </p:nvSpPr>
              <p:spPr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6131" name="Rectangle 3081"/>
            <p:cNvSpPr/>
            <p:nvPr/>
          </p:nvSpPr>
          <p:spPr>
            <a:xfrm>
              <a:off x="9718576" y="1287463"/>
              <a:ext cx="693737" cy="27781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 anchorCtr="0">
              <a:spAutoFit/>
            </a:bodyPr>
            <a:p>
              <a:pPr eaLnBrk="1" hangingPunct="1">
                <a:buNone/>
              </a:pPr>
              <a:r>
                <a:rPr lang="en-US" altLang="ko-KR" sz="1200" b="1" dirty="0">
                  <a:solidFill>
                    <a:schemeClr val="bg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section</a:t>
              </a:r>
              <a:endParaRPr lang="en-US" altLang="ko-KR" sz="12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71" name="Text Box 3096"/>
            <p:cNvSpPr txBox="1">
              <a:spLocks noChangeArrowheads="1"/>
            </p:cNvSpPr>
            <p:nvPr/>
          </p:nvSpPr>
          <p:spPr bwMode="auto">
            <a:xfrm>
              <a:off x="9883676" y="1671638"/>
              <a:ext cx="5000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endPara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6113" name="TextBox 81"/>
          <p:cNvSpPr txBox="1"/>
          <p:nvPr/>
        </p:nvSpPr>
        <p:spPr>
          <a:xfrm>
            <a:off x="7091363" y="4710113"/>
            <a:ext cx="16065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方案实施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14" name="Line 3063"/>
          <p:cNvSpPr/>
          <p:nvPr/>
        </p:nvSpPr>
        <p:spPr>
          <a:xfrm>
            <a:off x="8829675" y="4589463"/>
            <a:ext cx="0" cy="1800225"/>
          </a:xfrm>
          <a:prstGeom prst="line">
            <a:avLst/>
          </a:prstGeom>
          <a:ln w="9525" cap="rnd" cmpd="sng">
            <a:solidFill>
              <a:srgbClr val="80808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6115" name="AutoShape 3033"/>
          <p:cNvSpPr/>
          <p:nvPr/>
        </p:nvSpPr>
        <p:spPr>
          <a:xfrm>
            <a:off x="8828088" y="2228850"/>
            <a:ext cx="2868612" cy="4144963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 w="19050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6116" name="Line 3061"/>
          <p:cNvSpPr/>
          <p:nvPr/>
        </p:nvSpPr>
        <p:spPr>
          <a:xfrm>
            <a:off x="8824913" y="4594225"/>
            <a:ext cx="4762" cy="1779588"/>
          </a:xfrm>
          <a:prstGeom prst="line">
            <a:avLst/>
          </a:prstGeom>
          <a:ln w="9525" cap="rnd" cmpd="sng">
            <a:solidFill>
              <a:srgbClr val="808080"/>
            </a:solidFill>
            <a:prstDash val="sysDot"/>
            <a:headEnd type="none" w="med" len="med"/>
            <a:tailEnd type="none" w="med" len="med"/>
          </a:ln>
        </p:spPr>
      </p:sp>
      <p:grpSp>
        <p:nvGrpSpPr>
          <p:cNvPr id="80" name="组合 79"/>
          <p:cNvGrpSpPr/>
          <p:nvPr/>
        </p:nvGrpSpPr>
        <p:grpSpPr>
          <a:xfrm>
            <a:off x="9694863" y="1052513"/>
            <a:ext cx="1511300" cy="1760537"/>
            <a:chOff x="9401076" y="1268413"/>
            <a:chExt cx="1511300" cy="1760537"/>
          </a:xfrm>
        </p:grpSpPr>
        <p:grpSp>
          <p:nvGrpSpPr>
            <p:cNvPr id="46123" name="Group 3076"/>
            <p:cNvGrpSpPr/>
            <p:nvPr/>
          </p:nvGrpSpPr>
          <p:grpSpPr>
            <a:xfrm>
              <a:off x="9401076" y="1268413"/>
              <a:ext cx="1511300" cy="1760537"/>
              <a:chOff x="3862" y="848"/>
              <a:chExt cx="952" cy="1109"/>
            </a:xfrm>
          </p:grpSpPr>
          <p:sp>
            <p:nvSpPr>
              <p:cNvPr id="46126" name="Oval 3035"/>
              <p:cNvSpPr/>
              <p:nvPr/>
            </p:nvSpPr>
            <p:spPr>
              <a:xfrm rot="-2771362">
                <a:off x="3862" y="848"/>
                <a:ext cx="952" cy="952"/>
              </a:xfrm>
              <a:prstGeom prst="ellipse">
                <a:avLst/>
              </a:prstGeom>
              <a:solidFill>
                <a:srgbClr val="7030A0"/>
              </a:soli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6127" name="Group 3070"/>
              <p:cNvGrpSpPr/>
              <p:nvPr/>
            </p:nvGrpSpPr>
            <p:grpSpPr>
              <a:xfrm>
                <a:off x="4136" y="1830"/>
                <a:ext cx="403" cy="127"/>
                <a:chOff x="3839" y="1842"/>
                <a:chExt cx="576" cy="181"/>
              </a:xfrm>
            </p:grpSpPr>
            <p:sp>
              <p:nvSpPr>
                <p:cNvPr id="46128" name="Oval 3071"/>
                <p:cNvSpPr/>
                <p:nvPr/>
              </p:nvSpPr>
              <p:spPr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129" name="Oval 3072"/>
                <p:cNvSpPr/>
                <p:nvPr/>
              </p:nvSpPr>
              <p:spPr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6124" name="Rectangle 3081"/>
            <p:cNvSpPr/>
            <p:nvPr/>
          </p:nvSpPr>
          <p:spPr>
            <a:xfrm>
              <a:off x="9718576" y="1287463"/>
              <a:ext cx="693737" cy="27781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 anchorCtr="0">
              <a:spAutoFit/>
            </a:bodyPr>
            <a:p>
              <a:pPr eaLnBrk="1" hangingPunct="1">
                <a:buNone/>
              </a:pPr>
              <a:r>
                <a:rPr lang="en-US" altLang="ko-KR" sz="1200" b="1" dirty="0">
                  <a:solidFill>
                    <a:schemeClr val="bg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section</a:t>
              </a:r>
              <a:endParaRPr lang="en-US" altLang="ko-KR" sz="12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83" name="Text Box 3096"/>
            <p:cNvSpPr txBox="1">
              <a:spLocks noChangeArrowheads="1"/>
            </p:cNvSpPr>
            <p:nvPr/>
          </p:nvSpPr>
          <p:spPr bwMode="auto">
            <a:xfrm>
              <a:off x="9883676" y="1671638"/>
              <a:ext cx="5000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endPara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6118" name="TextBox 81"/>
          <p:cNvSpPr txBox="1"/>
          <p:nvPr/>
        </p:nvSpPr>
        <p:spPr>
          <a:xfrm>
            <a:off x="8990013" y="4340225"/>
            <a:ext cx="16065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效果确认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19" name="Text Box 3103"/>
          <p:cNvSpPr txBox="1"/>
          <p:nvPr/>
        </p:nvSpPr>
        <p:spPr>
          <a:xfrm>
            <a:off x="6870700" y="6267450"/>
            <a:ext cx="479425" cy="396875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ko-KR" sz="2000" dirty="0">
                <a:latin typeface="Dotum" panose="020B0600000101010101" pitchFamily="34" charset="-127"/>
                <a:ea typeface="Dotum" panose="020B0600000101010101" pitchFamily="34" charset="-127"/>
              </a:rPr>
              <a:t>05</a:t>
            </a:r>
            <a:endParaRPr lang="en-US" altLang="ko-KR" sz="20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6120" name="Line 3108"/>
          <p:cNvSpPr/>
          <p:nvPr/>
        </p:nvSpPr>
        <p:spPr>
          <a:xfrm>
            <a:off x="7321550" y="6465888"/>
            <a:ext cx="1439863" cy="0"/>
          </a:xfrm>
          <a:prstGeom prst="line">
            <a:avLst/>
          </a:prstGeom>
          <a:ln w="19050" cap="rnd" cmpd="sng">
            <a:solidFill>
              <a:srgbClr val="333333"/>
            </a:solidFill>
            <a:prstDash val="sysDot"/>
            <a:headEnd type="none" w="med" len="med"/>
            <a:tailEnd type="stealth" w="med" len="med"/>
          </a:ln>
        </p:spPr>
      </p:sp>
      <p:sp>
        <p:nvSpPr>
          <p:cNvPr id="46121" name="Text Box 3103"/>
          <p:cNvSpPr txBox="1"/>
          <p:nvPr/>
        </p:nvSpPr>
        <p:spPr>
          <a:xfrm>
            <a:off x="8756650" y="6249988"/>
            <a:ext cx="479425" cy="396875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ko-KR" sz="2000" dirty="0">
                <a:latin typeface="Dotum" panose="020B0600000101010101" pitchFamily="34" charset="-127"/>
                <a:ea typeface="Dotum" panose="020B0600000101010101" pitchFamily="34" charset="-127"/>
              </a:rPr>
              <a:t>06</a:t>
            </a:r>
            <a:endParaRPr lang="en-US" altLang="ko-KR" sz="20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6122" name="Line 3108"/>
          <p:cNvSpPr/>
          <p:nvPr/>
        </p:nvSpPr>
        <p:spPr>
          <a:xfrm>
            <a:off x="9207500" y="6448425"/>
            <a:ext cx="1439863" cy="0"/>
          </a:xfrm>
          <a:prstGeom prst="line">
            <a:avLst/>
          </a:prstGeom>
          <a:ln w="19050" cap="rnd" cmpd="sng">
            <a:solidFill>
              <a:srgbClr val="333333"/>
            </a:solidFill>
            <a:prstDash val="sysDot"/>
            <a:headEnd type="none" w="med" len="med"/>
            <a:tailEnd type="stealth" w="med" len="med"/>
          </a:ln>
        </p:spPr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Line 1557"/>
          <p:cNvSpPr/>
          <p:nvPr/>
        </p:nvSpPr>
        <p:spPr>
          <a:xfrm>
            <a:off x="1287463" y="6065838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47107" name="Line 1558"/>
          <p:cNvSpPr/>
          <p:nvPr/>
        </p:nvSpPr>
        <p:spPr>
          <a:xfrm>
            <a:off x="1287463" y="6065838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47108" name="Line 1561"/>
          <p:cNvSpPr/>
          <p:nvPr/>
        </p:nvSpPr>
        <p:spPr>
          <a:xfrm>
            <a:off x="1074738" y="6227763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47109" name="Line 1562"/>
          <p:cNvSpPr/>
          <p:nvPr/>
        </p:nvSpPr>
        <p:spPr>
          <a:xfrm>
            <a:off x="1074738" y="6227763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47110" name="Line 1574"/>
          <p:cNvSpPr/>
          <p:nvPr/>
        </p:nvSpPr>
        <p:spPr>
          <a:xfrm>
            <a:off x="1062038" y="6081713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47111" name="Line 1575"/>
          <p:cNvSpPr/>
          <p:nvPr/>
        </p:nvSpPr>
        <p:spPr>
          <a:xfrm>
            <a:off x="1062038" y="6081713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47112" name="AutoShape 3030"/>
          <p:cNvSpPr/>
          <p:nvPr/>
        </p:nvSpPr>
        <p:spPr>
          <a:xfrm>
            <a:off x="242888" y="4745038"/>
            <a:ext cx="1800225" cy="1277937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 w="19050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47113" name="Group 3073"/>
          <p:cNvGrpSpPr/>
          <p:nvPr/>
        </p:nvGrpSpPr>
        <p:grpSpPr>
          <a:xfrm>
            <a:off x="387350" y="3260725"/>
            <a:ext cx="1511300" cy="1755775"/>
            <a:chOff x="656" y="1998"/>
            <a:chExt cx="952" cy="1106"/>
          </a:xfrm>
        </p:grpSpPr>
        <p:sp>
          <p:nvSpPr>
            <p:cNvPr id="47120" name="Oval 3055"/>
            <p:cNvSpPr/>
            <p:nvPr/>
          </p:nvSpPr>
          <p:spPr>
            <a:xfrm rot="-2771362">
              <a:off x="656" y="1998"/>
              <a:ext cx="952" cy="952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47121" name="Group 3056"/>
            <p:cNvGrpSpPr/>
            <p:nvPr/>
          </p:nvGrpSpPr>
          <p:grpSpPr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47122" name="Oval 3057"/>
              <p:cNvSpPr/>
              <p:nvPr/>
            </p:nvSpPr>
            <p:spPr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5097"/>
                </a:schemeClr>
              </a:solidFill>
              <a:ln w="19050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123" name="Oval 3058"/>
              <p:cNvSpPr/>
              <p:nvPr/>
            </p:nvSpPr>
            <p:spPr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5097"/>
                </a:schemeClr>
              </a:solidFill>
              <a:ln w="19050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47114" name="Rectangle 3077"/>
          <p:cNvSpPr/>
          <p:nvPr/>
        </p:nvSpPr>
        <p:spPr>
          <a:xfrm>
            <a:off x="544513" y="3386138"/>
            <a:ext cx="693737" cy="277812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>
            <a:spAutoFit/>
          </a:bodyPr>
          <a:p>
            <a:pPr eaLnBrk="1" hangingPunct="1"/>
            <a:r>
              <a:rPr lang="en-US" altLang="zh-CN" sz="12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section</a:t>
            </a:r>
            <a:endParaRPr lang="en-US" altLang="ko-KR" sz="12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5" name="Text Box 3096"/>
          <p:cNvSpPr txBox="1">
            <a:spLocks noChangeArrowheads="1"/>
          </p:cNvSpPr>
          <p:nvPr/>
        </p:nvSpPr>
        <p:spPr bwMode="auto">
          <a:xfrm>
            <a:off x="884238" y="3690938"/>
            <a:ext cx="501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1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116" name="TextBox 25"/>
          <p:cNvSpPr txBox="1"/>
          <p:nvPr/>
        </p:nvSpPr>
        <p:spPr>
          <a:xfrm>
            <a:off x="242888" y="5394325"/>
            <a:ext cx="1679575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发掘可改善点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2354263" y="5211763"/>
            <a:ext cx="9291637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请充分使用第二章介绍方法发现改善点。</a:t>
            </a:r>
            <a:r>
              <a:rPr lang="en-US" altLang="zh-CN" sz="2000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</a:t>
            </a:r>
            <a:r>
              <a:rPr lang="zh-CN" altLang="en-US" sz="2000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en-US" altLang="zh-CN" sz="2000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每个人都提起精神、用心工作，任何可改善点都无所循形！</a:t>
            </a:r>
            <a:endParaRPr lang="en-US" altLang="zh-CN" sz="2000" dirty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2535238" y="1341438"/>
            <a:ext cx="5543550" cy="300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请关注：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工作方面有无浪费、不合理存在？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KPI是否达成了？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QCD方面有无问题或隐患？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工具操作有无不便？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…………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身边的异常及不合理现象。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5438" y="1279525"/>
            <a:ext cx="5373688" cy="358298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Line 1557"/>
          <p:cNvSpPr/>
          <p:nvPr/>
        </p:nvSpPr>
        <p:spPr>
          <a:xfrm>
            <a:off x="1527175" y="5902325"/>
            <a:ext cx="1588" cy="1588"/>
          </a:xfrm>
          <a:prstGeom prst="line">
            <a:avLst/>
          </a:prstGeom>
          <a:ln w="9525">
            <a:noFill/>
          </a:ln>
        </p:spPr>
      </p:sp>
      <p:sp>
        <p:nvSpPr>
          <p:cNvPr id="48131" name="Line 1558"/>
          <p:cNvSpPr/>
          <p:nvPr/>
        </p:nvSpPr>
        <p:spPr>
          <a:xfrm>
            <a:off x="1527175" y="5902325"/>
            <a:ext cx="1588" cy="1588"/>
          </a:xfrm>
          <a:prstGeom prst="line">
            <a:avLst/>
          </a:prstGeom>
          <a:ln w="9525">
            <a:noFill/>
          </a:ln>
        </p:spPr>
      </p:sp>
      <p:sp>
        <p:nvSpPr>
          <p:cNvPr id="48132" name="Line 1561"/>
          <p:cNvSpPr/>
          <p:nvPr/>
        </p:nvSpPr>
        <p:spPr>
          <a:xfrm>
            <a:off x="1314450" y="6064250"/>
            <a:ext cx="1588" cy="1588"/>
          </a:xfrm>
          <a:prstGeom prst="line">
            <a:avLst/>
          </a:prstGeom>
          <a:ln w="9525">
            <a:noFill/>
          </a:ln>
        </p:spPr>
      </p:sp>
      <p:sp>
        <p:nvSpPr>
          <p:cNvPr id="48133" name="Line 1562"/>
          <p:cNvSpPr/>
          <p:nvPr/>
        </p:nvSpPr>
        <p:spPr>
          <a:xfrm>
            <a:off x="1314450" y="6064250"/>
            <a:ext cx="1588" cy="1588"/>
          </a:xfrm>
          <a:prstGeom prst="line">
            <a:avLst/>
          </a:prstGeom>
          <a:ln w="9525">
            <a:noFill/>
          </a:ln>
        </p:spPr>
      </p:sp>
      <p:sp>
        <p:nvSpPr>
          <p:cNvPr id="48134" name="Line 1574"/>
          <p:cNvSpPr/>
          <p:nvPr/>
        </p:nvSpPr>
        <p:spPr>
          <a:xfrm>
            <a:off x="1301750" y="5918200"/>
            <a:ext cx="1588" cy="1588"/>
          </a:xfrm>
          <a:prstGeom prst="line">
            <a:avLst/>
          </a:prstGeom>
          <a:ln w="9525">
            <a:noFill/>
          </a:ln>
        </p:spPr>
      </p:sp>
      <p:sp>
        <p:nvSpPr>
          <p:cNvPr id="48135" name="Line 1575"/>
          <p:cNvSpPr/>
          <p:nvPr/>
        </p:nvSpPr>
        <p:spPr>
          <a:xfrm>
            <a:off x="1301750" y="5918200"/>
            <a:ext cx="1588" cy="1588"/>
          </a:xfrm>
          <a:prstGeom prst="line">
            <a:avLst/>
          </a:prstGeom>
          <a:ln w="9525">
            <a:noFill/>
          </a:ln>
        </p:spPr>
      </p:sp>
      <p:sp>
        <p:nvSpPr>
          <p:cNvPr id="48136" name="AutoShape 3030"/>
          <p:cNvSpPr/>
          <p:nvPr/>
        </p:nvSpPr>
        <p:spPr>
          <a:xfrm>
            <a:off x="482600" y="4581525"/>
            <a:ext cx="1800225" cy="12779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 w="19050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48137" name="Group 3073"/>
          <p:cNvGrpSpPr/>
          <p:nvPr/>
        </p:nvGrpSpPr>
        <p:grpSpPr>
          <a:xfrm>
            <a:off x="627063" y="3097213"/>
            <a:ext cx="1511300" cy="1755775"/>
            <a:chOff x="656" y="1998"/>
            <a:chExt cx="952" cy="1106"/>
          </a:xfrm>
        </p:grpSpPr>
        <p:sp>
          <p:nvSpPr>
            <p:cNvPr id="48144" name="Oval 3055"/>
            <p:cNvSpPr/>
            <p:nvPr/>
          </p:nvSpPr>
          <p:spPr>
            <a:xfrm rot="-2771362">
              <a:off x="656" y="1998"/>
              <a:ext cx="952" cy="952"/>
            </a:xfrm>
            <a:prstGeom prst="ellipse">
              <a:avLst/>
            </a:prstGeom>
            <a:solidFill>
              <a:srgbClr val="FFC000"/>
            </a:solidFill>
            <a:ln w="19050">
              <a:noFill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48145" name="Group 3056"/>
            <p:cNvGrpSpPr/>
            <p:nvPr/>
          </p:nvGrpSpPr>
          <p:grpSpPr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48146" name="Oval 3057"/>
              <p:cNvSpPr/>
              <p:nvPr/>
            </p:nvSpPr>
            <p:spPr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5097"/>
                </a:schemeClr>
              </a:solidFill>
              <a:ln w="19050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147" name="Oval 3058"/>
              <p:cNvSpPr/>
              <p:nvPr/>
            </p:nvSpPr>
            <p:spPr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5097"/>
                </a:schemeClr>
              </a:solidFill>
              <a:ln w="19050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48138" name="Rectangle 3077"/>
          <p:cNvSpPr/>
          <p:nvPr/>
        </p:nvSpPr>
        <p:spPr>
          <a:xfrm>
            <a:off x="784225" y="3222625"/>
            <a:ext cx="693738" cy="277813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>
            <a:spAutoFit/>
          </a:bodyPr>
          <a:p>
            <a:pPr eaLnBrk="1" hangingPunct="1"/>
            <a:r>
              <a:rPr lang="en-US" altLang="zh-CN" sz="12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section</a:t>
            </a:r>
            <a:endParaRPr lang="en-US" altLang="ko-KR" sz="12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5" name="Text Box 3096"/>
          <p:cNvSpPr txBox="1">
            <a:spLocks noChangeArrowheads="1"/>
          </p:cNvSpPr>
          <p:nvPr/>
        </p:nvSpPr>
        <p:spPr bwMode="auto">
          <a:xfrm>
            <a:off x="1123950" y="3527425"/>
            <a:ext cx="501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1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140" name="TextBox 25"/>
          <p:cNvSpPr txBox="1"/>
          <p:nvPr/>
        </p:nvSpPr>
        <p:spPr>
          <a:xfrm>
            <a:off x="350838" y="5227638"/>
            <a:ext cx="1655762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现状调查分析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2878138" y="5514975"/>
            <a:ext cx="9383712" cy="387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ts val="2300"/>
              </a:lnSpc>
            </a:pPr>
            <a:r>
              <a:rPr lang="en-US" altLang="zh-CN" sz="2000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改善必须从调查开始</a:t>
            </a:r>
            <a:endParaRPr lang="en-US" altLang="zh-CN" sz="2000" dirty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2914650" y="1928813"/>
            <a:ext cx="3232150" cy="2586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一旦发现可改善点，就必须立即对现状进行调查，收集相关资料进行分析，以做到: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了解改善的重要程度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掌握改善的关键因素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制定改善的目标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0" y="1755775"/>
            <a:ext cx="5810250" cy="381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Line 1557"/>
          <p:cNvSpPr/>
          <p:nvPr/>
        </p:nvSpPr>
        <p:spPr>
          <a:xfrm>
            <a:off x="1490663" y="6213475"/>
            <a:ext cx="1587" cy="1588"/>
          </a:xfrm>
          <a:prstGeom prst="line">
            <a:avLst/>
          </a:prstGeom>
          <a:ln w="9525">
            <a:noFill/>
          </a:ln>
        </p:spPr>
      </p:sp>
      <p:sp>
        <p:nvSpPr>
          <p:cNvPr id="49155" name="Line 1558"/>
          <p:cNvSpPr/>
          <p:nvPr/>
        </p:nvSpPr>
        <p:spPr>
          <a:xfrm>
            <a:off x="1490663" y="6213475"/>
            <a:ext cx="1587" cy="1588"/>
          </a:xfrm>
          <a:prstGeom prst="line">
            <a:avLst/>
          </a:prstGeom>
          <a:ln w="9525">
            <a:noFill/>
          </a:ln>
        </p:spPr>
      </p:sp>
      <p:sp>
        <p:nvSpPr>
          <p:cNvPr id="49156" name="Line 1561"/>
          <p:cNvSpPr/>
          <p:nvPr/>
        </p:nvSpPr>
        <p:spPr>
          <a:xfrm>
            <a:off x="1277938" y="6375400"/>
            <a:ext cx="1587" cy="1588"/>
          </a:xfrm>
          <a:prstGeom prst="line">
            <a:avLst/>
          </a:prstGeom>
          <a:ln w="9525">
            <a:noFill/>
          </a:ln>
        </p:spPr>
      </p:sp>
      <p:sp>
        <p:nvSpPr>
          <p:cNvPr id="49157" name="Line 1562"/>
          <p:cNvSpPr/>
          <p:nvPr/>
        </p:nvSpPr>
        <p:spPr>
          <a:xfrm>
            <a:off x="1277938" y="6375400"/>
            <a:ext cx="1587" cy="1588"/>
          </a:xfrm>
          <a:prstGeom prst="line">
            <a:avLst/>
          </a:prstGeom>
          <a:ln w="9525">
            <a:noFill/>
          </a:ln>
        </p:spPr>
      </p:sp>
      <p:sp>
        <p:nvSpPr>
          <p:cNvPr id="49158" name="Line 1574"/>
          <p:cNvSpPr/>
          <p:nvPr/>
        </p:nvSpPr>
        <p:spPr>
          <a:xfrm>
            <a:off x="1265238" y="6229350"/>
            <a:ext cx="1587" cy="1588"/>
          </a:xfrm>
          <a:prstGeom prst="line">
            <a:avLst/>
          </a:prstGeom>
          <a:ln w="9525">
            <a:noFill/>
          </a:ln>
        </p:spPr>
      </p:sp>
      <p:sp>
        <p:nvSpPr>
          <p:cNvPr id="49159" name="Line 1575"/>
          <p:cNvSpPr/>
          <p:nvPr/>
        </p:nvSpPr>
        <p:spPr>
          <a:xfrm>
            <a:off x="1265238" y="6229350"/>
            <a:ext cx="1587" cy="1588"/>
          </a:xfrm>
          <a:prstGeom prst="line">
            <a:avLst/>
          </a:prstGeom>
          <a:ln w="9525">
            <a:noFill/>
          </a:ln>
        </p:spPr>
      </p:sp>
      <p:sp>
        <p:nvSpPr>
          <p:cNvPr id="49160" name="AutoShape 3030"/>
          <p:cNvSpPr/>
          <p:nvPr/>
        </p:nvSpPr>
        <p:spPr>
          <a:xfrm>
            <a:off x="446088" y="4892675"/>
            <a:ext cx="1800225" cy="12779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 w="19050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49161" name="Group 3073"/>
          <p:cNvGrpSpPr/>
          <p:nvPr/>
        </p:nvGrpSpPr>
        <p:grpSpPr>
          <a:xfrm>
            <a:off x="590550" y="3408363"/>
            <a:ext cx="1511300" cy="1755775"/>
            <a:chOff x="656" y="1998"/>
            <a:chExt cx="952" cy="1106"/>
          </a:xfrm>
        </p:grpSpPr>
        <p:sp>
          <p:nvSpPr>
            <p:cNvPr id="10" name="Oval 3055"/>
            <p:cNvSpPr>
              <a:spLocks noChangeArrowheads="1"/>
            </p:cNvSpPr>
            <p:nvPr/>
          </p:nvSpPr>
          <p:spPr bwMode="auto">
            <a:xfrm rot="-2771362">
              <a:off x="656" y="1998"/>
              <a:ext cx="952" cy="95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9176" name="Group 3056"/>
            <p:cNvGrpSpPr/>
            <p:nvPr/>
          </p:nvGrpSpPr>
          <p:grpSpPr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49177" name="Oval 3057"/>
              <p:cNvSpPr/>
              <p:nvPr/>
            </p:nvSpPr>
            <p:spPr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5097"/>
                </a:schemeClr>
              </a:solidFill>
              <a:ln w="19050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178" name="Oval 3058"/>
              <p:cNvSpPr/>
              <p:nvPr/>
            </p:nvSpPr>
            <p:spPr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5097"/>
                </a:schemeClr>
              </a:solidFill>
              <a:ln w="19050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49162" name="Rectangle 3077"/>
          <p:cNvSpPr/>
          <p:nvPr/>
        </p:nvSpPr>
        <p:spPr>
          <a:xfrm>
            <a:off x="747713" y="3533775"/>
            <a:ext cx="693737" cy="277813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>
            <a:spAutoFit/>
          </a:bodyPr>
          <a:p>
            <a:pPr eaLnBrk="1" hangingPunct="1"/>
            <a:r>
              <a:rPr lang="en-US" altLang="zh-CN" sz="12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section</a:t>
            </a:r>
            <a:endParaRPr lang="en-US" altLang="ko-KR" sz="12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5" name="Text Box 3096"/>
          <p:cNvSpPr txBox="1">
            <a:spLocks noChangeArrowheads="1"/>
          </p:cNvSpPr>
          <p:nvPr/>
        </p:nvSpPr>
        <p:spPr bwMode="auto">
          <a:xfrm>
            <a:off x="1087438" y="3838575"/>
            <a:ext cx="501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1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164" name="TextBox 25"/>
          <p:cNvSpPr txBox="1"/>
          <p:nvPr/>
        </p:nvSpPr>
        <p:spPr>
          <a:xfrm>
            <a:off x="338138" y="5553075"/>
            <a:ext cx="1608137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改善思路整理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3122613" y="4094163"/>
            <a:ext cx="8809038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kern="1200" cap="none" spc="0" normalizeH="0" baseline="0" noProof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排除法</a:t>
            </a:r>
            <a:r>
              <a:rPr kumimoji="0" lang="en-US" altLang="zh-CN" sz="1400" kern="1200" cap="none" spc="0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：不做不必要的工作，会带来很大的改善效果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。——如：将板卡类包装搬到2楼单板加工处，可省去不增值的搬运工作，既提升效率又防止混板。</a:t>
            </a:r>
            <a:endParaRPr kumimoji="0" lang="en-US" altLang="zh-CN" sz="14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逆向法</a:t>
            </a:r>
            <a:r>
              <a:rPr kumimoji="0" lang="en-US" altLang="zh-CN" sz="1400" kern="1200" cap="none" spc="0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：采取与现在的做法完全不同的方式去做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。——</a:t>
            </a:r>
            <a:r>
              <a:rPr kumimoji="0" lang="en-US" altLang="zh-CN" sz="1400" kern="1200" cap="none" spc="0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如：将磅秤陷入洞中与地面平齐，可省时又省力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4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对比法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：对比固定和变化部分，只处理变化的部分。——</a:t>
            </a:r>
            <a:r>
              <a:rPr kumimoji="0" lang="en-US" altLang="zh-CN" sz="1400" kern="1200" cap="none" spc="0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如：将橡皮章的姓名固定、日期做成可调整的，可有效解决公章的时间问题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4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kern="1200" cap="none" spc="0" normalizeH="0" baseline="0" noProof="0" dirty="0" err="1">
                <a:solidFill>
                  <a:srgbClr val="EA50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替换法</a:t>
            </a:r>
            <a:r>
              <a:rPr kumimoji="0" lang="en-US" altLang="zh-CN" sz="1400" kern="1200" cap="none" spc="0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：使用其它物品或方式来代替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。——</a:t>
            </a:r>
            <a:r>
              <a:rPr kumimoji="0" lang="en-US" altLang="zh-CN" sz="1400" kern="1200" cap="none" spc="0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如：使用电批代替手工打螺丝，即可提高效率，又可确保质量</a:t>
            </a:r>
            <a:r>
              <a:rPr kumimoji="0" lang="en-US" altLang="zh-CN" sz="14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4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3003550" y="3584575"/>
            <a:ext cx="729456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 eaLnBrk="1" hangingPunct="1">
              <a:lnSpc>
                <a:spcPct val="129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依据已知的可改善点，从各方面寻找所有可行的改善方法</a:t>
            </a:r>
            <a:endParaRPr lang="zh-CN" altLang="en-US" sz="2000" dirty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167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0" y="1408113"/>
            <a:ext cx="3194050" cy="2130425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9168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408113"/>
            <a:ext cx="3186113" cy="2125662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49169" name="组合 25"/>
          <p:cNvGrpSpPr/>
          <p:nvPr/>
        </p:nvGrpSpPr>
        <p:grpSpPr>
          <a:xfrm>
            <a:off x="2654300" y="4179888"/>
            <a:ext cx="368300" cy="1936750"/>
            <a:chOff x="2818041" y="4189528"/>
            <a:chExt cx="367990" cy="1936270"/>
          </a:xfrm>
        </p:grpSpPr>
        <p:sp>
          <p:nvSpPr>
            <p:cNvPr id="25" name="圆角矩形 24"/>
            <p:cNvSpPr/>
            <p:nvPr/>
          </p:nvSpPr>
          <p:spPr>
            <a:xfrm>
              <a:off x="2818041" y="4189528"/>
              <a:ext cx="367990" cy="1936270"/>
            </a:xfrm>
            <a:prstGeom prst="roundRect">
              <a:avLst>
                <a:gd name="adj" fmla="val 49738"/>
              </a:avLst>
            </a:prstGeom>
            <a:solidFill>
              <a:schemeClr val="bg1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171" name="椭圆 20"/>
            <p:cNvSpPr/>
            <p:nvPr/>
          </p:nvSpPr>
          <p:spPr>
            <a:xfrm>
              <a:off x="2921058" y="4252367"/>
              <a:ext cx="197421" cy="197421"/>
            </a:xfrm>
            <a:prstGeom prst="ellipse">
              <a:avLst/>
            </a:prstGeom>
            <a:solidFill>
              <a:srgbClr val="8BAB0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921142" y="4864048"/>
              <a:ext cx="196684" cy="1968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173" name="椭圆 22"/>
            <p:cNvSpPr/>
            <p:nvPr/>
          </p:nvSpPr>
          <p:spPr>
            <a:xfrm>
              <a:off x="2928413" y="5166337"/>
              <a:ext cx="197421" cy="197421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49174" name="椭圆 23"/>
            <p:cNvSpPr/>
            <p:nvPr/>
          </p:nvSpPr>
          <p:spPr>
            <a:xfrm>
              <a:off x="2932890" y="5789965"/>
              <a:ext cx="197421" cy="197421"/>
            </a:xfrm>
            <a:prstGeom prst="ellipse">
              <a:avLst/>
            </a:prstGeom>
            <a:solidFill>
              <a:srgbClr val="EA50D8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Line 1557"/>
          <p:cNvSpPr/>
          <p:nvPr/>
        </p:nvSpPr>
        <p:spPr>
          <a:xfrm>
            <a:off x="1433513" y="6640513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0179" name="Line 1558"/>
          <p:cNvSpPr/>
          <p:nvPr/>
        </p:nvSpPr>
        <p:spPr>
          <a:xfrm>
            <a:off x="1433513" y="6640513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0180" name="Line 1561"/>
          <p:cNvSpPr/>
          <p:nvPr/>
        </p:nvSpPr>
        <p:spPr>
          <a:xfrm>
            <a:off x="1220788" y="6802438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0181" name="Line 1562"/>
          <p:cNvSpPr/>
          <p:nvPr/>
        </p:nvSpPr>
        <p:spPr>
          <a:xfrm>
            <a:off x="1220788" y="6802438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0182" name="Line 1574"/>
          <p:cNvSpPr/>
          <p:nvPr/>
        </p:nvSpPr>
        <p:spPr>
          <a:xfrm>
            <a:off x="1208088" y="6656388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0183" name="Line 1575"/>
          <p:cNvSpPr/>
          <p:nvPr/>
        </p:nvSpPr>
        <p:spPr>
          <a:xfrm>
            <a:off x="1208088" y="6656388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0184" name="AutoShape 3030"/>
          <p:cNvSpPr/>
          <p:nvPr/>
        </p:nvSpPr>
        <p:spPr>
          <a:xfrm>
            <a:off x="388938" y="5319713"/>
            <a:ext cx="1800225" cy="1277937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 w="19050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50185" name="Group 3073"/>
          <p:cNvGrpSpPr/>
          <p:nvPr/>
        </p:nvGrpSpPr>
        <p:grpSpPr>
          <a:xfrm>
            <a:off x="533400" y="3835400"/>
            <a:ext cx="1511300" cy="1755775"/>
            <a:chOff x="656" y="1998"/>
            <a:chExt cx="952" cy="1106"/>
          </a:xfrm>
        </p:grpSpPr>
        <p:sp>
          <p:nvSpPr>
            <p:cNvPr id="50192" name="Oval 3055"/>
            <p:cNvSpPr/>
            <p:nvPr/>
          </p:nvSpPr>
          <p:spPr>
            <a:xfrm rot="-2771362">
              <a:off x="656" y="1998"/>
              <a:ext cx="952" cy="952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50193" name="Group 3056"/>
            <p:cNvGrpSpPr/>
            <p:nvPr/>
          </p:nvGrpSpPr>
          <p:grpSpPr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50194" name="Oval 3057"/>
              <p:cNvSpPr/>
              <p:nvPr/>
            </p:nvSpPr>
            <p:spPr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5097"/>
                </a:schemeClr>
              </a:solidFill>
              <a:ln w="19050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195" name="Oval 3058"/>
              <p:cNvSpPr/>
              <p:nvPr/>
            </p:nvSpPr>
            <p:spPr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5097"/>
                </a:schemeClr>
              </a:solidFill>
              <a:ln w="19050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50186" name="Rectangle 3077"/>
          <p:cNvSpPr/>
          <p:nvPr/>
        </p:nvSpPr>
        <p:spPr>
          <a:xfrm>
            <a:off x="690563" y="3960813"/>
            <a:ext cx="693737" cy="277812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>
            <a:spAutoFit/>
          </a:bodyPr>
          <a:p>
            <a:pPr eaLnBrk="1" hangingPunct="1"/>
            <a:r>
              <a:rPr lang="en-US" altLang="zh-CN" sz="12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section</a:t>
            </a:r>
            <a:endParaRPr lang="en-US" altLang="ko-KR" sz="12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5" name="Text Box 3096"/>
          <p:cNvSpPr txBox="1">
            <a:spLocks noChangeArrowheads="1"/>
          </p:cNvSpPr>
          <p:nvPr/>
        </p:nvSpPr>
        <p:spPr bwMode="auto">
          <a:xfrm>
            <a:off x="1030288" y="4265613"/>
            <a:ext cx="501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algn="r" eaLnBrk="0" fontAlgn="base" latinLnBrk="1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1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188" name="TextBox 25"/>
          <p:cNvSpPr txBox="1"/>
          <p:nvPr/>
        </p:nvSpPr>
        <p:spPr>
          <a:xfrm>
            <a:off x="317500" y="6005513"/>
            <a:ext cx="153352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拟定改善方案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8235950" y="2636838"/>
            <a:ext cx="3551238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责任人：谁做？需要哪个部门支援？谁负责验收？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方法：列出详细的改善方法及验证方法。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时限性：什么时候开始做？什么时候必须完成？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量化目标：改善的目标值是多少？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2643188" y="1484313"/>
            <a:ext cx="9144000" cy="387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ts val="2300"/>
              </a:lnSpc>
            </a:pPr>
            <a:r>
              <a:rPr lang="en-US" altLang="zh-CN" sz="2000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将已确定的改善方法，做成详细的改善方案。方案必须包括以下内容：</a:t>
            </a:r>
            <a:endParaRPr lang="en-US" altLang="zh-CN" sz="2000" dirty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191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7763" y="2328863"/>
            <a:ext cx="5729287" cy="3821112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Line 1557"/>
          <p:cNvSpPr/>
          <p:nvPr/>
        </p:nvSpPr>
        <p:spPr>
          <a:xfrm>
            <a:off x="1433513" y="6640513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1203" name="Line 1558"/>
          <p:cNvSpPr/>
          <p:nvPr/>
        </p:nvSpPr>
        <p:spPr>
          <a:xfrm>
            <a:off x="1433513" y="6640513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1204" name="Line 1561"/>
          <p:cNvSpPr/>
          <p:nvPr/>
        </p:nvSpPr>
        <p:spPr>
          <a:xfrm>
            <a:off x="1220788" y="6802438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1205" name="Line 1562"/>
          <p:cNvSpPr/>
          <p:nvPr/>
        </p:nvSpPr>
        <p:spPr>
          <a:xfrm>
            <a:off x="1220788" y="6802438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1206" name="Line 1574"/>
          <p:cNvSpPr/>
          <p:nvPr/>
        </p:nvSpPr>
        <p:spPr>
          <a:xfrm>
            <a:off x="1208088" y="6656388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1207" name="Line 1575"/>
          <p:cNvSpPr/>
          <p:nvPr/>
        </p:nvSpPr>
        <p:spPr>
          <a:xfrm>
            <a:off x="1208088" y="6656388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1208" name="AutoShape 3030"/>
          <p:cNvSpPr/>
          <p:nvPr/>
        </p:nvSpPr>
        <p:spPr>
          <a:xfrm>
            <a:off x="388938" y="5319713"/>
            <a:ext cx="1800225" cy="1277937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 w="19050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1209" name="Rectangle 3077"/>
          <p:cNvSpPr/>
          <p:nvPr/>
        </p:nvSpPr>
        <p:spPr>
          <a:xfrm>
            <a:off x="690563" y="3960813"/>
            <a:ext cx="693737" cy="277812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>
            <a:spAutoFit/>
          </a:bodyPr>
          <a:p>
            <a:pPr eaLnBrk="1" hangingPunct="1"/>
            <a:r>
              <a:rPr lang="en-US" altLang="zh-CN" sz="12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section</a:t>
            </a:r>
            <a:endParaRPr lang="en-US" altLang="ko-KR" sz="12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1210" name="TextBox 25"/>
          <p:cNvSpPr txBox="1"/>
          <p:nvPr/>
        </p:nvSpPr>
        <p:spPr>
          <a:xfrm>
            <a:off x="317500" y="6005513"/>
            <a:ext cx="153352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方案实施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33400" y="3865563"/>
            <a:ext cx="1511300" cy="1760537"/>
            <a:chOff x="9401076" y="1268413"/>
            <a:chExt cx="1511300" cy="1760537"/>
          </a:xfrm>
        </p:grpSpPr>
        <p:grpSp>
          <p:nvGrpSpPr>
            <p:cNvPr id="51222" name="Group 3076"/>
            <p:cNvGrpSpPr/>
            <p:nvPr/>
          </p:nvGrpSpPr>
          <p:grpSpPr>
            <a:xfrm>
              <a:off x="9401076" y="1268413"/>
              <a:ext cx="1511300" cy="1760537"/>
              <a:chOff x="3862" y="848"/>
              <a:chExt cx="952" cy="1109"/>
            </a:xfrm>
          </p:grpSpPr>
          <p:sp>
            <p:nvSpPr>
              <p:cNvPr id="51225" name="Oval 3035"/>
              <p:cNvSpPr/>
              <p:nvPr/>
            </p:nvSpPr>
            <p:spPr>
              <a:xfrm rot="-2771362">
                <a:off x="3862" y="848"/>
                <a:ext cx="952" cy="952"/>
              </a:xfrm>
              <a:prstGeom prst="ellipse">
                <a:avLst/>
              </a:prstGeom>
              <a:solidFill>
                <a:srgbClr val="EA50D8"/>
              </a:soli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1226" name="Group 3070"/>
              <p:cNvGrpSpPr/>
              <p:nvPr/>
            </p:nvGrpSpPr>
            <p:grpSpPr>
              <a:xfrm>
                <a:off x="4136" y="1830"/>
                <a:ext cx="403" cy="127"/>
                <a:chOff x="3839" y="1842"/>
                <a:chExt cx="576" cy="181"/>
              </a:xfrm>
            </p:grpSpPr>
            <p:sp>
              <p:nvSpPr>
                <p:cNvPr id="51227" name="Oval 3071"/>
                <p:cNvSpPr/>
                <p:nvPr/>
              </p:nvSpPr>
              <p:spPr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228" name="Oval 3072"/>
                <p:cNvSpPr/>
                <p:nvPr/>
              </p:nvSpPr>
              <p:spPr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1223" name="Rectangle 3081"/>
            <p:cNvSpPr/>
            <p:nvPr/>
          </p:nvSpPr>
          <p:spPr>
            <a:xfrm>
              <a:off x="9718576" y="1287463"/>
              <a:ext cx="693737" cy="27781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 anchorCtr="0">
              <a:spAutoFit/>
            </a:bodyPr>
            <a:p>
              <a:pPr eaLnBrk="1" hangingPunct="1">
                <a:buNone/>
              </a:pPr>
              <a:r>
                <a:rPr lang="en-US" altLang="ko-KR" sz="1200" b="1" dirty="0">
                  <a:solidFill>
                    <a:schemeClr val="bg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section</a:t>
              </a:r>
              <a:endParaRPr lang="en-US" altLang="ko-KR" sz="12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23" name="Text Box 3096"/>
            <p:cNvSpPr txBox="1">
              <a:spLocks noChangeArrowheads="1"/>
            </p:cNvSpPr>
            <p:nvPr/>
          </p:nvSpPr>
          <p:spPr bwMode="auto">
            <a:xfrm>
              <a:off x="9883676" y="1671638"/>
              <a:ext cx="50006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endPara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8" name="TextBox 6"/>
          <p:cNvSpPr txBox="1"/>
          <p:nvPr/>
        </p:nvSpPr>
        <p:spPr>
          <a:xfrm>
            <a:off x="2332038" y="1196975"/>
            <a:ext cx="9598025" cy="387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ts val="2300"/>
              </a:lnSpc>
            </a:pPr>
            <a:r>
              <a:rPr lang="en-US" altLang="zh-CN" sz="2000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依据既定的改善方案，组织相关部门开始执行。实施要点</a:t>
            </a:r>
            <a:r>
              <a:rPr lang="zh-CN" altLang="en-US" sz="2000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</a:t>
            </a:r>
            <a:r>
              <a:rPr lang="en-US" altLang="zh-CN" sz="2000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dirty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/>
          <a:srcRect t="4783" b="4783"/>
          <a:stretch>
            <a:fillRect/>
          </a:stretch>
        </p:blipFill>
        <p:spPr>
          <a:xfrm>
            <a:off x="6737350" y="2468563"/>
            <a:ext cx="4964113" cy="360045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6"/>
          <p:cNvSpPr txBox="1"/>
          <p:nvPr/>
        </p:nvSpPr>
        <p:spPr>
          <a:xfrm>
            <a:off x="3170238" y="2647950"/>
            <a:ext cx="3433762" cy="3478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ts val="23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获得上司的认可及支持；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1000"/>
              </a:lnSpc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33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知会相关部门，获得支援；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1000"/>
              </a:lnSpc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33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明确职责；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300"/>
              </a:lnSpc>
              <a:buNone/>
            </a:pP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3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掌握实施进度及实施过程中的新的问题点；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1000"/>
              </a:lnSpc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33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控制实施成本；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1000"/>
              </a:lnSpc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33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接收各方建议。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燕尾形箭头 30"/>
          <p:cNvSpPr/>
          <p:nvPr/>
        </p:nvSpPr>
        <p:spPr>
          <a:xfrm rot="5400000">
            <a:off x="884238" y="4219575"/>
            <a:ext cx="3933825" cy="371475"/>
          </a:xfrm>
          <a:prstGeom prst="notchedRightArrow">
            <a:avLst/>
          </a:prstGeom>
          <a:solidFill>
            <a:srgbClr val="0070C0">
              <a:alpha val="51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椭圆 31"/>
          <p:cNvSpPr/>
          <p:nvPr/>
        </p:nvSpPr>
        <p:spPr>
          <a:xfrm>
            <a:off x="2770188" y="2781300"/>
            <a:ext cx="161925" cy="161925"/>
          </a:xfrm>
          <a:prstGeom prst="ellipse">
            <a:avLst/>
          </a:prstGeom>
          <a:solidFill>
            <a:srgbClr val="0070C0">
              <a:alpha val="64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3" name="椭圆 32"/>
          <p:cNvSpPr/>
          <p:nvPr/>
        </p:nvSpPr>
        <p:spPr>
          <a:xfrm>
            <a:off x="2770188" y="3259138"/>
            <a:ext cx="161925" cy="161925"/>
          </a:xfrm>
          <a:prstGeom prst="ellipse">
            <a:avLst/>
          </a:prstGeom>
          <a:solidFill>
            <a:srgbClr val="0070C0">
              <a:alpha val="64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4" name="椭圆 33"/>
          <p:cNvSpPr/>
          <p:nvPr/>
        </p:nvSpPr>
        <p:spPr>
          <a:xfrm>
            <a:off x="2770188" y="3803650"/>
            <a:ext cx="161925" cy="161925"/>
          </a:xfrm>
          <a:prstGeom prst="ellipse">
            <a:avLst/>
          </a:prstGeom>
          <a:solidFill>
            <a:srgbClr val="0070C0">
              <a:alpha val="64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5" name="椭圆 34"/>
          <p:cNvSpPr/>
          <p:nvPr/>
        </p:nvSpPr>
        <p:spPr>
          <a:xfrm>
            <a:off x="2770188" y="4391025"/>
            <a:ext cx="161925" cy="161925"/>
          </a:xfrm>
          <a:prstGeom prst="ellipse">
            <a:avLst/>
          </a:prstGeom>
          <a:solidFill>
            <a:srgbClr val="0070C0">
              <a:alpha val="64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6" name="椭圆 35"/>
          <p:cNvSpPr/>
          <p:nvPr/>
        </p:nvSpPr>
        <p:spPr>
          <a:xfrm>
            <a:off x="2770188" y="5243513"/>
            <a:ext cx="161925" cy="163513"/>
          </a:xfrm>
          <a:prstGeom prst="ellipse">
            <a:avLst/>
          </a:prstGeom>
          <a:solidFill>
            <a:srgbClr val="0070C0">
              <a:alpha val="64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7" name="椭圆 36"/>
          <p:cNvSpPr/>
          <p:nvPr/>
        </p:nvSpPr>
        <p:spPr>
          <a:xfrm>
            <a:off x="2770188" y="5778500"/>
            <a:ext cx="161925" cy="161925"/>
          </a:xfrm>
          <a:prstGeom prst="ellipse">
            <a:avLst/>
          </a:prstGeom>
          <a:solidFill>
            <a:srgbClr val="0070C0">
              <a:alpha val="64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Line 1557"/>
          <p:cNvSpPr/>
          <p:nvPr/>
        </p:nvSpPr>
        <p:spPr>
          <a:xfrm>
            <a:off x="1433513" y="6640513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2227" name="Line 1558"/>
          <p:cNvSpPr/>
          <p:nvPr/>
        </p:nvSpPr>
        <p:spPr>
          <a:xfrm>
            <a:off x="1433513" y="6640513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2228" name="Line 1561"/>
          <p:cNvSpPr/>
          <p:nvPr/>
        </p:nvSpPr>
        <p:spPr>
          <a:xfrm>
            <a:off x="1220788" y="6802438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2229" name="Line 1562"/>
          <p:cNvSpPr/>
          <p:nvPr/>
        </p:nvSpPr>
        <p:spPr>
          <a:xfrm>
            <a:off x="1220788" y="6802438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2230" name="Line 1574"/>
          <p:cNvSpPr/>
          <p:nvPr/>
        </p:nvSpPr>
        <p:spPr>
          <a:xfrm>
            <a:off x="1208088" y="6656388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2231" name="Line 1575"/>
          <p:cNvSpPr/>
          <p:nvPr/>
        </p:nvSpPr>
        <p:spPr>
          <a:xfrm>
            <a:off x="1208088" y="6656388"/>
            <a:ext cx="1587" cy="1587"/>
          </a:xfrm>
          <a:prstGeom prst="line">
            <a:avLst/>
          </a:prstGeom>
          <a:ln w="9525">
            <a:noFill/>
          </a:ln>
        </p:spPr>
      </p:sp>
      <p:sp>
        <p:nvSpPr>
          <p:cNvPr id="52232" name="AutoShape 3030"/>
          <p:cNvSpPr/>
          <p:nvPr/>
        </p:nvSpPr>
        <p:spPr>
          <a:xfrm>
            <a:off x="388938" y="5319713"/>
            <a:ext cx="1800225" cy="1277937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 w="19050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2233" name="Rectangle 3077"/>
          <p:cNvSpPr/>
          <p:nvPr/>
        </p:nvSpPr>
        <p:spPr>
          <a:xfrm>
            <a:off x="690563" y="3960813"/>
            <a:ext cx="693737" cy="277812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>
            <a:spAutoFit/>
          </a:bodyPr>
          <a:p>
            <a:pPr eaLnBrk="1" hangingPunct="1"/>
            <a:r>
              <a:rPr lang="en-US" altLang="zh-CN" sz="12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section</a:t>
            </a:r>
            <a:endParaRPr lang="en-US" altLang="ko-KR" sz="12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2234" name="TextBox 25"/>
          <p:cNvSpPr txBox="1"/>
          <p:nvPr/>
        </p:nvSpPr>
        <p:spPr>
          <a:xfrm>
            <a:off x="317500" y="6005513"/>
            <a:ext cx="153352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效果确认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12763" y="3884613"/>
            <a:ext cx="1511300" cy="1760537"/>
            <a:chOff x="9401076" y="1268413"/>
            <a:chExt cx="1511300" cy="1760537"/>
          </a:xfrm>
        </p:grpSpPr>
        <p:grpSp>
          <p:nvGrpSpPr>
            <p:cNvPr id="52244" name="Group 3076"/>
            <p:cNvGrpSpPr/>
            <p:nvPr/>
          </p:nvGrpSpPr>
          <p:grpSpPr>
            <a:xfrm>
              <a:off x="9401076" y="1268413"/>
              <a:ext cx="1511300" cy="1760537"/>
              <a:chOff x="3862" y="848"/>
              <a:chExt cx="952" cy="1109"/>
            </a:xfrm>
          </p:grpSpPr>
          <p:sp>
            <p:nvSpPr>
              <p:cNvPr id="52247" name="Oval 3035"/>
              <p:cNvSpPr/>
              <p:nvPr/>
            </p:nvSpPr>
            <p:spPr>
              <a:xfrm rot="-2771362">
                <a:off x="3862" y="848"/>
                <a:ext cx="952" cy="952"/>
              </a:xfrm>
              <a:prstGeom prst="ellipse">
                <a:avLst/>
              </a:prstGeom>
              <a:solidFill>
                <a:srgbClr val="7030A0"/>
              </a:soli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2248" name="Group 3070"/>
              <p:cNvGrpSpPr/>
              <p:nvPr/>
            </p:nvGrpSpPr>
            <p:grpSpPr>
              <a:xfrm>
                <a:off x="4136" y="1830"/>
                <a:ext cx="403" cy="127"/>
                <a:chOff x="3839" y="1842"/>
                <a:chExt cx="576" cy="181"/>
              </a:xfrm>
            </p:grpSpPr>
            <p:sp>
              <p:nvSpPr>
                <p:cNvPr id="52249" name="Oval 3071"/>
                <p:cNvSpPr/>
                <p:nvPr/>
              </p:nvSpPr>
              <p:spPr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2250" name="Oval 3072"/>
                <p:cNvSpPr/>
                <p:nvPr/>
              </p:nvSpPr>
              <p:spPr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bg2">
                    <a:alpha val="65097"/>
                  </a:schemeClr>
                </a:solidFill>
                <a:ln w="19050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2245" name="Rectangle 3081"/>
            <p:cNvSpPr/>
            <p:nvPr/>
          </p:nvSpPr>
          <p:spPr>
            <a:xfrm>
              <a:off x="9718576" y="1287463"/>
              <a:ext cx="693737" cy="27781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 anchorCtr="0">
              <a:spAutoFit/>
            </a:bodyPr>
            <a:p>
              <a:pPr eaLnBrk="1" hangingPunct="1">
                <a:buNone/>
              </a:pPr>
              <a:r>
                <a:rPr lang="en-US" altLang="ko-KR" sz="1200" b="1" dirty="0">
                  <a:solidFill>
                    <a:schemeClr val="bg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section</a:t>
              </a:r>
              <a:endParaRPr lang="en-US" altLang="ko-KR" sz="1200" b="1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41" name="Text Box 3096"/>
            <p:cNvSpPr txBox="1">
              <a:spLocks noChangeArrowheads="1"/>
            </p:cNvSpPr>
            <p:nvPr/>
          </p:nvSpPr>
          <p:spPr bwMode="auto">
            <a:xfrm>
              <a:off x="9883676" y="1671638"/>
              <a:ext cx="5000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endPara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2236" name="矩形 8"/>
          <p:cNvSpPr/>
          <p:nvPr/>
        </p:nvSpPr>
        <p:spPr>
          <a:xfrm>
            <a:off x="2378075" y="1412875"/>
            <a:ext cx="91217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 eaLnBrk="1" hangingPunct="1">
              <a:lnSpc>
                <a:spcPct val="150000"/>
              </a:lnSpc>
              <a:buNone/>
              <a:tabLst>
                <a:tab pos="58420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方案实施后，如果放手不管，就失去了改善的真正意义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因为改善是朝着目标持续进行的，所以实施后的追踪以及让效果维持并从中寻找新的改善点，这才是实施者责无旁贷的工作！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237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1050" y="2484438"/>
            <a:ext cx="3302000" cy="2781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7" name="组合 46"/>
          <p:cNvGrpSpPr/>
          <p:nvPr/>
        </p:nvGrpSpPr>
        <p:grpSpPr>
          <a:xfrm>
            <a:off x="3132138" y="2944813"/>
            <a:ext cx="4473575" cy="3581400"/>
            <a:chOff x="4504409" y="1516287"/>
            <a:chExt cx="3330371" cy="1998222"/>
          </a:xfrm>
        </p:grpSpPr>
        <p:sp>
          <p:nvSpPr>
            <p:cNvPr id="48" name="任意多边形 47"/>
            <p:cNvSpPr/>
            <p:nvPr/>
          </p:nvSpPr>
          <p:spPr>
            <a:xfrm>
              <a:off x="4504409" y="1516287"/>
              <a:ext cx="3330371" cy="1998222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7A2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grpSp>
          <p:nvGrpSpPr>
            <p:cNvPr id="52240" name="组合 48"/>
            <p:cNvGrpSpPr/>
            <p:nvPr/>
          </p:nvGrpSpPr>
          <p:grpSpPr>
            <a:xfrm>
              <a:off x="4504409" y="1606458"/>
              <a:ext cx="3330371" cy="363949"/>
              <a:chOff x="841000" y="1606458"/>
              <a:chExt cx="3330371" cy="363949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841000" y="1628775"/>
                <a:ext cx="3330371" cy="319751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TextBox 6"/>
              <p:cNvSpPr txBox="1"/>
              <p:nvPr/>
            </p:nvSpPr>
            <p:spPr>
              <a:xfrm>
                <a:off x="841000" y="1606632"/>
                <a:ext cx="3330371" cy="3640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algn="ctr" defTabSz="914400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kern="1200" cap="none" spc="0" normalizeH="0" baseline="0" noProof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多产的建议</a:t>
                </a:r>
                <a:endParaRPr kumimoji="0" lang="zh-CN" altLang="en-US" sz="2800" b="1" kern="1200" cap="none" spc="0" normalizeH="0" baseline="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2241" name="TextBox 6"/>
            <p:cNvSpPr txBox="1"/>
            <p:nvPr/>
          </p:nvSpPr>
          <p:spPr>
            <a:xfrm>
              <a:off x="4615091" y="2088027"/>
              <a:ext cx="3186352" cy="12875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a. 多看、多听、多想、然后做做看 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b. 养成观察习惯，边观察边思考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c. 有良好的构想时，马上把它记下来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d. 好的构想经过研究，便是一个好的建议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e. 从身边做起，对自己份内的工作再检讨检讨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f. 时刻报着“没有最好，只有更好”的念头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966788" y="5073650"/>
            <a:ext cx="10985500" cy="1450975"/>
          </a:xfrm>
          <a:prstGeom prst="roundRect">
            <a:avLst>
              <a:gd name="adj" fmla="val 7654"/>
            </a:avLst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966788" y="2338388"/>
            <a:ext cx="6788150" cy="2062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200000"/>
              </a:lnSpc>
            </a:pPr>
            <a:r>
              <a:rPr lang="zh-CN" altLang="en-US" sz="1600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合理化改善是指针对工作中影响</a:t>
            </a:r>
            <a:r>
              <a:rPr lang="zh-CN" altLang="en-US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生产、品质、效率、成本、安全</a:t>
            </a:r>
            <a:r>
              <a:rPr lang="zh-CN" altLang="en-US" sz="1600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等的问题，提出可行的改善建议，并主动积极进行改善活动，以</a:t>
            </a:r>
            <a:r>
              <a:rPr lang="zh-CN" altLang="en-US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改变作业环境、减轻劳动强度、提高生产效率、提升产品品质、降低制造成本，提升企业的竞争力</a:t>
            </a:r>
            <a:r>
              <a:rPr lang="zh-CN" altLang="en-US" sz="1600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zh-CN" altLang="en-US" sz="1600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058863" y="5208588"/>
            <a:ext cx="108156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合理化建议，丰田公司称之为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创意功夫提案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，亦即是丰田生产方式的核心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改善。</a:t>
            </a:r>
            <a:endParaRPr lang="en-US" altLang="zh-CN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9461" name="TextBox 8"/>
          <p:cNvSpPr txBox="1"/>
          <p:nvPr/>
        </p:nvSpPr>
        <p:spPr>
          <a:xfrm>
            <a:off x="2354263" y="404813"/>
            <a:ext cx="4970462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第一节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合理化改善的概念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sp>
        <p:nvSpPr>
          <p:cNvPr id="19462" name="矩形 1"/>
          <p:cNvSpPr/>
          <p:nvPr/>
        </p:nvSpPr>
        <p:spPr>
          <a:xfrm>
            <a:off x="1793875" y="5849938"/>
            <a:ext cx="3265488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r>
              <a:rPr lang="en-US" altLang="zh-CN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改善（</a:t>
            </a:r>
            <a:r>
              <a:rPr lang="en-US" altLang="zh-CN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v=v</a:t>
            </a:r>
            <a:r>
              <a:rPr lang="en-US" altLang="zh-CN" baseline="-25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+at</a:t>
            </a:r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矩形 2"/>
          <p:cNvSpPr/>
          <p:nvPr/>
        </p:nvSpPr>
        <p:spPr>
          <a:xfrm>
            <a:off x="5594350" y="5548313"/>
            <a:ext cx="280828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作业：每天重复的事情</a:t>
            </a:r>
            <a:endParaRPr lang="zh-CN" altLang="en-US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改善：创造性的事情</a:t>
            </a:r>
            <a:endParaRPr lang="zh-CN" altLang="en-US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0" descr="025idea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59" y="1784187"/>
            <a:ext cx="3974064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Box 8"/>
          <p:cNvSpPr txBox="1"/>
          <p:nvPr/>
        </p:nvSpPr>
        <p:spPr>
          <a:xfrm>
            <a:off x="2354263" y="404813"/>
            <a:ext cx="4970462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第二节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合理化改善提案的目的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grpSp>
        <p:nvGrpSpPr>
          <p:cNvPr id="20483" name="组合 16"/>
          <p:cNvGrpSpPr/>
          <p:nvPr/>
        </p:nvGrpSpPr>
        <p:grpSpPr>
          <a:xfrm>
            <a:off x="4370388" y="2786063"/>
            <a:ext cx="3919537" cy="2160587"/>
            <a:chOff x="4370983" y="3140968"/>
            <a:chExt cx="3918792" cy="2160000"/>
          </a:xfrm>
        </p:grpSpPr>
        <p:sp>
          <p:nvSpPr>
            <p:cNvPr id="18" name="椭圆 17"/>
            <p:cNvSpPr/>
            <p:nvPr/>
          </p:nvSpPr>
          <p:spPr>
            <a:xfrm>
              <a:off x="4370983" y="3140968"/>
              <a:ext cx="2160176" cy="2160000"/>
            </a:xfrm>
            <a:prstGeom prst="ellipse">
              <a:avLst/>
            </a:prstGeom>
            <a:solidFill>
              <a:srgbClr val="8BAB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90" name="TextBox 17"/>
            <p:cNvSpPr txBox="1"/>
            <p:nvPr/>
          </p:nvSpPr>
          <p:spPr>
            <a:xfrm>
              <a:off x="4473591" y="3725661"/>
              <a:ext cx="1572811" cy="137268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对公司而言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6129599" y="3140968"/>
              <a:ext cx="2160176" cy="2160000"/>
            </a:xfrm>
            <a:prstGeom prst="ellipse">
              <a:avLst/>
            </a:prstGeom>
            <a:solidFill>
              <a:srgbClr val="FF85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92" name="TextBox 17"/>
            <p:cNvSpPr txBox="1"/>
            <p:nvPr/>
          </p:nvSpPr>
          <p:spPr>
            <a:xfrm>
              <a:off x="6579313" y="3725661"/>
              <a:ext cx="1638694" cy="13102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对个人而言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15"/>
          <p:cNvSpPr txBox="1"/>
          <p:nvPr/>
        </p:nvSpPr>
        <p:spPr>
          <a:xfrm>
            <a:off x="277813" y="2052638"/>
            <a:ext cx="4021137" cy="2678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1"/>
              </a:buBlip>
            </a:pPr>
            <a:r>
              <a:rPr lang="zh-CN" altLang="en-US" sz="1600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可以增强员工的问题意识，开发每个人的思维潜力。</a:t>
            </a:r>
            <a:endParaRPr lang="en-US" altLang="zh-CN" sz="1600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Blip>
                <a:blip r:embed="rId1"/>
              </a:buBlip>
            </a:pPr>
            <a:r>
              <a:rPr lang="zh-CN" altLang="en-US" sz="1600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可以创造更容易工作的职场环境。 </a:t>
            </a:r>
            <a:r>
              <a:rPr lang="en-US" altLang="zh-CN" sz="1600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Blip>
                <a:blip r:embed="rId1"/>
              </a:buBlip>
            </a:pPr>
            <a:r>
              <a:rPr lang="zh-CN" altLang="en-US" sz="1600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能够增强员工间的相互交流，密切人际关系。</a:t>
            </a:r>
            <a:endParaRPr lang="en-US" altLang="zh-CN" sz="1600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Blip>
                <a:blip r:embed="rId1"/>
              </a:buBlip>
            </a:pPr>
            <a:r>
              <a:rPr lang="zh-CN" altLang="en-US" sz="1600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提高生产效率、降低成本，为公司创造更多的利润。</a:t>
            </a:r>
            <a:endParaRPr lang="zh-CN" altLang="en-US" sz="1600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8572500" y="2474913"/>
            <a:ext cx="295275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Blip>
                <a:blip r:embed="rId1"/>
              </a:buBlip>
            </a:pPr>
            <a:r>
              <a:rPr lang="zh-CN" altLang="en-US" sz="1600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能使自己的工作变得更轻松、更安全、更高效。</a:t>
            </a:r>
            <a:endParaRPr lang="en-US" altLang="zh-CN" sz="1600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Blip>
                <a:blip r:embed="rId1"/>
              </a:buBlip>
            </a:pPr>
            <a:r>
              <a:rPr lang="zh-CN" altLang="en-US" sz="1600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能够得到更多提升并展现自己才能的机会。</a:t>
            </a:r>
            <a:endParaRPr lang="en-US" altLang="zh-CN" sz="1600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Blip>
                <a:blip r:embed="rId1"/>
              </a:buBlip>
            </a:pPr>
            <a:r>
              <a:rPr lang="zh-CN" altLang="en-US" sz="1600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能从公司获得奖金和荣誉。</a:t>
            </a:r>
            <a:endParaRPr lang="en-US" altLang="zh-CN" sz="1600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66700" y="4651375"/>
            <a:ext cx="4573588" cy="0"/>
          </a:xfrm>
          <a:prstGeom prst="line">
            <a:avLst/>
          </a:prstGeom>
          <a:ln w="19050">
            <a:solidFill>
              <a:srgbClr val="AEC24B"/>
            </a:solidFill>
            <a:headEnd type="diamond" w="lg" len="lg"/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827963" y="4657725"/>
            <a:ext cx="4124325" cy="0"/>
          </a:xfrm>
          <a:prstGeom prst="line">
            <a:avLst/>
          </a:prstGeom>
          <a:ln w="19050">
            <a:solidFill>
              <a:srgbClr val="FFA84B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6"/>
          <p:cNvSpPr txBox="1"/>
          <p:nvPr/>
        </p:nvSpPr>
        <p:spPr>
          <a:xfrm>
            <a:off x="277813" y="5140325"/>
            <a:ext cx="11674475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改善的目标就是要使工作更轻松、成本更低、速度更快、方法更正确、环境更安全、使顾客（后工序）更满意。</a:t>
            </a:r>
            <a:endParaRPr lang="zh-CN" altLang="en-US" sz="2800" b="1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TextBox 8"/>
          <p:cNvSpPr txBox="1"/>
          <p:nvPr/>
        </p:nvSpPr>
        <p:spPr>
          <a:xfrm>
            <a:off x="966788" y="2492375"/>
            <a:ext cx="4916488" cy="471488"/>
          </a:xfrm>
          <a:prstGeom prst="rect">
            <a:avLst/>
          </a:prstGeom>
          <a:noFill/>
        </p:spPr>
        <p:txBody>
          <a:bodyPr tIns="0" bIns="0" anchor="ctr">
            <a:spAutoFit/>
          </a:bodyPr>
          <a:lstStyle/>
          <a:p>
            <a:pPr marR="0" defTabSz="914400" eaLnBrk="1" fontAlgn="auto" hangingPunct="1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合理化改善具有以下方面的作用：</a:t>
            </a:r>
            <a:endParaRPr kumimoji="0" lang="zh-CN" altLang="en-US" sz="2200" b="1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 6"/>
          <p:cNvSpPr/>
          <p:nvPr/>
        </p:nvSpPr>
        <p:spPr>
          <a:xfrm>
            <a:off x="1346200" y="3198813"/>
            <a:ext cx="10491788" cy="2624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Clr>
                <a:schemeClr val="hlink"/>
              </a:buClr>
            </a:pPr>
            <a:r>
              <a:rPr lang="zh-CN" altLang="en-US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培养员工的问题意识和改善意识。</a:t>
            </a:r>
            <a:endParaRPr lang="zh-CN" altLang="en-US" b="1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hlink"/>
              </a:buClr>
            </a:pPr>
            <a:r>
              <a:rPr lang="zh-CN" altLang="en-US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改善员工的精神面貌，创建积极进取、文明健康的企业文化。</a:t>
            </a:r>
            <a:endParaRPr lang="zh-CN" altLang="en-US" b="1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hlink"/>
              </a:buClr>
            </a:pPr>
            <a:r>
              <a:rPr lang="zh-CN" altLang="en-US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提升员工发现问题和解决问题的能力，提高技能水平。</a:t>
            </a:r>
            <a:endParaRPr lang="zh-CN" altLang="en-US" b="1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hlink"/>
              </a:buClr>
            </a:pPr>
            <a:r>
              <a:rPr lang="zh-CN" altLang="en-US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改善员工的工作环境，促进员工满意。</a:t>
            </a:r>
            <a:endParaRPr lang="zh-CN" altLang="en-US" b="1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Aft>
                <a:spcPts val="300"/>
              </a:spcAft>
            </a:pPr>
            <a:r>
              <a:rPr lang="zh-CN" altLang="en-US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改善生产制造条件，提高生产效率。</a:t>
            </a:r>
            <a:endParaRPr lang="zh-CN" altLang="en-US" b="1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hlink"/>
              </a:buClr>
            </a:pPr>
            <a:r>
              <a:rPr lang="zh-CN" altLang="en-US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引导员工从细微处着眼消除各种浪费、损耗、降低成本，提高效率。</a:t>
            </a:r>
            <a:endParaRPr lang="zh-CN" altLang="en-US" b="1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14"/>
          <p:cNvSpPr/>
          <p:nvPr/>
        </p:nvSpPr>
        <p:spPr bwMode="auto">
          <a:xfrm>
            <a:off x="1001713" y="3311525"/>
            <a:ext cx="246063" cy="314325"/>
          </a:xfrm>
          <a:custGeom>
            <a:avLst/>
            <a:gdLst/>
            <a:ahLst/>
            <a:cxnLst/>
            <a:rect l="l" t="t" r="r" b="b"/>
            <a:pathLst>
              <a:path w="683568" h="864094">
                <a:moveTo>
                  <a:pt x="341785" y="75471"/>
                </a:moveTo>
                <a:cubicBezTo>
                  <a:pt x="218037" y="75471"/>
                  <a:pt x="117720" y="175788"/>
                  <a:pt x="117720" y="299536"/>
                </a:cubicBezTo>
                <a:cubicBezTo>
                  <a:pt x="117720" y="423284"/>
                  <a:pt x="218037" y="523601"/>
                  <a:pt x="341785" y="523601"/>
                </a:cubicBezTo>
                <a:cubicBezTo>
                  <a:pt x="465533" y="523601"/>
                  <a:pt x="565850" y="423284"/>
                  <a:pt x="565850" y="299536"/>
                </a:cubicBezTo>
                <a:cubicBezTo>
                  <a:pt x="565850" y="175788"/>
                  <a:pt x="465533" y="75471"/>
                  <a:pt x="341785" y="75471"/>
                </a:cubicBezTo>
                <a:close/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D24726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椭圆 14"/>
          <p:cNvSpPr/>
          <p:nvPr/>
        </p:nvSpPr>
        <p:spPr bwMode="auto">
          <a:xfrm>
            <a:off x="1001713" y="3735388"/>
            <a:ext cx="246063" cy="314325"/>
          </a:xfrm>
          <a:custGeom>
            <a:avLst/>
            <a:gdLst/>
            <a:ahLst/>
            <a:cxnLst/>
            <a:rect l="l" t="t" r="r" b="b"/>
            <a:pathLst>
              <a:path w="683568" h="864094">
                <a:moveTo>
                  <a:pt x="341785" y="75471"/>
                </a:moveTo>
                <a:cubicBezTo>
                  <a:pt x="218037" y="75471"/>
                  <a:pt x="117720" y="175788"/>
                  <a:pt x="117720" y="299536"/>
                </a:cubicBezTo>
                <a:cubicBezTo>
                  <a:pt x="117720" y="423284"/>
                  <a:pt x="218037" y="523601"/>
                  <a:pt x="341785" y="523601"/>
                </a:cubicBezTo>
                <a:cubicBezTo>
                  <a:pt x="465533" y="523601"/>
                  <a:pt x="565850" y="423284"/>
                  <a:pt x="565850" y="299536"/>
                </a:cubicBezTo>
                <a:cubicBezTo>
                  <a:pt x="565850" y="175788"/>
                  <a:pt x="465533" y="75471"/>
                  <a:pt x="341785" y="75471"/>
                </a:cubicBezTo>
                <a:close/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D24726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椭圆 14"/>
          <p:cNvSpPr/>
          <p:nvPr/>
        </p:nvSpPr>
        <p:spPr bwMode="auto">
          <a:xfrm>
            <a:off x="1001713" y="4167188"/>
            <a:ext cx="246063" cy="314325"/>
          </a:xfrm>
          <a:custGeom>
            <a:avLst/>
            <a:gdLst/>
            <a:ahLst/>
            <a:cxnLst/>
            <a:rect l="l" t="t" r="r" b="b"/>
            <a:pathLst>
              <a:path w="683568" h="864094">
                <a:moveTo>
                  <a:pt x="341785" y="75471"/>
                </a:moveTo>
                <a:cubicBezTo>
                  <a:pt x="218037" y="75471"/>
                  <a:pt x="117720" y="175788"/>
                  <a:pt x="117720" y="299536"/>
                </a:cubicBezTo>
                <a:cubicBezTo>
                  <a:pt x="117720" y="423284"/>
                  <a:pt x="218037" y="523601"/>
                  <a:pt x="341785" y="523601"/>
                </a:cubicBezTo>
                <a:cubicBezTo>
                  <a:pt x="465533" y="523601"/>
                  <a:pt x="565850" y="423284"/>
                  <a:pt x="565850" y="299536"/>
                </a:cubicBezTo>
                <a:cubicBezTo>
                  <a:pt x="565850" y="175788"/>
                  <a:pt x="465533" y="75471"/>
                  <a:pt x="341785" y="75471"/>
                </a:cubicBezTo>
                <a:close/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D24726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椭圆 14"/>
          <p:cNvSpPr/>
          <p:nvPr/>
        </p:nvSpPr>
        <p:spPr bwMode="auto">
          <a:xfrm>
            <a:off x="1001713" y="4595813"/>
            <a:ext cx="246063" cy="314325"/>
          </a:xfrm>
          <a:custGeom>
            <a:avLst/>
            <a:gdLst/>
            <a:ahLst/>
            <a:cxnLst/>
            <a:rect l="l" t="t" r="r" b="b"/>
            <a:pathLst>
              <a:path w="683568" h="864094">
                <a:moveTo>
                  <a:pt x="341785" y="75471"/>
                </a:moveTo>
                <a:cubicBezTo>
                  <a:pt x="218037" y="75471"/>
                  <a:pt x="117720" y="175788"/>
                  <a:pt x="117720" y="299536"/>
                </a:cubicBezTo>
                <a:cubicBezTo>
                  <a:pt x="117720" y="423284"/>
                  <a:pt x="218037" y="523601"/>
                  <a:pt x="341785" y="523601"/>
                </a:cubicBezTo>
                <a:cubicBezTo>
                  <a:pt x="465533" y="523601"/>
                  <a:pt x="565850" y="423284"/>
                  <a:pt x="565850" y="299536"/>
                </a:cubicBezTo>
                <a:cubicBezTo>
                  <a:pt x="565850" y="175788"/>
                  <a:pt x="465533" y="75471"/>
                  <a:pt x="341785" y="75471"/>
                </a:cubicBezTo>
                <a:close/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D24726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椭圆 14"/>
          <p:cNvSpPr/>
          <p:nvPr/>
        </p:nvSpPr>
        <p:spPr bwMode="auto">
          <a:xfrm>
            <a:off x="1001713" y="5008563"/>
            <a:ext cx="246063" cy="314325"/>
          </a:xfrm>
          <a:custGeom>
            <a:avLst/>
            <a:gdLst/>
            <a:ahLst/>
            <a:cxnLst/>
            <a:rect l="l" t="t" r="r" b="b"/>
            <a:pathLst>
              <a:path w="683568" h="864094">
                <a:moveTo>
                  <a:pt x="341785" y="75471"/>
                </a:moveTo>
                <a:cubicBezTo>
                  <a:pt x="218037" y="75471"/>
                  <a:pt x="117720" y="175788"/>
                  <a:pt x="117720" y="299536"/>
                </a:cubicBezTo>
                <a:cubicBezTo>
                  <a:pt x="117720" y="423284"/>
                  <a:pt x="218037" y="523601"/>
                  <a:pt x="341785" y="523601"/>
                </a:cubicBezTo>
                <a:cubicBezTo>
                  <a:pt x="465533" y="523601"/>
                  <a:pt x="565850" y="423284"/>
                  <a:pt x="565850" y="299536"/>
                </a:cubicBezTo>
                <a:cubicBezTo>
                  <a:pt x="565850" y="175788"/>
                  <a:pt x="465533" y="75471"/>
                  <a:pt x="341785" y="75471"/>
                </a:cubicBezTo>
                <a:close/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D24726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椭圆 14"/>
          <p:cNvSpPr/>
          <p:nvPr/>
        </p:nvSpPr>
        <p:spPr bwMode="auto">
          <a:xfrm>
            <a:off x="1001713" y="5437188"/>
            <a:ext cx="246063" cy="314325"/>
          </a:xfrm>
          <a:custGeom>
            <a:avLst/>
            <a:gdLst/>
            <a:ahLst/>
            <a:cxnLst/>
            <a:rect l="l" t="t" r="r" b="b"/>
            <a:pathLst>
              <a:path w="683568" h="864094">
                <a:moveTo>
                  <a:pt x="341785" y="75471"/>
                </a:moveTo>
                <a:cubicBezTo>
                  <a:pt x="218037" y="75471"/>
                  <a:pt x="117720" y="175788"/>
                  <a:pt x="117720" y="299536"/>
                </a:cubicBezTo>
                <a:cubicBezTo>
                  <a:pt x="117720" y="423284"/>
                  <a:pt x="218037" y="523601"/>
                  <a:pt x="341785" y="523601"/>
                </a:cubicBezTo>
                <a:cubicBezTo>
                  <a:pt x="465533" y="523601"/>
                  <a:pt x="565850" y="423284"/>
                  <a:pt x="565850" y="299536"/>
                </a:cubicBezTo>
                <a:cubicBezTo>
                  <a:pt x="565850" y="175788"/>
                  <a:pt x="465533" y="75471"/>
                  <a:pt x="341785" y="75471"/>
                </a:cubicBezTo>
                <a:close/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D24726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14" name="TextBox 8"/>
          <p:cNvSpPr txBox="1"/>
          <p:nvPr/>
        </p:nvSpPr>
        <p:spPr>
          <a:xfrm>
            <a:off x="2354263" y="404813"/>
            <a:ext cx="4970462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第三节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什么合理化改善的作用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pic>
        <p:nvPicPr>
          <p:cNvPr id="2151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2800" y="990600"/>
            <a:ext cx="2879725" cy="223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8"/>
          <p:cNvSpPr txBox="1"/>
          <p:nvPr/>
        </p:nvSpPr>
        <p:spPr>
          <a:xfrm>
            <a:off x="2354263" y="404813"/>
            <a:ext cx="4970462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第四节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 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合理化改善应遵循的原则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1071563" y="2133600"/>
            <a:ext cx="7848600" cy="571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合理化改善应遵循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三自</a:t>
            </a:r>
            <a:r>
              <a:rPr lang="zh-CN" altLang="en-US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原则：“</a:t>
            </a:r>
            <a:r>
              <a:rPr lang="zh-CN" altLang="en-US" sz="24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自查、自立、自改</a:t>
            </a:r>
            <a:r>
              <a:rPr lang="zh-CN" altLang="en-US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。”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32" name="组合 13"/>
          <p:cNvGrpSpPr/>
          <p:nvPr/>
        </p:nvGrpSpPr>
        <p:grpSpPr>
          <a:xfrm>
            <a:off x="4313238" y="3294063"/>
            <a:ext cx="3168650" cy="2511425"/>
            <a:chOff x="662609" y="3576120"/>
            <a:chExt cx="3168080" cy="2511774"/>
          </a:xfrm>
        </p:grpSpPr>
        <p:sp>
          <p:nvSpPr>
            <p:cNvPr id="15" name="圆角矩形 14"/>
            <p:cNvSpPr/>
            <p:nvPr/>
          </p:nvSpPr>
          <p:spPr>
            <a:xfrm>
              <a:off x="662609" y="3576120"/>
              <a:ext cx="2986705" cy="2511774"/>
            </a:xfrm>
            <a:prstGeom prst="roundRect">
              <a:avLst>
                <a:gd name="adj" fmla="val 1589"/>
              </a:avLst>
            </a:prstGeom>
            <a:solidFill>
              <a:srgbClr val="D24726"/>
            </a:solidFill>
            <a:ln>
              <a:noFill/>
            </a:ln>
            <a:effectLst>
              <a:reflection blurRad="6350" stA="460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3610025" y="4076280"/>
              <a:ext cx="260386" cy="180942"/>
            </a:xfrm>
            <a:prstGeom prst="triangle">
              <a:avLst>
                <a:gd name="adj" fmla="val 47166"/>
              </a:avLst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533" name="组合 17"/>
          <p:cNvGrpSpPr/>
          <p:nvPr/>
        </p:nvGrpSpPr>
        <p:grpSpPr>
          <a:xfrm>
            <a:off x="966788" y="3294063"/>
            <a:ext cx="3167062" cy="2511425"/>
            <a:chOff x="662609" y="3576120"/>
            <a:chExt cx="3168080" cy="2511774"/>
          </a:xfrm>
        </p:grpSpPr>
        <p:sp>
          <p:nvSpPr>
            <p:cNvPr id="19" name="圆角矩形 18"/>
            <p:cNvSpPr/>
            <p:nvPr/>
          </p:nvSpPr>
          <p:spPr>
            <a:xfrm>
              <a:off x="662609" y="3576120"/>
              <a:ext cx="2986705" cy="2511774"/>
            </a:xfrm>
            <a:prstGeom prst="roundRect">
              <a:avLst>
                <a:gd name="adj" fmla="val 1589"/>
              </a:avLst>
            </a:prstGeom>
            <a:solidFill>
              <a:srgbClr val="D24726"/>
            </a:solidFill>
            <a:ln>
              <a:noFill/>
            </a:ln>
            <a:effectLst>
              <a:reflection blurRad="6350" stA="460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3609980" y="4076236"/>
              <a:ext cx="260386" cy="181033"/>
            </a:xfrm>
            <a:prstGeom prst="triangle">
              <a:avLst>
                <a:gd name="adj" fmla="val 47166"/>
              </a:avLst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" name="TextBox 8"/>
          <p:cNvSpPr txBox="1"/>
          <p:nvPr/>
        </p:nvSpPr>
        <p:spPr>
          <a:xfrm>
            <a:off x="966788" y="3516313"/>
            <a:ext cx="2986087" cy="534987"/>
          </a:xfrm>
          <a:prstGeom prst="rect">
            <a:avLst/>
          </a:prstGeom>
          <a:noFill/>
          <a:ln w="9525">
            <a:noFill/>
          </a:ln>
        </p:spPr>
        <p:txBody>
          <a:bodyPr tIns="0" bIns="0" anchor="ctr" anchorCtr="0">
            <a:spAutoFit/>
          </a:bodyPr>
          <a:p>
            <a:pPr algn="ctr" eaLnBrk="1" hangingPunct="1">
              <a:lnSpc>
                <a:spcPct val="139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313238" y="3516313"/>
            <a:ext cx="2986087" cy="534987"/>
          </a:xfrm>
          <a:prstGeom prst="rect">
            <a:avLst/>
          </a:prstGeom>
          <a:noFill/>
          <a:ln w="9525">
            <a:noFill/>
          </a:ln>
        </p:spPr>
        <p:txBody>
          <a:bodyPr tIns="0" bIns="0" anchor="ctr" anchorCtr="0">
            <a:spAutoFit/>
          </a:bodyPr>
          <a:p>
            <a:pPr algn="ctr" eaLnBrk="1" hangingPunct="1">
              <a:lnSpc>
                <a:spcPct val="139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1127125" y="4197350"/>
            <a:ext cx="2825750" cy="16319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>
              <a:lnSpc>
                <a:spcPct val="139000"/>
              </a:lnSpc>
            </a:pPr>
            <a:r>
              <a:rPr lang="zh-CN" altLang="en-US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对自己的或者所在团队的工作中的不足进行调查分析，找出可加以改善的问题点。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4470400" y="4275138"/>
            <a:ext cx="2916238" cy="1247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>
              <a:lnSpc>
                <a:spcPct val="139000"/>
              </a:lnSpc>
            </a:pPr>
            <a:r>
              <a:rPr lang="zh-CN" altLang="en-US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针对问题点，自己提出改善建议及有效可行的改善方案。</a:t>
            </a:r>
            <a:endParaRPr lang="en-US" altLang="zh-CN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289050" y="4149725"/>
            <a:ext cx="237648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618038" y="4149725"/>
            <a:ext cx="237648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40" name="组合 16"/>
          <p:cNvGrpSpPr/>
          <p:nvPr/>
        </p:nvGrpSpPr>
        <p:grpSpPr>
          <a:xfrm>
            <a:off x="7715250" y="3294063"/>
            <a:ext cx="3167063" cy="2511425"/>
            <a:chOff x="662609" y="3576120"/>
            <a:chExt cx="3168080" cy="2511774"/>
          </a:xfrm>
        </p:grpSpPr>
        <p:sp>
          <p:nvSpPr>
            <p:cNvPr id="22" name="圆角矩形 21"/>
            <p:cNvSpPr/>
            <p:nvPr/>
          </p:nvSpPr>
          <p:spPr>
            <a:xfrm>
              <a:off x="662609" y="3576120"/>
              <a:ext cx="2986705" cy="2511774"/>
            </a:xfrm>
            <a:prstGeom prst="roundRect">
              <a:avLst>
                <a:gd name="adj" fmla="val 1589"/>
              </a:avLst>
            </a:prstGeom>
            <a:solidFill>
              <a:srgbClr val="D24726"/>
            </a:solidFill>
            <a:ln>
              <a:noFill/>
            </a:ln>
            <a:effectLst>
              <a:reflection blurRad="6350" stA="460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5400000">
              <a:off x="3609980" y="4076236"/>
              <a:ext cx="260386" cy="181033"/>
            </a:xfrm>
            <a:prstGeom prst="triangle">
              <a:avLst>
                <a:gd name="adj" fmla="val 47166"/>
              </a:avLst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4" name="TextBox 8"/>
          <p:cNvSpPr txBox="1"/>
          <p:nvPr/>
        </p:nvSpPr>
        <p:spPr>
          <a:xfrm>
            <a:off x="7715250" y="3516313"/>
            <a:ext cx="2986088" cy="534987"/>
          </a:xfrm>
          <a:prstGeom prst="rect">
            <a:avLst/>
          </a:prstGeom>
          <a:noFill/>
          <a:ln w="9525">
            <a:noFill/>
          </a:ln>
        </p:spPr>
        <p:txBody>
          <a:bodyPr tIns="0" bIns="0" anchor="ctr" anchorCtr="0">
            <a:spAutoFit/>
          </a:bodyPr>
          <a:p>
            <a:pPr algn="ctr" eaLnBrk="1" hangingPunct="1">
              <a:lnSpc>
                <a:spcPct val="139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自改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7821613" y="4286250"/>
            <a:ext cx="2879725" cy="12461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>
              <a:lnSpc>
                <a:spcPct val="139000"/>
              </a:lnSpc>
            </a:pPr>
            <a:r>
              <a:rPr lang="zh-CN" altLang="en-US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根据自己提出的改善方案，亲自去进行工作改进或自己协助专业人员进行改善。</a:t>
            </a:r>
            <a:endParaRPr lang="en-US" altLang="zh-CN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8020050" y="4149725"/>
            <a:ext cx="237648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33" grpId="0"/>
      <p:bldP spid="34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2"/>
          <p:cNvSpPr/>
          <p:nvPr/>
        </p:nvSpPr>
        <p:spPr>
          <a:xfrm>
            <a:off x="596900" y="2376488"/>
            <a:ext cx="3625850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01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合理化改善概述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2"/>
          <p:cNvSpPr/>
          <p:nvPr/>
        </p:nvSpPr>
        <p:spPr>
          <a:xfrm>
            <a:off x="4300538" y="2376488"/>
            <a:ext cx="3627438" cy="400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02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怎样发现改善目标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2"/>
          <p:cNvSpPr/>
          <p:nvPr/>
        </p:nvSpPr>
        <p:spPr>
          <a:xfrm>
            <a:off x="8005763" y="2376488"/>
            <a:ext cx="3627438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03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Adobe 宋体 Std L" pitchFamily="18" charset="-122"/>
                <a:cs typeface="+mn-cs"/>
              </a:rPr>
              <a:t>改善六大步骤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3557" name="组合 16"/>
          <p:cNvGrpSpPr/>
          <p:nvPr/>
        </p:nvGrpSpPr>
        <p:grpSpPr>
          <a:xfrm>
            <a:off x="1077913" y="3203575"/>
            <a:ext cx="2663825" cy="2663825"/>
            <a:chOff x="925401" y="3148271"/>
            <a:chExt cx="2664296" cy="2664296"/>
          </a:xfrm>
        </p:grpSpPr>
        <p:sp>
          <p:nvSpPr>
            <p:cNvPr id="18" name="椭圆 17"/>
            <p:cNvSpPr/>
            <p:nvPr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69889" y="3292760"/>
              <a:ext cx="2375320" cy="23753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558" name="组合 19"/>
          <p:cNvGrpSpPr/>
          <p:nvPr/>
        </p:nvGrpSpPr>
        <p:grpSpPr>
          <a:xfrm>
            <a:off x="4781550" y="3203575"/>
            <a:ext cx="2665413" cy="2663825"/>
            <a:chOff x="925401" y="3148271"/>
            <a:chExt cx="2664296" cy="2664296"/>
          </a:xfrm>
        </p:grpSpPr>
        <p:sp>
          <p:nvSpPr>
            <p:cNvPr id="21" name="椭圆 20"/>
            <p:cNvSpPr/>
            <p:nvPr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24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69803" y="3292760"/>
              <a:ext cx="2375491" cy="237532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559" name="组合 22"/>
          <p:cNvGrpSpPr/>
          <p:nvPr/>
        </p:nvGrpSpPr>
        <p:grpSpPr>
          <a:xfrm>
            <a:off x="8486775" y="3203575"/>
            <a:ext cx="2663825" cy="2663825"/>
            <a:chOff x="925401" y="3148271"/>
            <a:chExt cx="2664296" cy="2664296"/>
          </a:xfrm>
        </p:grpSpPr>
        <p:sp>
          <p:nvSpPr>
            <p:cNvPr id="24" name="椭圆 23"/>
            <p:cNvSpPr/>
            <p:nvPr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069890" y="3292760"/>
              <a:ext cx="2375320" cy="23753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3560" name="图片 25"/>
          <p:cNvPicPr>
            <a:picLocks noChangeAspect="1"/>
          </p:cNvPicPr>
          <p:nvPr/>
        </p:nvPicPr>
        <p:blipFill>
          <a:blip r:embed="rId1">
            <a:biLevel thresh="50000"/>
            <a:grayscl/>
          </a:blip>
          <a:stretch>
            <a:fillRect/>
          </a:stretch>
        </p:blipFill>
        <p:spPr>
          <a:xfrm>
            <a:off x="1690688" y="3814763"/>
            <a:ext cx="1439862" cy="14398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7" name="直接连接符 26"/>
          <p:cNvCxnSpPr/>
          <p:nvPr/>
        </p:nvCxnSpPr>
        <p:spPr>
          <a:xfrm>
            <a:off x="596900" y="2308225"/>
            <a:ext cx="362585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300538" y="2308225"/>
            <a:ext cx="3627438" cy="0"/>
          </a:xfrm>
          <a:prstGeom prst="line">
            <a:avLst/>
          </a:prstGeom>
          <a:ln w="1905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005763" y="2308225"/>
            <a:ext cx="362743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4" name="图片 29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9099550" y="3814763"/>
            <a:ext cx="1439863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图片 30"/>
          <p:cNvPicPr>
            <a:picLocks noChangeAspect="1"/>
          </p:cNvPicPr>
          <p:nvPr/>
        </p:nvPicPr>
        <p:blipFill>
          <a:blip r:embed="rId3">
            <a:biLevel thresh="50000"/>
            <a:grayscl/>
          </a:blip>
          <a:stretch>
            <a:fillRect/>
          </a:stretch>
        </p:blipFill>
        <p:spPr>
          <a:xfrm>
            <a:off x="5394325" y="3814763"/>
            <a:ext cx="1439863" cy="1439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Box 8"/>
          <p:cNvSpPr txBox="1"/>
          <p:nvPr/>
        </p:nvSpPr>
        <p:spPr>
          <a:xfrm>
            <a:off x="2354263" y="404813"/>
            <a:ext cx="4970462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第一节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  “</a:t>
            </a:r>
            <a:r>
              <a:rPr lang="zh-CN" altLang="en-US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七大浪费</a:t>
            </a:r>
            <a:r>
              <a:rPr lang="en-US" altLang="zh-CN" sz="2200" dirty="0">
                <a:solidFill>
                  <a:srgbClr val="5F5E5C"/>
                </a:solidFill>
                <a:latin typeface="华康俪金黑W8(P)"/>
                <a:ea typeface="华康俪金黑W8(P)"/>
              </a:rPr>
              <a:t>”</a:t>
            </a:r>
            <a:endParaRPr lang="zh-CN" altLang="en-US" sz="2200" dirty="0">
              <a:solidFill>
                <a:srgbClr val="5F5E5C"/>
              </a:solidFill>
              <a:latin typeface="华康俪金黑W8(P)"/>
              <a:ea typeface="华康俪金黑W8(P)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5451475" y="1938338"/>
            <a:ext cx="6500813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1400" dirty="0">
                <a:latin typeface="Calibri" panose="020F0502020204030204" pitchFamily="34" charset="0"/>
              </a:rPr>
              <a:t> </a:t>
            </a:r>
            <a:r>
              <a:rPr lang="zh-CN" altLang="en-US" sz="2000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如增设机械设备、材料随便乱用、作业员多余、利息增加、摆放区或仓库扩大。</a:t>
            </a:r>
            <a:endParaRPr lang="zh-CN" altLang="en-US" sz="2000" b="1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0" name="TextBox 6"/>
          <p:cNvSpPr txBox="1"/>
          <p:nvPr/>
        </p:nvSpPr>
        <p:spPr>
          <a:xfrm>
            <a:off x="966788" y="1989138"/>
            <a:ext cx="4845050" cy="452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lvl="1" indent="0" eaLnBrk="1" hangingPunct="1">
              <a:lnSpc>
                <a:spcPct val="130000"/>
              </a:lnSpc>
            </a:pPr>
            <a:r>
              <a:rPr lang="en-US" altLang="zh-CN" dirty="0">
                <a:solidFill>
                  <a:srgbClr val="D24726"/>
                </a:solidFill>
                <a:latin typeface="Calibri" panose="020F0502020204030204" pitchFamily="34" charset="0"/>
              </a:rPr>
              <a:t>1</a:t>
            </a:r>
            <a:r>
              <a:rPr lang="zh-CN" altLang="en-US" dirty="0">
                <a:solidFill>
                  <a:srgbClr val="D24726"/>
                </a:solidFill>
                <a:latin typeface="Calibri" panose="020F0502020204030204" pitchFamily="34" charset="0"/>
              </a:rPr>
              <a:t>、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做太多的浪费（最坏的浪费）。</a:t>
            </a:r>
            <a:endParaRPr lang="zh-CN" altLang="zh-CN" b="1" dirty="0">
              <a:solidFill>
                <a:srgbClr val="D247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5451475" y="3573463"/>
            <a:ext cx="6500813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材料、作业、设备的等待、作业宽放、监视设备、加班最多。</a:t>
            </a:r>
            <a:endParaRPr lang="zh-CN" altLang="en-US" sz="2000" b="1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2" name="TextBox 6"/>
          <p:cNvSpPr txBox="1"/>
          <p:nvPr/>
        </p:nvSpPr>
        <p:spPr>
          <a:xfrm>
            <a:off x="966788" y="3392488"/>
            <a:ext cx="4845050" cy="452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lvl="1" indent="0" eaLnBrk="1" hangingPunct="1">
              <a:lnSpc>
                <a:spcPct val="130000"/>
              </a:lnSpc>
            </a:pPr>
            <a:r>
              <a:rPr lang="en-US" altLang="zh-CN" dirty="0">
                <a:solidFill>
                  <a:srgbClr val="D24726"/>
                </a:solidFill>
                <a:latin typeface="Calibri" panose="020F0502020204030204" pitchFamily="34" charset="0"/>
              </a:rPr>
              <a:t>2</a:t>
            </a:r>
            <a:r>
              <a:rPr lang="zh-CN" altLang="en-US" dirty="0">
                <a:solidFill>
                  <a:srgbClr val="D24726"/>
                </a:solidFill>
                <a:latin typeface="Calibri" panose="020F0502020204030204" pitchFamily="34" charset="0"/>
              </a:rPr>
              <a:t>、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等待的浪费（最迟的浪费）。</a:t>
            </a:r>
            <a:endParaRPr lang="zh-CN" altLang="zh-CN" b="1" dirty="0">
              <a:solidFill>
                <a:srgbClr val="D247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5451475" y="4954588"/>
            <a:ext cx="6500813" cy="45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拿取、摆置、搬运、反复的点数目后再重新排放。</a:t>
            </a:r>
            <a:endParaRPr lang="zh-CN" altLang="zh-CN" sz="2000" b="1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4" name="TextBox 6"/>
          <p:cNvSpPr txBox="1"/>
          <p:nvPr/>
        </p:nvSpPr>
        <p:spPr>
          <a:xfrm>
            <a:off x="966788" y="4797425"/>
            <a:ext cx="4845050" cy="419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lvl="1" indent="0" eaLnBrk="1" hangingPunct="1">
              <a:lnSpc>
                <a:spcPct val="130000"/>
              </a:lnSpc>
            </a:pPr>
            <a:r>
              <a:rPr lang="en-US" altLang="zh-CN" dirty="0">
                <a:solidFill>
                  <a:srgbClr val="D24726"/>
                </a:solidFill>
                <a:latin typeface="Calibri" panose="020F0502020204030204" pitchFamily="34" charset="0"/>
              </a:rPr>
              <a:t>3</a:t>
            </a:r>
            <a:r>
              <a:rPr lang="zh-CN" altLang="en-US" dirty="0">
                <a:solidFill>
                  <a:srgbClr val="D24726"/>
                </a:solidFill>
                <a:latin typeface="Calibri" panose="020F0502020204030204" pitchFamily="34" charset="0"/>
              </a:rPr>
              <a:t>、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搬运的浪费（最长的浪费）。</a:t>
            </a:r>
            <a:endParaRPr lang="zh-CN" altLang="zh-CN" b="1" dirty="0">
              <a:solidFill>
                <a:srgbClr val="D247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379663" y="1190625"/>
            <a:ext cx="7848600" cy="525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通过对以下七大浪费的检查得出我们改善目标及方案：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5427663" y="5908675"/>
            <a:ext cx="65008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有没有没有目的的作业？有没有不知所以然的作业？</a:t>
            </a:r>
            <a:endParaRPr lang="zh-CN" altLang="en-US" sz="2000" b="1" dirty="0">
              <a:solidFill>
                <a:srgbClr val="5F5E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TextBox 6"/>
          <p:cNvSpPr txBox="1"/>
          <p:nvPr/>
        </p:nvSpPr>
        <p:spPr>
          <a:xfrm>
            <a:off x="942975" y="5957888"/>
            <a:ext cx="4845050" cy="452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lvl="1" indent="0" eaLnBrk="1" hangingPunct="1">
              <a:lnSpc>
                <a:spcPct val="130000"/>
              </a:lnSpc>
            </a:pPr>
            <a:r>
              <a:rPr lang="en-US" altLang="zh-CN" dirty="0">
                <a:solidFill>
                  <a:srgbClr val="D24726"/>
                </a:solidFill>
                <a:latin typeface="Calibri" panose="020F0502020204030204" pitchFamily="34" charset="0"/>
              </a:rPr>
              <a:t>4</a:t>
            </a:r>
            <a:r>
              <a:rPr lang="zh-CN" altLang="en-US" dirty="0">
                <a:solidFill>
                  <a:srgbClr val="D24726"/>
                </a:solidFill>
                <a:latin typeface="Calibri" panose="020F0502020204030204" pitchFamily="34" charset="0"/>
              </a:rPr>
              <a:t>、</a:t>
            </a:r>
            <a:r>
              <a:rPr lang="zh-CN" altLang="en-US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加工本身的浪费（最深的浪费）。</a:t>
            </a:r>
            <a:endParaRPr lang="zh-CN" altLang="zh-CN" b="1" dirty="0">
              <a:solidFill>
                <a:srgbClr val="D247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5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7110,&quot;width&quot;:19210}"/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7110,&quot;width&quot;:19210}"/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7110,&quot;width&quot;:19210}"/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7110,&quot;width&quot;:19210}"/>
</p:tagLst>
</file>

<file path=ppt/tags/tag5.xml><?xml version="1.0" encoding="utf-8"?>
<p:tagLst xmlns:p="http://schemas.openxmlformats.org/presentationml/2006/main">
  <p:tag name="KSO_WPP_MARK_KEY" val="d09fcdaf-f29d-485b-89ef-2b98815561f9"/>
  <p:tag name="COMMONDATA" val="eyJoZGlkIjoiODc5OTdkZDQxOTMwNGQxNTBmNzRiMmEzNWM0ZjQ1M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8701</Words>
  <Application>WPS 演示</Application>
  <PresentationFormat>自定义</PresentationFormat>
  <Paragraphs>901</Paragraphs>
  <Slides>37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37</vt:i4>
      </vt:variant>
    </vt:vector>
  </HeadingPairs>
  <TitlesOfParts>
    <vt:vector size="65" baseType="lpstr">
      <vt:lpstr>Arial</vt:lpstr>
      <vt:lpstr>宋体</vt:lpstr>
      <vt:lpstr>Wingdings</vt:lpstr>
      <vt:lpstr>Calibri</vt:lpstr>
      <vt:lpstr>微软雅黑</vt:lpstr>
      <vt:lpstr>经典繁仿黑</vt:lpstr>
      <vt:lpstr>黑体</vt:lpstr>
      <vt:lpstr>Impact</vt:lpstr>
      <vt:lpstr>Adobe 宋体 Std L</vt:lpstr>
      <vt:lpstr>Agency FB</vt:lpstr>
      <vt:lpstr>Trebuchet MS</vt:lpstr>
      <vt:lpstr>华康俪金黑W8(P)</vt:lpstr>
      <vt:lpstr>Times New Roman</vt:lpstr>
      <vt:lpstr>Arial Black</vt:lpstr>
      <vt:lpstr>Dotum</vt:lpstr>
      <vt:lpstr>Broadway</vt:lpstr>
      <vt:lpstr>楷体</vt:lpstr>
      <vt:lpstr>经典繁仿黑</vt:lpstr>
      <vt:lpstr>Arial Unicode MS</vt:lpstr>
      <vt:lpstr>Calibri</vt:lpstr>
      <vt:lpstr>Gulim</vt:lpstr>
      <vt:lpstr>Segoe UI</vt:lpstr>
      <vt:lpstr>Office 主题</vt:lpstr>
      <vt:lpstr>Excel.Sheet.8</vt:lpstr>
      <vt:lpstr>PowerPoint.Show.8</vt:lpstr>
      <vt:lpstr>PowerPoint.Show.8</vt:lpstr>
      <vt:lpstr>PowerPoint.Show.8</vt:lpstr>
      <vt:lpstr>Excel.Sheet.8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WPS_1670316127</cp:lastModifiedBy>
  <cp:revision>1780</cp:revision>
  <dcterms:created xsi:type="dcterms:W3CDTF">2023-04-03T02:10:41Z</dcterms:created>
  <dcterms:modified xsi:type="dcterms:W3CDTF">2023-04-03T02:14:42Z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87AE97D79E064472BC51C25928633E28</vt:lpwstr>
  </property>
  <property fmtid="{D5CDD505-2E9C-101B-9397-08002B2CF9AE}" pid="3" name="KSOProductBuildVer">
    <vt:lpwstr>2052-11.1.0.13703</vt:lpwstr>
  </property>
</Properties>
</file>