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55"/>
  </p:handoutMasterIdLst>
  <p:sldIdLst>
    <p:sldId id="434" r:id="rId3"/>
    <p:sldId id="311" r:id="rId4"/>
    <p:sldId id="488" r:id="rId6"/>
    <p:sldId id="435" r:id="rId7"/>
    <p:sldId id="436" r:id="rId8"/>
    <p:sldId id="437" r:id="rId9"/>
    <p:sldId id="438" r:id="rId10"/>
    <p:sldId id="439" r:id="rId11"/>
    <p:sldId id="440" r:id="rId12"/>
    <p:sldId id="492" r:id="rId13"/>
    <p:sldId id="442" r:id="rId14"/>
    <p:sldId id="449" r:id="rId15"/>
    <p:sldId id="443" r:id="rId16"/>
    <p:sldId id="444" r:id="rId17"/>
    <p:sldId id="445" r:id="rId18"/>
    <p:sldId id="572" r:id="rId19"/>
    <p:sldId id="453" r:id="rId20"/>
    <p:sldId id="454" r:id="rId21"/>
    <p:sldId id="455" r:id="rId22"/>
    <p:sldId id="451" r:id="rId23"/>
    <p:sldId id="457" r:id="rId24"/>
    <p:sldId id="494" r:id="rId25"/>
    <p:sldId id="459" r:id="rId26"/>
    <p:sldId id="461" r:id="rId27"/>
    <p:sldId id="462" r:id="rId28"/>
    <p:sldId id="463" r:id="rId29"/>
    <p:sldId id="460" r:id="rId30"/>
    <p:sldId id="498" r:id="rId31"/>
    <p:sldId id="465" r:id="rId32"/>
    <p:sldId id="466" r:id="rId33"/>
    <p:sldId id="467" r:id="rId34"/>
    <p:sldId id="573" r:id="rId35"/>
    <p:sldId id="469" r:id="rId36"/>
    <p:sldId id="470" r:id="rId37"/>
    <p:sldId id="471" r:id="rId38"/>
    <p:sldId id="472" r:id="rId39"/>
    <p:sldId id="473" r:id="rId40"/>
    <p:sldId id="574" r:id="rId41"/>
    <p:sldId id="474" r:id="rId42"/>
    <p:sldId id="475" r:id="rId43"/>
    <p:sldId id="476" r:id="rId44"/>
    <p:sldId id="477" r:id="rId45"/>
    <p:sldId id="575" r:id="rId46"/>
    <p:sldId id="481" r:id="rId47"/>
    <p:sldId id="482" r:id="rId48"/>
    <p:sldId id="483" r:id="rId49"/>
    <p:sldId id="576" r:id="rId50"/>
    <p:sldId id="485" r:id="rId51"/>
    <p:sldId id="486" r:id="rId52"/>
    <p:sldId id="487" r:id="rId53"/>
    <p:sldId id="585" r:id="rId54"/>
  </p:sldIdLst>
  <p:sldSz cx="12192000" cy="6858000"/>
  <p:notesSz cx="9723755" cy="6858000"/>
  <p:custDataLst>
    <p:tags r:id="rId59"/>
  </p:custDataLst>
  <p:defaultTextStyle>
    <a:defPPr>
      <a:defRPr lang="en-US"/>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C0C0C0"/>
    <a:srgbClr val="F8F8F8"/>
    <a:srgbClr val="FFFFFF"/>
    <a:srgbClr val="4D4D4D"/>
    <a:srgbClr val="5F5F5F"/>
    <a:srgbClr val="80808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p:restoredTop sz="94631"/>
  </p:normalViewPr>
  <p:slideViewPr>
    <p:cSldViewPr snapToGrid="0" showGuides="1">
      <p:cViewPr varScale="1">
        <p:scale>
          <a:sx n="91" d="100"/>
          <a:sy n="91" d="100"/>
        </p:scale>
        <p:origin x="112" y="60"/>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12.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1" name="Rectangle 3"/>
          <p:cNvSpPr>
            <a:spLocks noGrp="1" noChangeArrowheads="1"/>
          </p:cNvSpPr>
          <p:nvPr>
            <p:ph type="dt" sz="quarter" idx="1"/>
          </p:nvPr>
        </p:nvSpPr>
        <p:spPr bwMode="auto">
          <a:xfrm>
            <a:off x="5507038" y="0"/>
            <a:ext cx="4214813" cy="3429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653" name="Rectangle 5"/>
          <p:cNvSpPr>
            <a:spLocks noGrp="1" noChangeArrowheads="1"/>
          </p:cNvSpPr>
          <p:nvPr>
            <p:ph type="sldNum" sz="quarter" idx="3"/>
          </p:nvPr>
        </p:nvSpPr>
        <p:spPr bwMode="auto">
          <a:xfrm>
            <a:off x="5507038" y="6513513"/>
            <a:ext cx="4214813" cy="3429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fld id="{63B80240-DF08-4551-8813-845E3EB58F43}"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1795" name="Rectangle 3"/>
          <p:cNvSpPr>
            <a:spLocks noGrp="1" noChangeArrowheads="1"/>
          </p:cNvSpPr>
          <p:nvPr>
            <p:ph type="dt" idx="1"/>
          </p:nvPr>
        </p:nvSpPr>
        <p:spPr bwMode="auto">
          <a:xfrm>
            <a:off x="5507038" y="0"/>
            <a:ext cx="4214813" cy="3429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idx="2"/>
          </p:nvPr>
        </p:nvSpPr>
        <p:spPr>
          <a:xfrm>
            <a:off x="2570163" y="506413"/>
            <a:ext cx="4568825" cy="2570162"/>
          </a:xfrm>
          <a:prstGeom prst="rect">
            <a:avLst/>
          </a:prstGeom>
          <a:noFill/>
          <a:ln w="9525" cap="flat" cmpd="sng">
            <a:solidFill>
              <a:srgbClr val="000000"/>
            </a:solidFill>
            <a:prstDash val="solid"/>
            <a:miter/>
            <a:headEnd type="none" w="med" len="med"/>
            <a:tailEnd type="none" w="med" len="med"/>
          </a:ln>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Click to edit Master text styles</a:t>
            </a:r>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1799" name="Rectangle 7"/>
          <p:cNvSpPr>
            <a:spLocks noGrp="1" noChangeArrowheads="1"/>
          </p:cNvSpPr>
          <p:nvPr>
            <p:ph type="sldNum" sz="quarter" idx="5"/>
          </p:nvPr>
        </p:nvSpPr>
        <p:spPr bwMode="auto">
          <a:xfrm>
            <a:off x="5507038" y="6513513"/>
            <a:ext cx="4214813" cy="3429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fld id="{A6DA94EB-9AC1-43FC-8949-5943959FA020}"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Rot="1" noTextEdit="1"/>
          </p:cNvSpPr>
          <p:nvPr>
            <p:ph type="sldImg"/>
          </p:nvPr>
        </p:nvSpPr>
        <p:spPr>
          <a:ln/>
        </p:spPr>
      </p:sp>
      <p:sp>
        <p:nvSpPr>
          <p:cNvPr id="7171"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noRot="1" noChangeAspect="1" noTextEdit="1"/>
          </p:cNvSpPr>
          <p:nvPr>
            <p:ph type="sldImg"/>
          </p:nvPr>
        </p:nvSpPr>
        <p:spPr>
          <a:ln/>
        </p:spPr>
      </p:sp>
      <p:sp>
        <p:nvSpPr>
          <p:cNvPr id="62467"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Rot="1" noChangeAspect="1" noTextEdit="1"/>
          </p:cNvSpPr>
          <p:nvPr>
            <p:ph type="sldImg"/>
          </p:nvPr>
        </p:nvSpPr>
        <p:spPr>
          <a:ln/>
        </p:spPr>
      </p:sp>
      <p:sp>
        <p:nvSpPr>
          <p:cNvPr id="9219"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Rot="1" noChangeAspect="1" noTextEdit="1"/>
          </p:cNvSpPr>
          <p:nvPr>
            <p:ph type="sldImg"/>
          </p:nvPr>
        </p:nvSpPr>
        <p:spPr>
          <a:ln/>
        </p:spPr>
      </p:sp>
      <p:sp>
        <p:nvSpPr>
          <p:cNvPr id="17411"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Rot="1" noChangeAspect="1" noTextEdit="1"/>
          </p:cNvSpPr>
          <p:nvPr>
            <p:ph type="sldImg"/>
          </p:nvPr>
        </p:nvSpPr>
        <p:spPr>
          <a:ln/>
        </p:spPr>
      </p:sp>
      <p:sp>
        <p:nvSpPr>
          <p:cNvPr id="24579"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Rot="1" noChangeAspect="1" noTextEdit="1"/>
          </p:cNvSpPr>
          <p:nvPr>
            <p:ph type="sldImg"/>
          </p:nvPr>
        </p:nvSpPr>
        <p:spPr>
          <a:ln/>
        </p:spPr>
      </p:sp>
      <p:sp>
        <p:nvSpPr>
          <p:cNvPr id="31747"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noRot="1" noChangeAspect="1" noTextEdit="1"/>
          </p:cNvSpPr>
          <p:nvPr>
            <p:ph type="sldImg"/>
          </p:nvPr>
        </p:nvSpPr>
        <p:spPr>
          <a:ln/>
        </p:spPr>
      </p:sp>
      <p:sp>
        <p:nvSpPr>
          <p:cNvPr id="38915"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noRot="1" noChangeAspect="1" noTextEdit="1"/>
          </p:cNvSpPr>
          <p:nvPr>
            <p:ph type="sldImg"/>
          </p:nvPr>
        </p:nvSpPr>
        <p:spPr>
          <a:ln/>
        </p:spPr>
      </p:sp>
      <p:sp>
        <p:nvSpPr>
          <p:cNvPr id="44035"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noRot="1" noChangeAspect="1" noTextEdit="1"/>
          </p:cNvSpPr>
          <p:nvPr>
            <p:ph type="sldImg"/>
          </p:nvPr>
        </p:nvSpPr>
        <p:spPr>
          <a:ln/>
        </p:spPr>
      </p:sp>
      <p:sp>
        <p:nvSpPr>
          <p:cNvPr id="51203"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Rot="1" noChangeAspect="1" noTextEdit="1"/>
          </p:cNvSpPr>
          <p:nvPr>
            <p:ph type="sldImg"/>
          </p:nvPr>
        </p:nvSpPr>
        <p:spPr>
          <a:ln/>
        </p:spPr>
      </p:sp>
      <p:sp>
        <p:nvSpPr>
          <p:cNvPr id="57347" name="Rectangle 3"/>
          <p:cNvSpPr>
            <a:spLocks noGrp="1" noRot="1"/>
          </p:cNvSpPr>
          <p:nvPr>
            <p:ph type="body" idx="1"/>
          </p:nvPr>
        </p:nvSpPr>
        <p:spPr>
          <a:ln/>
        </p:spPr>
        <p:txBody>
          <a:bodyPr wrap="square" lIns="91440" tIns="45720" rIns="91440" bIns="45720" anchor="t" anchorCtr="0"/>
          <a:p>
            <a:pPr lvl="0"/>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chemeClr val="accent1"/>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436494" name="Rectangle 1294"/>
          <p:cNvSpPr>
            <a:spLocks noGrp="1" noChangeArrowheads="1"/>
          </p:cNvSpPr>
          <p:nvPr>
            <p:ph type="subTitle" sz="quarter" idx="1"/>
          </p:nvPr>
        </p:nvSpPr>
        <p:spPr>
          <a:xfrm>
            <a:off x="1583267" y="3894138"/>
            <a:ext cx="8534400" cy="1033462"/>
          </a:xfrm>
        </p:spPr>
        <p:txBody>
          <a:bodyPr/>
          <a:lstStyle>
            <a:lvl1pPr marL="0" indent="0" algn="ctr">
              <a:buFontTx/>
              <a:buNone/>
              <a:defRPr/>
            </a:lvl1pPr>
          </a:lstStyle>
          <a:p>
            <a:r>
              <a:rPr lang="en-US" altLang="zh-CN"/>
              <a:t>Click to edit Master subtitle style</a:t>
            </a:r>
            <a:endParaRPr lang="en-US" altLang="zh-CN"/>
          </a:p>
        </p:txBody>
      </p:sp>
      <p:sp>
        <p:nvSpPr>
          <p:cNvPr id="436493" name="Rectangle 1293"/>
          <p:cNvSpPr>
            <a:spLocks noGrp="1" noChangeArrowheads="1"/>
          </p:cNvSpPr>
          <p:nvPr>
            <p:ph type="ctrTitle" sz="quarter"/>
          </p:nvPr>
        </p:nvSpPr>
        <p:spPr bwMode="auto">
          <a:xfrm>
            <a:off x="1032933" y="1576389"/>
            <a:ext cx="10363200" cy="1470025"/>
          </a:xfrm>
        </p:spPr>
        <p:txBody>
          <a:bodyPr/>
          <a:lstStyle>
            <a:lvl1pPr>
              <a:defRPr/>
            </a:lvl1pPr>
          </a:lstStyle>
          <a:p>
            <a:r>
              <a:rPr lang="en-US" altLang="zh-CN"/>
              <a:t>Click to edit Master title style</a:t>
            </a:r>
            <a:endParaRPr lang="en-US" altLang="zh-CN"/>
          </a:p>
        </p:txBody>
      </p:sp>
      <p:pic>
        <p:nvPicPr>
          <p:cNvPr id="7" name="图片 6" descr="商标（横）白底"/>
          <p:cNvPicPr>
            <a:picLocks noChangeAspect="1"/>
          </p:cNvPicPr>
          <p:nvPr userDrawn="1">
            <p:custDataLst>
              <p:tags r:id="rId2"/>
            </p:custDataLst>
          </p:nvPr>
        </p:nvPicPr>
        <p:blipFill>
          <a:blip r:embed="rId3"/>
          <a:stretch>
            <a:fillRect/>
          </a:stretch>
        </p:blipFill>
        <p:spPr>
          <a:xfrm>
            <a:off x="10285730" y="75565"/>
            <a:ext cx="1764665" cy="65341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64600" y="17464"/>
            <a:ext cx="2777067" cy="583723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27051" y="17464"/>
            <a:ext cx="8134349" cy="583723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527051" y="17463"/>
            <a:ext cx="11114616" cy="862012"/>
          </a:xfrm>
        </p:spPr>
        <p:txBody>
          <a:bodyPr/>
          <a:lstStyle/>
          <a:p>
            <a:r>
              <a:rPr lang="zh-CN" altLang="en-US"/>
              <a:t>单击此处编辑母版标题样式</a:t>
            </a:r>
            <a:endParaRPr lang="zh-CN" altLang="en-US"/>
          </a:p>
        </p:txBody>
      </p:sp>
      <p:sp>
        <p:nvSpPr>
          <p:cNvPr id="3" name="图表占位符 2"/>
          <p:cNvSpPr>
            <a:spLocks noGrp="1"/>
          </p:cNvSpPr>
          <p:nvPr>
            <p:ph type="chart" idx="1"/>
          </p:nvPr>
        </p:nvSpPr>
        <p:spPr>
          <a:xfrm>
            <a:off x="609600" y="1328738"/>
            <a:ext cx="10972800" cy="4525962"/>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1" i="0" u="none" strike="noStrike" kern="0" cap="none" spc="0" normalizeH="0" baseline="0" noProof="0">
              <a:ln>
                <a:noFill/>
              </a:ln>
              <a:solidFill>
                <a:schemeClr val="accent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3287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3287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0" cap="none" spc="0" normalizeH="0" baseline="0" noProof="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5"/>
          <p:cNvSpPr>
            <a:spLocks noGrp="1"/>
          </p:cNvSpPr>
          <p:nvPr>
            <p:ph type="body" idx="1"/>
          </p:nvPr>
        </p:nvSpPr>
        <p:spPr>
          <a:xfrm>
            <a:off x="609600" y="1328738"/>
            <a:ext cx="10972800" cy="4525962"/>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7" name="Rectangle 305"/>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8" name="Rectangle 306"/>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307"/>
          <p:cNvSpPr>
            <a:spLocks noChangeArrowheads="1"/>
          </p:cNvSpPr>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30" name="Group 406"/>
          <p:cNvGrpSpPr/>
          <p:nvPr/>
        </p:nvGrpSpPr>
        <p:grpSpPr>
          <a:xfrm>
            <a:off x="0" y="76200"/>
            <a:ext cx="2370138" cy="835025"/>
            <a:chOff x="0" y="-710"/>
            <a:chExt cx="3104" cy="1456"/>
          </a:xfrm>
        </p:grpSpPr>
        <p:sp>
          <p:nvSpPr>
            <p:cNvPr id="1047" name="Freeform 381"/>
            <p:cNvSpPr/>
            <p:nvPr userDrawn="1"/>
          </p:nvSpPr>
          <p:spPr>
            <a:xfrm flipH="1">
              <a:off x="2070" y="-710"/>
              <a:ext cx="1034" cy="1453"/>
            </a:xfrm>
            <a:custGeom>
              <a:avLst/>
              <a:gdLst/>
              <a:ahLst/>
              <a:cxnLst>
                <a:cxn ang="0">
                  <a:pos x="146" y="24"/>
                </a:cxn>
                <a:cxn ang="0">
                  <a:pos x="99" y="6"/>
                </a:cxn>
                <a:cxn ang="0">
                  <a:pos x="78" y="57"/>
                </a:cxn>
                <a:cxn ang="0">
                  <a:pos x="67" y="90"/>
                </a:cxn>
                <a:cxn ang="0">
                  <a:pos x="12" y="120"/>
                </a:cxn>
                <a:cxn ang="0">
                  <a:pos x="0" y="210"/>
                </a:cxn>
                <a:cxn ang="0">
                  <a:pos x="26" y="342"/>
                </a:cxn>
                <a:cxn ang="0">
                  <a:pos x="42" y="383"/>
                </a:cxn>
                <a:cxn ang="0">
                  <a:pos x="38" y="615"/>
                </a:cxn>
                <a:cxn ang="0">
                  <a:pos x="74" y="676"/>
                </a:cxn>
                <a:cxn ang="0">
                  <a:pos x="85" y="623"/>
                </a:cxn>
                <a:cxn ang="0">
                  <a:pos x="88" y="464"/>
                </a:cxn>
                <a:cxn ang="0">
                  <a:pos x="112" y="405"/>
                </a:cxn>
                <a:cxn ang="0">
                  <a:pos x="125" y="484"/>
                </a:cxn>
                <a:cxn ang="0">
                  <a:pos x="129" y="673"/>
                </a:cxn>
                <a:cxn ang="0">
                  <a:pos x="224" y="672"/>
                </a:cxn>
                <a:cxn ang="0">
                  <a:pos x="172" y="639"/>
                </a:cxn>
                <a:cxn ang="0">
                  <a:pos x="166" y="496"/>
                </a:cxn>
                <a:cxn ang="0">
                  <a:pos x="178" y="360"/>
                </a:cxn>
                <a:cxn ang="0">
                  <a:pos x="191" y="267"/>
                </a:cxn>
                <a:cxn ang="0">
                  <a:pos x="240" y="291"/>
                </a:cxn>
                <a:cxn ang="0">
                  <a:pos x="283" y="275"/>
                </a:cxn>
                <a:cxn ang="0">
                  <a:pos x="326" y="244"/>
                </a:cxn>
                <a:cxn ang="0">
                  <a:pos x="307" y="344"/>
                </a:cxn>
                <a:cxn ang="0">
                  <a:pos x="324" y="371"/>
                </a:cxn>
                <a:cxn ang="0">
                  <a:pos x="361" y="552"/>
                </a:cxn>
                <a:cxn ang="0">
                  <a:pos x="358" y="639"/>
                </a:cxn>
                <a:cxn ang="0">
                  <a:pos x="338" y="660"/>
                </a:cxn>
                <a:cxn ang="0">
                  <a:pos x="372" y="673"/>
                </a:cxn>
                <a:cxn ang="0">
                  <a:pos x="425" y="655"/>
                </a:cxn>
                <a:cxn ang="0">
                  <a:pos x="429" y="551"/>
                </a:cxn>
                <a:cxn ang="0">
                  <a:pos x="429" y="355"/>
                </a:cxn>
                <a:cxn ang="0">
                  <a:pos x="451" y="310"/>
                </a:cxn>
                <a:cxn ang="0">
                  <a:pos x="482" y="212"/>
                </a:cxn>
                <a:cxn ang="0">
                  <a:pos x="476" y="150"/>
                </a:cxn>
                <a:cxn ang="0">
                  <a:pos x="428" y="100"/>
                </a:cxn>
                <a:cxn ang="0">
                  <a:pos x="444" y="58"/>
                </a:cxn>
                <a:cxn ang="0">
                  <a:pos x="420" y="32"/>
                </a:cxn>
                <a:cxn ang="0">
                  <a:pos x="381" y="35"/>
                </a:cxn>
                <a:cxn ang="0">
                  <a:pos x="362" y="89"/>
                </a:cxn>
                <a:cxn ang="0">
                  <a:pos x="378" y="115"/>
                </a:cxn>
                <a:cxn ang="0">
                  <a:pos x="327" y="147"/>
                </a:cxn>
                <a:cxn ang="0">
                  <a:pos x="293" y="212"/>
                </a:cxn>
                <a:cxn ang="0">
                  <a:pos x="266" y="242"/>
                </a:cxn>
                <a:cxn ang="0">
                  <a:pos x="235" y="242"/>
                </a:cxn>
                <a:cxn ang="0">
                  <a:pos x="175" y="199"/>
                </a:cxn>
                <a:cxn ang="0">
                  <a:pos x="149" y="143"/>
                </a:cxn>
                <a:cxn ang="0">
                  <a:pos x="114" y="97"/>
                </a:cxn>
                <a:cxn ang="0">
                  <a:pos x="149" y="78"/>
                </a:cxn>
              </a:cxnLst>
              <a:pathLst>
                <a:path w="2214" h="3107">
                  <a:moveTo>
                    <a:pt x="727" y="296"/>
                  </a:moveTo>
                  <a:lnTo>
                    <a:pt x="692" y="238"/>
                  </a:lnTo>
                  <a:cubicBezTo>
                    <a:pt x="697" y="223"/>
                    <a:pt x="705" y="209"/>
                    <a:pt x="705" y="194"/>
                  </a:cubicBezTo>
                  <a:cubicBezTo>
                    <a:pt x="705" y="165"/>
                    <a:pt x="671" y="140"/>
                    <a:pt x="671" y="109"/>
                  </a:cubicBezTo>
                  <a:lnTo>
                    <a:pt x="663" y="54"/>
                  </a:lnTo>
                  <a:lnTo>
                    <a:pt x="620" y="8"/>
                  </a:lnTo>
                  <a:lnTo>
                    <a:pt x="559" y="0"/>
                  </a:lnTo>
                  <a:lnTo>
                    <a:pt x="457" y="25"/>
                  </a:lnTo>
                  <a:lnTo>
                    <a:pt x="391" y="56"/>
                  </a:lnTo>
                  <a:lnTo>
                    <a:pt x="354" y="138"/>
                  </a:lnTo>
                  <a:lnTo>
                    <a:pt x="359" y="206"/>
                  </a:lnTo>
                  <a:lnTo>
                    <a:pt x="359" y="260"/>
                  </a:lnTo>
                  <a:lnTo>
                    <a:pt x="371" y="296"/>
                  </a:lnTo>
                  <a:lnTo>
                    <a:pt x="367" y="344"/>
                  </a:lnTo>
                  <a:cubicBezTo>
                    <a:pt x="346" y="391"/>
                    <a:pt x="369" y="354"/>
                    <a:pt x="329" y="371"/>
                  </a:cubicBezTo>
                  <a:cubicBezTo>
                    <a:pt x="319" y="376"/>
                    <a:pt x="316" y="405"/>
                    <a:pt x="307" y="413"/>
                  </a:cubicBezTo>
                  <a:cubicBezTo>
                    <a:pt x="301" y="437"/>
                    <a:pt x="274" y="451"/>
                    <a:pt x="250" y="456"/>
                  </a:cubicBezTo>
                  <a:cubicBezTo>
                    <a:pt x="236" y="464"/>
                    <a:pt x="228" y="476"/>
                    <a:pt x="214" y="485"/>
                  </a:cubicBezTo>
                  <a:lnTo>
                    <a:pt x="141" y="512"/>
                  </a:lnTo>
                  <a:lnTo>
                    <a:pt x="56" y="548"/>
                  </a:lnTo>
                  <a:lnTo>
                    <a:pt x="12" y="598"/>
                  </a:lnTo>
                  <a:lnTo>
                    <a:pt x="5" y="668"/>
                  </a:lnTo>
                  <a:lnTo>
                    <a:pt x="5" y="759"/>
                  </a:lnTo>
                  <a:lnTo>
                    <a:pt x="0" y="959"/>
                  </a:lnTo>
                  <a:lnTo>
                    <a:pt x="5" y="1092"/>
                  </a:lnTo>
                  <a:lnTo>
                    <a:pt x="32" y="1277"/>
                  </a:lnTo>
                  <a:lnTo>
                    <a:pt x="68" y="1453"/>
                  </a:lnTo>
                  <a:cubicBezTo>
                    <a:pt x="85" y="1541"/>
                    <a:pt x="59" y="1556"/>
                    <a:pt x="117" y="1563"/>
                  </a:cubicBezTo>
                  <a:cubicBezTo>
                    <a:pt x="129" y="1585"/>
                    <a:pt x="117" y="1558"/>
                    <a:pt x="117" y="1604"/>
                  </a:cubicBezTo>
                  <a:cubicBezTo>
                    <a:pt x="117" y="1631"/>
                    <a:pt x="129" y="1660"/>
                    <a:pt x="136" y="1684"/>
                  </a:cubicBezTo>
                  <a:cubicBezTo>
                    <a:pt x="143" y="1703"/>
                    <a:pt x="163" y="1716"/>
                    <a:pt x="178" y="1730"/>
                  </a:cubicBezTo>
                  <a:cubicBezTo>
                    <a:pt x="185" y="1738"/>
                    <a:pt x="195" y="1750"/>
                    <a:pt x="195" y="1750"/>
                  </a:cubicBezTo>
                  <a:lnTo>
                    <a:pt x="198" y="1866"/>
                  </a:lnTo>
                  <a:lnTo>
                    <a:pt x="182" y="2158"/>
                  </a:lnTo>
                  <a:lnTo>
                    <a:pt x="182" y="2383"/>
                  </a:lnTo>
                  <a:lnTo>
                    <a:pt x="174" y="2812"/>
                  </a:lnTo>
                  <a:cubicBezTo>
                    <a:pt x="166" y="2950"/>
                    <a:pt x="169" y="2956"/>
                    <a:pt x="229" y="2955"/>
                  </a:cubicBezTo>
                  <a:cubicBezTo>
                    <a:pt x="253" y="2959"/>
                    <a:pt x="234" y="2986"/>
                    <a:pt x="231" y="3019"/>
                  </a:cubicBezTo>
                  <a:cubicBezTo>
                    <a:pt x="226" y="3047"/>
                    <a:pt x="214" y="3077"/>
                    <a:pt x="228" y="3085"/>
                  </a:cubicBezTo>
                  <a:cubicBezTo>
                    <a:pt x="258" y="3107"/>
                    <a:pt x="310" y="3098"/>
                    <a:pt x="340" y="3090"/>
                  </a:cubicBezTo>
                  <a:cubicBezTo>
                    <a:pt x="344" y="3060"/>
                    <a:pt x="338" y="3041"/>
                    <a:pt x="337" y="3018"/>
                  </a:cubicBezTo>
                  <a:cubicBezTo>
                    <a:pt x="334" y="2997"/>
                    <a:pt x="337" y="2973"/>
                    <a:pt x="346" y="2962"/>
                  </a:cubicBezTo>
                  <a:lnTo>
                    <a:pt x="387" y="2953"/>
                  </a:lnTo>
                  <a:lnTo>
                    <a:pt x="388" y="2849"/>
                  </a:lnTo>
                  <a:lnTo>
                    <a:pt x="388" y="2698"/>
                  </a:lnTo>
                  <a:lnTo>
                    <a:pt x="388" y="2505"/>
                  </a:lnTo>
                  <a:lnTo>
                    <a:pt x="401" y="2310"/>
                  </a:lnTo>
                  <a:lnTo>
                    <a:pt x="404" y="2121"/>
                  </a:lnTo>
                  <a:lnTo>
                    <a:pt x="445" y="1935"/>
                  </a:lnTo>
                  <a:lnTo>
                    <a:pt x="469" y="1828"/>
                  </a:lnTo>
                  <a:cubicBezTo>
                    <a:pt x="479" y="1821"/>
                    <a:pt x="485" y="1803"/>
                    <a:pt x="498" y="1806"/>
                  </a:cubicBezTo>
                  <a:cubicBezTo>
                    <a:pt x="501" y="1806"/>
                    <a:pt x="510" y="1847"/>
                    <a:pt x="513" y="1851"/>
                  </a:cubicBezTo>
                  <a:cubicBezTo>
                    <a:pt x="530" y="1893"/>
                    <a:pt x="547" y="1932"/>
                    <a:pt x="559" y="1976"/>
                  </a:cubicBezTo>
                  <a:cubicBezTo>
                    <a:pt x="561" y="2002"/>
                    <a:pt x="561" y="2007"/>
                    <a:pt x="571" y="2029"/>
                  </a:cubicBezTo>
                  <a:cubicBezTo>
                    <a:pt x="578" y="2078"/>
                    <a:pt x="578" y="2125"/>
                    <a:pt x="571" y="2177"/>
                  </a:cubicBezTo>
                  <a:cubicBezTo>
                    <a:pt x="571" y="2189"/>
                    <a:pt x="574" y="2214"/>
                    <a:pt x="574" y="2214"/>
                  </a:cubicBezTo>
                  <a:lnTo>
                    <a:pt x="549" y="2395"/>
                  </a:lnTo>
                  <a:lnTo>
                    <a:pt x="537" y="2718"/>
                  </a:lnTo>
                  <a:cubicBezTo>
                    <a:pt x="535" y="2923"/>
                    <a:pt x="496" y="2922"/>
                    <a:pt x="591" y="2925"/>
                  </a:cubicBezTo>
                  <a:cubicBezTo>
                    <a:pt x="583" y="2983"/>
                    <a:pt x="573" y="3051"/>
                    <a:pt x="592" y="3076"/>
                  </a:cubicBezTo>
                  <a:lnTo>
                    <a:pt x="700" y="3076"/>
                  </a:lnTo>
                  <a:lnTo>
                    <a:pt x="704" y="3040"/>
                  </a:lnTo>
                  <a:lnTo>
                    <a:pt x="763" y="3076"/>
                  </a:lnTo>
                  <a:cubicBezTo>
                    <a:pt x="840" y="3078"/>
                    <a:pt x="947" y="3082"/>
                    <a:pt x="1026" y="3075"/>
                  </a:cubicBezTo>
                  <a:cubicBezTo>
                    <a:pt x="1042" y="3072"/>
                    <a:pt x="1013" y="3048"/>
                    <a:pt x="1012" y="3046"/>
                  </a:cubicBezTo>
                  <a:cubicBezTo>
                    <a:pt x="982" y="3014"/>
                    <a:pt x="948" y="3000"/>
                    <a:pt x="906" y="2995"/>
                  </a:cubicBezTo>
                  <a:cubicBezTo>
                    <a:pt x="878" y="2983"/>
                    <a:pt x="892" y="2988"/>
                    <a:pt x="865" y="2983"/>
                  </a:cubicBezTo>
                  <a:cubicBezTo>
                    <a:pt x="831" y="2968"/>
                    <a:pt x="814" y="2944"/>
                    <a:pt x="787" y="2922"/>
                  </a:cubicBezTo>
                  <a:cubicBezTo>
                    <a:pt x="785" y="2908"/>
                    <a:pt x="772" y="2898"/>
                    <a:pt x="763" y="2886"/>
                  </a:cubicBezTo>
                  <a:lnTo>
                    <a:pt x="800" y="2864"/>
                  </a:lnTo>
                  <a:lnTo>
                    <a:pt x="780" y="2614"/>
                  </a:lnTo>
                  <a:lnTo>
                    <a:pt x="761" y="2267"/>
                  </a:lnTo>
                  <a:lnTo>
                    <a:pt x="772" y="2102"/>
                  </a:lnTo>
                  <a:lnTo>
                    <a:pt x="792" y="1935"/>
                  </a:lnTo>
                  <a:lnTo>
                    <a:pt x="780" y="1660"/>
                  </a:lnTo>
                  <a:lnTo>
                    <a:pt x="817" y="1646"/>
                  </a:lnTo>
                  <a:lnTo>
                    <a:pt x="767" y="1289"/>
                  </a:lnTo>
                  <a:lnTo>
                    <a:pt x="756" y="1179"/>
                  </a:lnTo>
                  <a:cubicBezTo>
                    <a:pt x="780" y="1182"/>
                    <a:pt x="804" y="1182"/>
                    <a:pt x="829" y="1187"/>
                  </a:cubicBezTo>
                  <a:cubicBezTo>
                    <a:pt x="846" y="1189"/>
                    <a:pt x="861" y="1213"/>
                    <a:pt x="878" y="1221"/>
                  </a:cubicBezTo>
                  <a:cubicBezTo>
                    <a:pt x="895" y="1228"/>
                    <a:pt x="916" y="1230"/>
                    <a:pt x="933" y="1236"/>
                  </a:cubicBezTo>
                  <a:cubicBezTo>
                    <a:pt x="955" y="1242"/>
                    <a:pt x="960" y="1258"/>
                    <a:pt x="974" y="1270"/>
                  </a:cubicBezTo>
                  <a:cubicBezTo>
                    <a:pt x="982" y="1277"/>
                    <a:pt x="999" y="1284"/>
                    <a:pt x="999" y="1284"/>
                  </a:cubicBezTo>
                  <a:cubicBezTo>
                    <a:pt x="1018" y="1310"/>
                    <a:pt x="1071" y="1315"/>
                    <a:pt x="1101" y="1333"/>
                  </a:cubicBezTo>
                  <a:cubicBezTo>
                    <a:pt x="1113" y="1347"/>
                    <a:pt x="1126" y="1352"/>
                    <a:pt x="1145" y="1356"/>
                  </a:cubicBezTo>
                  <a:cubicBezTo>
                    <a:pt x="1178" y="1352"/>
                    <a:pt x="1172" y="1334"/>
                    <a:pt x="1205" y="1330"/>
                  </a:cubicBezTo>
                  <a:cubicBezTo>
                    <a:pt x="1215" y="1317"/>
                    <a:pt x="1213" y="1308"/>
                    <a:pt x="1230" y="1305"/>
                  </a:cubicBezTo>
                  <a:cubicBezTo>
                    <a:pt x="1259" y="1267"/>
                    <a:pt x="1244" y="1267"/>
                    <a:pt x="1298" y="1258"/>
                  </a:cubicBezTo>
                  <a:cubicBezTo>
                    <a:pt x="1305" y="1255"/>
                    <a:pt x="1332" y="1236"/>
                    <a:pt x="1332" y="1236"/>
                  </a:cubicBezTo>
                  <a:lnTo>
                    <a:pt x="1427" y="1174"/>
                  </a:lnTo>
                  <a:cubicBezTo>
                    <a:pt x="1437" y="1162"/>
                    <a:pt x="1444" y="1146"/>
                    <a:pt x="1455" y="1136"/>
                  </a:cubicBezTo>
                  <a:cubicBezTo>
                    <a:pt x="1465" y="1127"/>
                    <a:pt x="1492" y="1116"/>
                    <a:pt x="1492" y="1116"/>
                  </a:cubicBezTo>
                  <a:cubicBezTo>
                    <a:pt x="1519" y="1121"/>
                    <a:pt x="1502" y="1187"/>
                    <a:pt x="1492" y="1208"/>
                  </a:cubicBezTo>
                  <a:cubicBezTo>
                    <a:pt x="1487" y="1253"/>
                    <a:pt x="1480" y="1292"/>
                    <a:pt x="1463" y="1333"/>
                  </a:cubicBezTo>
                  <a:cubicBezTo>
                    <a:pt x="1458" y="1362"/>
                    <a:pt x="1449" y="1389"/>
                    <a:pt x="1439" y="1418"/>
                  </a:cubicBezTo>
                  <a:cubicBezTo>
                    <a:pt x="1437" y="1470"/>
                    <a:pt x="1422" y="1522"/>
                    <a:pt x="1408" y="1573"/>
                  </a:cubicBezTo>
                  <a:cubicBezTo>
                    <a:pt x="1405" y="1594"/>
                    <a:pt x="1397" y="1614"/>
                    <a:pt x="1395" y="1636"/>
                  </a:cubicBezTo>
                  <a:cubicBezTo>
                    <a:pt x="1392" y="1663"/>
                    <a:pt x="1388" y="1695"/>
                    <a:pt x="1388" y="1720"/>
                  </a:cubicBezTo>
                  <a:lnTo>
                    <a:pt x="1460" y="1730"/>
                  </a:lnTo>
                  <a:lnTo>
                    <a:pt x="1485" y="1697"/>
                  </a:lnTo>
                  <a:lnTo>
                    <a:pt x="1553" y="1713"/>
                  </a:lnTo>
                  <a:lnTo>
                    <a:pt x="1561" y="1878"/>
                  </a:lnTo>
                  <a:lnTo>
                    <a:pt x="1601" y="2261"/>
                  </a:lnTo>
                  <a:lnTo>
                    <a:pt x="1655" y="2526"/>
                  </a:lnTo>
                  <a:lnTo>
                    <a:pt x="1675" y="2820"/>
                  </a:lnTo>
                  <a:lnTo>
                    <a:pt x="1699" y="2837"/>
                  </a:lnTo>
                  <a:lnTo>
                    <a:pt x="1679" y="2893"/>
                  </a:lnTo>
                  <a:lnTo>
                    <a:pt x="1643" y="2922"/>
                  </a:lnTo>
                  <a:lnTo>
                    <a:pt x="1529" y="2966"/>
                  </a:lnTo>
                  <a:lnTo>
                    <a:pt x="1460" y="2987"/>
                  </a:lnTo>
                  <a:lnTo>
                    <a:pt x="1455" y="3014"/>
                  </a:lnTo>
                  <a:lnTo>
                    <a:pt x="1550" y="3020"/>
                  </a:lnTo>
                  <a:lnTo>
                    <a:pt x="1481" y="3053"/>
                  </a:lnTo>
                  <a:lnTo>
                    <a:pt x="1473" y="3076"/>
                  </a:lnTo>
                  <a:lnTo>
                    <a:pt x="1606" y="3076"/>
                  </a:lnTo>
                  <a:lnTo>
                    <a:pt x="1707" y="3078"/>
                  </a:lnTo>
                  <a:lnTo>
                    <a:pt x="1818" y="3041"/>
                  </a:lnTo>
                  <a:lnTo>
                    <a:pt x="1819" y="3076"/>
                  </a:lnTo>
                  <a:lnTo>
                    <a:pt x="1947" y="3078"/>
                  </a:lnTo>
                  <a:lnTo>
                    <a:pt x="1946" y="2996"/>
                  </a:lnTo>
                  <a:lnTo>
                    <a:pt x="1930" y="2922"/>
                  </a:lnTo>
                  <a:lnTo>
                    <a:pt x="1954" y="2905"/>
                  </a:lnTo>
                  <a:lnTo>
                    <a:pt x="1959" y="2767"/>
                  </a:lnTo>
                  <a:lnTo>
                    <a:pt x="1966" y="2521"/>
                  </a:lnTo>
                  <a:lnTo>
                    <a:pt x="1954" y="2150"/>
                  </a:lnTo>
                  <a:lnTo>
                    <a:pt x="1961" y="2029"/>
                  </a:lnTo>
                  <a:lnTo>
                    <a:pt x="1974" y="1750"/>
                  </a:lnTo>
                  <a:lnTo>
                    <a:pt x="1966" y="1624"/>
                  </a:lnTo>
                  <a:lnTo>
                    <a:pt x="2039" y="1596"/>
                  </a:lnTo>
                  <a:lnTo>
                    <a:pt x="2027" y="1488"/>
                  </a:lnTo>
                  <a:lnTo>
                    <a:pt x="2019" y="1463"/>
                  </a:lnTo>
                  <a:lnTo>
                    <a:pt x="2068" y="1415"/>
                  </a:lnTo>
                  <a:lnTo>
                    <a:pt x="2139" y="1362"/>
                  </a:lnTo>
                  <a:cubicBezTo>
                    <a:pt x="2153" y="1337"/>
                    <a:pt x="2175" y="1315"/>
                    <a:pt x="2185" y="1289"/>
                  </a:cubicBezTo>
                  <a:cubicBezTo>
                    <a:pt x="2187" y="1236"/>
                    <a:pt x="2185" y="1201"/>
                    <a:pt x="2205" y="1156"/>
                  </a:cubicBezTo>
                  <a:cubicBezTo>
                    <a:pt x="2202" y="1099"/>
                    <a:pt x="2187" y="1023"/>
                    <a:pt x="2209" y="971"/>
                  </a:cubicBezTo>
                  <a:cubicBezTo>
                    <a:pt x="2206" y="942"/>
                    <a:pt x="2214" y="914"/>
                    <a:pt x="2187" y="900"/>
                  </a:cubicBezTo>
                  <a:cubicBezTo>
                    <a:pt x="2192" y="884"/>
                    <a:pt x="2194" y="872"/>
                    <a:pt x="2205" y="857"/>
                  </a:cubicBezTo>
                  <a:cubicBezTo>
                    <a:pt x="2200" y="845"/>
                    <a:pt x="2192" y="820"/>
                    <a:pt x="2192" y="820"/>
                  </a:cubicBezTo>
                  <a:cubicBezTo>
                    <a:pt x="2189" y="782"/>
                    <a:pt x="2185" y="731"/>
                    <a:pt x="2185" y="687"/>
                  </a:cubicBezTo>
                  <a:lnTo>
                    <a:pt x="2160" y="668"/>
                  </a:lnTo>
                  <a:lnTo>
                    <a:pt x="2034" y="561"/>
                  </a:lnTo>
                  <a:lnTo>
                    <a:pt x="1996" y="522"/>
                  </a:lnTo>
                  <a:cubicBezTo>
                    <a:pt x="1988" y="502"/>
                    <a:pt x="1976" y="469"/>
                    <a:pt x="1961" y="456"/>
                  </a:cubicBezTo>
                  <a:cubicBezTo>
                    <a:pt x="1957" y="437"/>
                    <a:pt x="1966" y="439"/>
                    <a:pt x="1983" y="433"/>
                  </a:cubicBezTo>
                  <a:cubicBezTo>
                    <a:pt x="1986" y="417"/>
                    <a:pt x="1996" y="403"/>
                    <a:pt x="2003" y="388"/>
                  </a:cubicBezTo>
                  <a:cubicBezTo>
                    <a:pt x="2005" y="369"/>
                    <a:pt x="2003" y="349"/>
                    <a:pt x="2019" y="341"/>
                  </a:cubicBezTo>
                  <a:cubicBezTo>
                    <a:pt x="2036" y="313"/>
                    <a:pt x="2032" y="306"/>
                    <a:pt x="2034" y="267"/>
                  </a:cubicBezTo>
                  <a:cubicBezTo>
                    <a:pt x="2032" y="240"/>
                    <a:pt x="2036" y="248"/>
                    <a:pt x="2021" y="230"/>
                  </a:cubicBezTo>
                  <a:cubicBezTo>
                    <a:pt x="2016" y="226"/>
                    <a:pt x="2010" y="218"/>
                    <a:pt x="2010" y="218"/>
                  </a:cubicBezTo>
                  <a:lnTo>
                    <a:pt x="1971" y="165"/>
                  </a:lnTo>
                  <a:lnTo>
                    <a:pt x="1924" y="146"/>
                  </a:lnTo>
                  <a:lnTo>
                    <a:pt x="1852" y="146"/>
                  </a:lnTo>
                  <a:lnTo>
                    <a:pt x="1821" y="146"/>
                  </a:lnTo>
                  <a:lnTo>
                    <a:pt x="1801" y="129"/>
                  </a:lnTo>
                  <a:lnTo>
                    <a:pt x="1747" y="158"/>
                  </a:lnTo>
                  <a:cubicBezTo>
                    <a:pt x="1732" y="187"/>
                    <a:pt x="1750" y="230"/>
                    <a:pt x="1718" y="238"/>
                  </a:cubicBezTo>
                  <a:cubicBezTo>
                    <a:pt x="1716" y="255"/>
                    <a:pt x="1709" y="269"/>
                    <a:pt x="1694" y="279"/>
                  </a:cubicBezTo>
                  <a:cubicBezTo>
                    <a:pt x="1677" y="308"/>
                    <a:pt x="1696" y="338"/>
                    <a:pt x="1682" y="369"/>
                  </a:cubicBezTo>
                  <a:cubicBezTo>
                    <a:pt x="1679" y="383"/>
                    <a:pt x="1666" y="397"/>
                    <a:pt x="1659" y="409"/>
                  </a:cubicBezTo>
                  <a:cubicBezTo>
                    <a:pt x="1661" y="423"/>
                    <a:pt x="1675" y="427"/>
                    <a:pt x="1682" y="442"/>
                  </a:cubicBezTo>
                  <a:cubicBezTo>
                    <a:pt x="1677" y="467"/>
                    <a:pt x="1687" y="461"/>
                    <a:pt x="1672" y="484"/>
                  </a:cubicBezTo>
                  <a:cubicBezTo>
                    <a:pt x="1679" y="511"/>
                    <a:pt x="1678" y="496"/>
                    <a:pt x="1707" y="514"/>
                  </a:cubicBezTo>
                  <a:cubicBezTo>
                    <a:pt x="1712" y="516"/>
                    <a:pt x="1746" y="524"/>
                    <a:pt x="1735" y="527"/>
                  </a:cubicBezTo>
                  <a:lnTo>
                    <a:pt x="1637" y="546"/>
                  </a:lnTo>
                  <a:lnTo>
                    <a:pt x="1561" y="585"/>
                  </a:lnTo>
                  <a:lnTo>
                    <a:pt x="1509" y="633"/>
                  </a:lnTo>
                  <a:lnTo>
                    <a:pt x="1500" y="674"/>
                  </a:lnTo>
                  <a:lnTo>
                    <a:pt x="1460" y="754"/>
                  </a:lnTo>
                  <a:lnTo>
                    <a:pt x="1425" y="869"/>
                  </a:lnTo>
                  <a:lnTo>
                    <a:pt x="1395" y="922"/>
                  </a:lnTo>
                  <a:lnTo>
                    <a:pt x="1344" y="971"/>
                  </a:lnTo>
                  <a:cubicBezTo>
                    <a:pt x="1333" y="971"/>
                    <a:pt x="1324" y="971"/>
                    <a:pt x="1315" y="973"/>
                  </a:cubicBezTo>
                  <a:cubicBezTo>
                    <a:pt x="1300" y="978"/>
                    <a:pt x="1313" y="1026"/>
                    <a:pt x="1278" y="1034"/>
                  </a:cubicBezTo>
                  <a:cubicBezTo>
                    <a:pt x="1269" y="1053"/>
                    <a:pt x="1274" y="1077"/>
                    <a:pt x="1249" y="1082"/>
                  </a:cubicBezTo>
                  <a:cubicBezTo>
                    <a:pt x="1242" y="1092"/>
                    <a:pt x="1218" y="1107"/>
                    <a:pt x="1218" y="1107"/>
                  </a:cubicBezTo>
                  <a:cubicBezTo>
                    <a:pt x="1210" y="1121"/>
                    <a:pt x="1207" y="1129"/>
                    <a:pt x="1193" y="1136"/>
                  </a:cubicBezTo>
                  <a:cubicBezTo>
                    <a:pt x="1183" y="1150"/>
                    <a:pt x="1181" y="1156"/>
                    <a:pt x="1164" y="1149"/>
                  </a:cubicBezTo>
                  <a:cubicBezTo>
                    <a:pt x="1155" y="1133"/>
                    <a:pt x="1147" y="1132"/>
                    <a:pt x="1133" y="1124"/>
                  </a:cubicBezTo>
                  <a:cubicBezTo>
                    <a:pt x="1084" y="1136"/>
                    <a:pt x="1104" y="1112"/>
                    <a:pt x="1076" y="1107"/>
                  </a:cubicBezTo>
                  <a:cubicBezTo>
                    <a:pt x="1059" y="1104"/>
                    <a:pt x="1045" y="1104"/>
                    <a:pt x="1029" y="1104"/>
                  </a:cubicBezTo>
                  <a:lnTo>
                    <a:pt x="950" y="1034"/>
                  </a:lnTo>
                  <a:lnTo>
                    <a:pt x="846" y="971"/>
                  </a:lnTo>
                  <a:lnTo>
                    <a:pt x="800" y="910"/>
                  </a:lnTo>
                  <a:lnTo>
                    <a:pt x="780" y="881"/>
                  </a:lnTo>
                  <a:lnTo>
                    <a:pt x="761" y="850"/>
                  </a:lnTo>
                  <a:lnTo>
                    <a:pt x="727" y="743"/>
                  </a:lnTo>
                  <a:lnTo>
                    <a:pt x="683" y="655"/>
                  </a:lnTo>
                  <a:lnTo>
                    <a:pt x="632" y="585"/>
                  </a:lnTo>
                  <a:lnTo>
                    <a:pt x="608" y="561"/>
                  </a:lnTo>
                  <a:lnTo>
                    <a:pt x="596" y="509"/>
                  </a:lnTo>
                  <a:lnTo>
                    <a:pt x="522" y="442"/>
                  </a:lnTo>
                  <a:lnTo>
                    <a:pt x="608" y="450"/>
                  </a:lnTo>
                  <a:cubicBezTo>
                    <a:pt x="649" y="445"/>
                    <a:pt x="666" y="447"/>
                    <a:pt x="651" y="408"/>
                  </a:cubicBezTo>
                  <a:cubicBezTo>
                    <a:pt x="658" y="393"/>
                    <a:pt x="673" y="393"/>
                    <a:pt x="671" y="381"/>
                  </a:cubicBezTo>
                  <a:cubicBezTo>
                    <a:pt x="649" y="371"/>
                    <a:pt x="658" y="366"/>
                    <a:pt x="683" y="358"/>
                  </a:cubicBezTo>
                  <a:cubicBezTo>
                    <a:pt x="680" y="330"/>
                    <a:pt x="673" y="323"/>
                    <a:pt x="705" y="321"/>
                  </a:cubicBezTo>
                  <a:cubicBezTo>
                    <a:pt x="712" y="319"/>
                    <a:pt x="747" y="306"/>
                    <a:pt x="727" y="296"/>
                  </a:cubicBezTo>
                  <a:close/>
                </a:path>
              </a:pathLst>
            </a:custGeom>
            <a:solidFill>
              <a:srgbClr val="FFFFFF">
                <a:alpha val="100000"/>
              </a:srgbClr>
            </a:solidFill>
            <a:ln w="9525">
              <a:noFill/>
            </a:ln>
          </p:spPr>
          <p:txBody>
            <a:bodyPr/>
            <a:p>
              <a:endParaRPr lang="zh-CN" altLang="en-US"/>
            </a:p>
          </p:txBody>
        </p:sp>
        <p:sp>
          <p:nvSpPr>
            <p:cNvPr id="150910" name="Freeform 382"/>
            <p:cNvSpPr/>
            <p:nvPr/>
          </p:nvSpPr>
          <p:spPr bwMode="gray">
            <a:xfrm>
              <a:off x="553" y="-702"/>
              <a:ext cx="27" cy="69"/>
            </a:xfrm>
            <a:custGeom>
              <a:avLst/>
              <a:gdLst/>
              <a:ahLst/>
              <a:cxnLst>
                <a:cxn ang="0">
                  <a:pos x="0" y="20"/>
                </a:cxn>
                <a:cxn ang="0">
                  <a:pos x="7" y="0"/>
                </a:cxn>
                <a:cxn ang="0">
                  <a:pos x="0" y="20"/>
                </a:cxn>
              </a:cxnLst>
              <a:rect l="0" t="0" r="r" b="b"/>
              <a:pathLst>
                <a:path w="7" h="20">
                  <a:moveTo>
                    <a:pt x="0" y="20"/>
                  </a:moveTo>
                  <a:cubicBezTo>
                    <a:pt x="2" y="13"/>
                    <a:pt x="7" y="0"/>
                    <a:pt x="7" y="0"/>
                  </a:cubicBezTo>
                  <a:cubicBezTo>
                    <a:pt x="7" y="0"/>
                    <a:pt x="2" y="13"/>
                    <a:pt x="0" y="20"/>
                  </a:cubicBezTo>
                  <a:close/>
                </a:path>
              </a:pathLst>
            </a:custGeom>
            <a:gradFill rotWithShape="1">
              <a:gsLst>
                <a:gs pos="0">
                  <a:schemeClr val="accent2"/>
                </a:gs>
                <a:gs pos="100000">
                  <a:schemeClr val="accent2">
                    <a:gamma/>
                    <a:tint val="73725"/>
                    <a:invGamma/>
                  </a:schemeClr>
                </a:gs>
              </a:gsLst>
              <a:lin ang="5400000" scaled="1"/>
            </a:gradFill>
            <a:ln w="9525" cap="flat" cmpd="sng">
              <a:noFill/>
              <a:prstDash val="solid"/>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49" name="Group 383"/>
            <p:cNvGrpSpPr/>
            <p:nvPr userDrawn="1"/>
          </p:nvGrpSpPr>
          <p:grpSpPr>
            <a:xfrm rot="-638871">
              <a:off x="363" y="-483"/>
              <a:ext cx="552" cy="594"/>
              <a:chOff x="173" y="1670"/>
              <a:chExt cx="676" cy="727"/>
            </a:xfrm>
          </p:grpSpPr>
          <p:sp>
            <p:nvSpPr>
              <p:cNvPr id="1046" name="Oval 384"/>
              <p:cNvSpPr>
                <a:spLocks noChangeArrowheads="1"/>
              </p:cNvSpPr>
              <p:nvPr/>
            </p:nvSpPr>
            <p:spPr bwMode="gray">
              <a:xfrm>
                <a:off x="441" y="1668"/>
                <a:ext cx="112" cy="105"/>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Oval 385"/>
              <p:cNvSpPr>
                <a:spLocks noChangeArrowheads="1"/>
              </p:cNvSpPr>
              <p:nvPr/>
            </p:nvSpPr>
            <p:spPr bwMode="gray">
              <a:xfrm>
                <a:off x="255" y="1938"/>
                <a:ext cx="163" cy="149"/>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8" name="Oval 386"/>
              <p:cNvSpPr>
                <a:spLocks noChangeArrowheads="1"/>
              </p:cNvSpPr>
              <p:nvPr/>
            </p:nvSpPr>
            <p:spPr bwMode="gray">
              <a:xfrm>
                <a:off x="571" y="1846"/>
                <a:ext cx="115" cy="112"/>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Oval 387"/>
              <p:cNvSpPr>
                <a:spLocks noChangeArrowheads="1"/>
              </p:cNvSpPr>
              <p:nvPr/>
            </p:nvSpPr>
            <p:spPr bwMode="gray">
              <a:xfrm>
                <a:off x="320" y="2319"/>
                <a:ext cx="79" cy="78"/>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9" name="Line 388"/>
              <p:cNvSpPr/>
              <p:nvPr userDrawn="1"/>
            </p:nvSpPr>
            <p:spPr>
              <a:xfrm>
                <a:off x="349" y="2094"/>
                <a:ext cx="0" cy="220"/>
              </a:xfrm>
              <a:prstGeom prst="line">
                <a:avLst/>
              </a:prstGeom>
              <a:ln w="12700" cap="flat" cmpd="sng">
                <a:solidFill>
                  <a:schemeClr val="bg1"/>
                </a:solidFill>
                <a:prstDash val="solid"/>
                <a:headEnd type="none" w="med" len="med"/>
                <a:tailEnd type="none" w="med" len="med"/>
              </a:ln>
            </p:spPr>
          </p:sp>
          <p:sp>
            <p:nvSpPr>
              <p:cNvPr id="1060" name="Line 389"/>
              <p:cNvSpPr/>
              <p:nvPr userDrawn="1"/>
            </p:nvSpPr>
            <p:spPr>
              <a:xfrm flipV="1">
                <a:off x="406" y="1923"/>
                <a:ext cx="173" cy="51"/>
              </a:xfrm>
              <a:prstGeom prst="line">
                <a:avLst/>
              </a:prstGeom>
              <a:ln w="9525" cap="flat" cmpd="sng">
                <a:solidFill>
                  <a:schemeClr val="bg1"/>
                </a:solidFill>
                <a:prstDash val="solid"/>
                <a:headEnd type="none" w="med" len="med"/>
                <a:tailEnd type="none" w="med" len="med"/>
              </a:ln>
            </p:spPr>
          </p:sp>
          <p:sp>
            <p:nvSpPr>
              <p:cNvPr id="1061" name="Line 390"/>
              <p:cNvSpPr/>
              <p:nvPr userDrawn="1"/>
            </p:nvSpPr>
            <p:spPr>
              <a:xfrm flipH="1" flipV="1">
                <a:off x="501" y="1738"/>
                <a:ext cx="71" cy="91"/>
              </a:xfrm>
              <a:prstGeom prst="line">
                <a:avLst/>
              </a:prstGeom>
              <a:ln w="9525" cap="flat" cmpd="sng">
                <a:solidFill>
                  <a:schemeClr val="bg1"/>
                </a:solidFill>
                <a:prstDash val="solid"/>
                <a:headEnd type="none" w="med" len="med"/>
                <a:tailEnd type="none" w="med" len="med"/>
              </a:ln>
            </p:spPr>
          </p:sp>
          <p:sp>
            <p:nvSpPr>
              <p:cNvPr id="4" name="Oval 391"/>
              <p:cNvSpPr>
                <a:spLocks noChangeArrowheads="1"/>
              </p:cNvSpPr>
              <p:nvPr/>
            </p:nvSpPr>
            <p:spPr bwMode="gray">
              <a:xfrm>
                <a:off x="766" y="1766"/>
                <a:ext cx="81" cy="78"/>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Oval 392"/>
              <p:cNvSpPr>
                <a:spLocks noChangeArrowheads="1"/>
              </p:cNvSpPr>
              <p:nvPr/>
            </p:nvSpPr>
            <p:spPr bwMode="gray">
              <a:xfrm>
                <a:off x="647" y="2069"/>
                <a:ext cx="94" cy="88"/>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4" name="Line 393"/>
              <p:cNvSpPr/>
              <p:nvPr userDrawn="1"/>
            </p:nvSpPr>
            <p:spPr>
              <a:xfrm>
                <a:off x="647" y="1949"/>
                <a:ext cx="34" cy="139"/>
              </a:xfrm>
              <a:prstGeom prst="line">
                <a:avLst/>
              </a:prstGeom>
              <a:ln w="9525" cap="flat" cmpd="sng">
                <a:solidFill>
                  <a:schemeClr val="bg1"/>
                </a:solidFill>
                <a:prstDash val="solid"/>
                <a:headEnd type="none" w="med" len="med"/>
                <a:tailEnd type="none" w="med" len="med"/>
              </a:ln>
            </p:spPr>
          </p:sp>
          <p:sp>
            <p:nvSpPr>
              <p:cNvPr id="1065" name="Line 394"/>
              <p:cNvSpPr/>
              <p:nvPr userDrawn="1"/>
            </p:nvSpPr>
            <p:spPr>
              <a:xfrm flipV="1">
                <a:off x="681" y="1804"/>
                <a:ext cx="85" cy="75"/>
              </a:xfrm>
              <a:prstGeom prst="line">
                <a:avLst/>
              </a:prstGeom>
              <a:ln w="9525" cap="flat" cmpd="sng">
                <a:solidFill>
                  <a:schemeClr val="bg1"/>
                </a:solidFill>
                <a:prstDash val="solid"/>
                <a:headEnd type="none" w="med" len="med"/>
                <a:tailEnd type="none" w="med" len="med"/>
              </a:ln>
            </p:spPr>
          </p:sp>
          <p:sp>
            <p:nvSpPr>
              <p:cNvPr id="1057" name="Oval 395"/>
              <p:cNvSpPr>
                <a:spLocks noChangeArrowheads="1"/>
              </p:cNvSpPr>
              <p:nvPr/>
            </p:nvSpPr>
            <p:spPr bwMode="gray">
              <a:xfrm>
                <a:off x="173" y="1838"/>
                <a:ext cx="81" cy="78"/>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7" name="Line 396"/>
              <p:cNvSpPr/>
              <p:nvPr userDrawn="1"/>
            </p:nvSpPr>
            <p:spPr>
              <a:xfrm>
                <a:off x="220" y="1906"/>
                <a:ext cx="71" cy="71"/>
              </a:xfrm>
              <a:prstGeom prst="line">
                <a:avLst/>
              </a:prstGeom>
              <a:ln w="9525" cap="flat" cmpd="sng">
                <a:solidFill>
                  <a:schemeClr val="bg1"/>
                </a:solidFill>
                <a:prstDash val="solid"/>
                <a:headEnd type="none" w="med" len="med"/>
                <a:tailEnd type="none" w="med" len="med"/>
              </a:ln>
            </p:spPr>
          </p:sp>
          <p:sp>
            <p:nvSpPr>
              <p:cNvPr id="1068" name="Line 397"/>
              <p:cNvSpPr/>
              <p:nvPr userDrawn="1"/>
            </p:nvSpPr>
            <p:spPr>
              <a:xfrm flipH="1">
                <a:off x="528" y="2124"/>
                <a:ext cx="126" cy="37"/>
              </a:xfrm>
              <a:prstGeom prst="line">
                <a:avLst/>
              </a:prstGeom>
              <a:ln w="9525" cap="flat" cmpd="sng">
                <a:solidFill>
                  <a:schemeClr val="bg1"/>
                </a:solidFill>
                <a:prstDash val="solid"/>
                <a:headEnd type="none" w="med" len="med"/>
                <a:tailEnd type="none" w="med" len="med"/>
              </a:ln>
            </p:spPr>
          </p:sp>
          <p:sp>
            <p:nvSpPr>
              <p:cNvPr id="6" name="Oval 398"/>
              <p:cNvSpPr>
                <a:spLocks noChangeArrowheads="1"/>
              </p:cNvSpPr>
              <p:nvPr/>
            </p:nvSpPr>
            <p:spPr bwMode="gray">
              <a:xfrm>
                <a:off x="466" y="2132"/>
                <a:ext cx="79" cy="78"/>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0" name="Line 399"/>
              <p:cNvSpPr/>
              <p:nvPr userDrawn="1"/>
            </p:nvSpPr>
            <p:spPr>
              <a:xfrm>
                <a:off x="706" y="2128"/>
                <a:ext cx="34" cy="34"/>
              </a:xfrm>
              <a:prstGeom prst="line">
                <a:avLst/>
              </a:prstGeom>
              <a:ln w="9525" cap="flat" cmpd="sng">
                <a:solidFill>
                  <a:schemeClr val="bg1"/>
                </a:solidFill>
                <a:prstDash val="solid"/>
                <a:headEnd type="none" w="med" len="med"/>
                <a:tailEnd type="none" w="med" len="med"/>
              </a:ln>
            </p:spPr>
          </p:sp>
          <p:sp>
            <p:nvSpPr>
              <p:cNvPr id="1062" name="Oval 400"/>
              <p:cNvSpPr>
                <a:spLocks noChangeArrowheads="1"/>
              </p:cNvSpPr>
              <p:nvPr/>
            </p:nvSpPr>
            <p:spPr bwMode="gray">
              <a:xfrm>
                <a:off x="737" y="2189"/>
                <a:ext cx="76" cy="78"/>
              </a:xfrm>
              <a:prstGeom prst="ellipse">
                <a:avLst/>
              </a:prstGeom>
              <a:solidFill>
                <a:schemeClr val="bg1"/>
              </a:solidFill>
              <a:ln w="9525" algn="ctr">
                <a:solidFill>
                  <a:schemeClr val="bg1"/>
                </a:solidFill>
                <a:round/>
              </a:ln>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050" name="Freeform 401"/>
            <p:cNvSpPr/>
            <p:nvPr userDrawn="1"/>
          </p:nvSpPr>
          <p:spPr>
            <a:xfrm>
              <a:off x="887" y="-24"/>
              <a:ext cx="288" cy="770"/>
            </a:xfrm>
            <a:custGeom>
              <a:avLst/>
              <a:gdLst/>
              <a:ahLst/>
              <a:cxnLst>
                <a:cxn ang="0">
                  <a:pos x="29" y="0"/>
                </a:cxn>
                <a:cxn ang="0">
                  <a:pos x="19" y="8"/>
                </a:cxn>
                <a:cxn ang="0">
                  <a:pos x="19" y="16"/>
                </a:cxn>
                <a:cxn ang="0">
                  <a:pos x="22" y="19"/>
                </a:cxn>
                <a:cxn ang="0">
                  <a:pos x="24" y="23"/>
                </a:cxn>
                <a:cxn ang="0">
                  <a:pos x="21" y="27"/>
                </a:cxn>
                <a:cxn ang="0">
                  <a:pos x="9" y="35"/>
                </a:cxn>
                <a:cxn ang="0">
                  <a:pos x="7" y="41"/>
                </a:cxn>
                <a:cxn ang="0">
                  <a:pos x="6" y="48"/>
                </a:cxn>
                <a:cxn ang="0">
                  <a:pos x="2" y="55"/>
                </a:cxn>
                <a:cxn ang="0">
                  <a:pos x="1" y="77"/>
                </a:cxn>
                <a:cxn ang="0">
                  <a:pos x="2" y="89"/>
                </a:cxn>
                <a:cxn ang="0">
                  <a:pos x="4" y="88"/>
                </a:cxn>
                <a:cxn ang="0">
                  <a:pos x="6" y="87"/>
                </a:cxn>
                <a:cxn ang="0">
                  <a:pos x="8" y="83"/>
                </a:cxn>
                <a:cxn ang="0">
                  <a:pos x="11" y="72"/>
                </a:cxn>
                <a:cxn ang="0">
                  <a:pos x="14" y="62"/>
                </a:cxn>
                <a:cxn ang="0">
                  <a:pos x="15" y="55"/>
                </a:cxn>
                <a:cxn ang="0">
                  <a:pos x="16" y="73"/>
                </a:cxn>
                <a:cxn ang="0">
                  <a:pos x="15" y="86"/>
                </a:cxn>
                <a:cxn ang="0">
                  <a:pos x="17" y="100"/>
                </a:cxn>
                <a:cxn ang="0">
                  <a:pos x="18" y="107"/>
                </a:cxn>
                <a:cxn ang="0">
                  <a:pos x="23" y="132"/>
                </a:cxn>
                <a:cxn ang="0">
                  <a:pos x="25" y="153"/>
                </a:cxn>
                <a:cxn ang="0">
                  <a:pos x="27" y="170"/>
                </a:cxn>
                <a:cxn ang="0">
                  <a:pos x="26" y="172"/>
                </a:cxn>
                <a:cxn ang="0">
                  <a:pos x="29" y="179"/>
                </a:cxn>
                <a:cxn ang="0">
                  <a:pos x="36" y="173"/>
                </a:cxn>
                <a:cxn ang="0">
                  <a:pos x="38" y="168"/>
                </a:cxn>
                <a:cxn ang="0">
                  <a:pos x="35" y="148"/>
                </a:cxn>
                <a:cxn ang="0">
                  <a:pos x="37" y="135"/>
                </a:cxn>
                <a:cxn ang="0">
                  <a:pos x="37" y="114"/>
                </a:cxn>
                <a:cxn ang="0">
                  <a:pos x="37" y="102"/>
                </a:cxn>
                <a:cxn ang="0">
                  <a:pos x="38" y="119"/>
                </a:cxn>
                <a:cxn ang="0">
                  <a:pos x="39" y="140"/>
                </a:cxn>
                <a:cxn ang="0">
                  <a:pos x="39" y="170"/>
                </a:cxn>
                <a:cxn ang="0">
                  <a:pos x="40" y="177"/>
                </a:cxn>
                <a:cxn ang="0">
                  <a:pos x="43" y="179"/>
                </a:cxn>
                <a:cxn ang="0">
                  <a:pos x="53" y="181"/>
                </a:cxn>
                <a:cxn ang="0">
                  <a:pos x="49" y="174"/>
                </a:cxn>
                <a:cxn ang="0">
                  <a:pos x="52" y="171"/>
                </a:cxn>
                <a:cxn ang="0">
                  <a:pos x="53" y="144"/>
                </a:cxn>
                <a:cxn ang="0">
                  <a:pos x="56" y="133"/>
                </a:cxn>
                <a:cxn ang="0">
                  <a:pos x="65" y="130"/>
                </a:cxn>
                <a:cxn ang="0">
                  <a:pos x="67" y="112"/>
                </a:cxn>
                <a:cxn ang="0">
                  <a:pos x="62" y="100"/>
                </a:cxn>
                <a:cxn ang="0">
                  <a:pos x="62" y="97"/>
                </a:cxn>
                <a:cxn ang="0">
                  <a:pos x="59" y="90"/>
                </a:cxn>
                <a:cxn ang="0">
                  <a:pos x="60" y="82"/>
                </a:cxn>
                <a:cxn ang="0">
                  <a:pos x="52" y="30"/>
                </a:cxn>
                <a:cxn ang="0">
                  <a:pos x="38" y="25"/>
                </a:cxn>
                <a:cxn ang="0">
                  <a:pos x="35" y="19"/>
                </a:cxn>
                <a:cxn ang="0">
                  <a:pos x="37" y="15"/>
                </a:cxn>
                <a:cxn ang="0">
                  <a:pos x="35" y="4"/>
                </a:cxn>
              </a:cxnLst>
              <a:pathLst>
                <a:path w="1241" h="3280">
                  <a:moveTo>
                    <a:pt x="606" y="43"/>
                  </a:moveTo>
                  <a:cubicBezTo>
                    <a:pt x="589" y="33"/>
                    <a:pt x="575" y="7"/>
                    <a:pt x="543" y="7"/>
                  </a:cubicBezTo>
                  <a:cubicBezTo>
                    <a:pt x="500" y="0"/>
                    <a:pt x="448" y="29"/>
                    <a:pt x="416" y="45"/>
                  </a:cubicBezTo>
                  <a:cubicBezTo>
                    <a:pt x="385" y="68"/>
                    <a:pt x="364" y="116"/>
                    <a:pt x="356" y="148"/>
                  </a:cubicBezTo>
                  <a:cubicBezTo>
                    <a:pt x="348" y="180"/>
                    <a:pt x="369" y="216"/>
                    <a:pt x="368" y="240"/>
                  </a:cubicBezTo>
                  <a:cubicBezTo>
                    <a:pt x="369" y="263"/>
                    <a:pt x="359" y="272"/>
                    <a:pt x="363" y="289"/>
                  </a:cubicBezTo>
                  <a:cubicBezTo>
                    <a:pt x="368" y="306"/>
                    <a:pt x="379" y="326"/>
                    <a:pt x="393" y="343"/>
                  </a:cubicBezTo>
                  <a:lnTo>
                    <a:pt x="414" y="355"/>
                  </a:lnTo>
                  <a:lnTo>
                    <a:pt x="435" y="397"/>
                  </a:lnTo>
                  <a:lnTo>
                    <a:pt x="443" y="418"/>
                  </a:lnTo>
                  <a:lnTo>
                    <a:pt x="446" y="448"/>
                  </a:lnTo>
                  <a:lnTo>
                    <a:pt x="393" y="496"/>
                  </a:lnTo>
                  <a:lnTo>
                    <a:pt x="261" y="565"/>
                  </a:lnTo>
                  <a:cubicBezTo>
                    <a:pt x="222" y="587"/>
                    <a:pt x="178" y="611"/>
                    <a:pt x="159" y="631"/>
                  </a:cubicBezTo>
                  <a:cubicBezTo>
                    <a:pt x="152" y="659"/>
                    <a:pt x="146" y="688"/>
                    <a:pt x="146" y="688"/>
                  </a:cubicBezTo>
                  <a:lnTo>
                    <a:pt x="134" y="750"/>
                  </a:lnTo>
                  <a:lnTo>
                    <a:pt x="111" y="823"/>
                  </a:lnTo>
                  <a:lnTo>
                    <a:pt x="110" y="865"/>
                  </a:lnTo>
                  <a:lnTo>
                    <a:pt x="59" y="930"/>
                  </a:lnTo>
                  <a:lnTo>
                    <a:pt x="42" y="1006"/>
                  </a:lnTo>
                  <a:cubicBezTo>
                    <a:pt x="24" y="1059"/>
                    <a:pt x="8" y="1154"/>
                    <a:pt x="0" y="1218"/>
                  </a:cubicBezTo>
                  <a:lnTo>
                    <a:pt x="15" y="1399"/>
                  </a:lnTo>
                  <a:lnTo>
                    <a:pt x="14" y="1531"/>
                  </a:lnTo>
                  <a:cubicBezTo>
                    <a:pt x="18" y="1567"/>
                    <a:pt x="26" y="1620"/>
                    <a:pt x="41" y="1617"/>
                  </a:cubicBezTo>
                  <a:cubicBezTo>
                    <a:pt x="56" y="1614"/>
                    <a:pt x="55" y="1564"/>
                    <a:pt x="62" y="1560"/>
                  </a:cubicBezTo>
                  <a:cubicBezTo>
                    <a:pt x="68" y="1557"/>
                    <a:pt x="69" y="1597"/>
                    <a:pt x="75" y="1599"/>
                  </a:cubicBezTo>
                  <a:cubicBezTo>
                    <a:pt x="83" y="1603"/>
                    <a:pt x="93" y="1572"/>
                    <a:pt x="98" y="1570"/>
                  </a:cubicBezTo>
                  <a:cubicBezTo>
                    <a:pt x="103" y="1568"/>
                    <a:pt x="103" y="1585"/>
                    <a:pt x="107" y="1585"/>
                  </a:cubicBezTo>
                  <a:cubicBezTo>
                    <a:pt x="111" y="1585"/>
                    <a:pt x="118" y="1583"/>
                    <a:pt x="125" y="1569"/>
                  </a:cubicBezTo>
                  <a:lnTo>
                    <a:pt x="147" y="1501"/>
                  </a:lnTo>
                  <a:lnTo>
                    <a:pt x="159" y="1399"/>
                  </a:lnTo>
                  <a:lnTo>
                    <a:pt x="207" y="1303"/>
                  </a:lnTo>
                  <a:lnTo>
                    <a:pt x="207" y="1207"/>
                  </a:lnTo>
                  <a:lnTo>
                    <a:pt x="260" y="1122"/>
                  </a:lnTo>
                  <a:lnTo>
                    <a:pt x="258" y="1041"/>
                  </a:lnTo>
                  <a:lnTo>
                    <a:pt x="284" y="997"/>
                  </a:lnTo>
                  <a:lnTo>
                    <a:pt x="314" y="1212"/>
                  </a:lnTo>
                  <a:lnTo>
                    <a:pt x="306" y="1332"/>
                  </a:lnTo>
                  <a:lnTo>
                    <a:pt x="269" y="1500"/>
                  </a:lnTo>
                  <a:lnTo>
                    <a:pt x="270" y="1558"/>
                  </a:lnTo>
                  <a:lnTo>
                    <a:pt x="225" y="1804"/>
                  </a:lnTo>
                  <a:lnTo>
                    <a:pt x="314" y="1815"/>
                  </a:lnTo>
                  <a:lnTo>
                    <a:pt x="320" y="1905"/>
                  </a:lnTo>
                  <a:lnTo>
                    <a:pt x="336" y="1932"/>
                  </a:lnTo>
                  <a:cubicBezTo>
                    <a:pt x="336" y="1932"/>
                    <a:pt x="350" y="2065"/>
                    <a:pt x="365" y="2199"/>
                  </a:cubicBezTo>
                  <a:cubicBezTo>
                    <a:pt x="393" y="2347"/>
                    <a:pt x="387" y="2329"/>
                    <a:pt x="423" y="2401"/>
                  </a:cubicBezTo>
                  <a:cubicBezTo>
                    <a:pt x="416" y="2451"/>
                    <a:pt x="425" y="2451"/>
                    <a:pt x="428" y="2523"/>
                  </a:cubicBezTo>
                  <a:cubicBezTo>
                    <a:pt x="437" y="2646"/>
                    <a:pt x="459" y="2717"/>
                    <a:pt x="462" y="2778"/>
                  </a:cubicBezTo>
                  <a:cubicBezTo>
                    <a:pt x="470" y="2844"/>
                    <a:pt x="467" y="2867"/>
                    <a:pt x="474" y="2920"/>
                  </a:cubicBezTo>
                  <a:cubicBezTo>
                    <a:pt x="488" y="3006"/>
                    <a:pt x="495" y="3062"/>
                    <a:pt x="501" y="3094"/>
                  </a:cubicBezTo>
                  <a:lnTo>
                    <a:pt x="521" y="3094"/>
                  </a:lnTo>
                  <a:lnTo>
                    <a:pt x="492" y="3127"/>
                  </a:lnTo>
                  <a:lnTo>
                    <a:pt x="467" y="3214"/>
                  </a:lnTo>
                  <a:cubicBezTo>
                    <a:pt x="473" y="3235"/>
                    <a:pt x="497" y="3253"/>
                    <a:pt x="530" y="3256"/>
                  </a:cubicBezTo>
                  <a:cubicBezTo>
                    <a:pt x="606" y="3256"/>
                    <a:pt x="647" y="3251"/>
                    <a:pt x="665" y="3229"/>
                  </a:cubicBezTo>
                  <a:lnTo>
                    <a:pt x="665" y="3141"/>
                  </a:lnTo>
                  <a:lnTo>
                    <a:pt x="696" y="3108"/>
                  </a:lnTo>
                  <a:lnTo>
                    <a:pt x="710" y="3049"/>
                  </a:lnTo>
                  <a:lnTo>
                    <a:pt x="648" y="2791"/>
                  </a:lnTo>
                  <a:lnTo>
                    <a:pt x="657" y="2688"/>
                  </a:lnTo>
                  <a:lnTo>
                    <a:pt x="675" y="2622"/>
                  </a:lnTo>
                  <a:lnTo>
                    <a:pt x="687" y="2455"/>
                  </a:lnTo>
                  <a:lnTo>
                    <a:pt x="687" y="2263"/>
                  </a:lnTo>
                  <a:lnTo>
                    <a:pt x="683" y="2068"/>
                  </a:lnTo>
                  <a:lnTo>
                    <a:pt x="675" y="1926"/>
                  </a:lnTo>
                  <a:lnTo>
                    <a:pt x="686" y="1854"/>
                  </a:lnTo>
                  <a:lnTo>
                    <a:pt x="713" y="2025"/>
                  </a:lnTo>
                  <a:lnTo>
                    <a:pt x="713" y="2164"/>
                  </a:lnTo>
                  <a:lnTo>
                    <a:pt x="735" y="2359"/>
                  </a:lnTo>
                  <a:lnTo>
                    <a:pt x="722" y="2548"/>
                  </a:lnTo>
                  <a:lnTo>
                    <a:pt x="725" y="2836"/>
                  </a:lnTo>
                  <a:lnTo>
                    <a:pt x="728" y="3078"/>
                  </a:lnTo>
                  <a:lnTo>
                    <a:pt x="737" y="3166"/>
                  </a:lnTo>
                  <a:lnTo>
                    <a:pt x="738" y="3207"/>
                  </a:lnTo>
                  <a:lnTo>
                    <a:pt x="749" y="3252"/>
                  </a:lnTo>
                  <a:lnTo>
                    <a:pt x="797" y="3255"/>
                  </a:lnTo>
                  <a:lnTo>
                    <a:pt x="804" y="3277"/>
                  </a:lnTo>
                  <a:cubicBezTo>
                    <a:pt x="834" y="3280"/>
                    <a:pt x="881" y="3277"/>
                    <a:pt x="978" y="3276"/>
                  </a:cubicBezTo>
                  <a:cubicBezTo>
                    <a:pt x="999" y="3264"/>
                    <a:pt x="995" y="3232"/>
                    <a:pt x="995" y="3232"/>
                  </a:cubicBezTo>
                  <a:lnTo>
                    <a:pt x="918" y="3151"/>
                  </a:lnTo>
                  <a:lnTo>
                    <a:pt x="899" y="3099"/>
                  </a:lnTo>
                  <a:lnTo>
                    <a:pt x="965" y="3108"/>
                  </a:lnTo>
                  <a:lnTo>
                    <a:pt x="989" y="2794"/>
                  </a:lnTo>
                  <a:lnTo>
                    <a:pt x="987" y="2605"/>
                  </a:lnTo>
                  <a:lnTo>
                    <a:pt x="978" y="2428"/>
                  </a:lnTo>
                  <a:lnTo>
                    <a:pt x="1037" y="2418"/>
                  </a:lnTo>
                  <a:lnTo>
                    <a:pt x="1149" y="2429"/>
                  </a:lnTo>
                  <a:lnTo>
                    <a:pt x="1209" y="2361"/>
                  </a:lnTo>
                  <a:lnTo>
                    <a:pt x="1229" y="2169"/>
                  </a:lnTo>
                  <a:lnTo>
                    <a:pt x="1241" y="2023"/>
                  </a:lnTo>
                  <a:lnTo>
                    <a:pt x="1217" y="1815"/>
                  </a:lnTo>
                  <a:lnTo>
                    <a:pt x="1147" y="1809"/>
                  </a:lnTo>
                  <a:cubicBezTo>
                    <a:pt x="1132" y="1804"/>
                    <a:pt x="1125" y="1791"/>
                    <a:pt x="1125" y="1783"/>
                  </a:cubicBezTo>
                  <a:cubicBezTo>
                    <a:pt x="1125" y="1774"/>
                    <a:pt x="1143" y="1769"/>
                    <a:pt x="1149" y="1762"/>
                  </a:cubicBezTo>
                  <a:cubicBezTo>
                    <a:pt x="1155" y="1755"/>
                    <a:pt x="1165" y="1769"/>
                    <a:pt x="1160" y="1741"/>
                  </a:cubicBezTo>
                  <a:cubicBezTo>
                    <a:pt x="1139" y="1666"/>
                    <a:pt x="1102" y="1687"/>
                    <a:pt x="1095" y="1630"/>
                  </a:cubicBezTo>
                  <a:lnTo>
                    <a:pt x="1122" y="1624"/>
                  </a:lnTo>
                  <a:lnTo>
                    <a:pt x="1118" y="1482"/>
                  </a:lnTo>
                  <a:cubicBezTo>
                    <a:pt x="1108" y="1353"/>
                    <a:pt x="1083" y="1003"/>
                    <a:pt x="1059" y="847"/>
                  </a:cubicBezTo>
                  <a:cubicBezTo>
                    <a:pt x="1035" y="727"/>
                    <a:pt x="1002" y="666"/>
                    <a:pt x="974" y="546"/>
                  </a:cubicBezTo>
                  <a:cubicBezTo>
                    <a:pt x="926" y="516"/>
                    <a:pt x="827" y="498"/>
                    <a:pt x="779" y="480"/>
                  </a:cubicBezTo>
                  <a:lnTo>
                    <a:pt x="698" y="459"/>
                  </a:lnTo>
                  <a:lnTo>
                    <a:pt x="642" y="409"/>
                  </a:lnTo>
                  <a:lnTo>
                    <a:pt x="642" y="343"/>
                  </a:lnTo>
                  <a:lnTo>
                    <a:pt x="656" y="316"/>
                  </a:lnTo>
                  <a:cubicBezTo>
                    <a:pt x="664" y="305"/>
                    <a:pt x="687" y="292"/>
                    <a:pt x="689" y="274"/>
                  </a:cubicBezTo>
                  <a:cubicBezTo>
                    <a:pt x="694" y="238"/>
                    <a:pt x="684" y="214"/>
                    <a:pt x="669" y="208"/>
                  </a:cubicBezTo>
                  <a:cubicBezTo>
                    <a:pt x="665" y="130"/>
                    <a:pt x="657" y="102"/>
                    <a:pt x="644" y="69"/>
                  </a:cubicBezTo>
                  <a:lnTo>
                    <a:pt x="606" y="43"/>
                  </a:lnTo>
                  <a:close/>
                </a:path>
              </a:pathLst>
            </a:custGeom>
            <a:solidFill>
              <a:srgbClr val="FFFFFF">
                <a:alpha val="100000"/>
              </a:srgbClr>
            </a:solidFill>
            <a:ln w="9525">
              <a:noFill/>
            </a:ln>
          </p:spPr>
          <p:txBody>
            <a:bodyPr/>
            <a:p>
              <a:endParaRPr lang="zh-CN" altLang="en-US"/>
            </a:p>
          </p:txBody>
        </p:sp>
        <p:sp>
          <p:nvSpPr>
            <p:cNvPr id="1051" name="Freeform 402"/>
            <p:cNvSpPr/>
            <p:nvPr userDrawn="1"/>
          </p:nvSpPr>
          <p:spPr>
            <a:xfrm>
              <a:off x="917" y="-353"/>
              <a:ext cx="1100" cy="1096"/>
            </a:xfrm>
            <a:custGeom>
              <a:avLst/>
              <a:gdLst/>
              <a:ahLst/>
              <a:cxnLst>
                <a:cxn ang="0">
                  <a:pos x="771" y="21"/>
                </a:cxn>
                <a:cxn ang="0">
                  <a:pos x="739" y="12"/>
                </a:cxn>
                <a:cxn ang="0">
                  <a:pos x="717" y="4"/>
                </a:cxn>
                <a:cxn ang="0">
                  <a:pos x="657" y="12"/>
                </a:cxn>
                <a:cxn ang="0">
                  <a:pos x="615" y="52"/>
                </a:cxn>
                <a:cxn ang="0">
                  <a:pos x="618" y="78"/>
                </a:cxn>
                <a:cxn ang="0">
                  <a:pos x="625" y="137"/>
                </a:cxn>
                <a:cxn ang="0">
                  <a:pos x="641" y="200"/>
                </a:cxn>
                <a:cxn ang="0">
                  <a:pos x="648" y="236"/>
                </a:cxn>
                <a:cxn ang="0">
                  <a:pos x="639" y="264"/>
                </a:cxn>
                <a:cxn ang="0">
                  <a:pos x="568" y="297"/>
                </a:cxn>
                <a:cxn ang="0">
                  <a:pos x="536" y="332"/>
                </a:cxn>
                <a:cxn ang="0">
                  <a:pos x="524" y="402"/>
                </a:cxn>
                <a:cxn ang="0">
                  <a:pos x="511" y="428"/>
                </a:cxn>
                <a:cxn ang="0">
                  <a:pos x="477" y="476"/>
                </a:cxn>
                <a:cxn ang="0">
                  <a:pos x="450" y="497"/>
                </a:cxn>
                <a:cxn ang="0">
                  <a:pos x="397" y="472"/>
                </a:cxn>
                <a:cxn ang="0">
                  <a:pos x="367" y="445"/>
                </a:cxn>
                <a:cxn ang="0">
                  <a:pos x="334" y="406"/>
                </a:cxn>
                <a:cxn ang="0">
                  <a:pos x="270" y="413"/>
                </a:cxn>
                <a:cxn ang="0">
                  <a:pos x="0" y="285"/>
                </a:cxn>
                <a:cxn ang="0">
                  <a:pos x="261" y="435"/>
                </a:cxn>
                <a:cxn ang="0">
                  <a:pos x="287" y="485"/>
                </a:cxn>
                <a:cxn ang="0">
                  <a:pos x="332" y="520"/>
                </a:cxn>
                <a:cxn ang="0">
                  <a:pos x="348" y="566"/>
                </a:cxn>
                <a:cxn ang="0">
                  <a:pos x="369" y="589"/>
                </a:cxn>
                <a:cxn ang="0">
                  <a:pos x="459" y="640"/>
                </a:cxn>
                <a:cxn ang="0">
                  <a:pos x="514" y="607"/>
                </a:cxn>
                <a:cxn ang="0">
                  <a:pos x="549" y="589"/>
                </a:cxn>
                <a:cxn ang="0">
                  <a:pos x="565" y="557"/>
                </a:cxn>
                <a:cxn ang="0">
                  <a:pos x="583" y="522"/>
                </a:cxn>
                <a:cxn ang="0">
                  <a:pos x="597" y="539"/>
                </a:cxn>
                <a:cxn ang="0">
                  <a:pos x="568" y="548"/>
                </a:cxn>
                <a:cxn ang="0">
                  <a:pos x="600" y="579"/>
                </a:cxn>
                <a:cxn ang="0">
                  <a:pos x="589" y="618"/>
                </a:cxn>
                <a:cxn ang="0">
                  <a:pos x="583" y="675"/>
                </a:cxn>
                <a:cxn ang="0">
                  <a:pos x="531" y="725"/>
                </a:cxn>
                <a:cxn ang="0">
                  <a:pos x="524" y="802"/>
                </a:cxn>
                <a:cxn ang="0">
                  <a:pos x="514" y="856"/>
                </a:cxn>
                <a:cxn ang="0">
                  <a:pos x="501" y="898"/>
                </a:cxn>
                <a:cxn ang="0">
                  <a:pos x="497" y="956"/>
                </a:cxn>
                <a:cxn ang="0">
                  <a:pos x="483" y="1003"/>
                </a:cxn>
                <a:cxn ang="0">
                  <a:pos x="470" y="1084"/>
                </a:cxn>
                <a:cxn ang="0">
                  <a:pos x="674" y="1001"/>
                </a:cxn>
                <a:cxn ang="0">
                  <a:pos x="737" y="1080"/>
                </a:cxn>
                <a:cxn ang="0">
                  <a:pos x="908" y="918"/>
                </a:cxn>
                <a:cxn ang="0">
                  <a:pos x="884" y="770"/>
                </a:cxn>
                <a:cxn ang="0">
                  <a:pos x="875" y="685"/>
                </a:cxn>
                <a:cxn ang="0">
                  <a:pos x="917" y="681"/>
                </a:cxn>
                <a:cxn ang="0">
                  <a:pos x="953" y="636"/>
                </a:cxn>
                <a:cxn ang="0">
                  <a:pos x="957" y="594"/>
                </a:cxn>
                <a:cxn ang="0">
                  <a:pos x="948" y="493"/>
                </a:cxn>
                <a:cxn ang="0">
                  <a:pos x="953" y="456"/>
                </a:cxn>
                <a:cxn ang="0">
                  <a:pos x="897" y="281"/>
                </a:cxn>
                <a:cxn ang="0">
                  <a:pos x="820" y="249"/>
                </a:cxn>
                <a:cxn ang="0">
                  <a:pos x="790" y="209"/>
                </a:cxn>
                <a:cxn ang="0">
                  <a:pos x="803" y="192"/>
                </a:cxn>
                <a:cxn ang="0">
                  <a:pos x="803" y="117"/>
                </a:cxn>
                <a:cxn ang="0">
                  <a:pos x="796" y="61"/>
                </a:cxn>
                <a:cxn ang="0">
                  <a:pos x="785" y="41"/>
                </a:cxn>
              </a:cxnLst>
              <a:pathLst>
                <a:path w="1265" h="1108">
                  <a:moveTo>
                    <a:pt x="1040" y="4"/>
                  </a:moveTo>
                  <a:cubicBezTo>
                    <a:pt x="1037" y="0"/>
                    <a:pt x="1026" y="21"/>
                    <a:pt x="1020" y="21"/>
                  </a:cubicBezTo>
                  <a:lnTo>
                    <a:pt x="1004" y="4"/>
                  </a:lnTo>
                  <a:lnTo>
                    <a:pt x="978" y="12"/>
                  </a:lnTo>
                  <a:lnTo>
                    <a:pt x="960" y="12"/>
                  </a:lnTo>
                  <a:lnTo>
                    <a:pt x="949" y="4"/>
                  </a:lnTo>
                  <a:lnTo>
                    <a:pt x="914" y="6"/>
                  </a:lnTo>
                  <a:lnTo>
                    <a:pt x="868" y="12"/>
                  </a:lnTo>
                  <a:lnTo>
                    <a:pt x="852" y="28"/>
                  </a:lnTo>
                  <a:lnTo>
                    <a:pt x="813" y="54"/>
                  </a:lnTo>
                  <a:lnTo>
                    <a:pt x="820" y="67"/>
                  </a:lnTo>
                  <a:lnTo>
                    <a:pt x="818" y="80"/>
                  </a:lnTo>
                  <a:lnTo>
                    <a:pt x="827" y="113"/>
                  </a:lnTo>
                  <a:lnTo>
                    <a:pt x="827" y="141"/>
                  </a:lnTo>
                  <a:lnTo>
                    <a:pt x="834" y="170"/>
                  </a:lnTo>
                  <a:lnTo>
                    <a:pt x="848" y="204"/>
                  </a:lnTo>
                  <a:lnTo>
                    <a:pt x="850" y="220"/>
                  </a:lnTo>
                  <a:lnTo>
                    <a:pt x="857" y="242"/>
                  </a:lnTo>
                  <a:lnTo>
                    <a:pt x="859" y="255"/>
                  </a:lnTo>
                  <a:lnTo>
                    <a:pt x="845" y="270"/>
                  </a:lnTo>
                  <a:lnTo>
                    <a:pt x="788" y="287"/>
                  </a:lnTo>
                  <a:lnTo>
                    <a:pt x="751" y="303"/>
                  </a:lnTo>
                  <a:cubicBezTo>
                    <a:pt x="740" y="307"/>
                    <a:pt x="724" y="308"/>
                    <a:pt x="717" y="314"/>
                  </a:cubicBezTo>
                  <a:cubicBezTo>
                    <a:pt x="710" y="319"/>
                    <a:pt x="708" y="330"/>
                    <a:pt x="708" y="340"/>
                  </a:cubicBezTo>
                  <a:lnTo>
                    <a:pt x="712" y="377"/>
                  </a:lnTo>
                  <a:lnTo>
                    <a:pt x="694" y="410"/>
                  </a:lnTo>
                  <a:lnTo>
                    <a:pt x="692" y="425"/>
                  </a:lnTo>
                  <a:lnTo>
                    <a:pt x="676" y="438"/>
                  </a:lnTo>
                  <a:lnTo>
                    <a:pt x="664" y="460"/>
                  </a:lnTo>
                  <a:lnTo>
                    <a:pt x="630" y="486"/>
                  </a:lnTo>
                  <a:lnTo>
                    <a:pt x="618" y="508"/>
                  </a:lnTo>
                  <a:lnTo>
                    <a:pt x="595" y="508"/>
                  </a:lnTo>
                  <a:lnTo>
                    <a:pt x="549" y="495"/>
                  </a:lnTo>
                  <a:lnTo>
                    <a:pt x="524" y="482"/>
                  </a:lnTo>
                  <a:lnTo>
                    <a:pt x="504" y="466"/>
                  </a:lnTo>
                  <a:lnTo>
                    <a:pt x="485" y="455"/>
                  </a:lnTo>
                  <a:lnTo>
                    <a:pt x="465" y="429"/>
                  </a:lnTo>
                  <a:lnTo>
                    <a:pt x="442" y="414"/>
                  </a:lnTo>
                  <a:lnTo>
                    <a:pt x="400" y="414"/>
                  </a:lnTo>
                  <a:lnTo>
                    <a:pt x="357" y="423"/>
                  </a:lnTo>
                  <a:lnTo>
                    <a:pt x="293" y="407"/>
                  </a:lnTo>
                  <a:lnTo>
                    <a:pt x="0" y="291"/>
                  </a:lnTo>
                  <a:lnTo>
                    <a:pt x="0" y="271"/>
                  </a:lnTo>
                  <a:lnTo>
                    <a:pt x="345" y="445"/>
                  </a:lnTo>
                  <a:lnTo>
                    <a:pt x="352" y="464"/>
                  </a:lnTo>
                  <a:lnTo>
                    <a:pt x="380" y="495"/>
                  </a:lnTo>
                  <a:lnTo>
                    <a:pt x="449" y="521"/>
                  </a:lnTo>
                  <a:lnTo>
                    <a:pt x="439" y="532"/>
                  </a:lnTo>
                  <a:lnTo>
                    <a:pt x="444" y="547"/>
                  </a:lnTo>
                  <a:lnTo>
                    <a:pt x="460" y="578"/>
                  </a:lnTo>
                  <a:lnTo>
                    <a:pt x="465" y="599"/>
                  </a:lnTo>
                  <a:lnTo>
                    <a:pt x="488" y="602"/>
                  </a:lnTo>
                  <a:lnTo>
                    <a:pt x="568" y="645"/>
                  </a:lnTo>
                  <a:lnTo>
                    <a:pt x="607" y="654"/>
                  </a:lnTo>
                  <a:lnTo>
                    <a:pt x="641" y="643"/>
                  </a:lnTo>
                  <a:lnTo>
                    <a:pt x="680" y="621"/>
                  </a:lnTo>
                  <a:lnTo>
                    <a:pt x="701" y="610"/>
                  </a:lnTo>
                  <a:lnTo>
                    <a:pt x="726" y="602"/>
                  </a:lnTo>
                  <a:lnTo>
                    <a:pt x="726" y="582"/>
                  </a:lnTo>
                  <a:lnTo>
                    <a:pt x="747" y="569"/>
                  </a:lnTo>
                  <a:lnTo>
                    <a:pt x="754" y="556"/>
                  </a:lnTo>
                  <a:lnTo>
                    <a:pt x="772" y="534"/>
                  </a:lnTo>
                  <a:lnTo>
                    <a:pt x="788" y="538"/>
                  </a:lnTo>
                  <a:lnTo>
                    <a:pt x="790" y="551"/>
                  </a:lnTo>
                  <a:lnTo>
                    <a:pt x="763" y="551"/>
                  </a:lnTo>
                  <a:lnTo>
                    <a:pt x="751" y="560"/>
                  </a:lnTo>
                  <a:lnTo>
                    <a:pt x="790" y="571"/>
                  </a:lnTo>
                  <a:lnTo>
                    <a:pt x="793" y="591"/>
                  </a:lnTo>
                  <a:lnTo>
                    <a:pt x="793" y="613"/>
                  </a:lnTo>
                  <a:lnTo>
                    <a:pt x="779" y="632"/>
                  </a:lnTo>
                  <a:lnTo>
                    <a:pt x="772" y="665"/>
                  </a:lnTo>
                  <a:lnTo>
                    <a:pt x="770" y="689"/>
                  </a:lnTo>
                  <a:cubicBezTo>
                    <a:pt x="764" y="695"/>
                    <a:pt x="746" y="691"/>
                    <a:pt x="735" y="700"/>
                  </a:cubicBezTo>
                  <a:cubicBezTo>
                    <a:pt x="725" y="709"/>
                    <a:pt x="707" y="729"/>
                    <a:pt x="703" y="741"/>
                  </a:cubicBezTo>
                  <a:lnTo>
                    <a:pt x="712" y="774"/>
                  </a:lnTo>
                  <a:lnTo>
                    <a:pt x="694" y="820"/>
                  </a:lnTo>
                  <a:cubicBezTo>
                    <a:pt x="689" y="832"/>
                    <a:pt x="683" y="840"/>
                    <a:pt x="680" y="848"/>
                  </a:cubicBezTo>
                  <a:cubicBezTo>
                    <a:pt x="678" y="857"/>
                    <a:pt x="681" y="866"/>
                    <a:pt x="680" y="874"/>
                  </a:cubicBezTo>
                  <a:lnTo>
                    <a:pt x="676" y="896"/>
                  </a:lnTo>
                  <a:cubicBezTo>
                    <a:pt x="673" y="904"/>
                    <a:pt x="666" y="909"/>
                    <a:pt x="662" y="918"/>
                  </a:cubicBezTo>
                  <a:cubicBezTo>
                    <a:pt x="658" y="927"/>
                    <a:pt x="653" y="941"/>
                    <a:pt x="653" y="951"/>
                  </a:cubicBezTo>
                  <a:lnTo>
                    <a:pt x="657" y="977"/>
                  </a:lnTo>
                  <a:lnTo>
                    <a:pt x="653" y="1012"/>
                  </a:lnTo>
                  <a:cubicBezTo>
                    <a:pt x="650" y="1020"/>
                    <a:pt x="640" y="1018"/>
                    <a:pt x="639" y="1025"/>
                  </a:cubicBezTo>
                  <a:cubicBezTo>
                    <a:pt x="637" y="1032"/>
                    <a:pt x="647" y="1042"/>
                    <a:pt x="644" y="1056"/>
                  </a:cubicBezTo>
                  <a:lnTo>
                    <a:pt x="621" y="1108"/>
                  </a:lnTo>
                  <a:lnTo>
                    <a:pt x="866" y="1108"/>
                  </a:lnTo>
                  <a:lnTo>
                    <a:pt x="891" y="1023"/>
                  </a:lnTo>
                  <a:lnTo>
                    <a:pt x="930" y="990"/>
                  </a:lnTo>
                  <a:lnTo>
                    <a:pt x="974" y="1104"/>
                  </a:lnTo>
                  <a:lnTo>
                    <a:pt x="1217" y="1106"/>
                  </a:lnTo>
                  <a:lnTo>
                    <a:pt x="1201" y="938"/>
                  </a:lnTo>
                  <a:lnTo>
                    <a:pt x="1189" y="922"/>
                  </a:lnTo>
                  <a:lnTo>
                    <a:pt x="1169" y="787"/>
                  </a:lnTo>
                  <a:lnTo>
                    <a:pt x="1150" y="720"/>
                  </a:lnTo>
                  <a:lnTo>
                    <a:pt x="1157" y="700"/>
                  </a:lnTo>
                  <a:lnTo>
                    <a:pt x="1178" y="702"/>
                  </a:lnTo>
                  <a:lnTo>
                    <a:pt x="1212" y="696"/>
                  </a:lnTo>
                  <a:lnTo>
                    <a:pt x="1235" y="696"/>
                  </a:lnTo>
                  <a:cubicBezTo>
                    <a:pt x="1243" y="688"/>
                    <a:pt x="1257" y="662"/>
                    <a:pt x="1260" y="650"/>
                  </a:cubicBezTo>
                  <a:cubicBezTo>
                    <a:pt x="1264" y="637"/>
                    <a:pt x="1260" y="628"/>
                    <a:pt x="1260" y="621"/>
                  </a:cubicBezTo>
                  <a:lnTo>
                    <a:pt x="1265" y="608"/>
                  </a:lnTo>
                  <a:lnTo>
                    <a:pt x="1251" y="543"/>
                  </a:lnTo>
                  <a:lnTo>
                    <a:pt x="1254" y="503"/>
                  </a:lnTo>
                  <a:lnTo>
                    <a:pt x="1265" y="484"/>
                  </a:lnTo>
                  <a:lnTo>
                    <a:pt x="1260" y="466"/>
                  </a:lnTo>
                  <a:cubicBezTo>
                    <a:pt x="1257" y="438"/>
                    <a:pt x="1259" y="343"/>
                    <a:pt x="1247" y="314"/>
                  </a:cubicBezTo>
                  <a:cubicBezTo>
                    <a:pt x="1234" y="284"/>
                    <a:pt x="1205" y="294"/>
                    <a:pt x="1187" y="287"/>
                  </a:cubicBezTo>
                  <a:lnTo>
                    <a:pt x="1134" y="272"/>
                  </a:lnTo>
                  <a:lnTo>
                    <a:pt x="1084" y="255"/>
                  </a:lnTo>
                  <a:lnTo>
                    <a:pt x="1033" y="228"/>
                  </a:lnTo>
                  <a:lnTo>
                    <a:pt x="1045" y="213"/>
                  </a:lnTo>
                  <a:lnTo>
                    <a:pt x="1045" y="200"/>
                  </a:lnTo>
                  <a:lnTo>
                    <a:pt x="1061" y="196"/>
                  </a:lnTo>
                  <a:lnTo>
                    <a:pt x="1068" y="154"/>
                  </a:lnTo>
                  <a:lnTo>
                    <a:pt x="1061" y="119"/>
                  </a:lnTo>
                  <a:lnTo>
                    <a:pt x="1052" y="89"/>
                  </a:lnTo>
                  <a:lnTo>
                    <a:pt x="1052" y="63"/>
                  </a:lnTo>
                  <a:cubicBezTo>
                    <a:pt x="1053" y="55"/>
                    <a:pt x="1063" y="44"/>
                    <a:pt x="1061" y="41"/>
                  </a:cubicBezTo>
                  <a:cubicBezTo>
                    <a:pt x="1059" y="37"/>
                    <a:pt x="1041" y="47"/>
                    <a:pt x="1038" y="41"/>
                  </a:cubicBezTo>
                  <a:cubicBezTo>
                    <a:pt x="1035" y="35"/>
                    <a:pt x="1043" y="7"/>
                    <a:pt x="1040" y="4"/>
                  </a:cubicBezTo>
                  <a:close/>
                </a:path>
              </a:pathLst>
            </a:custGeom>
            <a:solidFill>
              <a:srgbClr val="FFFFFF">
                <a:alpha val="100000"/>
              </a:srgbClr>
            </a:solidFill>
            <a:ln w="9525">
              <a:noFill/>
            </a:ln>
          </p:spPr>
          <p:txBody>
            <a:bodyPr/>
            <a:p>
              <a:endParaRPr lang="zh-CN" altLang="en-US"/>
            </a:p>
          </p:txBody>
        </p:sp>
        <p:sp>
          <p:nvSpPr>
            <p:cNvPr id="1052" name="Freeform 403"/>
            <p:cNvSpPr/>
            <p:nvPr userDrawn="1"/>
          </p:nvSpPr>
          <p:spPr>
            <a:xfrm rot="9869714">
              <a:off x="0" y="-1"/>
              <a:ext cx="527" cy="626"/>
            </a:xfrm>
            <a:custGeom>
              <a:avLst/>
              <a:gdLst/>
              <a:ahLst/>
              <a:cxnLst>
                <a:cxn ang="0">
                  <a:pos x="675" y="137"/>
                </a:cxn>
                <a:cxn ang="0">
                  <a:pos x="265" y="96"/>
                </a:cxn>
                <a:cxn ang="0">
                  <a:pos x="56" y="435"/>
                </a:cxn>
                <a:cxn ang="0">
                  <a:pos x="100" y="535"/>
                </a:cxn>
                <a:cxn ang="0">
                  <a:pos x="327" y="419"/>
                </a:cxn>
                <a:cxn ang="0">
                  <a:pos x="245" y="20"/>
                </a:cxn>
                <a:cxn ang="0">
                  <a:pos x="431" y="357"/>
                </a:cxn>
                <a:cxn ang="0">
                  <a:pos x="713" y="206"/>
                </a:cxn>
                <a:cxn ang="0">
                  <a:pos x="761" y="274"/>
                </a:cxn>
                <a:cxn ang="0">
                  <a:pos x="134" y="604"/>
                </a:cxn>
                <a:cxn ang="0">
                  <a:pos x="148" y="652"/>
                </a:cxn>
                <a:cxn ang="0">
                  <a:pos x="293" y="902"/>
                </a:cxn>
                <a:cxn ang="0">
                  <a:pos x="761" y="1087"/>
                </a:cxn>
                <a:cxn ang="0">
                  <a:pos x="894" y="591"/>
                </a:cxn>
                <a:cxn ang="0">
                  <a:pos x="675" y="137"/>
                </a:cxn>
              </a:cxnLst>
              <a:pathLst>
                <a:path w="284" h="338">
                  <a:moveTo>
                    <a:pt x="196" y="40"/>
                  </a:moveTo>
                  <a:cubicBezTo>
                    <a:pt x="174" y="0"/>
                    <a:pt x="105" y="14"/>
                    <a:pt x="77" y="28"/>
                  </a:cubicBezTo>
                  <a:cubicBezTo>
                    <a:pt x="49" y="41"/>
                    <a:pt x="0" y="87"/>
                    <a:pt x="16" y="127"/>
                  </a:cubicBezTo>
                  <a:lnTo>
                    <a:pt x="29" y="156"/>
                  </a:lnTo>
                  <a:lnTo>
                    <a:pt x="95" y="122"/>
                  </a:lnTo>
                  <a:lnTo>
                    <a:pt x="71" y="6"/>
                  </a:lnTo>
                  <a:lnTo>
                    <a:pt x="125" y="104"/>
                  </a:lnTo>
                  <a:lnTo>
                    <a:pt x="207" y="60"/>
                  </a:lnTo>
                  <a:lnTo>
                    <a:pt x="221" y="80"/>
                  </a:lnTo>
                  <a:lnTo>
                    <a:pt x="39" y="176"/>
                  </a:lnTo>
                  <a:lnTo>
                    <a:pt x="43" y="190"/>
                  </a:lnTo>
                  <a:lnTo>
                    <a:pt x="85" y="263"/>
                  </a:lnTo>
                  <a:cubicBezTo>
                    <a:pt x="110" y="316"/>
                    <a:pt x="173" y="338"/>
                    <a:pt x="221" y="317"/>
                  </a:cubicBezTo>
                  <a:cubicBezTo>
                    <a:pt x="270" y="294"/>
                    <a:pt x="284" y="221"/>
                    <a:pt x="260" y="172"/>
                  </a:cubicBezTo>
                  <a:cubicBezTo>
                    <a:pt x="230" y="107"/>
                    <a:pt x="196" y="40"/>
                    <a:pt x="196" y="40"/>
                  </a:cubicBezTo>
                  <a:close/>
                </a:path>
              </a:pathLst>
            </a:custGeom>
            <a:solidFill>
              <a:schemeClr val="bg1">
                <a:alpha val="100000"/>
              </a:schemeClr>
            </a:solidFill>
            <a:ln w="28575" cap="flat" cmpd="sng">
              <a:solidFill>
                <a:srgbClr val="FFFFFF">
                  <a:alpha val="100000"/>
                </a:srgbClr>
              </a:solidFill>
              <a:prstDash val="solid"/>
              <a:round/>
              <a:headEnd type="none" w="med" len="med"/>
              <a:tailEnd type="none" w="med" len="med"/>
            </a:ln>
          </p:spPr>
          <p:txBody>
            <a:bodyPr/>
            <a:p>
              <a:endParaRPr lang="zh-CN" altLang="en-US"/>
            </a:p>
          </p:txBody>
        </p:sp>
        <p:sp>
          <p:nvSpPr>
            <p:cNvPr id="1053" name="Line 404"/>
            <p:cNvSpPr/>
            <p:nvPr userDrawn="1"/>
          </p:nvSpPr>
          <p:spPr>
            <a:xfrm rot="8285659" flipH="1">
              <a:off x="377" y="389"/>
              <a:ext cx="3" cy="141"/>
            </a:xfrm>
            <a:prstGeom prst="line">
              <a:avLst/>
            </a:prstGeom>
            <a:ln w="19050" cap="flat" cmpd="sng">
              <a:solidFill>
                <a:srgbClr val="FFFFFF"/>
              </a:solidFill>
              <a:prstDash val="solid"/>
              <a:headEnd type="none" w="med" len="med"/>
              <a:tailEnd type="none" w="med" len="med"/>
            </a:ln>
          </p:spPr>
        </p:sp>
        <p:sp>
          <p:nvSpPr>
            <p:cNvPr id="1054" name="Freeform 405"/>
            <p:cNvSpPr/>
            <p:nvPr userDrawn="1"/>
          </p:nvSpPr>
          <p:spPr>
            <a:xfrm>
              <a:off x="396" y="-76"/>
              <a:ext cx="474" cy="686"/>
            </a:xfrm>
            <a:custGeom>
              <a:avLst/>
              <a:gdLst/>
              <a:ahLst/>
              <a:cxnLst>
                <a:cxn ang="0">
                  <a:pos x="31" y="580"/>
                </a:cxn>
                <a:cxn ang="0">
                  <a:pos x="381" y="648"/>
                </a:cxn>
                <a:cxn ang="0">
                  <a:pos x="224" y="258"/>
                </a:cxn>
                <a:cxn ang="0">
                  <a:pos x="467" y="0"/>
                </a:cxn>
              </a:cxnLst>
              <a:pathLst>
                <a:path w="481" h="694">
                  <a:moveTo>
                    <a:pt x="31" y="594"/>
                  </a:moveTo>
                  <a:cubicBezTo>
                    <a:pt x="66" y="687"/>
                    <a:pt x="352" y="694"/>
                    <a:pt x="393" y="664"/>
                  </a:cubicBezTo>
                  <a:cubicBezTo>
                    <a:pt x="477" y="532"/>
                    <a:pt x="0" y="345"/>
                    <a:pt x="230" y="264"/>
                  </a:cubicBezTo>
                  <a:cubicBezTo>
                    <a:pt x="460" y="183"/>
                    <a:pt x="433" y="19"/>
                    <a:pt x="481" y="0"/>
                  </a:cubicBezTo>
                </a:path>
              </a:pathLst>
            </a:custGeom>
            <a:noFill/>
            <a:ln w="28575" cap="flat" cmpd="sng">
              <a:solidFill>
                <a:srgbClr val="FFFFFF">
                  <a:alpha val="100000"/>
                </a:srgbClr>
              </a:solidFill>
              <a:prstDash val="solid"/>
              <a:round/>
              <a:headEnd type="none" w="med" len="med"/>
              <a:tailEnd type="none" w="med" len="med"/>
            </a:ln>
          </p:spPr>
          <p:txBody>
            <a:bodyPr/>
            <a:p>
              <a:endParaRPr lang="zh-CN" altLang="en-US"/>
            </a:p>
          </p:txBody>
        </p:sp>
      </p:grpSp>
      <p:sp>
        <p:nvSpPr>
          <p:cNvPr id="1031" name="Rectangle 6"/>
          <p:cNvSpPr>
            <a:spLocks noGrp="1"/>
          </p:cNvSpPr>
          <p:nvPr>
            <p:ph type="title"/>
          </p:nvPr>
        </p:nvSpPr>
        <p:spPr>
          <a:xfrm>
            <a:off x="527050" y="17463"/>
            <a:ext cx="11114088" cy="862012"/>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36" name="Text Box 410"/>
          <p:cNvSpPr txBox="1">
            <a:spLocks noChangeArrowheads="1"/>
          </p:cNvSpPr>
          <p:nvPr/>
        </p:nvSpPr>
        <p:spPr bwMode="auto">
          <a:xfrm>
            <a:off x="10047288" y="6613525"/>
            <a:ext cx="2144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en-US" altLang="zh-CN" sz="1000" b="0" i="0" u="none" strike="noStrike" kern="1200" cap="none" spc="0" normalizeH="0" baseline="0" noProof="0">
                <a:ln>
                  <a:noFill/>
                </a:ln>
                <a:solidFill>
                  <a:srgbClr val="F8F8F8"/>
                </a:solidFill>
                <a:effectLst/>
                <a:uLnTx/>
                <a:uFillTx/>
                <a:latin typeface="Arial" panose="020B0604020202020204" pitchFamily="34" charset="0"/>
                <a:ea typeface="宋体" panose="02010600030101010101" pitchFamily="2" charset="-122"/>
                <a:cs typeface="+mn-cs"/>
              </a:rPr>
              <a:t>www.themegallery.com</a:t>
            </a:r>
            <a:endParaRPr kumimoji="0" lang="en-US" altLang="zh-CN" sz="1000" b="0" i="0" u="none" strike="noStrike" kern="1200" cap="none" spc="0" normalizeH="0" baseline="0" noProof="0">
              <a:ln>
                <a:noFill/>
              </a:ln>
              <a:solidFill>
                <a:srgbClr val="F8F8F8"/>
              </a:solidFill>
              <a:effectLst/>
              <a:uLnTx/>
              <a:uFillTx/>
              <a:latin typeface="Arial" panose="020B0604020202020204" pitchFamily="34" charset="0"/>
              <a:ea typeface="宋体" panose="02010600030101010101" pitchFamily="2" charset="-122"/>
              <a:cs typeface="+mn-cs"/>
            </a:endParaRPr>
          </a:p>
        </p:txBody>
      </p:sp>
      <p:pic>
        <p:nvPicPr>
          <p:cNvPr id="1033" name="Picture 411" descr="light5"/>
          <p:cNvPicPr>
            <a:picLocks noChangeAspect="1"/>
          </p:cNvPicPr>
          <p:nvPr userDrawn="1"/>
        </p:nvPicPr>
        <p:blipFill>
          <a:blip r:embed="rId13"/>
          <a:srcRect b="-29"/>
          <a:stretch>
            <a:fillRect/>
          </a:stretch>
        </p:blipFill>
        <p:spPr>
          <a:xfrm>
            <a:off x="4064000" y="0"/>
            <a:ext cx="8128000" cy="930275"/>
          </a:xfrm>
          <a:prstGeom prst="rect">
            <a:avLst/>
          </a:prstGeom>
          <a:noFill/>
          <a:ln w="9525">
            <a:noFill/>
          </a:ln>
        </p:spPr>
      </p:pic>
      <p:sp>
        <p:nvSpPr>
          <p:cNvPr id="41" name="Text Box 21"/>
          <p:cNvSpPr txBox="1">
            <a:spLocks noChangeArrowheads="1"/>
          </p:cNvSpPr>
          <p:nvPr/>
        </p:nvSpPr>
        <p:spPr bwMode="auto">
          <a:xfrm>
            <a:off x="11514138" y="6364288"/>
            <a:ext cx="403225" cy="307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fld id="{5FB7BE56-963D-417D-A9FD-C9FCF09D1716}" type="slidenum">
              <a:rPr kumimoji="0" lang="zh-CN" altLang="en-US" sz="1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矩形 41"/>
          <p:cNvSpPr/>
          <p:nvPr/>
        </p:nvSpPr>
        <p:spPr>
          <a:xfrm>
            <a:off x="2854325" y="6451600"/>
            <a:ext cx="8521700" cy="152400"/>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13500000" scaled="1"/>
            <a:tileRect/>
          </a:gradFill>
        </p:spPr>
        <p:style>
          <a:lnRef idx="0">
            <a:schemeClr val="accent1"/>
          </a:lnRef>
          <a:fillRef idx="3">
            <a:schemeClr val="accent1"/>
          </a:fillRef>
          <a:effectRef idx="3">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3" name="矩形 42"/>
          <p:cNvSpPr/>
          <p:nvPr/>
        </p:nvSpPr>
        <p:spPr>
          <a:xfrm>
            <a:off x="0" y="6451283"/>
            <a:ext cx="2831637" cy="1524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p:spPr>
        <p:style>
          <a:lnRef idx="0">
            <a:schemeClr val="accent2"/>
          </a:lnRef>
          <a:fillRef idx="3">
            <a:schemeClr val="accent2"/>
          </a:fillRef>
          <a:effectRef idx="3">
            <a:schemeClr val="accent2"/>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4" name="矩形 43"/>
          <p:cNvSpPr/>
          <p:nvPr/>
        </p:nvSpPr>
        <p:spPr>
          <a:xfrm>
            <a:off x="0" y="1"/>
            <a:ext cx="11918945" cy="681037"/>
          </a:xfrm>
          <a:prstGeom prst="rect">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path path="circle">
              <a:fillToRect t="100000" r="100000"/>
            </a:path>
            <a:tileRect l="-100000" b="-100000"/>
          </a:gradFill>
        </p:spPr>
        <p:style>
          <a:lnRef idx="0">
            <a:schemeClr val="accent1"/>
          </a:lnRef>
          <a:fillRef idx="3">
            <a:schemeClr val="accent1"/>
          </a:fillRef>
          <a:effectRef idx="3">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5" name="矩形 44"/>
          <p:cNvSpPr/>
          <p:nvPr/>
        </p:nvSpPr>
        <p:spPr>
          <a:xfrm>
            <a:off x="11918950" y="0"/>
            <a:ext cx="271463" cy="6810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style>
          <a:lnRef idx="0">
            <a:schemeClr val="accent2"/>
          </a:lnRef>
          <a:fillRef idx="3">
            <a:schemeClr val="accent2"/>
          </a:fillRef>
          <a:effectRef idx="3">
            <a:schemeClr val="accent2"/>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7" name="图片 6" descr="商标（横）白底"/>
          <p:cNvPicPr>
            <a:picLocks noChangeAspect="1"/>
          </p:cNvPicPr>
          <p:nvPr userDrawn="1"/>
        </p:nvPicPr>
        <p:blipFill>
          <a:blip r:embed="rId14"/>
          <a:stretch>
            <a:fillRect/>
          </a:stretch>
        </p:blipFill>
        <p:spPr>
          <a:xfrm>
            <a:off x="10047605" y="78740"/>
            <a:ext cx="1764665" cy="6534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anose="020B0604020202020204" pitchFamily="34" charset="0"/>
        </a:defRPr>
      </a:lvl2pPr>
      <a:lvl3pPr algn="ctr" rtl="0" eaLnBrk="0" fontAlgn="base" hangingPunct="0">
        <a:spcBef>
          <a:spcPct val="0"/>
        </a:spcBef>
        <a:spcAft>
          <a:spcPct val="0"/>
        </a:spcAft>
        <a:defRPr sz="4400" b="1">
          <a:solidFill>
            <a:schemeClr val="bg1"/>
          </a:solidFill>
          <a:latin typeface="Arial" panose="020B0604020202020204" pitchFamily="34" charset="0"/>
        </a:defRPr>
      </a:lvl3pPr>
      <a:lvl4pPr algn="ctr" rtl="0" eaLnBrk="0" fontAlgn="base" hangingPunct="0">
        <a:spcBef>
          <a:spcPct val="0"/>
        </a:spcBef>
        <a:spcAft>
          <a:spcPct val="0"/>
        </a:spcAft>
        <a:defRPr sz="4400" b="1">
          <a:solidFill>
            <a:schemeClr val="bg1"/>
          </a:solidFill>
          <a:latin typeface="Arial" panose="020B0604020202020204" pitchFamily="34" charset="0"/>
        </a:defRPr>
      </a:lvl4pPr>
      <a:lvl5pPr algn="ctr" rtl="0" eaLnBrk="0" fontAlgn="base" hangingPunct="0">
        <a:spcBef>
          <a:spcPct val="0"/>
        </a:spcBef>
        <a:spcAft>
          <a:spcPct val="0"/>
        </a:spcAft>
        <a:defRPr sz="4400" b="1">
          <a:solidFill>
            <a:schemeClr val="bg1"/>
          </a:solidFill>
          <a:latin typeface="Arial" panose="020B0604020202020204" pitchFamily="34" charset="0"/>
        </a:defRPr>
      </a:lvl5pPr>
      <a:lvl6pPr marL="457200" algn="ctr" rtl="0" fontAlgn="base">
        <a:spcBef>
          <a:spcPct val="0"/>
        </a:spcBef>
        <a:spcAft>
          <a:spcPct val="0"/>
        </a:spcAft>
        <a:defRPr sz="4400" b="1">
          <a:solidFill>
            <a:schemeClr val="bg1"/>
          </a:solidFill>
          <a:latin typeface="Arial" panose="020B0604020202020204" pitchFamily="34" charset="0"/>
        </a:defRPr>
      </a:lvl6pPr>
      <a:lvl7pPr marL="914400" algn="ctr" rtl="0" fontAlgn="base">
        <a:spcBef>
          <a:spcPct val="0"/>
        </a:spcBef>
        <a:spcAft>
          <a:spcPct val="0"/>
        </a:spcAft>
        <a:defRPr sz="4400" b="1">
          <a:solidFill>
            <a:schemeClr val="bg1"/>
          </a:solidFill>
          <a:latin typeface="Arial" panose="020B0604020202020204" pitchFamily="34" charset="0"/>
        </a:defRPr>
      </a:lvl7pPr>
      <a:lvl8pPr marL="1371600" algn="ctr" rtl="0" fontAlgn="base">
        <a:spcBef>
          <a:spcPct val="0"/>
        </a:spcBef>
        <a:spcAft>
          <a:spcPct val="0"/>
        </a:spcAft>
        <a:defRPr sz="4400" b="1">
          <a:solidFill>
            <a:schemeClr val="bg1"/>
          </a:solidFill>
          <a:latin typeface="Arial" panose="020B0604020202020204" pitchFamily="34" charset="0"/>
        </a:defRPr>
      </a:lvl8pPr>
      <a:lvl9pPr marL="1828800" algn="ctr" rtl="0" fontAlgn="base">
        <a:spcBef>
          <a:spcPct val="0"/>
        </a:spcBef>
        <a:spcAft>
          <a:spcPct val="0"/>
        </a:spcAft>
        <a:defRPr sz="44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GI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oleObject" Target="../embeddings/Workbook1.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2" name="组合 6"/>
          <p:cNvGrpSpPr/>
          <p:nvPr/>
        </p:nvGrpSpPr>
        <p:grpSpPr>
          <a:xfrm>
            <a:off x="0" y="0"/>
            <a:ext cx="12192000" cy="6858000"/>
            <a:chOff x="1524000" y="0"/>
            <a:chExt cx="9144000" cy="6858000"/>
          </a:xfrm>
        </p:grpSpPr>
        <p:sp>
          <p:nvSpPr>
            <p:cNvPr id="5" name="矩形 4"/>
            <p:cNvSpPr/>
            <p:nvPr/>
          </p:nvSpPr>
          <p:spPr>
            <a:xfrm>
              <a:off x="1524000" y="0"/>
              <a:ext cx="91440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 name="矩形 5"/>
            <p:cNvSpPr/>
            <p:nvPr/>
          </p:nvSpPr>
          <p:spPr>
            <a:xfrm>
              <a:off x="1524000" y="0"/>
              <a:ext cx="3203972" cy="6858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5123" name="组合 8"/>
          <p:cNvGrpSpPr/>
          <p:nvPr/>
        </p:nvGrpSpPr>
        <p:grpSpPr>
          <a:xfrm>
            <a:off x="1928813" y="333375"/>
            <a:ext cx="7445375" cy="4248150"/>
            <a:chOff x="2780487" y="332656"/>
            <a:chExt cx="6545425" cy="4078170"/>
          </a:xfrm>
        </p:grpSpPr>
        <p:pic>
          <p:nvPicPr>
            <p:cNvPr id="8" name="图片 7" descr="图片包含 人员, 室内, 男士, 美食&#10;&#10;自动生成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0487" y="332656"/>
              <a:ext cx="6545425" cy="4032451"/>
            </a:xfrm>
            <a:prstGeom prst="rect">
              <a:avLst/>
            </a:prstGeom>
            <a:ln>
              <a:noFill/>
            </a:ln>
            <a:effectLst>
              <a:outerShdw blurRad="190500" algn="tl" rotWithShape="0">
                <a:srgbClr val="000000">
                  <a:alpha val="70000"/>
                </a:srgbClr>
              </a:outerShdw>
            </a:effectLst>
          </p:spPr>
        </p:pic>
        <p:sp>
          <p:nvSpPr>
            <p:cNvPr id="9" name="矩形 8"/>
            <p:cNvSpPr/>
            <p:nvPr/>
          </p:nvSpPr>
          <p:spPr>
            <a:xfrm>
              <a:off x="6887776" y="4365107"/>
              <a:ext cx="243813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 name="Text Box 3"/>
          <p:cNvSpPr txBox="1">
            <a:spLocks noChangeArrowheads="1"/>
          </p:cNvSpPr>
          <p:nvPr/>
        </p:nvSpPr>
        <p:spPr bwMode="auto">
          <a:xfrm>
            <a:off x="2307102" y="4867275"/>
            <a:ext cx="8444779" cy="175432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algn="ctr" defTabSz="914400" eaLnBrk="1" fontAlgn="auto" hangingPunct="1">
              <a:spcBef>
                <a:spcPts val="0"/>
              </a:spcBef>
              <a:spcAft>
                <a:spcPts val="0"/>
              </a:spcAft>
              <a:buClrTx/>
              <a:buSzTx/>
              <a:buFontTx/>
              <a:buNone/>
              <a:defRPr/>
            </a:pPr>
            <a:r>
              <a:rPr kumimoji="0" lang="zh-CN" altLang="en-US" sz="5400" kern="1200" cap="none" spc="0" normalizeH="0" baseline="0" noProof="0" dirty="0">
                <a:solidFill>
                  <a:srgbClr val="FFC00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精益</a:t>
            </a:r>
            <a:r>
              <a:rPr kumimoji="0" lang="zh-CN" altLang="en-US" sz="5400"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生产管理</a:t>
            </a:r>
            <a:r>
              <a:rPr kumimoji="0" lang="zh-CN" altLang="en-US" sz="3200"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（丰田生产方式）</a:t>
            </a:r>
            <a:endParaRPr kumimoji="0" lang="en-US" altLang="zh-CN" sz="6600"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endParaRPr>
          </a:p>
          <a:p>
            <a:pPr marR="0" algn="ctr" defTabSz="914400" eaLnBrk="1" fontAlgn="auto" hangingPunct="1">
              <a:spcBef>
                <a:spcPts val="0"/>
              </a:spcBef>
              <a:spcAft>
                <a:spcPts val="0"/>
              </a:spcAft>
              <a:buClrTx/>
              <a:buSzTx/>
              <a:buFontTx/>
              <a:buNone/>
              <a:defRPr/>
            </a:pPr>
            <a:r>
              <a:rPr kumimoji="0" lang="en-US" altLang="zh-CN" sz="5400"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       —</a:t>
            </a:r>
            <a:r>
              <a:rPr kumimoji="0" lang="zh-CN" altLang="en-US" sz="5400"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背后的</a:t>
            </a:r>
            <a:r>
              <a:rPr kumimoji="0" lang="en-US" altLang="zh-CN" sz="5400"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36</a:t>
            </a:r>
            <a:r>
              <a:rPr kumimoji="0" lang="zh-CN" altLang="en-US" sz="5400"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rPr>
              <a:t>个理念</a:t>
            </a:r>
            <a:endParaRPr kumimoji="0" lang="zh-CN" altLang="en-US" sz="5400" kern="1200" cap="none" spc="0" normalizeH="0" baseline="0" noProof="0" dirty="0">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endParaRPr>
          </a:p>
        </p:txBody>
      </p:sp>
      <p:pic>
        <p:nvPicPr>
          <p:cNvPr id="7" name="图片 6" descr="商标（横）白底"/>
          <p:cNvPicPr>
            <a:picLocks noChangeAspect="1"/>
          </p:cNvPicPr>
          <p:nvPr userDrawn="1">
            <p:custDataLst>
              <p:tags r:id="rId2"/>
            </p:custDataLst>
          </p:nvPr>
        </p:nvPicPr>
        <p:blipFill>
          <a:blip r:embed="rId3"/>
          <a:stretch>
            <a:fillRect/>
          </a:stretch>
        </p:blipFill>
        <p:spPr>
          <a:xfrm>
            <a:off x="77470" y="0"/>
            <a:ext cx="1764665" cy="6534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2566988" y="3417888"/>
            <a:ext cx="7056438"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第二章 管理理念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6388"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alpha val="100000"/>
            </a:srgbClr>
          </a:solidFill>
          <a:ln w="9525">
            <a:noFill/>
          </a:ln>
        </p:spPr>
        <p:txBody>
          <a:bodyPr/>
          <a:p>
            <a:endParaRPr lang="zh-CN" altLang="en-US"/>
          </a:p>
        </p:txBody>
      </p:sp>
      <p:grpSp>
        <p:nvGrpSpPr>
          <p:cNvPr id="7" name="PA-01-图标综合-43807"/>
          <p:cNvGrpSpPr>
            <a:grpSpLocks noChangeAspect="1"/>
          </p:cNvGrpSpPr>
          <p:nvPr>
            <p:custDataLst>
              <p:tags r:id="rId1"/>
            </p:custDataLst>
          </p:nvPr>
        </p:nvGrpSpPr>
        <p:grpSpPr bwMode="auto">
          <a:xfrm>
            <a:off x="5519404" y="1908663"/>
            <a:ext cx="1151099" cy="1059052"/>
            <a:chOff x="3239" y="1631"/>
            <a:chExt cx="1163" cy="1070"/>
          </a:xfrm>
          <a:solidFill>
            <a:schemeClr val="bg1"/>
          </a:solidFill>
        </p:grpSpPr>
        <p:sp>
          <p:nvSpPr>
            <p:cNvPr id="8" name="PA-任意多边形 294"/>
            <p:cNvSpPr>
              <a:spLocks noEditPoints="1"/>
            </p:cNvSpPr>
            <p:nvPr/>
          </p:nvSpPr>
          <p:spPr bwMode="auto">
            <a:xfrm>
              <a:off x="3239" y="1693"/>
              <a:ext cx="1054" cy="376"/>
            </a:xfrm>
            <a:custGeom>
              <a:avLst/>
              <a:gdLst>
                <a:gd name="T0" fmla="*/ 0 w 1054"/>
                <a:gd name="T1" fmla="*/ 174 h 376"/>
                <a:gd name="T2" fmla="*/ 109 w 1054"/>
                <a:gd name="T3" fmla="*/ 174 h 376"/>
                <a:gd name="T4" fmla="*/ 109 w 1054"/>
                <a:gd name="T5" fmla="*/ 193 h 376"/>
                <a:gd name="T6" fmla="*/ 0 w 1054"/>
                <a:gd name="T7" fmla="*/ 193 h 376"/>
                <a:gd name="T8" fmla="*/ 0 w 1054"/>
                <a:gd name="T9" fmla="*/ 174 h 376"/>
                <a:gd name="T10" fmla="*/ 247 w 1054"/>
                <a:gd name="T11" fmla="*/ 376 h 376"/>
                <a:gd name="T12" fmla="*/ 235 w 1054"/>
                <a:gd name="T13" fmla="*/ 363 h 376"/>
                <a:gd name="T14" fmla="*/ 530 w 1054"/>
                <a:gd name="T15" fmla="*/ 90 h 376"/>
                <a:gd name="T16" fmla="*/ 734 w 1054"/>
                <a:gd name="T17" fmla="*/ 254 h 376"/>
                <a:gd name="T18" fmla="*/ 1043 w 1054"/>
                <a:gd name="T19" fmla="*/ 0 h 376"/>
                <a:gd name="T20" fmla="*/ 1054 w 1054"/>
                <a:gd name="T21" fmla="*/ 15 h 376"/>
                <a:gd name="T22" fmla="*/ 734 w 1054"/>
                <a:gd name="T23" fmla="*/ 278 h 376"/>
                <a:gd name="T24" fmla="*/ 531 w 1054"/>
                <a:gd name="T25" fmla="*/ 115 h 376"/>
                <a:gd name="T26" fmla="*/ 247 w 1054"/>
                <a:gd name="T2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 h="376">
                  <a:moveTo>
                    <a:pt x="0" y="174"/>
                  </a:moveTo>
                  <a:lnTo>
                    <a:pt x="109" y="174"/>
                  </a:lnTo>
                  <a:lnTo>
                    <a:pt x="109" y="193"/>
                  </a:lnTo>
                  <a:lnTo>
                    <a:pt x="0" y="193"/>
                  </a:lnTo>
                  <a:lnTo>
                    <a:pt x="0" y="174"/>
                  </a:lnTo>
                  <a:close/>
                  <a:moveTo>
                    <a:pt x="247" y="376"/>
                  </a:moveTo>
                  <a:lnTo>
                    <a:pt x="235" y="363"/>
                  </a:lnTo>
                  <a:lnTo>
                    <a:pt x="530" y="90"/>
                  </a:lnTo>
                  <a:lnTo>
                    <a:pt x="734" y="254"/>
                  </a:lnTo>
                  <a:lnTo>
                    <a:pt x="1043" y="0"/>
                  </a:lnTo>
                  <a:lnTo>
                    <a:pt x="1054" y="15"/>
                  </a:lnTo>
                  <a:lnTo>
                    <a:pt x="734" y="278"/>
                  </a:lnTo>
                  <a:lnTo>
                    <a:pt x="531" y="115"/>
                  </a:lnTo>
                  <a:lnTo>
                    <a:pt x="247" y="3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295"/>
            <p:cNvSpPr/>
            <p:nvPr/>
          </p:nvSpPr>
          <p:spPr bwMode="auto">
            <a:xfrm>
              <a:off x="3287" y="1631"/>
              <a:ext cx="1115" cy="1070"/>
            </a:xfrm>
            <a:custGeom>
              <a:avLst/>
              <a:gdLst>
                <a:gd name="T0" fmla="*/ 1115 w 1115"/>
                <a:gd name="T1" fmla="*/ 1070 h 1070"/>
                <a:gd name="T2" fmla="*/ 0 w 1115"/>
                <a:gd name="T3" fmla="*/ 1070 h 1070"/>
                <a:gd name="T4" fmla="*/ 0 w 1115"/>
                <a:gd name="T5" fmla="*/ 0 h 1070"/>
                <a:gd name="T6" fmla="*/ 19 w 1115"/>
                <a:gd name="T7" fmla="*/ 0 h 1070"/>
                <a:gd name="T8" fmla="*/ 19 w 1115"/>
                <a:gd name="T9" fmla="*/ 1051 h 1070"/>
                <a:gd name="T10" fmla="*/ 1115 w 1115"/>
                <a:gd name="T11" fmla="*/ 1051 h 1070"/>
                <a:gd name="T12" fmla="*/ 1115 w 1115"/>
                <a:gd name="T13" fmla="*/ 1070 h 1070"/>
              </a:gdLst>
              <a:ahLst/>
              <a:cxnLst>
                <a:cxn ang="0">
                  <a:pos x="T0" y="T1"/>
                </a:cxn>
                <a:cxn ang="0">
                  <a:pos x="T2" y="T3"/>
                </a:cxn>
                <a:cxn ang="0">
                  <a:pos x="T4" y="T5"/>
                </a:cxn>
                <a:cxn ang="0">
                  <a:pos x="T6" y="T7"/>
                </a:cxn>
                <a:cxn ang="0">
                  <a:pos x="T8" y="T9"/>
                </a:cxn>
                <a:cxn ang="0">
                  <a:pos x="T10" y="T11"/>
                </a:cxn>
                <a:cxn ang="0">
                  <a:pos x="T12" y="T13"/>
                </a:cxn>
              </a:cxnLst>
              <a:rect l="0" t="0" r="r" b="b"/>
              <a:pathLst>
                <a:path w="1115" h="1070">
                  <a:moveTo>
                    <a:pt x="1115" y="1070"/>
                  </a:moveTo>
                  <a:lnTo>
                    <a:pt x="0" y="1070"/>
                  </a:lnTo>
                  <a:lnTo>
                    <a:pt x="0" y="0"/>
                  </a:lnTo>
                  <a:lnTo>
                    <a:pt x="19" y="0"/>
                  </a:lnTo>
                  <a:lnTo>
                    <a:pt x="19" y="1051"/>
                  </a:lnTo>
                  <a:lnTo>
                    <a:pt x="1115" y="1051"/>
                  </a:lnTo>
                  <a:lnTo>
                    <a:pt x="1115" y="10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296"/>
            <p:cNvSpPr>
              <a:spLocks noEditPoints="1"/>
            </p:cNvSpPr>
            <p:nvPr/>
          </p:nvSpPr>
          <p:spPr bwMode="auto">
            <a:xfrm>
              <a:off x="3242" y="2027"/>
              <a:ext cx="102" cy="364"/>
            </a:xfrm>
            <a:custGeom>
              <a:avLst/>
              <a:gdLst>
                <a:gd name="T0" fmla="*/ 0 w 102"/>
                <a:gd name="T1" fmla="*/ 0 h 364"/>
                <a:gd name="T2" fmla="*/ 102 w 102"/>
                <a:gd name="T3" fmla="*/ 0 h 364"/>
                <a:gd name="T4" fmla="*/ 102 w 102"/>
                <a:gd name="T5" fmla="*/ 19 h 364"/>
                <a:gd name="T6" fmla="*/ 0 w 102"/>
                <a:gd name="T7" fmla="*/ 19 h 364"/>
                <a:gd name="T8" fmla="*/ 0 w 102"/>
                <a:gd name="T9" fmla="*/ 0 h 364"/>
                <a:gd name="T10" fmla="*/ 0 w 102"/>
                <a:gd name="T11" fmla="*/ 173 h 364"/>
                <a:gd name="T12" fmla="*/ 102 w 102"/>
                <a:gd name="T13" fmla="*/ 173 h 364"/>
                <a:gd name="T14" fmla="*/ 102 w 102"/>
                <a:gd name="T15" fmla="*/ 191 h 364"/>
                <a:gd name="T16" fmla="*/ 0 w 102"/>
                <a:gd name="T17" fmla="*/ 191 h 364"/>
                <a:gd name="T18" fmla="*/ 0 w 102"/>
                <a:gd name="T19" fmla="*/ 173 h 364"/>
                <a:gd name="T20" fmla="*/ 0 w 102"/>
                <a:gd name="T21" fmla="*/ 345 h 364"/>
                <a:gd name="T22" fmla="*/ 102 w 102"/>
                <a:gd name="T23" fmla="*/ 345 h 364"/>
                <a:gd name="T24" fmla="*/ 102 w 102"/>
                <a:gd name="T25" fmla="*/ 364 h 364"/>
                <a:gd name="T26" fmla="*/ 0 w 102"/>
                <a:gd name="T27" fmla="*/ 364 h 364"/>
                <a:gd name="T28" fmla="*/ 0 w 102"/>
                <a:gd name="T29" fmla="*/ 34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364">
                  <a:moveTo>
                    <a:pt x="0" y="0"/>
                  </a:moveTo>
                  <a:lnTo>
                    <a:pt x="102" y="0"/>
                  </a:lnTo>
                  <a:lnTo>
                    <a:pt x="102" y="19"/>
                  </a:lnTo>
                  <a:lnTo>
                    <a:pt x="0" y="19"/>
                  </a:lnTo>
                  <a:lnTo>
                    <a:pt x="0" y="0"/>
                  </a:lnTo>
                  <a:close/>
                  <a:moveTo>
                    <a:pt x="0" y="173"/>
                  </a:moveTo>
                  <a:lnTo>
                    <a:pt x="102" y="173"/>
                  </a:lnTo>
                  <a:lnTo>
                    <a:pt x="102" y="191"/>
                  </a:lnTo>
                  <a:lnTo>
                    <a:pt x="0" y="191"/>
                  </a:lnTo>
                  <a:lnTo>
                    <a:pt x="0" y="173"/>
                  </a:lnTo>
                  <a:close/>
                  <a:moveTo>
                    <a:pt x="0" y="345"/>
                  </a:moveTo>
                  <a:lnTo>
                    <a:pt x="102" y="345"/>
                  </a:lnTo>
                  <a:lnTo>
                    <a:pt x="102" y="364"/>
                  </a:lnTo>
                  <a:lnTo>
                    <a:pt x="0" y="364"/>
                  </a:lnTo>
                  <a:lnTo>
                    <a:pt x="0"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1" name="PA-矩形 297"/>
            <p:cNvSpPr>
              <a:spLocks noChangeArrowheads="1"/>
            </p:cNvSpPr>
            <p:nvPr/>
          </p:nvSpPr>
          <p:spPr bwMode="auto">
            <a:xfrm>
              <a:off x="3480" y="2140"/>
              <a:ext cx="136" cy="4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2" name="PA-任意多边形 298"/>
            <p:cNvSpPr>
              <a:spLocks noEditPoints="1"/>
            </p:cNvSpPr>
            <p:nvPr/>
          </p:nvSpPr>
          <p:spPr bwMode="auto">
            <a:xfrm>
              <a:off x="3470" y="2131"/>
              <a:ext cx="156" cy="493"/>
            </a:xfrm>
            <a:custGeom>
              <a:avLst/>
              <a:gdLst>
                <a:gd name="T0" fmla="*/ 156 w 156"/>
                <a:gd name="T1" fmla="*/ 493 h 493"/>
                <a:gd name="T2" fmla="*/ 0 w 156"/>
                <a:gd name="T3" fmla="*/ 493 h 493"/>
                <a:gd name="T4" fmla="*/ 0 w 156"/>
                <a:gd name="T5" fmla="*/ 0 h 493"/>
                <a:gd name="T6" fmla="*/ 156 w 156"/>
                <a:gd name="T7" fmla="*/ 0 h 493"/>
                <a:gd name="T8" fmla="*/ 156 w 156"/>
                <a:gd name="T9" fmla="*/ 493 h 493"/>
                <a:gd name="T10" fmla="*/ 19 w 156"/>
                <a:gd name="T11" fmla="*/ 474 h 493"/>
                <a:gd name="T12" fmla="*/ 137 w 156"/>
                <a:gd name="T13" fmla="*/ 474 h 493"/>
                <a:gd name="T14" fmla="*/ 137 w 156"/>
                <a:gd name="T15" fmla="*/ 18 h 493"/>
                <a:gd name="T16" fmla="*/ 19 w 156"/>
                <a:gd name="T17" fmla="*/ 18 h 493"/>
                <a:gd name="T18" fmla="*/ 19 w 156"/>
                <a:gd name="T19" fmla="*/ 474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93">
                  <a:moveTo>
                    <a:pt x="156" y="493"/>
                  </a:moveTo>
                  <a:lnTo>
                    <a:pt x="0" y="493"/>
                  </a:lnTo>
                  <a:lnTo>
                    <a:pt x="0" y="0"/>
                  </a:lnTo>
                  <a:lnTo>
                    <a:pt x="156" y="0"/>
                  </a:lnTo>
                  <a:lnTo>
                    <a:pt x="156" y="493"/>
                  </a:lnTo>
                  <a:close/>
                  <a:moveTo>
                    <a:pt x="19" y="474"/>
                  </a:moveTo>
                  <a:lnTo>
                    <a:pt x="137" y="474"/>
                  </a:lnTo>
                  <a:lnTo>
                    <a:pt x="137" y="18"/>
                  </a:lnTo>
                  <a:lnTo>
                    <a:pt x="19" y="18"/>
                  </a:lnTo>
                  <a:lnTo>
                    <a:pt x="19" y="4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3" name="PA-矩形 299"/>
            <p:cNvSpPr>
              <a:spLocks noChangeArrowheads="1"/>
            </p:cNvSpPr>
            <p:nvPr/>
          </p:nvSpPr>
          <p:spPr bwMode="auto">
            <a:xfrm>
              <a:off x="3701" y="2063"/>
              <a:ext cx="136" cy="5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4" name="PA-任意多边形 300"/>
            <p:cNvSpPr>
              <a:spLocks noEditPoints="1"/>
            </p:cNvSpPr>
            <p:nvPr/>
          </p:nvSpPr>
          <p:spPr bwMode="auto">
            <a:xfrm>
              <a:off x="3692" y="2053"/>
              <a:ext cx="154" cy="571"/>
            </a:xfrm>
            <a:custGeom>
              <a:avLst/>
              <a:gdLst>
                <a:gd name="T0" fmla="*/ 154 w 154"/>
                <a:gd name="T1" fmla="*/ 571 h 571"/>
                <a:gd name="T2" fmla="*/ 0 w 154"/>
                <a:gd name="T3" fmla="*/ 571 h 571"/>
                <a:gd name="T4" fmla="*/ 0 w 154"/>
                <a:gd name="T5" fmla="*/ 0 h 571"/>
                <a:gd name="T6" fmla="*/ 154 w 154"/>
                <a:gd name="T7" fmla="*/ 0 h 571"/>
                <a:gd name="T8" fmla="*/ 154 w 154"/>
                <a:gd name="T9" fmla="*/ 571 h 571"/>
                <a:gd name="T10" fmla="*/ 18 w 154"/>
                <a:gd name="T11" fmla="*/ 552 h 571"/>
                <a:gd name="T12" fmla="*/ 135 w 154"/>
                <a:gd name="T13" fmla="*/ 552 h 571"/>
                <a:gd name="T14" fmla="*/ 135 w 154"/>
                <a:gd name="T15" fmla="*/ 19 h 571"/>
                <a:gd name="T16" fmla="*/ 18 w 154"/>
                <a:gd name="T17" fmla="*/ 19 h 571"/>
                <a:gd name="T18" fmla="*/ 18 w 154"/>
                <a:gd name="T19" fmla="*/ 55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571">
                  <a:moveTo>
                    <a:pt x="154" y="571"/>
                  </a:moveTo>
                  <a:lnTo>
                    <a:pt x="0" y="571"/>
                  </a:lnTo>
                  <a:lnTo>
                    <a:pt x="0" y="0"/>
                  </a:lnTo>
                  <a:lnTo>
                    <a:pt x="154" y="0"/>
                  </a:lnTo>
                  <a:lnTo>
                    <a:pt x="154" y="571"/>
                  </a:lnTo>
                  <a:close/>
                  <a:moveTo>
                    <a:pt x="18" y="552"/>
                  </a:moveTo>
                  <a:lnTo>
                    <a:pt x="135" y="552"/>
                  </a:lnTo>
                  <a:lnTo>
                    <a:pt x="135" y="19"/>
                  </a:lnTo>
                  <a:lnTo>
                    <a:pt x="18" y="19"/>
                  </a:lnTo>
                  <a:lnTo>
                    <a:pt x="18" y="5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5" name="PA-矩形 301"/>
            <p:cNvSpPr>
              <a:spLocks noChangeArrowheads="1"/>
            </p:cNvSpPr>
            <p:nvPr/>
          </p:nvSpPr>
          <p:spPr bwMode="auto">
            <a:xfrm>
              <a:off x="3939" y="2235"/>
              <a:ext cx="136" cy="3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6" name="PA-任意多边形 302"/>
            <p:cNvSpPr>
              <a:spLocks noEditPoints="1"/>
            </p:cNvSpPr>
            <p:nvPr/>
          </p:nvSpPr>
          <p:spPr bwMode="auto">
            <a:xfrm>
              <a:off x="3930" y="2225"/>
              <a:ext cx="155" cy="399"/>
            </a:xfrm>
            <a:custGeom>
              <a:avLst/>
              <a:gdLst>
                <a:gd name="T0" fmla="*/ 155 w 155"/>
                <a:gd name="T1" fmla="*/ 399 h 399"/>
                <a:gd name="T2" fmla="*/ 0 w 155"/>
                <a:gd name="T3" fmla="*/ 399 h 399"/>
                <a:gd name="T4" fmla="*/ 0 w 155"/>
                <a:gd name="T5" fmla="*/ 0 h 399"/>
                <a:gd name="T6" fmla="*/ 155 w 155"/>
                <a:gd name="T7" fmla="*/ 0 h 399"/>
                <a:gd name="T8" fmla="*/ 155 w 155"/>
                <a:gd name="T9" fmla="*/ 399 h 399"/>
                <a:gd name="T10" fmla="*/ 19 w 155"/>
                <a:gd name="T11" fmla="*/ 380 h 399"/>
                <a:gd name="T12" fmla="*/ 136 w 155"/>
                <a:gd name="T13" fmla="*/ 380 h 399"/>
                <a:gd name="T14" fmla="*/ 136 w 155"/>
                <a:gd name="T15" fmla="*/ 19 h 399"/>
                <a:gd name="T16" fmla="*/ 19 w 155"/>
                <a:gd name="T17" fmla="*/ 19 h 399"/>
                <a:gd name="T18" fmla="*/ 19 w 155"/>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399">
                  <a:moveTo>
                    <a:pt x="155" y="399"/>
                  </a:moveTo>
                  <a:lnTo>
                    <a:pt x="0" y="399"/>
                  </a:lnTo>
                  <a:lnTo>
                    <a:pt x="0" y="0"/>
                  </a:lnTo>
                  <a:lnTo>
                    <a:pt x="155" y="0"/>
                  </a:lnTo>
                  <a:lnTo>
                    <a:pt x="155" y="399"/>
                  </a:lnTo>
                  <a:close/>
                  <a:moveTo>
                    <a:pt x="19" y="380"/>
                  </a:moveTo>
                  <a:lnTo>
                    <a:pt x="136" y="380"/>
                  </a:lnTo>
                  <a:lnTo>
                    <a:pt x="136" y="19"/>
                  </a:lnTo>
                  <a:lnTo>
                    <a:pt x="19" y="19"/>
                  </a:lnTo>
                  <a:lnTo>
                    <a:pt x="19"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 name="PA-矩形 303"/>
            <p:cNvSpPr>
              <a:spLocks noChangeArrowheads="1"/>
            </p:cNvSpPr>
            <p:nvPr/>
          </p:nvSpPr>
          <p:spPr bwMode="auto">
            <a:xfrm>
              <a:off x="4177" y="1959"/>
              <a:ext cx="136" cy="6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304"/>
            <p:cNvSpPr>
              <a:spLocks noEditPoints="1"/>
            </p:cNvSpPr>
            <p:nvPr/>
          </p:nvSpPr>
          <p:spPr bwMode="auto">
            <a:xfrm>
              <a:off x="4168" y="1950"/>
              <a:ext cx="154" cy="673"/>
            </a:xfrm>
            <a:custGeom>
              <a:avLst/>
              <a:gdLst>
                <a:gd name="T0" fmla="*/ 154 w 154"/>
                <a:gd name="T1" fmla="*/ 673 h 673"/>
                <a:gd name="T2" fmla="*/ 0 w 154"/>
                <a:gd name="T3" fmla="*/ 673 h 673"/>
                <a:gd name="T4" fmla="*/ 0 w 154"/>
                <a:gd name="T5" fmla="*/ 0 h 673"/>
                <a:gd name="T6" fmla="*/ 154 w 154"/>
                <a:gd name="T7" fmla="*/ 0 h 673"/>
                <a:gd name="T8" fmla="*/ 154 w 154"/>
                <a:gd name="T9" fmla="*/ 673 h 673"/>
                <a:gd name="T10" fmla="*/ 18 w 154"/>
                <a:gd name="T11" fmla="*/ 654 h 673"/>
                <a:gd name="T12" fmla="*/ 135 w 154"/>
                <a:gd name="T13" fmla="*/ 654 h 673"/>
                <a:gd name="T14" fmla="*/ 135 w 154"/>
                <a:gd name="T15" fmla="*/ 19 h 673"/>
                <a:gd name="T16" fmla="*/ 18 w 154"/>
                <a:gd name="T17" fmla="*/ 19 h 673"/>
                <a:gd name="T18" fmla="*/ 18 w 154"/>
                <a:gd name="T19" fmla="*/ 65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673">
                  <a:moveTo>
                    <a:pt x="154" y="673"/>
                  </a:moveTo>
                  <a:lnTo>
                    <a:pt x="0" y="673"/>
                  </a:lnTo>
                  <a:lnTo>
                    <a:pt x="0" y="0"/>
                  </a:lnTo>
                  <a:lnTo>
                    <a:pt x="154" y="0"/>
                  </a:lnTo>
                  <a:lnTo>
                    <a:pt x="154" y="673"/>
                  </a:lnTo>
                  <a:close/>
                  <a:moveTo>
                    <a:pt x="18" y="654"/>
                  </a:moveTo>
                  <a:lnTo>
                    <a:pt x="135" y="654"/>
                  </a:lnTo>
                  <a:lnTo>
                    <a:pt x="135" y="19"/>
                  </a:lnTo>
                  <a:lnTo>
                    <a:pt x="18" y="19"/>
                  </a:lnTo>
                  <a:lnTo>
                    <a:pt x="18" y="6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16390" name="矩形 18"/>
          <p:cNvSpPr/>
          <p:nvPr/>
        </p:nvSpPr>
        <p:spPr>
          <a:xfrm>
            <a:off x="4276725" y="4324350"/>
            <a:ext cx="7915275"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5.</a:t>
            </a:r>
            <a:r>
              <a:rPr lang="zh-CN" altLang="en-US" sz="1800" dirty="0">
                <a:solidFill>
                  <a:schemeClr val="bg1"/>
                </a:solidFill>
                <a:latin typeface="微软雅黑" panose="020B0503020204020204" pitchFamily="34" charset="-122"/>
                <a:ea typeface="微软雅黑" panose="020B0503020204020204" pitchFamily="34" charset="-122"/>
              </a:rPr>
              <a:t>精益管理</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6.</a:t>
            </a:r>
            <a:r>
              <a:rPr lang="zh-CN" altLang="en-US" sz="1800" dirty="0">
                <a:solidFill>
                  <a:schemeClr val="bg1"/>
                </a:solidFill>
                <a:latin typeface="微软雅黑" panose="020B0503020204020204" pitchFamily="34" charset="-122"/>
                <a:ea typeface="微软雅黑" panose="020B0503020204020204" pitchFamily="34" charset="-122"/>
              </a:rPr>
              <a:t>设备管理的最科学方法</a:t>
            </a:r>
            <a:r>
              <a:rPr lang="en-US" altLang="zh-CN" sz="1800" dirty="0">
                <a:solidFill>
                  <a:schemeClr val="bg1"/>
                </a:solidFill>
                <a:latin typeface="微软雅黑" panose="020B0503020204020204" pitchFamily="34" charset="-122"/>
                <a:ea typeface="微软雅黑" panose="020B0503020204020204" pitchFamily="34" charset="-122"/>
              </a:rPr>
              <a:t>——TPM</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7.</a:t>
            </a:r>
            <a:r>
              <a:rPr lang="zh-CN" altLang="en-US" sz="1800" dirty="0">
                <a:solidFill>
                  <a:schemeClr val="bg1"/>
                </a:solidFill>
                <a:latin typeface="微软雅黑" panose="020B0503020204020204" pitchFamily="34" charset="-122"/>
                <a:ea typeface="微软雅黑" panose="020B0503020204020204" pitchFamily="34" charset="-122"/>
              </a:rPr>
              <a:t>现场</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公司内最重要的地方</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8.</a:t>
            </a:r>
            <a:r>
              <a:rPr lang="zh-CN" altLang="en-US" sz="1800" dirty="0">
                <a:solidFill>
                  <a:schemeClr val="bg1"/>
                </a:solidFill>
                <a:latin typeface="微软雅黑" panose="020B0503020204020204" pitchFamily="34" charset="-122"/>
                <a:ea typeface="微软雅黑" panose="020B0503020204020204" pitchFamily="34" charset="-122"/>
              </a:rPr>
              <a:t>为订单而采购</a:t>
            </a: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dirty="0">
              <a:solidFill>
                <a:schemeClr val="bg1"/>
              </a:solidFill>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xfrm>
            <a:off x="527050" y="17463"/>
            <a:ext cx="11114088" cy="630237"/>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5 </a:t>
            </a:r>
            <a:r>
              <a:rPr lang="zh-CN" altLang="en-US" sz="3200" dirty="0">
                <a:latin typeface="微软雅黑" panose="020B0503020204020204" pitchFamily="34" charset="-122"/>
                <a:ea typeface="微软雅黑" panose="020B0503020204020204" pitchFamily="34" charset="-122"/>
              </a:rPr>
              <a:t>精益管理</a:t>
            </a:r>
            <a:endParaRPr lang="zh-CN" altLang="en-US" sz="3200" dirty="0">
              <a:latin typeface="微软雅黑" panose="020B0503020204020204" pitchFamily="34" charset="-122"/>
              <a:ea typeface="微软雅黑" panose="020B0503020204020204" pitchFamily="34" charset="-122"/>
            </a:endParaRPr>
          </a:p>
        </p:txBody>
      </p:sp>
      <p:sp>
        <p:nvSpPr>
          <p:cNvPr id="18435" name="内容占位符 2"/>
          <p:cNvSpPr>
            <a:spLocks noGrp="1"/>
          </p:cNvSpPr>
          <p:nvPr>
            <p:ph idx="1"/>
          </p:nvPr>
        </p:nvSpPr>
        <p:spPr>
          <a:ln/>
        </p:spPr>
        <p:txBody>
          <a:bodyPr vert="horz" wrap="square" lIns="91440" tIns="45720" rIns="91440" bIns="45720" anchor="t" anchorCtr="0"/>
          <a:p>
            <a:pPr>
              <a:buNone/>
            </a:pPr>
            <a:r>
              <a:rPr lang="zh-CN" altLang="en-US" sz="2000" dirty="0">
                <a:solidFill>
                  <a:srgbClr val="333333"/>
                </a:solidFill>
                <a:latin typeface="微软雅黑" panose="020B0503020204020204" pitchFamily="34" charset="-122"/>
                <a:ea typeface="微软雅黑" panose="020B0503020204020204" pitchFamily="34" charset="-122"/>
              </a:rPr>
              <a:t>     精益管理不是一套可以拷贝的工具，而是一种灵活的理念，以及与之相关的么一系列可用来帮助您持续改进的强有力工具。</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r>
              <a:rPr lang="en-US" altLang="zh-CN" sz="2000" dirty="0">
                <a:solidFill>
                  <a:srgbClr val="333333"/>
                </a:solidFill>
                <a:latin typeface="微软雅黑" panose="020B0503020204020204" pitchFamily="34" charset="-122"/>
                <a:ea typeface="微软雅黑" panose="020B0503020204020204" pitchFamily="34" charset="-122"/>
              </a:rPr>
              <a:t>     </a:t>
            </a:r>
            <a:r>
              <a:rPr lang="zh-CN" altLang="en-US" sz="2000" dirty="0">
                <a:solidFill>
                  <a:srgbClr val="333333"/>
                </a:solidFill>
                <a:latin typeface="微软雅黑" panose="020B0503020204020204" pitchFamily="34" charset="-122"/>
                <a:ea typeface="微软雅黑" panose="020B0503020204020204" pitchFamily="34" charset="-122"/>
              </a:rPr>
              <a:t>精益管理的核心在于最大限度地降低浪费。</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常用的方式有：</a:t>
            </a:r>
            <a:endParaRPr lang="en-US" altLang="zh-CN"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业务流程重组</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彻底取消或者关闭某些职能部门、分支机构或生产线，不过先要明确哪些产品或者业务活动实实在在增加价值，哪些不增加价值。</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提高人员素质，即只保留高绩效员工。</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通过并购进行整合这里的重要目标不仅仅是获得经济效益，而是取得适合技能的人才。</a:t>
            </a:r>
            <a:endParaRPr lang="zh-CN" altLang="en-US"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p:nvPr>
        </p:nvSpPr>
        <p:spPr>
          <a:xfrm>
            <a:off x="527050" y="17463"/>
            <a:ext cx="11114088" cy="685800"/>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6 </a:t>
            </a:r>
            <a:r>
              <a:rPr lang="zh-CN" altLang="en-US" sz="3200" dirty="0">
                <a:latin typeface="微软雅黑" panose="020B0503020204020204" pitchFamily="34" charset="-122"/>
                <a:ea typeface="微软雅黑" panose="020B0503020204020204" pitchFamily="34" charset="-122"/>
              </a:rPr>
              <a:t>设备管理最科学方法</a:t>
            </a:r>
            <a:r>
              <a:rPr lang="en-US" altLang="zh-CN" sz="3200" dirty="0">
                <a:latin typeface="微软雅黑" panose="020B0503020204020204" pitchFamily="34" charset="-122"/>
                <a:ea typeface="微软雅黑" panose="020B0503020204020204" pitchFamily="34" charset="-122"/>
              </a:rPr>
              <a:t>TPM</a:t>
            </a:r>
            <a:endParaRPr lang="zh-CN" altLang="en-US" sz="3200" dirty="0">
              <a:latin typeface="微软雅黑" panose="020B0503020204020204" pitchFamily="34" charset="-122"/>
              <a:ea typeface="微软雅黑" panose="020B0503020204020204" pitchFamily="34" charset="-122"/>
            </a:endParaRPr>
          </a:p>
        </p:txBody>
      </p:sp>
      <p:sp>
        <p:nvSpPr>
          <p:cNvPr id="19459" name="内容占位符 2"/>
          <p:cNvSpPr>
            <a:spLocks noGrp="1"/>
          </p:cNvSpPr>
          <p:nvPr>
            <p:ph idx="1"/>
          </p:nvPr>
        </p:nvSpPr>
        <p:spPr>
          <a:ln/>
        </p:spPr>
        <p:txBody>
          <a:bodyPr vert="horz" wrap="square" lIns="91440" tIns="45720" rIns="91440" bIns="45720" anchor="t" anchorCtr="0"/>
          <a:p>
            <a:pPr>
              <a:buNone/>
            </a:pPr>
            <a:r>
              <a:rPr lang="en-US" altLang="zh-CN" sz="2000" dirty="0">
                <a:solidFill>
                  <a:srgbClr val="333333"/>
                </a:solidFill>
                <a:latin typeface="微软雅黑" panose="020B0503020204020204" pitchFamily="34" charset="-122"/>
                <a:ea typeface="微软雅黑" panose="020B0503020204020204" pitchFamily="34" charset="-122"/>
              </a:rPr>
              <a:t>    TPM</a:t>
            </a:r>
            <a:r>
              <a:rPr lang="zh-CN" altLang="en-US" sz="2000" dirty="0">
                <a:solidFill>
                  <a:srgbClr val="333333"/>
                </a:solidFill>
                <a:latin typeface="微软雅黑" panose="020B0503020204020204" pitchFamily="34" charset="-122"/>
                <a:ea typeface="微软雅黑" panose="020B0503020204020204" pitchFamily="34" charset="-122"/>
              </a:rPr>
              <a:t>属于设备管理的一种方法，</a:t>
            </a:r>
            <a:r>
              <a:rPr lang="en-US" altLang="zh-CN" sz="2000" dirty="0">
                <a:solidFill>
                  <a:srgbClr val="333333"/>
                </a:solidFill>
                <a:latin typeface="微软雅黑" panose="020B0503020204020204" pitchFamily="34" charset="-122"/>
                <a:ea typeface="微软雅黑" panose="020B0503020204020204" pitchFamily="34" charset="-122"/>
              </a:rPr>
              <a:t>TPM</a:t>
            </a:r>
            <a:r>
              <a:rPr lang="zh-CN" altLang="en-US" sz="2000" dirty="0">
                <a:solidFill>
                  <a:srgbClr val="333333"/>
                </a:solidFill>
                <a:latin typeface="微软雅黑" panose="020B0503020204020204" pitchFamily="34" charset="-122"/>
                <a:ea typeface="微软雅黑" panose="020B0503020204020204" pitchFamily="34" charset="-122"/>
              </a:rPr>
              <a:t>是以生产部门为中心展开的，但远远不是</a:t>
            </a:r>
            <a:r>
              <a:rPr lang="en-US" altLang="zh-CN" sz="2000" dirty="0">
                <a:solidFill>
                  <a:srgbClr val="333333"/>
                </a:solidFill>
                <a:latin typeface="微软雅黑" panose="020B0503020204020204" pitchFamily="34" charset="-122"/>
                <a:ea typeface="微软雅黑" panose="020B0503020204020204" pitchFamily="34" charset="-122"/>
              </a:rPr>
              <a:t>TPM</a:t>
            </a:r>
            <a:r>
              <a:rPr lang="zh-CN" altLang="en-US" sz="2000" dirty="0">
                <a:solidFill>
                  <a:srgbClr val="333333"/>
                </a:solidFill>
                <a:latin typeface="微软雅黑" panose="020B0503020204020204" pitchFamily="34" charset="-122"/>
                <a:ea typeface="微软雅黑" panose="020B0503020204020204" pitchFamily="34" charset="-122"/>
              </a:rPr>
              <a:t>的全部，它正迅速扩散到生产以外的部门。例如，事务，技术部门的</a:t>
            </a:r>
            <a:r>
              <a:rPr lang="en-US" altLang="zh-CN" sz="2000" dirty="0">
                <a:solidFill>
                  <a:srgbClr val="333333"/>
                </a:solidFill>
                <a:latin typeface="微软雅黑" panose="020B0503020204020204" pitchFamily="34" charset="-122"/>
                <a:ea typeface="微软雅黑" panose="020B0503020204020204" pitchFamily="34" charset="-122"/>
              </a:rPr>
              <a:t>TPM</a:t>
            </a:r>
            <a:r>
              <a:rPr lang="zh-CN" altLang="en-US" sz="2000" dirty="0">
                <a:solidFill>
                  <a:srgbClr val="333333"/>
                </a:solidFill>
                <a:latin typeface="微软雅黑" panose="020B0503020204020204" pitchFamily="34" charset="-122"/>
                <a:ea typeface="微软雅黑" panose="020B0503020204020204" pitchFamily="34" charset="-122"/>
              </a:rPr>
              <a:t>。简单的介绍</a:t>
            </a:r>
            <a:r>
              <a:rPr lang="en-US" altLang="zh-CN" sz="2000" dirty="0">
                <a:solidFill>
                  <a:srgbClr val="333333"/>
                </a:solidFill>
                <a:latin typeface="微软雅黑" panose="020B0503020204020204" pitchFamily="34" charset="-122"/>
                <a:ea typeface="微软雅黑" panose="020B0503020204020204" pitchFamily="34" charset="-122"/>
              </a:rPr>
              <a:t>TPM</a:t>
            </a:r>
            <a:r>
              <a:rPr lang="zh-CN" altLang="en-US" sz="2000" dirty="0">
                <a:solidFill>
                  <a:srgbClr val="333333"/>
                </a:solidFill>
                <a:latin typeface="微软雅黑" panose="020B0503020204020204" pitchFamily="34" charset="-122"/>
                <a:ea typeface="微软雅黑" panose="020B0503020204020204" pitchFamily="34" charset="-122"/>
              </a:rPr>
              <a:t>的九大活动：</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en-US" altLang="zh-CN" sz="2000" dirty="0">
                <a:solidFill>
                  <a:srgbClr val="333333"/>
                </a:solidFill>
                <a:latin typeface="微软雅黑" panose="020B0503020204020204" pitchFamily="34" charset="-122"/>
                <a:ea typeface="微软雅黑" panose="020B0503020204020204" pitchFamily="34" charset="-122"/>
              </a:rPr>
              <a:t>TPM</a:t>
            </a:r>
            <a:r>
              <a:rPr lang="zh-CN" altLang="en-US" sz="2000" dirty="0">
                <a:solidFill>
                  <a:srgbClr val="333333"/>
                </a:solidFill>
                <a:latin typeface="微软雅黑" panose="020B0503020204020204" pitchFamily="34" charset="-122"/>
                <a:ea typeface="微软雅黑" panose="020B0503020204020204" pitchFamily="34" charset="-122"/>
              </a:rPr>
              <a:t>的基石</a:t>
            </a:r>
            <a:r>
              <a:rPr lang="en-US" altLang="zh-CN" sz="2000" dirty="0">
                <a:solidFill>
                  <a:srgbClr val="333333"/>
                </a:solidFill>
                <a:latin typeface="微软雅黑" panose="020B0503020204020204" pitchFamily="34" charset="-122"/>
                <a:ea typeface="微软雅黑" panose="020B0503020204020204" pitchFamily="34" charset="-122"/>
              </a:rPr>
              <a:t>——5S</a:t>
            </a:r>
            <a:r>
              <a:rPr lang="zh-CN" altLang="en-US" sz="2000" dirty="0">
                <a:solidFill>
                  <a:srgbClr val="333333"/>
                </a:solidFill>
                <a:latin typeface="微软雅黑" panose="020B0503020204020204" pitchFamily="34" charset="-122"/>
                <a:ea typeface="微软雅黑" panose="020B0503020204020204" pitchFamily="34" charset="-122"/>
              </a:rPr>
              <a:t>活动</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en-US" altLang="zh-CN" sz="2000" dirty="0">
                <a:solidFill>
                  <a:srgbClr val="333333"/>
                </a:solidFill>
                <a:latin typeface="微软雅黑" panose="020B0503020204020204" pitchFamily="34" charset="-122"/>
                <a:ea typeface="微软雅黑" panose="020B0503020204020204" pitchFamily="34" charset="-122"/>
              </a:rPr>
              <a:t>     </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r>
              <a:rPr lang="en-US" altLang="zh-CN" sz="2000" dirty="0">
                <a:solidFill>
                  <a:srgbClr val="333333"/>
                </a:solidFill>
                <a:latin typeface="微软雅黑" panose="020B0503020204020204" pitchFamily="34" charset="-122"/>
                <a:ea typeface="微软雅黑" panose="020B0503020204020204" pitchFamily="34" charset="-122"/>
              </a:rPr>
              <a:t>     5S</a:t>
            </a:r>
            <a:r>
              <a:rPr lang="zh-CN" altLang="en-US" sz="2000" dirty="0">
                <a:solidFill>
                  <a:srgbClr val="333333"/>
                </a:solidFill>
                <a:latin typeface="微软雅黑" panose="020B0503020204020204" pitchFamily="34" charset="-122"/>
                <a:ea typeface="微软雅黑" panose="020B0503020204020204" pitchFamily="34" charset="-122"/>
              </a:rPr>
              <a:t>是整理、整顿、清扫、清洁、素养的简称。</a:t>
            </a:r>
            <a:r>
              <a:rPr lang="en-US" altLang="zh-CN" sz="2000" dirty="0">
                <a:solidFill>
                  <a:srgbClr val="333333"/>
                </a:solidFill>
                <a:latin typeface="微软雅黑" panose="020B0503020204020204" pitchFamily="34" charset="-122"/>
                <a:ea typeface="微软雅黑" panose="020B0503020204020204" pitchFamily="34" charset="-122"/>
              </a:rPr>
              <a:t>5S</a:t>
            </a:r>
            <a:r>
              <a:rPr lang="zh-CN" altLang="en-US" sz="2000" dirty="0">
                <a:solidFill>
                  <a:srgbClr val="333333"/>
                </a:solidFill>
                <a:latin typeface="微软雅黑" panose="020B0503020204020204" pitchFamily="34" charset="-122"/>
                <a:ea typeface="微软雅黑" panose="020B0503020204020204" pitchFamily="34" charset="-122"/>
              </a:rPr>
              <a:t>活动是一项基本活动，是现场一切活动的基础，是推行</a:t>
            </a:r>
            <a:r>
              <a:rPr lang="en-US" altLang="zh-CN" sz="2000" dirty="0">
                <a:solidFill>
                  <a:srgbClr val="333333"/>
                </a:solidFill>
                <a:latin typeface="微软雅黑" panose="020B0503020204020204" pitchFamily="34" charset="-122"/>
                <a:ea typeface="微软雅黑" panose="020B0503020204020204" pitchFamily="34" charset="-122"/>
              </a:rPr>
              <a:t>TPM</a:t>
            </a:r>
            <a:r>
              <a:rPr lang="zh-CN" altLang="en-US" sz="2000" dirty="0">
                <a:solidFill>
                  <a:srgbClr val="333333"/>
                </a:solidFill>
                <a:latin typeface="微软雅黑" panose="020B0503020204020204" pitchFamily="34" charset="-122"/>
                <a:ea typeface="微软雅黑" panose="020B0503020204020204" pitchFamily="34" charset="-122"/>
              </a:rPr>
              <a:t>阶段活动前的必要准备工作和前提。</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培训支柱</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始于教育、终于教育”的教育训练</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生产支柱</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制造部门的自主管理活动</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内容占位符 2"/>
          <p:cNvSpPr>
            <a:spLocks noGrp="1"/>
          </p:cNvSpPr>
          <p:nvPr>
            <p:ph idx="1"/>
          </p:nvPr>
        </p:nvSpPr>
        <p:spPr>
          <a:ln/>
        </p:spPr>
        <p:txBody>
          <a:bodyPr vert="horz" wrap="square" lIns="91440" tIns="45720" rIns="91440" bIns="45720" anchor="t" anchorCtr="0"/>
          <a:p>
            <a:r>
              <a:rPr lang="zh-CN" altLang="en-US" sz="2000" dirty="0">
                <a:solidFill>
                  <a:srgbClr val="333333"/>
                </a:solidFill>
                <a:latin typeface="微软雅黑" panose="020B0503020204020204" pitchFamily="34" charset="-122"/>
                <a:ea typeface="微软雅黑" panose="020B0503020204020204" pitchFamily="34" charset="-122"/>
              </a:rPr>
              <a:t>效率支柱</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全部门主题改善活动和项目活动</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en-US" altLang="zh-CN"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设备支柱</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设备部门的专业保全活动</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事务支柱</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管理间接部门的事务革新活动</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技术支柱</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开发部门的情报管理活动</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安全支柱</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安全部门的安全管理活动</a:t>
            </a:r>
            <a:endParaRPr lang="en-US" altLang="zh-CN"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品质支柱</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品质部门的品质保全活动</a:t>
            </a:r>
            <a:endParaRPr lang="zh-CN" altLang="en-US"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p:txBody>
      </p:sp>
      <p:pic>
        <p:nvPicPr>
          <p:cNvPr id="20483" name="图片 3"/>
          <p:cNvPicPr>
            <a:picLocks noChangeAspect="1"/>
          </p:cNvPicPr>
          <p:nvPr/>
        </p:nvPicPr>
        <p:blipFill>
          <a:blip r:embed="rId1"/>
          <a:stretch>
            <a:fillRect/>
          </a:stretch>
        </p:blipFill>
        <p:spPr>
          <a:xfrm>
            <a:off x="8048625" y="2024063"/>
            <a:ext cx="3533775" cy="35052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a:xfrm>
            <a:off x="527050" y="17463"/>
            <a:ext cx="11114088" cy="671512"/>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7   </a:t>
            </a:r>
            <a:r>
              <a:rPr lang="zh-CN" altLang="en-US" sz="3200" dirty="0">
                <a:latin typeface="微软雅黑" panose="020B0503020204020204" pitchFamily="34" charset="-122"/>
                <a:ea typeface="微软雅黑" panose="020B0503020204020204" pitchFamily="34" charset="-122"/>
              </a:rPr>
              <a:t>现场</a:t>
            </a:r>
            <a:endParaRPr lang="zh-CN" altLang="en-US" sz="3200" dirty="0">
              <a:latin typeface="微软雅黑" panose="020B0503020204020204" pitchFamily="34" charset="-122"/>
              <a:ea typeface="微软雅黑" panose="020B0503020204020204" pitchFamily="34" charset="-122"/>
            </a:endParaRPr>
          </a:p>
        </p:txBody>
      </p:sp>
      <p:sp>
        <p:nvSpPr>
          <p:cNvPr id="21507" name="内容占位符 2"/>
          <p:cNvSpPr>
            <a:spLocks noGrp="1"/>
          </p:cNvSpPr>
          <p:nvPr>
            <p:ph idx="1"/>
          </p:nvPr>
        </p:nvSpPr>
        <p:spPr>
          <a:ln/>
        </p:spPr>
        <p:txBody>
          <a:bodyPr vert="horz" wrap="square" lIns="91440" tIns="45720" rIns="91440" bIns="45720" anchor="t" anchorCtr="0"/>
          <a:p>
            <a:pPr>
              <a:buNone/>
            </a:pPr>
            <a:r>
              <a:rPr lang="zh-CN" altLang="en-US" sz="2000" dirty="0">
                <a:solidFill>
                  <a:srgbClr val="333333"/>
                </a:solidFill>
                <a:latin typeface="微软雅黑" panose="020B0503020204020204" pitchFamily="34" charset="-122"/>
                <a:ea typeface="微软雅黑" panose="020B0503020204020204" pitchFamily="34" charset="-122"/>
              </a:rPr>
              <a:t>       现场：公司内最重要的地方</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现场时所有信息的来源。要成为一个合格的企业职员，就必须喜欢现场</a:t>
            </a:r>
            <a:r>
              <a:rPr lang="en-US" altLang="zh-CN" sz="2000" dirty="0">
                <a:solidFill>
                  <a:srgbClr val="333333"/>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现场时公司内最重要的地方。管理及督导人员应该立即到现场去，站在那里观察事情的进展。在养成到现场的习惯之后，管理者就能建立起应用惯例，和解决特定问题的信心。</a:t>
            </a:r>
            <a:endParaRPr lang="zh-CN" altLang="en-US"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p:txBody>
      </p:sp>
      <p:pic>
        <p:nvPicPr>
          <p:cNvPr id="21508" name="图片 4"/>
          <p:cNvPicPr>
            <a:picLocks noChangeAspect="1"/>
          </p:cNvPicPr>
          <p:nvPr/>
        </p:nvPicPr>
        <p:blipFill>
          <a:blip r:embed="rId1"/>
          <a:stretch>
            <a:fillRect/>
          </a:stretch>
        </p:blipFill>
        <p:spPr>
          <a:xfrm>
            <a:off x="6599238" y="3157538"/>
            <a:ext cx="4714875" cy="318611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527050" y="17463"/>
            <a:ext cx="11114088" cy="671512"/>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8   </a:t>
            </a:r>
            <a:r>
              <a:rPr lang="zh-CN" altLang="en-US" sz="3200" dirty="0">
                <a:latin typeface="微软雅黑" panose="020B0503020204020204" pitchFamily="34" charset="-122"/>
                <a:ea typeface="微软雅黑" panose="020B0503020204020204" pitchFamily="34" charset="-122"/>
              </a:rPr>
              <a:t>为订单而采购</a:t>
            </a:r>
            <a:endParaRPr lang="zh-CN" altLang="en-US" sz="3200" dirty="0">
              <a:latin typeface="微软雅黑" panose="020B0503020204020204" pitchFamily="34" charset="-122"/>
              <a:ea typeface="微软雅黑" panose="020B0503020204020204" pitchFamily="34" charset="-122"/>
            </a:endParaRPr>
          </a:p>
        </p:txBody>
      </p:sp>
      <p:sp>
        <p:nvSpPr>
          <p:cNvPr id="22531" name="内容占位符 2"/>
          <p:cNvSpPr>
            <a:spLocks noGrp="1"/>
          </p:cNvSpPr>
          <p:nvPr>
            <p:ph idx="1"/>
          </p:nvPr>
        </p:nvSpPr>
        <p:spPr>
          <a:xfrm>
            <a:off x="1082675" y="1139825"/>
            <a:ext cx="9137650" cy="4902200"/>
          </a:xfrm>
          <a:ln/>
        </p:spPr>
        <p:txBody>
          <a:bodyPr vert="horz" wrap="square" lIns="91440" tIns="45720" rIns="91440" bIns="45720" anchor="t" anchorCtr="0"/>
          <a:p>
            <a:pPr>
              <a:buNone/>
            </a:pPr>
            <a:r>
              <a:rPr lang="en-US" altLang="zh-CN" sz="2000" dirty="0">
                <a:solidFill>
                  <a:srgbClr val="333333"/>
                </a:solidFill>
                <a:latin typeface="微软雅黑" panose="020B0503020204020204" pitchFamily="34" charset="-122"/>
                <a:ea typeface="微软雅黑" panose="020B0503020204020204" pitchFamily="34" charset="-122"/>
              </a:rPr>
              <a:t>            JIT</a:t>
            </a:r>
            <a:r>
              <a:rPr lang="zh-CN" altLang="en-US" sz="2000" dirty="0">
                <a:solidFill>
                  <a:srgbClr val="333333"/>
                </a:solidFill>
                <a:latin typeface="微软雅黑" panose="020B0503020204020204" pitchFamily="34" charset="-122"/>
                <a:ea typeface="微软雅黑" panose="020B0503020204020204" pitchFamily="34" charset="-122"/>
              </a:rPr>
              <a:t>采购是准时化生产系统的重要组成部分。</a:t>
            </a:r>
            <a:r>
              <a:rPr lang="en-US" altLang="zh-CN" sz="2000" dirty="0">
                <a:solidFill>
                  <a:srgbClr val="333333"/>
                </a:solidFill>
                <a:latin typeface="微软雅黑" panose="020B0503020204020204" pitchFamily="34" charset="-122"/>
                <a:ea typeface="微软雅黑" panose="020B0503020204020204" pitchFamily="34" charset="-122"/>
              </a:rPr>
              <a:t>JIT</a:t>
            </a:r>
            <a:r>
              <a:rPr lang="zh-CN" altLang="en-US" sz="2000" dirty="0">
                <a:solidFill>
                  <a:srgbClr val="333333"/>
                </a:solidFill>
                <a:latin typeface="微软雅黑" panose="020B0503020204020204" pitchFamily="34" charset="-122"/>
                <a:ea typeface="微软雅黑" panose="020B0503020204020204" pitchFamily="34" charset="-122"/>
              </a:rPr>
              <a:t>系统是指企业在生产自动化、电算化的情况下，合理规划并大大简化采购、生产及销售过程。根据</a:t>
            </a:r>
            <a:r>
              <a:rPr lang="en-US" altLang="zh-CN" sz="2000" dirty="0">
                <a:solidFill>
                  <a:srgbClr val="333333"/>
                </a:solidFill>
                <a:latin typeface="微软雅黑" panose="020B0503020204020204" pitchFamily="34" charset="-122"/>
                <a:ea typeface="微软雅黑" panose="020B0503020204020204" pitchFamily="34" charset="-122"/>
              </a:rPr>
              <a:t>JIT</a:t>
            </a:r>
            <a:r>
              <a:rPr lang="zh-CN" altLang="en-US" sz="2000" dirty="0">
                <a:solidFill>
                  <a:srgbClr val="333333"/>
                </a:solidFill>
                <a:latin typeface="微软雅黑" panose="020B0503020204020204" pitchFamily="34" charset="-122"/>
                <a:ea typeface="微软雅黑" panose="020B0503020204020204" pitchFamily="34" charset="-122"/>
              </a:rPr>
              <a:t>采购原理，一个企业只有在需要的时候才把重要的物资采购到需要的地点，这种做法使</a:t>
            </a:r>
            <a:r>
              <a:rPr lang="en-US" altLang="zh-CN" sz="2000" dirty="0">
                <a:solidFill>
                  <a:srgbClr val="333333"/>
                </a:solidFill>
                <a:latin typeface="微软雅黑" panose="020B0503020204020204" pitchFamily="34" charset="-122"/>
                <a:ea typeface="微软雅黑" panose="020B0503020204020204" pitchFamily="34" charset="-122"/>
              </a:rPr>
              <a:t>JIT</a:t>
            </a:r>
            <a:r>
              <a:rPr lang="zh-CN" altLang="en-US" sz="2000" dirty="0">
                <a:solidFill>
                  <a:srgbClr val="333333"/>
                </a:solidFill>
                <a:latin typeface="微软雅黑" panose="020B0503020204020204" pitchFamily="34" charset="-122"/>
                <a:ea typeface="微软雅黑" panose="020B0503020204020204" pitchFamily="34" charset="-122"/>
              </a:rPr>
              <a:t>采购成为一种节省而有效率的采购模式。降低原材料的采购价格也是</a:t>
            </a:r>
            <a:r>
              <a:rPr lang="en-US" altLang="zh-CN" sz="2000" dirty="0">
                <a:solidFill>
                  <a:srgbClr val="333333"/>
                </a:solidFill>
                <a:latin typeface="微软雅黑" panose="020B0503020204020204" pitchFamily="34" charset="-122"/>
                <a:ea typeface="微软雅黑" panose="020B0503020204020204" pitchFamily="34" charset="-122"/>
              </a:rPr>
              <a:t>JIT</a:t>
            </a:r>
            <a:r>
              <a:rPr lang="zh-CN" altLang="en-US" sz="2000" dirty="0">
                <a:solidFill>
                  <a:srgbClr val="333333"/>
                </a:solidFill>
                <a:latin typeface="微软雅黑" panose="020B0503020204020204" pitchFamily="34" charset="-122"/>
                <a:ea typeface="微软雅黑" panose="020B0503020204020204" pitchFamily="34" charset="-122"/>
              </a:rPr>
              <a:t>采购的一大特点。</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en-US" altLang="zh-CN" sz="2000" dirty="0">
                <a:solidFill>
                  <a:srgbClr val="333333"/>
                </a:solidFill>
                <a:latin typeface="微软雅黑" panose="020B0503020204020204" pitchFamily="34" charset="-122"/>
                <a:ea typeface="微软雅黑" panose="020B0503020204020204" pitchFamily="34" charset="-122"/>
              </a:rPr>
              <a:t>JIT</a:t>
            </a:r>
            <a:r>
              <a:rPr lang="zh-CN" altLang="en-US" sz="2000" dirty="0">
                <a:solidFill>
                  <a:srgbClr val="333333"/>
                </a:solidFill>
                <a:latin typeface="微软雅黑" panose="020B0503020204020204" pitchFamily="34" charset="-122"/>
                <a:ea typeface="微软雅黑" panose="020B0503020204020204" pitchFamily="34" charset="-122"/>
              </a:rPr>
              <a:t>采购具有以下特点：</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合理选择供应商，并建立战略伙伴关系，要求供应商进入制造商的生产过程。</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小批量采购</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实现零库存或少库存</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交货准时，包装标准</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信息共享</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重视教育与培训</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严格的质量控制，产品国际认证</a:t>
            </a:r>
            <a:endParaRPr lang="zh-CN" altLang="en-US"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p:txBody>
      </p:sp>
      <p:pic>
        <p:nvPicPr>
          <p:cNvPr id="22532" name="Picture 6" descr="firetruck"/>
          <p:cNvPicPr>
            <a:picLocks noChangeAspect="1"/>
          </p:cNvPicPr>
          <p:nvPr/>
        </p:nvPicPr>
        <p:blipFill>
          <a:blip r:embed="rId1"/>
          <a:stretch>
            <a:fillRect/>
          </a:stretch>
        </p:blipFill>
        <p:spPr>
          <a:xfrm>
            <a:off x="7807325" y="4219575"/>
            <a:ext cx="3105150" cy="239395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3575050" y="3417888"/>
            <a:ext cx="5040313"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第三章 营销理念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3556"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50">
              <a:alpha val="100000"/>
            </a:srgbClr>
          </a:solidFill>
          <a:ln w="9525">
            <a:noFill/>
          </a:ln>
        </p:spPr>
        <p:txBody>
          <a:bodyPr/>
          <a:p>
            <a:endParaRPr lang="zh-CN" altLang="en-US"/>
          </a:p>
        </p:txBody>
      </p:sp>
      <p:grpSp>
        <p:nvGrpSpPr>
          <p:cNvPr id="7" name="PA-17-图表板-43808"/>
          <p:cNvGrpSpPr>
            <a:grpSpLocks noChangeAspect="1"/>
          </p:cNvGrpSpPr>
          <p:nvPr>
            <p:custDataLst>
              <p:tags r:id="rId1"/>
            </p:custDataLst>
          </p:nvPr>
        </p:nvGrpSpPr>
        <p:grpSpPr bwMode="auto">
          <a:xfrm>
            <a:off x="5519404" y="1905188"/>
            <a:ext cx="1151099" cy="1066002"/>
            <a:chOff x="3240" y="1603"/>
            <a:chExt cx="1204" cy="1115"/>
          </a:xfrm>
          <a:solidFill>
            <a:schemeClr val="bg1"/>
          </a:solidFill>
        </p:grpSpPr>
        <p:sp>
          <p:nvSpPr>
            <p:cNvPr id="8" name="PA-矩形 322"/>
            <p:cNvSpPr>
              <a:spLocks noChangeArrowheads="1"/>
            </p:cNvSpPr>
            <p:nvPr/>
          </p:nvSpPr>
          <p:spPr bwMode="auto">
            <a:xfrm>
              <a:off x="3654" y="1750"/>
              <a:ext cx="370" cy="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323"/>
            <p:cNvSpPr>
              <a:spLocks noEditPoints="1"/>
            </p:cNvSpPr>
            <p:nvPr/>
          </p:nvSpPr>
          <p:spPr bwMode="auto">
            <a:xfrm>
              <a:off x="3240" y="1736"/>
              <a:ext cx="1204" cy="982"/>
            </a:xfrm>
            <a:custGeom>
              <a:avLst/>
              <a:gdLst>
                <a:gd name="T0" fmla="*/ 1204 w 1204"/>
                <a:gd name="T1" fmla="*/ 982 h 982"/>
                <a:gd name="T2" fmla="*/ 0 w 1204"/>
                <a:gd name="T3" fmla="*/ 982 h 982"/>
                <a:gd name="T4" fmla="*/ 0 w 1204"/>
                <a:gd name="T5" fmla="*/ 0 h 982"/>
                <a:gd name="T6" fmla="*/ 1204 w 1204"/>
                <a:gd name="T7" fmla="*/ 0 h 982"/>
                <a:gd name="T8" fmla="*/ 1204 w 1204"/>
                <a:gd name="T9" fmla="*/ 982 h 982"/>
                <a:gd name="T10" fmla="*/ 19 w 1204"/>
                <a:gd name="T11" fmla="*/ 963 h 982"/>
                <a:gd name="T12" fmla="*/ 1185 w 1204"/>
                <a:gd name="T13" fmla="*/ 963 h 982"/>
                <a:gd name="T14" fmla="*/ 1185 w 1204"/>
                <a:gd name="T15" fmla="*/ 19 h 982"/>
                <a:gd name="T16" fmla="*/ 19 w 1204"/>
                <a:gd name="T17" fmla="*/ 19 h 982"/>
                <a:gd name="T18" fmla="*/ 19 w 1204"/>
                <a:gd name="T19" fmla="*/ 96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4" h="982">
                  <a:moveTo>
                    <a:pt x="1204" y="982"/>
                  </a:moveTo>
                  <a:lnTo>
                    <a:pt x="0" y="982"/>
                  </a:lnTo>
                  <a:lnTo>
                    <a:pt x="0" y="0"/>
                  </a:lnTo>
                  <a:lnTo>
                    <a:pt x="1204" y="0"/>
                  </a:lnTo>
                  <a:lnTo>
                    <a:pt x="1204" y="982"/>
                  </a:lnTo>
                  <a:close/>
                  <a:moveTo>
                    <a:pt x="19" y="963"/>
                  </a:moveTo>
                  <a:lnTo>
                    <a:pt x="1185" y="963"/>
                  </a:lnTo>
                  <a:lnTo>
                    <a:pt x="1185" y="19"/>
                  </a:lnTo>
                  <a:lnTo>
                    <a:pt x="19" y="19"/>
                  </a:lnTo>
                  <a:lnTo>
                    <a:pt x="19" y="9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324"/>
            <p:cNvSpPr/>
            <p:nvPr/>
          </p:nvSpPr>
          <p:spPr bwMode="auto">
            <a:xfrm>
              <a:off x="3497" y="1878"/>
              <a:ext cx="714" cy="731"/>
            </a:xfrm>
            <a:custGeom>
              <a:avLst/>
              <a:gdLst>
                <a:gd name="T0" fmla="*/ 1892 w 1892"/>
                <a:gd name="T1" fmla="*/ 968 h 1937"/>
                <a:gd name="T2" fmla="*/ 946 w 1892"/>
                <a:gd name="T3" fmla="*/ 1937 h 1937"/>
                <a:gd name="T4" fmla="*/ 0 w 1892"/>
                <a:gd name="T5" fmla="*/ 968 h 1937"/>
                <a:gd name="T6" fmla="*/ 946 w 1892"/>
                <a:gd name="T7" fmla="*/ 0 h 1937"/>
                <a:gd name="T8" fmla="*/ 946 w 1892"/>
                <a:gd name="T9" fmla="*/ 968 h 1937"/>
                <a:gd name="T10" fmla="*/ 1892 w 1892"/>
                <a:gd name="T11" fmla="*/ 968 h 1937"/>
              </a:gdLst>
              <a:ahLst/>
              <a:cxnLst>
                <a:cxn ang="0">
                  <a:pos x="T0" y="T1"/>
                </a:cxn>
                <a:cxn ang="0">
                  <a:pos x="T2" y="T3"/>
                </a:cxn>
                <a:cxn ang="0">
                  <a:pos x="T4" y="T5"/>
                </a:cxn>
                <a:cxn ang="0">
                  <a:pos x="T6" y="T7"/>
                </a:cxn>
                <a:cxn ang="0">
                  <a:pos x="T8" y="T9"/>
                </a:cxn>
                <a:cxn ang="0">
                  <a:pos x="T10" y="T11"/>
                </a:cxn>
              </a:cxnLst>
              <a:rect l="0" t="0" r="r" b="b"/>
              <a:pathLst>
                <a:path w="1892" h="1937">
                  <a:moveTo>
                    <a:pt x="1892" y="968"/>
                  </a:moveTo>
                  <a:cubicBezTo>
                    <a:pt x="1892" y="1503"/>
                    <a:pt x="1468" y="1937"/>
                    <a:pt x="946" y="1937"/>
                  </a:cubicBezTo>
                  <a:cubicBezTo>
                    <a:pt x="423" y="1937"/>
                    <a:pt x="0" y="1503"/>
                    <a:pt x="0" y="968"/>
                  </a:cubicBezTo>
                  <a:cubicBezTo>
                    <a:pt x="0" y="433"/>
                    <a:pt x="423" y="0"/>
                    <a:pt x="946" y="0"/>
                  </a:cubicBezTo>
                  <a:lnTo>
                    <a:pt x="946" y="968"/>
                  </a:lnTo>
                  <a:lnTo>
                    <a:pt x="1892" y="96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1" name="PA-任意多边形 325"/>
            <p:cNvSpPr>
              <a:spLocks noEditPoints="1"/>
            </p:cNvSpPr>
            <p:nvPr/>
          </p:nvSpPr>
          <p:spPr bwMode="auto">
            <a:xfrm>
              <a:off x="3488" y="1603"/>
              <a:ext cx="733" cy="1015"/>
            </a:xfrm>
            <a:custGeom>
              <a:avLst/>
              <a:gdLst>
                <a:gd name="T0" fmla="*/ 971 w 1942"/>
                <a:gd name="T1" fmla="*/ 2689 h 2689"/>
                <a:gd name="T2" fmla="*/ 284 w 1942"/>
                <a:gd name="T3" fmla="*/ 2398 h 2689"/>
                <a:gd name="T4" fmla="*/ 0 w 1942"/>
                <a:gd name="T5" fmla="*/ 1695 h 2689"/>
                <a:gd name="T6" fmla="*/ 284 w 1942"/>
                <a:gd name="T7" fmla="*/ 993 h 2689"/>
                <a:gd name="T8" fmla="*/ 971 w 1942"/>
                <a:gd name="T9" fmla="*/ 702 h 2689"/>
                <a:gd name="T10" fmla="*/ 996 w 1942"/>
                <a:gd name="T11" fmla="*/ 702 h 2689"/>
                <a:gd name="T12" fmla="*/ 996 w 1942"/>
                <a:gd name="T13" fmla="*/ 1670 h 2689"/>
                <a:gd name="T14" fmla="*/ 1942 w 1942"/>
                <a:gd name="T15" fmla="*/ 1670 h 2689"/>
                <a:gd name="T16" fmla="*/ 1942 w 1942"/>
                <a:gd name="T17" fmla="*/ 1695 h 2689"/>
                <a:gd name="T18" fmla="*/ 1658 w 1942"/>
                <a:gd name="T19" fmla="*/ 2398 h 2689"/>
                <a:gd name="T20" fmla="*/ 971 w 1942"/>
                <a:gd name="T21" fmla="*/ 2689 h 2689"/>
                <a:gd name="T22" fmla="*/ 946 w 1942"/>
                <a:gd name="T23" fmla="*/ 752 h 2689"/>
                <a:gd name="T24" fmla="*/ 50 w 1942"/>
                <a:gd name="T25" fmla="*/ 1695 h 2689"/>
                <a:gd name="T26" fmla="*/ 971 w 1942"/>
                <a:gd name="T27" fmla="*/ 2639 h 2689"/>
                <a:gd name="T28" fmla="*/ 1892 w 1942"/>
                <a:gd name="T29" fmla="*/ 1720 h 2689"/>
                <a:gd name="T30" fmla="*/ 946 w 1942"/>
                <a:gd name="T31" fmla="*/ 1720 h 2689"/>
                <a:gd name="T32" fmla="*/ 946 w 1942"/>
                <a:gd name="T33" fmla="*/ 752 h 2689"/>
                <a:gd name="T34" fmla="*/ 1461 w 1942"/>
                <a:gd name="T35" fmla="*/ 562 h 2689"/>
                <a:gd name="T36" fmla="*/ 404 w 1942"/>
                <a:gd name="T37" fmla="*/ 562 h 2689"/>
                <a:gd name="T38" fmla="*/ 404 w 1942"/>
                <a:gd name="T39" fmla="*/ 0 h 2689"/>
                <a:gd name="T40" fmla="*/ 1461 w 1942"/>
                <a:gd name="T41" fmla="*/ 0 h 2689"/>
                <a:gd name="T42" fmla="*/ 1461 w 1942"/>
                <a:gd name="T43" fmla="*/ 562 h 2689"/>
                <a:gd name="T44" fmla="*/ 454 w 1942"/>
                <a:gd name="T45" fmla="*/ 512 h 2689"/>
                <a:gd name="T46" fmla="*/ 1411 w 1942"/>
                <a:gd name="T47" fmla="*/ 512 h 2689"/>
                <a:gd name="T48" fmla="*/ 1411 w 1942"/>
                <a:gd name="T49" fmla="*/ 50 h 2689"/>
                <a:gd name="T50" fmla="*/ 454 w 1942"/>
                <a:gd name="T51" fmla="*/ 50 h 2689"/>
                <a:gd name="T52" fmla="*/ 454 w 1942"/>
                <a:gd name="T53" fmla="*/ 512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2" h="2689">
                  <a:moveTo>
                    <a:pt x="971" y="2689"/>
                  </a:moveTo>
                  <a:cubicBezTo>
                    <a:pt x="712" y="2689"/>
                    <a:pt x="468" y="2586"/>
                    <a:pt x="284" y="2398"/>
                  </a:cubicBezTo>
                  <a:cubicBezTo>
                    <a:pt x="101" y="2210"/>
                    <a:pt x="0" y="1961"/>
                    <a:pt x="0" y="1695"/>
                  </a:cubicBezTo>
                  <a:cubicBezTo>
                    <a:pt x="0" y="1430"/>
                    <a:pt x="101" y="1181"/>
                    <a:pt x="284" y="993"/>
                  </a:cubicBezTo>
                  <a:cubicBezTo>
                    <a:pt x="468" y="805"/>
                    <a:pt x="711" y="702"/>
                    <a:pt x="971" y="702"/>
                  </a:cubicBezTo>
                  <a:lnTo>
                    <a:pt x="996" y="702"/>
                  </a:lnTo>
                  <a:lnTo>
                    <a:pt x="996" y="1670"/>
                  </a:lnTo>
                  <a:lnTo>
                    <a:pt x="1942" y="1670"/>
                  </a:lnTo>
                  <a:lnTo>
                    <a:pt x="1942" y="1695"/>
                  </a:lnTo>
                  <a:cubicBezTo>
                    <a:pt x="1942" y="1961"/>
                    <a:pt x="1841" y="2210"/>
                    <a:pt x="1658" y="2398"/>
                  </a:cubicBezTo>
                  <a:cubicBezTo>
                    <a:pt x="1474" y="2586"/>
                    <a:pt x="1230" y="2689"/>
                    <a:pt x="971" y="2689"/>
                  </a:cubicBezTo>
                  <a:close/>
                  <a:moveTo>
                    <a:pt x="946" y="752"/>
                  </a:moveTo>
                  <a:cubicBezTo>
                    <a:pt x="450" y="766"/>
                    <a:pt x="50" y="1184"/>
                    <a:pt x="50" y="1695"/>
                  </a:cubicBezTo>
                  <a:cubicBezTo>
                    <a:pt x="50" y="2216"/>
                    <a:pt x="463" y="2639"/>
                    <a:pt x="971" y="2639"/>
                  </a:cubicBezTo>
                  <a:cubicBezTo>
                    <a:pt x="1471" y="2639"/>
                    <a:pt x="1878" y="2229"/>
                    <a:pt x="1892" y="1720"/>
                  </a:cubicBezTo>
                  <a:lnTo>
                    <a:pt x="946" y="1720"/>
                  </a:lnTo>
                  <a:lnTo>
                    <a:pt x="946" y="752"/>
                  </a:lnTo>
                  <a:close/>
                  <a:moveTo>
                    <a:pt x="1461" y="562"/>
                  </a:moveTo>
                  <a:lnTo>
                    <a:pt x="404" y="562"/>
                  </a:lnTo>
                  <a:lnTo>
                    <a:pt x="404" y="0"/>
                  </a:lnTo>
                  <a:lnTo>
                    <a:pt x="1461" y="0"/>
                  </a:lnTo>
                  <a:lnTo>
                    <a:pt x="1461" y="562"/>
                  </a:lnTo>
                  <a:close/>
                  <a:moveTo>
                    <a:pt x="454" y="512"/>
                  </a:moveTo>
                  <a:lnTo>
                    <a:pt x="1411" y="512"/>
                  </a:lnTo>
                  <a:lnTo>
                    <a:pt x="1411" y="50"/>
                  </a:lnTo>
                  <a:lnTo>
                    <a:pt x="454" y="50"/>
                  </a:lnTo>
                  <a:lnTo>
                    <a:pt x="454" y="512"/>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2" name="PA-任意多边形 326"/>
            <p:cNvSpPr/>
            <p:nvPr/>
          </p:nvSpPr>
          <p:spPr bwMode="auto">
            <a:xfrm>
              <a:off x="4045" y="1958"/>
              <a:ext cx="35" cy="199"/>
            </a:xfrm>
            <a:custGeom>
              <a:avLst/>
              <a:gdLst>
                <a:gd name="T0" fmla="*/ 0 w 93"/>
                <a:gd name="T1" fmla="*/ 528 h 528"/>
                <a:gd name="T2" fmla="*/ 93 w 93"/>
                <a:gd name="T3" fmla="*/ 528 h 528"/>
                <a:gd name="T4" fmla="*/ 93 w 93"/>
                <a:gd name="T5" fmla="*/ 84 h 528"/>
                <a:gd name="T6" fmla="*/ 0 w 93"/>
                <a:gd name="T7" fmla="*/ 0 h 528"/>
                <a:gd name="T8" fmla="*/ 0 w 93"/>
                <a:gd name="T9" fmla="*/ 528 h 528"/>
              </a:gdLst>
              <a:ahLst/>
              <a:cxnLst>
                <a:cxn ang="0">
                  <a:pos x="T0" y="T1"/>
                </a:cxn>
                <a:cxn ang="0">
                  <a:pos x="T2" y="T3"/>
                </a:cxn>
                <a:cxn ang="0">
                  <a:pos x="T4" y="T5"/>
                </a:cxn>
                <a:cxn ang="0">
                  <a:pos x="T6" y="T7"/>
                </a:cxn>
                <a:cxn ang="0">
                  <a:pos x="T8" y="T9"/>
                </a:cxn>
              </a:cxnLst>
              <a:rect l="0" t="0" r="r" b="b"/>
              <a:pathLst>
                <a:path w="93" h="528">
                  <a:moveTo>
                    <a:pt x="0" y="528"/>
                  </a:moveTo>
                  <a:lnTo>
                    <a:pt x="93" y="528"/>
                  </a:lnTo>
                  <a:lnTo>
                    <a:pt x="93" y="84"/>
                  </a:lnTo>
                  <a:cubicBezTo>
                    <a:pt x="65" y="54"/>
                    <a:pt x="33" y="26"/>
                    <a:pt x="0" y="0"/>
                  </a:cubicBezTo>
                  <a:lnTo>
                    <a:pt x="0" y="52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3" name="PA-任意多边形 327"/>
            <p:cNvSpPr>
              <a:spLocks noEditPoints="1"/>
            </p:cNvSpPr>
            <p:nvPr/>
          </p:nvSpPr>
          <p:spPr bwMode="auto">
            <a:xfrm>
              <a:off x="4027" y="1902"/>
              <a:ext cx="72" cy="293"/>
            </a:xfrm>
            <a:custGeom>
              <a:avLst/>
              <a:gdLst>
                <a:gd name="T0" fmla="*/ 142 w 191"/>
                <a:gd name="T1" fmla="*/ 96 h 776"/>
                <a:gd name="T2" fmla="*/ 49 w 191"/>
                <a:gd name="T3" fmla="*/ 28 h 776"/>
                <a:gd name="T4" fmla="*/ 0 w 191"/>
                <a:gd name="T5" fmla="*/ 0 h 776"/>
                <a:gd name="T6" fmla="*/ 0 w 191"/>
                <a:gd name="T7" fmla="*/ 776 h 776"/>
                <a:gd name="T8" fmla="*/ 191 w 191"/>
                <a:gd name="T9" fmla="*/ 776 h 776"/>
                <a:gd name="T10" fmla="*/ 191 w 191"/>
                <a:gd name="T11" fmla="*/ 141 h 776"/>
                <a:gd name="T12" fmla="*/ 142 w 191"/>
                <a:gd name="T13" fmla="*/ 96 h 776"/>
                <a:gd name="T14" fmla="*/ 142 w 191"/>
                <a:gd name="T15" fmla="*/ 676 h 776"/>
                <a:gd name="T16" fmla="*/ 49 w 191"/>
                <a:gd name="T17" fmla="*/ 676 h 776"/>
                <a:gd name="T18" fmla="*/ 49 w 191"/>
                <a:gd name="T19" fmla="*/ 148 h 776"/>
                <a:gd name="T20" fmla="*/ 142 w 191"/>
                <a:gd name="T21" fmla="*/ 232 h 776"/>
                <a:gd name="T22" fmla="*/ 142 w 191"/>
                <a:gd name="T23" fmla="*/ 6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776">
                  <a:moveTo>
                    <a:pt x="142" y="96"/>
                  </a:moveTo>
                  <a:cubicBezTo>
                    <a:pt x="113" y="71"/>
                    <a:pt x="81" y="48"/>
                    <a:pt x="49" y="28"/>
                  </a:cubicBezTo>
                  <a:cubicBezTo>
                    <a:pt x="32" y="18"/>
                    <a:pt x="16" y="9"/>
                    <a:pt x="0" y="0"/>
                  </a:cubicBezTo>
                  <a:lnTo>
                    <a:pt x="0" y="776"/>
                  </a:lnTo>
                  <a:lnTo>
                    <a:pt x="191" y="776"/>
                  </a:lnTo>
                  <a:lnTo>
                    <a:pt x="191" y="141"/>
                  </a:lnTo>
                  <a:cubicBezTo>
                    <a:pt x="175" y="125"/>
                    <a:pt x="159" y="110"/>
                    <a:pt x="142" y="96"/>
                  </a:cubicBezTo>
                  <a:close/>
                  <a:moveTo>
                    <a:pt x="142" y="676"/>
                  </a:moveTo>
                  <a:lnTo>
                    <a:pt x="49" y="676"/>
                  </a:lnTo>
                  <a:lnTo>
                    <a:pt x="49" y="148"/>
                  </a:lnTo>
                  <a:cubicBezTo>
                    <a:pt x="82" y="173"/>
                    <a:pt x="114" y="201"/>
                    <a:pt x="142" y="232"/>
                  </a:cubicBezTo>
                  <a:lnTo>
                    <a:pt x="142" y="676"/>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4" name="PA-任意多边形 328"/>
            <p:cNvSpPr/>
            <p:nvPr/>
          </p:nvSpPr>
          <p:spPr bwMode="auto">
            <a:xfrm>
              <a:off x="4157" y="2071"/>
              <a:ext cx="29" cy="94"/>
            </a:xfrm>
            <a:custGeom>
              <a:avLst/>
              <a:gdLst>
                <a:gd name="T0" fmla="*/ 0 w 76"/>
                <a:gd name="T1" fmla="*/ 0 h 248"/>
                <a:gd name="T2" fmla="*/ 0 w 76"/>
                <a:gd name="T3" fmla="*/ 248 h 248"/>
                <a:gd name="T4" fmla="*/ 76 w 76"/>
                <a:gd name="T5" fmla="*/ 248 h 248"/>
                <a:gd name="T6" fmla="*/ 0 w 76"/>
                <a:gd name="T7" fmla="*/ 0 h 248"/>
              </a:gdLst>
              <a:ahLst/>
              <a:cxnLst>
                <a:cxn ang="0">
                  <a:pos x="T0" y="T1"/>
                </a:cxn>
                <a:cxn ang="0">
                  <a:pos x="T2" y="T3"/>
                </a:cxn>
                <a:cxn ang="0">
                  <a:pos x="T4" y="T5"/>
                </a:cxn>
                <a:cxn ang="0">
                  <a:pos x="T6" y="T7"/>
                </a:cxn>
              </a:cxnLst>
              <a:rect l="0" t="0" r="r" b="b"/>
              <a:pathLst>
                <a:path w="76" h="248">
                  <a:moveTo>
                    <a:pt x="0" y="0"/>
                  </a:moveTo>
                  <a:lnTo>
                    <a:pt x="0" y="248"/>
                  </a:lnTo>
                  <a:lnTo>
                    <a:pt x="76" y="248"/>
                  </a:lnTo>
                  <a:cubicBezTo>
                    <a:pt x="69" y="158"/>
                    <a:pt x="42" y="74"/>
                    <a:pt x="0"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5" name="PA-任意多边形 329"/>
            <p:cNvSpPr>
              <a:spLocks noEditPoints="1"/>
            </p:cNvSpPr>
            <p:nvPr/>
          </p:nvSpPr>
          <p:spPr bwMode="auto">
            <a:xfrm>
              <a:off x="4142" y="2003"/>
              <a:ext cx="74" cy="192"/>
            </a:xfrm>
            <a:custGeom>
              <a:avLst/>
              <a:gdLst>
                <a:gd name="T0" fmla="*/ 39 w 194"/>
                <a:gd name="T1" fmla="*/ 42 h 507"/>
                <a:gd name="T2" fmla="*/ 0 w 194"/>
                <a:gd name="T3" fmla="*/ 0 h 507"/>
                <a:gd name="T4" fmla="*/ 0 w 194"/>
                <a:gd name="T5" fmla="*/ 507 h 507"/>
                <a:gd name="T6" fmla="*/ 194 w 194"/>
                <a:gd name="T7" fmla="*/ 507 h 507"/>
                <a:gd name="T8" fmla="*/ 194 w 194"/>
                <a:gd name="T9" fmla="*/ 467 h 507"/>
                <a:gd name="T10" fmla="*/ 39 w 194"/>
                <a:gd name="T11" fmla="*/ 42 h 507"/>
                <a:gd name="T12" fmla="*/ 39 w 194"/>
                <a:gd name="T13" fmla="*/ 179 h 507"/>
                <a:gd name="T14" fmla="*/ 115 w 194"/>
                <a:gd name="T15" fmla="*/ 427 h 507"/>
                <a:gd name="T16" fmla="*/ 39 w 194"/>
                <a:gd name="T17" fmla="*/ 427 h 507"/>
                <a:gd name="T18" fmla="*/ 39 w 194"/>
                <a:gd name="T19" fmla="*/ 17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507">
                  <a:moveTo>
                    <a:pt x="39" y="42"/>
                  </a:moveTo>
                  <a:cubicBezTo>
                    <a:pt x="27" y="28"/>
                    <a:pt x="14" y="13"/>
                    <a:pt x="0" y="0"/>
                  </a:cubicBezTo>
                  <a:lnTo>
                    <a:pt x="0" y="507"/>
                  </a:lnTo>
                  <a:lnTo>
                    <a:pt x="194" y="507"/>
                  </a:lnTo>
                  <a:lnTo>
                    <a:pt x="194" y="467"/>
                  </a:lnTo>
                  <a:cubicBezTo>
                    <a:pt x="194" y="305"/>
                    <a:pt x="136" y="156"/>
                    <a:pt x="39" y="42"/>
                  </a:cubicBezTo>
                  <a:close/>
                  <a:moveTo>
                    <a:pt x="39" y="179"/>
                  </a:moveTo>
                  <a:cubicBezTo>
                    <a:pt x="82" y="252"/>
                    <a:pt x="108" y="337"/>
                    <a:pt x="115" y="427"/>
                  </a:cubicBezTo>
                  <a:lnTo>
                    <a:pt x="39" y="427"/>
                  </a:lnTo>
                  <a:lnTo>
                    <a:pt x="39" y="179"/>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6" name="PA-任意多边形 330"/>
            <p:cNvSpPr/>
            <p:nvPr/>
          </p:nvSpPr>
          <p:spPr bwMode="auto">
            <a:xfrm>
              <a:off x="3933" y="1906"/>
              <a:ext cx="27" cy="251"/>
            </a:xfrm>
            <a:custGeom>
              <a:avLst/>
              <a:gdLst>
                <a:gd name="T0" fmla="*/ 0 w 73"/>
                <a:gd name="T1" fmla="*/ 664 h 664"/>
                <a:gd name="T2" fmla="*/ 73 w 73"/>
                <a:gd name="T3" fmla="*/ 664 h 664"/>
                <a:gd name="T4" fmla="*/ 73 w 73"/>
                <a:gd name="T5" fmla="*/ 10 h 664"/>
                <a:gd name="T6" fmla="*/ 0 w 73"/>
                <a:gd name="T7" fmla="*/ 0 h 664"/>
                <a:gd name="T8" fmla="*/ 0 w 73"/>
                <a:gd name="T9" fmla="*/ 664 h 664"/>
              </a:gdLst>
              <a:ahLst/>
              <a:cxnLst>
                <a:cxn ang="0">
                  <a:pos x="T0" y="T1"/>
                </a:cxn>
                <a:cxn ang="0">
                  <a:pos x="T2" y="T3"/>
                </a:cxn>
                <a:cxn ang="0">
                  <a:pos x="T4" y="T5"/>
                </a:cxn>
                <a:cxn ang="0">
                  <a:pos x="T6" y="T7"/>
                </a:cxn>
                <a:cxn ang="0">
                  <a:pos x="T8" y="T9"/>
                </a:cxn>
              </a:cxnLst>
              <a:rect l="0" t="0" r="r" b="b"/>
              <a:pathLst>
                <a:path w="73" h="664">
                  <a:moveTo>
                    <a:pt x="0" y="664"/>
                  </a:moveTo>
                  <a:lnTo>
                    <a:pt x="73" y="664"/>
                  </a:lnTo>
                  <a:lnTo>
                    <a:pt x="73" y="10"/>
                  </a:lnTo>
                  <a:cubicBezTo>
                    <a:pt x="49" y="5"/>
                    <a:pt x="25" y="2"/>
                    <a:pt x="0" y="0"/>
                  </a:cubicBezTo>
                  <a:lnTo>
                    <a:pt x="0" y="664"/>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 name="PA-任意多边形 331"/>
            <p:cNvSpPr>
              <a:spLocks noEditPoints="1"/>
            </p:cNvSpPr>
            <p:nvPr/>
          </p:nvSpPr>
          <p:spPr bwMode="auto">
            <a:xfrm>
              <a:off x="3914" y="1868"/>
              <a:ext cx="65" cy="326"/>
            </a:xfrm>
            <a:custGeom>
              <a:avLst/>
              <a:gdLst>
                <a:gd name="T0" fmla="*/ 171 w 171"/>
                <a:gd name="T1" fmla="*/ 19 h 865"/>
                <a:gd name="T2" fmla="*/ 171 w 171"/>
                <a:gd name="T3" fmla="*/ 47 h 865"/>
                <a:gd name="T4" fmla="*/ 171 w 171"/>
                <a:gd name="T5" fmla="*/ 19 h 865"/>
                <a:gd name="T6" fmla="*/ 0 w 171"/>
                <a:gd name="T7" fmla="*/ 0 h 865"/>
                <a:gd name="T8" fmla="*/ 0 w 171"/>
                <a:gd name="T9" fmla="*/ 865 h 865"/>
                <a:gd name="T10" fmla="*/ 170 w 171"/>
                <a:gd name="T11" fmla="*/ 865 h 865"/>
                <a:gd name="T12" fmla="*/ 170 w 171"/>
                <a:gd name="T13" fmla="*/ 19 h 865"/>
                <a:gd name="T14" fmla="*/ 171 w 171"/>
                <a:gd name="T15" fmla="*/ 19 h 865"/>
                <a:gd name="T16" fmla="*/ 122 w 171"/>
                <a:gd name="T17" fmla="*/ 766 h 865"/>
                <a:gd name="T18" fmla="*/ 49 w 171"/>
                <a:gd name="T19" fmla="*/ 766 h 865"/>
                <a:gd name="T20" fmla="*/ 49 w 171"/>
                <a:gd name="T21" fmla="*/ 103 h 865"/>
                <a:gd name="T22" fmla="*/ 122 w 171"/>
                <a:gd name="T23" fmla="*/ 112 h 865"/>
                <a:gd name="T24" fmla="*/ 122 w 171"/>
                <a:gd name="T25" fmla="*/ 76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865">
                  <a:moveTo>
                    <a:pt x="171" y="19"/>
                  </a:moveTo>
                  <a:lnTo>
                    <a:pt x="171" y="47"/>
                  </a:lnTo>
                  <a:lnTo>
                    <a:pt x="171" y="19"/>
                  </a:lnTo>
                  <a:cubicBezTo>
                    <a:pt x="116" y="8"/>
                    <a:pt x="58" y="0"/>
                    <a:pt x="0" y="0"/>
                  </a:cubicBezTo>
                  <a:lnTo>
                    <a:pt x="0" y="865"/>
                  </a:lnTo>
                  <a:lnTo>
                    <a:pt x="170" y="865"/>
                  </a:lnTo>
                  <a:lnTo>
                    <a:pt x="170" y="19"/>
                  </a:lnTo>
                  <a:lnTo>
                    <a:pt x="171" y="19"/>
                  </a:lnTo>
                  <a:close/>
                  <a:moveTo>
                    <a:pt x="122" y="766"/>
                  </a:moveTo>
                  <a:lnTo>
                    <a:pt x="49" y="766"/>
                  </a:lnTo>
                  <a:lnTo>
                    <a:pt x="49" y="103"/>
                  </a:lnTo>
                  <a:cubicBezTo>
                    <a:pt x="74" y="104"/>
                    <a:pt x="98" y="108"/>
                    <a:pt x="122" y="112"/>
                  </a:cubicBezTo>
                  <a:lnTo>
                    <a:pt x="122" y="766"/>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23558" name="矩形 17"/>
          <p:cNvSpPr/>
          <p:nvPr/>
        </p:nvSpPr>
        <p:spPr>
          <a:xfrm>
            <a:off x="4276725" y="4324350"/>
            <a:ext cx="7915275"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9.</a:t>
            </a:r>
            <a:r>
              <a:rPr lang="zh-CN" altLang="en-US" sz="1800" dirty="0">
                <a:solidFill>
                  <a:schemeClr val="bg1"/>
                </a:solidFill>
                <a:latin typeface="微软雅黑" panose="020B0503020204020204" pitchFamily="34" charset="-122"/>
                <a:ea typeface="微软雅黑" panose="020B0503020204020204" pitchFamily="34" charset="-122"/>
              </a:rPr>
              <a:t>重视销售管理</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10.</a:t>
            </a:r>
            <a:r>
              <a:rPr lang="zh-CN" altLang="en-US" sz="1800" dirty="0">
                <a:solidFill>
                  <a:schemeClr val="bg1"/>
                </a:solidFill>
                <a:latin typeface="微软雅黑" panose="020B0503020204020204" pitchFamily="34" charset="-122"/>
                <a:ea typeface="微软雅黑" panose="020B0503020204020204" pitchFamily="34" charset="-122"/>
              </a:rPr>
              <a:t>抓住市场信息</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11.</a:t>
            </a:r>
            <a:r>
              <a:rPr lang="zh-CN" altLang="en-US" sz="1800" dirty="0">
                <a:solidFill>
                  <a:schemeClr val="bg1"/>
                </a:solidFill>
                <a:latin typeface="微软雅黑" panose="020B0503020204020204" pitchFamily="34" charset="-122"/>
                <a:ea typeface="微软雅黑" panose="020B0503020204020204" pitchFamily="34" charset="-122"/>
              </a:rPr>
              <a:t>以质量拼市场</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12.</a:t>
            </a:r>
            <a:r>
              <a:rPr lang="zh-CN" altLang="en-US" sz="1800" dirty="0">
                <a:solidFill>
                  <a:schemeClr val="bg1"/>
                </a:solidFill>
                <a:latin typeface="微软雅黑" panose="020B0503020204020204" pitchFamily="34" charset="-122"/>
                <a:ea typeface="微软雅黑" panose="020B0503020204020204" pitchFamily="34" charset="-122"/>
              </a:rPr>
              <a:t>留住“老顾客”</a:t>
            </a: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13.</a:t>
            </a:r>
            <a:r>
              <a:rPr lang="zh-CN" altLang="en-US" sz="1800" dirty="0">
                <a:solidFill>
                  <a:schemeClr val="bg1"/>
                </a:solidFill>
                <a:latin typeface="微软雅黑" panose="020B0503020204020204" pitchFamily="34" charset="-122"/>
                <a:ea typeface="微软雅黑" panose="020B0503020204020204" pitchFamily="34" charset="-122"/>
              </a:rPr>
              <a:t>宾至如归的服务营销</a:t>
            </a: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dirty="0">
              <a:solidFill>
                <a:schemeClr val="bg1"/>
              </a:solidFill>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a:xfrm>
            <a:off x="527050" y="17463"/>
            <a:ext cx="11114088" cy="671512"/>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9  </a:t>
            </a:r>
            <a:r>
              <a:rPr lang="zh-CN" altLang="en-US" sz="3200" dirty="0">
                <a:latin typeface="微软雅黑" panose="020B0503020204020204" pitchFamily="34" charset="-122"/>
                <a:ea typeface="微软雅黑" panose="020B0503020204020204" pitchFamily="34" charset="-122"/>
              </a:rPr>
              <a:t>重视销售管理</a:t>
            </a:r>
            <a:endParaRPr lang="zh-CN" altLang="en-US" sz="3200" dirty="0">
              <a:latin typeface="微软雅黑" panose="020B0503020204020204" pitchFamily="34" charset="-122"/>
              <a:ea typeface="微软雅黑" panose="020B0503020204020204" pitchFamily="34" charset="-122"/>
            </a:endParaRPr>
          </a:p>
        </p:txBody>
      </p:sp>
      <p:sp>
        <p:nvSpPr>
          <p:cNvPr id="25603" name="内容占位符 2"/>
          <p:cNvSpPr>
            <a:spLocks noGrp="1"/>
          </p:cNvSpPr>
          <p:nvPr>
            <p:ph idx="1"/>
          </p:nvPr>
        </p:nvSpPr>
        <p:spPr>
          <a:xfrm>
            <a:off x="957263" y="1328738"/>
            <a:ext cx="9253537" cy="2500312"/>
          </a:xfrm>
          <a:ln/>
        </p:spPr>
        <p:txBody>
          <a:bodyPr vert="horz" wrap="square" lIns="91440" tIns="45720" rIns="91440" bIns="45720" anchor="t" anchorCtr="0"/>
          <a:p>
            <a:pPr>
              <a:buNone/>
            </a:pPr>
            <a:r>
              <a:rPr lang="zh-CN" altLang="en-US" sz="2000" dirty="0">
                <a:solidFill>
                  <a:srgbClr val="333333"/>
                </a:solidFill>
                <a:latin typeface="微软雅黑" panose="020B0503020204020204" pitchFamily="34" charset="-122"/>
                <a:ea typeface="微软雅黑" panose="020B0503020204020204" pitchFamily="34" charset="-122"/>
              </a:rPr>
              <a:t>    </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r>
              <a:rPr lang="en-US" altLang="zh-CN" sz="2000" dirty="0">
                <a:solidFill>
                  <a:srgbClr val="333333"/>
                </a:solidFill>
                <a:latin typeface="微软雅黑" panose="020B0503020204020204" pitchFamily="34" charset="-122"/>
                <a:ea typeface="微软雅黑" panose="020B0503020204020204" pitchFamily="34" charset="-122"/>
              </a:rPr>
              <a:t>     </a:t>
            </a:r>
            <a:r>
              <a:rPr lang="zh-CN" altLang="en-US" sz="2000" dirty="0">
                <a:solidFill>
                  <a:srgbClr val="333333"/>
                </a:solidFill>
                <a:latin typeface="微软雅黑" panose="020B0503020204020204" pitchFamily="34" charset="-122"/>
                <a:ea typeface="微软雅黑" panose="020B0503020204020204" pitchFamily="34" charset="-122"/>
              </a:rPr>
              <a:t>销售是一门科学。专业的销售人员是培训出来的。销售人员不仅要具备良好的心理素质、专业技能，还要精通商品知识。在产品同质化越来越明显的现代，提高销售人员的专业水平成了实现销售增长重要因素。</a:t>
            </a:r>
            <a:endParaRPr lang="zh-CN" altLang="en-US" sz="2000" dirty="0">
              <a:solidFill>
                <a:srgbClr val="333333"/>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25604" name="图片 3"/>
          <p:cNvPicPr>
            <a:picLocks noChangeAspect="1"/>
          </p:cNvPicPr>
          <p:nvPr/>
        </p:nvPicPr>
        <p:blipFill>
          <a:blip r:embed="rId1"/>
          <a:stretch>
            <a:fillRect/>
          </a:stretch>
        </p:blipFill>
        <p:spPr>
          <a:xfrm>
            <a:off x="5092700" y="3155950"/>
            <a:ext cx="4762500" cy="30765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a:spLocks noGrp="1"/>
          </p:cNvSpPr>
          <p:nvPr>
            <p:ph type="title"/>
          </p:nvPr>
        </p:nvSpPr>
        <p:spPr>
          <a:xfrm>
            <a:off x="527050" y="17463"/>
            <a:ext cx="11114088" cy="685800"/>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10  </a:t>
            </a:r>
            <a:r>
              <a:rPr lang="zh-CN" altLang="en-US" sz="3200" dirty="0">
                <a:latin typeface="微软雅黑" panose="020B0503020204020204" pitchFamily="34" charset="-122"/>
                <a:ea typeface="微软雅黑" panose="020B0503020204020204" pitchFamily="34" charset="-122"/>
              </a:rPr>
              <a:t>抓住市场信息</a:t>
            </a:r>
            <a:endParaRPr lang="zh-CN" altLang="en-US" sz="3200" dirty="0">
              <a:latin typeface="微软雅黑" panose="020B0503020204020204" pitchFamily="34" charset="-122"/>
              <a:ea typeface="微软雅黑" panose="020B0503020204020204" pitchFamily="34" charset="-122"/>
            </a:endParaRPr>
          </a:p>
        </p:txBody>
      </p:sp>
      <p:sp>
        <p:nvSpPr>
          <p:cNvPr id="26627" name="内容占位符 2"/>
          <p:cNvSpPr>
            <a:spLocks noGrp="1"/>
          </p:cNvSpPr>
          <p:nvPr>
            <p:ph idx="1"/>
          </p:nvPr>
        </p:nvSpPr>
        <p:spPr>
          <a:xfrm>
            <a:off x="815975" y="1328738"/>
            <a:ext cx="10593388"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市场是企业经营的新起点，是商品流通的桥梁，企业只有通过市场把产品销售出去，才能实现生产目的。因此必须了解市场信息，必须进行市场调查。实际上，每一家公司都应该花时间和资源来规划一个包括所有功能在内的市场营销信息系统，从内部和外部信息来源提炼公司需要的有价值的信息。</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市场调研时针对特定的问题或机会而进行的。有效的市场调研包括下列步骤：</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确定问题和研究目标</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制定调研计划</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收集信息</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分析信息</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提交调研结果</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pic>
        <p:nvPicPr>
          <p:cNvPr id="26628" name="Picture 6" descr="firetruck_lg_clr"/>
          <p:cNvPicPr>
            <a:picLocks noChangeAspect="1"/>
          </p:cNvPicPr>
          <p:nvPr/>
        </p:nvPicPr>
        <p:blipFill>
          <a:blip r:embed="rId1"/>
          <a:stretch>
            <a:fillRect/>
          </a:stretch>
        </p:blipFill>
        <p:spPr>
          <a:xfrm>
            <a:off x="8121650" y="4730750"/>
            <a:ext cx="2435225" cy="1947863"/>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a:spLocks noGrp="1"/>
          </p:cNvSpPr>
          <p:nvPr>
            <p:ph type="title"/>
          </p:nvPr>
        </p:nvSpPr>
        <p:spPr>
          <a:xfrm>
            <a:off x="527050" y="17463"/>
            <a:ext cx="11114088" cy="61277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11  </a:t>
            </a:r>
            <a:r>
              <a:rPr lang="zh-CN" altLang="en-US" sz="3200" dirty="0">
                <a:latin typeface="微软雅黑" panose="020B0503020204020204" pitchFamily="34" charset="-122"/>
                <a:ea typeface="微软雅黑" panose="020B0503020204020204" pitchFamily="34" charset="-122"/>
              </a:rPr>
              <a:t>以质量拼市场</a:t>
            </a:r>
            <a:endParaRPr lang="zh-CN" altLang="en-US" sz="3200" dirty="0">
              <a:latin typeface="微软雅黑" panose="020B0503020204020204" pitchFamily="34" charset="-122"/>
              <a:ea typeface="微软雅黑" panose="020B0503020204020204" pitchFamily="34" charset="-122"/>
            </a:endParaRPr>
          </a:p>
        </p:txBody>
      </p:sp>
      <p:sp>
        <p:nvSpPr>
          <p:cNvPr id="27651" name="内容占位符 2"/>
          <p:cNvSpPr>
            <a:spLocks noGrp="1"/>
          </p:cNvSpPr>
          <p:nvPr>
            <p:ph idx="1"/>
          </p:nvPr>
        </p:nvSpPr>
        <p:spPr>
          <a:xfrm>
            <a:off x="609600" y="1328738"/>
            <a:ext cx="10658475"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质量已经成为解决经济问题的关键武器，是国际竞争的标准，国际竞争已把质量是销售额、利润、生产率的推动力，是企业成长与生存的决定因素；买方市场对产品需求的范围更加广泛，质量的主导地位迅速地在国际间起作用，各国将以提高质量来取得繁荣，这是今后世界经济发展的趋势。</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产品是企业的核心内容，产品质量是质量的最终体现。产品质量是企业的生命，企业永续经营的基石在于产品质量；企业经营发展的目光要放在质量上。</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pic>
        <p:nvPicPr>
          <p:cNvPr id="27652" name="Picture 16" descr="161"/>
          <p:cNvPicPr>
            <a:picLocks noChangeAspect="1"/>
          </p:cNvPicPr>
          <p:nvPr/>
        </p:nvPicPr>
        <p:blipFill>
          <a:blip r:embed="rId1"/>
          <a:stretch>
            <a:fillRect/>
          </a:stretch>
        </p:blipFill>
        <p:spPr>
          <a:xfrm>
            <a:off x="8416925" y="5083175"/>
            <a:ext cx="1470025" cy="14700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7"/>
          <p:cNvSpPr txBox="1">
            <a:spLocks noChangeArrowheads="1"/>
          </p:cNvSpPr>
          <p:nvPr/>
        </p:nvSpPr>
        <p:spPr bwMode="auto">
          <a:xfrm>
            <a:off x="0" y="58738"/>
            <a:ext cx="12192000" cy="584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algn="ctr" defTabSz="914400" eaLnBrk="1" fontAlgn="auto" hangingPunct="1">
              <a:spcBef>
                <a:spcPts val="0"/>
              </a:spcBef>
              <a:spcAft>
                <a:spcPts val="0"/>
              </a:spcAft>
              <a:buClrTx/>
              <a:buSzTx/>
              <a:buFontTx/>
              <a:buNone/>
              <a:defRPr/>
            </a:pPr>
            <a:r>
              <a:rPr kumimoji="0" lang="zh-CN" altLang="en-US" sz="3200" kern="1200" cap="none" spc="0" normalizeH="0" baseline="0" noProof="0" dirty="0">
                <a:solidFill>
                  <a:schemeClr val="bg1"/>
                </a:solidFill>
                <a:latin typeface="微软雅黑" panose="020B0503020204020204" pitchFamily="34" charset="-122"/>
                <a:ea typeface="微软雅黑" panose="020B0503020204020204" pitchFamily="34" charset="-122"/>
                <a:cs typeface="+mn-cs"/>
              </a:rPr>
              <a:t>目录</a:t>
            </a:r>
            <a:endParaRPr kumimoji="0" lang="zh-CN" altLang="en-US" sz="3200" kern="120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grpSp>
        <p:nvGrpSpPr>
          <p:cNvPr id="6147" name="组合 1"/>
          <p:cNvGrpSpPr/>
          <p:nvPr/>
        </p:nvGrpSpPr>
        <p:grpSpPr>
          <a:xfrm>
            <a:off x="1741488" y="1700213"/>
            <a:ext cx="8318500" cy="3735387"/>
            <a:chOff x="-567596" y="1506538"/>
            <a:chExt cx="8318890" cy="3735238"/>
          </a:xfrm>
        </p:grpSpPr>
        <p:sp>
          <p:nvSpPr>
            <p:cNvPr id="6" name="椭圆 22"/>
            <p:cNvSpPr/>
            <p:nvPr/>
          </p:nvSpPr>
          <p:spPr bwMode="auto">
            <a:xfrm>
              <a:off x="1558166" y="1509713"/>
              <a:ext cx="3676822" cy="367650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椭圆 22"/>
            <p:cNvSpPr/>
            <p:nvPr/>
          </p:nvSpPr>
          <p:spPr bwMode="auto">
            <a:xfrm>
              <a:off x="1629607" y="1581147"/>
              <a:ext cx="3533941" cy="3533634"/>
            </a:xfrm>
            <a:prstGeom prst="ellipse">
              <a:avLst/>
            </a:pr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6151" name="组合 6"/>
            <p:cNvGrpSpPr/>
            <p:nvPr/>
          </p:nvGrpSpPr>
          <p:grpSpPr>
            <a:xfrm>
              <a:off x="4230562" y="1622301"/>
              <a:ext cx="599249" cy="599191"/>
              <a:chOff x="2769119" y="1848492"/>
              <a:chExt cx="504056" cy="504056"/>
            </a:xfrm>
          </p:grpSpPr>
          <p:sp>
            <p:nvSpPr>
              <p:cNvPr id="28" name="椭圆 27"/>
              <p:cNvSpPr/>
              <p:nvPr/>
            </p:nvSpPr>
            <p:spPr>
              <a:xfrm>
                <a:off x="2768692" y="1848592"/>
                <a:ext cx="504774" cy="5034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86" name="TextBox 27"/>
              <p:cNvSpPr txBox="1"/>
              <p:nvPr/>
            </p:nvSpPr>
            <p:spPr>
              <a:xfrm>
                <a:off x="2808589" y="1931243"/>
                <a:ext cx="437940"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spcBef>
                    <a:spcPct val="0"/>
                  </a:spcBef>
                  <a:buNone/>
                </a:pPr>
                <a:r>
                  <a:rPr lang="en-US" altLang="zh-CN" sz="1600" dirty="0">
                    <a:solidFill>
                      <a:schemeClr val="bg1"/>
                    </a:solidFill>
                    <a:latin typeface="微软雅黑" panose="020B0503020204020204" pitchFamily="34" charset="-122"/>
                    <a:ea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152" name="组合 9"/>
            <p:cNvGrpSpPr/>
            <p:nvPr/>
          </p:nvGrpSpPr>
          <p:grpSpPr>
            <a:xfrm>
              <a:off x="4799112" y="2321233"/>
              <a:ext cx="599249" cy="599191"/>
              <a:chOff x="2471142" y="2586760"/>
              <a:chExt cx="504056" cy="504056"/>
            </a:xfrm>
          </p:grpSpPr>
          <p:sp>
            <p:nvSpPr>
              <p:cNvPr id="26" name="椭圆 25"/>
              <p:cNvSpPr/>
              <p:nvPr/>
            </p:nvSpPr>
            <p:spPr>
              <a:xfrm>
                <a:off x="2470548" y="2586474"/>
                <a:ext cx="504774" cy="50477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84" name="TextBox 30"/>
              <p:cNvSpPr txBox="1"/>
              <p:nvPr/>
            </p:nvSpPr>
            <p:spPr>
              <a:xfrm>
                <a:off x="2510612" y="2669511"/>
                <a:ext cx="437940"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spcBef>
                    <a:spcPct val="0"/>
                  </a:spcBef>
                  <a:buNone/>
                </a:pPr>
                <a:r>
                  <a:rPr lang="en-US" altLang="zh-CN" sz="1600" dirty="0">
                    <a:solidFill>
                      <a:schemeClr val="bg1"/>
                    </a:solidFill>
                    <a:latin typeface="微软雅黑" panose="020B0503020204020204" pitchFamily="34" charset="-122"/>
                    <a:ea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12"/>
            <p:cNvGrpSpPr/>
            <p:nvPr/>
          </p:nvGrpSpPr>
          <p:grpSpPr bwMode="auto">
            <a:xfrm>
              <a:off x="5027141" y="3091621"/>
              <a:ext cx="599249" cy="599191"/>
              <a:chOff x="2769119" y="3325028"/>
              <a:chExt cx="504056" cy="504056"/>
            </a:xfrm>
            <a:solidFill>
              <a:srgbClr val="5F5F5F"/>
            </a:solidFill>
          </p:grpSpPr>
          <p:sp>
            <p:nvSpPr>
              <p:cNvPr id="24" name="椭圆 23"/>
              <p:cNvSpPr/>
              <p:nvPr/>
            </p:nvSpPr>
            <p:spPr>
              <a:xfrm>
                <a:off x="2769515" y="3324390"/>
                <a:ext cx="503415" cy="504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5" name="TextBox 35"/>
              <p:cNvSpPr txBox="1">
                <a:spLocks noChangeArrowheads="1"/>
              </p:cNvSpPr>
              <p:nvPr/>
            </p:nvSpPr>
            <p:spPr bwMode="auto">
              <a:xfrm>
                <a:off x="2808589" y="3407779"/>
                <a:ext cx="437940"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03</a:t>
                </a:r>
                <a:endParaRPr kumimoji="0" lang="zh-CN" altLang="en-US" sz="16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11" name="Freeform 5"/>
            <p:cNvSpPr/>
            <p:nvPr/>
          </p:nvSpPr>
          <p:spPr bwMode="auto">
            <a:xfrm>
              <a:off x="2482850" y="2524125"/>
              <a:ext cx="1828800" cy="16494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9525" cap="flat">
              <a:noFill/>
              <a:prstDash val="solid"/>
              <a:miter lim="800000"/>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7" name="TextBox 45"/>
            <p:cNvSpPr txBox="1"/>
            <p:nvPr/>
          </p:nvSpPr>
          <p:spPr>
            <a:xfrm>
              <a:off x="2696063" y="3074018"/>
              <a:ext cx="1402128" cy="54879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lgn="ctr" eaLnBrk="1" hangingPunct="1">
                <a:spcBef>
                  <a:spcPct val="0"/>
                </a:spcBef>
                <a:buNone/>
              </a:pPr>
              <a:r>
                <a:rPr lang="zh-CN" altLang="en-US" sz="2400" dirty="0">
                  <a:solidFill>
                    <a:schemeClr val="bg1"/>
                  </a:solidFill>
                  <a:latin typeface="微软雅黑" panose="020B0503020204020204" pitchFamily="34" charset="-122"/>
                  <a:ea typeface="微软雅黑" panose="020B0503020204020204" pitchFamily="34" charset="-122"/>
                </a:rPr>
                <a:t>目录</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6158" name="组合 21"/>
            <p:cNvGrpSpPr/>
            <p:nvPr/>
          </p:nvGrpSpPr>
          <p:grpSpPr>
            <a:xfrm>
              <a:off x="4799112" y="3947607"/>
              <a:ext cx="599249" cy="599191"/>
              <a:chOff x="2471142" y="2586760"/>
              <a:chExt cx="504056" cy="504056"/>
            </a:xfrm>
          </p:grpSpPr>
          <p:sp>
            <p:nvSpPr>
              <p:cNvPr id="22" name="椭圆 21"/>
              <p:cNvSpPr/>
              <p:nvPr/>
            </p:nvSpPr>
            <p:spPr>
              <a:xfrm>
                <a:off x="2470548" y="2587104"/>
                <a:ext cx="504774" cy="5034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82" name="TextBox 30"/>
              <p:cNvSpPr txBox="1"/>
              <p:nvPr/>
            </p:nvSpPr>
            <p:spPr>
              <a:xfrm>
                <a:off x="2510612" y="2669511"/>
                <a:ext cx="437940"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spcBef>
                    <a:spcPct val="0"/>
                  </a:spcBef>
                  <a:buNone/>
                </a:pPr>
                <a:r>
                  <a:rPr lang="en-US" altLang="zh-CN" sz="1600" dirty="0">
                    <a:solidFill>
                      <a:schemeClr val="bg1"/>
                    </a:solidFill>
                    <a:latin typeface="微软雅黑" panose="020B0503020204020204" pitchFamily="34" charset="-122"/>
                    <a:ea typeface="微软雅黑" panose="020B0503020204020204" pitchFamily="34" charset="-122"/>
                  </a:rPr>
                  <a:t>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159" name="组合 28"/>
            <p:cNvGrpSpPr/>
            <p:nvPr/>
          </p:nvGrpSpPr>
          <p:grpSpPr>
            <a:xfrm>
              <a:off x="4230562" y="4546798"/>
              <a:ext cx="599249" cy="599191"/>
              <a:chOff x="2769119" y="1848492"/>
              <a:chExt cx="504056" cy="504056"/>
            </a:xfrm>
          </p:grpSpPr>
          <p:sp>
            <p:nvSpPr>
              <p:cNvPr id="20" name="椭圆 19"/>
              <p:cNvSpPr/>
              <p:nvPr/>
            </p:nvSpPr>
            <p:spPr>
              <a:xfrm>
                <a:off x="2768692" y="1848224"/>
                <a:ext cx="504774" cy="5047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80" name="TextBox 27"/>
              <p:cNvSpPr txBox="1"/>
              <p:nvPr/>
            </p:nvSpPr>
            <p:spPr>
              <a:xfrm>
                <a:off x="2808589" y="1931243"/>
                <a:ext cx="437940"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spcBef>
                    <a:spcPct val="0"/>
                  </a:spcBef>
                  <a:buNone/>
                </a:pPr>
                <a:r>
                  <a:rPr lang="en-US" altLang="zh-CN" sz="1600" dirty="0">
                    <a:solidFill>
                      <a:schemeClr val="bg1"/>
                    </a:solidFill>
                    <a:latin typeface="微软雅黑" panose="020B0503020204020204" pitchFamily="34" charset="-122"/>
                    <a:ea typeface="微软雅黑" panose="020B0503020204020204" pitchFamily="34" charset="-122"/>
                  </a:rPr>
                  <a:t>05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6160" name="矩形 1"/>
            <p:cNvSpPr/>
            <p:nvPr/>
          </p:nvSpPr>
          <p:spPr>
            <a:xfrm>
              <a:off x="5074066" y="1506538"/>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1</a:t>
              </a:r>
              <a:r>
                <a:rPr lang="zh-CN" altLang="en-US" sz="2400" dirty="0">
                  <a:solidFill>
                    <a:schemeClr val="tx1"/>
                  </a:solidFill>
                  <a:latin typeface="微软雅黑" panose="020B0503020204020204" pitchFamily="34" charset="-122"/>
                  <a:ea typeface="微软雅黑" panose="020B0503020204020204" pitchFamily="34" charset="-122"/>
                </a:rPr>
                <a:t>、生产理念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6161" name="矩形 2"/>
            <p:cNvSpPr/>
            <p:nvPr/>
          </p:nvSpPr>
          <p:spPr>
            <a:xfrm>
              <a:off x="5606039" y="2295089"/>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2</a:t>
              </a:r>
              <a:r>
                <a:rPr lang="zh-CN" altLang="en-US" sz="2400" dirty="0">
                  <a:solidFill>
                    <a:schemeClr val="tx1"/>
                  </a:solidFill>
                  <a:latin typeface="微软雅黑" panose="020B0503020204020204" pitchFamily="34" charset="-122"/>
                  <a:ea typeface="微软雅黑" panose="020B0503020204020204" pitchFamily="34" charset="-122"/>
                </a:rPr>
                <a:t>、管理理念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6162" name="矩形 204799"/>
            <p:cNvSpPr/>
            <p:nvPr/>
          </p:nvSpPr>
          <p:spPr>
            <a:xfrm>
              <a:off x="5838488" y="3083639"/>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3</a:t>
              </a:r>
              <a:r>
                <a:rPr lang="zh-CN" altLang="en-US" sz="2400" dirty="0">
                  <a:solidFill>
                    <a:schemeClr val="tx1"/>
                  </a:solidFill>
                  <a:latin typeface="微软雅黑" panose="020B0503020204020204" pitchFamily="34" charset="-122"/>
                  <a:ea typeface="微软雅黑" panose="020B0503020204020204" pitchFamily="34" charset="-122"/>
                </a:rPr>
                <a:t>、营销理念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6163" name="矩形 204800"/>
            <p:cNvSpPr/>
            <p:nvPr/>
          </p:nvSpPr>
          <p:spPr>
            <a:xfrm>
              <a:off x="5571607" y="3872189"/>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4</a:t>
              </a:r>
              <a:r>
                <a:rPr lang="zh-CN" altLang="en-US" sz="2400" dirty="0">
                  <a:solidFill>
                    <a:schemeClr val="tx1"/>
                  </a:solidFill>
                  <a:latin typeface="微软雅黑" panose="020B0503020204020204" pitchFamily="34" charset="-122"/>
                  <a:ea typeface="微软雅黑" panose="020B0503020204020204" pitchFamily="34" charset="-122"/>
                </a:rPr>
                <a:t>、人才理念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6164" name="矩形 204801"/>
            <p:cNvSpPr/>
            <p:nvPr/>
          </p:nvSpPr>
          <p:spPr>
            <a:xfrm>
              <a:off x="4977082" y="4660739"/>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5</a:t>
              </a:r>
              <a:r>
                <a:rPr lang="zh-CN" altLang="en-US" sz="2400" dirty="0">
                  <a:solidFill>
                    <a:schemeClr val="tx1"/>
                  </a:solidFill>
                  <a:latin typeface="微软雅黑" panose="020B0503020204020204" pitchFamily="34" charset="-122"/>
                  <a:ea typeface="微软雅黑" panose="020B0503020204020204" pitchFamily="34" charset="-122"/>
                </a:rPr>
                <a:t>、细节理念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6165" name="组合 6"/>
            <p:cNvGrpSpPr/>
            <p:nvPr/>
          </p:nvGrpSpPr>
          <p:grpSpPr>
            <a:xfrm>
              <a:off x="1992502" y="1622423"/>
              <a:ext cx="598487" cy="598488"/>
              <a:chOff x="2769225" y="1848596"/>
              <a:chExt cx="503415" cy="503465"/>
            </a:xfrm>
          </p:grpSpPr>
          <p:sp>
            <p:nvSpPr>
              <p:cNvPr id="31" name="椭圆 30"/>
              <p:cNvSpPr/>
              <p:nvPr/>
            </p:nvSpPr>
            <p:spPr>
              <a:xfrm>
                <a:off x="2769779" y="1848593"/>
                <a:ext cx="503439" cy="5034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78" name="TextBox 27"/>
              <p:cNvSpPr txBox="1"/>
              <p:nvPr/>
            </p:nvSpPr>
            <p:spPr>
              <a:xfrm>
                <a:off x="2808589" y="1931243"/>
                <a:ext cx="368372" cy="28480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spcBef>
                    <a:spcPct val="0"/>
                  </a:spcBef>
                  <a:buNone/>
                </a:pPr>
                <a:r>
                  <a:rPr lang="en-US" altLang="zh-CN" sz="1600" dirty="0">
                    <a:solidFill>
                      <a:schemeClr val="bg1"/>
                    </a:solidFill>
                    <a:latin typeface="微软雅黑" panose="020B0503020204020204" pitchFamily="34" charset="-122"/>
                    <a:ea typeface="微软雅黑" panose="020B0503020204020204" pitchFamily="34" charset="-122"/>
                  </a:rPr>
                  <a:t>06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166" name="组合 9"/>
            <p:cNvGrpSpPr/>
            <p:nvPr/>
          </p:nvGrpSpPr>
          <p:grpSpPr>
            <a:xfrm>
              <a:off x="1457257" y="2320923"/>
              <a:ext cx="600075" cy="600075"/>
              <a:chOff x="2471059" y="2586501"/>
              <a:chExt cx="504751" cy="504800"/>
            </a:xfrm>
          </p:grpSpPr>
          <p:sp>
            <p:nvSpPr>
              <p:cNvPr id="34" name="椭圆 33"/>
              <p:cNvSpPr/>
              <p:nvPr/>
            </p:nvSpPr>
            <p:spPr>
              <a:xfrm>
                <a:off x="2470474" y="2586476"/>
                <a:ext cx="504775" cy="5047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76" name="TextBox 30"/>
              <p:cNvSpPr txBox="1"/>
              <p:nvPr/>
            </p:nvSpPr>
            <p:spPr>
              <a:xfrm>
                <a:off x="2510612" y="2669511"/>
                <a:ext cx="368372" cy="28480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spcBef>
                    <a:spcPct val="0"/>
                  </a:spcBef>
                  <a:buNone/>
                </a:pPr>
                <a:r>
                  <a:rPr lang="en-US" altLang="zh-CN" sz="1600" dirty="0">
                    <a:solidFill>
                      <a:schemeClr val="bg1"/>
                    </a:solidFill>
                    <a:latin typeface="微软雅黑" panose="020B0503020204020204" pitchFamily="34" charset="-122"/>
                    <a:ea typeface="微软雅黑" panose="020B0503020204020204" pitchFamily="34" charset="-122"/>
                  </a:rPr>
                  <a:t>07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12"/>
            <p:cNvGrpSpPr/>
            <p:nvPr/>
          </p:nvGrpSpPr>
          <p:grpSpPr bwMode="auto">
            <a:xfrm>
              <a:off x="1353017" y="3090860"/>
              <a:ext cx="598487" cy="600075"/>
              <a:chOff x="2769515" y="3324390"/>
              <a:chExt cx="503415" cy="504800"/>
            </a:xfrm>
            <a:solidFill>
              <a:srgbClr val="5F5F5F"/>
            </a:solidFill>
          </p:grpSpPr>
          <p:sp>
            <p:nvSpPr>
              <p:cNvPr id="37" name="椭圆 36"/>
              <p:cNvSpPr/>
              <p:nvPr/>
            </p:nvSpPr>
            <p:spPr>
              <a:xfrm>
                <a:off x="2769515" y="3324390"/>
                <a:ext cx="503415" cy="504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8" name="TextBox 35"/>
              <p:cNvSpPr txBox="1">
                <a:spLocks noChangeArrowheads="1"/>
              </p:cNvSpPr>
              <p:nvPr/>
            </p:nvSpPr>
            <p:spPr bwMode="auto">
              <a:xfrm>
                <a:off x="2808589" y="3407779"/>
                <a:ext cx="368372" cy="284801"/>
              </a:xfrm>
              <a:prstGeom prst="rect">
                <a:avLst/>
              </a:prstGeom>
              <a:noFill/>
              <a:ln w="9525">
                <a:noFill/>
                <a:miter lim="800000"/>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08</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6168" name="组合 21"/>
            <p:cNvGrpSpPr/>
            <p:nvPr/>
          </p:nvGrpSpPr>
          <p:grpSpPr>
            <a:xfrm>
              <a:off x="1457158" y="3948112"/>
              <a:ext cx="600075" cy="598487"/>
              <a:chOff x="2471059" y="2587186"/>
              <a:chExt cx="504751" cy="503464"/>
            </a:xfrm>
          </p:grpSpPr>
          <p:sp>
            <p:nvSpPr>
              <p:cNvPr id="40" name="椭圆 39"/>
              <p:cNvSpPr/>
              <p:nvPr/>
            </p:nvSpPr>
            <p:spPr>
              <a:xfrm>
                <a:off x="2470557" y="2587105"/>
                <a:ext cx="504775" cy="50344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174" name="TextBox 30"/>
              <p:cNvSpPr txBox="1"/>
              <p:nvPr/>
            </p:nvSpPr>
            <p:spPr>
              <a:xfrm>
                <a:off x="2510612" y="2669511"/>
                <a:ext cx="368372" cy="28480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spcBef>
                    <a:spcPct val="0"/>
                  </a:spcBef>
                  <a:buNone/>
                </a:pPr>
                <a:r>
                  <a:rPr lang="en-US" altLang="zh-CN" sz="1600" dirty="0">
                    <a:solidFill>
                      <a:schemeClr val="bg1"/>
                    </a:solidFill>
                    <a:latin typeface="微软雅黑" panose="020B0503020204020204" pitchFamily="34" charset="-122"/>
                    <a:ea typeface="微软雅黑" panose="020B0503020204020204" pitchFamily="34" charset="-122"/>
                  </a:rPr>
                  <a:t>09</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6169" name="矩形 1"/>
            <p:cNvSpPr/>
            <p:nvPr/>
          </p:nvSpPr>
          <p:spPr>
            <a:xfrm>
              <a:off x="28471" y="1506538"/>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6</a:t>
              </a:r>
              <a:r>
                <a:rPr lang="zh-CN" altLang="en-US" sz="2400" dirty="0">
                  <a:solidFill>
                    <a:schemeClr val="tx1"/>
                  </a:solidFill>
                  <a:latin typeface="微软雅黑" panose="020B0503020204020204" pitchFamily="34" charset="-122"/>
                  <a:ea typeface="微软雅黑" panose="020B0503020204020204" pitchFamily="34" charset="-122"/>
                </a:rPr>
                <a:t>、市场理念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6170" name="矩形 2"/>
            <p:cNvSpPr/>
            <p:nvPr/>
          </p:nvSpPr>
          <p:spPr>
            <a:xfrm>
              <a:off x="-495535" y="2295089"/>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7</a:t>
              </a:r>
              <a:r>
                <a:rPr lang="zh-CN" altLang="en-US" sz="2400" dirty="0">
                  <a:solidFill>
                    <a:schemeClr val="tx1"/>
                  </a:solidFill>
                  <a:latin typeface="微软雅黑" panose="020B0503020204020204" pitchFamily="34" charset="-122"/>
                  <a:ea typeface="微软雅黑" panose="020B0503020204020204" pitchFamily="34" charset="-122"/>
                </a:rPr>
                <a:t>、扩张理念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6171" name="矩形 204799"/>
            <p:cNvSpPr/>
            <p:nvPr/>
          </p:nvSpPr>
          <p:spPr>
            <a:xfrm>
              <a:off x="-567596" y="3083639"/>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8</a:t>
              </a:r>
              <a:r>
                <a:rPr lang="zh-CN" altLang="en-US" sz="2400" dirty="0">
                  <a:solidFill>
                    <a:schemeClr val="tx1"/>
                  </a:solidFill>
                  <a:latin typeface="微软雅黑" panose="020B0503020204020204" pitchFamily="34" charset="-122"/>
                  <a:ea typeface="微软雅黑" panose="020B0503020204020204" pitchFamily="34" charset="-122"/>
                </a:rPr>
                <a:t>、环保理念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6172" name="矩形 204800"/>
            <p:cNvSpPr/>
            <p:nvPr/>
          </p:nvSpPr>
          <p:spPr>
            <a:xfrm>
              <a:off x="-487950" y="3872189"/>
              <a:ext cx="1912806" cy="581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eaLnBrk="1" hangingPunct="1">
                <a:lnSpc>
                  <a:spcPct val="150000"/>
                </a:lnSpc>
                <a:spcBef>
                  <a:spcPct val="0"/>
                </a:spcBef>
                <a:buNone/>
              </a:pPr>
              <a:r>
                <a:rPr lang="en-US" altLang="zh-CN" sz="2400" dirty="0">
                  <a:solidFill>
                    <a:schemeClr val="tx1"/>
                  </a:solidFill>
                  <a:latin typeface="微软雅黑" panose="020B0503020204020204" pitchFamily="34" charset="-122"/>
                  <a:ea typeface="微软雅黑" panose="020B0503020204020204" pitchFamily="34" charset="-122"/>
                </a:rPr>
                <a:t>9</a:t>
              </a:r>
              <a:r>
                <a:rPr lang="zh-CN" altLang="en-US" sz="2400" dirty="0">
                  <a:solidFill>
                    <a:schemeClr val="tx1"/>
                  </a:solidFill>
                  <a:latin typeface="微软雅黑" panose="020B0503020204020204" pitchFamily="34" charset="-122"/>
                  <a:ea typeface="微软雅黑" panose="020B0503020204020204" pitchFamily="34" charset="-122"/>
                </a:rPr>
                <a:t>、创新理念</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p:nvPr>
        </p:nvSpPr>
        <p:spPr>
          <a:xfrm>
            <a:off x="527050" y="17463"/>
            <a:ext cx="11114088" cy="642937"/>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12 </a:t>
            </a:r>
            <a:r>
              <a:rPr lang="zh-CN" altLang="en-US" sz="3200" dirty="0">
                <a:latin typeface="微软雅黑" panose="020B0503020204020204" pitchFamily="34" charset="-122"/>
                <a:ea typeface="微软雅黑" panose="020B0503020204020204" pitchFamily="34" charset="-122"/>
              </a:rPr>
              <a:t>留住“老顾客”</a:t>
            </a:r>
            <a:endParaRPr lang="zh-CN" altLang="en-US" sz="3200" dirty="0">
              <a:latin typeface="微软雅黑" panose="020B0503020204020204" pitchFamily="34" charset="-122"/>
              <a:ea typeface="微软雅黑" panose="020B0503020204020204" pitchFamily="34" charset="-122"/>
            </a:endParaRPr>
          </a:p>
        </p:txBody>
      </p:sp>
      <p:sp>
        <p:nvSpPr>
          <p:cNvPr id="28675" name="内容占位符 2"/>
          <p:cNvSpPr>
            <a:spLocks noGrp="1"/>
          </p:cNvSpPr>
          <p:nvPr>
            <p:ph idx="1"/>
          </p:nvPr>
        </p:nvSpPr>
        <p:spPr>
          <a:xfrm>
            <a:off x="674688" y="1328738"/>
            <a:ext cx="10677525"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三流企业管理产品，二流企业管理员工，一流企业管理顾客</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培养顾客忠诚</a:t>
            </a:r>
            <a:r>
              <a:rPr lang="en-US" altLang="zh-CN" sz="2000" dirty="0">
                <a:solidFill>
                  <a:srgbClr val="080808"/>
                </a:solidFill>
                <a:latin typeface="微软雅黑" panose="020B0503020204020204" pitchFamily="34" charset="-122"/>
                <a:ea typeface="微软雅黑" panose="020B0503020204020204" pitchFamily="34" charset="-122"/>
              </a:rPr>
              <a:t>——</a:t>
            </a:r>
            <a:r>
              <a:rPr lang="zh-CN" altLang="en-US" sz="2000" dirty="0">
                <a:solidFill>
                  <a:srgbClr val="080808"/>
                </a:solidFill>
                <a:latin typeface="微软雅黑" panose="020B0503020204020204" pitchFamily="34" charset="-122"/>
                <a:ea typeface="微软雅黑" panose="020B0503020204020204" pitchFamily="34" charset="-122"/>
              </a:rPr>
              <a:t>挖掘顾客的潜力，通过顾客不断地反复的“购买”来“制造”顾客对品牌的忠诚。</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企业在以前的市场竞争中，往往会形成一种以企业本身利益最大化为唯一目标的企业文化，这种企业本身利益最大化为唯一目的的企业文化，这种企业文化因为能够有效地使企业各项资源围绕企业如何获得更多利润而展开，在一段时间内为企业的发展带来了帮助。但在这观念引导下的顾客，顾客对供应商或品牌的忠诚度普遍偏低。如果没有顾客的忠诚，中断和拒绝购买而造成的“顾客迷失”、“品牌流失”，都很难被遏制，甚至会产生“兵败如山倒”式的品牌危机。</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xfrm>
            <a:off x="527050" y="17463"/>
            <a:ext cx="11114088" cy="622300"/>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13  </a:t>
            </a:r>
            <a:r>
              <a:rPr lang="zh-CN" altLang="en-US" sz="3200" dirty="0">
                <a:latin typeface="微软雅黑" panose="020B0503020204020204" pitchFamily="34" charset="-122"/>
                <a:ea typeface="微软雅黑" panose="020B0503020204020204" pitchFamily="34" charset="-122"/>
              </a:rPr>
              <a:t>宾至如归的服务营销</a:t>
            </a:r>
            <a:endParaRPr lang="zh-CN" altLang="en-US" sz="3200" dirty="0">
              <a:latin typeface="微软雅黑" panose="020B0503020204020204" pitchFamily="34" charset="-122"/>
              <a:ea typeface="微软雅黑" panose="020B0503020204020204" pitchFamily="34" charset="-122"/>
            </a:endParaRPr>
          </a:p>
        </p:txBody>
      </p:sp>
      <p:sp>
        <p:nvSpPr>
          <p:cNvPr id="29699" name="内容占位符 2"/>
          <p:cNvSpPr>
            <a:spLocks noGrp="1"/>
          </p:cNvSpPr>
          <p:nvPr>
            <p:ph idx="1"/>
          </p:nvPr>
        </p:nvSpPr>
        <p:spPr>
          <a:xfrm>
            <a:off x="609600" y="1328738"/>
            <a:ext cx="10869613" cy="4525962"/>
          </a:xfrm>
          <a:ln/>
        </p:spPr>
        <p:txBody>
          <a:bodyPr vert="horz" wrap="square" lIns="91440" tIns="45720" rIns="91440" bIns="45720" anchor="t" anchorCtr="0"/>
          <a:p>
            <a:pPr>
              <a:buNone/>
            </a:pPr>
            <a:r>
              <a:rPr lang="en-US" altLang="zh-CN"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本田的服务营销，不知是对顾客服务，更注重对经销商的管理，对销售部门的管理，对销售部门充分尊重。传统的营销，宾至如归是指对顾客的贴心服务。而丰田不只是空泛的针对消费者，更把尊重代理商放在重要的位置上。</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丰田的服务营销，不只是对顾客服务，更注重对经销商的管理，对销售部门的充分尊重。</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pic>
        <p:nvPicPr>
          <p:cNvPr id="29700" name="Picture 13" descr="133"/>
          <p:cNvPicPr>
            <a:picLocks noChangeAspect="1"/>
          </p:cNvPicPr>
          <p:nvPr/>
        </p:nvPicPr>
        <p:blipFill>
          <a:blip r:embed="rId1"/>
          <a:stretch>
            <a:fillRect/>
          </a:stretch>
        </p:blipFill>
        <p:spPr>
          <a:xfrm>
            <a:off x="8874125" y="4991100"/>
            <a:ext cx="1365250" cy="155257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3216275" y="3417888"/>
            <a:ext cx="5757863"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第四章 人才理念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0724"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alpha val="100000"/>
            </a:srgbClr>
          </a:solidFill>
          <a:ln w="9525">
            <a:noFill/>
          </a:ln>
        </p:spPr>
        <p:txBody>
          <a:bodyPr/>
          <a:p>
            <a:endParaRPr lang="zh-CN" altLang="en-US"/>
          </a:p>
        </p:txBody>
      </p:sp>
      <p:grpSp>
        <p:nvGrpSpPr>
          <p:cNvPr id="7" name="PA-数据-284191"/>
          <p:cNvGrpSpPr>
            <a:grpSpLocks noChangeAspect="1"/>
          </p:cNvGrpSpPr>
          <p:nvPr>
            <p:custDataLst>
              <p:tags r:id="rId1"/>
            </p:custDataLst>
          </p:nvPr>
        </p:nvGrpSpPr>
        <p:grpSpPr bwMode="auto">
          <a:xfrm>
            <a:off x="5519404" y="1862639"/>
            <a:ext cx="1151099" cy="1151099"/>
            <a:chOff x="3425" y="1792"/>
            <a:chExt cx="783" cy="783"/>
          </a:xfrm>
          <a:solidFill>
            <a:schemeClr val="bg1"/>
          </a:solidFill>
        </p:grpSpPr>
        <p:sp>
          <p:nvSpPr>
            <p:cNvPr id="8" name="PA-任意多边形 81"/>
            <p:cNvSpPr>
              <a:spLocks noEditPoints="1"/>
            </p:cNvSpPr>
            <p:nvPr/>
          </p:nvSpPr>
          <p:spPr bwMode="auto">
            <a:xfrm>
              <a:off x="3425" y="1820"/>
              <a:ext cx="755" cy="755"/>
            </a:xfrm>
            <a:custGeom>
              <a:avLst/>
              <a:gdLst>
                <a:gd name="T0" fmla="*/ 200 w 2000"/>
                <a:gd name="T1" fmla="*/ 1000 h 2000"/>
                <a:gd name="T2" fmla="*/ 1000 w 2000"/>
                <a:gd name="T3" fmla="*/ 1800 h 2000"/>
                <a:gd name="T4" fmla="*/ 1794 w 2000"/>
                <a:gd name="T5" fmla="*/ 1100 h 2000"/>
                <a:gd name="T6" fmla="*/ 900 w 2000"/>
                <a:gd name="T7" fmla="*/ 1100 h 2000"/>
                <a:gd name="T8" fmla="*/ 900 w 2000"/>
                <a:gd name="T9" fmla="*/ 207 h 2000"/>
                <a:gd name="T10" fmla="*/ 200 w 2000"/>
                <a:gd name="T11" fmla="*/ 1000 h 2000"/>
                <a:gd name="T12" fmla="*/ 1100 w 2000"/>
                <a:gd name="T13" fmla="*/ 5 h 2000"/>
                <a:gd name="T14" fmla="*/ 1100 w 2000"/>
                <a:gd name="T15" fmla="*/ 900 h 2000"/>
                <a:gd name="T16" fmla="*/ 1995 w 2000"/>
                <a:gd name="T17" fmla="*/ 900 h 2000"/>
                <a:gd name="T18" fmla="*/ 2000 w 2000"/>
                <a:gd name="T19" fmla="*/ 1000 h 2000"/>
                <a:gd name="T20" fmla="*/ 1000 w 2000"/>
                <a:gd name="T21" fmla="*/ 2000 h 2000"/>
                <a:gd name="T22" fmla="*/ 0 w 2000"/>
                <a:gd name="T23" fmla="*/ 1000 h 2000"/>
                <a:gd name="T24" fmla="*/ 1000 w 2000"/>
                <a:gd name="T25" fmla="*/ 0 h 2000"/>
                <a:gd name="T26" fmla="*/ 1100 w 2000"/>
                <a:gd name="T27" fmla="*/ 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 h="2000">
                  <a:moveTo>
                    <a:pt x="200" y="1000"/>
                  </a:moveTo>
                  <a:cubicBezTo>
                    <a:pt x="200" y="1442"/>
                    <a:pt x="559" y="1800"/>
                    <a:pt x="1000" y="1800"/>
                  </a:cubicBezTo>
                  <a:cubicBezTo>
                    <a:pt x="1408" y="1800"/>
                    <a:pt x="1745" y="1495"/>
                    <a:pt x="1794" y="1100"/>
                  </a:cubicBezTo>
                  <a:lnTo>
                    <a:pt x="900" y="1100"/>
                  </a:lnTo>
                  <a:lnTo>
                    <a:pt x="900" y="207"/>
                  </a:lnTo>
                  <a:cubicBezTo>
                    <a:pt x="506" y="256"/>
                    <a:pt x="200" y="593"/>
                    <a:pt x="200" y="1000"/>
                  </a:cubicBezTo>
                  <a:close/>
                  <a:moveTo>
                    <a:pt x="1100" y="5"/>
                  </a:moveTo>
                  <a:lnTo>
                    <a:pt x="1100" y="900"/>
                  </a:lnTo>
                  <a:lnTo>
                    <a:pt x="1995" y="900"/>
                  </a:lnTo>
                  <a:cubicBezTo>
                    <a:pt x="1999" y="933"/>
                    <a:pt x="2000" y="967"/>
                    <a:pt x="2000" y="1000"/>
                  </a:cubicBezTo>
                  <a:cubicBezTo>
                    <a:pt x="2000" y="1553"/>
                    <a:pt x="1553" y="2000"/>
                    <a:pt x="1000" y="2000"/>
                  </a:cubicBezTo>
                  <a:cubicBezTo>
                    <a:pt x="448" y="2000"/>
                    <a:pt x="0" y="1553"/>
                    <a:pt x="0" y="1000"/>
                  </a:cubicBezTo>
                  <a:cubicBezTo>
                    <a:pt x="0" y="448"/>
                    <a:pt x="448" y="0"/>
                    <a:pt x="1000" y="0"/>
                  </a:cubicBezTo>
                  <a:cubicBezTo>
                    <a:pt x="1034" y="0"/>
                    <a:pt x="1068" y="2"/>
                    <a:pt x="1100" y="5"/>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82"/>
            <p:cNvSpPr>
              <a:spLocks noEditPoints="1"/>
            </p:cNvSpPr>
            <p:nvPr/>
          </p:nvSpPr>
          <p:spPr bwMode="auto">
            <a:xfrm>
              <a:off x="3897" y="1792"/>
              <a:ext cx="311" cy="311"/>
            </a:xfrm>
            <a:custGeom>
              <a:avLst/>
              <a:gdLst>
                <a:gd name="T0" fmla="*/ 100 w 825"/>
                <a:gd name="T1" fmla="*/ 110 h 824"/>
                <a:gd name="T2" fmla="*/ 100 w 825"/>
                <a:gd name="T3" fmla="*/ 724 h 824"/>
                <a:gd name="T4" fmla="*/ 715 w 825"/>
                <a:gd name="T5" fmla="*/ 724 h 824"/>
                <a:gd name="T6" fmla="*/ 100 w 825"/>
                <a:gd name="T7" fmla="*/ 110 h 824"/>
                <a:gd name="T8" fmla="*/ 0 w 825"/>
                <a:gd name="T9" fmla="*/ 0 h 824"/>
                <a:gd name="T10" fmla="*/ 825 w 825"/>
                <a:gd name="T11" fmla="*/ 824 h 824"/>
                <a:gd name="T12" fmla="*/ 0 w 825"/>
                <a:gd name="T13" fmla="*/ 824 h 824"/>
                <a:gd name="T14" fmla="*/ 0 w 825"/>
                <a:gd name="T15" fmla="*/ 0 h 8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824">
                  <a:moveTo>
                    <a:pt x="100" y="110"/>
                  </a:moveTo>
                  <a:lnTo>
                    <a:pt x="100" y="724"/>
                  </a:lnTo>
                  <a:lnTo>
                    <a:pt x="715" y="724"/>
                  </a:lnTo>
                  <a:cubicBezTo>
                    <a:pt x="662" y="410"/>
                    <a:pt x="415" y="163"/>
                    <a:pt x="100" y="110"/>
                  </a:cubicBezTo>
                  <a:close/>
                  <a:moveTo>
                    <a:pt x="0" y="0"/>
                  </a:moveTo>
                  <a:cubicBezTo>
                    <a:pt x="450" y="13"/>
                    <a:pt x="812" y="375"/>
                    <a:pt x="825" y="824"/>
                  </a:cubicBezTo>
                  <a:lnTo>
                    <a:pt x="0" y="824"/>
                  </a:lnTo>
                  <a:lnTo>
                    <a:pt x="0"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30726" name="矩形 9"/>
          <p:cNvSpPr/>
          <p:nvPr/>
        </p:nvSpPr>
        <p:spPr>
          <a:xfrm>
            <a:off x="4276725" y="4324350"/>
            <a:ext cx="7915275"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14.</a:t>
            </a:r>
            <a:r>
              <a:rPr lang="zh-CN" altLang="en-US" sz="1800" dirty="0">
                <a:solidFill>
                  <a:schemeClr val="bg1"/>
                </a:solidFill>
                <a:latin typeface="微软雅黑" panose="020B0503020204020204" pitchFamily="34" charset="-122"/>
                <a:ea typeface="微软雅黑" panose="020B0503020204020204" pitchFamily="34" charset="-122"/>
              </a:rPr>
              <a:t>丰田的激励之道</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15.</a:t>
            </a:r>
            <a:r>
              <a:rPr lang="zh-CN" altLang="en-US" sz="1800" dirty="0">
                <a:solidFill>
                  <a:schemeClr val="bg1"/>
                </a:solidFill>
                <a:latin typeface="微软雅黑" panose="020B0503020204020204" pitchFamily="34" charset="-122"/>
                <a:ea typeface="微软雅黑" panose="020B0503020204020204" pitchFamily="34" charset="-122"/>
              </a:rPr>
              <a:t>团队精神</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16.</a:t>
            </a:r>
            <a:r>
              <a:rPr lang="zh-CN" altLang="en-US" sz="1800" dirty="0">
                <a:solidFill>
                  <a:schemeClr val="bg1"/>
                </a:solidFill>
                <a:latin typeface="微软雅黑" panose="020B0503020204020204" pitchFamily="34" charset="-122"/>
                <a:ea typeface="微软雅黑" panose="020B0503020204020204" pitchFamily="34" charset="-122"/>
              </a:rPr>
              <a:t>丰田招聘体系</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17.</a:t>
            </a:r>
            <a:r>
              <a:rPr lang="zh-CN" altLang="en-US" sz="1800" dirty="0">
                <a:solidFill>
                  <a:schemeClr val="bg1"/>
                </a:solidFill>
                <a:latin typeface="微软雅黑" panose="020B0503020204020204" pitchFamily="34" charset="-122"/>
                <a:ea typeface="微软雅黑" panose="020B0503020204020204" pitchFamily="34" charset="-122"/>
              </a:rPr>
              <a:t>丰田式培训体系</a:t>
            </a: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18.</a:t>
            </a:r>
            <a:r>
              <a:rPr lang="zh-CN" altLang="en-US" sz="1800" dirty="0">
                <a:solidFill>
                  <a:schemeClr val="bg1"/>
                </a:solidFill>
                <a:latin typeface="微软雅黑" panose="020B0503020204020204" pitchFamily="34" charset="-122"/>
                <a:ea typeface="微软雅黑" panose="020B0503020204020204" pitchFamily="34" charset="-122"/>
              </a:rPr>
              <a:t>善待员工</a:t>
            </a: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dirty="0">
              <a:solidFill>
                <a:schemeClr val="bg1"/>
              </a:solidFill>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1"/>
          <p:cNvSpPr>
            <a:spLocks noGrp="1"/>
          </p:cNvSpPr>
          <p:nvPr>
            <p:ph type="title"/>
          </p:nvPr>
        </p:nvSpPr>
        <p:spPr>
          <a:xfrm>
            <a:off x="527050" y="17463"/>
            <a:ext cx="11114088" cy="642937"/>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14    </a:t>
            </a:r>
            <a:r>
              <a:rPr lang="zh-CN" altLang="en-US" sz="3200" dirty="0">
                <a:latin typeface="微软雅黑" panose="020B0503020204020204" pitchFamily="34" charset="-122"/>
                <a:ea typeface="微软雅黑" panose="020B0503020204020204" pitchFamily="34" charset="-122"/>
              </a:rPr>
              <a:t>丰田的激励之道</a:t>
            </a:r>
            <a:endParaRPr lang="zh-CN" altLang="en-US" sz="3200" dirty="0">
              <a:latin typeface="微软雅黑" panose="020B0503020204020204" pitchFamily="34" charset="-122"/>
              <a:ea typeface="微软雅黑" panose="020B0503020204020204" pitchFamily="34" charset="-122"/>
            </a:endParaRPr>
          </a:p>
        </p:txBody>
      </p:sp>
      <p:sp>
        <p:nvSpPr>
          <p:cNvPr id="32771" name="内容占位符 2"/>
          <p:cNvSpPr>
            <a:spLocks noGrp="1"/>
          </p:cNvSpPr>
          <p:nvPr>
            <p:ph idx="1"/>
          </p:nvPr>
        </p:nvSpPr>
        <p:spPr>
          <a:xfrm>
            <a:off x="609600" y="1328738"/>
            <a:ext cx="10744200" cy="4525962"/>
          </a:xfrm>
          <a:ln/>
        </p:spPr>
        <p:txBody>
          <a:bodyPr vert="horz" wrap="square" lIns="91440" tIns="45720" rIns="91440" bIns="45720" anchor="t" anchorCtr="0"/>
          <a:p>
            <a:pPr algn="just">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lgn="just">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  对企业来说，塑造企业文化，激励员工的创造性不是组织一帮文人，研究和讨论企业文化是什么，怎么做，而是将新的经营思想细化到企业生产中的每一个环节，通过不断地企业变革实现员工行为上的改变，成功企业文化的理解就表现在他们不断变革和立即行动上。</a:t>
            </a:r>
            <a:endParaRPr lang="en-US" altLang="zh-CN" sz="2000" dirty="0">
              <a:solidFill>
                <a:srgbClr val="080808"/>
              </a:solidFill>
              <a:latin typeface="微软雅黑" panose="020B0503020204020204" pitchFamily="34" charset="-122"/>
              <a:ea typeface="微软雅黑" panose="020B0503020204020204" pitchFamily="34" charset="-122"/>
            </a:endParaRPr>
          </a:p>
          <a:p>
            <a:pPr algn="just"/>
            <a:endParaRPr lang="zh-CN" altLang="en-US" sz="2000" dirty="0">
              <a:solidFill>
                <a:srgbClr val="080808"/>
              </a:solidFill>
              <a:latin typeface="微软雅黑" panose="020B0503020204020204" pitchFamily="34" charset="-122"/>
              <a:ea typeface="微软雅黑" panose="020B0503020204020204" pitchFamily="34" charset="-122"/>
            </a:endParaRPr>
          </a:p>
          <a:p>
            <a:pPr algn="just">
              <a:buNone/>
            </a:pPr>
            <a:r>
              <a:rPr lang="zh-CN" altLang="en-US" sz="2000" dirty="0">
                <a:solidFill>
                  <a:srgbClr val="080808"/>
                </a:solidFill>
                <a:latin typeface="微软雅黑" panose="020B0503020204020204" pitchFamily="34" charset="-122"/>
                <a:ea typeface="微软雅黑" panose="020B0503020204020204" pitchFamily="34" charset="-122"/>
              </a:rPr>
              <a:t>            通过制度激励员工创新，谋求发展一直是丰田迅速发展的一个重要举措。丰田公司首先从合理化入手，开展了合理化建议活动。丰田通过对人的尊重，对人价值的认同，对个性自由的鼓励，最大限度地激发了员工的创造性与责任心。</a:t>
            </a:r>
            <a:endParaRPr lang="zh-CN" altLang="en-US" sz="2000" dirty="0">
              <a:solidFill>
                <a:srgbClr val="080808"/>
              </a:solidFill>
              <a:latin typeface="微软雅黑" panose="020B0503020204020204" pitchFamily="34" charset="-122"/>
              <a:ea typeface="微软雅黑" panose="020B0503020204020204" pitchFamily="34" charset="-122"/>
            </a:endParaRPr>
          </a:p>
          <a:p>
            <a:pPr algn="just"/>
            <a:endParaRPr lang="zh-CN" altLang="en-US" sz="2000" dirty="0">
              <a:latin typeface="微软雅黑" panose="020B0503020204020204" pitchFamily="34" charset="-122"/>
              <a:ea typeface="微软雅黑" panose="020B0503020204020204" pitchFamily="34" charset="-122"/>
            </a:endParaRPr>
          </a:p>
        </p:txBody>
      </p:sp>
      <p:pic>
        <p:nvPicPr>
          <p:cNvPr id="32772" name="图片 3"/>
          <p:cNvPicPr>
            <a:picLocks noChangeAspect="1"/>
          </p:cNvPicPr>
          <p:nvPr/>
        </p:nvPicPr>
        <p:blipFill>
          <a:blip r:embed="rId1"/>
          <a:stretch>
            <a:fillRect/>
          </a:stretch>
        </p:blipFill>
        <p:spPr>
          <a:xfrm>
            <a:off x="8740775" y="4200525"/>
            <a:ext cx="2181225" cy="207645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a:xfrm>
            <a:off x="527050" y="17463"/>
            <a:ext cx="11114088" cy="65722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15     </a:t>
            </a:r>
            <a:r>
              <a:rPr lang="zh-CN" altLang="en-US" sz="3200" dirty="0">
                <a:latin typeface="微软雅黑" panose="020B0503020204020204" pitchFamily="34" charset="-122"/>
                <a:ea typeface="微软雅黑" panose="020B0503020204020204" pitchFamily="34" charset="-122"/>
              </a:rPr>
              <a:t>团队精神</a:t>
            </a:r>
            <a:endParaRPr lang="zh-CN" altLang="en-US" sz="3200" dirty="0">
              <a:latin typeface="微软雅黑" panose="020B0503020204020204" pitchFamily="34" charset="-122"/>
              <a:ea typeface="微软雅黑" panose="020B0503020204020204" pitchFamily="34" charset="-122"/>
            </a:endParaRPr>
          </a:p>
        </p:txBody>
      </p:sp>
      <p:sp>
        <p:nvSpPr>
          <p:cNvPr id="33795" name="内容占位符 2"/>
          <p:cNvSpPr>
            <a:spLocks noGrp="1"/>
          </p:cNvSpPr>
          <p:nvPr>
            <p:ph idx="1"/>
          </p:nvPr>
        </p:nvSpPr>
        <p:spPr>
          <a:xfrm>
            <a:off x="998538" y="1357313"/>
            <a:ext cx="10101262" cy="4525962"/>
          </a:xfrm>
          <a:ln/>
        </p:spPr>
        <p:txBody>
          <a:bodyPr vert="horz" wrap="square" lIns="91440" tIns="45720" rIns="91440" bIns="45720" anchor="t" anchorCtr="0"/>
          <a:p>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衡量一个企业是否有生命力、是否有发展前景，看什么？是看这个企业的理念多先进，资金多雄厚，还是看这个企业拥有多少知识分子和高科技人员？</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这些都不是决定因素，企业内部的决定因素实际就是企业是否具有图团队精神和团队意识。</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“团队精神”是体现在人的身上。倡导“团队精神”，就需要有团队意识的人才，这种人才除了具有某一方面特长外，还需有一种良好的思想品德，即具有一种除了要具有一种为团队付出的精神。</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a:spLocks noGrp="1"/>
          </p:cNvSpPr>
          <p:nvPr>
            <p:ph type="title"/>
          </p:nvPr>
        </p:nvSpPr>
        <p:spPr>
          <a:xfrm>
            <a:off x="527050" y="17463"/>
            <a:ext cx="11114088" cy="65722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16   </a:t>
            </a:r>
            <a:r>
              <a:rPr lang="zh-CN" altLang="en-US" sz="3200" dirty="0">
                <a:latin typeface="微软雅黑" panose="020B0503020204020204" pitchFamily="34" charset="-122"/>
                <a:ea typeface="微软雅黑" panose="020B0503020204020204" pitchFamily="34" charset="-122"/>
              </a:rPr>
              <a:t>丰田招聘体系</a:t>
            </a:r>
            <a:endParaRPr lang="zh-CN" altLang="en-US" sz="3200" dirty="0">
              <a:latin typeface="微软雅黑" panose="020B0503020204020204" pitchFamily="34" charset="-122"/>
              <a:ea typeface="微软雅黑" panose="020B0503020204020204" pitchFamily="34" charset="-122"/>
            </a:endParaRPr>
          </a:p>
        </p:txBody>
      </p:sp>
      <p:sp>
        <p:nvSpPr>
          <p:cNvPr id="34819" name="内容占位符 2"/>
          <p:cNvSpPr>
            <a:spLocks noGrp="1"/>
          </p:cNvSpPr>
          <p:nvPr>
            <p:ph idx="1"/>
          </p:nvPr>
        </p:nvSpPr>
        <p:spPr>
          <a:xfrm>
            <a:off x="1195388" y="1071563"/>
            <a:ext cx="9931400"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丰田公司全面招聘体系目的就是招聘最优秀的有责任感的员工，公司为此付出了极大地努力。丰田公司全面招聘体系大体上可以分成</a:t>
            </a:r>
            <a:r>
              <a:rPr lang="en-US" altLang="zh-CN" sz="2000" dirty="0">
                <a:solidFill>
                  <a:srgbClr val="080808"/>
                </a:solidFill>
                <a:latin typeface="微软雅黑" panose="020B0503020204020204" pitchFamily="34" charset="-122"/>
                <a:ea typeface="微软雅黑" panose="020B0503020204020204" pitchFamily="34" charset="-122"/>
              </a:rPr>
              <a:t>5</a:t>
            </a:r>
            <a:r>
              <a:rPr lang="zh-CN" altLang="en-US" sz="2000" dirty="0">
                <a:solidFill>
                  <a:srgbClr val="080808"/>
                </a:solidFill>
                <a:latin typeface="微软雅黑" panose="020B0503020204020204" pitchFamily="34" charset="-122"/>
                <a:ea typeface="微软雅黑" panose="020B0503020204020204" pitchFamily="34" charset="-122"/>
              </a:rPr>
              <a:t>大阶段：</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丰田公司通常会把招聘业务包给其他的专业机构或人员，进行初步的筛选。</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评估人员的技术和工作潜能。</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 丰田公司接手有关的招聘工作。</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应聘人员需要参加一个集体面试，分别向丰田的招聘专家谈论自己的成就，这样就可以使丰田的招聘专家更全面的了解应聘人员。</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新员工接受</a:t>
            </a:r>
            <a:r>
              <a:rPr lang="en-US" altLang="zh-CN" sz="2000" dirty="0">
                <a:solidFill>
                  <a:srgbClr val="080808"/>
                </a:solidFill>
                <a:latin typeface="微软雅黑" panose="020B0503020204020204" pitchFamily="34" charset="-122"/>
                <a:ea typeface="微软雅黑" panose="020B0503020204020204" pitchFamily="34" charset="-122"/>
              </a:rPr>
              <a:t>6</a:t>
            </a:r>
            <a:r>
              <a:rPr lang="zh-CN" altLang="en-US" sz="2000" dirty="0">
                <a:solidFill>
                  <a:srgbClr val="080808"/>
                </a:solidFill>
                <a:latin typeface="微软雅黑" panose="020B0503020204020204" pitchFamily="34" charset="-122"/>
                <a:ea typeface="微软雅黑" panose="020B0503020204020204" pitchFamily="34" charset="-122"/>
              </a:rPr>
              <a:t>个月的工作表现和发展潜能评估</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nvPr>
        </p:nvSpPr>
        <p:spPr>
          <a:xfrm>
            <a:off x="527050" y="17463"/>
            <a:ext cx="11114088" cy="65722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17  </a:t>
            </a:r>
            <a:r>
              <a:rPr lang="zh-CN" altLang="en-US" sz="3200" dirty="0">
                <a:latin typeface="微软雅黑" panose="020B0503020204020204" pitchFamily="34" charset="-122"/>
                <a:ea typeface="微软雅黑" panose="020B0503020204020204" pitchFamily="34" charset="-122"/>
              </a:rPr>
              <a:t>丰田式培训体系</a:t>
            </a:r>
            <a:endParaRPr lang="zh-CN" altLang="en-US" sz="3200" dirty="0">
              <a:latin typeface="微软雅黑" panose="020B0503020204020204" pitchFamily="34" charset="-122"/>
              <a:ea typeface="微软雅黑" panose="020B0503020204020204" pitchFamily="34" charset="-122"/>
            </a:endParaRPr>
          </a:p>
        </p:txBody>
      </p:sp>
      <p:sp>
        <p:nvSpPr>
          <p:cNvPr id="35843" name="内容占位符 2"/>
          <p:cNvSpPr>
            <a:spLocks noGrp="1"/>
          </p:cNvSpPr>
          <p:nvPr>
            <p:ph idx="1"/>
          </p:nvPr>
        </p:nvSpPr>
        <p:spPr>
          <a:xfrm>
            <a:off x="731838" y="1328738"/>
            <a:ext cx="10593387" cy="4525962"/>
          </a:xfrm>
          <a:ln/>
        </p:spPr>
        <p:txBody>
          <a:bodyPr vert="horz" wrap="square" lIns="91440" tIns="45720" rIns="91440" bIns="45720" anchor="t" anchorCtr="0"/>
          <a:p>
            <a:pPr>
              <a:buNone/>
            </a:pP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在管理者的培训模式中，丰田走的是职务轮换培训模式。职务轮换的主旨在拓宽管理人员或潜在管理人员的知识面。通过各种不同的岗位的职务轮换，使受训者全面掌握企业管理知识和艺术。</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丰田还有一种独特的“个人接触制度”。其做法是从到公司工作了五六年的骨干中，选拔出一些人，让他们接受技能训练课程教育，再任命为新近人员吗的“专职前辈”，担负起对新职工在所有事情上进行指导的任务，包括工作、车间生活、朋友关系的调整，同上司如何相处等。</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1"/>
          <p:cNvSpPr>
            <a:spLocks noGrp="1"/>
          </p:cNvSpPr>
          <p:nvPr>
            <p:ph type="title"/>
          </p:nvPr>
        </p:nvSpPr>
        <p:spPr>
          <a:xfrm>
            <a:off x="527050" y="17463"/>
            <a:ext cx="11114088" cy="65722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18   </a:t>
            </a:r>
            <a:r>
              <a:rPr lang="zh-CN" altLang="en-US" sz="3200" dirty="0">
                <a:latin typeface="微软雅黑" panose="020B0503020204020204" pitchFamily="34" charset="-122"/>
                <a:ea typeface="微软雅黑" panose="020B0503020204020204" pitchFamily="34" charset="-122"/>
              </a:rPr>
              <a:t>善待员工</a:t>
            </a:r>
            <a:endParaRPr lang="zh-CN" altLang="en-US" sz="3200" dirty="0">
              <a:latin typeface="微软雅黑" panose="020B0503020204020204" pitchFamily="34" charset="-122"/>
              <a:ea typeface="微软雅黑" panose="020B0503020204020204" pitchFamily="34" charset="-122"/>
            </a:endParaRPr>
          </a:p>
        </p:txBody>
      </p:sp>
      <p:sp>
        <p:nvSpPr>
          <p:cNvPr id="36867" name="内容占位符 2"/>
          <p:cNvSpPr>
            <a:spLocks noGrp="1"/>
          </p:cNvSpPr>
          <p:nvPr>
            <p:ph idx="1"/>
          </p:nvPr>
        </p:nvSpPr>
        <p:spPr>
          <a:xfrm>
            <a:off x="858838" y="1162050"/>
            <a:ext cx="10339387" cy="5153025"/>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企业是由人组成的，不论是经营还是管理都要以人为本。能不能把每个员工积极性发挥出来，关系到公司的兴衰成败。在具体的工作中，要根据员工的不同类型、特点、技术专长和生活需要，实现不同的生活方式。</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信赖是力量的源泉，是留住人才的基础，是企业发展的保证。留住人才不只是钱的问题，酬薪的高低并不能完全决定人才的去留。当薪酬到了一定程度，钱对一个人的吸引就起不了太大的作用。这个时候，个人价值的体现才是他所追求的。</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只有把员工摆在第一的位置，对自己的员工忠诚负责，才会使员工以忠诚和热情投入工作。丰田认为，打动员工的不是靠讲空话、说大话，只有在实际工作中，让员工深切感受到企业在关怀着他们，企业在爱护他们，员工才会与企业建立起共同的价值观，才能与企业荣辱与共。</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2062163" y="3417888"/>
            <a:ext cx="8066088"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第五章 细节理念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7892"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alpha val="100000"/>
            </a:srgbClr>
          </a:solidFill>
          <a:ln w="9525">
            <a:noFill/>
          </a:ln>
        </p:spPr>
        <p:txBody>
          <a:bodyPr/>
          <a:p>
            <a:endParaRPr lang="zh-CN" altLang="en-US"/>
          </a:p>
        </p:txBody>
      </p:sp>
      <p:grpSp>
        <p:nvGrpSpPr>
          <p:cNvPr id="7" name="PA-数据实体-43816"/>
          <p:cNvGrpSpPr>
            <a:grpSpLocks noChangeAspect="1"/>
          </p:cNvGrpSpPr>
          <p:nvPr>
            <p:custDataLst>
              <p:tags r:id="rId1"/>
            </p:custDataLst>
          </p:nvPr>
        </p:nvGrpSpPr>
        <p:grpSpPr bwMode="auto">
          <a:xfrm>
            <a:off x="5548724" y="1862639"/>
            <a:ext cx="1092459" cy="1151099"/>
            <a:chOff x="3412" y="1741"/>
            <a:chExt cx="857" cy="903"/>
          </a:xfrm>
          <a:solidFill>
            <a:schemeClr val="bg1"/>
          </a:solidFill>
        </p:grpSpPr>
        <p:sp>
          <p:nvSpPr>
            <p:cNvPr id="8" name="PA-任意多边形 390"/>
            <p:cNvSpPr/>
            <p:nvPr/>
          </p:nvSpPr>
          <p:spPr bwMode="auto">
            <a:xfrm>
              <a:off x="3412" y="1967"/>
              <a:ext cx="245" cy="677"/>
            </a:xfrm>
            <a:custGeom>
              <a:avLst/>
              <a:gdLst>
                <a:gd name="T0" fmla="*/ 325 w 649"/>
                <a:gd name="T1" fmla="*/ 0 h 1792"/>
                <a:gd name="T2" fmla="*/ 0 w 649"/>
                <a:gd name="T3" fmla="*/ 149 h 1792"/>
                <a:gd name="T4" fmla="*/ 0 w 649"/>
                <a:gd name="T5" fmla="*/ 1642 h 1792"/>
                <a:gd name="T6" fmla="*/ 325 w 649"/>
                <a:gd name="T7" fmla="*/ 1792 h 1792"/>
                <a:gd name="T8" fmla="*/ 649 w 649"/>
                <a:gd name="T9" fmla="*/ 1642 h 1792"/>
                <a:gd name="T10" fmla="*/ 649 w 649"/>
                <a:gd name="T11" fmla="*/ 149 h 1792"/>
                <a:gd name="T12" fmla="*/ 325 w 649"/>
                <a:gd name="T13" fmla="*/ 0 h 1792"/>
              </a:gdLst>
              <a:ahLst/>
              <a:cxnLst>
                <a:cxn ang="0">
                  <a:pos x="T0" y="T1"/>
                </a:cxn>
                <a:cxn ang="0">
                  <a:pos x="T2" y="T3"/>
                </a:cxn>
                <a:cxn ang="0">
                  <a:pos x="T4" y="T5"/>
                </a:cxn>
                <a:cxn ang="0">
                  <a:pos x="T6" y="T7"/>
                </a:cxn>
                <a:cxn ang="0">
                  <a:pos x="T8" y="T9"/>
                </a:cxn>
                <a:cxn ang="0">
                  <a:pos x="T10" y="T11"/>
                </a:cxn>
                <a:cxn ang="0">
                  <a:pos x="T12" y="T13"/>
                </a:cxn>
              </a:cxnLst>
              <a:rect l="0" t="0" r="r" b="b"/>
              <a:pathLst>
                <a:path w="649" h="1792">
                  <a:moveTo>
                    <a:pt x="325" y="0"/>
                  </a:moveTo>
                  <a:cubicBezTo>
                    <a:pt x="146" y="0"/>
                    <a:pt x="0" y="67"/>
                    <a:pt x="0" y="149"/>
                  </a:cubicBezTo>
                  <a:lnTo>
                    <a:pt x="0" y="1642"/>
                  </a:lnTo>
                  <a:cubicBezTo>
                    <a:pt x="0" y="1725"/>
                    <a:pt x="146" y="1792"/>
                    <a:pt x="325" y="1792"/>
                  </a:cubicBezTo>
                  <a:cubicBezTo>
                    <a:pt x="504" y="1792"/>
                    <a:pt x="649" y="1725"/>
                    <a:pt x="649" y="1642"/>
                  </a:cubicBezTo>
                  <a:lnTo>
                    <a:pt x="649" y="149"/>
                  </a:lnTo>
                  <a:cubicBezTo>
                    <a:pt x="649" y="67"/>
                    <a:pt x="504" y="0"/>
                    <a:pt x="325"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391"/>
            <p:cNvSpPr/>
            <p:nvPr/>
          </p:nvSpPr>
          <p:spPr bwMode="auto">
            <a:xfrm>
              <a:off x="3718" y="1854"/>
              <a:ext cx="245" cy="790"/>
            </a:xfrm>
            <a:custGeom>
              <a:avLst/>
              <a:gdLst>
                <a:gd name="T0" fmla="*/ 324 w 649"/>
                <a:gd name="T1" fmla="*/ 0 h 2091"/>
                <a:gd name="T2" fmla="*/ 0 w 649"/>
                <a:gd name="T3" fmla="*/ 149 h 2091"/>
                <a:gd name="T4" fmla="*/ 0 w 649"/>
                <a:gd name="T5" fmla="*/ 1941 h 2091"/>
                <a:gd name="T6" fmla="*/ 324 w 649"/>
                <a:gd name="T7" fmla="*/ 2091 h 2091"/>
                <a:gd name="T8" fmla="*/ 649 w 649"/>
                <a:gd name="T9" fmla="*/ 1941 h 2091"/>
                <a:gd name="T10" fmla="*/ 649 w 649"/>
                <a:gd name="T11" fmla="*/ 149 h 2091"/>
                <a:gd name="T12" fmla="*/ 324 w 649"/>
                <a:gd name="T13" fmla="*/ 0 h 2091"/>
              </a:gdLst>
              <a:ahLst/>
              <a:cxnLst>
                <a:cxn ang="0">
                  <a:pos x="T0" y="T1"/>
                </a:cxn>
                <a:cxn ang="0">
                  <a:pos x="T2" y="T3"/>
                </a:cxn>
                <a:cxn ang="0">
                  <a:pos x="T4" y="T5"/>
                </a:cxn>
                <a:cxn ang="0">
                  <a:pos x="T6" y="T7"/>
                </a:cxn>
                <a:cxn ang="0">
                  <a:pos x="T8" y="T9"/>
                </a:cxn>
                <a:cxn ang="0">
                  <a:pos x="T10" y="T11"/>
                </a:cxn>
                <a:cxn ang="0">
                  <a:pos x="T12" y="T13"/>
                </a:cxn>
              </a:cxnLst>
              <a:rect l="0" t="0" r="r" b="b"/>
              <a:pathLst>
                <a:path w="649" h="2091">
                  <a:moveTo>
                    <a:pt x="324" y="0"/>
                  </a:moveTo>
                  <a:cubicBezTo>
                    <a:pt x="145" y="0"/>
                    <a:pt x="0" y="67"/>
                    <a:pt x="0" y="149"/>
                  </a:cubicBezTo>
                  <a:lnTo>
                    <a:pt x="0" y="1941"/>
                  </a:lnTo>
                  <a:cubicBezTo>
                    <a:pt x="0" y="2024"/>
                    <a:pt x="145" y="2091"/>
                    <a:pt x="324" y="2091"/>
                  </a:cubicBezTo>
                  <a:cubicBezTo>
                    <a:pt x="503" y="2091"/>
                    <a:pt x="649" y="2024"/>
                    <a:pt x="649" y="1941"/>
                  </a:cubicBezTo>
                  <a:lnTo>
                    <a:pt x="649" y="149"/>
                  </a:lnTo>
                  <a:cubicBezTo>
                    <a:pt x="649" y="67"/>
                    <a:pt x="504" y="0"/>
                    <a:pt x="324"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392"/>
            <p:cNvSpPr/>
            <p:nvPr/>
          </p:nvSpPr>
          <p:spPr bwMode="auto">
            <a:xfrm>
              <a:off x="4024" y="1741"/>
              <a:ext cx="245" cy="903"/>
            </a:xfrm>
            <a:custGeom>
              <a:avLst/>
              <a:gdLst>
                <a:gd name="T0" fmla="*/ 324 w 649"/>
                <a:gd name="T1" fmla="*/ 0 h 2390"/>
                <a:gd name="T2" fmla="*/ 0 w 649"/>
                <a:gd name="T3" fmla="*/ 150 h 2390"/>
                <a:gd name="T4" fmla="*/ 0 w 649"/>
                <a:gd name="T5" fmla="*/ 2240 h 2390"/>
                <a:gd name="T6" fmla="*/ 324 w 649"/>
                <a:gd name="T7" fmla="*/ 2390 h 2390"/>
                <a:gd name="T8" fmla="*/ 649 w 649"/>
                <a:gd name="T9" fmla="*/ 2240 h 2390"/>
                <a:gd name="T10" fmla="*/ 649 w 649"/>
                <a:gd name="T11" fmla="*/ 150 h 2390"/>
                <a:gd name="T12" fmla="*/ 324 w 649"/>
                <a:gd name="T13" fmla="*/ 0 h 2390"/>
              </a:gdLst>
              <a:ahLst/>
              <a:cxnLst>
                <a:cxn ang="0">
                  <a:pos x="T0" y="T1"/>
                </a:cxn>
                <a:cxn ang="0">
                  <a:pos x="T2" y="T3"/>
                </a:cxn>
                <a:cxn ang="0">
                  <a:pos x="T4" y="T5"/>
                </a:cxn>
                <a:cxn ang="0">
                  <a:pos x="T6" y="T7"/>
                </a:cxn>
                <a:cxn ang="0">
                  <a:pos x="T8" y="T9"/>
                </a:cxn>
                <a:cxn ang="0">
                  <a:pos x="T10" y="T11"/>
                </a:cxn>
                <a:cxn ang="0">
                  <a:pos x="T12" y="T13"/>
                </a:cxn>
              </a:cxnLst>
              <a:rect l="0" t="0" r="r" b="b"/>
              <a:pathLst>
                <a:path w="649" h="2390">
                  <a:moveTo>
                    <a:pt x="324" y="0"/>
                  </a:moveTo>
                  <a:cubicBezTo>
                    <a:pt x="145" y="0"/>
                    <a:pt x="0" y="67"/>
                    <a:pt x="0" y="150"/>
                  </a:cubicBezTo>
                  <a:lnTo>
                    <a:pt x="0" y="2240"/>
                  </a:lnTo>
                  <a:cubicBezTo>
                    <a:pt x="0" y="2323"/>
                    <a:pt x="145" y="2390"/>
                    <a:pt x="324" y="2390"/>
                  </a:cubicBezTo>
                  <a:cubicBezTo>
                    <a:pt x="503" y="2390"/>
                    <a:pt x="649" y="2323"/>
                    <a:pt x="649" y="2240"/>
                  </a:cubicBezTo>
                  <a:lnTo>
                    <a:pt x="649" y="150"/>
                  </a:lnTo>
                  <a:cubicBezTo>
                    <a:pt x="649" y="67"/>
                    <a:pt x="503" y="0"/>
                    <a:pt x="324"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1" name="PA-任意多边形 393"/>
            <p:cNvSpPr>
              <a:spLocks noEditPoints="1"/>
            </p:cNvSpPr>
            <p:nvPr/>
          </p:nvSpPr>
          <p:spPr bwMode="auto">
            <a:xfrm>
              <a:off x="3412" y="1741"/>
              <a:ext cx="857" cy="339"/>
            </a:xfrm>
            <a:custGeom>
              <a:avLst/>
              <a:gdLst>
                <a:gd name="T0" fmla="*/ 0 w 2271"/>
                <a:gd name="T1" fmla="*/ 747 h 896"/>
                <a:gd name="T2" fmla="*/ 325 w 2271"/>
                <a:gd name="T3" fmla="*/ 896 h 896"/>
                <a:gd name="T4" fmla="*/ 649 w 2271"/>
                <a:gd name="T5" fmla="*/ 747 h 896"/>
                <a:gd name="T6" fmla="*/ 325 w 2271"/>
                <a:gd name="T7" fmla="*/ 598 h 896"/>
                <a:gd name="T8" fmla="*/ 0 w 2271"/>
                <a:gd name="T9" fmla="*/ 747 h 896"/>
                <a:gd name="T10" fmla="*/ 1622 w 2271"/>
                <a:gd name="T11" fmla="*/ 150 h 896"/>
                <a:gd name="T12" fmla="*/ 1946 w 2271"/>
                <a:gd name="T13" fmla="*/ 299 h 896"/>
                <a:gd name="T14" fmla="*/ 2271 w 2271"/>
                <a:gd name="T15" fmla="*/ 150 h 896"/>
                <a:gd name="T16" fmla="*/ 1946 w 2271"/>
                <a:gd name="T17" fmla="*/ 0 h 896"/>
                <a:gd name="T18" fmla="*/ 1622 w 2271"/>
                <a:gd name="T19" fmla="*/ 150 h 896"/>
                <a:gd name="T20" fmla="*/ 811 w 2271"/>
                <a:gd name="T21" fmla="*/ 448 h 896"/>
                <a:gd name="T22" fmla="*/ 1135 w 2271"/>
                <a:gd name="T23" fmla="*/ 598 h 896"/>
                <a:gd name="T24" fmla="*/ 1460 w 2271"/>
                <a:gd name="T25" fmla="*/ 448 h 896"/>
                <a:gd name="T26" fmla="*/ 1135 w 2271"/>
                <a:gd name="T27" fmla="*/ 299 h 896"/>
                <a:gd name="T28" fmla="*/ 811 w 2271"/>
                <a:gd name="T29" fmla="*/ 44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1" h="896">
                  <a:moveTo>
                    <a:pt x="0" y="747"/>
                  </a:moveTo>
                  <a:cubicBezTo>
                    <a:pt x="0" y="830"/>
                    <a:pt x="146" y="896"/>
                    <a:pt x="325" y="896"/>
                  </a:cubicBezTo>
                  <a:cubicBezTo>
                    <a:pt x="504" y="896"/>
                    <a:pt x="649" y="830"/>
                    <a:pt x="649" y="747"/>
                  </a:cubicBezTo>
                  <a:cubicBezTo>
                    <a:pt x="649" y="665"/>
                    <a:pt x="504" y="598"/>
                    <a:pt x="325" y="598"/>
                  </a:cubicBezTo>
                  <a:cubicBezTo>
                    <a:pt x="146" y="598"/>
                    <a:pt x="0" y="665"/>
                    <a:pt x="0" y="747"/>
                  </a:cubicBezTo>
                  <a:close/>
                  <a:moveTo>
                    <a:pt x="1622" y="150"/>
                  </a:moveTo>
                  <a:cubicBezTo>
                    <a:pt x="1622" y="232"/>
                    <a:pt x="1767" y="299"/>
                    <a:pt x="1946" y="299"/>
                  </a:cubicBezTo>
                  <a:cubicBezTo>
                    <a:pt x="2125" y="299"/>
                    <a:pt x="2271" y="232"/>
                    <a:pt x="2271" y="150"/>
                  </a:cubicBezTo>
                  <a:cubicBezTo>
                    <a:pt x="2271" y="67"/>
                    <a:pt x="2125" y="0"/>
                    <a:pt x="1946" y="0"/>
                  </a:cubicBezTo>
                  <a:cubicBezTo>
                    <a:pt x="1767" y="0"/>
                    <a:pt x="1622" y="67"/>
                    <a:pt x="1622" y="150"/>
                  </a:cubicBezTo>
                  <a:close/>
                  <a:moveTo>
                    <a:pt x="811" y="448"/>
                  </a:moveTo>
                  <a:cubicBezTo>
                    <a:pt x="811" y="531"/>
                    <a:pt x="956" y="598"/>
                    <a:pt x="1135" y="598"/>
                  </a:cubicBezTo>
                  <a:cubicBezTo>
                    <a:pt x="1315" y="598"/>
                    <a:pt x="1460" y="531"/>
                    <a:pt x="1460" y="448"/>
                  </a:cubicBezTo>
                  <a:cubicBezTo>
                    <a:pt x="1460" y="366"/>
                    <a:pt x="1315" y="299"/>
                    <a:pt x="1135" y="299"/>
                  </a:cubicBezTo>
                  <a:cubicBezTo>
                    <a:pt x="956" y="299"/>
                    <a:pt x="811" y="366"/>
                    <a:pt x="811" y="448"/>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2" name="PA-任意多边形 394"/>
            <p:cNvSpPr>
              <a:spLocks noEditPoints="1"/>
            </p:cNvSpPr>
            <p:nvPr/>
          </p:nvSpPr>
          <p:spPr bwMode="auto">
            <a:xfrm>
              <a:off x="3412" y="1798"/>
              <a:ext cx="673" cy="838"/>
            </a:xfrm>
            <a:custGeom>
              <a:avLst/>
              <a:gdLst>
                <a:gd name="T0" fmla="*/ 1784 w 1784"/>
                <a:gd name="T1" fmla="*/ 128 h 2219"/>
                <a:gd name="T2" fmla="*/ 1784 w 1784"/>
                <a:gd name="T3" fmla="*/ 2219 h 2219"/>
                <a:gd name="T4" fmla="*/ 1622 w 1784"/>
                <a:gd name="T5" fmla="*/ 2090 h 2219"/>
                <a:gd name="T6" fmla="*/ 1622 w 1784"/>
                <a:gd name="T7" fmla="*/ 0 h 2219"/>
                <a:gd name="T8" fmla="*/ 1784 w 1784"/>
                <a:gd name="T9" fmla="*/ 128 h 2219"/>
                <a:gd name="T10" fmla="*/ 973 w 1784"/>
                <a:gd name="T11" fmla="*/ 427 h 2219"/>
                <a:gd name="T12" fmla="*/ 973 w 1784"/>
                <a:gd name="T13" fmla="*/ 2219 h 2219"/>
                <a:gd name="T14" fmla="*/ 811 w 1784"/>
                <a:gd name="T15" fmla="*/ 2090 h 2219"/>
                <a:gd name="T16" fmla="*/ 811 w 1784"/>
                <a:gd name="T17" fmla="*/ 298 h 2219"/>
                <a:gd name="T18" fmla="*/ 973 w 1784"/>
                <a:gd name="T19" fmla="*/ 427 h 2219"/>
                <a:gd name="T20" fmla="*/ 162 w 1784"/>
                <a:gd name="T21" fmla="*/ 726 h 2219"/>
                <a:gd name="T22" fmla="*/ 162 w 1784"/>
                <a:gd name="T23" fmla="*/ 2219 h 2219"/>
                <a:gd name="T24" fmla="*/ 0 w 1784"/>
                <a:gd name="T25" fmla="*/ 2090 h 2219"/>
                <a:gd name="T26" fmla="*/ 0 w 1784"/>
                <a:gd name="T27" fmla="*/ 597 h 2219"/>
                <a:gd name="T28" fmla="*/ 162 w 1784"/>
                <a:gd name="T29" fmla="*/ 726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4" h="2219">
                  <a:moveTo>
                    <a:pt x="1784" y="128"/>
                  </a:moveTo>
                  <a:lnTo>
                    <a:pt x="1784" y="2219"/>
                  </a:lnTo>
                  <a:cubicBezTo>
                    <a:pt x="1688" y="2193"/>
                    <a:pt x="1622" y="2145"/>
                    <a:pt x="1622" y="2090"/>
                  </a:cubicBezTo>
                  <a:lnTo>
                    <a:pt x="1622" y="0"/>
                  </a:lnTo>
                  <a:cubicBezTo>
                    <a:pt x="1622" y="55"/>
                    <a:pt x="1688" y="102"/>
                    <a:pt x="1784" y="128"/>
                  </a:cubicBezTo>
                  <a:close/>
                  <a:moveTo>
                    <a:pt x="973" y="427"/>
                  </a:moveTo>
                  <a:lnTo>
                    <a:pt x="973" y="2219"/>
                  </a:lnTo>
                  <a:cubicBezTo>
                    <a:pt x="877" y="2193"/>
                    <a:pt x="811" y="2145"/>
                    <a:pt x="811" y="2090"/>
                  </a:cubicBezTo>
                  <a:lnTo>
                    <a:pt x="811" y="298"/>
                  </a:lnTo>
                  <a:cubicBezTo>
                    <a:pt x="811" y="354"/>
                    <a:pt x="877" y="401"/>
                    <a:pt x="973" y="427"/>
                  </a:cubicBezTo>
                  <a:close/>
                  <a:moveTo>
                    <a:pt x="162" y="726"/>
                  </a:moveTo>
                  <a:lnTo>
                    <a:pt x="162" y="2219"/>
                  </a:lnTo>
                  <a:cubicBezTo>
                    <a:pt x="66" y="2193"/>
                    <a:pt x="0" y="2145"/>
                    <a:pt x="0" y="2090"/>
                  </a:cubicBezTo>
                  <a:lnTo>
                    <a:pt x="0" y="597"/>
                  </a:lnTo>
                  <a:cubicBezTo>
                    <a:pt x="0" y="652"/>
                    <a:pt x="66" y="700"/>
                    <a:pt x="162" y="726"/>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37894" name="矩形 12"/>
          <p:cNvSpPr/>
          <p:nvPr/>
        </p:nvSpPr>
        <p:spPr>
          <a:xfrm>
            <a:off x="4276725" y="4324350"/>
            <a:ext cx="7915275" cy="923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19.</a:t>
            </a:r>
            <a:r>
              <a:rPr lang="zh-CN" altLang="en-US" sz="1800" dirty="0">
                <a:solidFill>
                  <a:schemeClr val="bg1"/>
                </a:solidFill>
                <a:latin typeface="微软雅黑" panose="020B0503020204020204" pitchFamily="34" charset="-122"/>
                <a:ea typeface="微软雅黑" panose="020B0503020204020204" pitchFamily="34" charset="-122"/>
              </a:rPr>
              <a:t>举重若轻</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20.</a:t>
            </a:r>
            <a:r>
              <a:rPr lang="zh-CN" altLang="en-US" sz="1800" dirty="0">
                <a:solidFill>
                  <a:schemeClr val="bg1"/>
                </a:solidFill>
                <a:latin typeface="微软雅黑" panose="020B0503020204020204" pitchFamily="34" charset="-122"/>
                <a:ea typeface="微软雅黑" panose="020B0503020204020204" pitchFamily="34" charset="-122"/>
              </a:rPr>
              <a:t>厉行节俭</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21.</a:t>
            </a:r>
            <a:r>
              <a:rPr lang="zh-CN" altLang="en-US" sz="1800" dirty="0">
                <a:solidFill>
                  <a:schemeClr val="bg1"/>
                </a:solidFill>
                <a:latin typeface="微软雅黑" panose="020B0503020204020204" pitchFamily="34" charset="-122"/>
                <a:ea typeface="微软雅黑" panose="020B0503020204020204" pitchFamily="34" charset="-122"/>
              </a:rPr>
              <a:t>持续消减成本</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nvPr>
        </p:nvSpPr>
        <p:spPr>
          <a:xfrm>
            <a:off x="527050" y="17463"/>
            <a:ext cx="11114088" cy="685800"/>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19  </a:t>
            </a:r>
            <a:r>
              <a:rPr lang="zh-CN" altLang="en-US" sz="3200" dirty="0">
                <a:latin typeface="微软雅黑" panose="020B0503020204020204" pitchFamily="34" charset="-122"/>
                <a:ea typeface="微软雅黑" panose="020B0503020204020204" pitchFamily="34" charset="-122"/>
              </a:rPr>
              <a:t>举轻若重</a:t>
            </a:r>
            <a:endParaRPr lang="zh-CN" altLang="en-US" sz="3200" dirty="0">
              <a:latin typeface="微软雅黑" panose="020B0503020204020204" pitchFamily="34" charset="-122"/>
              <a:ea typeface="微软雅黑" panose="020B0503020204020204" pitchFamily="34" charset="-122"/>
            </a:endParaRPr>
          </a:p>
        </p:txBody>
      </p:sp>
      <p:sp>
        <p:nvSpPr>
          <p:cNvPr id="39939" name="内容占位符 2"/>
          <p:cNvSpPr>
            <a:spLocks noGrp="1"/>
          </p:cNvSpPr>
          <p:nvPr>
            <p:ph idx="1"/>
          </p:nvPr>
        </p:nvSpPr>
        <p:spPr>
          <a:xfrm>
            <a:off x="609600" y="1328738"/>
            <a:ext cx="10715625" cy="4525962"/>
          </a:xfrm>
          <a:ln/>
        </p:spPr>
        <p:txBody>
          <a:bodyPr vert="horz" wrap="square" lIns="91440" tIns="45720" rIns="91440" bIns="45720" anchor="t" anchorCtr="0"/>
          <a:p>
            <a:pPr>
              <a:buNone/>
            </a:pP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企业的发展，离不开精益求精的细节管理。企业处理细节的能力其实就是企业管理能力的体现。相反，一些企业不仅忽视细节管理，而且对细节缺乏强有力的执行力度。</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企业核心竞争力的大小往往就取决于企业要素中最薄弱的细节，也就是所谓的“木桶理论”</a:t>
            </a:r>
            <a:r>
              <a:rPr lang="en-US" altLang="zh-CN" sz="2000" dirty="0">
                <a:solidFill>
                  <a:srgbClr val="080808"/>
                </a:solidFill>
                <a:latin typeface="微软雅黑" panose="020B0503020204020204" pitchFamily="34" charset="-122"/>
                <a:ea typeface="微软雅黑" panose="020B0503020204020204" pitchFamily="34" charset="-122"/>
              </a:rPr>
              <a:t>,</a:t>
            </a:r>
            <a:r>
              <a:rPr lang="zh-CN" altLang="en-US" sz="2000" dirty="0">
                <a:solidFill>
                  <a:srgbClr val="080808"/>
                </a:solidFill>
                <a:latin typeface="微软雅黑" panose="020B0503020204020204" pitchFamily="34" charset="-122"/>
                <a:ea typeface="微软雅黑" panose="020B0503020204020204" pitchFamily="34" charset="-122"/>
              </a:rPr>
              <a:t>而细节管理又是难以复制的。企业要想做好、做强，就要从产品设计、价格政策、渠道管理、品牌培植、技术开发、财务监控、员工培训、文化理念、战略定位等方面一一做到，任何一个细节的薄弱都有可能导致企业的最终失败。</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3214688" y="3417888"/>
            <a:ext cx="5761038"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第一章 生产理念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196"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030A0">
              <a:alpha val="100000"/>
            </a:srgbClr>
          </a:solidFill>
          <a:ln w="9525">
            <a:noFill/>
          </a:ln>
        </p:spPr>
        <p:txBody>
          <a:bodyPr/>
          <a:p>
            <a:endParaRPr lang="zh-CN" altLang="en-US"/>
          </a:p>
        </p:txBody>
      </p:sp>
      <p:grpSp>
        <p:nvGrpSpPr>
          <p:cNvPr id="7" name="PA-bullish-286552"/>
          <p:cNvGrpSpPr>
            <a:grpSpLocks noChangeAspect="1"/>
          </p:cNvGrpSpPr>
          <p:nvPr>
            <p:custDataLst>
              <p:tags r:id="rId1"/>
            </p:custDataLst>
          </p:nvPr>
        </p:nvGrpSpPr>
        <p:grpSpPr bwMode="auto">
          <a:xfrm>
            <a:off x="5519404" y="1920366"/>
            <a:ext cx="1151099" cy="1035646"/>
            <a:chOff x="3337" y="1758"/>
            <a:chExt cx="1007" cy="906"/>
          </a:xfrm>
          <a:solidFill>
            <a:schemeClr val="bg1"/>
          </a:solidFill>
        </p:grpSpPr>
        <p:sp>
          <p:nvSpPr>
            <p:cNvPr id="8" name="PA-任意多边形 32"/>
            <p:cNvSpPr>
              <a:spLocks noEditPoints="1"/>
            </p:cNvSpPr>
            <p:nvPr/>
          </p:nvSpPr>
          <p:spPr bwMode="auto">
            <a:xfrm>
              <a:off x="3337" y="2084"/>
              <a:ext cx="1007" cy="580"/>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33"/>
            <p:cNvSpPr/>
            <p:nvPr/>
          </p:nvSpPr>
          <p:spPr bwMode="auto">
            <a:xfrm>
              <a:off x="3352" y="1785"/>
              <a:ext cx="964" cy="511"/>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34"/>
            <p:cNvSpPr/>
            <p:nvPr/>
          </p:nvSpPr>
          <p:spPr bwMode="auto">
            <a:xfrm>
              <a:off x="4117" y="1758"/>
              <a:ext cx="227" cy="226"/>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8198" name="矩形 1"/>
          <p:cNvSpPr/>
          <p:nvPr/>
        </p:nvSpPr>
        <p:spPr>
          <a:xfrm>
            <a:off x="4291013" y="4324350"/>
            <a:ext cx="7900987"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1.TPS</a:t>
            </a:r>
            <a:r>
              <a:rPr lang="zh-CN" altLang="en-US" sz="1800" dirty="0">
                <a:solidFill>
                  <a:schemeClr val="bg1"/>
                </a:solidFill>
                <a:latin typeface="微软雅黑" panose="020B0503020204020204" pitchFamily="34" charset="-122"/>
                <a:ea typeface="微软雅黑" panose="020B0503020204020204" pitchFamily="34" charset="-122"/>
              </a:rPr>
              <a:t>丰田生产方式 </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2.JIT——</a:t>
            </a:r>
            <a:r>
              <a:rPr lang="zh-CN" altLang="en-US" sz="1800" dirty="0">
                <a:solidFill>
                  <a:schemeClr val="bg1"/>
                </a:solidFill>
                <a:latin typeface="微软雅黑" panose="020B0503020204020204" pitchFamily="34" charset="-122"/>
                <a:ea typeface="微软雅黑" panose="020B0503020204020204" pitchFamily="34" charset="-122"/>
              </a:rPr>
              <a:t>准时制生产管理 </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3.</a:t>
            </a:r>
            <a:r>
              <a:rPr lang="zh-CN" altLang="en-US" sz="1800" dirty="0">
                <a:solidFill>
                  <a:schemeClr val="bg1"/>
                </a:solidFill>
                <a:latin typeface="微软雅黑" panose="020B0503020204020204" pitchFamily="34" charset="-122"/>
                <a:ea typeface="微软雅黑" panose="020B0503020204020204" pitchFamily="34" charset="-122"/>
              </a:rPr>
              <a:t>“零库存”与“零时间”</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4.</a:t>
            </a:r>
            <a:r>
              <a:rPr lang="zh-CN" altLang="en-US" sz="1800" dirty="0">
                <a:solidFill>
                  <a:schemeClr val="tx1"/>
                </a:solidFill>
                <a:latin typeface="微软雅黑" panose="020B0503020204020204" pitchFamily="34" charset="-122"/>
                <a:ea typeface="微软雅黑" panose="020B0503020204020204" pitchFamily="34" charset="-122"/>
              </a:rPr>
              <a:t> </a:t>
            </a:r>
            <a:r>
              <a:rPr lang="zh-CN" altLang="en-US" sz="1800" dirty="0">
                <a:solidFill>
                  <a:schemeClr val="bg1"/>
                </a:solidFill>
                <a:latin typeface="微软雅黑" panose="020B0503020204020204" pitchFamily="34" charset="-122"/>
                <a:ea typeface="微软雅黑" panose="020B0503020204020204" pitchFamily="34" charset="-122"/>
              </a:rPr>
              <a:t>“倒流程”生产</a:t>
            </a: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dirty="0">
              <a:solidFill>
                <a:schemeClr val="bg1"/>
              </a:solidFill>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1"/>
          <p:cNvSpPr>
            <a:spLocks noGrp="1"/>
          </p:cNvSpPr>
          <p:nvPr>
            <p:ph type="title"/>
          </p:nvPr>
        </p:nvSpPr>
        <p:spPr>
          <a:xfrm>
            <a:off x="527050" y="17463"/>
            <a:ext cx="11114088" cy="65722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20  </a:t>
            </a:r>
            <a:r>
              <a:rPr lang="zh-CN" altLang="en-US" sz="3200" dirty="0">
                <a:latin typeface="微软雅黑" panose="020B0503020204020204" pitchFamily="34" charset="-122"/>
                <a:ea typeface="微软雅黑" panose="020B0503020204020204" pitchFamily="34" charset="-122"/>
              </a:rPr>
              <a:t>厉行节俭</a:t>
            </a:r>
            <a:endParaRPr lang="zh-CN" altLang="en-US" sz="3200" dirty="0">
              <a:latin typeface="微软雅黑" panose="020B0503020204020204" pitchFamily="34" charset="-122"/>
              <a:ea typeface="微软雅黑" panose="020B0503020204020204" pitchFamily="34" charset="-122"/>
            </a:endParaRPr>
          </a:p>
        </p:txBody>
      </p:sp>
      <p:sp>
        <p:nvSpPr>
          <p:cNvPr id="40963" name="内容占位符 2"/>
          <p:cNvSpPr>
            <a:spLocks noGrp="1"/>
          </p:cNvSpPr>
          <p:nvPr>
            <p:ph idx="1"/>
          </p:nvPr>
        </p:nvSpPr>
        <p:spPr>
          <a:xfrm>
            <a:off x="609600" y="1328738"/>
            <a:ext cx="10617200"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有关管理专家认为，丰田的利润的秘密既不在于企业的管理，也不在意精益生产、产品的高质量甚至精明的销售技巧，丰田的秘密很简单，就是尽量节俭。越来越多的人开始相信，丰田多赚的这些钱，并非是靠买车去得的，而是通过降低成本实现的。</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最为特别的是，丰田总部个人专属的办公室很少，绝大部分都是以屏风隔开的开放办公室。连早期的会长和社长也是共用一间办公室。据了解，这么做是为了相互便于协调。但明眼人一望便知，丰田的巨大财富，适应归于节俭的传统。没有这一源远流长的传统，</a:t>
            </a:r>
            <a:r>
              <a:rPr lang="en-US" altLang="zh-CN" sz="2000" dirty="0">
                <a:solidFill>
                  <a:srgbClr val="080808"/>
                </a:solidFill>
                <a:latin typeface="微软雅黑" panose="020B0503020204020204" pitchFamily="34" charset="-122"/>
                <a:ea typeface="微软雅黑" panose="020B0503020204020204" pitchFamily="34" charset="-122"/>
              </a:rPr>
              <a:t>JIT</a:t>
            </a:r>
            <a:r>
              <a:rPr lang="zh-CN" altLang="en-US" sz="2000" dirty="0">
                <a:solidFill>
                  <a:srgbClr val="080808"/>
                </a:solidFill>
                <a:latin typeface="微软雅黑" panose="020B0503020204020204" pitchFamily="34" charset="-122"/>
                <a:ea typeface="微软雅黑" panose="020B0503020204020204" pitchFamily="34" charset="-122"/>
              </a:rPr>
              <a:t>生产方式也不会在丰田诞生。</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a:xfrm>
            <a:off x="527050" y="17463"/>
            <a:ext cx="11114088" cy="633412"/>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21  </a:t>
            </a:r>
            <a:r>
              <a:rPr lang="zh-CN" altLang="en-US" sz="3200" dirty="0">
                <a:latin typeface="微软雅黑" panose="020B0503020204020204" pitchFamily="34" charset="-122"/>
                <a:ea typeface="微软雅黑" panose="020B0503020204020204" pitchFamily="34" charset="-122"/>
              </a:rPr>
              <a:t>持续消减成本</a:t>
            </a:r>
            <a:endParaRPr lang="zh-CN" altLang="en-US" sz="3200" dirty="0">
              <a:latin typeface="微软雅黑" panose="020B0503020204020204" pitchFamily="34" charset="-122"/>
              <a:ea typeface="微软雅黑" panose="020B0503020204020204" pitchFamily="34" charset="-122"/>
            </a:endParaRPr>
          </a:p>
        </p:txBody>
      </p:sp>
      <p:sp>
        <p:nvSpPr>
          <p:cNvPr id="41987" name="内容占位符 2"/>
          <p:cNvSpPr>
            <a:spLocks noGrp="1"/>
          </p:cNvSpPr>
          <p:nvPr>
            <p:ph idx="1"/>
          </p:nvPr>
        </p:nvSpPr>
        <p:spPr>
          <a:xfrm>
            <a:off x="1781175" y="1328738"/>
            <a:ext cx="8429625" cy="1633537"/>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丰田对成本的敏感由来已久。丰田以自己的方式消减开支，他们不是通过结构调整、关闭工厂等大刀阔斧的方式，相反，丰田保留了其关联产业，这样可以从关联企业最佳发明中尽早获益。丰田以耐克制鞋的方式来制造汽车。消减成本是产能过剩产业的游戏规则。</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消减成本的效益 </a:t>
            </a:r>
            <a:r>
              <a:rPr lang="en-US" altLang="zh-CN" sz="2000" dirty="0">
                <a:solidFill>
                  <a:srgbClr val="080808"/>
                </a:solidFill>
                <a:latin typeface="微软雅黑" panose="020B0503020204020204" pitchFamily="34" charset="-122"/>
                <a:ea typeface="微软雅黑" panose="020B0503020204020204" pitchFamily="34" charset="-122"/>
              </a:rPr>
              <a:t>4</a:t>
            </a:r>
            <a:r>
              <a:rPr lang="zh-CN" altLang="en-US" sz="2000" dirty="0">
                <a:solidFill>
                  <a:srgbClr val="080808"/>
                </a:solidFill>
                <a:latin typeface="微软雅黑" panose="020B0503020204020204" pitchFamily="34" charset="-122"/>
                <a:ea typeface="微软雅黑" panose="020B0503020204020204" pitchFamily="34" charset="-122"/>
              </a:rPr>
              <a:t>年时间超过了花王的联合销售额</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
        <p:nvSpPr>
          <p:cNvPr id="41988" name="Rectangle 3"/>
          <p:cNvSpPr/>
          <p:nvPr/>
        </p:nvSpPr>
        <p:spPr>
          <a:xfrm>
            <a:off x="6003925" y="3511550"/>
            <a:ext cx="184150" cy="368300"/>
          </a:xfrm>
          <a:prstGeom prst="rect">
            <a:avLst/>
          </a:prstGeom>
          <a:noFill/>
          <a:ln w="28575">
            <a:noFill/>
          </a:ln>
          <a:effectLst>
            <a:prstShdw prst="shdw13" dist="53882" dir="13499999">
              <a:srgbClr val="080808">
                <a:alpha val="50000"/>
              </a:srgbClr>
            </a:prstShdw>
          </a:effectLst>
        </p:spPr>
        <p:txBody>
          <a:bodyPr wrap="none" anchor="ctr" anchorCtr="0">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lgn="ctr">
              <a:spcBef>
                <a:spcPct val="0"/>
              </a:spcBef>
              <a:buNone/>
            </a:pPr>
            <a:endParaRPr lang="zh-CN" altLang="zh-CN" sz="1800" dirty="0">
              <a:solidFill>
                <a:schemeClr val="tx1"/>
              </a:solidFill>
              <a:latin typeface="微软雅黑" panose="020B0503020204020204" pitchFamily="34" charset="-122"/>
              <a:ea typeface="微软雅黑" panose="020B0503020204020204" pitchFamily="34" charset="-122"/>
            </a:endParaRPr>
          </a:p>
        </p:txBody>
      </p:sp>
      <p:graphicFrame>
        <p:nvGraphicFramePr>
          <p:cNvPr id="41989" name="图表 7"/>
          <p:cNvGraphicFramePr/>
          <p:nvPr/>
        </p:nvGraphicFramePr>
        <p:xfrm>
          <a:off x="3028950" y="3267075"/>
          <a:ext cx="5273675" cy="3228975"/>
        </p:xfrm>
        <a:graphic>
          <a:graphicData uri="http://schemas.openxmlformats.org/presentationml/2006/ole">
            <mc:AlternateContent xmlns:mc="http://schemas.openxmlformats.org/markup-compatibility/2006">
              <mc:Choice xmlns:v="urn:schemas-microsoft-com:vml" Requires="v">
                <p:oleObj spid="_x0000_s3076" name="" r:id="rId1" imgW="5273040" imgH="3230880" progId="Excel.Chart.8">
                  <p:embed/>
                </p:oleObj>
              </mc:Choice>
              <mc:Fallback>
                <p:oleObj name="" r:id="rId1" imgW="5273040" imgH="3230880" progId="Excel.Chart.8">
                  <p:embed/>
                  <p:pic>
                    <p:nvPicPr>
                      <p:cNvPr id="0" name="图片 3075"/>
                      <p:cNvPicPr/>
                      <p:nvPr/>
                    </p:nvPicPr>
                    <p:blipFill>
                      <a:blip r:embed="rId2"/>
                      <a:stretch>
                        <a:fillRect/>
                      </a:stretch>
                    </p:blipFill>
                    <p:spPr>
                      <a:xfrm>
                        <a:off x="3028950" y="3267075"/>
                        <a:ext cx="5273675" cy="3228975"/>
                      </a:xfrm>
                      <a:prstGeom prst="rect">
                        <a:avLst/>
                      </a:prstGeom>
                      <a:noFill/>
                      <a:ln w="38100">
                        <a:noFill/>
                        <a:miter/>
                      </a:ln>
                    </p:spPr>
                  </p:pic>
                </p:oleObj>
              </mc:Fallback>
            </mc:AlternateContent>
          </a:graphicData>
        </a:graphic>
      </p:graphicFrame>
      <p:sp>
        <p:nvSpPr>
          <p:cNvPr id="41990" name="Rectangle 6"/>
          <p:cNvSpPr/>
          <p:nvPr/>
        </p:nvSpPr>
        <p:spPr>
          <a:xfrm>
            <a:off x="6003925" y="3511550"/>
            <a:ext cx="184150" cy="368300"/>
          </a:xfrm>
          <a:prstGeom prst="rect">
            <a:avLst/>
          </a:prstGeom>
          <a:noFill/>
          <a:ln w="28575">
            <a:noFill/>
          </a:ln>
          <a:effectLst>
            <a:prstShdw prst="shdw13" dist="53882" dir="13499999">
              <a:srgbClr val="080808">
                <a:alpha val="50000"/>
              </a:srgbClr>
            </a:prstShdw>
          </a:effectLst>
        </p:spPr>
        <p:txBody>
          <a:bodyPr wrap="none" anchor="ctr" anchorCtr="0">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lgn="ctr">
              <a:spcBef>
                <a:spcPct val="0"/>
              </a:spcBef>
              <a:buNone/>
            </a:pPr>
            <a:endParaRPr lang="zh-CN" altLang="zh-CN"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3214688" y="3417888"/>
            <a:ext cx="5761038"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第六章 市场理念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3012"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030A0">
              <a:alpha val="100000"/>
            </a:srgbClr>
          </a:solidFill>
          <a:ln w="9525">
            <a:noFill/>
          </a:ln>
        </p:spPr>
        <p:txBody>
          <a:bodyPr/>
          <a:p>
            <a:endParaRPr lang="zh-CN" altLang="en-US"/>
          </a:p>
        </p:txBody>
      </p:sp>
      <p:grpSp>
        <p:nvGrpSpPr>
          <p:cNvPr id="7" name="PA-bullish-286552"/>
          <p:cNvGrpSpPr>
            <a:grpSpLocks noChangeAspect="1"/>
          </p:cNvGrpSpPr>
          <p:nvPr>
            <p:custDataLst>
              <p:tags r:id="rId1"/>
            </p:custDataLst>
          </p:nvPr>
        </p:nvGrpSpPr>
        <p:grpSpPr bwMode="auto">
          <a:xfrm>
            <a:off x="5519404" y="1920366"/>
            <a:ext cx="1151099" cy="1035646"/>
            <a:chOff x="3337" y="1758"/>
            <a:chExt cx="1007" cy="906"/>
          </a:xfrm>
          <a:solidFill>
            <a:schemeClr val="bg1"/>
          </a:solidFill>
        </p:grpSpPr>
        <p:sp>
          <p:nvSpPr>
            <p:cNvPr id="8" name="PA-任意多边形 32"/>
            <p:cNvSpPr>
              <a:spLocks noEditPoints="1"/>
            </p:cNvSpPr>
            <p:nvPr/>
          </p:nvSpPr>
          <p:spPr bwMode="auto">
            <a:xfrm>
              <a:off x="3337" y="2084"/>
              <a:ext cx="1007" cy="580"/>
            </a:xfrm>
            <a:custGeom>
              <a:avLst/>
              <a:gdLst>
                <a:gd name="T0" fmla="*/ 906 w 1007"/>
                <a:gd name="T1" fmla="*/ 0 h 580"/>
                <a:gd name="T2" fmla="*/ 1007 w 1007"/>
                <a:gd name="T3" fmla="*/ 0 h 580"/>
                <a:gd name="T4" fmla="*/ 1007 w 1007"/>
                <a:gd name="T5" fmla="*/ 580 h 580"/>
                <a:gd name="T6" fmla="*/ 906 w 1007"/>
                <a:gd name="T7" fmla="*/ 580 h 580"/>
                <a:gd name="T8" fmla="*/ 906 w 1007"/>
                <a:gd name="T9" fmla="*/ 0 h 580"/>
                <a:gd name="T10" fmla="*/ 755 w 1007"/>
                <a:gd name="T11" fmla="*/ 177 h 580"/>
                <a:gd name="T12" fmla="*/ 856 w 1007"/>
                <a:gd name="T13" fmla="*/ 177 h 580"/>
                <a:gd name="T14" fmla="*/ 856 w 1007"/>
                <a:gd name="T15" fmla="*/ 580 h 580"/>
                <a:gd name="T16" fmla="*/ 755 w 1007"/>
                <a:gd name="T17" fmla="*/ 580 h 580"/>
                <a:gd name="T18" fmla="*/ 755 w 1007"/>
                <a:gd name="T19" fmla="*/ 177 h 580"/>
                <a:gd name="T20" fmla="*/ 604 w 1007"/>
                <a:gd name="T21" fmla="*/ 51 h 580"/>
                <a:gd name="T22" fmla="*/ 705 w 1007"/>
                <a:gd name="T23" fmla="*/ 51 h 580"/>
                <a:gd name="T24" fmla="*/ 705 w 1007"/>
                <a:gd name="T25" fmla="*/ 580 h 580"/>
                <a:gd name="T26" fmla="*/ 604 w 1007"/>
                <a:gd name="T27" fmla="*/ 580 h 580"/>
                <a:gd name="T28" fmla="*/ 604 w 1007"/>
                <a:gd name="T29" fmla="*/ 51 h 580"/>
                <a:gd name="T30" fmla="*/ 453 w 1007"/>
                <a:gd name="T31" fmla="*/ 202 h 580"/>
                <a:gd name="T32" fmla="*/ 554 w 1007"/>
                <a:gd name="T33" fmla="*/ 202 h 580"/>
                <a:gd name="T34" fmla="*/ 554 w 1007"/>
                <a:gd name="T35" fmla="*/ 580 h 580"/>
                <a:gd name="T36" fmla="*/ 453 w 1007"/>
                <a:gd name="T37" fmla="*/ 580 h 580"/>
                <a:gd name="T38" fmla="*/ 453 w 1007"/>
                <a:gd name="T39" fmla="*/ 202 h 580"/>
                <a:gd name="T40" fmla="*/ 302 w 1007"/>
                <a:gd name="T41" fmla="*/ 278 h 580"/>
                <a:gd name="T42" fmla="*/ 403 w 1007"/>
                <a:gd name="T43" fmla="*/ 278 h 580"/>
                <a:gd name="T44" fmla="*/ 403 w 1007"/>
                <a:gd name="T45" fmla="*/ 580 h 580"/>
                <a:gd name="T46" fmla="*/ 302 w 1007"/>
                <a:gd name="T47" fmla="*/ 580 h 580"/>
                <a:gd name="T48" fmla="*/ 302 w 1007"/>
                <a:gd name="T49" fmla="*/ 278 h 580"/>
                <a:gd name="T50" fmla="*/ 151 w 1007"/>
                <a:gd name="T51" fmla="*/ 227 h 580"/>
                <a:gd name="T52" fmla="*/ 252 w 1007"/>
                <a:gd name="T53" fmla="*/ 227 h 580"/>
                <a:gd name="T54" fmla="*/ 252 w 1007"/>
                <a:gd name="T55" fmla="*/ 580 h 580"/>
                <a:gd name="T56" fmla="*/ 151 w 1007"/>
                <a:gd name="T57" fmla="*/ 580 h 580"/>
                <a:gd name="T58" fmla="*/ 151 w 1007"/>
                <a:gd name="T59" fmla="*/ 227 h 580"/>
                <a:gd name="T60" fmla="*/ 0 w 1007"/>
                <a:gd name="T61" fmla="*/ 328 h 580"/>
                <a:gd name="T62" fmla="*/ 101 w 1007"/>
                <a:gd name="T63" fmla="*/ 328 h 580"/>
                <a:gd name="T64" fmla="*/ 101 w 1007"/>
                <a:gd name="T65" fmla="*/ 580 h 580"/>
                <a:gd name="T66" fmla="*/ 0 w 1007"/>
                <a:gd name="T67" fmla="*/ 580 h 580"/>
                <a:gd name="T68" fmla="*/ 0 w 1007"/>
                <a:gd name="T69" fmla="*/ 32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7" h="580">
                  <a:moveTo>
                    <a:pt x="906" y="0"/>
                  </a:moveTo>
                  <a:lnTo>
                    <a:pt x="1007" y="0"/>
                  </a:lnTo>
                  <a:lnTo>
                    <a:pt x="1007" y="580"/>
                  </a:lnTo>
                  <a:lnTo>
                    <a:pt x="906" y="580"/>
                  </a:lnTo>
                  <a:lnTo>
                    <a:pt x="906" y="0"/>
                  </a:lnTo>
                  <a:close/>
                  <a:moveTo>
                    <a:pt x="755" y="177"/>
                  </a:moveTo>
                  <a:lnTo>
                    <a:pt x="856" y="177"/>
                  </a:lnTo>
                  <a:lnTo>
                    <a:pt x="856" y="580"/>
                  </a:lnTo>
                  <a:lnTo>
                    <a:pt x="755" y="580"/>
                  </a:lnTo>
                  <a:lnTo>
                    <a:pt x="755" y="177"/>
                  </a:lnTo>
                  <a:close/>
                  <a:moveTo>
                    <a:pt x="604" y="51"/>
                  </a:moveTo>
                  <a:lnTo>
                    <a:pt x="705" y="51"/>
                  </a:lnTo>
                  <a:lnTo>
                    <a:pt x="705" y="580"/>
                  </a:lnTo>
                  <a:lnTo>
                    <a:pt x="604" y="580"/>
                  </a:lnTo>
                  <a:lnTo>
                    <a:pt x="604" y="51"/>
                  </a:lnTo>
                  <a:close/>
                  <a:moveTo>
                    <a:pt x="453" y="202"/>
                  </a:moveTo>
                  <a:lnTo>
                    <a:pt x="554" y="202"/>
                  </a:lnTo>
                  <a:lnTo>
                    <a:pt x="554" y="580"/>
                  </a:lnTo>
                  <a:lnTo>
                    <a:pt x="453" y="580"/>
                  </a:lnTo>
                  <a:lnTo>
                    <a:pt x="453" y="202"/>
                  </a:lnTo>
                  <a:close/>
                  <a:moveTo>
                    <a:pt x="302" y="278"/>
                  </a:moveTo>
                  <a:lnTo>
                    <a:pt x="403" y="278"/>
                  </a:lnTo>
                  <a:lnTo>
                    <a:pt x="403" y="580"/>
                  </a:lnTo>
                  <a:lnTo>
                    <a:pt x="302" y="580"/>
                  </a:lnTo>
                  <a:lnTo>
                    <a:pt x="302" y="278"/>
                  </a:lnTo>
                  <a:close/>
                  <a:moveTo>
                    <a:pt x="151" y="227"/>
                  </a:moveTo>
                  <a:lnTo>
                    <a:pt x="252" y="227"/>
                  </a:lnTo>
                  <a:lnTo>
                    <a:pt x="252" y="580"/>
                  </a:lnTo>
                  <a:lnTo>
                    <a:pt x="151" y="580"/>
                  </a:lnTo>
                  <a:lnTo>
                    <a:pt x="151" y="227"/>
                  </a:lnTo>
                  <a:close/>
                  <a:moveTo>
                    <a:pt x="0" y="328"/>
                  </a:moveTo>
                  <a:lnTo>
                    <a:pt x="101" y="328"/>
                  </a:lnTo>
                  <a:lnTo>
                    <a:pt x="101" y="580"/>
                  </a:lnTo>
                  <a:lnTo>
                    <a:pt x="0" y="580"/>
                  </a:lnTo>
                  <a:lnTo>
                    <a:pt x="0"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33"/>
            <p:cNvSpPr/>
            <p:nvPr/>
          </p:nvSpPr>
          <p:spPr bwMode="auto">
            <a:xfrm>
              <a:off x="3352" y="1785"/>
              <a:ext cx="964" cy="511"/>
            </a:xfrm>
            <a:custGeom>
              <a:avLst/>
              <a:gdLst>
                <a:gd name="T0" fmla="*/ 893 w 964"/>
                <a:gd name="T1" fmla="*/ 0 h 511"/>
                <a:gd name="T2" fmla="*/ 740 w 964"/>
                <a:gd name="T3" fmla="*/ 154 h 511"/>
                <a:gd name="T4" fmla="*/ 639 w 964"/>
                <a:gd name="T5" fmla="*/ 53 h 511"/>
                <a:gd name="T6" fmla="*/ 388 w 964"/>
                <a:gd name="T7" fmla="*/ 305 h 511"/>
                <a:gd name="T8" fmla="*/ 261 w 964"/>
                <a:gd name="T9" fmla="*/ 179 h 511"/>
                <a:gd name="T10" fmla="*/ 0 w 964"/>
                <a:gd name="T11" fmla="*/ 441 h 511"/>
                <a:gd name="T12" fmla="*/ 70 w 964"/>
                <a:gd name="T13" fmla="*/ 511 h 511"/>
                <a:gd name="T14" fmla="*/ 261 w 964"/>
                <a:gd name="T15" fmla="*/ 320 h 511"/>
                <a:gd name="T16" fmla="*/ 388 w 964"/>
                <a:gd name="T17" fmla="*/ 446 h 511"/>
                <a:gd name="T18" fmla="*/ 639 w 964"/>
                <a:gd name="T19" fmla="*/ 194 h 511"/>
                <a:gd name="T20" fmla="*/ 740 w 964"/>
                <a:gd name="T21" fmla="*/ 295 h 511"/>
                <a:gd name="T22" fmla="*/ 964 w 964"/>
                <a:gd name="T23" fmla="*/ 71 h 511"/>
                <a:gd name="T24" fmla="*/ 893 w 964"/>
                <a:gd name="T25"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511">
                  <a:moveTo>
                    <a:pt x="893" y="0"/>
                  </a:moveTo>
                  <a:lnTo>
                    <a:pt x="740" y="154"/>
                  </a:lnTo>
                  <a:lnTo>
                    <a:pt x="639" y="53"/>
                  </a:lnTo>
                  <a:lnTo>
                    <a:pt x="388" y="305"/>
                  </a:lnTo>
                  <a:lnTo>
                    <a:pt x="261" y="179"/>
                  </a:lnTo>
                  <a:lnTo>
                    <a:pt x="0" y="441"/>
                  </a:lnTo>
                  <a:lnTo>
                    <a:pt x="70" y="511"/>
                  </a:lnTo>
                  <a:lnTo>
                    <a:pt x="261" y="320"/>
                  </a:lnTo>
                  <a:lnTo>
                    <a:pt x="388" y="446"/>
                  </a:lnTo>
                  <a:lnTo>
                    <a:pt x="639" y="194"/>
                  </a:lnTo>
                  <a:lnTo>
                    <a:pt x="740" y="295"/>
                  </a:lnTo>
                  <a:lnTo>
                    <a:pt x="964" y="71"/>
                  </a:lnTo>
                  <a:lnTo>
                    <a:pt x="8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34"/>
            <p:cNvSpPr/>
            <p:nvPr/>
          </p:nvSpPr>
          <p:spPr bwMode="auto">
            <a:xfrm>
              <a:off x="4117" y="1758"/>
              <a:ext cx="227" cy="226"/>
            </a:xfrm>
            <a:custGeom>
              <a:avLst/>
              <a:gdLst>
                <a:gd name="T0" fmla="*/ 227 w 227"/>
                <a:gd name="T1" fmla="*/ 0 h 226"/>
                <a:gd name="T2" fmla="*/ 0 w 227"/>
                <a:gd name="T3" fmla="*/ 0 h 226"/>
                <a:gd name="T4" fmla="*/ 227 w 227"/>
                <a:gd name="T5" fmla="*/ 226 h 226"/>
                <a:gd name="T6" fmla="*/ 227 w 227"/>
                <a:gd name="T7" fmla="*/ 0 h 226"/>
              </a:gdLst>
              <a:ahLst/>
              <a:cxnLst>
                <a:cxn ang="0">
                  <a:pos x="T0" y="T1"/>
                </a:cxn>
                <a:cxn ang="0">
                  <a:pos x="T2" y="T3"/>
                </a:cxn>
                <a:cxn ang="0">
                  <a:pos x="T4" y="T5"/>
                </a:cxn>
                <a:cxn ang="0">
                  <a:pos x="T6" y="T7"/>
                </a:cxn>
              </a:cxnLst>
              <a:rect l="0" t="0" r="r" b="b"/>
              <a:pathLst>
                <a:path w="227" h="226">
                  <a:moveTo>
                    <a:pt x="227" y="0"/>
                  </a:moveTo>
                  <a:lnTo>
                    <a:pt x="0" y="0"/>
                  </a:lnTo>
                  <a:lnTo>
                    <a:pt x="227" y="226"/>
                  </a:lnTo>
                  <a:lnTo>
                    <a:pt x="2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43014" name="矩形 10"/>
          <p:cNvSpPr/>
          <p:nvPr/>
        </p:nvSpPr>
        <p:spPr>
          <a:xfrm>
            <a:off x="4276725" y="4324350"/>
            <a:ext cx="7915275" cy="175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22.</a:t>
            </a:r>
            <a:r>
              <a:rPr lang="zh-CN" altLang="en-US" sz="1800" dirty="0">
                <a:solidFill>
                  <a:schemeClr val="bg1"/>
                </a:solidFill>
                <a:latin typeface="微软雅黑" panose="020B0503020204020204" pitchFamily="34" charset="-122"/>
                <a:ea typeface="微软雅黑" panose="020B0503020204020204" pitchFamily="34" charset="-122"/>
              </a:rPr>
              <a:t>勇于做市场挑战者</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23.</a:t>
            </a:r>
            <a:r>
              <a:rPr lang="zh-CN" altLang="en-US" sz="1800" dirty="0">
                <a:solidFill>
                  <a:schemeClr val="bg1"/>
                </a:solidFill>
                <a:latin typeface="微软雅黑" panose="020B0503020204020204" pitchFamily="34" charset="-122"/>
                <a:ea typeface="微软雅黑" panose="020B0503020204020204" pitchFamily="34" charset="-122"/>
              </a:rPr>
              <a:t>丰田策略：最重要的是提高市场占有率</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24.</a:t>
            </a:r>
            <a:r>
              <a:rPr lang="zh-CN" altLang="en-US" sz="1800" dirty="0">
                <a:solidFill>
                  <a:schemeClr val="bg1"/>
                </a:solidFill>
                <a:latin typeface="微软雅黑" panose="020B0503020204020204" pitchFamily="34" charset="-122"/>
                <a:ea typeface="微软雅黑" panose="020B0503020204020204" pitchFamily="34" charset="-122"/>
              </a:rPr>
              <a:t>模仿竞争对手</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25.</a:t>
            </a:r>
            <a:r>
              <a:rPr lang="zh-CN" altLang="en-US" sz="1800" dirty="0">
                <a:solidFill>
                  <a:schemeClr val="bg1"/>
                </a:solidFill>
                <a:latin typeface="微软雅黑" panose="020B0503020204020204" pitchFamily="34" charset="-122"/>
                <a:ea typeface="微软雅黑" panose="020B0503020204020204" pitchFamily="34" charset="-122"/>
              </a:rPr>
              <a:t>以退为进</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26.</a:t>
            </a:r>
            <a:r>
              <a:rPr lang="zh-CN" altLang="en-US" sz="1800" dirty="0">
                <a:solidFill>
                  <a:schemeClr val="bg1"/>
                </a:solidFill>
                <a:latin typeface="微软雅黑" panose="020B0503020204020204" pitchFamily="34" charset="-122"/>
                <a:ea typeface="微软雅黑" panose="020B0503020204020204" pitchFamily="34" charset="-122"/>
              </a:rPr>
              <a:t>认真一点，穷追不舍</a:t>
            </a:r>
            <a:endParaRPr lang="zh-CN" altLang="en-US"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endParaRPr lang="zh-CN" altLang="en-US" sz="1800" dirty="0">
              <a:solidFill>
                <a:schemeClr val="bg1"/>
              </a:solidFill>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1"/>
          <p:cNvSpPr>
            <a:spLocks noGrp="1"/>
          </p:cNvSpPr>
          <p:nvPr>
            <p:ph type="title"/>
          </p:nvPr>
        </p:nvSpPr>
        <p:spPr>
          <a:xfrm>
            <a:off x="527050" y="17463"/>
            <a:ext cx="11114088" cy="671512"/>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22  </a:t>
            </a:r>
            <a:r>
              <a:rPr lang="zh-CN" altLang="en-US" sz="3200" dirty="0">
                <a:latin typeface="微软雅黑" panose="020B0503020204020204" pitchFamily="34" charset="-122"/>
                <a:ea typeface="微软雅黑" panose="020B0503020204020204" pitchFamily="34" charset="-122"/>
              </a:rPr>
              <a:t>勇于做市场的挑战者</a:t>
            </a:r>
            <a:endParaRPr lang="zh-CN" altLang="en-US" sz="3200" dirty="0">
              <a:latin typeface="微软雅黑" panose="020B0503020204020204" pitchFamily="34" charset="-122"/>
              <a:ea typeface="微软雅黑" panose="020B0503020204020204" pitchFamily="34" charset="-122"/>
            </a:endParaRPr>
          </a:p>
        </p:txBody>
      </p:sp>
      <p:sp>
        <p:nvSpPr>
          <p:cNvPr id="45059" name="内容占位符 2"/>
          <p:cNvSpPr>
            <a:spLocks noGrp="1"/>
          </p:cNvSpPr>
          <p:nvPr>
            <p:ph idx="1"/>
          </p:nvPr>
        </p:nvSpPr>
        <p:spPr>
          <a:xfrm>
            <a:off x="609600" y="1328738"/>
            <a:ext cx="10672763"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丰田的领导阶层现在经常挂在嘴上的一句话是：“我们现在是挑战者”。</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不管建多少厂，在哪个国家建，丰田的三大规矩始终不变：高级主管为日本人；工人精挑细选；移植工厂由总部直接控制。世界上恐怕没有第二家汽车公司，能够如此成功地使移植工厂在功能和运作上和本部保持一致。</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
        <p:nvSpPr>
          <p:cNvPr id="45060" name="Freeform 14"/>
          <p:cNvSpPr/>
          <p:nvPr/>
        </p:nvSpPr>
        <p:spPr>
          <a:xfrm>
            <a:off x="9410700" y="4152900"/>
            <a:ext cx="1092200" cy="2505075"/>
          </a:xfrm>
          <a:custGeom>
            <a:avLst/>
            <a:gdLst>
              <a:gd name="txL" fmla="*/ 0 w 1243"/>
              <a:gd name="txT" fmla="*/ 0 h 3407"/>
              <a:gd name="txR" fmla="*/ 1243 w 1243"/>
              <a:gd name="txB" fmla="*/ 3407 h 3407"/>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rgbClr val="FFFFFF">
                  <a:alpha val="100000"/>
                </a:srgbClr>
              </a:gs>
              <a:gs pos="100000">
                <a:srgbClr val="E0E0E0">
                  <a:alpha val="100000"/>
                </a:srgbClr>
              </a:gs>
            </a:gsLst>
            <a:lin ang="5400000" scaled="1"/>
            <a:tileRect/>
          </a:gradFill>
          <a:ln w="12700" cap="flat" cmpd="sng">
            <a:solidFill>
              <a:srgbClr val="969696">
                <a:alpha val="100000"/>
              </a:srgbClr>
            </a:solidFill>
            <a:prstDash val="solid"/>
            <a:round/>
            <a:headEnd type="none" w="med" len="med"/>
            <a:tailEnd type="none" w="med" len="med"/>
          </a:ln>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a:spLocks noGrp="1"/>
          </p:cNvSpPr>
          <p:nvPr>
            <p:ph type="title"/>
          </p:nvPr>
        </p:nvSpPr>
        <p:spPr>
          <a:xfrm>
            <a:off x="1643063" y="0"/>
            <a:ext cx="9024937" cy="674688"/>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23 </a:t>
            </a:r>
            <a:r>
              <a:rPr lang="zh-CN" altLang="en-US" sz="3200" dirty="0">
                <a:latin typeface="微软雅黑" panose="020B0503020204020204" pitchFamily="34" charset="-122"/>
                <a:ea typeface="微软雅黑" panose="020B0503020204020204" pitchFamily="34" charset="-122"/>
              </a:rPr>
              <a:t>丰田策略：提供市场占有率</a:t>
            </a:r>
            <a:endParaRPr lang="zh-CN" altLang="en-US" sz="3200" dirty="0">
              <a:latin typeface="微软雅黑" panose="020B0503020204020204" pitchFamily="34" charset="-122"/>
              <a:ea typeface="微软雅黑" panose="020B0503020204020204" pitchFamily="34" charset="-122"/>
            </a:endParaRPr>
          </a:p>
        </p:txBody>
      </p:sp>
      <p:sp>
        <p:nvSpPr>
          <p:cNvPr id="46083" name="内容占位符 2"/>
          <p:cNvSpPr>
            <a:spLocks noGrp="1"/>
          </p:cNvSpPr>
          <p:nvPr>
            <p:ph idx="1"/>
          </p:nvPr>
        </p:nvSpPr>
        <p:spPr>
          <a:xfrm>
            <a:off x="609600" y="1328738"/>
            <a:ext cx="10629900" cy="4525962"/>
          </a:xfrm>
          <a:ln/>
        </p:spPr>
        <p:txBody>
          <a:bodyPr vert="horz" wrap="square" lIns="91440" tIns="45720" rIns="91440" bIns="45720" anchor="t" anchorCtr="0"/>
          <a:p>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美国其他的汽车制造商觉得不可思议，为什么丰田汽车利润如此之低，还热衷于发动推销攻势？他们没有认识到，这正是“丰田策略”：先全力提高市场占有率，那么以后就是供应配件、提供维修等，也有大批生意可做。主动减价，貌似减少了自己一时的利润，但是却赢得了市场，获得了长久的优势。</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在市场销售中，抓住时机，不计利润地迅速提高市场占有率，是日本企业惯常的做法。这种做法在丰田历史上被多次采用成功，以至于被称为“丰田策略”。</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a:spLocks noGrp="1"/>
          </p:cNvSpPr>
          <p:nvPr>
            <p:ph type="title"/>
          </p:nvPr>
        </p:nvSpPr>
        <p:spPr>
          <a:xfrm>
            <a:off x="527050" y="17463"/>
            <a:ext cx="11114088" cy="642937"/>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24  </a:t>
            </a:r>
            <a:r>
              <a:rPr lang="zh-CN" altLang="en-US" sz="3200" dirty="0">
                <a:latin typeface="微软雅黑" panose="020B0503020204020204" pitchFamily="34" charset="-122"/>
                <a:ea typeface="微软雅黑" panose="020B0503020204020204" pitchFamily="34" charset="-122"/>
              </a:rPr>
              <a:t>模仿竞争对手</a:t>
            </a:r>
            <a:endParaRPr lang="zh-CN" altLang="en-US" sz="3200" dirty="0">
              <a:latin typeface="微软雅黑" panose="020B0503020204020204" pitchFamily="34" charset="-122"/>
              <a:ea typeface="微软雅黑" panose="020B0503020204020204" pitchFamily="34" charset="-122"/>
            </a:endParaRPr>
          </a:p>
        </p:txBody>
      </p:sp>
      <p:sp>
        <p:nvSpPr>
          <p:cNvPr id="47107" name="内容占位符 2"/>
          <p:cNvSpPr>
            <a:spLocks noGrp="1"/>
          </p:cNvSpPr>
          <p:nvPr>
            <p:ph idx="1"/>
          </p:nvPr>
        </p:nvSpPr>
        <p:spPr>
          <a:xfrm>
            <a:off x="830263" y="1300163"/>
            <a:ext cx="10296525"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日本人有一大特点：善于学习外国的先进技术。这种学习，绝不是简单的模仿照抄，而是取其所长，吸收、消化以达到创新的目的。从很多方面来看，丰田本身缺乏成为世界领袖的东西，但它从来不把模仿竞争对手的成功举措当作羞耻。</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47108" name="图片 3"/>
          <p:cNvPicPr>
            <a:picLocks noChangeAspect="1"/>
          </p:cNvPicPr>
          <p:nvPr/>
        </p:nvPicPr>
        <p:blipFill>
          <a:blip r:embed="rId1"/>
          <a:stretch>
            <a:fillRect/>
          </a:stretch>
        </p:blipFill>
        <p:spPr>
          <a:xfrm>
            <a:off x="7453313" y="2735263"/>
            <a:ext cx="3673475" cy="357187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1"/>
          <p:cNvSpPr>
            <a:spLocks noGrp="1"/>
          </p:cNvSpPr>
          <p:nvPr>
            <p:ph type="title"/>
          </p:nvPr>
        </p:nvSpPr>
        <p:spPr>
          <a:xfrm>
            <a:off x="527050" y="17463"/>
            <a:ext cx="11114088" cy="700087"/>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25    </a:t>
            </a:r>
            <a:r>
              <a:rPr lang="zh-CN" altLang="en-US" sz="3200" dirty="0">
                <a:latin typeface="微软雅黑" panose="020B0503020204020204" pitchFamily="34" charset="-122"/>
                <a:ea typeface="微软雅黑" panose="020B0503020204020204" pitchFamily="34" charset="-122"/>
              </a:rPr>
              <a:t>以退为进</a:t>
            </a:r>
            <a:endParaRPr lang="zh-CN" altLang="en-US" sz="3200" dirty="0">
              <a:latin typeface="微软雅黑" panose="020B0503020204020204" pitchFamily="34" charset="-122"/>
              <a:ea typeface="微软雅黑" panose="020B0503020204020204" pitchFamily="34" charset="-122"/>
            </a:endParaRPr>
          </a:p>
        </p:txBody>
      </p:sp>
      <p:sp>
        <p:nvSpPr>
          <p:cNvPr id="43011" name="内容占位符 2"/>
          <p:cNvSpPr>
            <a:spLocks noGrp="1" noChangeArrowheads="1"/>
          </p:cNvSpPr>
          <p:nvPr>
            <p:ph idx="1"/>
          </p:nvPr>
        </p:nvSpPr>
        <p:spPr>
          <a:xfrm>
            <a:off x="609600" y="1328738"/>
            <a:ext cx="10701338" cy="452596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altLang="zh-CN" sz="2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很多时候，在进入竞争对手的市场领地时，总会有“水土不服”的情况，不可能一帆风顺。</a:t>
            </a:r>
            <a:endParaRPr kumimoji="0" lang="en-US" altLang="zh-CN" sz="2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            丰田的做法使，暂时“以退为进”，潜心研究对手的弱点，等待时机，卷土重来，一举击垮对手。丰田进入美国市场，在十分不利的情况下，丰田公司退出美国市场，开始潜心研究，一方面调查研究丰田公司在美国的代理商与顾客的需求；另一方面研究外国汽车制造商在美国的业务活动，以便找到缺口，从而制定出更好的销售和服务战略。</a:t>
            </a:r>
            <a:endParaRPr kumimoji="0" lang="zh-CN" altLang="en-US" sz="2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a:spLocks noGrp="1"/>
          </p:cNvSpPr>
          <p:nvPr>
            <p:ph type="title"/>
          </p:nvPr>
        </p:nvSpPr>
        <p:spPr>
          <a:xfrm>
            <a:off x="527050" y="17463"/>
            <a:ext cx="11114088" cy="671512"/>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26  </a:t>
            </a:r>
            <a:r>
              <a:rPr lang="zh-CN" altLang="en-US" sz="3200" dirty="0">
                <a:latin typeface="微软雅黑" panose="020B0503020204020204" pitchFamily="34" charset="-122"/>
                <a:ea typeface="微软雅黑" panose="020B0503020204020204" pitchFamily="34" charset="-122"/>
              </a:rPr>
              <a:t>认准一点，穷追不舍</a:t>
            </a:r>
            <a:endParaRPr lang="zh-CN" altLang="en-US" sz="3200" dirty="0">
              <a:latin typeface="微软雅黑" panose="020B0503020204020204" pitchFamily="34" charset="-122"/>
              <a:ea typeface="微软雅黑" panose="020B0503020204020204" pitchFamily="34" charset="-122"/>
            </a:endParaRPr>
          </a:p>
        </p:txBody>
      </p:sp>
      <p:sp>
        <p:nvSpPr>
          <p:cNvPr id="49155" name="内容占位符 2"/>
          <p:cNvSpPr>
            <a:spLocks noGrp="1"/>
          </p:cNvSpPr>
          <p:nvPr>
            <p:ph idx="1"/>
          </p:nvPr>
        </p:nvSpPr>
        <p:spPr>
          <a:xfrm>
            <a:off x="609600" y="1328738"/>
            <a:ext cx="10607675"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一个企业置身商界犹如一个人置身社会，其生命的旅途中，形形色色的诱惑是很多的，也是容易走上歧途的，可贵的是世界名牌企业一旦认准了属于自己的一点之后，不仅能抗拒诱惑，而且为了将全部力量集中在一点上，敢于舍弃其他的一切。</a:t>
            </a:r>
            <a:endParaRPr lang="zh-CN" altLang="en-US" sz="2000" dirty="0">
              <a:solidFill>
                <a:srgbClr val="080808"/>
              </a:solidFill>
              <a:latin typeface="微软雅黑" panose="020B0503020204020204" pitchFamily="34" charset="-122"/>
              <a:ea typeface="微软雅黑" panose="020B0503020204020204" pitchFamily="34" charset="-122"/>
            </a:endParaRPr>
          </a:p>
        </p:txBody>
      </p:sp>
      <p:pic>
        <p:nvPicPr>
          <p:cNvPr id="49156" name="图片 3"/>
          <p:cNvPicPr>
            <a:picLocks noChangeAspect="1"/>
          </p:cNvPicPr>
          <p:nvPr/>
        </p:nvPicPr>
        <p:blipFill>
          <a:blip r:embed="rId1"/>
          <a:stretch>
            <a:fillRect/>
          </a:stretch>
        </p:blipFill>
        <p:spPr>
          <a:xfrm>
            <a:off x="6537325" y="2665413"/>
            <a:ext cx="4708525" cy="353695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2566988" y="3417888"/>
            <a:ext cx="7056438"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第七章 扩张理念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0180"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alpha val="100000"/>
            </a:srgbClr>
          </a:solidFill>
          <a:ln w="9525">
            <a:noFill/>
          </a:ln>
        </p:spPr>
        <p:txBody>
          <a:bodyPr/>
          <a:p>
            <a:endParaRPr lang="zh-CN" altLang="en-US"/>
          </a:p>
        </p:txBody>
      </p:sp>
      <p:grpSp>
        <p:nvGrpSpPr>
          <p:cNvPr id="7" name="PA-01-图标综合-43807"/>
          <p:cNvGrpSpPr>
            <a:grpSpLocks noChangeAspect="1"/>
          </p:cNvGrpSpPr>
          <p:nvPr>
            <p:custDataLst>
              <p:tags r:id="rId1"/>
            </p:custDataLst>
          </p:nvPr>
        </p:nvGrpSpPr>
        <p:grpSpPr bwMode="auto">
          <a:xfrm>
            <a:off x="5519404" y="1908663"/>
            <a:ext cx="1151099" cy="1059052"/>
            <a:chOff x="3239" y="1631"/>
            <a:chExt cx="1163" cy="1070"/>
          </a:xfrm>
          <a:solidFill>
            <a:schemeClr val="bg1"/>
          </a:solidFill>
        </p:grpSpPr>
        <p:sp>
          <p:nvSpPr>
            <p:cNvPr id="8" name="PA-任意多边形 294"/>
            <p:cNvSpPr>
              <a:spLocks noEditPoints="1"/>
            </p:cNvSpPr>
            <p:nvPr/>
          </p:nvSpPr>
          <p:spPr bwMode="auto">
            <a:xfrm>
              <a:off x="3239" y="1693"/>
              <a:ext cx="1054" cy="376"/>
            </a:xfrm>
            <a:custGeom>
              <a:avLst/>
              <a:gdLst>
                <a:gd name="T0" fmla="*/ 0 w 1054"/>
                <a:gd name="T1" fmla="*/ 174 h 376"/>
                <a:gd name="T2" fmla="*/ 109 w 1054"/>
                <a:gd name="T3" fmla="*/ 174 h 376"/>
                <a:gd name="T4" fmla="*/ 109 w 1054"/>
                <a:gd name="T5" fmla="*/ 193 h 376"/>
                <a:gd name="T6" fmla="*/ 0 w 1054"/>
                <a:gd name="T7" fmla="*/ 193 h 376"/>
                <a:gd name="T8" fmla="*/ 0 w 1054"/>
                <a:gd name="T9" fmla="*/ 174 h 376"/>
                <a:gd name="T10" fmla="*/ 247 w 1054"/>
                <a:gd name="T11" fmla="*/ 376 h 376"/>
                <a:gd name="T12" fmla="*/ 235 w 1054"/>
                <a:gd name="T13" fmla="*/ 363 h 376"/>
                <a:gd name="T14" fmla="*/ 530 w 1054"/>
                <a:gd name="T15" fmla="*/ 90 h 376"/>
                <a:gd name="T16" fmla="*/ 734 w 1054"/>
                <a:gd name="T17" fmla="*/ 254 h 376"/>
                <a:gd name="T18" fmla="*/ 1043 w 1054"/>
                <a:gd name="T19" fmla="*/ 0 h 376"/>
                <a:gd name="T20" fmla="*/ 1054 w 1054"/>
                <a:gd name="T21" fmla="*/ 15 h 376"/>
                <a:gd name="T22" fmla="*/ 734 w 1054"/>
                <a:gd name="T23" fmla="*/ 278 h 376"/>
                <a:gd name="T24" fmla="*/ 531 w 1054"/>
                <a:gd name="T25" fmla="*/ 115 h 376"/>
                <a:gd name="T26" fmla="*/ 247 w 1054"/>
                <a:gd name="T2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 h="376">
                  <a:moveTo>
                    <a:pt x="0" y="174"/>
                  </a:moveTo>
                  <a:lnTo>
                    <a:pt x="109" y="174"/>
                  </a:lnTo>
                  <a:lnTo>
                    <a:pt x="109" y="193"/>
                  </a:lnTo>
                  <a:lnTo>
                    <a:pt x="0" y="193"/>
                  </a:lnTo>
                  <a:lnTo>
                    <a:pt x="0" y="174"/>
                  </a:lnTo>
                  <a:close/>
                  <a:moveTo>
                    <a:pt x="247" y="376"/>
                  </a:moveTo>
                  <a:lnTo>
                    <a:pt x="235" y="363"/>
                  </a:lnTo>
                  <a:lnTo>
                    <a:pt x="530" y="90"/>
                  </a:lnTo>
                  <a:lnTo>
                    <a:pt x="734" y="254"/>
                  </a:lnTo>
                  <a:lnTo>
                    <a:pt x="1043" y="0"/>
                  </a:lnTo>
                  <a:lnTo>
                    <a:pt x="1054" y="15"/>
                  </a:lnTo>
                  <a:lnTo>
                    <a:pt x="734" y="278"/>
                  </a:lnTo>
                  <a:lnTo>
                    <a:pt x="531" y="115"/>
                  </a:lnTo>
                  <a:lnTo>
                    <a:pt x="247" y="3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295"/>
            <p:cNvSpPr/>
            <p:nvPr/>
          </p:nvSpPr>
          <p:spPr bwMode="auto">
            <a:xfrm>
              <a:off x="3287" y="1631"/>
              <a:ext cx="1115" cy="1070"/>
            </a:xfrm>
            <a:custGeom>
              <a:avLst/>
              <a:gdLst>
                <a:gd name="T0" fmla="*/ 1115 w 1115"/>
                <a:gd name="T1" fmla="*/ 1070 h 1070"/>
                <a:gd name="T2" fmla="*/ 0 w 1115"/>
                <a:gd name="T3" fmla="*/ 1070 h 1070"/>
                <a:gd name="T4" fmla="*/ 0 w 1115"/>
                <a:gd name="T5" fmla="*/ 0 h 1070"/>
                <a:gd name="T6" fmla="*/ 19 w 1115"/>
                <a:gd name="T7" fmla="*/ 0 h 1070"/>
                <a:gd name="T8" fmla="*/ 19 w 1115"/>
                <a:gd name="T9" fmla="*/ 1051 h 1070"/>
                <a:gd name="T10" fmla="*/ 1115 w 1115"/>
                <a:gd name="T11" fmla="*/ 1051 h 1070"/>
                <a:gd name="T12" fmla="*/ 1115 w 1115"/>
                <a:gd name="T13" fmla="*/ 1070 h 1070"/>
              </a:gdLst>
              <a:ahLst/>
              <a:cxnLst>
                <a:cxn ang="0">
                  <a:pos x="T0" y="T1"/>
                </a:cxn>
                <a:cxn ang="0">
                  <a:pos x="T2" y="T3"/>
                </a:cxn>
                <a:cxn ang="0">
                  <a:pos x="T4" y="T5"/>
                </a:cxn>
                <a:cxn ang="0">
                  <a:pos x="T6" y="T7"/>
                </a:cxn>
                <a:cxn ang="0">
                  <a:pos x="T8" y="T9"/>
                </a:cxn>
                <a:cxn ang="0">
                  <a:pos x="T10" y="T11"/>
                </a:cxn>
                <a:cxn ang="0">
                  <a:pos x="T12" y="T13"/>
                </a:cxn>
              </a:cxnLst>
              <a:rect l="0" t="0" r="r" b="b"/>
              <a:pathLst>
                <a:path w="1115" h="1070">
                  <a:moveTo>
                    <a:pt x="1115" y="1070"/>
                  </a:moveTo>
                  <a:lnTo>
                    <a:pt x="0" y="1070"/>
                  </a:lnTo>
                  <a:lnTo>
                    <a:pt x="0" y="0"/>
                  </a:lnTo>
                  <a:lnTo>
                    <a:pt x="19" y="0"/>
                  </a:lnTo>
                  <a:lnTo>
                    <a:pt x="19" y="1051"/>
                  </a:lnTo>
                  <a:lnTo>
                    <a:pt x="1115" y="1051"/>
                  </a:lnTo>
                  <a:lnTo>
                    <a:pt x="1115" y="10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296"/>
            <p:cNvSpPr>
              <a:spLocks noEditPoints="1"/>
            </p:cNvSpPr>
            <p:nvPr/>
          </p:nvSpPr>
          <p:spPr bwMode="auto">
            <a:xfrm>
              <a:off x="3242" y="2027"/>
              <a:ext cx="102" cy="364"/>
            </a:xfrm>
            <a:custGeom>
              <a:avLst/>
              <a:gdLst>
                <a:gd name="T0" fmla="*/ 0 w 102"/>
                <a:gd name="T1" fmla="*/ 0 h 364"/>
                <a:gd name="T2" fmla="*/ 102 w 102"/>
                <a:gd name="T3" fmla="*/ 0 h 364"/>
                <a:gd name="T4" fmla="*/ 102 w 102"/>
                <a:gd name="T5" fmla="*/ 19 h 364"/>
                <a:gd name="T6" fmla="*/ 0 w 102"/>
                <a:gd name="T7" fmla="*/ 19 h 364"/>
                <a:gd name="T8" fmla="*/ 0 w 102"/>
                <a:gd name="T9" fmla="*/ 0 h 364"/>
                <a:gd name="T10" fmla="*/ 0 w 102"/>
                <a:gd name="T11" fmla="*/ 173 h 364"/>
                <a:gd name="T12" fmla="*/ 102 w 102"/>
                <a:gd name="T13" fmla="*/ 173 h 364"/>
                <a:gd name="T14" fmla="*/ 102 w 102"/>
                <a:gd name="T15" fmla="*/ 191 h 364"/>
                <a:gd name="T16" fmla="*/ 0 w 102"/>
                <a:gd name="T17" fmla="*/ 191 h 364"/>
                <a:gd name="T18" fmla="*/ 0 w 102"/>
                <a:gd name="T19" fmla="*/ 173 h 364"/>
                <a:gd name="T20" fmla="*/ 0 w 102"/>
                <a:gd name="T21" fmla="*/ 345 h 364"/>
                <a:gd name="T22" fmla="*/ 102 w 102"/>
                <a:gd name="T23" fmla="*/ 345 h 364"/>
                <a:gd name="T24" fmla="*/ 102 w 102"/>
                <a:gd name="T25" fmla="*/ 364 h 364"/>
                <a:gd name="T26" fmla="*/ 0 w 102"/>
                <a:gd name="T27" fmla="*/ 364 h 364"/>
                <a:gd name="T28" fmla="*/ 0 w 102"/>
                <a:gd name="T29" fmla="*/ 34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364">
                  <a:moveTo>
                    <a:pt x="0" y="0"/>
                  </a:moveTo>
                  <a:lnTo>
                    <a:pt x="102" y="0"/>
                  </a:lnTo>
                  <a:lnTo>
                    <a:pt x="102" y="19"/>
                  </a:lnTo>
                  <a:lnTo>
                    <a:pt x="0" y="19"/>
                  </a:lnTo>
                  <a:lnTo>
                    <a:pt x="0" y="0"/>
                  </a:lnTo>
                  <a:close/>
                  <a:moveTo>
                    <a:pt x="0" y="173"/>
                  </a:moveTo>
                  <a:lnTo>
                    <a:pt x="102" y="173"/>
                  </a:lnTo>
                  <a:lnTo>
                    <a:pt x="102" y="191"/>
                  </a:lnTo>
                  <a:lnTo>
                    <a:pt x="0" y="191"/>
                  </a:lnTo>
                  <a:lnTo>
                    <a:pt x="0" y="173"/>
                  </a:lnTo>
                  <a:close/>
                  <a:moveTo>
                    <a:pt x="0" y="345"/>
                  </a:moveTo>
                  <a:lnTo>
                    <a:pt x="102" y="345"/>
                  </a:lnTo>
                  <a:lnTo>
                    <a:pt x="102" y="364"/>
                  </a:lnTo>
                  <a:lnTo>
                    <a:pt x="0" y="364"/>
                  </a:lnTo>
                  <a:lnTo>
                    <a:pt x="0"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1" name="PA-矩形 297"/>
            <p:cNvSpPr>
              <a:spLocks noChangeArrowheads="1"/>
            </p:cNvSpPr>
            <p:nvPr/>
          </p:nvSpPr>
          <p:spPr bwMode="auto">
            <a:xfrm>
              <a:off x="3480" y="2140"/>
              <a:ext cx="136" cy="4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2" name="PA-任意多边形 298"/>
            <p:cNvSpPr>
              <a:spLocks noEditPoints="1"/>
            </p:cNvSpPr>
            <p:nvPr/>
          </p:nvSpPr>
          <p:spPr bwMode="auto">
            <a:xfrm>
              <a:off x="3470" y="2131"/>
              <a:ext cx="156" cy="493"/>
            </a:xfrm>
            <a:custGeom>
              <a:avLst/>
              <a:gdLst>
                <a:gd name="T0" fmla="*/ 156 w 156"/>
                <a:gd name="T1" fmla="*/ 493 h 493"/>
                <a:gd name="T2" fmla="*/ 0 w 156"/>
                <a:gd name="T3" fmla="*/ 493 h 493"/>
                <a:gd name="T4" fmla="*/ 0 w 156"/>
                <a:gd name="T5" fmla="*/ 0 h 493"/>
                <a:gd name="T6" fmla="*/ 156 w 156"/>
                <a:gd name="T7" fmla="*/ 0 h 493"/>
                <a:gd name="T8" fmla="*/ 156 w 156"/>
                <a:gd name="T9" fmla="*/ 493 h 493"/>
                <a:gd name="T10" fmla="*/ 19 w 156"/>
                <a:gd name="T11" fmla="*/ 474 h 493"/>
                <a:gd name="T12" fmla="*/ 137 w 156"/>
                <a:gd name="T13" fmla="*/ 474 h 493"/>
                <a:gd name="T14" fmla="*/ 137 w 156"/>
                <a:gd name="T15" fmla="*/ 18 h 493"/>
                <a:gd name="T16" fmla="*/ 19 w 156"/>
                <a:gd name="T17" fmla="*/ 18 h 493"/>
                <a:gd name="T18" fmla="*/ 19 w 156"/>
                <a:gd name="T19" fmla="*/ 474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93">
                  <a:moveTo>
                    <a:pt x="156" y="493"/>
                  </a:moveTo>
                  <a:lnTo>
                    <a:pt x="0" y="493"/>
                  </a:lnTo>
                  <a:lnTo>
                    <a:pt x="0" y="0"/>
                  </a:lnTo>
                  <a:lnTo>
                    <a:pt x="156" y="0"/>
                  </a:lnTo>
                  <a:lnTo>
                    <a:pt x="156" y="493"/>
                  </a:lnTo>
                  <a:close/>
                  <a:moveTo>
                    <a:pt x="19" y="474"/>
                  </a:moveTo>
                  <a:lnTo>
                    <a:pt x="137" y="474"/>
                  </a:lnTo>
                  <a:lnTo>
                    <a:pt x="137" y="18"/>
                  </a:lnTo>
                  <a:lnTo>
                    <a:pt x="19" y="18"/>
                  </a:lnTo>
                  <a:lnTo>
                    <a:pt x="19" y="4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3" name="PA-矩形 299"/>
            <p:cNvSpPr>
              <a:spLocks noChangeArrowheads="1"/>
            </p:cNvSpPr>
            <p:nvPr/>
          </p:nvSpPr>
          <p:spPr bwMode="auto">
            <a:xfrm>
              <a:off x="3701" y="2063"/>
              <a:ext cx="136" cy="5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4" name="PA-任意多边形 300"/>
            <p:cNvSpPr>
              <a:spLocks noEditPoints="1"/>
            </p:cNvSpPr>
            <p:nvPr/>
          </p:nvSpPr>
          <p:spPr bwMode="auto">
            <a:xfrm>
              <a:off x="3692" y="2053"/>
              <a:ext cx="154" cy="571"/>
            </a:xfrm>
            <a:custGeom>
              <a:avLst/>
              <a:gdLst>
                <a:gd name="T0" fmla="*/ 154 w 154"/>
                <a:gd name="T1" fmla="*/ 571 h 571"/>
                <a:gd name="T2" fmla="*/ 0 w 154"/>
                <a:gd name="T3" fmla="*/ 571 h 571"/>
                <a:gd name="T4" fmla="*/ 0 w 154"/>
                <a:gd name="T5" fmla="*/ 0 h 571"/>
                <a:gd name="T6" fmla="*/ 154 w 154"/>
                <a:gd name="T7" fmla="*/ 0 h 571"/>
                <a:gd name="T8" fmla="*/ 154 w 154"/>
                <a:gd name="T9" fmla="*/ 571 h 571"/>
                <a:gd name="T10" fmla="*/ 18 w 154"/>
                <a:gd name="T11" fmla="*/ 552 h 571"/>
                <a:gd name="T12" fmla="*/ 135 w 154"/>
                <a:gd name="T13" fmla="*/ 552 h 571"/>
                <a:gd name="T14" fmla="*/ 135 w 154"/>
                <a:gd name="T15" fmla="*/ 19 h 571"/>
                <a:gd name="T16" fmla="*/ 18 w 154"/>
                <a:gd name="T17" fmla="*/ 19 h 571"/>
                <a:gd name="T18" fmla="*/ 18 w 154"/>
                <a:gd name="T19" fmla="*/ 55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571">
                  <a:moveTo>
                    <a:pt x="154" y="571"/>
                  </a:moveTo>
                  <a:lnTo>
                    <a:pt x="0" y="571"/>
                  </a:lnTo>
                  <a:lnTo>
                    <a:pt x="0" y="0"/>
                  </a:lnTo>
                  <a:lnTo>
                    <a:pt x="154" y="0"/>
                  </a:lnTo>
                  <a:lnTo>
                    <a:pt x="154" y="571"/>
                  </a:lnTo>
                  <a:close/>
                  <a:moveTo>
                    <a:pt x="18" y="552"/>
                  </a:moveTo>
                  <a:lnTo>
                    <a:pt x="135" y="552"/>
                  </a:lnTo>
                  <a:lnTo>
                    <a:pt x="135" y="19"/>
                  </a:lnTo>
                  <a:lnTo>
                    <a:pt x="18" y="19"/>
                  </a:lnTo>
                  <a:lnTo>
                    <a:pt x="18" y="5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5" name="PA-矩形 301"/>
            <p:cNvSpPr>
              <a:spLocks noChangeArrowheads="1"/>
            </p:cNvSpPr>
            <p:nvPr/>
          </p:nvSpPr>
          <p:spPr bwMode="auto">
            <a:xfrm>
              <a:off x="3939" y="2235"/>
              <a:ext cx="136" cy="3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6" name="PA-任意多边形 302"/>
            <p:cNvSpPr>
              <a:spLocks noEditPoints="1"/>
            </p:cNvSpPr>
            <p:nvPr/>
          </p:nvSpPr>
          <p:spPr bwMode="auto">
            <a:xfrm>
              <a:off x="3930" y="2225"/>
              <a:ext cx="155" cy="399"/>
            </a:xfrm>
            <a:custGeom>
              <a:avLst/>
              <a:gdLst>
                <a:gd name="T0" fmla="*/ 155 w 155"/>
                <a:gd name="T1" fmla="*/ 399 h 399"/>
                <a:gd name="T2" fmla="*/ 0 w 155"/>
                <a:gd name="T3" fmla="*/ 399 h 399"/>
                <a:gd name="T4" fmla="*/ 0 w 155"/>
                <a:gd name="T5" fmla="*/ 0 h 399"/>
                <a:gd name="T6" fmla="*/ 155 w 155"/>
                <a:gd name="T7" fmla="*/ 0 h 399"/>
                <a:gd name="T8" fmla="*/ 155 w 155"/>
                <a:gd name="T9" fmla="*/ 399 h 399"/>
                <a:gd name="T10" fmla="*/ 19 w 155"/>
                <a:gd name="T11" fmla="*/ 380 h 399"/>
                <a:gd name="T12" fmla="*/ 136 w 155"/>
                <a:gd name="T13" fmla="*/ 380 h 399"/>
                <a:gd name="T14" fmla="*/ 136 w 155"/>
                <a:gd name="T15" fmla="*/ 19 h 399"/>
                <a:gd name="T16" fmla="*/ 19 w 155"/>
                <a:gd name="T17" fmla="*/ 19 h 399"/>
                <a:gd name="T18" fmla="*/ 19 w 155"/>
                <a:gd name="T19"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399">
                  <a:moveTo>
                    <a:pt x="155" y="399"/>
                  </a:moveTo>
                  <a:lnTo>
                    <a:pt x="0" y="399"/>
                  </a:lnTo>
                  <a:lnTo>
                    <a:pt x="0" y="0"/>
                  </a:lnTo>
                  <a:lnTo>
                    <a:pt x="155" y="0"/>
                  </a:lnTo>
                  <a:lnTo>
                    <a:pt x="155" y="399"/>
                  </a:lnTo>
                  <a:close/>
                  <a:moveTo>
                    <a:pt x="19" y="380"/>
                  </a:moveTo>
                  <a:lnTo>
                    <a:pt x="136" y="380"/>
                  </a:lnTo>
                  <a:lnTo>
                    <a:pt x="136" y="19"/>
                  </a:lnTo>
                  <a:lnTo>
                    <a:pt x="19" y="19"/>
                  </a:lnTo>
                  <a:lnTo>
                    <a:pt x="19"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 name="PA-矩形 303"/>
            <p:cNvSpPr>
              <a:spLocks noChangeArrowheads="1"/>
            </p:cNvSpPr>
            <p:nvPr/>
          </p:nvSpPr>
          <p:spPr bwMode="auto">
            <a:xfrm>
              <a:off x="4177" y="1959"/>
              <a:ext cx="136" cy="6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8" name="PA-任意多边形 304"/>
            <p:cNvSpPr>
              <a:spLocks noEditPoints="1"/>
            </p:cNvSpPr>
            <p:nvPr/>
          </p:nvSpPr>
          <p:spPr bwMode="auto">
            <a:xfrm>
              <a:off x="4168" y="1950"/>
              <a:ext cx="154" cy="673"/>
            </a:xfrm>
            <a:custGeom>
              <a:avLst/>
              <a:gdLst>
                <a:gd name="T0" fmla="*/ 154 w 154"/>
                <a:gd name="T1" fmla="*/ 673 h 673"/>
                <a:gd name="T2" fmla="*/ 0 w 154"/>
                <a:gd name="T3" fmla="*/ 673 h 673"/>
                <a:gd name="T4" fmla="*/ 0 w 154"/>
                <a:gd name="T5" fmla="*/ 0 h 673"/>
                <a:gd name="T6" fmla="*/ 154 w 154"/>
                <a:gd name="T7" fmla="*/ 0 h 673"/>
                <a:gd name="T8" fmla="*/ 154 w 154"/>
                <a:gd name="T9" fmla="*/ 673 h 673"/>
                <a:gd name="T10" fmla="*/ 18 w 154"/>
                <a:gd name="T11" fmla="*/ 654 h 673"/>
                <a:gd name="T12" fmla="*/ 135 w 154"/>
                <a:gd name="T13" fmla="*/ 654 h 673"/>
                <a:gd name="T14" fmla="*/ 135 w 154"/>
                <a:gd name="T15" fmla="*/ 19 h 673"/>
                <a:gd name="T16" fmla="*/ 18 w 154"/>
                <a:gd name="T17" fmla="*/ 19 h 673"/>
                <a:gd name="T18" fmla="*/ 18 w 154"/>
                <a:gd name="T19" fmla="*/ 65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673">
                  <a:moveTo>
                    <a:pt x="154" y="673"/>
                  </a:moveTo>
                  <a:lnTo>
                    <a:pt x="0" y="673"/>
                  </a:lnTo>
                  <a:lnTo>
                    <a:pt x="0" y="0"/>
                  </a:lnTo>
                  <a:lnTo>
                    <a:pt x="154" y="0"/>
                  </a:lnTo>
                  <a:lnTo>
                    <a:pt x="154" y="673"/>
                  </a:lnTo>
                  <a:close/>
                  <a:moveTo>
                    <a:pt x="18" y="654"/>
                  </a:moveTo>
                  <a:lnTo>
                    <a:pt x="135" y="654"/>
                  </a:lnTo>
                  <a:lnTo>
                    <a:pt x="135" y="19"/>
                  </a:lnTo>
                  <a:lnTo>
                    <a:pt x="18" y="19"/>
                  </a:lnTo>
                  <a:lnTo>
                    <a:pt x="18" y="6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50182" name="矩形 18"/>
          <p:cNvSpPr/>
          <p:nvPr/>
        </p:nvSpPr>
        <p:spPr>
          <a:xfrm>
            <a:off x="4276725" y="4324350"/>
            <a:ext cx="7915275"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27.</a:t>
            </a:r>
            <a:r>
              <a:rPr lang="zh-CN" altLang="en-US" sz="1800" dirty="0">
                <a:solidFill>
                  <a:schemeClr val="bg1"/>
                </a:solidFill>
                <a:latin typeface="微软雅黑" panose="020B0503020204020204" pitchFamily="34" charset="-122"/>
                <a:ea typeface="微软雅黑" panose="020B0503020204020204" pitchFamily="34" charset="-122"/>
              </a:rPr>
              <a:t>变革中的扩张</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28.</a:t>
            </a:r>
            <a:r>
              <a:rPr lang="zh-CN" altLang="en-US" sz="1800" dirty="0">
                <a:solidFill>
                  <a:schemeClr val="bg1"/>
                </a:solidFill>
                <a:latin typeface="微软雅黑" panose="020B0503020204020204" pitchFamily="34" charset="-122"/>
                <a:ea typeface="微软雅黑" panose="020B0503020204020204" pitchFamily="34" charset="-122"/>
              </a:rPr>
              <a:t>丰田的着陆道：本土化扩张</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29.</a:t>
            </a:r>
            <a:r>
              <a:rPr lang="zh-CN" altLang="en-US" sz="1800" dirty="0">
                <a:solidFill>
                  <a:schemeClr val="bg1"/>
                </a:solidFill>
                <a:latin typeface="微软雅黑" panose="020B0503020204020204" pitchFamily="34" charset="-122"/>
                <a:ea typeface="微软雅黑" panose="020B0503020204020204" pitchFamily="34" charset="-122"/>
              </a:rPr>
              <a:t>分而治之</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30.</a:t>
            </a:r>
            <a:r>
              <a:rPr lang="zh-CN" altLang="en-US" sz="1800" dirty="0">
                <a:solidFill>
                  <a:schemeClr val="bg1"/>
                </a:solidFill>
                <a:latin typeface="微软雅黑" panose="020B0503020204020204" pitchFamily="34" charset="-122"/>
                <a:ea typeface="微软雅黑" panose="020B0503020204020204" pitchFamily="34" charset="-122"/>
              </a:rPr>
              <a:t>全球化战略</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1"/>
          <p:cNvSpPr>
            <a:spLocks noGrp="1"/>
          </p:cNvSpPr>
          <p:nvPr>
            <p:ph type="title"/>
          </p:nvPr>
        </p:nvSpPr>
        <p:spPr>
          <a:xfrm>
            <a:off x="527050" y="17463"/>
            <a:ext cx="11114088" cy="641350"/>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27  </a:t>
            </a:r>
            <a:r>
              <a:rPr lang="zh-CN" altLang="en-US" sz="3200" dirty="0">
                <a:latin typeface="微软雅黑" panose="020B0503020204020204" pitchFamily="34" charset="-122"/>
                <a:ea typeface="微软雅黑" panose="020B0503020204020204" pitchFamily="34" charset="-122"/>
              </a:rPr>
              <a:t>变革中的扩张</a:t>
            </a:r>
            <a:endParaRPr lang="zh-CN" altLang="en-US" sz="3200" dirty="0">
              <a:latin typeface="微软雅黑" panose="020B0503020204020204" pitchFamily="34" charset="-122"/>
              <a:ea typeface="微软雅黑" panose="020B0503020204020204" pitchFamily="34" charset="-122"/>
            </a:endParaRPr>
          </a:p>
        </p:txBody>
      </p:sp>
      <p:sp>
        <p:nvSpPr>
          <p:cNvPr id="52227" name="内容占位符 2"/>
          <p:cNvSpPr>
            <a:spLocks noGrp="1"/>
          </p:cNvSpPr>
          <p:nvPr>
            <p:ph idx="1"/>
          </p:nvPr>
        </p:nvSpPr>
        <p:spPr>
          <a:xfrm>
            <a:off x="609600" y="1328738"/>
            <a:ext cx="10715625" cy="4525962"/>
          </a:xfrm>
          <a:ln/>
        </p:spPr>
        <p:txBody>
          <a:bodyPr vert="horz" wrap="square" lIns="91440" tIns="45720" rIns="91440" bIns="45720" anchor="t" anchorCtr="0"/>
          <a:p>
            <a:pPr>
              <a:buNone/>
            </a:pP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事实上，丰田员工的薪酬福利与其他公司员工在整体上差不多，它海外成功扩张的真正原因则是凭借更高效的制造体系、更好的劳资关系、与零配件供应商的协调行动以及多年积累的高质量的声誉。</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pic>
        <p:nvPicPr>
          <p:cNvPr id="52228" name="图片 4"/>
          <p:cNvPicPr>
            <a:picLocks noChangeAspect="1"/>
          </p:cNvPicPr>
          <p:nvPr/>
        </p:nvPicPr>
        <p:blipFill>
          <a:blip r:embed="rId1"/>
          <a:stretch>
            <a:fillRect/>
          </a:stretch>
        </p:blipFill>
        <p:spPr>
          <a:xfrm>
            <a:off x="6657975" y="2870200"/>
            <a:ext cx="4667250" cy="35004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a:xfrm>
            <a:off x="527050" y="17463"/>
            <a:ext cx="11114088" cy="65722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1 </a:t>
            </a:r>
            <a:r>
              <a:rPr lang="zh-CN" altLang="en-US" sz="3200" dirty="0">
                <a:latin typeface="微软雅黑" panose="020B0503020204020204" pitchFamily="34" charset="-122"/>
                <a:ea typeface="微软雅黑" panose="020B0503020204020204" pitchFamily="34" charset="-122"/>
              </a:rPr>
              <a:t>：</a:t>
            </a:r>
            <a:r>
              <a:rPr lang="en-US" altLang="zh-CN" sz="3200" dirty="0">
                <a:latin typeface="微软雅黑" panose="020B0503020204020204" pitchFamily="34" charset="-122"/>
                <a:ea typeface="微软雅黑" panose="020B0503020204020204" pitchFamily="34" charset="-122"/>
              </a:rPr>
              <a:t>TPS</a:t>
            </a:r>
            <a:r>
              <a:rPr lang="zh-CN" altLang="en-US" sz="3200" dirty="0">
                <a:latin typeface="微软雅黑" panose="020B0503020204020204" pitchFamily="34" charset="-122"/>
                <a:ea typeface="微软雅黑" panose="020B0503020204020204" pitchFamily="34" charset="-122"/>
              </a:rPr>
              <a:t>丰田生产方式</a:t>
            </a:r>
            <a:endParaRPr lang="zh-CN" altLang="en-US" sz="3200" dirty="0">
              <a:latin typeface="微软雅黑" panose="020B0503020204020204" pitchFamily="34" charset="-122"/>
              <a:ea typeface="微软雅黑" panose="020B0503020204020204" pitchFamily="34" charset="-122"/>
            </a:endParaRPr>
          </a:p>
        </p:txBody>
      </p:sp>
      <p:sp>
        <p:nvSpPr>
          <p:cNvPr id="10243" name="内容占位符 2"/>
          <p:cNvSpPr>
            <a:spLocks noGrp="1"/>
          </p:cNvSpPr>
          <p:nvPr>
            <p:ph idx="1"/>
          </p:nvPr>
        </p:nvSpPr>
        <p:spPr>
          <a:ln/>
        </p:spPr>
        <p:txBody>
          <a:bodyPr vert="horz" wrap="square" lIns="91440" tIns="45720" rIns="91440" bIns="45720" anchor="t" anchorCtr="0"/>
          <a:p>
            <a:r>
              <a:rPr lang="en-US" altLang="zh-CN" sz="2000" dirty="0">
                <a:solidFill>
                  <a:srgbClr val="333333"/>
                </a:solidFill>
                <a:latin typeface="微软雅黑" panose="020B0503020204020204" pitchFamily="34" charset="-122"/>
                <a:ea typeface="微软雅黑" panose="020B0503020204020204" pitchFamily="34" charset="-122"/>
              </a:rPr>
              <a:t>TPS</a:t>
            </a:r>
            <a:r>
              <a:rPr lang="zh-CN" altLang="en-US" sz="2000" dirty="0">
                <a:solidFill>
                  <a:srgbClr val="333333"/>
                </a:solidFill>
                <a:latin typeface="微软雅黑" panose="020B0503020204020204" pitchFamily="34" charset="-122"/>
                <a:ea typeface="微软雅黑" panose="020B0503020204020204" pitchFamily="34" charset="-122"/>
              </a:rPr>
              <a:t>即</a:t>
            </a:r>
            <a:r>
              <a:rPr lang="en-US" altLang="zh-CN" sz="2000" dirty="0">
                <a:solidFill>
                  <a:srgbClr val="333333"/>
                </a:solidFill>
                <a:latin typeface="微软雅黑" panose="020B0503020204020204" pitchFamily="34" charset="-122"/>
                <a:ea typeface="微软雅黑" panose="020B0503020204020204" pitchFamily="34" charset="-122"/>
              </a:rPr>
              <a:t>Toyota Production System </a:t>
            </a:r>
            <a:r>
              <a:rPr lang="zh-CN" altLang="en-US" sz="2000" dirty="0">
                <a:solidFill>
                  <a:srgbClr val="333333"/>
                </a:solidFill>
                <a:latin typeface="微软雅黑" panose="020B0503020204020204" pitchFamily="34" charset="-122"/>
                <a:ea typeface="微软雅黑" panose="020B0503020204020204" pitchFamily="34" charset="-122"/>
              </a:rPr>
              <a:t>的缩写，即丰田生产方式，产生于日本丰田公司。在丰田成功的背后，有着整套的丰田生产方。所谓的“丰田生产方式”就是丰田汽车公司在过去</a:t>
            </a:r>
            <a:r>
              <a:rPr lang="en-US" altLang="zh-CN" sz="2000" dirty="0">
                <a:solidFill>
                  <a:srgbClr val="333333"/>
                </a:solidFill>
                <a:latin typeface="微软雅黑" panose="020B0503020204020204" pitchFamily="34" charset="-122"/>
                <a:ea typeface="微软雅黑" panose="020B0503020204020204" pitchFamily="34" charset="-122"/>
              </a:rPr>
              <a:t>60</a:t>
            </a:r>
            <a:r>
              <a:rPr lang="zh-CN" altLang="en-US" sz="2000" dirty="0">
                <a:solidFill>
                  <a:srgbClr val="333333"/>
                </a:solidFill>
                <a:latin typeface="微软雅黑" panose="020B0503020204020204" pitchFamily="34" charset="-122"/>
                <a:ea typeface="微软雅黑" panose="020B0503020204020204" pitchFamily="34" charset="-122"/>
              </a:rPr>
              <a:t>多年中逐步建立起来的一套企业管理体制，其主要内容，通过消除成产环节上的各种浪费，来缩短产品从生产到客户手中的时间。</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一般认为，</a:t>
            </a:r>
            <a:r>
              <a:rPr lang="en-US" altLang="zh-CN" sz="2000" dirty="0">
                <a:solidFill>
                  <a:srgbClr val="333333"/>
                </a:solidFill>
                <a:latin typeface="微软雅黑" panose="020B0503020204020204" pitchFamily="34" charset="-122"/>
                <a:ea typeface="微软雅黑" panose="020B0503020204020204" pitchFamily="34" charset="-122"/>
              </a:rPr>
              <a:t>TPS</a:t>
            </a:r>
            <a:r>
              <a:rPr lang="zh-CN" altLang="en-US" sz="2000" dirty="0">
                <a:solidFill>
                  <a:srgbClr val="333333"/>
                </a:solidFill>
                <a:latin typeface="微软雅黑" panose="020B0503020204020204" pitchFamily="34" charset="-122"/>
                <a:ea typeface="微软雅黑" panose="020B0503020204020204" pitchFamily="34" charset="-122"/>
              </a:rPr>
              <a:t>有两大支柱。第一支柱为</a:t>
            </a:r>
            <a:r>
              <a:rPr lang="en-US" altLang="zh-CN" sz="2000" dirty="0">
                <a:solidFill>
                  <a:srgbClr val="333333"/>
                </a:solidFill>
                <a:latin typeface="微软雅黑" panose="020B0503020204020204" pitchFamily="34" charset="-122"/>
                <a:ea typeface="微软雅黑" panose="020B0503020204020204" pitchFamily="34" charset="-122"/>
              </a:rPr>
              <a:t>Just In Time(JIT)</a:t>
            </a:r>
            <a:r>
              <a:rPr lang="zh-CN" altLang="en-US" sz="2000" dirty="0">
                <a:solidFill>
                  <a:srgbClr val="333333"/>
                </a:solidFill>
                <a:latin typeface="微软雅黑" panose="020B0503020204020204" pitchFamily="34" charset="-122"/>
                <a:ea typeface="微软雅黑" panose="020B0503020204020204" pitchFamily="34" charset="-122"/>
              </a:rPr>
              <a:t>准时生产，他不采取预测性或计划性生产，仅接到客户订单之后才依照订单产品数量，交货时间等进行生产，以降低资金积压及呆滞品库存增加的风险。</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另一支柱为“人字边的自动化”。它是以最低的成本追求“适速化、专用化、小型化”的自动机器。</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endParaRPr lang="zh-CN" altLang="en-US"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1"/>
          <p:cNvSpPr>
            <a:spLocks noGrp="1"/>
          </p:cNvSpPr>
          <p:nvPr>
            <p:ph type="title"/>
          </p:nvPr>
        </p:nvSpPr>
        <p:spPr>
          <a:xfrm>
            <a:off x="527050" y="17463"/>
            <a:ext cx="11114088" cy="685800"/>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28    </a:t>
            </a:r>
            <a:r>
              <a:rPr lang="zh-CN" altLang="en-US" sz="3200" dirty="0">
                <a:latin typeface="微软雅黑" panose="020B0503020204020204" pitchFamily="34" charset="-122"/>
                <a:ea typeface="微软雅黑" panose="020B0503020204020204" pitchFamily="34" charset="-122"/>
              </a:rPr>
              <a:t>本土化扩张</a:t>
            </a:r>
            <a:endParaRPr lang="zh-CN" altLang="en-US" sz="3200" dirty="0">
              <a:latin typeface="微软雅黑" panose="020B0503020204020204" pitchFamily="34" charset="-122"/>
              <a:ea typeface="微软雅黑" panose="020B0503020204020204" pitchFamily="34" charset="-122"/>
            </a:endParaRPr>
          </a:p>
        </p:txBody>
      </p:sp>
      <p:sp>
        <p:nvSpPr>
          <p:cNvPr id="53251" name="内容占位符 2"/>
          <p:cNvSpPr>
            <a:spLocks noGrp="1"/>
          </p:cNvSpPr>
          <p:nvPr>
            <p:ph idx="1"/>
          </p:nvPr>
        </p:nvSpPr>
        <p:spPr>
          <a:xfrm>
            <a:off x="858838" y="1328738"/>
            <a:ext cx="10452100"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a:t>
            </a: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“着陆道”本是丰田质量控制的一个术语，这里用来描述丰田汽车公司打进世界各地市场，进行本土化扩张的独特技巧。丰田采取了以下几种措施：</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集中全力选好进入市场的突破口</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精心挑选有效的销售渠道和能干的批发商。</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有时直接与用户联系，建立独立的销售机构。</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利用竞争者的销售网络进行销售，即打入某国市场后，利用该国中间商或生产者的牌号或商标销售日本的产品。</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1"/>
          <p:cNvSpPr>
            <a:spLocks noGrp="1"/>
          </p:cNvSpPr>
          <p:nvPr>
            <p:ph type="title"/>
          </p:nvPr>
        </p:nvSpPr>
        <p:spPr>
          <a:xfrm>
            <a:off x="527050" y="17463"/>
            <a:ext cx="11114088" cy="57467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29   </a:t>
            </a:r>
            <a:r>
              <a:rPr lang="zh-CN" altLang="en-US" sz="3200" dirty="0">
                <a:latin typeface="微软雅黑" panose="020B0503020204020204" pitchFamily="34" charset="-122"/>
                <a:ea typeface="微软雅黑" panose="020B0503020204020204" pitchFamily="34" charset="-122"/>
              </a:rPr>
              <a:t>分而治之 </a:t>
            </a:r>
            <a:endParaRPr lang="zh-CN" altLang="en-US" sz="3200" dirty="0">
              <a:latin typeface="微软雅黑" panose="020B0503020204020204" pitchFamily="34" charset="-122"/>
              <a:ea typeface="微软雅黑" panose="020B0503020204020204" pitchFamily="34" charset="-122"/>
            </a:endParaRPr>
          </a:p>
        </p:txBody>
      </p:sp>
      <p:sp>
        <p:nvSpPr>
          <p:cNvPr id="54275" name="内容占位符 2"/>
          <p:cNvSpPr>
            <a:spLocks noGrp="1"/>
          </p:cNvSpPr>
          <p:nvPr>
            <p:ph idx="1"/>
          </p:nvPr>
        </p:nvSpPr>
        <p:spPr>
          <a:xfrm>
            <a:off x="609600" y="1147763"/>
            <a:ext cx="10729913" cy="4524375"/>
          </a:xfrm>
          <a:ln/>
        </p:spPr>
        <p:txBody>
          <a:bodyPr vert="horz" wrap="square" lIns="91440" tIns="45720" rIns="91440" bIns="45720" anchor="t" anchorCtr="0"/>
          <a:p>
            <a:pPr>
              <a:buNone/>
            </a:pP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从某种意义上来说，丰田汽车的这种“分而治之”策略颇符合其独到的低成本、高利润原理。作为一个涉足世界汽车市场的老玩家，丰田汽车并不像通用那样急于掏干自己的腰包投到中国，其过人之处就在于，能恰到好处地变被动为主动，同时引入两个中国“伙伴”在某种程度上形成竞争。</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pic>
        <p:nvPicPr>
          <p:cNvPr id="54276" name="图片 4"/>
          <p:cNvPicPr>
            <a:picLocks noChangeAspect="1"/>
          </p:cNvPicPr>
          <p:nvPr/>
        </p:nvPicPr>
        <p:blipFill>
          <a:blip r:embed="rId1"/>
          <a:stretch>
            <a:fillRect/>
          </a:stretch>
        </p:blipFill>
        <p:spPr>
          <a:xfrm>
            <a:off x="5929313" y="2817813"/>
            <a:ext cx="5410200" cy="3409950"/>
          </a:xfrm>
          <a:prstGeom prst="rect">
            <a:avLst/>
          </a:prstGeom>
          <a:noFill/>
          <a:ln w="9525">
            <a:noFill/>
          </a:ln>
        </p:spPr>
      </p:pic>
      <p:pic>
        <p:nvPicPr>
          <p:cNvPr id="54277" name="Picture 3"/>
          <p:cNvPicPr>
            <a:picLocks noChangeAspect="1"/>
          </p:cNvPicPr>
          <p:nvPr/>
        </p:nvPicPr>
        <p:blipFill>
          <a:blip r:embed="rId2"/>
          <a:stretch>
            <a:fillRect/>
          </a:stretch>
        </p:blipFill>
        <p:spPr>
          <a:xfrm>
            <a:off x="9153525" y="3444875"/>
            <a:ext cx="1514475" cy="23177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1"/>
          <p:cNvSpPr>
            <a:spLocks noGrp="1"/>
          </p:cNvSpPr>
          <p:nvPr>
            <p:ph type="title"/>
          </p:nvPr>
        </p:nvSpPr>
        <p:spPr>
          <a:xfrm>
            <a:off x="527050" y="17463"/>
            <a:ext cx="11114088" cy="71437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30  </a:t>
            </a:r>
            <a:r>
              <a:rPr lang="zh-CN" altLang="en-US" sz="3200" dirty="0">
                <a:latin typeface="微软雅黑" panose="020B0503020204020204" pitchFamily="34" charset="-122"/>
                <a:ea typeface="微软雅黑" panose="020B0503020204020204" pitchFamily="34" charset="-122"/>
              </a:rPr>
              <a:t>全球化战略</a:t>
            </a:r>
            <a:endParaRPr lang="zh-CN" altLang="en-US" sz="3200" dirty="0">
              <a:latin typeface="微软雅黑" panose="020B0503020204020204" pitchFamily="34" charset="-122"/>
              <a:ea typeface="微软雅黑" panose="020B0503020204020204" pitchFamily="34" charset="-122"/>
            </a:endParaRPr>
          </a:p>
        </p:txBody>
      </p:sp>
      <p:sp>
        <p:nvSpPr>
          <p:cNvPr id="55299" name="内容占位符 2"/>
          <p:cNvSpPr>
            <a:spLocks noGrp="1"/>
          </p:cNvSpPr>
          <p:nvPr>
            <p:ph idx="1"/>
          </p:nvPr>
        </p:nvSpPr>
        <p:spPr>
          <a:xfrm>
            <a:off x="609600" y="1328738"/>
            <a:ext cx="10683875"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丰田汽车公司是日本最大的汽车生产厂家，也是世界第三大汽车制造商。通过参股或收购其他汽车厂的低成本扩张战略，丰田先后将日野汽车工业公司和大发公司纳入麾下，汽车产量和市场占有率迅速提高，在日本国内市场长期保持着</a:t>
            </a:r>
            <a:r>
              <a:rPr lang="en-US" altLang="zh-CN" sz="2000" dirty="0">
                <a:solidFill>
                  <a:srgbClr val="080808"/>
                </a:solidFill>
                <a:latin typeface="微软雅黑" panose="020B0503020204020204" pitchFamily="34" charset="-122"/>
                <a:ea typeface="微软雅黑" panose="020B0503020204020204" pitchFamily="34" charset="-122"/>
              </a:rPr>
              <a:t>40%</a:t>
            </a:r>
            <a:r>
              <a:rPr lang="zh-CN" altLang="en-US" sz="2000" dirty="0">
                <a:solidFill>
                  <a:srgbClr val="080808"/>
                </a:solidFill>
                <a:latin typeface="微软雅黑" panose="020B0503020204020204" pitchFamily="34" charset="-122"/>
                <a:ea typeface="微软雅黑" panose="020B0503020204020204" pitchFamily="34" charset="-122"/>
              </a:rPr>
              <a:t>上下的份额，稳居日本汽车产业龙头老大。</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pic>
        <p:nvPicPr>
          <p:cNvPr id="55300" name="图片 3"/>
          <p:cNvPicPr>
            <a:picLocks noChangeAspect="1"/>
          </p:cNvPicPr>
          <p:nvPr/>
        </p:nvPicPr>
        <p:blipFill>
          <a:blip r:embed="rId1"/>
          <a:stretch>
            <a:fillRect/>
          </a:stretch>
        </p:blipFill>
        <p:spPr>
          <a:xfrm>
            <a:off x="5994400" y="2976563"/>
            <a:ext cx="4983163" cy="3241675"/>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3575050" y="3417888"/>
            <a:ext cx="5040313"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第八章 环保理念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6324"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50">
              <a:alpha val="100000"/>
            </a:srgbClr>
          </a:solidFill>
          <a:ln w="9525">
            <a:noFill/>
          </a:ln>
        </p:spPr>
        <p:txBody>
          <a:bodyPr/>
          <a:p>
            <a:endParaRPr lang="zh-CN" altLang="en-US"/>
          </a:p>
        </p:txBody>
      </p:sp>
      <p:grpSp>
        <p:nvGrpSpPr>
          <p:cNvPr id="7" name="PA-17-图表板-43808"/>
          <p:cNvGrpSpPr>
            <a:grpSpLocks noChangeAspect="1"/>
          </p:cNvGrpSpPr>
          <p:nvPr>
            <p:custDataLst>
              <p:tags r:id="rId1"/>
            </p:custDataLst>
          </p:nvPr>
        </p:nvGrpSpPr>
        <p:grpSpPr bwMode="auto">
          <a:xfrm>
            <a:off x="5519404" y="1905188"/>
            <a:ext cx="1151099" cy="1066002"/>
            <a:chOff x="3240" y="1603"/>
            <a:chExt cx="1204" cy="1115"/>
          </a:xfrm>
          <a:solidFill>
            <a:schemeClr val="bg1"/>
          </a:solidFill>
        </p:grpSpPr>
        <p:sp>
          <p:nvSpPr>
            <p:cNvPr id="8" name="PA-矩形 322"/>
            <p:cNvSpPr>
              <a:spLocks noChangeArrowheads="1"/>
            </p:cNvSpPr>
            <p:nvPr/>
          </p:nvSpPr>
          <p:spPr bwMode="auto">
            <a:xfrm>
              <a:off x="3654" y="1750"/>
              <a:ext cx="370" cy="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323"/>
            <p:cNvSpPr>
              <a:spLocks noEditPoints="1"/>
            </p:cNvSpPr>
            <p:nvPr/>
          </p:nvSpPr>
          <p:spPr bwMode="auto">
            <a:xfrm>
              <a:off x="3240" y="1736"/>
              <a:ext cx="1204" cy="982"/>
            </a:xfrm>
            <a:custGeom>
              <a:avLst/>
              <a:gdLst>
                <a:gd name="T0" fmla="*/ 1204 w 1204"/>
                <a:gd name="T1" fmla="*/ 982 h 982"/>
                <a:gd name="T2" fmla="*/ 0 w 1204"/>
                <a:gd name="T3" fmla="*/ 982 h 982"/>
                <a:gd name="T4" fmla="*/ 0 w 1204"/>
                <a:gd name="T5" fmla="*/ 0 h 982"/>
                <a:gd name="T6" fmla="*/ 1204 w 1204"/>
                <a:gd name="T7" fmla="*/ 0 h 982"/>
                <a:gd name="T8" fmla="*/ 1204 w 1204"/>
                <a:gd name="T9" fmla="*/ 982 h 982"/>
                <a:gd name="T10" fmla="*/ 19 w 1204"/>
                <a:gd name="T11" fmla="*/ 963 h 982"/>
                <a:gd name="T12" fmla="*/ 1185 w 1204"/>
                <a:gd name="T13" fmla="*/ 963 h 982"/>
                <a:gd name="T14" fmla="*/ 1185 w 1204"/>
                <a:gd name="T15" fmla="*/ 19 h 982"/>
                <a:gd name="T16" fmla="*/ 19 w 1204"/>
                <a:gd name="T17" fmla="*/ 19 h 982"/>
                <a:gd name="T18" fmla="*/ 19 w 1204"/>
                <a:gd name="T19" fmla="*/ 96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4" h="982">
                  <a:moveTo>
                    <a:pt x="1204" y="982"/>
                  </a:moveTo>
                  <a:lnTo>
                    <a:pt x="0" y="982"/>
                  </a:lnTo>
                  <a:lnTo>
                    <a:pt x="0" y="0"/>
                  </a:lnTo>
                  <a:lnTo>
                    <a:pt x="1204" y="0"/>
                  </a:lnTo>
                  <a:lnTo>
                    <a:pt x="1204" y="982"/>
                  </a:lnTo>
                  <a:close/>
                  <a:moveTo>
                    <a:pt x="19" y="963"/>
                  </a:moveTo>
                  <a:lnTo>
                    <a:pt x="1185" y="963"/>
                  </a:lnTo>
                  <a:lnTo>
                    <a:pt x="1185" y="19"/>
                  </a:lnTo>
                  <a:lnTo>
                    <a:pt x="19" y="19"/>
                  </a:lnTo>
                  <a:lnTo>
                    <a:pt x="19" y="9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PA-任意多边形 324"/>
            <p:cNvSpPr/>
            <p:nvPr/>
          </p:nvSpPr>
          <p:spPr bwMode="auto">
            <a:xfrm>
              <a:off x="3497" y="1878"/>
              <a:ext cx="714" cy="731"/>
            </a:xfrm>
            <a:custGeom>
              <a:avLst/>
              <a:gdLst>
                <a:gd name="T0" fmla="*/ 1892 w 1892"/>
                <a:gd name="T1" fmla="*/ 968 h 1937"/>
                <a:gd name="T2" fmla="*/ 946 w 1892"/>
                <a:gd name="T3" fmla="*/ 1937 h 1937"/>
                <a:gd name="T4" fmla="*/ 0 w 1892"/>
                <a:gd name="T5" fmla="*/ 968 h 1937"/>
                <a:gd name="T6" fmla="*/ 946 w 1892"/>
                <a:gd name="T7" fmla="*/ 0 h 1937"/>
                <a:gd name="T8" fmla="*/ 946 w 1892"/>
                <a:gd name="T9" fmla="*/ 968 h 1937"/>
                <a:gd name="T10" fmla="*/ 1892 w 1892"/>
                <a:gd name="T11" fmla="*/ 968 h 1937"/>
              </a:gdLst>
              <a:ahLst/>
              <a:cxnLst>
                <a:cxn ang="0">
                  <a:pos x="T0" y="T1"/>
                </a:cxn>
                <a:cxn ang="0">
                  <a:pos x="T2" y="T3"/>
                </a:cxn>
                <a:cxn ang="0">
                  <a:pos x="T4" y="T5"/>
                </a:cxn>
                <a:cxn ang="0">
                  <a:pos x="T6" y="T7"/>
                </a:cxn>
                <a:cxn ang="0">
                  <a:pos x="T8" y="T9"/>
                </a:cxn>
                <a:cxn ang="0">
                  <a:pos x="T10" y="T11"/>
                </a:cxn>
              </a:cxnLst>
              <a:rect l="0" t="0" r="r" b="b"/>
              <a:pathLst>
                <a:path w="1892" h="1937">
                  <a:moveTo>
                    <a:pt x="1892" y="968"/>
                  </a:moveTo>
                  <a:cubicBezTo>
                    <a:pt x="1892" y="1503"/>
                    <a:pt x="1468" y="1937"/>
                    <a:pt x="946" y="1937"/>
                  </a:cubicBezTo>
                  <a:cubicBezTo>
                    <a:pt x="423" y="1937"/>
                    <a:pt x="0" y="1503"/>
                    <a:pt x="0" y="968"/>
                  </a:cubicBezTo>
                  <a:cubicBezTo>
                    <a:pt x="0" y="433"/>
                    <a:pt x="423" y="0"/>
                    <a:pt x="946" y="0"/>
                  </a:cubicBezTo>
                  <a:lnTo>
                    <a:pt x="946" y="968"/>
                  </a:lnTo>
                  <a:lnTo>
                    <a:pt x="1892" y="96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1" name="PA-任意多边形 325"/>
            <p:cNvSpPr>
              <a:spLocks noEditPoints="1"/>
            </p:cNvSpPr>
            <p:nvPr/>
          </p:nvSpPr>
          <p:spPr bwMode="auto">
            <a:xfrm>
              <a:off x="3488" y="1603"/>
              <a:ext cx="733" cy="1015"/>
            </a:xfrm>
            <a:custGeom>
              <a:avLst/>
              <a:gdLst>
                <a:gd name="T0" fmla="*/ 971 w 1942"/>
                <a:gd name="T1" fmla="*/ 2689 h 2689"/>
                <a:gd name="T2" fmla="*/ 284 w 1942"/>
                <a:gd name="T3" fmla="*/ 2398 h 2689"/>
                <a:gd name="T4" fmla="*/ 0 w 1942"/>
                <a:gd name="T5" fmla="*/ 1695 h 2689"/>
                <a:gd name="T6" fmla="*/ 284 w 1942"/>
                <a:gd name="T7" fmla="*/ 993 h 2689"/>
                <a:gd name="T8" fmla="*/ 971 w 1942"/>
                <a:gd name="T9" fmla="*/ 702 h 2689"/>
                <a:gd name="T10" fmla="*/ 996 w 1942"/>
                <a:gd name="T11" fmla="*/ 702 h 2689"/>
                <a:gd name="T12" fmla="*/ 996 w 1942"/>
                <a:gd name="T13" fmla="*/ 1670 h 2689"/>
                <a:gd name="T14" fmla="*/ 1942 w 1942"/>
                <a:gd name="T15" fmla="*/ 1670 h 2689"/>
                <a:gd name="T16" fmla="*/ 1942 w 1942"/>
                <a:gd name="T17" fmla="*/ 1695 h 2689"/>
                <a:gd name="T18" fmla="*/ 1658 w 1942"/>
                <a:gd name="T19" fmla="*/ 2398 h 2689"/>
                <a:gd name="T20" fmla="*/ 971 w 1942"/>
                <a:gd name="T21" fmla="*/ 2689 h 2689"/>
                <a:gd name="T22" fmla="*/ 946 w 1942"/>
                <a:gd name="T23" fmla="*/ 752 h 2689"/>
                <a:gd name="T24" fmla="*/ 50 w 1942"/>
                <a:gd name="T25" fmla="*/ 1695 h 2689"/>
                <a:gd name="T26" fmla="*/ 971 w 1942"/>
                <a:gd name="T27" fmla="*/ 2639 h 2689"/>
                <a:gd name="T28" fmla="*/ 1892 w 1942"/>
                <a:gd name="T29" fmla="*/ 1720 h 2689"/>
                <a:gd name="T30" fmla="*/ 946 w 1942"/>
                <a:gd name="T31" fmla="*/ 1720 h 2689"/>
                <a:gd name="T32" fmla="*/ 946 w 1942"/>
                <a:gd name="T33" fmla="*/ 752 h 2689"/>
                <a:gd name="T34" fmla="*/ 1461 w 1942"/>
                <a:gd name="T35" fmla="*/ 562 h 2689"/>
                <a:gd name="T36" fmla="*/ 404 w 1942"/>
                <a:gd name="T37" fmla="*/ 562 h 2689"/>
                <a:gd name="T38" fmla="*/ 404 w 1942"/>
                <a:gd name="T39" fmla="*/ 0 h 2689"/>
                <a:gd name="T40" fmla="*/ 1461 w 1942"/>
                <a:gd name="T41" fmla="*/ 0 h 2689"/>
                <a:gd name="T42" fmla="*/ 1461 w 1942"/>
                <a:gd name="T43" fmla="*/ 562 h 2689"/>
                <a:gd name="T44" fmla="*/ 454 w 1942"/>
                <a:gd name="T45" fmla="*/ 512 h 2689"/>
                <a:gd name="T46" fmla="*/ 1411 w 1942"/>
                <a:gd name="T47" fmla="*/ 512 h 2689"/>
                <a:gd name="T48" fmla="*/ 1411 w 1942"/>
                <a:gd name="T49" fmla="*/ 50 h 2689"/>
                <a:gd name="T50" fmla="*/ 454 w 1942"/>
                <a:gd name="T51" fmla="*/ 50 h 2689"/>
                <a:gd name="T52" fmla="*/ 454 w 1942"/>
                <a:gd name="T53" fmla="*/ 512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2" h="2689">
                  <a:moveTo>
                    <a:pt x="971" y="2689"/>
                  </a:moveTo>
                  <a:cubicBezTo>
                    <a:pt x="712" y="2689"/>
                    <a:pt x="468" y="2586"/>
                    <a:pt x="284" y="2398"/>
                  </a:cubicBezTo>
                  <a:cubicBezTo>
                    <a:pt x="101" y="2210"/>
                    <a:pt x="0" y="1961"/>
                    <a:pt x="0" y="1695"/>
                  </a:cubicBezTo>
                  <a:cubicBezTo>
                    <a:pt x="0" y="1430"/>
                    <a:pt x="101" y="1181"/>
                    <a:pt x="284" y="993"/>
                  </a:cubicBezTo>
                  <a:cubicBezTo>
                    <a:pt x="468" y="805"/>
                    <a:pt x="711" y="702"/>
                    <a:pt x="971" y="702"/>
                  </a:cubicBezTo>
                  <a:lnTo>
                    <a:pt x="996" y="702"/>
                  </a:lnTo>
                  <a:lnTo>
                    <a:pt x="996" y="1670"/>
                  </a:lnTo>
                  <a:lnTo>
                    <a:pt x="1942" y="1670"/>
                  </a:lnTo>
                  <a:lnTo>
                    <a:pt x="1942" y="1695"/>
                  </a:lnTo>
                  <a:cubicBezTo>
                    <a:pt x="1942" y="1961"/>
                    <a:pt x="1841" y="2210"/>
                    <a:pt x="1658" y="2398"/>
                  </a:cubicBezTo>
                  <a:cubicBezTo>
                    <a:pt x="1474" y="2586"/>
                    <a:pt x="1230" y="2689"/>
                    <a:pt x="971" y="2689"/>
                  </a:cubicBezTo>
                  <a:close/>
                  <a:moveTo>
                    <a:pt x="946" y="752"/>
                  </a:moveTo>
                  <a:cubicBezTo>
                    <a:pt x="450" y="766"/>
                    <a:pt x="50" y="1184"/>
                    <a:pt x="50" y="1695"/>
                  </a:cubicBezTo>
                  <a:cubicBezTo>
                    <a:pt x="50" y="2216"/>
                    <a:pt x="463" y="2639"/>
                    <a:pt x="971" y="2639"/>
                  </a:cubicBezTo>
                  <a:cubicBezTo>
                    <a:pt x="1471" y="2639"/>
                    <a:pt x="1878" y="2229"/>
                    <a:pt x="1892" y="1720"/>
                  </a:cubicBezTo>
                  <a:lnTo>
                    <a:pt x="946" y="1720"/>
                  </a:lnTo>
                  <a:lnTo>
                    <a:pt x="946" y="752"/>
                  </a:lnTo>
                  <a:close/>
                  <a:moveTo>
                    <a:pt x="1461" y="562"/>
                  </a:moveTo>
                  <a:lnTo>
                    <a:pt x="404" y="562"/>
                  </a:lnTo>
                  <a:lnTo>
                    <a:pt x="404" y="0"/>
                  </a:lnTo>
                  <a:lnTo>
                    <a:pt x="1461" y="0"/>
                  </a:lnTo>
                  <a:lnTo>
                    <a:pt x="1461" y="562"/>
                  </a:lnTo>
                  <a:close/>
                  <a:moveTo>
                    <a:pt x="454" y="512"/>
                  </a:moveTo>
                  <a:lnTo>
                    <a:pt x="1411" y="512"/>
                  </a:lnTo>
                  <a:lnTo>
                    <a:pt x="1411" y="50"/>
                  </a:lnTo>
                  <a:lnTo>
                    <a:pt x="454" y="50"/>
                  </a:lnTo>
                  <a:lnTo>
                    <a:pt x="454" y="512"/>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2" name="PA-任意多边形 326"/>
            <p:cNvSpPr/>
            <p:nvPr/>
          </p:nvSpPr>
          <p:spPr bwMode="auto">
            <a:xfrm>
              <a:off x="4045" y="1958"/>
              <a:ext cx="35" cy="199"/>
            </a:xfrm>
            <a:custGeom>
              <a:avLst/>
              <a:gdLst>
                <a:gd name="T0" fmla="*/ 0 w 93"/>
                <a:gd name="T1" fmla="*/ 528 h 528"/>
                <a:gd name="T2" fmla="*/ 93 w 93"/>
                <a:gd name="T3" fmla="*/ 528 h 528"/>
                <a:gd name="T4" fmla="*/ 93 w 93"/>
                <a:gd name="T5" fmla="*/ 84 h 528"/>
                <a:gd name="T6" fmla="*/ 0 w 93"/>
                <a:gd name="T7" fmla="*/ 0 h 528"/>
                <a:gd name="T8" fmla="*/ 0 w 93"/>
                <a:gd name="T9" fmla="*/ 528 h 528"/>
              </a:gdLst>
              <a:ahLst/>
              <a:cxnLst>
                <a:cxn ang="0">
                  <a:pos x="T0" y="T1"/>
                </a:cxn>
                <a:cxn ang="0">
                  <a:pos x="T2" y="T3"/>
                </a:cxn>
                <a:cxn ang="0">
                  <a:pos x="T4" y="T5"/>
                </a:cxn>
                <a:cxn ang="0">
                  <a:pos x="T6" y="T7"/>
                </a:cxn>
                <a:cxn ang="0">
                  <a:pos x="T8" y="T9"/>
                </a:cxn>
              </a:cxnLst>
              <a:rect l="0" t="0" r="r" b="b"/>
              <a:pathLst>
                <a:path w="93" h="528">
                  <a:moveTo>
                    <a:pt x="0" y="528"/>
                  </a:moveTo>
                  <a:lnTo>
                    <a:pt x="93" y="528"/>
                  </a:lnTo>
                  <a:lnTo>
                    <a:pt x="93" y="84"/>
                  </a:lnTo>
                  <a:cubicBezTo>
                    <a:pt x="65" y="54"/>
                    <a:pt x="33" y="26"/>
                    <a:pt x="0" y="0"/>
                  </a:cubicBezTo>
                  <a:lnTo>
                    <a:pt x="0" y="52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3" name="PA-任意多边形 327"/>
            <p:cNvSpPr>
              <a:spLocks noEditPoints="1"/>
            </p:cNvSpPr>
            <p:nvPr/>
          </p:nvSpPr>
          <p:spPr bwMode="auto">
            <a:xfrm>
              <a:off x="4027" y="1902"/>
              <a:ext cx="72" cy="293"/>
            </a:xfrm>
            <a:custGeom>
              <a:avLst/>
              <a:gdLst>
                <a:gd name="T0" fmla="*/ 142 w 191"/>
                <a:gd name="T1" fmla="*/ 96 h 776"/>
                <a:gd name="T2" fmla="*/ 49 w 191"/>
                <a:gd name="T3" fmla="*/ 28 h 776"/>
                <a:gd name="T4" fmla="*/ 0 w 191"/>
                <a:gd name="T5" fmla="*/ 0 h 776"/>
                <a:gd name="T6" fmla="*/ 0 w 191"/>
                <a:gd name="T7" fmla="*/ 776 h 776"/>
                <a:gd name="T8" fmla="*/ 191 w 191"/>
                <a:gd name="T9" fmla="*/ 776 h 776"/>
                <a:gd name="T10" fmla="*/ 191 w 191"/>
                <a:gd name="T11" fmla="*/ 141 h 776"/>
                <a:gd name="T12" fmla="*/ 142 w 191"/>
                <a:gd name="T13" fmla="*/ 96 h 776"/>
                <a:gd name="T14" fmla="*/ 142 w 191"/>
                <a:gd name="T15" fmla="*/ 676 h 776"/>
                <a:gd name="T16" fmla="*/ 49 w 191"/>
                <a:gd name="T17" fmla="*/ 676 h 776"/>
                <a:gd name="T18" fmla="*/ 49 w 191"/>
                <a:gd name="T19" fmla="*/ 148 h 776"/>
                <a:gd name="T20" fmla="*/ 142 w 191"/>
                <a:gd name="T21" fmla="*/ 232 h 776"/>
                <a:gd name="T22" fmla="*/ 142 w 191"/>
                <a:gd name="T23" fmla="*/ 6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776">
                  <a:moveTo>
                    <a:pt x="142" y="96"/>
                  </a:moveTo>
                  <a:cubicBezTo>
                    <a:pt x="113" y="71"/>
                    <a:pt x="81" y="48"/>
                    <a:pt x="49" y="28"/>
                  </a:cubicBezTo>
                  <a:cubicBezTo>
                    <a:pt x="32" y="18"/>
                    <a:pt x="16" y="9"/>
                    <a:pt x="0" y="0"/>
                  </a:cubicBezTo>
                  <a:lnTo>
                    <a:pt x="0" y="776"/>
                  </a:lnTo>
                  <a:lnTo>
                    <a:pt x="191" y="776"/>
                  </a:lnTo>
                  <a:lnTo>
                    <a:pt x="191" y="141"/>
                  </a:lnTo>
                  <a:cubicBezTo>
                    <a:pt x="175" y="125"/>
                    <a:pt x="159" y="110"/>
                    <a:pt x="142" y="96"/>
                  </a:cubicBezTo>
                  <a:close/>
                  <a:moveTo>
                    <a:pt x="142" y="676"/>
                  </a:moveTo>
                  <a:lnTo>
                    <a:pt x="49" y="676"/>
                  </a:lnTo>
                  <a:lnTo>
                    <a:pt x="49" y="148"/>
                  </a:lnTo>
                  <a:cubicBezTo>
                    <a:pt x="82" y="173"/>
                    <a:pt x="114" y="201"/>
                    <a:pt x="142" y="232"/>
                  </a:cubicBezTo>
                  <a:lnTo>
                    <a:pt x="142" y="676"/>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4" name="PA-任意多边形 328"/>
            <p:cNvSpPr/>
            <p:nvPr/>
          </p:nvSpPr>
          <p:spPr bwMode="auto">
            <a:xfrm>
              <a:off x="4157" y="2071"/>
              <a:ext cx="29" cy="94"/>
            </a:xfrm>
            <a:custGeom>
              <a:avLst/>
              <a:gdLst>
                <a:gd name="T0" fmla="*/ 0 w 76"/>
                <a:gd name="T1" fmla="*/ 0 h 248"/>
                <a:gd name="T2" fmla="*/ 0 w 76"/>
                <a:gd name="T3" fmla="*/ 248 h 248"/>
                <a:gd name="T4" fmla="*/ 76 w 76"/>
                <a:gd name="T5" fmla="*/ 248 h 248"/>
                <a:gd name="T6" fmla="*/ 0 w 76"/>
                <a:gd name="T7" fmla="*/ 0 h 248"/>
              </a:gdLst>
              <a:ahLst/>
              <a:cxnLst>
                <a:cxn ang="0">
                  <a:pos x="T0" y="T1"/>
                </a:cxn>
                <a:cxn ang="0">
                  <a:pos x="T2" y="T3"/>
                </a:cxn>
                <a:cxn ang="0">
                  <a:pos x="T4" y="T5"/>
                </a:cxn>
                <a:cxn ang="0">
                  <a:pos x="T6" y="T7"/>
                </a:cxn>
              </a:cxnLst>
              <a:rect l="0" t="0" r="r" b="b"/>
              <a:pathLst>
                <a:path w="76" h="248">
                  <a:moveTo>
                    <a:pt x="0" y="0"/>
                  </a:moveTo>
                  <a:lnTo>
                    <a:pt x="0" y="248"/>
                  </a:lnTo>
                  <a:lnTo>
                    <a:pt x="76" y="248"/>
                  </a:lnTo>
                  <a:cubicBezTo>
                    <a:pt x="69" y="158"/>
                    <a:pt x="42" y="74"/>
                    <a:pt x="0" y="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5" name="PA-任意多边形 329"/>
            <p:cNvSpPr>
              <a:spLocks noEditPoints="1"/>
            </p:cNvSpPr>
            <p:nvPr/>
          </p:nvSpPr>
          <p:spPr bwMode="auto">
            <a:xfrm>
              <a:off x="4142" y="2003"/>
              <a:ext cx="74" cy="192"/>
            </a:xfrm>
            <a:custGeom>
              <a:avLst/>
              <a:gdLst>
                <a:gd name="T0" fmla="*/ 39 w 194"/>
                <a:gd name="T1" fmla="*/ 42 h 507"/>
                <a:gd name="T2" fmla="*/ 0 w 194"/>
                <a:gd name="T3" fmla="*/ 0 h 507"/>
                <a:gd name="T4" fmla="*/ 0 w 194"/>
                <a:gd name="T5" fmla="*/ 507 h 507"/>
                <a:gd name="T6" fmla="*/ 194 w 194"/>
                <a:gd name="T7" fmla="*/ 507 h 507"/>
                <a:gd name="T8" fmla="*/ 194 w 194"/>
                <a:gd name="T9" fmla="*/ 467 h 507"/>
                <a:gd name="T10" fmla="*/ 39 w 194"/>
                <a:gd name="T11" fmla="*/ 42 h 507"/>
                <a:gd name="T12" fmla="*/ 39 w 194"/>
                <a:gd name="T13" fmla="*/ 179 h 507"/>
                <a:gd name="T14" fmla="*/ 115 w 194"/>
                <a:gd name="T15" fmla="*/ 427 h 507"/>
                <a:gd name="T16" fmla="*/ 39 w 194"/>
                <a:gd name="T17" fmla="*/ 427 h 507"/>
                <a:gd name="T18" fmla="*/ 39 w 194"/>
                <a:gd name="T19" fmla="*/ 17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507">
                  <a:moveTo>
                    <a:pt x="39" y="42"/>
                  </a:moveTo>
                  <a:cubicBezTo>
                    <a:pt x="27" y="28"/>
                    <a:pt x="14" y="13"/>
                    <a:pt x="0" y="0"/>
                  </a:cubicBezTo>
                  <a:lnTo>
                    <a:pt x="0" y="507"/>
                  </a:lnTo>
                  <a:lnTo>
                    <a:pt x="194" y="507"/>
                  </a:lnTo>
                  <a:lnTo>
                    <a:pt x="194" y="467"/>
                  </a:lnTo>
                  <a:cubicBezTo>
                    <a:pt x="194" y="305"/>
                    <a:pt x="136" y="156"/>
                    <a:pt x="39" y="42"/>
                  </a:cubicBezTo>
                  <a:close/>
                  <a:moveTo>
                    <a:pt x="39" y="179"/>
                  </a:moveTo>
                  <a:cubicBezTo>
                    <a:pt x="82" y="252"/>
                    <a:pt x="108" y="337"/>
                    <a:pt x="115" y="427"/>
                  </a:cubicBezTo>
                  <a:lnTo>
                    <a:pt x="39" y="427"/>
                  </a:lnTo>
                  <a:lnTo>
                    <a:pt x="39" y="179"/>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6" name="PA-任意多边形 330"/>
            <p:cNvSpPr/>
            <p:nvPr/>
          </p:nvSpPr>
          <p:spPr bwMode="auto">
            <a:xfrm>
              <a:off x="3933" y="1906"/>
              <a:ext cx="27" cy="251"/>
            </a:xfrm>
            <a:custGeom>
              <a:avLst/>
              <a:gdLst>
                <a:gd name="T0" fmla="*/ 0 w 73"/>
                <a:gd name="T1" fmla="*/ 664 h 664"/>
                <a:gd name="T2" fmla="*/ 73 w 73"/>
                <a:gd name="T3" fmla="*/ 664 h 664"/>
                <a:gd name="T4" fmla="*/ 73 w 73"/>
                <a:gd name="T5" fmla="*/ 10 h 664"/>
                <a:gd name="T6" fmla="*/ 0 w 73"/>
                <a:gd name="T7" fmla="*/ 0 h 664"/>
                <a:gd name="T8" fmla="*/ 0 w 73"/>
                <a:gd name="T9" fmla="*/ 664 h 664"/>
              </a:gdLst>
              <a:ahLst/>
              <a:cxnLst>
                <a:cxn ang="0">
                  <a:pos x="T0" y="T1"/>
                </a:cxn>
                <a:cxn ang="0">
                  <a:pos x="T2" y="T3"/>
                </a:cxn>
                <a:cxn ang="0">
                  <a:pos x="T4" y="T5"/>
                </a:cxn>
                <a:cxn ang="0">
                  <a:pos x="T6" y="T7"/>
                </a:cxn>
                <a:cxn ang="0">
                  <a:pos x="T8" y="T9"/>
                </a:cxn>
              </a:cxnLst>
              <a:rect l="0" t="0" r="r" b="b"/>
              <a:pathLst>
                <a:path w="73" h="664">
                  <a:moveTo>
                    <a:pt x="0" y="664"/>
                  </a:moveTo>
                  <a:lnTo>
                    <a:pt x="73" y="664"/>
                  </a:lnTo>
                  <a:lnTo>
                    <a:pt x="73" y="10"/>
                  </a:lnTo>
                  <a:cubicBezTo>
                    <a:pt x="49" y="5"/>
                    <a:pt x="25" y="2"/>
                    <a:pt x="0" y="0"/>
                  </a:cubicBezTo>
                  <a:lnTo>
                    <a:pt x="0" y="664"/>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7" name="PA-任意多边形 331"/>
            <p:cNvSpPr>
              <a:spLocks noEditPoints="1"/>
            </p:cNvSpPr>
            <p:nvPr/>
          </p:nvSpPr>
          <p:spPr bwMode="auto">
            <a:xfrm>
              <a:off x="3914" y="1868"/>
              <a:ext cx="65" cy="326"/>
            </a:xfrm>
            <a:custGeom>
              <a:avLst/>
              <a:gdLst>
                <a:gd name="T0" fmla="*/ 171 w 171"/>
                <a:gd name="T1" fmla="*/ 19 h 865"/>
                <a:gd name="T2" fmla="*/ 171 w 171"/>
                <a:gd name="T3" fmla="*/ 47 h 865"/>
                <a:gd name="T4" fmla="*/ 171 w 171"/>
                <a:gd name="T5" fmla="*/ 19 h 865"/>
                <a:gd name="T6" fmla="*/ 0 w 171"/>
                <a:gd name="T7" fmla="*/ 0 h 865"/>
                <a:gd name="T8" fmla="*/ 0 w 171"/>
                <a:gd name="T9" fmla="*/ 865 h 865"/>
                <a:gd name="T10" fmla="*/ 170 w 171"/>
                <a:gd name="T11" fmla="*/ 865 h 865"/>
                <a:gd name="T12" fmla="*/ 170 w 171"/>
                <a:gd name="T13" fmla="*/ 19 h 865"/>
                <a:gd name="T14" fmla="*/ 171 w 171"/>
                <a:gd name="T15" fmla="*/ 19 h 865"/>
                <a:gd name="T16" fmla="*/ 122 w 171"/>
                <a:gd name="T17" fmla="*/ 766 h 865"/>
                <a:gd name="T18" fmla="*/ 49 w 171"/>
                <a:gd name="T19" fmla="*/ 766 h 865"/>
                <a:gd name="T20" fmla="*/ 49 w 171"/>
                <a:gd name="T21" fmla="*/ 103 h 865"/>
                <a:gd name="T22" fmla="*/ 122 w 171"/>
                <a:gd name="T23" fmla="*/ 112 h 865"/>
                <a:gd name="T24" fmla="*/ 122 w 171"/>
                <a:gd name="T25" fmla="*/ 76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865">
                  <a:moveTo>
                    <a:pt x="171" y="19"/>
                  </a:moveTo>
                  <a:lnTo>
                    <a:pt x="171" y="47"/>
                  </a:lnTo>
                  <a:lnTo>
                    <a:pt x="171" y="19"/>
                  </a:lnTo>
                  <a:cubicBezTo>
                    <a:pt x="116" y="8"/>
                    <a:pt x="58" y="0"/>
                    <a:pt x="0" y="0"/>
                  </a:cubicBezTo>
                  <a:lnTo>
                    <a:pt x="0" y="865"/>
                  </a:lnTo>
                  <a:lnTo>
                    <a:pt x="170" y="865"/>
                  </a:lnTo>
                  <a:lnTo>
                    <a:pt x="170" y="19"/>
                  </a:lnTo>
                  <a:lnTo>
                    <a:pt x="171" y="19"/>
                  </a:lnTo>
                  <a:close/>
                  <a:moveTo>
                    <a:pt x="122" y="766"/>
                  </a:moveTo>
                  <a:lnTo>
                    <a:pt x="49" y="766"/>
                  </a:lnTo>
                  <a:lnTo>
                    <a:pt x="49" y="103"/>
                  </a:lnTo>
                  <a:cubicBezTo>
                    <a:pt x="74" y="104"/>
                    <a:pt x="98" y="108"/>
                    <a:pt x="122" y="112"/>
                  </a:cubicBezTo>
                  <a:lnTo>
                    <a:pt x="122" y="766"/>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56326" name="矩形 17"/>
          <p:cNvSpPr/>
          <p:nvPr/>
        </p:nvSpPr>
        <p:spPr>
          <a:xfrm>
            <a:off x="4276725" y="4324350"/>
            <a:ext cx="7915275" cy="923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31.</a:t>
            </a:r>
            <a:r>
              <a:rPr lang="zh-CN" altLang="en-US" sz="1800" dirty="0">
                <a:solidFill>
                  <a:schemeClr val="bg1"/>
                </a:solidFill>
                <a:latin typeface="微软雅黑" panose="020B0503020204020204" pitchFamily="34" charset="-122"/>
                <a:ea typeface="微软雅黑" panose="020B0503020204020204" pitchFamily="34" charset="-122"/>
              </a:rPr>
              <a:t>紧随环保的潮流</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32.</a:t>
            </a:r>
            <a:r>
              <a:rPr lang="zh-CN" altLang="en-US" sz="1800" dirty="0">
                <a:solidFill>
                  <a:schemeClr val="bg1"/>
                </a:solidFill>
                <a:latin typeface="微软雅黑" panose="020B0503020204020204" pitchFamily="34" charset="-122"/>
                <a:ea typeface="微软雅黑" panose="020B0503020204020204" pitchFamily="34" charset="-122"/>
              </a:rPr>
              <a:t>开发“绿色”汽车</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33.</a:t>
            </a:r>
            <a:r>
              <a:rPr lang="zh-CN" altLang="en-US" sz="1800" dirty="0">
                <a:solidFill>
                  <a:schemeClr val="bg1"/>
                </a:solidFill>
                <a:latin typeface="微软雅黑" panose="020B0503020204020204" pitchFamily="34" charset="-122"/>
                <a:ea typeface="微软雅黑" panose="020B0503020204020204" pitchFamily="34" charset="-122"/>
              </a:rPr>
              <a:t>注重环保与市场的结合</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1"/>
          <p:cNvSpPr>
            <a:spLocks noGrp="1"/>
          </p:cNvSpPr>
          <p:nvPr>
            <p:ph type="title"/>
          </p:nvPr>
        </p:nvSpPr>
        <p:spPr>
          <a:xfrm>
            <a:off x="527050" y="17463"/>
            <a:ext cx="11114088" cy="685800"/>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31  </a:t>
            </a:r>
            <a:r>
              <a:rPr lang="zh-CN" altLang="en-US" sz="3200" dirty="0">
                <a:latin typeface="微软雅黑" panose="020B0503020204020204" pitchFamily="34" charset="-122"/>
                <a:ea typeface="微软雅黑" panose="020B0503020204020204" pitchFamily="34" charset="-122"/>
              </a:rPr>
              <a:t>紧随环保的潮流</a:t>
            </a:r>
            <a:endParaRPr lang="zh-CN" altLang="en-US" sz="3200" dirty="0">
              <a:latin typeface="微软雅黑" panose="020B0503020204020204" pitchFamily="34" charset="-122"/>
              <a:ea typeface="微软雅黑" panose="020B0503020204020204" pitchFamily="34" charset="-122"/>
            </a:endParaRPr>
          </a:p>
        </p:txBody>
      </p:sp>
      <p:sp>
        <p:nvSpPr>
          <p:cNvPr id="58371" name="内容占位符 2"/>
          <p:cNvSpPr>
            <a:spLocks noGrp="1"/>
          </p:cNvSpPr>
          <p:nvPr>
            <p:ph idx="1"/>
          </p:nvPr>
        </p:nvSpPr>
        <p:spPr>
          <a:xfrm>
            <a:off x="609600" y="1328738"/>
            <a:ext cx="10672763"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丰田在世界的成功，不仅仅是</a:t>
            </a:r>
            <a:r>
              <a:rPr lang="en-US" altLang="zh-CN" sz="2000" dirty="0">
                <a:solidFill>
                  <a:srgbClr val="080808"/>
                </a:solidFill>
                <a:latin typeface="微软雅黑" panose="020B0503020204020204" pitchFamily="34" charset="-122"/>
                <a:ea typeface="微软雅黑" panose="020B0503020204020204" pitchFamily="34" charset="-122"/>
              </a:rPr>
              <a:t>70</a:t>
            </a:r>
            <a:r>
              <a:rPr lang="zh-CN" altLang="en-US" sz="2000" dirty="0">
                <a:solidFill>
                  <a:srgbClr val="080808"/>
                </a:solidFill>
                <a:latin typeface="微软雅黑" panose="020B0503020204020204" pitchFamily="34" charset="-122"/>
                <a:ea typeface="微软雅黑" panose="020B0503020204020204" pitchFamily="34" charset="-122"/>
              </a:rPr>
              <a:t>年代中东战争中石油禁运的结果。丰田认为，产品品质优良加上准确的判断出消费者的观念变化才是企业成功的不二法门。</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在日益恶化的自然环境面前，环保已经不再仅仅是代表进步的一句口号，而是成为每一位地球居民应尽的义务。在温室气体排放中，除了工业排放之外，机动车排放也占了相当大的比重。基于环保意识的提高，许多人已经将环保作为选购汽车产品的指标之一。</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en-US" altLang="zh-CN" sz="2000" dirty="0">
                <a:solidFill>
                  <a:srgbClr val="080808"/>
                </a:solidFill>
                <a:latin typeface="微软雅黑" panose="020B0503020204020204" pitchFamily="34" charset="-122"/>
                <a:ea typeface="微软雅黑" panose="020B0503020204020204" pitchFamily="34" charset="-122"/>
              </a:rPr>
              <a:t>             “</a:t>
            </a:r>
            <a:r>
              <a:rPr lang="zh-CN" altLang="en-US" sz="2000" dirty="0">
                <a:solidFill>
                  <a:srgbClr val="080808"/>
                </a:solidFill>
                <a:latin typeface="微软雅黑" panose="020B0503020204020204" pitchFamily="34" charset="-122"/>
                <a:ea typeface="微软雅黑" panose="020B0503020204020204" pitchFamily="34" charset="-122"/>
              </a:rPr>
              <a:t>在新能源领域，由于资源有限，很多公司都会把精力集中到一点，比如电动车，但是，丰田在新能源不同方面都会进行尝试。”常务董事早川特别向记者强调丰田在新能源的全面努力。</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汽车带来的副作用令人头痛，环境污染和能源破坏的危机。丰田面对世界对环境的态度，立即开始进行科研，使得丰田即使在石油危机过后，其他日本汽车 销量全面下跌，然而丰田“花之冠”一枝独秀。</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1"/>
          <p:cNvSpPr>
            <a:spLocks noGrp="1"/>
          </p:cNvSpPr>
          <p:nvPr>
            <p:ph type="title"/>
          </p:nvPr>
        </p:nvSpPr>
        <p:spPr>
          <a:xfrm>
            <a:off x="527050" y="17463"/>
            <a:ext cx="11114088" cy="642937"/>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32    </a:t>
            </a:r>
            <a:r>
              <a:rPr lang="zh-CN" altLang="en-US" sz="3200" dirty="0">
                <a:latin typeface="微软雅黑" panose="020B0503020204020204" pitchFamily="34" charset="-122"/>
                <a:ea typeface="微软雅黑" panose="020B0503020204020204" pitchFamily="34" charset="-122"/>
              </a:rPr>
              <a:t>开发“绿色汽车”</a:t>
            </a:r>
            <a:endParaRPr lang="zh-CN" altLang="en-US" sz="3200" dirty="0">
              <a:latin typeface="微软雅黑" panose="020B0503020204020204" pitchFamily="34" charset="-122"/>
              <a:ea typeface="微软雅黑" panose="020B0503020204020204" pitchFamily="34" charset="-122"/>
            </a:endParaRPr>
          </a:p>
        </p:txBody>
      </p:sp>
      <p:sp>
        <p:nvSpPr>
          <p:cNvPr id="59395" name="内容占位符 2"/>
          <p:cNvSpPr>
            <a:spLocks noGrp="1"/>
          </p:cNvSpPr>
          <p:nvPr>
            <p:ph idx="1"/>
          </p:nvPr>
        </p:nvSpPr>
        <p:spPr>
          <a:xfrm>
            <a:off x="609600" y="1328738"/>
            <a:ext cx="10814050"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作为全球知名的汽车制造商，在开发新能源、保护地球环境方面，丰田一直做着不懈的努力。</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a:t>
            </a:r>
            <a:r>
              <a:rPr lang="en-US" altLang="zh-CN" sz="2000" dirty="0">
                <a:solidFill>
                  <a:srgbClr val="080808"/>
                </a:solidFill>
                <a:latin typeface="微软雅黑" panose="020B0503020204020204" pitchFamily="34" charset="-122"/>
                <a:ea typeface="微软雅黑" panose="020B0503020204020204" pitchFamily="34" charset="-122"/>
              </a:rPr>
              <a:t>21</a:t>
            </a:r>
            <a:r>
              <a:rPr lang="zh-CN" altLang="en-US" sz="2000" dirty="0">
                <a:solidFill>
                  <a:srgbClr val="080808"/>
                </a:solidFill>
                <a:latin typeface="微软雅黑" panose="020B0503020204020204" pitchFamily="34" charset="-122"/>
                <a:ea typeface="微软雅黑" panose="020B0503020204020204" pitchFamily="34" charset="-122"/>
              </a:rPr>
              <a:t>世纪的车市呈现这样一个趋势，汽车新能源市场的兴起正在受到国际汽车工厂的关注，其中丰田的混合动力车</a:t>
            </a:r>
            <a:r>
              <a:rPr lang="en-US" altLang="zh-CN" sz="2000" dirty="0">
                <a:solidFill>
                  <a:srgbClr val="080808"/>
                </a:solidFill>
                <a:latin typeface="微软雅黑" panose="020B0503020204020204" pitchFamily="34" charset="-122"/>
                <a:ea typeface="微软雅黑" panose="020B0503020204020204" pitchFamily="34" charset="-122"/>
              </a:rPr>
              <a:t>Prius</a:t>
            </a:r>
            <a:r>
              <a:rPr lang="zh-CN" altLang="en-US" sz="2000" dirty="0">
                <a:solidFill>
                  <a:srgbClr val="080808"/>
                </a:solidFill>
                <a:latin typeface="微软雅黑" panose="020B0503020204020204" pitchFamily="34" charset="-122"/>
                <a:ea typeface="微软雅黑" panose="020B0503020204020204" pitchFamily="34" charset="-122"/>
              </a:rPr>
              <a:t>更是打出风头。</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丰田正在力图用它的科技和环保意识征服汽车市场，所有的这些，对于正在发展的中国制造，鲜活的就像一本打造本土化汽车工业的教科书。</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使用环保材料，开发新能源，生产混合动力车只是丰田在环保上的举措之一。汽车，城市最大污染源之一，汽车与树木，二者对立在汽车诞生那一天。而现在，丰田却希望用自己的努力让二者能够和平共处。</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1"/>
          <p:cNvSpPr>
            <a:spLocks noGrp="1"/>
          </p:cNvSpPr>
          <p:nvPr>
            <p:ph type="title"/>
          </p:nvPr>
        </p:nvSpPr>
        <p:spPr>
          <a:xfrm>
            <a:off x="527050" y="17463"/>
            <a:ext cx="11114088" cy="671512"/>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33   </a:t>
            </a:r>
            <a:r>
              <a:rPr lang="zh-CN" altLang="en-US" sz="3200" dirty="0">
                <a:latin typeface="微软雅黑" panose="020B0503020204020204" pitchFamily="34" charset="-122"/>
                <a:ea typeface="微软雅黑" panose="020B0503020204020204" pitchFamily="34" charset="-122"/>
              </a:rPr>
              <a:t>注重环保与市场的结合</a:t>
            </a:r>
            <a:endParaRPr lang="zh-CN" altLang="en-US" sz="3200" dirty="0">
              <a:latin typeface="微软雅黑" panose="020B0503020204020204" pitchFamily="34" charset="-122"/>
              <a:ea typeface="微软雅黑" panose="020B0503020204020204" pitchFamily="34" charset="-122"/>
            </a:endParaRPr>
          </a:p>
        </p:txBody>
      </p:sp>
      <p:sp>
        <p:nvSpPr>
          <p:cNvPr id="60419" name="内容占位符 2"/>
          <p:cNvSpPr>
            <a:spLocks noGrp="1"/>
          </p:cNvSpPr>
          <p:nvPr>
            <p:ph idx="1"/>
          </p:nvPr>
        </p:nvSpPr>
        <p:spPr>
          <a:xfrm>
            <a:off x="609600" y="1328738"/>
            <a:ext cx="10629900"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在日益恶化的自然环境面前，环保已经不再仅仅是代表进步的一句口号，而是成为每一位地球居民应尽的义务。在温室气体排放中，除了工业排放之外，机动车排放也占了相当大的比重。基于环保意识的提高，许多人已经将环保作为选购汽车产品的指标之一。</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凯美瑞无疑是中高级车市场上“绿色轿车”的最佳代表。早在上市之初，凯美瑞就被中国质量认证中心授予“国家节能环保型汽车”认证证书，成为国内首批获得此认证的车型。</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安全、节能、环保”不仅是丰田的发展方针，也是整个汽车行业未来发展的三大主题，而凯美瑞正是这一未来发展趋势的率先履行者。凭这三方面的领先优势，凯美瑞不仅充分满足了消费者内在的需求，还展现出丰田对生命和环境的尊重和关爱。</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5"/>
          <p:cNvSpPr/>
          <p:nvPr/>
        </p:nvSpPr>
        <p:spPr>
          <a:xfrm>
            <a:off x="0" y="2438400"/>
            <a:ext cx="12192000" cy="3922713"/>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gradFill flip="none" rotWithShape="1">
            <a:gsLst>
              <a:gs pos="0">
                <a:srgbClr val="00268A">
                  <a:shade val="30000"/>
                  <a:satMod val="115000"/>
                </a:srgbClr>
              </a:gs>
              <a:gs pos="50000">
                <a:srgbClr val="00268A">
                  <a:shade val="67500"/>
                  <a:satMod val="115000"/>
                </a:srgbClr>
              </a:gs>
              <a:gs pos="100000">
                <a:srgbClr val="00268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5" name="文本框 9"/>
          <p:cNvSpPr txBox="1"/>
          <p:nvPr/>
        </p:nvSpPr>
        <p:spPr>
          <a:xfrm>
            <a:off x="3216275" y="3417888"/>
            <a:ext cx="5757863" cy="623888"/>
          </a:xfrm>
          <a:prstGeom prst="rect">
            <a:avLst/>
          </a:prstGeom>
          <a:noFill/>
        </p:spPr>
        <p:txBody>
          <a:bodyPr lIns="68580" tIns="34290" rIns="68580" bIns="34290">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第九章 创新理念</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61444" name="Freeform 5"/>
          <p:cNvSpPr/>
          <p:nvPr/>
        </p:nvSpPr>
        <p:spPr>
          <a:xfrm>
            <a:off x="5200650" y="1628775"/>
            <a:ext cx="1789113" cy="1617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89111297"/>
              </a:cxn>
              <a:cxn ang="0">
                <a:pos x="2147483646" y="289111297"/>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alpha val="100000"/>
            </a:srgbClr>
          </a:solidFill>
          <a:ln w="9525">
            <a:noFill/>
          </a:ln>
        </p:spPr>
        <p:txBody>
          <a:bodyPr/>
          <a:p>
            <a:endParaRPr lang="zh-CN" altLang="en-US"/>
          </a:p>
        </p:txBody>
      </p:sp>
      <p:grpSp>
        <p:nvGrpSpPr>
          <p:cNvPr id="7" name="PA-数据-284191"/>
          <p:cNvGrpSpPr>
            <a:grpSpLocks noChangeAspect="1"/>
          </p:cNvGrpSpPr>
          <p:nvPr>
            <p:custDataLst>
              <p:tags r:id="rId1"/>
            </p:custDataLst>
          </p:nvPr>
        </p:nvGrpSpPr>
        <p:grpSpPr bwMode="auto">
          <a:xfrm>
            <a:off x="5519404" y="1862639"/>
            <a:ext cx="1151099" cy="1151099"/>
            <a:chOff x="3425" y="1792"/>
            <a:chExt cx="783" cy="783"/>
          </a:xfrm>
          <a:solidFill>
            <a:schemeClr val="bg1"/>
          </a:solidFill>
        </p:grpSpPr>
        <p:sp>
          <p:nvSpPr>
            <p:cNvPr id="8" name="PA-任意多边形 81"/>
            <p:cNvSpPr>
              <a:spLocks noEditPoints="1"/>
            </p:cNvSpPr>
            <p:nvPr/>
          </p:nvSpPr>
          <p:spPr bwMode="auto">
            <a:xfrm>
              <a:off x="3425" y="1820"/>
              <a:ext cx="755" cy="755"/>
            </a:xfrm>
            <a:custGeom>
              <a:avLst/>
              <a:gdLst>
                <a:gd name="T0" fmla="*/ 200 w 2000"/>
                <a:gd name="T1" fmla="*/ 1000 h 2000"/>
                <a:gd name="T2" fmla="*/ 1000 w 2000"/>
                <a:gd name="T3" fmla="*/ 1800 h 2000"/>
                <a:gd name="T4" fmla="*/ 1794 w 2000"/>
                <a:gd name="T5" fmla="*/ 1100 h 2000"/>
                <a:gd name="T6" fmla="*/ 900 w 2000"/>
                <a:gd name="T7" fmla="*/ 1100 h 2000"/>
                <a:gd name="T8" fmla="*/ 900 w 2000"/>
                <a:gd name="T9" fmla="*/ 207 h 2000"/>
                <a:gd name="T10" fmla="*/ 200 w 2000"/>
                <a:gd name="T11" fmla="*/ 1000 h 2000"/>
                <a:gd name="T12" fmla="*/ 1100 w 2000"/>
                <a:gd name="T13" fmla="*/ 5 h 2000"/>
                <a:gd name="T14" fmla="*/ 1100 w 2000"/>
                <a:gd name="T15" fmla="*/ 900 h 2000"/>
                <a:gd name="T16" fmla="*/ 1995 w 2000"/>
                <a:gd name="T17" fmla="*/ 900 h 2000"/>
                <a:gd name="T18" fmla="*/ 2000 w 2000"/>
                <a:gd name="T19" fmla="*/ 1000 h 2000"/>
                <a:gd name="T20" fmla="*/ 1000 w 2000"/>
                <a:gd name="T21" fmla="*/ 2000 h 2000"/>
                <a:gd name="T22" fmla="*/ 0 w 2000"/>
                <a:gd name="T23" fmla="*/ 1000 h 2000"/>
                <a:gd name="T24" fmla="*/ 1000 w 2000"/>
                <a:gd name="T25" fmla="*/ 0 h 2000"/>
                <a:gd name="T26" fmla="*/ 1100 w 2000"/>
                <a:gd name="T27" fmla="*/ 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 h="2000">
                  <a:moveTo>
                    <a:pt x="200" y="1000"/>
                  </a:moveTo>
                  <a:cubicBezTo>
                    <a:pt x="200" y="1442"/>
                    <a:pt x="559" y="1800"/>
                    <a:pt x="1000" y="1800"/>
                  </a:cubicBezTo>
                  <a:cubicBezTo>
                    <a:pt x="1408" y="1800"/>
                    <a:pt x="1745" y="1495"/>
                    <a:pt x="1794" y="1100"/>
                  </a:cubicBezTo>
                  <a:lnTo>
                    <a:pt x="900" y="1100"/>
                  </a:lnTo>
                  <a:lnTo>
                    <a:pt x="900" y="207"/>
                  </a:lnTo>
                  <a:cubicBezTo>
                    <a:pt x="506" y="256"/>
                    <a:pt x="200" y="593"/>
                    <a:pt x="200" y="1000"/>
                  </a:cubicBezTo>
                  <a:close/>
                  <a:moveTo>
                    <a:pt x="1100" y="5"/>
                  </a:moveTo>
                  <a:lnTo>
                    <a:pt x="1100" y="900"/>
                  </a:lnTo>
                  <a:lnTo>
                    <a:pt x="1995" y="900"/>
                  </a:lnTo>
                  <a:cubicBezTo>
                    <a:pt x="1999" y="933"/>
                    <a:pt x="2000" y="967"/>
                    <a:pt x="2000" y="1000"/>
                  </a:cubicBezTo>
                  <a:cubicBezTo>
                    <a:pt x="2000" y="1553"/>
                    <a:pt x="1553" y="2000"/>
                    <a:pt x="1000" y="2000"/>
                  </a:cubicBezTo>
                  <a:cubicBezTo>
                    <a:pt x="448" y="2000"/>
                    <a:pt x="0" y="1553"/>
                    <a:pt x="0" y="1000"/>
                  </a:cubicBezTo>
                  <a:cubicBezTo>
                    <a:pt x="0" y="448"/>
                    <a:pt x="448" y="0"/>
                    <a:pt x="1000" y="0"/>
                  </a:cubicBezTo>
                  <a:cubicBezTo>
                    <a:pt x="1034" y="0"/>
                    <a:pt x="1068" y="2"/>
                    <a:pt x="1100" y="5"/>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9" name="PA-任意多边形 82"/>
            <p:cNvSpPr>
              <a:spLocks noEditPoints="1"/>
            </p:cNvSpPr>
            <p:nvPr/>
          </p:nvSpPr>
          <p:spPr bwMode="auto">
            <a:xfrm>
              <a:off x="3897" y="1792"/>
              <a:ext cx="311" cy="311"/>
            </a:xfrm>
            <a:custGeom>
              <a:avLst/>
              <a:gdLst>
                <a:gd name="T0" fmla="*/ 100 w 825"/>
                <a:gd name="T1" fmla="*/ 110 h 824"/>
                <a:gd name="T2" fmla="*/ 100 w 825"/>
                <a:gd name="T3" fmla="*/ 724 h 824"/>
                <a:gd name="T4" fmla="*/ 715 w 825"/>
                <a:gd name="T5" fmla="*/ 724 h 824"/>
                <a:gd name="T6" fmla="*/ 100 w 825"/>
                <a:gd name="T7" fmla="*/ 110 h 824"/>
                <a:gd name="T8" fmla="*/ 0 w 825"/>
                <a:gd name="T9" fmla="*/ 0 h 824"/>
                <a:gd name="T10" fmla="*/ 825 w 825"/>
                <a:gd name="T11" fmla="*/ 824 h 824"/>
                <a:gd name="T12" fmla="*/ 0 w 825"/>
                <a:gd name="T13" fmla="*/ 824 h 824"/>
                <a:gd name="T14" fmla="*/ 0 w 825"/>
                <a:gd name="T15" fmla="*/ 0 h 8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824">
                  <a:moveTo>
                    <a:pt x="100" y="110"/>
                  </a:moveTo>
                  <a:lnTo>
                    <a:pt x="100" y="724"/>
                  </a:lnTo>
                  <a:lnTo>
                    <a:pt x="715" y="724"/>
                  </a:lnTo>
                  <a:cubicBezTo>
                    <a:pt x="662" y="410"/>
                    <a:pt x="415" y="163"/>
                    <a:pt x="100" y="110"/>
                  </a:cubicBezTo>
                  <a:close/>
                  <a:moveTo>
                    <a:pt x="0" y="0"/>
                  </a:moveTo>
                  <a:cubicBezTo>
                    <a:pt x="450" y="13"/>
                    <a:pt x="812" y="375"/>
                    <a:pt x="825" y="824"/>
                  </a:cubicBezTo>
                  <a:lnTo>
                    <a:pt x="0" y="824"/>
                  </a:lnTo>
                  <a:lnTo>
                    <a:pt x="0" y="0"/>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grpSp>
      <p:sp>
        <p:nvSpPr>
          <p:cNvPr id="61446" name="矩形 9"/>
          <p:cNvSpPr/>
          <p:nvPr/>
        </p:nvSpPr>
        <p:spPr>
          <a:xfrm>
            <a:off x="4276725" y="4324350"/>
            <a:ext cx="7915275" cy="923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stStyle>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34.</a:t>
            </a:r>
            <a:r>
              <a:rPr lang="zh-CN" altLang="en-US" sz="1800" dirty="0">
                <a:solidFill>
                  <a:schemeClr val="bg1"/>
                </a:solidFill>
                <a:latin typeface="微软雅黑" panose="020B0503020204020204" pitchFamily="34" charset="-122"/>
                <a:ea typeface="微软雅黑" panose="020B0503020204020204" pitchFamily="34" charset="-122"/>
              </a:rPr>
              <a:t>自主创新能力</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35.</a:t>
            </a:r>
            <a:r>
              <a:rPr lang="zh-CN" altLang="en-US" sz="1800" dirty="0">
                <a:solidFill>
                  <a:schemeClr val="bg1"/>
                </a:solidFill>
                <a:latin typeface="微软雅黑" panose="020B0503020204020204" pitchFamily="34" charset="-122"/>
                <a:ea typeface="微软雅黑" panose="020B0503020204020204" pitchFamily="34" charset="-122"/>
              </a:rPr>
              <a:t>创新的生产运作体系</a:t>
            </a:r>
            <a:endParaRPr lang="en-US" altLang="zh-CN" sz="1800" dirty="0">
              <a:solidFill>
                <a:schemeClr val="bg1"/>
              </a:solidFill>
              <a:latin typeface="微软雅黑" panose="020B0503020204020204" pitchFamily="34" charset="-122"/>
              <a:ea typeface="微软雅黑" panose="020B0503020204020204" pitchFamily="34" charset="-122"/>
            </a:endParaRPr>
          </a:p>
          <a:p>
            <a:pPr marL="0" lvl="0" indent="0">
              <a:spcBef>
                <a:spcPct val="0"/>
              </a:spcBef>
              <a:buNone/>
            </a:pPr>
            <a:r>
              <a:rPr lang="zh-CN" altLang="en-US" sz="1800" dirty="0">
                <a:solidFill>
                  <a:schemeClr val="bg1"/>
                </a:solidFill>
                <a:latin typeface="微软雅黑" panose="020B0503020204020204" pitchFamily="34" charset="-122"/>
                <a:ea typeface="微软雅黑" panose="020B0503020204020204" pitchFamily="34" charset="-122"/>
              </a:rPr>
              <a:t>理念</a:t>
            </a:r>
            <a:r>
              <a:rPr lang="en-US" altLang="zh-CN" sz="1800" dirty="0">
                <a:solidFill>
                  <a:schemeClr val="bg1"/>
                </a:solidFill>
                <a:latin typeface="微软雅黑" panose="020B0503020204020204" pitchFamily="34" charset="-122"/>
                <a:ea typeface="微软雅黑" panose="020B0503020204020204" pitchFamily="34" charset="-122"/>
              </a:rPr>
              <a:t>36.</a:t>
            </a:r>
            <a:r>
              <a:rPr lang="zh-CN" altLang="en-US" sz="1800" dirty="0">
                <a:solidFill>
                  <a:schemeClr val="bg1"/>
                </a:solidFill>
                <a:latin typeface="微软雅黑" panose="020B0503020204020204" pitchFamily="34" charset="-122"/>
                <a:ea typeface="微软雅黑" panose="020B0503020204020204" pitchFamily="34" charset="-122"/>
              </a:rPr>
              <a:t>逆向创新</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1"/>
          <p:cNvSpPr>
            <a:spLocks noGrp="1"/>
          </p:cNvSpPr>
          <p:nvPr>
            <p:ph type="title"/>
          </p:nvPr>
        </p:nvSpPr>
        <p:spPr>
          <a:xfrm>
            <a:off x="527050" y="17463"/>
            <a:ext cx="11114088" cy="671512"/>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34   </a:t>
            </a:r>
            <a:r>
              <a:rPr lang="zh-CN" altLang="en-US" sz="3200" dirty="0">
                <a:latin typeface="微软雅黑" panose="020B0503020204020204" pitchFamily="34" charset="-122"/>
                <a:ea typeface="微软雅黑" panose="020B0503020204020204" pitchFamily="34" charset="-122"/>
              </a:rPr>
              <a:t>自主创新能力</a:t>
            </a:r>
            <a:endParaRPr lang="zh-CN" altLang="en-US" sz="3200" dirty="0">
              <a:latin typeface="微软雅黑" panose="020B0503020204020204" pitchFamily="34" charset="-122"/>
              <a:ea typeface="微软雅黑" panose="020B0503020204020204" pitchFamily="34" charset="-122"/>
            </a:endParaRPr>
          </a:p>
        </p:txBody>
      </p:sp>
      <p:sp>
        <p:nvSpPr>
          <p:cNvPr id="63491" name="内容占位符 2"/>
          <p:cNvSpPr>
            <a:spLocks noGrp="1"/>
          </p:cNvSpPr>
          <p:nvPr>
            <p:ph idx="1"/>
          </p:nvPr>
        </p:nvSpPr>
        <p:spPr>
          <a:xfrm>
            <a:off x="900113" y="1233488"/>
            <a:ext cx="10240962" cy="4525962"/>
          </a:xfrm>
          <a:ln/>
        </p:spPr>
        <p:txBody>
          <a:bodyPr vert="horz" wrap="square" lIns="91440" tIns="45720" rIns="91440" bIns="45720" anchor="t" anchorCtr="0"/>
          <a:p>
            <a:pPr>
              <a:lnSpc>
                <a:spcPct val="90000"/>
              </a:lnSpc>
              <a:buNone/>
            </a:pPr>
            <a:r>
              <a:rPr lang="zh-CN" altLang="en-US" sz="1900" dirty="0">
                <a:solidFill>
                  <a:srgbClr val="080808"/>
                </a:solidFill>
                <a:latin typeface="微软雅黑" panose="020B0503020204020204" pitchFamily="34" charset="-122"/>
                <a:ea typeface="微软雅黑" panose="020B0503020204020204" pitchFamily="34" charset="-122"/>
              </a:rPr>
              <a:t>           企业自主创新能力是产品是否走俏市场的关键，大凡能够长盛不衰的企业，均是因为自主创新能力强，产品不断更新换代。没有自主创新意识，企业只能受制于人，特别是重视知识产权的今天。</a:t>
            </a:r>
            <a:endParaRPr lang="en-US" altLang="zh-CN" sz="1900" dirty="0">
              <a:solidFill>
                <a:srgbClr val="080808"/>
              </a:solidFill>
              <a:latin typeface="微软雅黑" panose="020B0503020204020204" pitchFamily="34" charset="-122"/>
              <a:ea typeface="微软雅黑" panose="020B0503020204020204" pitchFamily="34" charset="-122"/>
            </a:endParaRPr>
          </a:p>
          <a:p>
            <a:pPr>
              <a:lnSpc>
                <a:spcPct val="90000"/>
              </a:lnSpc>
              <a:buNone/>
            </a:pPr>
            <a:endParaRPr lang="zh-CN" altLang="en-US" sz="1900" dirty="0">
              <a:solidFill>
                <a:srgbClr val="080808"/>
              </a:solidFill>
              <a:latin typeface="微软雅黑" panose="020B0503020204020204" pitchFamily="34" charset="-122"/>
              <a:ea typeface="微软雅黑" panose="020B0503020204020204" pitchFamily="34" charset="-122"/>
            </a:endParaRPr>
          </a:p>
          <a:p>
            <a:pPr>
              <a:lnSpc>
                <a:spcPct val="90000"/>
              </a:lnSpc>
              <a:buNone/>
            </a:pPr>
            <a:r>
              <a:rPr lang="zh-CN" altLang="en-US" sz="1900" dirty="0">
                <a:solidFill>
                  <a:srgbClr val="080808"/>
                </a:solidFill>
                <a:latin typeface="微软雅黑" panose="020B0503020204020204" pitchFamily="34" charset="-122"/>
                <a:ea typeface="微软雅黑" panose="020B0503020204020204" pitchFamily="34" charset="-122"/>
              </a:rPr>
              <a:t>          信息时代是知识爆炸的时代，产品科技含量越来越高。开发高科技产品，在很多情况下任何一家大型企业都不可能在短时间内完成。为了抢占市场先机，日本企业很注意化整为零，核心技术是自己开发，一般技术让给其他企业。企业之间结成伙伴的关系，产品上市后利益共享，这种形式类似的科研攻关，所不同的是没有科研公关大，主要是为了抢速度，以别人之长补自己之短。</a:t>
            </a:r>
            <a:endParaRPr lang="en-US" altLang="zh-CN" sz="1900" dirty="0">
              <a:solidFill>
                <a:srgbClr val="080808"/>
              </a:solidFill>
              <a:latin typeface="微软雅黑" panose="020B0503020204020204" pitchFamily="34" charset="-122"/>
              <a:ea typeface="微软雅黑" panose="020B0503020204020204" pitchFamily="34" charset="-122"/>
            </a:endParaRPr>
          </a:p>
          <a:p>
            <a:pPr>
              <a:lnSpc>
                <a:spcPct val="90000"/>
              </a:lnSpc>
              <a:buNone/>
            </a:pPr>
            <a:endParaRPr lang="zh-CN" altLang="en-US" sz="1900" dirty="0">
              <a:solidFill>
                <a:srgbClr val="080808"/>
              </a:solidFill>
              <a:latin typeface="微软雅黑" panose="020B0503020204020204" pitchFamily="34" charset="-122"/>
              <a:ea typeface="微软雅黑" panose="020B0503020204020204" pitchFamily="34" charset="-122"/>
            </a:endParaRPr>
          </a:p>
          <a:p>
            <a:pPr>
              <a:lnSpc>
                <a:spcPct val="90000"/>
              </a:lnSpc>
              <a:buNone/>
            </a:pPr>
            <a:r>
              <a:rPr lang="zh-CN" altLang="en-US" sz="1900" dirty="0">
                <a:solidFill>
                  <a:srgbClr val="080808"/>
                </a:solidFill>
                <a:latin typeface="微软雅黑" panose="020B0503020204020204" pitchFamily="34" charset="-122"/>
                <a:ea typeface="微软雅黑" panose="020B0503020204020204" pitchFamily="34" charset="-122"/>
              </a:rPr>
              <a:t>            丰田公司掌握着一流的智能交通技术，对减少事故和保障人身安全大有帮助，但丰田公司也很注重与其他公司合作。化整为零地开发可使日本产品以最快的速度投放市场，引导消费潮流，赚取巨大的利润。</a:t>
            </a:r>
            <a:endParaRPr lang="zh-CN" altLang="en-US" sz="1900" dirty="0">
              <a:solidFill>
                <a:srgbClr val="080808"/>
              </a:solidFill>
              <a:latin typeface="微软雅黑" panose="020B0503020204020204" pitchFamily="34" charset="-122"/>
              <a:ea typeface="微软雅黑" panose="020B0503020204020204" pitchFamily="34" charset="-122"/>
            </a:endParaRPr>
          </a:p>
          <a:p>
            <a:pPr>
              <a:lnSpc>
                <a:spcPct val="90000"/>
              </a:lnSpc>
              <a:buNone/>
            </a:pPr>
            <a:r>
              <a:rPr lang="zh-CN" altLang="en-US" sz="1900" dirty="0">
                <a:solidFill>
                  <a:srgbClr val="080808"/>
                </a:solidFill>
                <a:latin typeface="微软雅黑" panose="020B0503020204020204" pitchFamily="34" charset="-122"/>
                <a:ea typeface="微软雅黑" panose="020B0503020204020204" pitchFamily="34" charset="-122"/>
              </a:rPr>
              <a:t> </a:t>
            </a:r>
            <a:endParaRPr lang="zh-CN" altLang="en-US" sz="1900" dirty="0">
              <a:solidFill>
                <a:srgbClr val="080808"/>
              </a:solidFill>
              <a:latin typeface="微软雅黑" panose="020B0503020204020204" pitchFamily="34" charset="-122"/>
              <a:ea typeface="微软雅黑" panose="020B0503020204020204" pitchFamily="34" charset="-122"/>
            </a:endParaRPr>
          </a:p>
          <a:p>
            <a:pPr>
              <a:lnSpc>
                <a:spcPct val="90000"/>
              </a:lnSpc>
            </a:pPr>
            <a:endParaRPr lang="zh-CN" altLang="en-US" sz="19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1"/>
          <p:cNvSpPr>
            <a:spLocks noGrp="1"/>
          </p:cNvSpPr>
          <p:nvPr>
            <p:ph type="title"/>
          </p:nvPr>
        </p:nvSpPr>
        <p:spPr>
          <a:xfrm>
            <a:off x="527050" y="17463"/>
            <a:ext cx="11114088" cy="65722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35   </a:t>
            </a:r>
            <a:r>
              <a:rPr lang="zh-CN" altLang="en-US" sz="3200" dirty="0">
                <a:latin typeface="微软雅黑" panose="020B0503020204020204" pitchFamily="34" charset="-122"/>
                <a:ea typeface="微软雅黑" panose="020B0503020204020204" pitchFamily="34" charset="-122"/>
              </a:rPr>
              <a:t>创新的生产运作体系</a:t>
            </a:r>
            <a:endParaRPr lang="zh-CN" altLang="en-US" sz="3200" dirty="0">
              <a:latin typeface="微软雅黑" panose="020B0503020204020204" pitchFamily="34" charset="-122"/>
              <a:ea typeface="微软雅黑" panose="020B0503020204020204" pitchFamily="34" charset="-122"/>
            </a:endParaRPr>
          </a:p>
        </p:txBody>
      </p:sp>
      <p:sp>
        <p:nvSpPr>
          <p:cNvPr id="64515" name="内容占位符 2"/>
          <p:cNvSpPr>
            <a:spLocks noGrp="1"/>
          </p:cNvSpPr>
          <p:nvPr>
            <p:ph idx="1"/>
          </p:nvPr>
        </p:nvSpPr>
        <p:spPr>
          <a:xfrm>
            <a:off x="609600" y="1328738"/>
            <a:ext cx="10728325" cy="4525962"/>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丰田公司是世界汽车工业中的一个巨无霸，多年来长盛不衰。近年来，尽管日本经济不景气，但丰田仍然充满了活力。竞争对手多年来一直效仿丰田，但是谁也不能做的像丰田一样好。</a:t>
            </a:r>
            <a:endParaRPr lang="en-US" altLang="zh-CN"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在很大程度上要归因于丰田的高效的生产运作体系：</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丰田生产体系很简单：最大限度地流动，消灭浪费，尊重人。从概念上来说，丰田生产体系不复杂，但是执行起来就会是三个层次：技术制度和哲学。</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丰田体系还表现在思维方式的不同上。很多其他公司，工人都会努力超产，因为一旦达标就可以轻松了，结果工作流程忽高忽低。但是丰田公司，超产被视为最严重的一种浪费形式。公司设计的一道道工序有条不紊地进行，没有上下波动，给客户的数量正合适，结果是工厂平稳运转，每个人都在忙碌。</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a:t>
            </a: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内容占位符 2"/>
          <p:cNvSpPr>
            <a:spLocks noGrp="1"/>
          </p:cNvSpPr>
          <p:nvPr>
            <p:ph idx="1"/>
          </p:nvPr>
        </p:nvSpPr>
        <p:spPr>
          <a:ln/>
        </p:spPr>
        <p:txBody>
          <a:bodyPr vert="horz" wrap="square" lIns="91440" tIns="45720" rIns="91440" bIns="45720" anchor="t" anchorCtr="0"/>
          <a:p>
            <a:pPr>
              <a:buNone/>
            </a:pPr>
            <a:r>
              <a:rPr lang="en-US" altLang="zh-CN" sz="2000" dirty="0">
                <a:solidFill>
                  <a:srgbClr val="333333"/>
                </a:solidFill>
                <a:latin typeface="微软雅黑" panose="020B0503020204020204" pitchFamily="34" charset="-122"/>
                <a:ea typeface="微软雅黑" panose="020B0503020204020204" pitchFamily="34" charset="-122"/>
              </a:rPr>
              <a:t>     TPS</a:t>
            </a:r>
            <a:r>
              <a:rPr lang="zh-CN" altLang="en-US" sz="2000" dirty="0">
                <a:solidFill>
                  <a:srgbClr val="333333"/>
                </a:solidFill>
                <a:latin typeface="微软雅黑" panose="020B0503020204020204" pitchFamily="34" charset="-122"/>
                <a:ea typeface="微软雅黑" panose="020B0503020204020204" pitchFamily="34" charset="-122"/>
              </a:rPr>
              <a:t>在布置、控制等系统上都有其独到的特点：</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a:t>
            </a:r>
            <a:r>
              <a:rPr lang="en-US" altLang="zh-CN" sz="2000" dirty="0">
                <a:solidFill>
                  <a:srgbClr val="333333"/>
                </a:solidFill>
                <a:latin typeface="微软雅黑" panose="020B0503020204020204" pitchFamily="34" charset="-122"/>
                <a:ea typeface="微软雅黑" panose="020B0503020204020204" pitchFamily="34" charset="-122"/>
              </a:rPr>
              <a:t>1.</a:t>
            </a:r>
            <a:r>
              <a:rPr lang="zh-CN" altLang="en-US" sz="2000" dirty="0">
                <a:solidFill>
                  <a:srgbClr val="333333"/>
                </a:solidFill>
                <a:latin typeface="微软雅黑" panose="020B0503020204020204" pitchFamily="34" charset="-122"/>
                <a:ea typeface="微软雅黑" panose="020B0503020204020204" pitchFamily="34" charset="-122"/>
              </a:rPr>
              <a:t>拉动式准时生产</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要以最终的需求为生产起点，强调物流平衡，追求零库存，要求上一道工序完的零件立即进入到下一道工序。</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en-US" altLang="zh-CN" sz="2000" dirty="0">
                <a:solidFill>
                  <a:srgbClr val="333333"/>
                </a:solidFill>
                <a:latin typeface="微软雅黑" panose="020B0503020204020204" pitchFamily="34" charset="-122"/>
                <a:ea typeface="微软雅黑" panose="020B0503020204020204" pitchFamily="34" charset="-122"/>
              </a:rPr>
              <a:t>     2.</a:t>
            </a:r>
            <a:r>
              <a:rPr lang="zh-CN" altLang="en-US" sz="2000" dirty="0">
                <a:solidFill>
                  <a:srgbClr val="333333"/>
                </a:solidFill>
                <a:latin typeface="微软雅黑" panose="020B0503020204020204" pitchFamily="34" charset="-122"/>
                <a:ea typeface="微软雅黑" panose="020B0503020204020204" pitchFamily="34" charset="-122"/>
              </a:rPr>
              <a:t>全面质量管理</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en-US" altLang="zh-CN" sz="2000" dirty="0">
                <a:solidFill>
                  <a:srgbClr val="333333"/>
                </a:solidFill>
                <a:latin typeface="微软雅黑" panose="020B0503020204020204" pitchFamily="34" charset="-122"/>
                <a:ea typeface="微软雅黑" panose="020B0503020204020204" pitchFamily="34" charset="-122"/>
              </a:rPr>
              <a:t>     3.</a:t>
            </a:r>
            <a:r>
              <a:rPr lang="zh-CN" altLang="en-US" sz="2000" dirty="0">
                <a:solidFill>
                  <a:srgbClr val="333333"/>
                </a:solidFill>
                <a:latin typeface="微软雅黑" panose="020B0503020204020204" pitchFamily="34" charset="-122"/>
                <a:ea typeface="微软雅黑" panose="020B0503020204020204" pitchFamily="34" charset="-122"/>
              </a:rPr>
              <a:t>团队工作方法</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员工不仅仅是执行及上级的命令，更重要的是积极地参与，起到决策和辅助的作用。</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en-US" altLang="zh-CN" sz="2000" dirty="0">
                <a:solidFill>
                  <a:srgbClr val="333333"/>
                </a:solidFill>
                <a:latin typeface="微软雅黑" panose="020B0503020204020204" pitchFamily="34" charset="-122"/>
                <a:ea typeface="微软雅黑" panose="020B0503020204020204" pitchFamily="34" charset="-122"/>
              </a:rPr>
              <a:t>     4.</a:t>
            </a:r>
            <a:r>
              <a:rPr lang="zh-CN" altLang="en-US" sz="2000" dirty="0">
                <a:solidFill>
                  <a:srgbClr val="333333"/>
                </a:solidFill>
                <a:latin typeface="微软雅黑" panose="020B0503020204020204" pitchFamily="34" charset="-122"/>
                <a:ea typeface="微软雅黑" panose="020B0503020204020204" pitchFamily="34" charset="-122"/>
              </a:rPr>
              <a:t>并行工程</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在产品设计开发期间，将概念设计、结构设计、工艺设计、最终需求等结合起来，保证以最快的速度按要求完成。</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综上所述，基于内部的团队式工作方式，在外部企业密切合作的环境下，无限追求物流的平衡是</a:t>
            </a:r>
            <a:r>
              <a:rPr lang="en-US" altLang="zh-CN" sz="2000" dirty="0">
                <a:solidFill>
                  <a:srgbClr val="333333"/>
                </a:solidFill>
                <a:latin typeface="微软雅黑" panose="020B0503020204020204" pitchFamily="34" charset="-122"/>
                <a:ea typeface="微软雅黑" panose="020B0503020204020204" pitchFamily="34" charset="-122"/>
              </a:rPr>
              <a:t>TPS</a:t>
            </a:r>
            <a:r>
              <a:rPr lang="zh-CN" altLang="en-US" sz="2000" dirty="0">
                <a:solidFill>
                  <a:srgbClr val="333333"/>
                </a:solidFill>
                <a:latin typeface="微软雅黑" panose="020B0503020204020204" pitchFamily="34" charset="-122"/>
                <a:ea typeface="微软雅黑" panose="020B0503020204020204" pitchFamily="34" charset="-122"/>
              </a:rPr>
              <a:t>的精髓所在。</a:t>
            </a:r>
            <a:endParaRPr lang="zh-CN" altLang="en-US"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a:spLocks noGrp="1"/>
          </p:cNvSpPr>
          <p:nvPr>
            <p:ph type="title"/>
          </p:nvPr>
        </p:nvSpPr>
        <p:spPr>
          <a:xfrm>
            <a:off x="527050" y="17463"/>
            <a:ext cx="11114088" cy="65722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36    </a:t>
            </a:r>
            <a:r>
              <a:rPr lang="zh-CN" altLang="en-US" sz="3200" dirty="0">
                <a:latin typeface="微软雅黑" panose="020B0503020204020204" pitchFamily="34" charset="-122"/>
                <a:ea typeface="微软雅黑" panose="020B0503020204020204" pitchFamily="34" charset="-122"/>
              </a:rPr>
              <a:t>逆向创新</a:t>
            </a:r>
            <a:endParaRPr lang="zh-CN" altLang="en-US" sz="3200" dirty="0">
              <a:latin typeface="微软雅黑" panose="020B0503020204020204" pitchFamily="34" charset="-122"/>
              <a:ea typeface="微软雅黑" panose="020B0503020204020204" pitchFamily="34" charset="-122"/>
            </a:endParaRPr>
          </a:p>
        </p:txBody>
      </p:sp>
      <p:sp>
        <p:nvSpPr>
          <p:cNvPr id="65539" name="内容占位符 2"/>
          <p:cNvSpPr>
            <a:spLocks noGrp="1"/>
          </p:cNvSpPr>
          <p:nvPr>
            <p:ph idx="1"/>
          </p:nvPr>
        </p:nvSpPr>
        <p:spPr>
          <a:xfrm>
            <a:off x="998538" y="1143000"/>
            <a:ext cx="10269537" cy="4829175"/>
          </a:xfrm>
          <a:ln/>
        </p:spPr>
        <p:txBody>
          <a:bodyPr vert="horz" wrap="square" lIns="91440" tIns="45720" rIns="91440" bIns="45720" anchor="t" anchorCtr="0"/>
          <a:p>
            <a:pPr>
              <a:buNone/>
            </a:pPr>
            <a:r>
              <a:rPr lang="zh-CN" altLang="en-US" sz="2000" dirty="0">
                <a:solidFill>
                  <a:srgbClr val="080808"/>
                </a:solidFill>
                <a:latin typeface="微软雅黑" panose="020B0503020204020204" pitchFamily="34" charset="-122"/>
                <a:ea typeface="微软雅黑" panose="020B0503020204020204" pitchFamily="34" charset="-122"/>
              </a:rPr>
              <a:t>           丰田企业的创新很多是用逆向创新的方法来解决，即以“市场需要”为出发点。“创新的源泉是到有水的地方找水，没有水的地方创造不出水来的”。产品创新的源泉是消费者的需求，消费者的需求不是坐在实验室里冥思苦想得出来的，而是根据对市场需要的深入挖掘得出的。</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初期的丰田汽车公司，属于世界汽车行业中的后起者，执行是基于模仿的创新，为丰田赶超先进的同行带来“后发优势”。</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避免大量资源投入</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避免风险</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后进企业的勇气</a:t>
            </a:r>
            <a:endParaRPr lang="en-US" altLang="zh-CN"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r>
              <a:rPr lang="zh-CN" altLang="en-US" sz="2000" dirty="0">
                <a:solidFill>
                  <a:srgbClr val="080808"/>
                </a:solidFill>
                <a:latin typeface="微软雅黑" panose="020B0503020204020204" pitchFamily="34" charset="-122"/>
                <a:ea typeface="微软雅黑" panose="020B0503020204020204" pitchFamily="34" charset="-122"/>
              </a:rPr>
              <a:t> 产品的创新有两种方法</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正向的研发模式： 基础研究 应用研究 市场测验 市场推广</a:t>
            </a:r>
            <a:endParaRPr lang="zh-CN" altLang="en-US" sz="2000" dirty="0">
              <a:solidFill>
                <a:srgbClr val="080808"/>
              </a:solidFill>
              <a:latin typeface="微软雅黑" panose="020B0503020204020204" pitchFamily="34" charset="-122"/>
              <a:ea typeface="微软雅黑" panose="020B0503020204020204" pitchFamily="34" charset="-122"/>
            </a:endParaRPr>
          </a:p>
          <a:p>
            <a:r>
              <a:rPr lang="zh-CN" altLang="en-US" sz="2000" dirty="0">
                <a:solidFill>
                  <a:srgbClr val="080808"/>
                </a:solidFill>
                <a:latin typeface="微软雅黑" panose="020B0503020204020204" pitchFamily="34" charset="-122"/>
                <a:ea typeface="微软雅黑" panose="020B0503020204020204" pitchFamily="34" charset="-122"/>
              </a:rPr>
              <a:t>逆向的研发模式 ：市场需求 市场细分 产品创新 整合促销</a:t>
            </a:r>
            <a:endParaRPr lang="zh-CN" altLang="en-US" sz="2000" dirty="0">
              <a:solidFill>
                <a:srgbClr val="080808"/>
              </a:solidFill>
              <a:latin typeface="微软雅黑" panose="020B0503020204020204" pitchFamily="34" charset="-122"/>
              <a:ea typeface="微软雅黑" panose="020B0503020204020204" pitchFamily="34" charset="-122"/>
            </a:endParaRPr>
          </a:p>
          <a:p>
            <a:pPr>
              <a:buNone/>
            </a:pPr>
            <a:endParaRPr lang="zh-CN" altLang="en-US" sz="2000" dirty="0">
              <a:solidFill>
                <a:srgbClr val="080808"/>
              </a:solidFill>
              <a:latin typeface="微软雅黑" panose="020B0503020204020204" pitchFamily="34" charset="-122"/>
              <a:ea typeface="微软雅黑" panose="020B0503020204020204" pitchFamily="34" charset="-122"/>
            </a:endParaRPr>
          </a:p>
          <a:p>
            <a:endParaRPr lang="zh-CN" altLang="en-US" sz="2000" dirty="0">
              <a:solidFill>
                <a:srgbClr val="080808"/>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WordArt 4"/>
          <p:cNvSpPr>
            <a:spLocks noTextEdit="1"/>
          </p:cNvSpPr>
          <p:nvPr/>
        </p:nvSpPr>
        <p:spPr>
          <a:xfrm>
            <a:off x="4699000" y="3143250"/>
            <a:ext cx="2794000" cy="571500"/>
          </a:xfrm>
          <a:prstGeom prst="rect">
            <a:avLst/>
          </a:prstGeom>
        </p:spPr>
        <p:txBody>
          <a:bodyPr wrap="none" fromWordArt="1">
            <a:prstTxWarp prst="textPlain">
              <a:avLst>
                <a:gd name="adj" fmla="val 50000"/>
              </a:avLst>
            </a:prstTxWarp>
            <a:normAutofit/>
          </a:bodyPr>
          <a:p>
            <a:pPr algn="ctr"/>
            <a:r>
              <a:rPr lang="zh-CN" altLang="en-US" sz="2400" b="1">
                <a:solidFill>
                  <a:schemeClr val="tx1"/>
                </a:solidFill>
                <a:effectLst>
                  <a:outerShdw dist="19049" dir="2699999" algn="tl" rotWithShape="0">
                    <a:schemeClr val="tx1">
                      <a:alpha val="39998"/>
                    </a:schemeClr>
                  </a:outerShdw>
                </a:effectLst>
                <a:latin typeface="黑体" panose="02010609060101010101" charset="-122"/>
                <a:ea typeface="黑体" panose="02010609060101010101" charset="-122"/>
              </a:rPr>
              <a:t>The End</a:t>
            </a:r>
            <a:endParaRPr lang="zh-CN" altLang="en-US" sz="2400" b="1">
              <a:solidFill>
                <a:schemeClr val="tx1"/>
              </a:solidFill>
              <a:effectLst>
                <a:outerShdw dist="19049" dir="2699999" algn="tl" rotWithShape="0">
                  <a:schemeClr val="tx1">
                    <a:alpha val="39998"/>
                  </a:schemeClr>
                </a:outerShdw>
              </a:effectLst>
              <a:latin typeface="黑体" panose="02010609060101010101" charset="-122"/>
              <a:ea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a:xfrm>
            <a:off x="527050" y="17463"/>
            <a:ext cx="11114088" cy="685800"/>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2   JIT——</a:t>
            </a:r>
            <a:r>
              <a:rPr lang="zh-CN" altLang="en-US" sz="3200" dirty="0">
                <a:latin typeface="微软雅黑" panose="020B0503020204020204" pitchFamily="34" charset="-122"/>
                <a:ea typeface="微软雅黑" panose="020B0503020204020204" pitchFamily="34" charset="-122"/>
              </a:rPr>
              <a:t>准时制生产管理</a:t>
            </a:r>
            <a:endParaRPr lang="zh-CN" altLang="en-US" sz="3200" dirty="0">
              <a:latin typeface="微软雅黑" panose="020B0503020204020204" pitchFamily="34" charset="-122"/>
              <a:ea typeface="微软雅黑" panose="020B0503020204020204" pitchFamily="34" charset="-122"/>
            </a:endParaRPr>
          </a:p>
        </p:txBody>
      </p:sp>
      <p:sp>
        <p:nvSpPr>
          <p:cNvPr id="12291" name="内容占位符 2"/>
          <p:cNvSpPr>
            <a:spLocks noGrp="1"/>
          </p:cNvSpPr>
          <p:nvPr>
            <p:ph idx="1"/>
          </p:nvPr>
        </p:nvSpPr>
        <p:spPr>
          <a:ln/>
        </p:spPr>
        <p:txBody>
          <a:bodyPr vert="horz" wrap="square" lIns="91440" tIns="45720" rIns="91440" bIns="45720" anchor="t" anchorCtr="0"/>
          <a:p>
            <a:pPr>
              <a:buNone/>
            </a:pPr>
            <a:r>
              <a:rPr lang="en-US" altLang="zh-CN" sz="2000" dirty="0">
                <a:solidFill>
                  <a:srgbClr val="333333"/>
                </a:solidFill>
                <a:latin typeface="微软雅黑" panose="020B0503020204020204" pitchFamily="34" charset="-122"/>
                <a:ea typeface="微软雅黑" panose="020B0503020204020204" pitchFamily="34" charset="-122"/>
              </a:rPr>
              <a:t>            JIT </a:t>
            </a:r>
            <a:r>
              <a:rPr lang="zh-CN" altLang="en-US" sz="2000" dirty="0">
                <a:solidFill>
                  <a:srgbClr val="333333"/>
                </a:solidFill>
                <a:latin typeface="微软雅黑" panose="020B0503020204020204" pitchFamily="34" charset="-122"/>
                <a:ea typeface="微软雅黑" panose="020B0503020204020204" pitchFamily="34" charset="-122"/>
              </a:rPr>
              <a:t>思想即“只在需要的时候，按需要的量生产所需的产品”。</a:t>
            </a:r>
            <a:r>
              <a:rPr lang="en-US" altLang="zh-CN" sz="2000" dirty="0">
                <a:solidFill>
                  <a:srgbClr val="333333"/>
                </a:solidFill>
                <a:latin typeface="微软雅黑" panose="020B0503020204020204" pitchFamily="34" charset="-122"/>
                <a:ea typeface="微软雅黑" panose="020B0503020204020204" pitchFamily="34" charset="-122"/>
              </a:rPr>
              <a:t>JIT</a:t>
            </a:r>
            <a:r>
              <a:rPr lang="zh-CN" altLang="en-US" sz="2000" dirty="0">
                <a:solidFill>
                  <a:srgbClr val="333333"/>
                </a:solidFill>
                <a:latin typeface="微软雅黑" panose="020B0503020204020204" pitchFamily="34" charset="-122"/>
                <a:ea typeface="微软雅黑" panose="020B0503020204020204" pitchFamily="34" charset="-122"/>
              </a:rPr>
              <a:t>的核心是追求一种无库存的生产系统，或使库存最小化的生产系统，即消除一切只增加成本，而不向产品中增加附加价值。</a:t>
            </a:r>
            <a:r>
              <a:rPr lang="en-US" altLang="zh-CN" sz="2000" dirty="0">
                <a:solidFill>
                  <a:srgbClr val="333333"/>
                </a:solidFill>
                <a:latin typeface="微软雅黑" panose="020B0503020204020204" pitchFamily="34" charset="-122"/>
                <a:ea typeface="微软雅黑" panose="020B0503020204020204" pitchFamily="34" charset="-122"/>
              </a:rPr>
              <a:t>JIT</a:t>
            </a:r>
            <a:r>
              <a:rPr lang="zh-CN" altLang="en-US" sz="2000" dirty="0">
                <a:solidFill>
                  <a:srgbClr val="333333"/>
                </a:solidFill>
                <a:latin typeface="微软雅黑" panose="020B0503020204020204" pitchFamily="34" charset="-122"/>
                <a:ea typeface="微软雅黑" panose="020B0503020204020204" pitchFamily="34" charset="-122"/>
              </a:rPr>
              <a:t>的最终目标是利润最大化，基本目标是努力降低成本。</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看板管理是</a:t>
            </a:r>
            <a:r>
              <a:rPr lang="en-US" altLang="zh-CN" sz="2000" dirty="0">
                <a:solidFill>
                  <a:srgbClr val="333333"/>
                </a:solidFill>
                <a:latin typeface="微软雅黑" panose="020B0503020204020204" pitchFamily="34" charset="-122"/>
                <a:ea typeface="微软雅黑" panose="020B0503020204020204" pitchFamily="34" charset="-122"/>
              </a:rPr>
              <a:t>JIT</a:t>
            </a:r>
            <a:r>
              <a:rPr lang="zh-CN" altLang="en-US" sz="2000" dirty="0">
                <a:solidFill>
                  <a:srgbClr val="333333"/>
                </a:solidFill>
                <a:latin typeface="微软雅黑" panose="020B0503020204020204" pitchFamily="34" charset="-122"/>
                <a:ea typeface="微软雅黑" panose="020B0503020204020204" pitchFamily="34" charset="-122"/>
              </a:rPr>
              <a:t>中最独特的部分，看板管理在适时生产中占有核心的地位。看板的主要功能包括以下几个方面：</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传递生产和运送指令</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调节生产均衡</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改善机能 </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适时适量生产</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弹性配置作业人员</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质量管理贯穿其中</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丰田准时化生产方式的技术体系构造</a:t>
            </a:r>
            <a:endParaRPr lang="zh-CN" altLang="en-US" sz="2000" dirty="0">
              <a:solidFill>
                <a:srgbClr val="333333"/>
              </a:solidFill>
              <a:latin typeface="微软雅黑" panose="020B0503020204020204" pitchFamily="34" charset="-122"/>
              <a:ea typeface="微软雅黑" panose="020B0503020204020204" pitchFamily="34" charset="-122"/>
            </a:endParaRPr>
          </a:p>
          <a:p>
            <a:endParaRPr lang="zh-CN" altLang="en-US" sz="2000" dirty="0">
              <a:solidFill>
                <a:srgbClr val="333333"/>
              </a:solidFill>
              <a:latin typeface="微软雅黑" panose="020B0503020204020204" pitchFamily="34" charset="-122"/>
              <a:ea typeface="微软雅黑" panose="020B0503020204020204" pitchFamily="34" charset="-122"/>
            </a:endParaRPr>
          </a:p>
        </p:txBody>
      </p:sp>
      <p:pic>
        <p:nvPicPr>
          <p:cNvPr id="12292" name="Picture 6" descr="firetruck"/>
          <p:cNvPicPr>
            <a:picLocks noChangeAspect="1"/>
          </p:cNvPicPr>
          <p:nvPr/>
        </p:nvPicPr>
        <p:blipFill>
          <a:blip r:embed="rId1"/>
          <a:stretch>
            <a:fillRect/>
          </a:stretch>
        </p:blipFill>
        <p:spPr>
          <a:xfrm>
            <a:off x="8974138" y="3863975"/>
            <a:ext cx="2305050" cy="1776413"/>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43"/>
          <p:cNvSpPr txBox="1">
            <a:spLocks noChangeArrowheads="1"/>
          </p:cNvSpPr>
          <p:nvPr/>
        </p:nvSpPr>
        <p:spPr bwMode="auto">
          <a:xfrm>
            <a:off x="7070725" y="5080000"/>
            <a:ext cx="1123950" cy="276225"/>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多技能作业员</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3315" name="AutoShape 42"/>
          <p:cNvCxnSpPr/>
          <p:nvPr/>
        </p:nvCxnSpPr>
        <p:spPr>
          <a:xfrm flipV="1">
            <a:off x="8194675" y="4799013"/>
            <a:ext cx="0" cy="787400"/>
          </a:xfrm>
          <a:prstGeom prst="straightConnector1">
            <a:avLst/>
          </a:prstGeom>
          <a:ln w="9525" cap="flat" cmpd="sng">
            <a:solidFill>
              <a:srgbClr val="000000"/>
            </a:solidFill>
            <a:prstDash val="solid"/>
            <a:headEnd type="none" w="med" len="med"/>
            <a:tailEnd type="triangle" w="med" len="med"/>
          </a:ln>
        </p:spPr>
      </p:cxnSp>
      <p:sp>
        <p:nvSpPr>
          <p:cNvPr id="12292" name="Text Box 41"/>
          <p:cNvSpPr txBox="1">
            <a:spLocks noChangeArrowheads="1"/>
          </p:cNvSpPr>
          <p:nvPr/>
        </p:nvSpPr>
        <p:spPr bwMode="auto">
          <a:xfrm>
            <a:off x="4289425" y="5584825"/>
            <a:ext cx="4124325" cy="304800"/>
          </a:xfrm>
          <a:prstGeom prst="rect">
            <a:avLst/>
          </a:prstGeom>
          <a:solidFill>
            <a:srgbClr val="FFFFFF"/>
          </a:solidFill>
          <a:ln w="9525">
            <a:solidFill>
              <a:srgbClr val="000000"/>
            </a:solidFill>
            <a:miter lim="800000"/>
          </a:ln>
        </p:spPr>
        <p:txBody>
          <a:bodyPr/>
          <a:lstStyle>
            <a:lvl1pPr indent="666750">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66675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全员参加的改善和合理化活动</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3317" name="AutoShape 40"/>
          <p:cNvCxnSpPr/>
          <p:nvPr/>
        </p:nvCxnSpPr>
        <p:spPr>
          <a:xfrm flipV="1">
            <a:off x="7004050" y="4937125"/>
            <a:ext cx="0" cy="587375"/>
          </a:xfrm>
          <a:prstGeom prst="straightConnector1">
            <a:avLst/>
          </a:prstGeom>
          <a:ln w="9525" cap="flat" cmpd="sng">
            <a:solidFill>
              <a:srgbClr val="000000"/>
            </a:solidFill>
            <a:prstDash val="solid"/>
            <a:headEnd type="none" w="med" len="med"/>
            <a:tailEnd type="triangle" w="med" len="med"/>
          </a:ln>
        </p:spPr>
      </p:cxnSp>
      <p:cxnSp>
        <p:nvCxnSpPr>
          <p:cNvPr id="13318" name="AutoShape 39"/>
          <p:cNvCxnSpPr/>
          <p:nvPr/>
        </p:nvCxnSpPr>
        <p:spPr>
          <a:xfrm flipV="1">
            <a:off x="7699375" y="5356225"/>
            <a:ext cx="0" cy="168275"/>
          </a:xfrm>
          <a:prstGeom prst="straightConnector1">
            <a:avLst/>
          </a:prstGeom>
          <a:ln w="9525" cap="flat" cmpd="sng">
            <a:solidFill>
              <a:srgbClr val="000000"/>
            </a:solidFill>
            <a:prstDash val="solid"/>
            <a:headEnd type="none" w="med" len="med"/>
            <a:tailEnd type="triangle" w="med" len="med"/>
          </a:ln>
        </p:spPr>
      </p:cxnSp>
      <p:cxnSp>
        <p:nvCxnSpPr>
          <p:cNvPr id="13319" name="AutoShape 38"/>
          <p:cNvCxnSpPr/>
          <p:nvPr/>
        </p:nvCxnSpPr>
        <p:spPr>
          <a:xfrm flipV="1">
            <a:off x="6203950" y="4670425"/>
            <a:ext cx="0" cy="854075"/>
          </a:xfrm>
          <a:prstGeom prst="straightConnector1">
            <a:avLst/>
          </a:prstGeom>
          <a:ln w="9525" cap="flat" cmpd="sng">
            <a:solidFill>
              <a:srgbClr val="000000"/>
            </a:solidFill>
            <a:prstDash val="solid"/>
            <a:headEnd type="none" w="med" len="med"/>
            <a:tailEnd type="triangle" w="med" len="med"/>
          </a:ln>
        </p:spPr>
      </p:cxnSp>
      <p:cxnSp>
        <p:nvCxnSpPr>
          <p:cNvPr id="13320" name="AutoShape 37"/>
          <p:cNvCxnSpPr/>
          <p:nvPr/>
        </p:nvCxnSpPr>
        <p:spPr>
          <a:xfrm flipV="1">
            <a:off x="5346700" y="4670425"/>
            <a:ext cx="0" cy="914400"/>
          </a:xfrm>
          <a:prstGeom prst="straightConnector1">
            <a:avLst/>
          </a:prstGeom>
          <a:ln w="9525" cap="flat" cmpd="sng">
            <a:solidFill>
              <a:srgbClr val="000000"/>
            </a:solidFill>
            <a:prstDash val="solid"/>
            <a:headEnd type="none" w="med" len="med"/>
            <a:tailEnd type="triangle" w="med" len="med"/>
          </a:ln>
        </p:spPr>
      </p:cxnSp>
      <p:cxnSp>
        <p:nvCxnSpPr>
          <p:cNvPr id="13321" name="AutoShape 36"/>
          <p:cNvCxnSpPr/>
          <p:nvPr/>
        </p:nvCxnSpPr>
        <p:spPr>
          <a:xfrm flipV="1">
            <a:off x="4584700" y="4670425"/>
            <a:ext cx="0" cy="854075"/>
          </a:xfrm>
          <a:prstGeom prst="straightConnector1">
            <a:avLst/>
          </a:prstGeom>
          <a:ln w="9525" cap="flat" cmpd="sng">
            <a:solidFill>
              <a:srgbClr val="000000"/>
            </a:solidFill>
            <a:prstDash val="solid"/>
            <a:headEnd type="none" w="med" len="med"/>
            <a:tailEnd type="triangle" w="med" len="med"/>
          </a:ln>
        </p:spPr>
      </p:cxnSp>
      <p:cxnSp>
        <p:nvCxnSpPr>
          <p:cNvPr id="13322" name="AutoShape 35"/>
          <p:cNvCxnSpPr/>
          <p:nvPr/>
        </p:nvCxnSpPr>
        <p:spPr>
          <a:xfrm rot="-10800000" flipV="1">
            <a:off x="3727450" y="4032250"/>
            <a:ext cx="1276350" cy="152400"/>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13323" name="AutoShape 34"/>
          <p:cNvCxnSpPr/>
          <p:nvPr/>
        </p:nvCxnSpPr>
        <p:spPr>
          <a:xfrm>
            <a:off x="7280275" y="4032250"/>
            <a:ext cx="962025" cy="219075"/>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13324" name="AutoShape 33"/>
          <p:cNvCxnSpPr/>
          <p:nvPr/>
        </p:nvCxnSpPr>
        <p:spPr>
          <a:xfrm flipV="1">
            <a:off x="7280275" y="4032250"/>
            <a:ext cx="0" cy="219075"/>
          </a:xfrm>
          <a:prstGeom prst="straightConnector1">
            <a:avLst/>
          </a:prstGeom>
          <a:ln w="9525" cap="flat" cmpd="sng">
            <a:solidFill>
              <a:srgbClr val="000000"/>
            </a:solidFill>
            <a:prstDash val="solid"/>
            <a:headEnd type="none" w="med" len="med"/>
            <a:tailEnd type="none" w="med" len="med"/>
          </a:ln>
        </p:spPr>
      </p:cxnSp>
      <p:cxnSp>
        <p:nvCxnSpPr>
          <p:cNvPr id="13325" name="AutoShape 32"/>
          <p:cNvCxnSpPr/>
          <p:nvPr/>
        </p:nvCxnSpPr>
        <p:spPr>
          <a:xfrm>
            <a:off x="6203950" y="3956050"/>
            <a:ext cx="1228725" cy="295275"/>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13326" name="AutoShape 31"/>
          <p:cNvCxnSpPr/>
          <p:nvPr/>
        </p:nvCxnSpPr>
        <p:spPr>
          <a:xfrm flipV="1">
            <a:off x="6203950" y="3956050"/>
            <a:ext cx="0" cy="228600"/>
          </a:xfrm>
          <a:prstGeom prst="straightConnector1">
            <a:avLst/>
          </a:prstGeom>
          <a:ln w="9525" cap="flat" cmpd="sng">
            <a:solidFill>
              <a:srgbClr val="000000"/>
            </a:solidFill>
            <a:prstDash val="solid"/>
            <a:headEnd type="none" w="med" len="med"/>
            <a:tailEnd type="none" w="med" len="med"/>
          </a:ln>
        </p:spPr>
      </p:cxnSp>
      <p:cxnSp>
        <p:nvCxnSpPr>
          <p:cNvPr id="13327" name="AutoShape 30"/>
          <p:cNvCxnSpPr/>
          <p:nvPr/>
        </p:nvCxnSpPr>
        <p:spPr>
          <a:xfrm flipV="1">
            <a:off x="5003800" y="4032250"/>
            <a:ext cx="0" cy="152400"/>
          </a:xfrm>
          <a:prstGeom prst="straightConnector1">
            <a:avLst/>
          </a:prstGeom>
          <a:ln w="9525" cap="flat" cmpd="sng">
            <a:solidFill>
              <a:srgbClr val="000000"/>
            </a:solidFill>
            <a:prstDash val="solid"/>
            <a:headEnd type="none" w="med" len="med"/>
            <a:tailEnd type="none" w="med" len="med"/>
          </a:ln>
        </p:spPr>
      </p:cxnSp>
      <p:cxnSp>
        <p:nvCxnSpPr>
          <p:cNvPr id="13328" name="AutoShape 20"/>
          <p:cNvCxnSpPr/>
          <p:nvPr/>
        </p:nvCxnSpPr>
        <p:spPr>
          <a:xfrm>
            <a:off x="5946775" y="3394075"/>
            <a:ext cx="1333500" cy="219075"/>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13329" name="AutoShape 19"/>
          <p:cNvCxnSpPr/>
          <p:nvPr/>
        </p:nvCxnSpPr>
        <p:spPr>
          <a:xfrm flipV="1">
            <a:off x="5946775" y="3155950"/>
            <a:ext cx="0" cy="409575"/>
          </a:xfrm>
          <a:prstGeom prst="straightConnector1">
            <a:avLst/>
          </a:prstGeom>
          <a:ln w="9525" cap="flat" cmpd="sng">
            <a:solidFill>
              <a:srgbClr val="000000"/>
            </a:solidFill>
            <a:prstDash val="solid"/>
            <a:headEnd type="none" w="med" len="med"/>
            <a:tailEnd type="triangle" w="med" len="med"/>
          </a:ln>
        </p:spPr>
      </p:cxnSp>
      <p:cxnSp>
        <p:nvCxnSpPr>
          <p:cNvPr id="13330" name="AutoShape 18"/>
          <p:cNvCxnSpPr/>
          <p:nvPr/>
        </p:nvCxnSpPr>
        <p:spPr>
          <a:xfrm rot="10800000">
            <a:off x="6203950" y="2565400"/>
            <a:ext cx="800100" cy="638175"/>
          </a:xfrm>
          <a:prstGeom prst="bentConnector3">
            <a:avLst>
              <a:gd name="adj1" fmla="val 50000"/>
            </a:avLst>
          </a:prstGeom>
          <a:ln w="9525" cap="flat" cmpd="sng">
            <a:solidFill>
              <a:srgbClr val="000000"/>
            </a:solidFill>
            <a:prstDash val="solid"/>
            <a:miter/>
            <a:headEnd type="none" w="med" len="med"/>
            <a:tailEnd type="triangle" w="med" len="med"/>
          </a:ln>
        </p:spPr>
      </p:cxnSp>
      <p:cxnSp>
        <p:nvCxnSpPr>
          <p:cNvPr id="13331" name="AutoShape 17"/>
          <p:cNvCxnSpPr/>
          <p:nvPr/>
        </p:nvCxnSpPr>
        <p:spPr>
          <a:xfrm rot="-5400000">
            <a:off x="4427538" y="2636838"/>
            <a:ext cx="1047750" cy="904875"/>
          </a:xfrm>
          <a:prstGeom prst="bentConnector3">
            <a:avLst>
              <a:gd name="adj1" fmla="val 50000"/>
            </a:avLst>
          </a:prstGeom>
          <a:ln w="9525" cap="flat" cmpd="sng">
            <a:solidFill>
              <a:srgbClr val="000000"/>
            </a:solidFill>
            <a:prstDash val="solid"/>
            <a:miter/>
            <a:headEnd type="none" w="med" len="med"/>
            <a:tailEnd type="triangle" w="med" len="med"/>
          </a:ln>
        </p:spPr>
      </p:cxnSp>
      <p:sp>
        <p:nvSpPr>
          <p:cNvPr id="12308" name="Text Box 16"/>
          <p:cNvSpPr txBox="1">
            <a:spLocks noChangeArrowheads="1"/>
          </p:cNvSpPr>
          <p:nvPr/>
        </p:nvSpPr>
        <p:spPr bwMode="auto">
          <a:xfrm>
            <a:off x="5518150" y="2908300"/>
            <a:ext cx="952500" cy="247650"/>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均衡化生产</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3333" name="AutoShape 15"/>
          <p:cNvCxnSpPr/>
          <p:nvPr/>
        </p:nvCxnSpPr>
        <p:spPr>
          <a:xfrm flipV="1">
            <a:off x="5765800" y="2565400"/>
            <a:ext cx="0" cy="295275"/>
          </a:xfrm>
          <a:prstGeom prst="straightConnector1">
            <a:avLst/>
          </a:prstGeom>
          <a:ln w="9525" cap="flat" cmpd="sng">
            <a:solidFill>
              <a:srgbClr val="000000"/>
            </a:solidFill>
            <a:prstDash val="solid"/>
            <a:headEnd type="none" w="med" len="med"/>
            <a:tailEnd type="triangle" w="med" len="med"/>
          </a:ln>
        </p:spPr>
      </p:cxnSp>
      <p:cxnSp>
        <p:nvCxnSpPr>
          <p:cNvPr id="13334" name="AutoShape 14"/>
          <p:cNvCxnSpPr/>
          <p:nvPr/>
        </p:nvCxnSpPr>
        <p:spPr>
          <a:xfrm flipV="1">
            <a:off x="5765800" y="1955800"/>
            <a:ext cx="0" cy="333375"/>
          </a:xfrm>
          <a:prstGeom prst="straightConnector1">
            <a:avLst/>
          </a:prstGeom>
          <a:ln w="9525" cap="flat" cmpd="sng">
            <a:solidFill>
              <a:srgbClr val="000000"/>
            </a:solidFill>
            <a:prstDash val="solid"/>
            <a:headEnd type="none" w="med" len="med"/>
            <a:tailEnd type="triangle" w="med" len="med"/>
          </a:ln>
        </p:spPr>
      </p:cxnSp>
      <p:cxnSp>
        <p:nvCxnSpPr>
          <p:cNvPr id="13335" name="AutoShape 13"/>
          <p:cNvCxnSpPr/>
          <p:nvPr/>
        </p:nvCxnSpPr>
        <p:spPr>
          <a:xfrm>
            <a:off x="5765800" y="1584325"/>
            <a:ext cx="0" cy="85725"/>
          </a:xfrm>
          <a:prstGeom prst="straightConnector1">
            <a:avLst/>
          </a:prstGeom>
          <a:ln w="9525" cap="flat" cmpd="sng">
            <a:solidFill>
              <a:srgbClr val="000000"/>
            </a:solidFill>
            <a:prstDash val="solid"/>
            <a:headEnd type="none" w="med" len="med"/>
            <a:tailEnd type="none" w="med" len="med"/>
          </a:ln>
        </p:spPr>
      </p:cxnSp>
      <p:cxnSp>
        <p:nvCxnSpPr>
          <p:cNvPr id="13336" name="AutoShape 12"/>
          <p:cNvCxnSpPr/>
          <p:nvPr/>
        </p:nvCxnSpPr>
        <p:spPr>
          <a:xfrm>
            <a:off x="4918075" y="1584325"/>
            <a:ext cx="1771650" cy="0"/>
          </a:xfrm>
          <a:prstGeom prst="straightConnector1">
            <a:avLst/>
          </a:prstGeom>
          <a:ln w="9525" cap="flat" cmpd="sng">
            <a:solidFill>
              <a:srgbClr val="000000"/>
            </a:solidFill>
            <a:prstDash val="solid"/>
            <a:headEnd type="none" w="med" len="med"/>
            <a:tailEnd type="none" w="med" len="med"/>
          </a:ln>
        </p:spPr>
      </p:cxnSp>
      <p:cxnSp>
        <p:nvCxnSpPr>
          <p:cNvPr id="13337" name="AutoShape 11"/>
          <p:cNvCxnSpPr/>
          <p:nvPr/>
        </p:nvCxnSpPr>
        <p:spPr>
          <a:xfrm flipV="1">
            <a:off x="6689725" y="1346200"/>
            <a:ext cx="9525" cy="238125"/>
          </a:xfrm>
          <a:prstGeom prst="straightConnector1">
            <a:avLst/>
          </a:prstGeom>
          <a:ln w="9525" cap="flat" cmpd="sng">
            <a:solidFill>
              <a:srgbClr val="000000"/>
            </a:solidFill>
            <a:prstDash val="solid"/>
            <a:headEnd type="none" w="med" len="med"/>
            <a:tailEnd type="triangle" w="med" len="med"/>
          </a:ln>
        </p:spPr>
      </p:cxnSp>
      <p:cxnSp>
        <p:nvCxnSpPr>
          <p:cNvPr id="13338" name="AutoShape 10"/>
          <p:cNvCxnSpPr/>
          <p:nvPr/>
        </p:nvCxnSpPr>
        <p:spPr>
          <a:xfrm flipV="1">
            <a:off x="4918075" y="1393825"/>
            <a:ext cx="0" cy="190500"/>
          </a:xfrm>
          <a:prstGeom prst="straightConnector1">
            <a:avLst/>
          </a:prstGeom>
          <a:ln w="9525" cap="flat" cmpd="sng">
            <a:solidFill>
              <a:srgbClr val="000000"/>
            </a:solidFill>
            <a:prstDash val="solid"/>
            <a:headEnd type="none" w="med" len="med"/>
            <a:tailEnd type="triangle" w="med" len="med"/>
          </a:ln>
        </p:spPr>
      </p:cxnSp>
      <p:cxnSp>
        <p:nvCxnSpPr>
          <p:cNvPr id="13339" name="AutoShape 23"/>
          <p:cNvCxnSpPr/>
          <p:nvPr/>
        </p:nvCxnSpPr>
        <p:spPr>
          <a:xfrm flipV="1">
            <a:off x="6375400" y="793750"/>
            <a:ext cx="0" cy="247650"/>
          </a:xfrm>
          <a:prstGeom prst="straightConnector1">
            <a:avLst/>
          </a:prstGeom>
          <a:ln w="9525" cap="flat" cmpd="sng">
            <a:solidFill>
              <a:srgbClr val="000000"/>
            </a:solidFill>
            <a:prstDash val="solid"/>
            <a:headEnd type="none" w="med" len="med"/>
            <a:tailEnd type="triangle" w="med" len="med"/>
          </a:ln>
        </p:spPr>
      </p:cxnSp>
      <p:cxnSp>
        <p:nvCxnSpPr>
          <p:cNvPr id="13340" name="AutoShape 22"/>
          <p:cNvCxnSpPr/>
          <p:nvPr/>
        </p:nvCxnSpPr>
        <p:spPr>
          <a:xfrm flipV="1">
            <a:off x="5156200" y="793750"/>
            <a:ext cx="0" cy="247650"/>
          </a:xfrm>
          <a:prstGeom prst="straightConnector1">
            <a:avLst/>
          </a:prstGeom>
          <a:ln w="9525" cap="flat" cmpd="sng">
            <a:solidFill>
              <a:srgbClr val="000000"/>
            </a:solidFill>
            <a:prstDash val="solid"/>
            <a:headEnd type="none" w="med" len="med"/>
            <a:tailEnd type="triangle" w="med" len="med"/>
          </a:ln>
        </p:spPr>
      </p:cxnSp>
      <p:sp>
        <p:nvSpPr>
          <p:cNvPr id="12317" name="Text Box 44"/>
          <p:cNvSpPr txBox="1">
            <a:spLocks noChangeArrowheads="1"/>
          </p:cNvSpPr>
          <p:nvPr/>
        </p:nvSpPr>
        <p:spPr bwMode="auto">
          <a:xfrm>
            <a:off x="8569325" y="1125538"/>
            <a:ext cx="371475" cy="5238750"/>
          </a:xfrm>
          <a:prstGeom prst="rect">
            <a:avLst/>
          </a:prstGeom>
          <a:solidFill>
            <a:srgbClr val="FFFFFF"/>
          </a:solidFill>
          <a:ln w="9525">
            <a:solidFill>
              <a:srgbClr val="000000"/>
            </a:solidFill>
            <a:miter lim="800000"/>
          </a:ln>
        </p:spPr>
        <p:txBody>
          <a:bodyPr vert="eaVert"/>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尊重人性，发挥人的作用</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18" name="Text Box 1"/>
          <p:cNvSpPr txBox="1">
            <a:spLocks noChangeArrowheads="1"/>
          </p:cNvSpPr>
          <p:nvPr/>
        </p:nvSpPr>
        <p:spPr bwMode="auto">
          <a:xfrm>
            <a:off x="3194050" y="1184275"/>
            <a:ext cx="428625" cy="5210175"/>
          </a:xfrm>
          <a:prstGeom prst="rect">
            <a:avLst/>
          </a:prstGeom>
          <a:solidFill>
            <a:srgbClr val="FFFFFF"/>
          </a:solidFill>
          <a:ln w="9525">
            <a:solidFill>
              <a:srgbClr val="000000"/>
            </a:solidFill>
            <a:miter lim="800000"/>
          </a:ln>
        </p:spPr>
        <p:txBody>
          <a:bodyPr vert="eaVert"/>
          <a:lstStyle>
            <a:lvl1pPr indent="1733550">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173355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不断暴露问题，不断改善</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19" name="Text Box 29"/>
          <p:cNvSpPr txBox="1">
            <a:spLocks noChangeArrowheads="1"/>
          </p:cNvSpPr>
          <p:nvPr/>
        </p:nvSpPr>
        <p:spPr bwMode="auto">
          <a:xfrm>
            <a:off x="4156075" y="5889625"/>
            <a:ext cx="4343400" cy="333375"/>
          </a:xfrm>
          <a:prstGeom prst="rect">
            <a:avLst/>
          </a:prstGeom>
          <a:solidFill>
            <a:srgbClr val="FFFFFF"/>
          </a:solidFill>
          <a:ln w="9525">
            <a:solidFill>
              <a:srgbClr val="000000"/>
            </a:solidFill>
            <a:miter lim="800000"/>
          </a:ln>
        </p:spPr>
        <p:txBody>
          <a:bodyPr/>
          <a:lstStyle>
            <a:lvl1pPr indent="1066800">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106680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企业教育，开发人力资源</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0" name="Text Box 28"/>
          <p:cNvSpPr txBox="1">
            <a:spLocks noChangeArrowheads="1"/>
          </p:cNvSpPr>
          <p:nvPr/>
        </p:nvSpPr>
        <p:spPr bwMode="auto">
          <a:xfrm>
            <a:off x="7699375" y="4251325"/>
            <a:ext cx="628650" cy="485775"/>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标准作业</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1" name="Text Box 27"/>
          <p:cNvSpPr txBox="1">
            <a:spLocks noChangeArrowheads="1"/>
          </p:cNvSpPr>
          <p:nvPr/>
        </p:nvSpPr>
        <p:spPr bwMode="auto">
          <a:xfrm>
            <a:off x="6746875" y="4251325"/>
            <a:ext cx="685800" cy="685800"/>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设备的合理布置</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2" name="Text Box 26"/>
          <p:cNvSpPr txBox="1">
            <a:spLocks noChangeArrowheads="1"/>
          </p:cNvSpPr>
          <p:nvPr/>
        </p:nvSpPr>
        <p:spPr bwMode="auto">
          <a:xfrm>
            <a:off x="5842000" y="4184650"/>
            <a:ext cx="714375" cy="485775"/>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设备快速准备</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3" name="Text Box 25"/>
          <p:cNvSpPr txBox="1">
            <a:spLocks noChangeArrowheads="1"/>
          </p:cNvSpPr>
          <p:nvPr/>
        </p:nvSpPr>
        <p:spPr bwMode="auto">
          <a:xfrm>
            <a:off x="4918075" y="4184650"/>
            <a:ext cx="561975" cy="466725"/>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自动化</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4" name="Text Box 24"/>
          <p:cNvSpPr txBox="1">
            <a:spLocks noChangeArrowheads="1"/>
          </p:cNvSpPr>
          <p:nvPr/>
        </p:nvSpPr>
        <p:spPr bwMode="auto">
          <a:xfrm>
            <a:off x="3727450" y="4184650"/>
            <a:ext cx="857250" cy="485775"/>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全面质量管理</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5" name="Text Box 9"/>
          <p:cNvSpPr txBox="1">
            <a:spLocks noChangeArrowheads="1"/>
          </p:cNvSpPr>
          <p:nvPr/>
        </p:nvSpPr>
        <p:spPr bwMode="auto">
          <a:xfrm>
            <a:off x="4051300" y="3641725"/>
            <a:ext cx="952500" cy="247650"/>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质量保证</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6" name="Text Box 8"/>
          <p:cNvSpPr txBox="1">
            <a:spLocks noChangeArrowheads="1"/>
          </p:cNvSpPr>
          <p:nvPr/>
        </p:nvSpPr>
        <p:spPr bwMode="auto">
          <a:xfrm>
            <a:off x="5489575" y="3613150"/>
            <a:ext cx="933450" cy="285750"/>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小批量生产</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7" name="Text Box 7"/>
          <p:cNvSpPr txBox="1">
            <a:spLocks noChangeArrowheads="1"/>
          </p:cNvSpPr>
          <p:nvPr/>
        </p:nvSpPr>
        <p:spPr bwMode="auto">
          <a:xfrm>
            <a:off x="6946900" y="3613150"/>
            <a:ext cx="981075" cy="276225"/>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同步化生产</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8" name="Text Box 6"/>
          <p:cNvSpPr txBox="1">
            <a:spLocks noChangeArrowheads="1"/>
          </p:cNvSpPr>
          <p:nvPr/>
        </p:nvSpPr>
        <p:spPr bwMode="auto">
          <a:xfrm>
            <a:off x="7004050" y="2813050"/>
            <a:ext cx="790575" cy="533400"/>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良好的</a:t>
            </a:r>
            <a:endParaRPr kumimoji="0" lang="zh-CN" altLang="zh-CN" sz="1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外部协作</a:t>
            </a:r>
            <a:endParaRPr kumimoji="0" lang="zh-CN" altLang="zh-CN" sz="1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外部协作</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29" name="Text Box 5"/>
          <p:cNvSpPr txBox="1">
            <a:spLocks noChangeArrowheads="1"/>
          </p:cNvSpPr>
          <p:nvPr/>
        </p:nvSpPr>
        <p:spPr bwMode="auto">
          <a:xfrm>
            <a:off x="5403850" y="2289175"/>
            <a:ext cx="800100" cy="276225"/>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看板管理</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30" name="Text Box 4"/>
          <p:cNvSpPr txBox="1">
            <a:spLocks noChangeArrowheads="1"/>
          </p:cNvSpPr>
          <p:nvPr/>
        </p:nvSpPr>
        <p:spPr bwMode="auto">
          <a:xfrm>
            <a:off x="5232400" y="1670050"/>
            <a:ext cx="1143000" cy="285750"/>
          </a:xfrm>
          <a:prstGeom prst="rect">
            <a:avLst/>
          </a:prstGeom>
          <a:solidFill>
            <a:srgbClr val="FFFFFF"/>
          </a:solidFill>
          <a:ln w="9525">
            <a:solidFill>
              <a:srgbClr val="000000"/>
            </a:solidFill>
            <a:miter lim="800000"/>
          </a:ln>
        </p:spPr>
        <p:txBody>
          <a:bodyPr/>
          <a:lstStyle>
            <a:lvl1pPr indent="66675">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66675"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准时化生产</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31" name="Text Box 3"/>
          <p:cNvSpPr txBox="1">
            <a:spLocks noChangeArrowheads="1"/>
          </p:cNvSpPr>
          <p:nvPr/>
        </p:nvSpPr>
        <p:spPr bwMode="auto">
          <a:xfrm>
            <a:off x="6203950" y="1089025"/>
            <a:ext cx="1495425" cy="304800"/>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柔性生产，提高竞争力</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32" name="Text Box 2"/>
          <p:cNvSpPr txBox="1">
            <a:spLocks noChangeArrowheads="1"/>
          </p:cNvSpPr>
          <p:nvPr/>
        </p:nvSpPr>
        <p:spPr bwMode="auto">
          <a:xfrm>
            <a:off x="3908425" y="1089025"/>
            <a:ext cx="1438275" cy="304800"/>
          </a:xfrm>
          <a:prstGeom prst="rect">
            <a:avLst/>
          </a:prstGeom>
          <a:solidFill>
            <a:srgbClr val="FFFFFF"/>
          </a:solidFill>
          <a:ln w="9525">
            <a:solidFill>
              <a:srgbClr val="000000"/>
            </a:solidFill>
            <a:miter lim="800000"/>
          </a:ln>
        </p:spPr>
        <p:txBody>
          <a:bodyPr/>
          <a:lstStyle>
            <a:lvl1pPr>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消灭浪费，降低成本</a:t>
            </a:r>
            <a:endParaRPr kumimoji="0" lang="zh-CN" altLang="zh-CN" sz="20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333" name="Text Box 21"/>
          <p:cNvSpPr txBox="1">
            <a:spLocks noChangeArrowheads="1"/>
          </p:cNvSpPr>
          <p:nvPr/>
        </p:nvSpPr>
        <p:spPr bwMode="auto">
          <a:xfrm>
            <a:off x="4918075" y="431800"/>
            <a:ext cx="1552575" cy="314325"/>
          </a:xfrm>
          <a:prstGeom prst="rect">
            <a:avLst/>
          </a:prstGeom>
          <a:solidFill>
            <a:srgbClr val="FFFFFF"/>
          </a:solidFill>
          <a:ln w="9525">
            <a:solidFill>
              <a:srgbClr val="000000"/>
            </a:solidFill>
            <a:miter lim="800000"/>
          </a:ln>
        </p:spPr>
        <p:txBody>
          <a:bodyPr/>
          <a:lstStyle>
            <a:lvl1pPr indent="66675">
              <a:spcBef>
                <a:spcPct val="20000"/>
              </a:spcBef>
              <a:buChar char="•"/>
              <a:defRPr sz="3200" b="1">
                <a:solidFill>
                  <a:schemeClr val="accent1"/>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marL="0" marR="0" lvl="0" indent="66675" algn="l" defTabSz="914400" rtl="0" eaLnBrk="1" fontAlgn="base" latinLnBrk="0" hangingPunct="1">
              <a:lnSpc>
                <a:spcPct val="100000"/>
              </a:lnSpc>
              <a:spcBef>
                <a:spcPct val="0"/>
              </a:spcBef>
              <a:spcAft>
                <a:spcPct val="0"/>
              </a:spcAft>
              <a:buClrTx/>
              <a:buSzTx/>
              <a:buFontTx/>
              <a:buNone/>
              <a:defRPr/>
            </a:pPr>
            <a:r>
              <a:rPr kumimoji="0" lang="zh-CN" altLang="zh-CN" sz="105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全公司整体利润增加</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xfrm>
            <a:off x="0" y="0"/>
            <a:ext cx="12192000" cy="703263"/>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3</a:t>
            </a:r>
            <a:r>
              <a:rPr lang="zh-CN" altLang="en-US" sz="3200" dirty="0">
                <a:latin typeface="微软雅黑" panose="020B0503020204020204" pitchFamily="34" charset="-122"/>
                <a:ea typeface="微软雅黑" panose="020B0503020204020204" pitchFamily="34" charset="-122"/>
              </a:rPr>
              <a:t>：“零库存”与“零时间”</a:t>
            </a:r>
            <a:endParaRPr lang="zh-CN" altLang="en-US" sz="3200" dirty="0">
              <a:latin typeface="微软雅黑" panose="020B0503020204020204" pitchFamily="34" charset="-122"/>
              <a:ea typeface="微软雅黑" panose="020B0503020204020204" pitchFamily="34" charset="-122"/>
            </a:endParaRPr>
          </a:p>
        </p:txBody>
      </p:sp>
      <p:sp>
        <p:nvSpPr>
          <p:cNvPr id="14339" name="内容占位符 2"/>
          <p:cNvSpPr>
            <a:spLocks noGrp="1"/>
          </p:cNvSpPr>
          <p:nvPr>
            <p:ph idx="1"/>
          </p:nvPr>
        </p:nvSpPr>
        <p:spPr>
          <a:xfrm>
            <a:off x="1154113" y="1225550"/>
            <a:ext cx="9888537" cy="4629150"/>
          </a:xfrm>
          <a:ln/>
        </p:spPr>
        <p:txBody>
          <a:bodyPr vert="horz" wrap="square" lIns="91440" tIns="45720" rIns="91440" bIns="45720" anchor="t" anchorCtr="0"/>
          <a:p>
            <a:pPr>
              <a:buNone/>
            </a:pPr>
            <a:r>
              <a:rPr lang="zh-CN" altLang="en-US" sz="2000" dirty="0">
                <a:solidFill>
                  <a:srgbClr val="333333"/>
                </a:solidFill>
                <a:latin typeface="微软雅黑" panose="020B0503020204020204" pitchFamily="34" charset="-122"/>
                <a:ea typeface="微软雅黑" panose="020B0503020204020204" pitchFamily="34" charset="-122"/>
              </a:rPr>
              <a:t>     在企业生产中，正是“零库存”与“零时间”的细节凝聚了效率。</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杜绝浪费，这对于每一家企业都是涉及到提高效率，增加利润的大事，但恐怕任何一家企业都比不上丰田公司做的精细。</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它将浪费分成七种：</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生产过量的浪费</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窝工造成的浪费</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搬运上的浪费</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加工本身的浪费</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库存上的浪费</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操作上的浪费</a:t>
            </a:r>
            <a:endParaRPr lang="zh-CN" altLang="en-US" sz="2000" dirty="0">
              <a:solidFill>
                <a:srgbClr val="333333"/>
              </a:solidFill>
              <a:latin typeface="微软雅黑" panose="020B0503020204020204" pitchFamily="34" charset="-122"/>
              <a:ea typeface="微软雅黑" panose="020B0503020204020204" pitchFamily="34" charset="-122"/>
            </a:endParaRPr>
          </a:p>
          <a:p>
            <a:r>
              <a:rPr lang="zh-CN" altLang="en-US" sz="2000" dirty="0">
                <a:solidFill>
                  <a:srgbClr val="333333"/>
                </a:solidFill>
                <a:latin typeface="微软雅黑" panose="020B0503020204020204" pitchFamily="34" charset="-122"/>
                <a:ea typeface="微软雅黑" panose="020B0503020204020204" pitchFamily="34" charset="-122"/>
              </a:rPr>
              <a:t>制成次品的浪费</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最后丰田公司创造这样方法：必须做的工作要在必要的时间去做，以免生产过量的浪费，以避免库存的浪费。</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endParaRPr lang="zh-CN" altLang="en-US" sz="20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xfrm>
            <a:off x="527050" y="17463"/>
            <a:ext cx="11114088" cy="612775"/>
          </a:xfrm>
          <a:ln/>
        </p:spPr>
        <p:txBody>
          <a:bodyPr vert="horz" wrap="square" lIns="91440" tIns="45720" rIns="91440" bIns="45720" anchor="ctr" anchorCtr="0"/>
          <a:p>
            <a:r>
              <a:rPr lang="zh-CN" altLang="en-US" sz="3200" dirty="0">
                <a:latin typeface="微软雅黑" panose="020B0503020204020204" pitchFamily="34" charset="-122"/>
                <a:ea typeface="微软雅黑" panose="020B0503020204020204" pitchFamily="34" charset="-122"/>
              </a:rPr>
              <a:t>理念</a:t>
            </a:r>
            <a:r>
              <a:rPr lang="en-US" altLang="zh-CN" sz="3200" dirty="0">
                <a:latin typeface="微软雅黑" panose="020B0503020204020204" pitchFamily="34" charset="-122"/>
                <a:ea typeface="微软雅黑" panose="020B0503020204020204" pitchFamily="34" charset="-122"/>
              </a:rPr>
              <a:t>4</a:t>
            </a:r>
            <a:r>
              <a:rPr lang="zh-CN" altLang="en-US" sz="3200" dirty="0">
                <a:latin typeface="微软雅黑" panose="020B0503020204020204" pitchFamily="34" charset="-122"/>
                <a:ea typeface="微软雅黑" panose="020B0503020204020204" pitchFamily="34" charset="-122"/>
              </a:rPr>
              <a:t>：“倒流程”生产</a:t>
            </a:r>
            <a:endParaRPr lang="zh-CN" altLang="en-US" sz="3200" dirty="0">
              <a:latin typeface="微软雅黑" panose="020B0503020204020204" pitchFamily="34" charset="-122"/>
              <a:ea typeface="微软雅黑" panose="020B0503020204020204" pitchFamily="34" charset="-122"/>
            </a:endParaRPr>
          </a:p>
        </p:txBody>
      </p:sp>
      <p:sp>
        <p:nvSpPr>
          <p:cNvPr id="15363" name="内容占位符 2"/>
          <p:cNvSpPr>
            <a:spLocks noGrp="1"/>
          </p:cNvSpPr>
          <p:nvPr>
            <p:ph idx="1"/>
          </p:nvPr>
        </p:nvSpPr>
        <p:spPr>
          <a:ln/>
        </p:spPr>
        <p:txBody>
          <a:bodyPr vert="horz" wrap="square" lIns="91440" tIns="45720" rIns="91440" bIns="45720" anchor="t" anchorCtr="0"/>
          <a:p>
            <a:pPr>
              <a:buNone/>
            </a:pPr>
            <a:r>
              <a:rPr lang="zh-CN" altLang="en-US" sz="2000" dirty="0">
                <a:solidFill>
                  <a:srgbClr val="333333"/>
                </a:solidFill>
                <a:latin typeface="微软雅黑" panose="020B0503020204020204" pitchFamily="34" charset="-122"/>
                <a:ea typeface="微软雅黑" panose="020B0503020204020204" pitchFamily="34" charset="-122"/>
              </a:rPr>
              <a:t>     这样一种“倒流程”方式是新世纪的新型管理方式。它好比一座倒过来的金字塔，将那塔尖指向客户、顾客和消费者那里，再也没有什么犹豫。</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“倒流程”生产的优势：</a:t>
            </a: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en-US" altLang="zh-CN" sz="2000" dirty="0">
                <a:solidFill>
                  <a:srgbClr val="333333"/>
                </a:solidFill>
                <a:latin typeface="微软雅黑" panose="020B0503020204020204" pitchFamily="34" charset="-122"/>
                <a:ea typeface="微软雅黑" panose="020B0503020204020204" pitchFamily="34" charset="-122"/>
              </a:rPr>
              <a:t>    1.</a:t>
            </a:r>
            <a:r>
              <a:rPr lang="zh-CN" altLang="en-US" sz="2000" dirty="0">
                <a:solidFill>
                  <a:srgbClr val="333333"/>
                </a:solidFill>
                <a:latin typeface="微软雅黑" panose="020B0503020204020204" pitchFamily="34" charset="-122"/>
                <a:ea typeface="微软雅黑" panose="020B0503020204020204" pitchFamily="34" charset="-122"/>
              </a:rPr>
              <a:t>实现了所有工序上所有部件的“零次品”；</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a:t>
            </a:r>
            <a:r>
              <a:rPr lang="en-US" altLang="zh-CN" sz="2000" dirty="0">
                <a:solidFill>
                  <a:srgbClr val="333333"/>
                </a:solidFill>
                <a:latin typeface="微软雅黑" panose="020B0503020204020204" pitchFamily="34" charset="-122"/>
                <a:ea typeface="微软雅黑" panose="020B0503020204020204" pitchFamily="34" charset="-122"/>
              </a:rPr>
              <a:t>2.</a:t>
            </a:r>
            <a:r>
              <a:rPr lang="zh-CN" altLang="en-US" sz="2000" dirty="0">
                <a:solidFill>
                  <a:srgbClr val="333333"/>
                </a:solidFill>
                <a:latin typeface="微软雅黑" panose="020B0503020204020204" pitchFamily="34" charset="-122"/>
                <a:ea typeface="微软雅黑" panose="020B0503020204020204" pitchFamily="34" charset="-122"/>
              </a:rPr>
              <a:t>实现了“零库存”，不讲存量，没有积压，节省了成本；</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endParaRPr lang="zh-CN" altLang="en-US" sz="2000" dirty="0">
              <a:solidFill>
                <a:srgbClr val="333333"/>
              </a:solidFill>
              <a:latin typeface="微软雅黑" panose="020B0503020204020204" pitchFamily="34" charset="-122"/>
              <a:ea typeface="微软雅黑" panose="020B0503020204020204" pitchFamily="34" charset="-122"/>
            </a:endParaRPr>
          </a:p>
          <a:p>
            <a:pPr>
              <a:buNone/>
            </a:pPr>
            <a:r>
              <a:rPr lang="zh-CN" altLang="en-US" sz="2000" dirty="0">
                <a:solidFill>
                  <a:srgbClr val="333333"/>
                </a:solidFill>
                <a:latin typeface="微软雅黑" panose="020B0503020204020204" pitchFamily="34" charset="-122"/>
                <a:ea typeface="微软雅黑" panose="020B0503020204020204" pitchFamily="34" charset="-122"/>
              </a:rPr>
              <a:t>    </a:t>
            </a:r>
            <a:r>
              <a:rPr lang="en-US" altLang="zh-CN" sz="2000" dirty="0">
                <a:solidFill>
                  <a:srgbClr val="333333"/>
                </a:solidFill>
                <a:latin typeface="微软雅黑" panose="020B0503020204020204" pitchFamily="34" charset="-122"/>
                <a:ea typeface="微软雅黑" panose="020B0503020204020204" pitchFamily="34" charset="-122"/>
              </a:rPr>
              <a:t>3.</a:t>
            </a:r>
            <a:r>
              <a:rPr lang="zh-CN" altLang="en-US" sz="2000" dirty="0">
                <a:solidFill>
                  <a:srgbClr val="333333"/>
                </a:solidFill>
                <a:latin typeface="微软雅黑" panose="020B0503020204020204" pitchFamily="34" charset="-122"/>
                <a:ea typeface="微软雅黑" panose="020B0503020204020204" pitchFamily="34" charset="-122"/>
              </a:rPr>
              <a:t>扩大了销售</a:t>
            </a:r>
            <a:r>
              <a:rPr lang="zh-CN" altLang="zh-CN" sz="2000" dirty="0">
                <a:solidFill>
                  <a:srgbClr val="333333"/>
                </a:solidFill>
                <a:latin typeface="微软雅黑" panose="020B0503020204020204" pitchFamily="34" charset="-122"/>
                <a:ea typeface="微软雅黑" panose="020B0503020204020204" pitchFamily="34" charset="-122"/>
              </a:rPr>
              <a:t> </a:t>
            </a:r>
            <a:endParaRPr lang="en-US" altLang="zh-CN" sz="2000" dirty="0">
              <a:solidFill>
                <a:srgbClr val="333333"/>
              </a:solidFill>
              <a:latin typeface="微软雅黑" panose="020B0503020204020204" pitchFamily="34" charset="-122"/>
              <a:ea typeface="微软雅黑" panose="020B0503020204020204" pitchFamily="34" charset="-122"/>
            </a:endParaRPr>
          </a:p>
          <a:p>
            <a:pPr>
              <a:buNone/>
            </a:pPr>
            <a:endParaRPr lang="zh-CN" altLang="en-US" sz="2000" dirty="0">
              <a:solidFill>
                <a:srgbClr val="333333"/>
              </a:solidFill>
              <a:latin typeface="微软雅黑" panose="020B0503020204020204" pitchFamily="34" charset="-122"/>
              <a:ea typeface="微软雅黑" panose="020B0503020204020204" pitchFamily="34" charset="-122"/>
            </a:endParaRPr>
          </a:p>
        </p:txBody>
      </p:sp>
      <p:pic>
        <p:nvPicPr>
          <p:cNvPr id="15364" name="Picture 6" descr="firetruck_lg_clr"/>
          <p:cNvPicPr>
            <a:picLocks noChangeAspect="1"/>
          </p:cNvPicPr>
          <p:nvPr/>
        </p:nvPicPr>
        <p:blipFill>
          <a:blip r:embed="rId1"/>
          <a:stretch>
            <a:fillRect/>
          </a:stretch>
        </p:blipFill>
        <p:spPr>
          <a:xfrm>
            <a:off x="8985250" y="4283075"/>
            <a:ext cx="1790700" cy="14319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11.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12.xml><?xml version="1.0" encoding="utf-8"?>
<p:tagLst xmlns:p="http://schemas.openxmlformats.org/presentationml/2006/main">
  <p:tag name="KSO_WPP_MARK_KEY" val="65db81c5-e0bb-4088-b83c-e0b2670c5105"/>
  <p:tag name="COMMONDATA" val="eyJoZGlkIjoiODc5OTdkZDQxOTMwNGQxNTBmNzRiMmEzNWM0ZjQ1Mm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4.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5.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6.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7.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8.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ags/tag9.xml><?xml version="1.0" encoding="utf-8"?>
<p:tagLst xmlns:p="http://schemas.openxmlformats.org/presentationml/2006/main">
  <p:tag name="PA" val="v5.2.0"/>
  <p:tag name="RESOURCELIBID_SHAPE" val="286552"/>
  <p:tag name="RESOURCELIB_SHAPETYPE" val="4"/>
  <p:tag name="PAMAINTYPE" val="4"/>
  <p:tag name="PATYPE" val="163"/>
  <p:tag name="PASUBTYPE" val="164"/>
</p:tagLst>
</file>

<file path=ppt/theme/theme1.xml><?xml version="1.0" encoding="utf-8"?>
<a:theme xmlns:a="http://schemas.openxmlformats.org/drawingml/2006/main" name="1_Default Design">
  <a:themeElements>
    <a:clrScheme name="1_Default Design 2">
      <a:dk1>
        <a:srgbClr val="1C1C1C"/>
      </a:dk1>
      <a:lt1>
        <a:srgbClr val="FFFFFF"/>
      </a:lt1>
      <a:dk2>
        <a:srgbClr val="292929"/>
      </a:dk2>
      <a:lt2>
        <a:srgbClr val="DDDDDD"/>
      </a:lt2>
      <a:accent1>
        <a:srgbClr val="9A2FBB"/>
      </a:accent1>
      <a:accent2>
        <a:srgbClr val="0091D2"/>
      </a:accent2>
      <a:accent3>
        <a:srgbClr val="FFFFFF"/>
      </a:accent3>
      <a:accent4>
        <a:srgbClr val="161616"/>
      </a:accent4>
      <a:accent5>
        <a:srgbClr val="CAADDA"/>
      </a:accent5>
      <a:accent6>
        <a:srgbClr val="0083BE"/>
      </a:accent6>
      <a:hlink>
        <a:srgbClr val="FCA11C"/>
      </a:hlink>
      <a:folHlink>
        <a:srgbClr val="89BC3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100000">
              <a:schemeClr val="accent2">
                <a:gamma/>
                <a:shade val="46275"/>
                <a:invGamma/>
              </a:schemeClr>
            </a:gs>
          </a:gsLst>
          <a:lin ang="5400000" scaled="1"/>
        </a:gradFill>
        <a:ln w="28575" cap="flat" cmpd="sng" algn="ctr">
          <a:solidFill>
            <a:srgbClr val="FFFFFF"/>
          </a:solidFill>
          <a:prstDash val="solid"/>
          <a:round/>
          <a:headEnd type="none" w="med" len="med"/>
          <a:tailEnd type="none" w="med" len="med"/>
        </a:ln>
        <a:effectLst>
          <a:prstShdw prst="shdw13" dist="53882" dir="2700000">
            <a:srgbClr val="080808">
              <a:alpha val="50000"/>
            </a:srgbClr>
          </a:prstShdw>
        </a:effectLst>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accent2"/>
            </a:gs>
            <a:gs pos="100000">
              <a:schemeClr val="accent2">
                <a:gamma/>
                <a:shade val="46275"/>
                <a:invGamma/>
              </a:schemeClr>
            </a:gs>
          </a:gsLst>
          <a:lin ang="5400000" scaled="1"/>
        </a:gradFill>
        <a:ln w="28575" cap="flat" cmpd="sng" algn="ctr">
          <a:solidFill>
            <a:srgbClr val="FFFFFF"/>
          </a:solidFill>
          <a:prstDash val="solid"/>
          <a:round/>
          <a:headEnd type="none" w="med" len="med"/>
          <a:tailEnd type="none" w="med" len="med"/>
        </a:ln>
        <a:effectLst>
          <a:prstShdw prst="shdw13" dist="53882" dir="2700000">
            <a:srgbClr val="080808">
              <a:alpha val="50000"/>
            </a:srgbClr>
          </a:prstShdw>
        </a:effectLst>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1C1C1C"/>
        </a:dk1>
        <a:lt1>
          <a:srgbClr val="FFFFFF"/>
        </a:lt1>
        <a:dk2>
          <a:srgbClr val="292929"/>
        </a:dk2>
        <a:lt2>
          <a:srgbClr val="DDDDDD"/>
        </a:lt2>
        <a:accent1>
          <a:srgbClr val="1F4377"/>
        </a:accent1>
        <a:accent2>
          <a:srgbClr val="A4CB5D"/>
        </a:accent2>
        <a:accent3>
          <a:srgbClr val="FFFFFF"/>
        </a:accent3>
        <a:accent4>
          <a:srgbClr val="161616"/>
        </a:accent4>
        <a:accent5>
          <a:srgbClr val="ABB0BD"/>
        </a:accent5>
        <a:accent6>
          <a:srgbClr val="94B853"/>
        </a:accent6>
        <a:hlink>
          <a:srgbClr val="83BFDD"/>
        </a:hlink>
        <a:folHlink>
          <a:srgbClr val="FF8731"/>
        </a:folHlink>
      </a:clrScheme>
      <a:clrMap bg1="lt1" tx1="dk1" bg2="lt2" tx2="dk2" accent1="accent1" accent2="accent2" accent3="accent3" accent4="accent4" accent5="accent5" accent6="accent6" hlink="hlink" folHlink="folHlink"/>
    </a:extraClrScheme>
    <a:extraClrScheme>
      <a:clrScheme name="1_Default Design 2">
        <a:dk1>
          <a:srgbClr val="1C1C1C"/>
        </a:dk1>
        <a:lt1>
          <a:srgbClr val="FFFFFF"/>
        </a:lt1>
        <a:dk2>
          <a:srgbClr val="292929"/>
        </a:dk2>
        <a:lt2>
          <a:srgbClr val="DDDDDD"/>
        </a:lt2>
        <a:accent1>
          <a:srgbClr val="9A2FBB"/>
        </a:accent1>
        <a:accent2>
          <a:srgbClr val="0091D2"/>
        </a:accent2>
        <a:accent3>
          <a:srgbClr val="FFFFFF"/>
        </a:accent3>
        <a:accent4>
          <a:srgbClr val="161616"/>
        </a:accent4>
        <a:accent5>
          <a:srgbClr val="CAADDA"/>
        </a:accent5>
        <a:accent6>
          <a:srgbClr val="0083BE"/>
        </a:accent6>
        <a:hlink>
          <a:srgbClr val="FCA11C"/>
        </a:hlink>
        <a:folHlink>
          <a:srgbClr val="89BC36"/>
        </a:folHlink>
      </a:clrScheme>
      <a:clrMap bg1="lt1" tx1="dk1" bg2="lt2" tx2="dk2" accent1="accent1" accent2="accent2" accent3="accent3" accent4="accent4" accent5="accent5" accent6="accent6" hlink="hlink" folHlink="folHlink"/>
    </a:extraClrScheme>
    <a:extraClrScheme>
      <a:clrScheme name="1_Default Design 3">
        <a:dk1>
          <a:srgbClr val="1C1C1C"/>
        </a:dk1>
        <a:lt1>
          <a:srgbClr val="FFFFFF"/>
        </a:lt1>
        <a:dk2>
          <a:srgbClr val="292929"/>
        </a:dk2>
        <a:lt2>
          <a:srgbClr val="DDDDDD"/>
        </a:lt2>
        <a:accent1>
          <a:srgbClr val="F2960E"/>
        </a:accent1>
        <a:accent2>
          <a:srgbClr val="AD255F"/>
        </a:accent2>
        <a:accent3>
          <a:srgbClr val="FFFFFF"/>
        </a:accent3>
        <a:accent4>
          <a:srgbClr val="161616"/>
        </a:accent4>
        <a:accent5>
          <a:srgbClr val="F7C9AA"/>
        </a:accent5>
        <a:accent6>
          <a:srgbClr val="9C2055"/>
        </a:accent6>
        <a:hlink>
          <a:srgbClr val="2FBBA0"/>
        </a:hlink>
        <a:folHlink>
          <a:srgbClr val="C89A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9723</Words>
  <Application>WPS 演示</Application>
  <PresentationFormat>宽屏</PresentationFormat>
  <Paragraphs>514</Paragraphs>
  <Slides>51</Slides>
  <Notes>10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61" baseType="lpstr">
      <vt:lpstr>Arial</vt:lpstr>
      <vt:lpstr>宋体</vt:lpstr>
      <vt:lpstr>Wingdings</vt:lpstr>
      <vt:lpstr>微软雅黑</vt:lpstr>
      <vt:lpstr>Times New Roman</vt:lpstr>
      <vt:lpstr>Calibri</vt:lpstr>
      <vt:lpstr>Arial Unicode MS</vt:lpstr>
      <vt:lpstr>黑体</vt:lpstr>
      <vt:lpstr>1_Default Design</vt:lpstr>
      <vt:lpstr>Excel.Chart.8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Testpc1</dc:creator>
  <cp:lastModifiedBy>WPS_1670316127</cp:lastModifiedBy>
  <cp:revision>500</cp:revision>
  <dcterms:created xsi:type="dcterms:W3CDTF">2005-01-06T00:36:03Z</dcterms:created>
  <dcterms:modified xsi:type="dcterms:W3CDTF">2023-03-02T07:14:17Z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000800aa0b000000000001024110</vt:lpwstr>
  </property>
  <property fmtid="{D5CDD505-2E9C-101B-9397-08002B2CF9AE}" pid="3" name="ICV">
    <vt:lpwstr>25336D4283B04C9A88DB2887034F231E</vt:lpwstr>
  </property>
  <property fmtid="{D5CDD505-2E9C-101B-9397-08002B2CF9AE}" pid="4" name="KSOProductBuildVer">
    <vt:lpwstr>2052-11.1.0.13703</vt:lpwstr>
  </property>
</Properties>
</file>