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  <p:sldMasterId id="2147483674" r:id="rId4"/>
    <p:sldMasterId id="2147483686" r:id="rId5"/>
    <p:sldMasterId id="2147483698" r:id="rId6"/>
  </p:sldMasterIdLst>
  <p:notesMasterIdLst>
    <p:notesMasterId r:id="rId8"/>
  </p:notesMasterIdLst>
  <p:handoutMasterIdLst>
    <p:handoutMasterId r:id="rId60"/>
  </p:handoutMasterIdLst>
  <p:sldIdLst>
    <p:sldId id="997" r:id="rId7"/>
    <p:sldId id="959" r:id="rId9"/>
    <p:sldId id="961" r:id="rId10"/>
    <p:sldId id="960" r:id="rId11"/>
    <p:sldId id="963" r:id="rId12"/>
    <p:sldId id="878" r:id="rId13"/>
    <p:sldId id="998" r:id="rId14"/>
    <p:sldId id="964" r:id="rId15"/>
    <p:sldId id="965" r:id="rId16"/>
    <p:sldId id="966" r:id="rId17"/>
    <p:sldId id="999" r:id="rId18"/>
    <p:sldId id="1033" r:id="rId19"/>
    <p:sldId id="1000" r:id="rId20"/>
    <p:sldId id="1001" r:id="rId21"/>
    <p:sldId id="1005" r:id="rId22"/>
    <p:sldId id="1014" r:id="rId23"/>
    <p:sldId id="969" r:id="rId24"/>
    <p:sldId id="1032" r:id="rId25"/>
    <p:sldId id="968" r:id="rId26"/>
    <p:sldId id="1029" r:id="rId27"/>
    <p:sldId id="1031" r:id="rId28"/>
    <p:sldId id="967" r:id="rId29"/>
    <p:sldId id="1008" r:id="rId30"/>
    <p:sldId id="980" r:id="rId31"/>
    <p:sldId id="1002" r:id="rId32"/>
    <p:sldId id="1009" r:id="rId33"/>
    <p:sldId id="1010" r:id="rId34"/>
    <p:sldId id="970" r:id="rId35"/>
    <p:sldId id="971" r:id="rId36"/>
    <p:sldId id="1017" r:id="rId37"/>
    <p:sldId id="1018" r:id="rId38"/>
    <p:sldId id="1019" r:id="rId39"/>
    <p:sldId id="1020" r:id="rId40"/>
    <p:sldId id="976" r:id="rId41"/>
    <p:sldId id="1023" r:id="rId42"/>
    <p:sldId id="1021" r:id="rId43"/>
    <p:sldId id="1022" r:id="rId44"/>
    <p:sldId id="1011" r:id="rId45"/>
    <p:sldId id="982" r:id="rId46"/>
    <p:sldId id="891" r:id="rId47"/>
    <p:sldId id="1003" r:id="rId48"/>
    <p:sldId id="1012" r:id="rId49"/>
    <p:sldId id="1013" r:id="rId50"/>
    <p:sldId id="984" r:id="rId51"/>
    <p:sldId id="894" r:id="rId52"/>
    <p:sldId id="986" r:id="rId53"/>
    <p:sldId id="1015" r:id="rId54"/>
    <p:sldId id="1004" r:id="rId55"/>
    <p:sldId id="987" r:id="rId56"/>
    <p:sldId id="994" r:id="rId57"/>
    <p:sldId id="991" r:id="rId58"/>
    <p:sldId id="993" r:id="rId59"/>
  </p:sldIdLst>
  <p:sldSz cx="9144000" cy="6858000" type="screen4x3"/>
  <p:notesSz cx="6858000" cy="9296400"/>
  <p:custDataLst>
    <p:tags r:id="rId65"/>
  </p:custDataLst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003D62"/>
        </a:solidFill>
        <a:latin typeface="Arial" panose="020B0604020202020204" pitchFamily="34" charset="0"/>
        <a:ea typeface="黑体" panose="0201060906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003D62"/>
        </a:solidFill>
        <a:latin typeface="Arial" panose="020B0604020202020204" pitchFamily="34" charset="0"/>
        <a:ea typeface="黑体" panose="0201060906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003D62"/>
        </a:solidFill>
        <a:latin typeface="Arial" panose="020B0604020202020204" pitchFamily="34" charset="0"/>
        <a:ea typeface="黑体" panose="0201060906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003D62"/>
        </a:solidFill>
        <a:latin typeface="Arial" panose="020B0604020202020204" pitchFamily="34" charset="0"/>
        <a:ea typeface="黑体" panose="0201060906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003D62"/>
        </a:solidFill>
        <a:latin typeface="Arial" panose="020B0604020202020204" pitchFamily="34" charset="0"/>
        <a:ea typeface="黑体" panose="0201060906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003D62"/>
        </a:solidFill>
        <a:latin typeface="Arial" panose="020B0604020202020204" pitchFamily="34" charset="0"/>
        <a:ea typeface="黑体" panose="0201060906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003D62"/>
        </a:solidFill>
        <a:latin typeface="Arial" panose="020B0604020202020204" pitchFamily="34" charset="0"/>
        <a:ea typeface="黑体" panose="0201060906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003D62"/>
        </a:solidFill>
        <a:latin typeface="Arial" panose="020B0604020202020204" pitchFamily="34" charset="0"/>
        <a:ea typeface="黑体" panose="0201060906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1" i="0" u="none" kern="1200" baseline="0">
        <a:solidFill>
          <a:srgbClr val="003D62"/>
        </a:solidFill>
        <a:latin typeface="Arial" panose="020B0604020202020204" pitchFamily="34" charset="0"/>
        <a:ea typeface="黑体" panose="0201060906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7" userDrawn="1">
          <p15:clr>
            <a:srgbClr val="A4A3A4"/>
          </p15:clr>
        </p15:guide>
        <p15:guide id="2" orient="horz" pos="1389" userDrawn="1">
          <p15:clr>
            <a:srgbClr val="A4A3A4"/>
          </p15:clr>
        </p15:guide>
        <p15:guide id="3" orient="horz" pos="598" userDrawn="1">
          <p15:clr>
            <a:srgbClr val="A4A3A4"/>
          </p15:clr>
        </p15:guide>
        <p15:guide id="4" orient="horz" pos="3134" userDrawn="1">
          <p15:clr>
            <a:srgbClr val="A4A3A4"/>
          </p15:clr>
        </p15:guide>
        <p15:guide id="5" orient="horz" pos="4170" userDrawn="1">
          <p15:clr>
            <a:srgbClr val="A4A3A4"/>
          </p15:clr>
        </p15:guide>
        <p15:guide id="6" orient="horz" pos="2269" userDrawn="1">
          <p15:clr>
            <a:srgbClr val="A4A3A4"/>
          </p15:clr>
        </p15:guide>
        <p15:guide id="7" pos="3934" userDrawn="1">
          <p15:clr>
            <a:srgbClr val="A4A3A4"/>
          </p15:clr>
        </p15:guide>
        <p15:guide id="8" pos="1758" userDrawn="1">
          <p15:clr>
            <a:srgbClr val="A4A3A4"/>
          </p15:clr>
        </p15:guide>
        <p15:guide id="9" pos="5723" userDrawn="1">
          <p15:clr>
            <a:srgbClr val="A4A3A4"/>
          </p15:clr>
        </p15:guide>
        <p15:guide id="10" pos="233" userDrawn="1">
          <p15:clr>
            <a:srgbClr val="A4A3A4"/>
          </p15:clr>
        </p15:guide>
        <p15:guide id="11" pos="546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ieu Massart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33"/>
    <a:srgbClr val="FF8F43"/>
    <a:srgbClr val="FF6600"/>
    <a:srgbClr val="5F5F5F"/>
    <a:srgbClr val="808080"/>
    <a:srgbClr val="B2B2B2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2512"/>
    <p:restoredTop sz="94599"/>
  </p:normalViewPr>
  <p:slideViewPr>
    <p:cSldViewPr snapToGrid="0" showGuides="1">
      <p:cViewPr>
        <p:scale>
          <a:sx n="75" d="100"/>
          <a:sy n="75" d="100"/>
        </p:scale>
        <p:origin x="-1896" y="-546"/>
      </p:cViewPr>
      <p:guideLst>
        <p:guide orient="horz" pos="3467"/>
        <p:guide orient="horz" pos="1389"/>
        <p:guide orient="horz" pos="598"/>
        <p:guide orient="horz" pos="3134"/>
        <p:guide orient="horz" pos="4170"/>
        <p:guide orient="horz" pos="2269"/>
        <p:guide pos="3934"/>
        <p:guide pos="1758"/>
        <p:guide pos="5723"/>
        <p:guide pos="233"/>
        <p:guide pos="54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330" cy="7633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2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65" Type="http://schemas.openxmlformats.org/officeDocument/2006/relationships/tags" Target="tags/tag9.xml"/><Relationship Id="rId64" Type="http://schemas.openxmlformats.org/officeDocument/2006/relationships/commentAuthors" Target="commentAuthors.xml"/><Relationship Id="rId63" Type="http://schemas.openxmlformats.org/officeDocument/2006/relationships/tableStyles" Target="tableStyles.xml"/><Relationship Id="rId62" Type="http://schemas.openxmlformats.org/officeDocument/2006/relationships/viewProps" Target="viewProps.xml"/><Relationship Id="rId61" Type="http://schemas.openxmlformats.org/officeDocument/2006/relationships/presProps" Target="presProps.xml"/><Relationship Id="rId60" Type="http://schemas.openxmlformats.org/officeDocument/2006/relationships/handoutMaster" Target="handoutMasters/handoutMaster1.xml"/><Relationship Id="rId6" Type="http://schemas.openxmlformats.org/officeDocument/2006/relationships/slideMaster" Target="slideMasters/slideMaster5.xml"/><Relationship Id="rId59" Type="http://schemas.openxmlformats.org/officeDocument/2006/relationships/slide" Target="slides/slide52.xml"/><Relationship Id="rId58" Type="http://schemas.openxmlformats.org/officeDocument/2006/relationships/slide" Target="slides/slide51.xml"/><Relationship Id="rId57" Type="http://schemas.openxmlformats.org/officeDocument/2006/relationships/slide" Target="slides/slide50.xml"/><Relationship Id="rId56" Type="http://schemas.openxmlformats.org/officeDocument/2006/relationships/slide" Target="slides/slide49.xml"/><Relationship Id="rId55" Type="http://schemas.openxmlformats.org/officeDocument/2006/relationships/slide" Target="slides/slide48.xml"/><Relationship Id="rId54" Type="http://schemas.openxmlformats.org/officeDocument/2006/relationships/slide" Target="slides/slide47.xml"/><Relationship Id="rId53" Type="http://schemas.openxmlformats.org/officeDocument/2006/relationships/slide" Target="slides/slide46.xml"/><Relationship Id="rId52" Type="http://schemas.openxmlformats.org/officeDocument/2006/relationships/slide" Target="slides/slide45.xml"/><Relationship Id="rId51" Type="http://schemas.openxmlformats.org/officeDocument/2006/relationships/slide" Target="slides/slide44.xml"/><Relationship Id="rId50" Type="http://schemas.openxmlformats.org/officeDocument/2006/relationships/slide" Target="slides/slide43.xml"/><Relationship Id="rId5" Type="http://schemas.openxmlformats.org/officeDocument/2006/relationships/slideMaster" Target="slideMasters/slideMaster4.xml"/><Relationship Id="rId49" Type="http://schemas.openxmlformats.org/officeDocument/2006/relationships/slide" Target="slides/slide42.xml"/><Relationship Id="rId48" Type="http://schemas.openxmlformats.org/officeDocument/2006/relationships/slide" Target="slides/slide41.xml"/><Relationship Id="rId47" Type="http://schemas.openxmlformats.org/officeDocument/2006/relationships/slide" Target="slides/slide40.xml"/><Relationship Id="rId46" Type="http://schemas.openxmlformats.org/officeDocument/2006/relationships/slide" Target="slides/slide39.xml"/><Relationship Id="rId45" Type="http://schemas.openxmlformats.org/officeDocument/2006/relationships/slide" Target="slides/slide38.xml"/><Relationship Id="rId44" Type="http://schemas.openxmlformats.org/officeDocument/2006/relationships/slide" Target="slides/slide37.xml"/><Relationship Id="rId43" Type="http://schemas.openxmlformats.org/officeDocument/2006/relationships/slide" Target="slides/slide36.xml"/><Relationship Id="rId42" Type="http://schemas.openxmlformats.org/officeDocument/2006/relationships/slide" Target="slides/slide35.xml"/><Relationship Id="rId41" Type="http://schemas.openxmlformats.org/officeDocument/2006/relationships/slide" Target="slides/slide34.xml"/><Relationship Id="rId40" Type="http://schemas.openxmlformats.org/officeDocument/2006/relationships/slide" Target="slides/slide33.xml"/><Relationship Id="rId4" Type="http://schemas.openxmlformats.org/officeDocument/2006/relationships/slideMaster" Target="slideMasters/slideMaster3.xml"/><Relationship Id="rId39" Type="http://schemas.openxmlformats.org/officeDocument/2006/relationships/slide" Target="slides/slide32.xml"/><Relationship Id="rId38" Type="http://schemas.openxmlformats.org/officeDocument/2006/relationships/slide" Target="slides/slide31.xml"/><Relationship Id="rId37" Type="http://schemas.openxmlformats.org/officeDocument/2006/relationships/slide" Target="slides/slide30.xml"/><Relationship Id="rId36" Type="http://schemas.openxmlformats.org/officeDocument/2006/relationships/slide" Target="slides/slide29.xml"/><Relationship Id="rId35" Type="http://schemas.openxmlformats.org/officeDocument/2006/relationships/slide" Target="slides/slide28.xml"/><Relationship Id="rId34" Type="http://schemas.openxmlformats.org/officeDocument/2006/relationships/slide" Target="slides/slide27.xml"/><Relationship Id="rId33" Type="http://schemas.openxmlformats.org/officeDocument/2006/relationships/slide" Target="slides/slide26.xml"/><Relationship Id="rId32" Type="http://schemas.openxmlformats.org/officeDocument/2006/relationships/slide" Target="slides/slide25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0" Type="http://schemas.openxmlformats.org/officeDocument/2006/relationships/slide" Target="slides/slide13.xml"/><Relationship Id="rId2" Type="http://schemas.openxmlformats.org/officeDocument/2006/relationships/theme" Target="theme/theme1.xml"/><Relationship Id="rId19" Type="http://schemas.openxmlformats.org/officeDocument/2006/relationships/slide" Target="slides/slide12.xml"/><Relationship Id="rId18" Type="http://schemas.openxmlformats.org/officeDocument/2006/relationships/slide" Target="slides/slide11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3970" name="页眉占位符 8396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  <a:noFill/>
          <a:ln w="9525">
            <a:noFill/>
          </a:ln>
        </p:spPr>
        <p:txBody>
          <a:bodyPr lIns="91432" tIns="45715" rIns="91432" bIns="45715"/>
          <a:p>
            <a:pPr lvl="0"/>
            <a:endParaRPr lang="fr-FR" altLang="zh-CN" sz="1200" b="0" dirty="0"/>
          </a:p>
        </p:txBody>
      </p:sp>
      <p:sp>
        <p:nvSpPr>
          <p:cNvPr id="83971" name="日期占位符 83970"/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66725"/>
          </a:xfrm>
          <a:prstGeom prst="rect">
            <a:avLst/>
          </a:prstGeom>
          <a:noFill/>
          <a:ln w="9525">
            <a:noFill/>
          </a:ln>
        </p:spPr>
        <p:txBody>
          <a:bodyPr lIns="91432" tIns="45715" rIns="91432" bIns="45715"/>
          <a:p>
            <a:pPr lvl="0" algn="r"/>
            <a:endParaRPr lang="fr-FR" altLang="zh-CN" sz="1200" b="0" dirty="0"/>
          </a:p>
        </p:txBody>
      </p:sp>
      <p:sp>
        <p:nvSpPr>
          <p:cNvPr id="83972" name="页脚占位符 83971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  <a:noFill/>
          <a:ln w="9525">
            <a:noFill/>
          </a:ln>
        </p:spPr>
        <p:txBody>
          <a:bodyPr lIns="91432" tIns="45715" rIns="91432" bIns="45715" anchor="b" anchorCtr="0"/>
          <a:p>
            <a:pPr lvl="0"/>
            <a:endParaRPr lang="fr-FR" altLang="zh-CN" sz="1200" b="0" dirty="0"/>
          </a:p>
        </p:txBody>
      </p:sp>
      <p:sp>
        <p:nvSpPr>
          <p:cNvPr id="83973" name="灯片编号占位符 83972"/>
          <p:cNvSpPr>
            <a:spLocks noGrp="1"/>
          </p:cNvSpPr>
          <p:nvPr>
            <p:ph type="sldNum" sz="quarter" idx="3"/>
          </p:nvPr>
        </p:nvSpPr>
        <p:spPr>
          <a:xfrm>
            <a:off x="3886200" y="8829675"/>
            <a:ext cx="2971800" cy="466725"/>
          </a:xfrm>
          <a:prstGeom prst="rect">
            <a:avLst/>
          </a:prstGeom>
          <a:noFill/>
          <a:ln w="9525">
            <a:noFill/>
          </a:ln>
        </p:spPr>
        <p:txBody>
          <a:bodyPr lIns="91432" tIns="45715" rIns="91432" bIns="45715" anchor="b" anchorCtr="0"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307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  <a:noFill/>
          <a:ln w="9525">
            <a:noFill/>
          </a:ln>
        </p:spPr>
        <p:txBody>
          <a:bodyPr lIns="91432" tIns="45715" rIns="91432" bIns="45715"/>
          <a:p>
            <a:pPr lvl="0"/>
            <a:endParaRPr lang="fr-FR" altLang="zh-CN" sz="1200" b="0" dirty="0"/>
          </a:p>
        </p:txBody>
      </p:sp>
      <p:sp>
        <p:nvSpPr>
          <p:cNvPr id="3075" name="日期占位符 3074"/>
          <p:cNvSpPr>
            <a:spLocks noGrp="1"/>
          </p:cNvSpPr>
          <p:nvPr>
            <p:ph type="dt" idx="1"/>
          </p:nvPr>
        </p:nvSpPr>
        <p:spPr>
          <a:xfrm>
            <a:off x="3886200" y="0"/>
            <a:ext cx="2971800" cy="466725"/>
          </a:xfrm>
          <a:prstGeom prst="rect">
            <a:avLst/>
          </a:prstGeom>
          <a:noFill/>
          <a:ln w="9525">
            <a:noFill/>
          </a:ln>
        </p:spPr>
        <p:txBody>
          <a:bodyPr lIns="91432" tIns="45715" rIns="91432" bIns="45715"/>
          <a:p>
            <a:pPr lvl="0" algn="r"/>
            <a:endParaRPr lang="fr-FR" altLang="zh-CN" sz="1200" b="0" dirty="0"/>
          </a:p>
        </p:txBody>
      </p:sp>
      <p:sp>
        <p:nvSpPr>
          <p:cNvPr id="3076" name="幻灯片图像占位符 3075"/>
          <p:cNvSpPr>
            <a:spLocks noTextEdit="1"/>
          </p:cNvSpPr>
          <p:nvPr>
            <p:ph type="sldImg" idx="2"/>
          </p:nvPr>
        </p:nvSpPr>
        <p:spPr>
          <a:xfrm>
            <a:off x="1106488" y="698500"/>
            <a:ext cx="4646612" cy="3484563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文本占位符 3076"/>
          <p:cNvSpPr>
            <a:spLocks noGrp="1"/>
          </p:cNvSpPr>
          <p:nvPr>
            <p:ph type="body" sz="quarter" idx="3"/>
          </p:nvPr>
        </p:nvSpPr>
        <p:spPr>
          <a:xfrm>
            <a:off x="838200" y="4416425"/>
            <a:ext cx="5334000" cy="4181475"/>
          </a:xfrm>
          <a:prstGeom prst="rect">
            <a:avLst/>
          </a:prstGeom>
          <a:noFill/>
          <a:ln w="9525">
            <a:noFill/>
          </a:ln>
        </p:spPr>
        <p:txBody>
          <a:bodyPr lIns="91432" tIns="45715" rIns="91432" bIns="45715"/>
          <a:p>
            <a:pPr lvl="0"/>
            <a:r>
              <a:rPr lang="fr-FR" altLang="zh-CN" dirty="0"/>
              <a:t>Cliquez pour modifier les styles du texte du masque</a:t>
            </a:r>
            <a:endParaRPr lang="fr-FR" altLang="zh-CN" dirty="0"/>
          </a:p>
        </p:txBody>
      </p:sp>
      <p:sp>
        <p:nvSpPr>
          <p:cNvPr id="3078" name="页脚占位符 3077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  <a:noFill/>
          <a:ln w="9525">
            <a:noFill/>
          </a:ln>
        </p:spPr>
        <p:txBody>
          <a:bodyPr lIns="91432" tIns="45715" rIns="91432" bIns="45715" anchor="b" anchorCtr="0"/>
          <a:p>
            <a:pPr lvl="0"/>
            <a:endParaRPr lang="fr-FR" altLang="zh-CN" sz="1200" b="0" dirty="0"/>
          </a:p>
        </p:txBody>
      </p:sp>
      <p:sp>
        <p:nvSpPr>
          <p:cNvPr id="3079" name="灯片编号占位符 3078"/>
          <p:cNvSpPr>
            <a:spLocks noGrp="1"/>
          </p:cNvSpPr>
          <p:nvPr>
            <p:ph type="sldNum" sz="quarter" idx="5"/>
          </p:nvPr>
        </p:nvSpPr>
        <p:spPr>
          <a:xfrm>
            <a:off x="3886200" y="8829675"/>
            <a:ext cx="2971800" cy="466725"/>
          </a:xfrm>
          <a:prstGeom prst="rect">
            <a:avLst/>
          </a:prstGeom>
          <a:noFill/>
          <a:ln w="9525">
            <a:noFill/>
          </a:ln>
        </p:spPr>
        <p:txBody>
          <a:bodyPr lIns="91432" tIns="45715" rIns="91432" bIns="45715" anchor="b" anchorCtr="0"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0" fontAlgn="base" latinLnBrk="0" hangingPunct="0">
      <a:lnSpc>
        <a:spcPct val="100000"/>
      </a:lnSpc>
      <a:spcBef>
        <a:spcPts val="1000"/>
      </a:spcBef>
      <a:spcAft>
        <a:spcPct val="0"/>
      </a:spcAft>
      <a:buNone/>
      <a:defRPr sz="1400" b="1" i="0" u="none" kern="1200" baseline="0">
        <a:solidFill>
          <a:schemeClr val="tx1"/>
        </a:solidFill>
        <a:latin typeface="Arial" panose="020B0604020202020204" pitchFamily="34" charset="0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ts val="1000"/>
      </a:spcBef>
      <a:spcAft>
        <a:spcPct val="0"/>
      </a:spcAft>
      <a:buNone/>
      <a:defRPr sz="1200" b="1" i="0" u="none" kern="1200" baseline="0">
        <a:solidFill>
          <a:schemeClr val="tx1"/>
        </a:solidFill>
        <a:latin typeface="Arial" panose="020B0604020202020204" pitchFamily="34" charset="0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ts val="1000"/>
      </a:spcBef>
      <a:spcAft>
        <a:spcPct val="0"/>
      </a:spcAft>
      <a:buNone/>
      <a:defRPr sz="1200" b="1" i="0" u="none" kern="1200" baseline="0">
        <a:solidFill>
          <a:schemeClr val="tx1"/>
        </a:solidFill>
        <a:latin typeface="Arial" panose="020B0604020202020204" pitchFamily="34" charset="0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ts val="1000"/>
      </a:spcBef>
      <a:spcAft>
        <a:spcPct val="0"/>
      </a:spcAft>
      <a:buNone/>
      <a:defRPr sz="1200" b="1" i="0" u="none" kern="1200" baseline="0">
        <a:solidFill>
          <a:schemeClr val="tx1"/>
        </a:solidFill>
        <a:latin typeface="Arial" panose="020B0604020202020204" pitchFamily="34" charset="0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ts val="1000"/>
      </a:spcBef>
      <a:spcAft>
        <a:spcPct val="0"/>
      </a:spcAft>
      <a:buNone/>
      <a:defRPr sz="1200" b="1" i="0" u="none" kern="1200" baseline="0">
        <a:solidFill>
          <a:schemeClr val="tx1"/>
        </a:solidFill>
        <a:latin typeface="Arial" panose="020B0604020202020204" pitchFamily="34" charset="0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ts val="1000"/>
      </a:spcBef>
      <a:spcAft>
        <a:spcPct val="0"/>
      </a:spcAft>
      <a:buNone/>
      <a:defRPr sz="1200" b="1" i="0" u="none" kern="1200" baseline="0">
        <a:solidFill>
          <a:schemeClr val="tx1"/>
        </a:solidFill>
        <a:latin typeface="Arial" panose="020B0604020202020204" pitchFamily="34" charset="0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ts val="1000"/>
      </a:spcBef>
      <a:spcAft>
        <a:spcPct val="0"/>
      </a:spcAft>
      <a:buNone/>
      <a:defRPr sz="1200" b="1" i="0" u="none" kern="1200" baseline="0">
        <a:solidFill>
          <a:schemeClr val="tx1"/>
        </a:solidFill>
        <a:latin typeface="Arial" panose="020B0604020202020204" pitchFamily="34" charset="0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ts val="1000"/>
      </a:spcBef>
      <a:spcAft>
        <a:spcPct val="0"/>
      </a:spcAft>
      <a:buNone/>
      <a:defRPr sz="1200" b="1" i="0" u="none" kern="1200" baseline="0">
        <a:solidFill>
          <a:schemeClr val="tx1"/>
        </a:solidFill>
        <a:latin typeface="Arial" panose="020B0604020202020204" pitchFamily="34" charset="0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ts val="1000"/>
      </a:spcBef>
      <a:spcAft>
        <a:spcPct val="0"/>
      </a:spcAft>
      <a:buNone/>
      <a:defRPr sz="1200" b="1" i="0" u="none" kern="1200" baseline="0">
        <a:solidFill>
          <a:schemeClr val="tx1"/>
        </a:solidFill>
        <a:latin typeface="Arial" panose="020B0604020202020204" pitchFamily="34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364866" name="幻灯片图像占位符 3364865"/>
          <p:cNvSpPr>
            <a:spLocks noTextEdit="1"/>
          </p:cNvSpPr>
          <p:nvPr>
            <p:ph type="sldImg"/>
          </p:nvPr>
        </p:nvSpPr>
        <p:spPr>
          <a:xfrm>
            <a:off x="1108075" y="696913"/>
            <a:ext cx="4648200" cy="3486150"/>
          </a:xfrm>
          <a:ln/>
        </p:spPr>
      </p:sp>
      <p:sp>
        <p:nvSpPr>
          <p:cNvPr id="3364867" name="文本占位符 3364866"/>
          <p:cNvSpPr>
            <a:spLocks noGrp="1"/>
          </p:cNvSpPr>
          <p:nvPr>
            <p:ph type="body" idx="1"/>
          </p:nvPr>
        </p:nvSpPr>
        <p:spPr>
          <a:xfrm>
            <a:off x="838200" y="4414838"/>
            <a:ext cx="5335588" cy="4184650"/>
          </a:xfrm>
          <a:ln/>
        </p:spPr>
        <p:txBody>
          <a:bodyPr lIns="91432" tIns="45715" rIns="91432" bIns="45715"/>
          <a:p>
            <a:pPr lvl="0"/>
            <a:endParaRPr lang="en-GB" altLang="x-non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418114" name="幻灯片图像占位符 3418113"/>
          <p:cNvSpPr>
            <a:spLocks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3418115" name="文本占位符 3418114"/>
          <p:cNvSpPr>
            <a:spLocks noGrp="1"/>
          </p:cNvSpPr>
          <p:nvPr>
            <p:ph type="body" idx="1"/>
          </p:nvPr>
        </p:nvSpPr>
        <p:spPr>
          <a:xfrm>
            <a:off x="914400" y="4418013"/>
            <a:ext cx="5029200" cy="41814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321858" name="幻灯片图像占位符 3321857"/>
          <p:cNvSpPr>
            <a:spLocks noTextEdit="1"/>
          </p:cNvSpPr>
          <p:nvPr>
            <p:ph type="sldImg"/>
          </p:nvPr>
        </p:nvSpPr>
        <p:spPr>
          <a:xfrm>
            <a:off x="1106488" y="696913"/>
            <a:ext cx="4649787" cy="3487737"/>
          </a:xfrm>
          <a:ln/>
        </p:spPr>
      </p:sp>
      <p:sp>
        <p:nvSpPr>
          <p:cNvPr id="3321859" name="文本占位符 3321858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ln/>
        </p:spPr>
        <p:txBody>
          <a:bodyPr lIns="91432" tIns="45715" rIns="91432" bIns="45715"/>
          <a:p>
            <a:pPr lvl="0"/>
            <a:r>
              <a:rPr lang="en-US" altLang="zh-CN">
                <a:ea typeface="宋体" panose="02010600030101010101" pitchFamily="2" charset="-122"/>
              </a:rPr>
              <a:t>Recognize extraordinary team efforts</a:t>
            </a:r>
            <a:endParaRPr lang="en-US" altLang="zh-CN">
              <a:ea typeface="宋体" panose="02010600030101010101" pitchFamily="2" charset="-122"/>
            </a:endParaRPr>
          </a:p>
          <a:p>
            <a:pPr lvl="0"/>
            <a:endParaRPr lang="en-US" altLang="zh-CN">
              <a:ea typeface="宋体" panose="02010600030101010101" pitchFamily="2" charset="-122"/>
            </a:endParaRPr>
          </a:p>
          <a:p>
            <a:pPr lvl="0"/>
            <a:r>
              <a:rPr lang="en-US" altLang="zh-CN">
                <a:ea typeface="宋体" panose="02010600030101010101" pitchFamily="2" charset="-122"/>
              </a:rPr>
              <a:t>Core procedure updates</a:t>
            </a:r>
            <a:endParaRPr lang="en-US" alt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323906" name="幻灯片图像占位符 3323905"/>
          <p:cNvSpPr>
            <a:spLocks noTextEdit="1"/>
          </p:cNvSpPr>
          <p:nvPr>
            <p:ph type="sldImg"/>
          </p:nvPr>
        </p:nvSpPr>
        <p:spPr>
          <a:xfrm>
            <a:off x="1639888" y="430213"/>
            <a:ext cx="3589337" cy="2692400"/>
          </a:xfrm>
          <a:ln/>
        </p:spPr>
      </p:sp>
      <p:sp>
        <p:nvSpPr>
          <p:cNvPr id="3323907" name="文本占位符 3323906"/>
          <p:cNvSpPr>
            <a:spLocks noGrp="1"/>
          </p:cNvSpPr>
          <p:nvPr>
            <p:ph type="body" idx="1"/>
          </p:nvPr>
        </p:nvSpPr>
        <p:spPr>
          <a:xfrm>
            <a:off x="222250" y="3300413"/>
            <a:ext cx="6411913" cy="52990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438594" name="幻灯片图像占位符 3438593"/>
          <p:cNvSpPr>
            <a:spLocks noTextEdit="1"/>
          </p:cNvSpPr>
          <p:nvPr>
            <p:ph type="sldImg"/>
          </p:nvPr>
        </p:nvSpPr>
        <p:spPr>
          <a:xfrm>
            <a:off x="1639888" y="430213"/>
            <a:ext cx="3589337" cy="2692400"/>
          </a:xfrm>
          <a:ln/>
        </p:spPr>
      </p:sp>
      <p:sp>
        <p:nvSpPr>
          <p:cNvPr id="3438595" name="文本占位符 3438594"/>
          <p:cNvSpPr>
            <a:spLocks noGrp="1"/>
          </p:cNvSpPr>
          <p:nvPr>
            <p:ph type="body" idx="1"/>
          </p:nvPr>
        </p:nvSpPr>
        <p:spPr>
          <a:xfrm>
            <a:off x="222250" y="3300413"/>
            <a:ext cx="6411913" cy="52990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440642" name="幻灯片图像占位符 3440641"/>
          <p:cNvSpPr>
            <a:spLocks noTextEdit="1"/>
          </p:cNvSpPr>
          <p:nvPr>
            <p:ph type="sldImg"/>
          </p:nvPr>
        </p:nvSpPr>
        <p:spPr>
          <a:xfrm>
            <a:off x="1639888" y="430213"/>
            <a:ext cx="3589337" cy="2692400"/>
          </a:xfrm>
          <a:ln/>
        </p:spPr>
      </p:sp>
      <p:sp>
        <p:nvSpPr>
          <p:cNvPr id="3440643" name="文本占位符 3440642"/>
          <p:cNvSpPr>
            <a:spLocks noGrp="1"/>
          </p:cNvSpPr>
          <p:nvPr>
            <p:ph type="body" idx="1"/>
          </p:nvPr>
        </p:nvSpPr>
        <p:spPr>
          <a:xfrm>
            <a:off x="222250" y="3300413"/>
            <a:ext cx="6411913" cy="52990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442690" name="幻灯片图像占位符 3442689"/>
          <p:cNvSpPr>
            <a:spLocks noTextEdit="1"/>
          </p:cNvSpPr>
          <p:nvPr>
            <p:ph type="sldImg"/>
          </p:nvPr>
        </p:nvSpPr>
        <p:spPr>
          <a:xfrm>
            <a:off x="1639888" y="430213"/>
            <a:ext cx="3589337" cy="2692400"/>
          </a:xfrm>
          <a:ln/>
        </p:spPr>
      </p:sp>
      <p:sp>
        <p:nvSpPr>
          <p:cNvPr id="3442691" name="文本占位符 3442690"/>
          <p:cNvSpPr>
            <a:spLocks noGrp="1"/>
          </p:cNvSpPr>
          <p:nvPr>
            <p:ph type="body" idx="1"/>
          </p:nvPr>
        </p:nvSpPr>
        <p:spPr>
          <a:xfrm>
            <a:off x="222250" y="3300413"/>
            <a:ext cx="6411913" cy="52990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444738" name="幻灯片图像占位符 3444737"/>
          <p:cNvSpPr>
            <a:spLocks noTextEdit="1"/>
          </p:cNvSpPr>
          <p:nvPr>
            <p:ph type="sldImg"/>
          </p:nvPr>
        </p:nvSpPr>
        <p:spPr>
          <a:xfrm>
            <a:off x="1639888" y="430213"/>
            <a:ext cx="3589337" cy="2692400"/>
          </a:xfrm>
          <a:ln/>
        </p:spPr>
      </p:sp>
      <p:sp>
        <p:nvSpPr>
          <p:cNvPr id="3444739" name="文本占位符 3444738"/>
          <p:cNvSpPr>
            <a:spLocks noGrp="1"/>
          </p:cNvSpPr>
          <p:nvPr>
            <p:ph type="body" idx="1"/>
          </p:nvPr>
        </p:nvSpPr>
        <p:spPr>
          <a:xfrm>
            <a:off x="222250" y="3300413"/>
            <a:ext cx="6411913" cy="52990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334146" name="幻灯片图像占位符 3334145"/>
          <p:cNvSpPr>
            <a:spLocks noTextEdit="1"/>
          </p:cNvSpPr>
          <p:nvPr>
            <p:ph type="sldImg"/>
          </p:nvPr>
        </p:nvSpPr>
        <p:spPr>
          <a:xfrm>
            <a:off x="1639888" y="430213"/>
            <a:ext cx="3589337" cy="2692400"/>
          </a:xfrm>
          <a:ln/>
        </p:spPr>
      </p:sp>
      <p:sp>
        <p:nvSpPr>
          <p:cNvPr id="3334147" name="文本占位符 3334146"/>
          <p:cNvSpPr>
            <a:spLocks noGrp="1"/>
          </p:cNvSpPr>
          <p:nvPr>
            <p:ph type="body" idx="1"/>
          </p:nvPr>
        </p:nvSpPr>
        <p:spPr>
          <a:xfrm>
            <a:off x="222250" y="3300413"/>
            <a:ext cx="6411913" cy="52990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450882" name="幻灯片图像占位符 3450881"/>
          <p:cNvSpPr>
            <a:spLocks noTextEdit="1"/>
          </p:cNvSpPr>
          <p:nvPr>
            <p:ph type="sldImg"/>
          </p:nvPr>
        </p:nvSpPr>
        <p:spPr>
          <a:xfrm>
            <a:off x="1639888" y="430213"/>
            <a:ext cx="3589337" cy="2692400"/>
          </a:xfrm>
          <a:ln/>
        </p:spPr>
      </p:sp>
      <p:sp>
        <p:nvSpPr>
          <p:cNvPr id="3450883" name="文本占位符 3450882"/>
          <p:cNvSpPr>
            <a:spLocks noGrp="1"/>
          </p:cNvSpPr>
          <p:nvPr>
            <p:ph type="body" idx="1"/>
          </p:nvPr>
        </p:nvSpPr>
        <p:spPr>
          <a:xfrm>
            <a:off x="222250" y="3300413"/>
            <a:ext cx="6411913" cy="52990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446786" name="幻灯片图像占位符 3446785"/>
          <p:cNvSpPr>
            <a:spLocks noTextEdit="1"/>
          </p:cNvSpPr>
          <p:nvPr>
            <p:ph type="sldImg"/>
          </p:nvPr>
        </p:nvSpPr>
        <p:spPr>
          <a:xfrm>
            <a:off x="1639888" y="430213"/>
            <a:ext cx="3589337" cy="2692400"/>
          </a:xfrm>
          <a:ln/>
        </p:spPr>
      </p:sp>
      <p:sp>
        <p:nvSpPr>
          <p:cNvPr id="3446787" name="文本占位符 3446786"/>
          <p:cNvSpPr>
            <a:spLocks noGrp="1"/>
          </p:cNvSpPr>
          <p:nvPr>
            <p:ph type="body" idx="1"/>
          </p:nvPr>
        </p:nvSpPr>
        <p:spPr>
          <a:xfrm>
            <a:off x="222250" y="3300413"/>
            <a:ext cx="6411913" cy="52990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313666" name="幻灯片图像占位符 3313665"/>
          <p:cNvSpPr>
            <a:spLocks noTextEdit="1"/>
          </p:cNvSpPr>
          <p:nvPr>
            <p:ph type="sldImg"/>
          </p:nvPr>
        </p:nvSpPr>
        <p:spPr>
          <a:xfrm>
            <a:off x="1639888" y="430213"/>
            <a:ext cx="3589337" cy="2692400"/>
          </a:xfrm>
          <a:ln/>
        </p:spPr>
      </p:sp>
      <p:sp>
        <p:nvSpPr>
          <p:cNvPr id="3313667" name="文本占位符 3313666"/>
          <p:cNvSpPr>
            <a:spLocks noGrp="1"/>
          </p:cNvSpPr>
          <p:nvPr>
            <p:ph type="body" idx="1"/>
          </p:nvPr>
        </p:nvSpPr>
        <p:spPr>
          <a:xfrm>
            <a:off x="222250" y="3300413"/>
            <a:ext cx="6411913" cy="52990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448834" name="幻灯片图像占位符 3448833"/>
          <p:cNvSpPr>
            <a:spLocks noTextEdit="1"/>
          </p:cNvSpPr>
          <p:nvPr>
            <p:ph type="sldImg"/>
          </p:nvPr>
        </p:nvSpPr>
        <p:spPr>
          <a:xfrm>
            <a:off x="1639888" y="430213"/>
            <a:ext cx="3589337" cy="2692400"/>
          </a:xfrm>
          <a:ln/>
        </p:spPr>
      </p:sp>
      <p:sp>
        <p:nvSpPr>
          <p:cNvPr id="3448835" name="文本占位符 3448834"/>
          <p:cNvSpPr>
            <a:spLocks noGrp="1"/>
          </p:cNvSpPr>
          <p:nvPr>
            <p:ph type="body" idx="1"/>
          </p:nvPr>
        </p:nvSpPr>
        <p:spPr>
          <a:xfrm>
            <a:off x="222250" y="3300413"/>
            <a:ext cx="6411913" cy="52990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389442" name="幻灯片图像占位符 3389441"/>
          <p:cNvSpPr>
            <a:spLocks noTextEdit="1"/>
          </p:cNvSpPr>
          <p:nvPr>
            <p:ph type="sldImg"/>
          </p:nvPr>
        </p:nvSpPr>
        <p:spPr>
          <a:xfrm>
            <a:off x="1266825" y="812800"/>
            <a:ext cx="4330700" cy="3248025"/>
          </a:xfrm>
          <a:ln/>
        </p:spPr>
      </p:sp>
      <p:sp>
        <p:nvSpPr>
          <p:cNvPr id="3389443" name="文本占位符 3389442"/>
          <p:cNvSpPr>
            <a:spLocks noGrp="1"/>
          </p:cNvSpPr>
          <p:nvPr>
            <p:ph type="body" idx="1"/>
          </p:nvPr>
        </p:nvSpPr>
        <p:spPr>
          <a:xfrm>
            <a:off x="785813" y="4422775"/>
            <a:ext cx="5351462" cy="4197350"/>
          </a:xfrm>
          <a:ln/>
        </p:spPr>
        <p:txBody>
          <a:bodyPr lIns="91432" tIns="45715" rIns="91432" bIns="45715"/>
          <a:p>
            <a:pPr lvl="0"/>
            <a:endParaRPr lang="fr-FR" altLang="x-none" sz="700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424258" name="幻灯片图像占位符 3424257"/>
          <p:cNvSpPr>
            <a:spLocks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3424259" name="文本占位符 3424258"/>
          <p:cNvSpPr>
            <a:spLocks noGrp="1"/>
          </p:cNvSpPr>
          <p:nvPr>
            <p:ph type="body" idx="1"/>
          </p:nvPr>
        </p:nvSpPr>
        <p:spPr>
          <a:xfrm>
            <a:off x="914400" y="4418013"/>
            <a:ext cx="5029200" cy="41814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428354" name="幻灯片图像占位符 3428353"/>
          <p:cNvSpPr>
            <a:spLocks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3428355" name="文本占位符 3428354"/>
          <p:cNvSpPr>
            <a:spLocks noGrp="1"/>
          </p:cNvSpPr>
          <p:nvPr>
            <p:ph type="body" idx="1"/>
          </p:nvPr>
        </p:nvSpPr>
        <p:spPr>
          <a:xfrm>
            <a:off x="914400" y="4418013"/>
            <a:ext cx="5029200" cy="41814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393538" name="幻灯片图像占位符 3393537"/>
          <p:cNvSpPr>
            <a:spLocks noTextEdit="1"/>
          </p:cNvSpPr>
          <p:nvPr>
            <p:ph type="sldImg"/>
          </p:nvPr>
        </p:nvSpPr>
        <p:spPr>
          <a:xfrm>
            <a:off x="1266825" y="812800"/>
            <a:ext cx="4330700" cy="3248025"/>
          </a:xfrm>
          <a:ln/>
        </p:spPr>
      </p:sp>
      <p:sp>
        <p:nvSpPr>
          <p:cNvPr id="3393539" name="文本占位符 3393538"/>
          <p:cNvSpPr>
            <a:spLocks noGrp="1"/>
          </p:cNvSpPr>
          <p:nvPr>
            <p:ph type="body" idx="1"/>
          </p:nvPr>
        </p:nvSpPr>
        <p:spPr>
          <a:xfrm>
            <a:off x="785813" y="4422775"/>
            <a:ext cx="5351462" cy="4197350"/>
          </a:xfrm>
          <a:ln/>
        </p:spPr>
        <p:txBody>
          <a:bodyPr lIns="91432" tIns="45715" rIns="91432" bIns="45715"/>
          <a:p>
            <a:pPr lvl="0"/>
            <a:endParaRPr lang="fr-FR" altLang="x-none" sz="700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359746" name="幻灯片图像占位符 3359745"/>
          <p:cNvSpPr>
            <a:spLocks noTextEdit="1"/>
          </p:cNvSpPr>
          <p:nvPr>
            <p:ph type="sldImg"/>
          </p:nvPr>
        </p:nvSpPr>
        <p:spPr>
          <a:xfrm>
            <a:off x="1106488" y="696913"/>
            <a:ext cx="4649787" cy="3487737"/>
          </a:xfrm>
          <a:ln/>
        </p:spPr>
      </p:sp>
      <p:sp>
        <p:nvSpPr>
          <p:cNvPr id="3359747" name="文本占位符 3359746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ln/>
        </p:spPr>
        <p:txBody>
          <a:bodyPr lIns="91432" tIns="45715" rIns="91432" bIns="45715"/>
          <a:p>
            <a:pPr lvl="0"/>
            <a:r>
              <a:rPr lang="en-US" altLang="zh-CN">
                <a:ea typeface="宋体" panose="02010600030101010101" pitchFamily="2" charset="-122"/>
              </a:rPr>
              <a:t>Recognize extraordinary team efforts</a:t>
            </a:r>
            <a:endParaRPr lang="en-US" altLang="zh-CN">
              <a:ea typeface="宋体" panose="02010600030101010101" pitchFamily="2" charset="-122"/>
            </a:endParaRPr>
          </a:p>
          <a:p>
            <a:pPr lvl="0"/>
            <a:endParaRPr lang="en-US" altLang="zh-CN">
              <a:ea typeface="宋体" panose="02010600030101010101" pitchFamily="2" charset="-122"/>
            </a:endParaRPr>
          </a:p>
          <a:p>
            <a:pPr lvl="0"/>
            <a:r>
              <a:rPr lang="en-US" altLang="zh-CN">
                <a:ea typeface="宋体" panose="02010600030101010101" pitchFamily="2" charset="-122"/>
              </a:rPr>
              <a:t>Core procedure updates</a:t>
            </a:r>
            <a:endParaRPr lang="en-US" alt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353602" name="幻灯片图像占位符 3353601"/>
          <p:cNvSpPr>
            <a:spLocks noTextEdit="1"/>
          </p:cNvSpPr>
          <p:nvPr>
            <p:ph type="sldImg"/>
          </p:nvPr>
        </p:nvSpPr>
        <p:spPr>
          <a:xfrm>
            <a:off x="1639888" y="430213"/>
            <a:ext cx="3589337" cy="2692400"/>
          </a:xfrm>
          <a:ln/>
        </p:spPr>
      </p:sp>
      <p:sp>
        <p:nvSpPr>
          <p:cNvPr id="3353603" name="文本占位符 3353602"/>
          <p:cNvSpPr>
            <a:spLocks noGrp="1"/>
          </p:cNvSpPr>
          <p:nvPr>
            <p:ph type="body" idx="1"/>
          </p:nvPr>
        </p:nvSpPr>
        <p:spPr>
          <a:xfrm>
            <a:off x="222250" y="3300413"/>
            <a:ext cx="6411913" cy="52990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357698" name="幻灯片图像占位符 3357697"/>
          <p:cNvSpPr>
            <a:spLocks noTextEdit="1"/>
          </p:cNvSpPr>
          <p:nvPr>
            <p:ph type="sldImg"/>
          </p:nvPr>
        </p:nvSpPr>
        <p:spPr>
          <a:xfrm>
            <a:off x="1106488" y="696913"/>
            <a:ext cx="4649787" cy="3487737"/>
          </a:xfrm>
          <a:ln/>
        </p:spPr>
      </p:sp>
      <p:sp>
        <p:nvSpPr>
          <p:cNvPr id="3357699" name="文本占位符 3357698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ln/>
        </p:spPr>
        <p:txBody>
          <a:bodyPr lIns="91432" tIns="45715" rIns="91432" bIns="45715"/>
          <a:p>
            <a:pPr lvl="0"/>
            <a:r>
              <a:rPr lang="en-US" altLang="zh-CN">
                <a:ea typeface="宋体" panose="02010600030101010101" pitchFamily="2" charset="-122"/>
              </a:rPr>
              <a:t>Recognize extraordinary team efforts</a:t>
            </a:r>
            <a:endParaRPr lang="en-US" altLang="zh-CN">
              <a:ea typeface="宋体" panose="02010600030101010101" pitchFamily="2" charset="-122"/>
            </a:endParaRPr>
          </a:p>
          <a:p>
            <a:pPr lvl="0"/>
            <a:endParaRPr lang="en-US" altLang="zh-CN">
              <a:ea typeface="宋体" panose="02010600030101010101" pitchFamily="2" charset="-122"/>
            </a:endParaRPr>
          </a:p>
          <a:p>
            <a:pPr lvl="0"/>
            <a:r>
              <a:rPr lang="en-US" altLang="zh-CN">
                <a:ea typeface="宋体" panose="02010600030101010101" pitchFamily="2" charset="-122"/>
              </a:rPr>
              <a:t>Core procedure updates</a:t>
            </a:r>
            <a:endParaRPr lang="en-US" alt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171330" name="幻灯片图像占位符 3171329"/>
          <p:cNvSpPr>
            <a:spLocks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3171331" name="文本占位符 3171330"/>
          <p:cNvSpPr>
            <a:spLocks noGrp="1"/>
          </p:cNvSpPr>
          <p:nvPr>
            <p:ph type="body" idx="1"/>
          </p:nvPr>
        </p:nvSpPr>
        <p:spPr>
          <a:xfrm>
            <a:off x="914400" y="4418013"/>
            <a:ext cx="5029200" cy="4181475"/>
          </a:xfrm>
          <a:ln/>
        </p:spPr>
        <p:txBody>
          <a:bodyPr lIns="91432" tIns="45715" rIns="91432" bIns="45715"/>
          <a:p>
            <a:pPr lvl="0"/>
            <a:r>
              <a:rPr lang="en-US" altLang="zh-CN">
                <a:ea typeface="宋体" panose="02010600030101010101" pitchFamily="2" charset="-122"/>
              </a:rPr>
              <a:t>PDCA is the simplest form of problem solving and is intended to be used by 100% of the organization.</a:t>
            </a:r>
            <a:endParaRPr lang="en-US" altLang="zh-CN">
              <a:ea typeface="宋体" panose="02010600030101010101" pitchFamily="2" charset="-122"/>
            </a:endParaRPr>
          </a:p>
          <a:p>
            <a:pPr lvl="0"/>
            <a:r>
              <a:rPr lang="en-US" altLang="zh-CN">
                <a:ea typeface="宋体" panose="02010600030101010101" pitchFamily="2" charset="-122"/>
              </a:rPr>
              <a:t>PDCA is a mindset, an </a:t>
            </a:r>
            <a:r>
              <a:rPr lang="en-US" altLang="zh-CN" dirty="0">
                <a:ea typeface="宋体" panose="02010600030101010101" pitchFamily="2" charset="-122"/>
              </a:rPr>
              <a:t>attitude. PDCA</a:t>
            </a:r>
            <a:r>
              <a:rPr lang="en-US" altLang="zh-CN">
                <a:ea typeface="宋体" panose="02010600030101010101" pitchFamily="2" charset="-122"/>
              </a:rPr>
              <a:t> is a process we do subconsciously everyday.</a:t>
            </a:r>
            <a:endParaRPr lang="en-US" altLang="zh-CN">
              <a:ea typeface="宋体" panose="02010600030101010101" pitchFamily="2" charset="-122"/>
            </a:endParaRPr>
          </a:p>
          <a:p>
            <a:pPr lvl="0"/>
            <a:r>
              <a:rPr lang="en-US" altLang="zh-CN">
                <a:ea typeface="宋体" panose="02010600030101010101" pitchFamily="2" charset="-122"/>
              </a:rPr>
              <a:t>The PDCA methodology must be rigorously applied at all levels of the organization.</a:t>
            </a:r>
            <a:endParaRPr lang="en-US" alt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375106" name="幻灯片图像占位符 3375105"/>
          <p:cNvSpPr>
            <a:spLocks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3375107" name="文本占位符 3375106"/>
          <p:cNvSpPr>
            <a:spLocks noGrp="1"/>
          </p:cNvSpPr>
          <p:nvPr>
            <p:ph type="body" idx="1"/>
          </p:nvPr>
        </p:nvSpPr>
        <p:spPr>
          <a:xfrm>
            <a:off x="914400" y="4418013"/>
            <a:ext cx="5029200" cy="41814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381250" name="幻灯片图像占位符 3381249"/>
          <p:cNvSpPr>
            <a:spLocks noTextEdit="1"/>
          </p:cNvSpPr>
          <p:nvPr>
            <p:ph type="sldImg"/>
          </p:nvPr>
        </p:nvSpPr>
        <p:spPr>
          <a:xfrm>
            <a:off x="1266825" y="812800"/>
            <a:ext cx="4330700" cy="3248025"/>
          </a:xfrm>
          <a:ln/>
        </p:spPr>
      </p:sp>
      <p:sp>
        <p:nvSpPr>
          <p:cNvPr id="3381251" name="文本占位符 3381250"/>
          <p:cNvSpPr>
            <a:spLocks noGrp="1"/>
          </p:cNvSpPr>
          <p:nvPr>
            <p:ph type="body" idx="1"/>
          </p:nvPr>
        </p:nvSpPr>
        <p:spPr>
          <a:xfrm>
            <a:off x="785813" y="4422775"/>
            <a:ext cx="5351462" cy="4197350"/>
          </a:xfrm>
          <a:ln/>
        </p:spPr>
        <p:txBody>
          <a:bodyPr lIns="91432" tIns="45715" rIns="91432" bIns="45715"/>
          <a:p>
            <a:pPr lvl="0"/>
            <a:endParaRPr lang="fr-FR" altLang="x-none" sz="7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403778" name="幻灯片图像占位符 3403777"/>
          <p:cNvSpPr>
            <a:spLocks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3403779" name="文本占位符 3403778"/>
          <p:cNvSpPr>
            <a:spLocks noGrp="1"/>
          </p:cNvSpPr>
          <p:nvPr>
            <p:ph type="body" idx="1"/>
          </p:nvPr>
        </p:nvSpPr>
        <p:spPr>
          <a:xfrm>
            <a:off x="914400" y="4418013"/>
            <a:ext cx="5029200" cy="41814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432450" name="幻灯片图像占位符 3432449"/>
          <p:cNvSpPr>
            <a:spLocks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3432451" name="文本占位符 3432450"/>
          <p:cNvSpPr>
            <a:spLocks noGrp="1"/>
          </p:cNvSpPr>
          <p:nvPr>
            <p:ph type="body" idx="1"/>
          </p:nvPr>
        </p:nvSpPr>
        <p:spPr>
          <a:xfrm>
            <a:off x="914400" y="4418013"/>
            <a:ext cx="5029200" cy="41814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385346" name="幻灯片图像占位符 3385345"/>
          <p:cNvSpPr>
            <a:spLocks noTextEdit="1"/>
          </p:cNvSpPr>
          <p:nvPr>
            <p:ph type="sldImg"/>
          </p:nvPr>
        </p:nvSpPr>
        <p:spPr>
          <a:xfrm>
            <a:off x="1266825" y="812800"/>
            <a:ext cx="4330700" cy="3248025"/>
          </a:xfrm>
          <a:ln/>
        </p:spPr>
      </p:sp>
      <p:sp>
        <p:nvSpPr>
          <p:cNvPr id="3385347" name="文本占位符 3385346"/>
          <p:cNvSpPr>
            <a:spLocks noGrp="1"/>
          </p:cNvSpPr>
          <p:nvPr>
            <p:ph type="body" idx="1"/>
          </p:nvPr>
        </p:nvSpPr>
        <p:spPr>
          <a:xfrm>
            <a:off x="785813" y="4422775"/>
            <a:ext cx="5351462" cy="4197350"/>
          </a:xfrm>
          <a:ln/>
        </p:spPr>
        <p:txBody>
          <a:bodyPr lIns="91432" tIns="45715" rIns="91432" bIns="45715"/>
          <a:p>
            <a:pPr lvl="0"/>
            <a:endParaRPr lang="fr-FR" altLang="x-none" sz="7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fr-FR" altLang="zh-CN" sz="1200" b="0" dirty="0"/>
            </a:fld>
            <a:endParaRPr lang="fr-FR" altLang="zh-CN" sz="1200" b="0" dirty="0"/>
          </a:p>
        </p:txBody>
      </p:sp>
      <p:sp>
        <p:nvSpPr>
          <p:cNvPr id="3414018" name="幻灯片图像占位符 3414017"/>
          <p:cNvSpPr>
            <a:spLocks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3414019" name="文本占位符 3414018"/>
          <p:cNvSpPr>
            <a:spLocks noGrp="1"/>
          </p:cNvSpPr>
          <p:nvPr>
            <p:ph type="body" idx="1"/>
          </p:nvPr>
        </p:nvSpPr>
        <p:spPr>
          <a:xfrm>
            <a:off x="914400" y="4418013"/>
            <a:ext cx="5029200" cy="4181475"/>
          </a:xfrm>
          <a:ln/>
        </p:spPr>
        <p:txBody>
          <a:bodyPr lIns="91432" tIns="45715" rIns="91432" bIns="45715"/>
          <a:p>
            <a:pPr lvl="0"/>
            <a:endParaRPr lang="fr-FR" altLang="x-non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image" Target="../media/image3.png"/><Relationship Id="rId4" Type="http://schemas.openxmlformats.org/officeDocument/2006/relationships/tags" Target="../tags/tag1.xml"/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tags" Target="../tags/tag2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tags" Target="../tags/tag4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tags" Target="../tags/tag7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35138" name="标题 3035137"/>
          <p:cNvSpPr>
            <a:spLocks noGrp="1"/>
          </p:cNvSpPr>
          <p:nvPr>
            <p:ph type="ctrTitle" sz="quarter"/>
          </p:nvPr>
        </p:nvSpPr>
        <p:spPr>
          <a:xfrm>
            <a:off x="360363" y="3159125"/>
            <a:ext cx="6532562" cy="6604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 anchorCtr="0">
            <a:spAutoFit/>
          </a:bodyPr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lang="en-US" altLang="zh-CN" dirty="0"/>
              <a:t>Cliquez et modifiez le titre</a:t>
            </a:r>
            <a:endParaRPr lang="en-US" altLang="zh-CN" dirty="0"/>
          </a:p>
        </p:txBody>
      </p:sp>
      <p:sp>
        <p:nvSpPr>
          <p:cNvPr id="3035139" name="副标题 3035138"/>
          <p:cNvSpPr>
            <a:spLocks noGrp="1"/>
          </p:cNvSpPr>
          <p:nvPr>
            <p:ph type="subTitle" sz="quarter" idx="1"/>
          </p:nvPr>
        </p:nvSpPr>
        <p:spPr>
          <a:xfrm>
            <a:off x="369888" y="5267325"/>
            <a:ext cx="6310312" cy="7937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>
            <a:spAutoFit/>
          </a:bodyPr>
          <a:lstStyle>
            <a:lvl1pPr marL="0" lvl="0" indent="0" algn="ctr"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lvl1pPr>
            <a:lvl2pPr marL="457200" lvl="1" indent="107950" algn="ctr"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lvl2pPr>
            <a:lvl3pPr marL="914400" lvl="2" indent="234950" algn="ctr"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lvl3pPr>
            <a:lvl4pPr marL="1338580" lvl="3" indent="198120" algn="ctr"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lvl4pPr>
            <a:lvl5pPr marL="1757680" lvl="4" indent="198120" algn="ctr"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lang="en-US" altLang="zh-CN" dirty="0"/>
              <a:t>Cliquez pour modifier le style des sous-titres du masque</a:t>
            </a:r>
            <a:endParaRPr lang="en-US" altLang="zh-CN" dirty="0"/>
          </a:p>
        </p:txBody>
      </p:sp>
      <p:pic>
        <p:nvPicPr>
          <p:cNvPr id="3035144" name="图片 303514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17838" y="1438275"/>
            <a:ext cx="5749925" cy="301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图片 1" descr="商标（横）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7507605" y="0"/>
            <a:ext cx="1636395" cy="60579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78985" y="257175"/>
            <a:ext cx="2036365" cy="59197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69888" y="257175"/>
            <a:ext cx="5991046" cy="59197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369888" y="257175"/>
            <a:ext cx="6186487" cy="762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367938" name="标题 3367937"/>
          <p:cNvSpPr>
            <a:spLocks noGrp="1"/>
          </p:cNvSpPr>
          <p:nvPr>
            <p:ph type="ctrTitle"/>
          </p:nvPr>
        </p:nvSpPr>
        <p:spPr>
          <a:xfrm>
            <a:off x="271463" y="2867025"/>
            <a:ext cx="5649912" cy="11430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lvl="0">
              <a:buClrTx/>
              <a:buSzTx/>
              <a:buFontTx/>
              <a:defRPr sz="3400"/>
            </a:lvl1pPr>
          </a:lstStyle>
          <a:p>
            <a:pPr lvl="0"/>
            <a:r>
              <a:rPr lang="fr-FR" altLang="zh-CN" dirty="0"/>
              <a:t>Cliquez et modifiez le titre</a:t>
            </a:r>
            <a:endParaRPr lang="fr-FR" altLang="zh-CN" dirty="0"/>
          </a:p>
        </p:txBody>
      </p:sp>
      <p:sp>
        <p:nvSpPr>
          <p:cNvPr id="3367939" name="副标题 3367938"/>
          <p:cNvSpPr>
            <a:spLocks noGrp="1"/>
          </p:cNvSpPr>
          <p:nvPr>
            <p:ph type="subTitle" idx="1"/>
          </p:nvPr>
        </p:nvSpPr>
        <p:spPr>
          <a:xfrm>
            <a:off x="280988" y="4324350"/>
            <a:ext cx="5649912" cy="17526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marL="0" lvl="0" indent="0">
              <a:buClr>
                <a:schemeClr val="tx2"/>
              </a:buClr>
              <a:buSzPct val="80000"/>
              <a:buFont typeface="Wingdings" panose="05000000000000000000" pitchFamily="2" charset="2"/>
              <a:buNone/>
              <a:defRPr/>
            </a:lvl1pPr>
            <a:lvl2pPr marL="457200" lvl="1" indent="12700" algn="ctr">
              <a:buClr>
                <a:schemeClr val="bg2"/>
              </a:buClr>
              <a:buSzPct val="65000"/>
              <a:buFont typeface="Wingdings" panose="05000000000000000000" pitchFamily="2" charset="2"/>
              <a:buNone/>
              <a:defRPr/>
            </a:lvl2pPr>
            <a:lvl3pPr marL="914400" lvl="2" indent="225425" algn="ctr">
              <a:buClr>
                <a:schemeClr val="bg1"/>
              </a:buClr>
              <a:buSzPct val="65000"/>
              <a:buFont typeface="Wingdings" panose="05000000000000000000" pitchFamily="2" charset="2"/>
              <a:buNone/>
              <a:defRPr/>
            </a:lvl3pPr>
            <a:lvl4pPr marL="1371600" lvl="3" indent="151130" algn="ctr">
              <a:buClrTx/>
              <a:buSzTx/>
              <a:buFontTx/>
              <a:buNone/>
              <a:defRPr/>
            </a:lvl4pPr>
            <a:lvl5pPr marL="1828800" lvl="4" indent="113030" algn="ctr">
              <a:buClrTx/>
              <a:buSzTx/>
              <a:buFontTx/>
              <a:buNone/>
              <a:defRPr/>
            </a:lvl5pPr>
          </a:lstStyle>
          <a:p>
            <a:pPr lvl="0"/>
            <a:r>
              <a:rPr lang="fr-FR" altLang="zh-CN" dirty="0"/>
              <a:t>Cliquez pour modifier le style des sous-titres du masque</a:t>
            </a:r>
            <a:endParaRPr lang="fr-FR" altLang="zh-CN" dirty="0"/>
          </a:p>
        </p:txBody>
      </p:sp>
      <p:pic>
        <p:nvPicPr>
          <p:cNvPr id="2" name="图片 1" descr="商标（横）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507605" y="0"/>
            <a:ext cx="1636395" cy="60579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hf sldNum="0"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56760" y="295275"/>
            <a:ext cx="2058591" cy="58816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80988" y="295275"/>
            <a:ext cx="6056433" cy="58816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3482654" name="表格 3482653"/>
          <p:cNvGraphicFramePr/>
          <p:nvPr userDrawn="1"/>
        </p:nvGraphicFramePr>
        <p:xfrm>
          <a:off x="506413" y="6380163"/>
          <a:ext cx="8128000" cy="381000"/>
        </p:xfrm>
        <a:graphic>
          <a:graphicData uri="http://schemas.openxmlformats.org/drawingml/2006/table">
            <a:tbl>
              <a:tblPr/>
              <a:tblGrid>
                <a:gridCol w="1806575"/>
                <a:gridCol w="1914525"/>
                <a:gridCol w="2347913"/>
                <a:gridCol w="2058987"/>
              </a:tblGrid>
              <a:tr h="2127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zh-CN" sz="1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Issuer: Jackson</a:t>
                      </a:r>
                      <a:endParaRPr lang="en-US" altLang="zh-CN" sz="11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zh-CN" sz="11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gridSpan="4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T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482649" name="标题 3482648"/>
          <p:cNvSpPr>
            <a:spLocks noGrp="1"/>
          </p:cNvSpPr>
          <p:nvPr>
            <p:ph type="ctrTitle" sz="quarter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lvl="0">
              <a:buClrTx/>
              <a:buSzTx/>
              <a:buFontTx/>
              <a:defRPr sz="360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482650" name="日期占位符 3482649"/>
          <p:cNvSpPr>
            <a:spLocks noGrp="1"/>
          </p:cNvSpPr>
          <p:nvPr>
            <p:ph type="dt" sz="quarter" idx="2"/>
          </p:nvPr>
        </p:nvSpPr>
        <p:spPr>
          <a:xfrm>
            <a:off x="428625" y="62071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eaLnBrk="1" hangingPunct="1"/>
            <a:endParaRPr lang="de-DE" altLang="zh-CN" dirty="0"/>
          </a:p>
        </p:txBody>
      </p:sp>
      <p:sp>
        <p:nvSpPr>
          <p:cNvPr id="3482651" name="页脚占位符 348265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eaLnBrk="1" hangingPunct="1"/>
            <a:endParaRPr lang="zh-CN" altLang="en-US" dirty="0"/>
          </a:p>
        </p:txBody>
      </p:sp>
      <p:sp>
        <p:nvSpPr>
          <p:cNvPr id="3482652" name="灯片编号占位符 348265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pic>
        <p:nvPicPr>
          <p:cNvPr id="2" name="图片 1" descr="商标（横）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507605" y="0"/>
            <a:ext cx="1636395" cy="60579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3487795" name="表格 3487794"/>
          <p:cNvGraphicFramePr/>
          <p:nvPr userDrawn="1"/>
        </p:nvGraphicFramePr>
        <p:xfrm>
          <a:off x="506413" y="6380163"/>
          <a:ext cx="8128000" cy="381000"/>
        </p:xfrm>
        <a:graphic>
          <a:graphicData uri="http://schemas.openxmlformats.org/drawingml/2006/table">
            <a:tbl>
              <a:tblPr/>
              <a:tblGrid>
                <a:gridCol w="1806575"/>
                <a:gridCol w="1914525"/>
                <a:gridCol w="2347913"/>
                <a:gridCol w="2058987"/>
              </a:tblGrid>
              <a:tr h="2127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zh-CN" sz="11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zh-CN" sz="11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gridSpan="4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T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487769" name="标题 3487768"/>
          <p:cNvSpPr>
            <a:spLocks noGrp="1"/>
          </p:cNvSpPr>
          <p:nvPr>
            <p:ph type="ctrTitle" sz="quarter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487770" name="日期占位符 3487769"/>
          <p:cNvSpPr>
            <a:spLocks noGrp="1"/>
          </p:cNvSpPr>
          <p:nvPr>
            <p:ph type="dt" sz="quarter" idx="2"/>
          </p:nvPr>
        </p:nvSpPr>
        <p:spPr>
          <a:xfrm>
            <a:off x="241300" y="61690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eaLnBrk="1" hangingPunct="1"/>
            <a:fld id="{BB962C8B-B14F-4D97-AF65-F5344CB8AC3E}" type="datetime1">
              <a:rPr lang="de-DE" altLang="zh-CN" dirty="0"/>
            </a:fld>
            <a:endParaRPr lang="de-DE" altLang="zh-CN" dirty="0"/>
          </a:p>
        </p:txBody>
      </p:sp>
      <p:sp>
        <p:nvSpPr>
          <p:cNvPr id="3487771" name="页脚占位符 3487770"/>
          <p:cNvSpPr>
            <a:spLocks noGrp="1"/>
          </p:cNvSpPr>
          <p:nvPr>
            <p:ph type="ftr" sz="quarter" idx="3"/>
          </p:nvPr>
        </p:nvSpPr>
        <p:spPr>
          <a:xfrm>
            <a:off x="3111500" y="620395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eaLnBrk="1" hangingPunct="1"/>
            <a:endParaRPr lang="zh-CN" altLang="en-US" dirty="0"/>
          </a:p>
        </p:txBody>
      </p:sp>
      <p:sp>
        <p:nvSpPr>
          <p:cNvPr id="3487772" name="灯片编号占位符 348777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pic>
        <p:nvPicPr>
          <p:cNvPr id="2" name="图片 1" descr="商标（横）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507605" y="0"/>
            <a:ext cx="1636395" cy="60579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hf sldNum="0"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3.pn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5" Type="http://schemas.openxmlformats.org/officeDocument/2006/relationships/theme" Target="../theme/theme2.xml"/><Relationship Id="rId14" Type="http://schemas.openxmlformats.org/officeDocument/2006/relationships/image" Target="../media/image3.png"/><Relationship Id="rId13" Type="http://schemas.openxmlformats.org/officeDocument/2006/relationships/tags" Target="../tags/tag3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5" Type="http://schemas.openxmlformats.org/officeDocument/2006/relationships/theme" Target="../theme/theme3.xml"/><Relationship Id="rId14" Type="http://schemas.openxmlformats.org/officeDocument/2006/relationships/image" Target="../media/image3.png"/><Relationship Id="rId13" Type="http://schemas.openxmlformats.org/officeDocument/2006/relationships/tags" Target="../tags/tag5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4.xml"/><Relationship Id="rId8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5" Type="http://schemas.openxmlformats.org/officeDocument/2006/relationships/theme" Target="../theme/theme4.xml"/><Relationship Id="rId14" Type="http://schemas.openxmlformats.org/officeDocument/2006/relationships/image" Target="../media/image3.png"/><Relationship Id="rId13" Type="http://schemas.openxmlformats.org/officeDocument/2006/relationships/tags" Target="../tags/tag6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5.xml"/><Relationship Id="rId1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5.xml"/><Relationship Id="rId8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8.xml"/><Relationship Id="rId15" Type="http://schemas.openxmlformats.org/officeDocument/2006/relationships/theme" Target="../theme/theme5.xml"/><Relationship Id="rId14" Type="http://schemas.openxmlformats.org/officeDocument/2006/relationships/image" Target="../media/image3.png"/><Relationship Id="rId13" Type="http://schemas.openxmlformats.org/officeDocument/2006/relationships/tags" Target="../tags/tag8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6.xml"/><Relationship Id="rId1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34115" name="标题 3034114"/>
          <p:cNvSpPr>
            <a:spLocks noGrp="1"/>
          </p:cNvSpPr>
          <p:nvPr>
            <p:ph type="title"/>
          </p:nvPr>
        </p:nvSpPr>
        <p:spPr>
          <a:xfrm>
            <a:off x="369888" y="257175"/>
            <a:ext cx="6186487" cy="7620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p>
            <a:pPr lvl="0"/>
            <a:r>
              <a:rPr lang="en-US" altLang="zh-CN" dirty="0"/>
              <a:t>Cliquez et modifiez le titre</a:t>
            </a:r>
            <a:endParaRPr lang="en-US" altLang="zh-CN" dirty="0"/>
          </a:p>
        </p:txBody>
      </p:sp>
      <p:sp>
        <p:nvSpPr>
          <p:cNvPr id="3034121" name="椭圆 3034120"/>
          <p:cNvSpPr/>
          <p:nvPr userDrawn="1"/>
        </p:nvSpPr>
        <p:spPr>
          <a:xfrm>
            <a:off x="8551863" y="6499225"/>
            <a:ext cx="244475" cy="241300"/>
          </a:xfrm>
          <a:prstGeom prst="ellipse">
            <a:avLst/>
          </a:prstGeom>
          <a:solidFill>
            <a:srgbClr val="808080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034122" name="矩形 3034121"/>
          <p:cNvSpPr>
            <a:spLocks noGrp="1"/>
          </p:cNvSpPr>
          <p:nvPr userDrawn="1"/>
        </p:nvSpPr>
        <p:spPr>
          <a:xfrm>
            <a:off x="8358188" y="6451600"/>
            <a:ext cx="633412" cy="3349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 algn="ctr" eaLnBrk="0" hangingPunct="0"/>
            <a:fld id="{9A0DB2DC-4C9A-4742-B13C-FB6460FD3503}" type="slidenum">
              <a:rPr lang="fr-FR" altLang="zh-CN" sz="1200" b="1" dirty="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2" charset="-122"/>
              </a:rPr>
            </a:fld>
            <a:endParaRPr lang="fr-FR" altLang="zh-CN" sz="1200" b="1" dirty="0">
              <a:solidFill>
                <a:srgbClr val="FFFFFF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pic>
        <p:nvPicPr>
          <p:cNvPr id="2" name="图片 1" descr="商标（横）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507605" y="0"/>
            <a:ext cx="1636395" cy="6057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wipe dir="r"/>
  </p:transition>
  <p:hf sldNum="0" hdr="0"/>
  <p:txStyles>
    <p:titleStyle>
      <a:lvl1pPr marL="0" lvl="0" indent="0" algn="l" defTabSz="914400" rtl="0" eaLnBrk="1" fontAlgn="base" latinLnBrk="0" hangingPunct="1">
        <a:lnSpc>
          <a:spcPts val="32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74650" lvl="0" indent="-374650" algn="l" defTabSz="91440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2600" b="1" i="0" u="none" kern="1200" baseline="0">
          <a:solidFill>
            <a:schemeClr val="accent1"/>
          </a:solidFill>
          <a:latin typeface="+mn-lt"/>
          <a:ea typeface="+mn-ea"/>
          <a:cs typeface="+mn-cs"/>
        </a:defRPr>
      </a:lvl1pPr>
      <a:lvl2pPr marL="958850" lvl="1" indent="-393700" algn="l" defTabSz="91440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2400" b="1" i="0" u="none" kern="1200" baseline="0">
          <a:solidFill>
            <a:schemeClr val="accent2"/>
          </a:solidFill>
          <a:latin typeface="+mn-lt"/>
          <a:ea typeface="+mn-ea"/>
          <a:cs typeface="+mn-cs"/>
        </a:defRPr>
      </a:lvl2pPr>
      <a:lvl3pPr marL="1346200" lvl="2" indent="-196850" algn="l" defTabSz="91440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2000" b="1" i="0" u="none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653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16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4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16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16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16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16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16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366914" name="标题 3366913"/>
          <p:cNvSpPr>
            <a:spLocks noGrp="1"/>
          </p:cNvSpPr>
          <p:nvPr>
            <p:ph type="title"/>
          </p:nvPr>
        </p:nvSpPr>
        <p:spPr>
          <a:xfrm>
            <a:off x="280988" y="295275"/>
            <a:ext cx="6842125" cy="762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fr-FR" altLang="zh-CN" dirty="0"/>
              <a:t>Cliquez et modifiez le titre</a:t>
            </a:r>
            <a:endParaRPr lang="fr-FR" altLang="zh-CN" dirty="0"/>
          </a:p>
        </p:txBody>
      </p:sp>
      <p:sp>
        <p:nvSpPr>
          <p:cNvPr id="3366916" name="椭圆 3366915"/>
          <p:cNvSpPr/>
          <p:nvPr userDrawn="1"/>
        </p:nvSpPr>
        <p:spPr>
          <a:xfrm>
            <a:off x="8551863" y="6499225"/>
            <a:ext cx="244475" cy="241300"/>
          </a:xfrm>
          <a:prstGeom prst="ellipse">
            <a:avLst/>
          </a:prstGeom>
          <a:solidFill>
            <a:schemeClr val="bg2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366917" name="矩形 3366916"/>
          <p:cNvSpPr>
            <a:spLocks noGrp="1"/>
          </p:cNvSpPr>
          <p:nvPr userDrawn="1"/>
        </p:nvSpPr>
        <p:spPr>
          <a:xfrm>
            <a:off x="8358188" y="6451600"/>
            <a:ext cx="633412" cy="3349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 algn="ctr" eaLnBrk="0" hangingPunct="0"/>
            <a:fld id="{9A0DB2DC-4C9A-4742-B13C-FB6460FD3503}" type="slidenum">
              <a:rPr lang="fr-FR" altLang="zh-CN" sz="12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</a:fld>
            <a:endParaRPr lang="fr-FR" altLang="zh-CN" sz="12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pic>
        <p:nvPicPr>
          <p:cNvPr id="2" name="图片 1" descr="商标（横）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7507605" y="0"/>
            <a:ext cx="1636395" cy="6057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slow">
    <p:wipe dir="r"/>
  </p:transition>
  <p:hf sldNum="0" hdr="0"/>
  <p:txStyles>
    <p:titleStyle>
      <a:lvl1pPr marL="0" lvl="0" indent="0" algn="l" defTabSz="914400" rtl="0" eaLnBrk="1" fontAlgn="base" latinLnBrk="0" hangingPunct="1">
        <a:lnSpc>
          <a:spcPts val="3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92405" lvl="0" indent="-19240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l"/>
        <a:defRPr sz="2400" b="0" i="0" u="none" kern="1200" baseline="0">
          <a:solidFill>
            <a:srgbClr val="4D4D4D"/>
          </a:solidFill>
          <a:latin typeface="+mn-lt"/>
          <a:ea typeface="+mn-ea"/>
          <a:cs typeface="+mn-cs"/>
        </a:defRPr>
      </a:lvl1pPr>
      <a:lvl2pPr marL="665480" lvl="1" indent="-19558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l"/>
        <a:defRPr sz="2000" b="0" i="0" u="none" kern="1200" baseline="0">
          <a:solidFill>
            <a:srgbClr val="4D4D4D"/>
          </a:solidFill>
          <a:latin typeface="+mn-lt"/>
          <a:ea typeface="+mn-ea"/>
          <a:cs typeface="+mn-cs"/>
        </a:defRPr>
      </a:lvl2pPr>
      <a:lvl3pPr marL="1332230" lvl="2" indent="-19240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1"/>
        </a:buClr>
        <a:buSzPct val="65000"/>
        <a:buFont typeface="Wingdings" panose="05000000000000000000" pitchFamily="2" charset="2"/>
        <a:buChar char="l"/>
        <a:defRPr sz="1800" b="0" i="0" u="none" kern="1200" baseline="0">
          <a:solidFill>
            <a:srgbClr val="4D4D4D"/>
          </a:solidFill>
          <a:latin typeface="+mn-lt"/>
          <a:ea typeface="+mn-ea"/>
          <a:cs typeface="+mn-cs"/>
        </a:defRPr>
      </a:lvl3pPr>
      <a:lvl4pPr marL="175133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–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17043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3481603" name="表格 3481602"/>
          <p:cNvGraphicFramePr/>
          <p:nvPr userDrawn="1"/>
        </p:nvGraphicFramePr>
        <p:xfrm>
          <a:off x="506413" y="6380163"/>
          <a:ext cx="8128000" cy="288925"/>
        </p:xfrm>
        <a:graphic>
          <a:graphicData uri="http://schemas.openxmlformats.org/drawingml/2006/table">
            <a:tbl>
              <a:tblPr/>
              <a:tblGrid>
                <a:gridCol w="1806575"/>
                <a:gridCol w="1914525"/>
                <a:gridCol w="2347913"/>
                <a:gridCol w="2058987"/>
              </a:tblGrid>
              <a:tr h="1666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800">
                          <a:ea typeface="宋体" panose="02010600030101010101" pitchFamily="2" charset="-122"/>
                        </a:rPr>
                        <a:t>Issuer: Jackson</a:t>
                      </a:r>
                      <a:endParaRPr lang="en-US" altLang="zh-CN" sz="800">
                        <a:ea typeface="宋体" panose="02010600030101010101" pitchFamily="2" charset="-122"/>
                      </a:endParaRPr>
                    </a:p>
                  </a:txBody>
                  <a:tcPr marL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800">
                          <a:ea typeface="宋体" panose="02010600030101010101" pitchFamily="2" charset="-122"/>
                        </a:rPr>
                        <a:t>Function: CHA/MF</a:t>
                      </a:r>
                      <a:endParaRPr lang="en-US" altLang="zh-CN" sz="800">
                        <a:ea typeface="宋体" panose="02010600030101010101" pitchFamily="2" charset="-122"/>
                      </a:endParaRPr>
                    </a:p>
                  </a:txBody>
                  <a:tcPr marL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800" dirty="0">
                        <a:ea typeface="宋体" panose="02010600030101010101" pitchFamily="2" charset="-122"/>
                      </a:endParaRPr>
                    </a:p>
                  </a:txBody>
                  <a:tcPr marL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800" dirty="0">
                        <a:ea typeface="宋体" panose="02010600030101010101" pitchFamily="2" charset="-122"/>
                      </a:endParaRPr>
                    </a:p>
                  </a:txBody>
                  <a:tcPr marL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7">
                <a:tc gridSpan="4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800" dirty="0">
                        <a:ea typeface="宋体" panose="02010600030101010101" pitchFamily="2" charset="-122"/>
                      </a:endParaRPr>
                    </a:p>
                  </a:txBody>
                  <a:tcPr marL="0" marT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481626" name="椭圆 3481625"/>
          <p:cNvSpPr/>
          <p:nvPr userDrawn="1"/>
        </p:nvSpPr>
        <p:spPr>
          <a:xfrm>
            <a:off x="8551863" y="6499225"/>
            <a:ext cx="244475" cy="241300"/>
          </a:xfrm>
          <a:prstGeom prst="ellipse">
            <a:avLst/>
          </a:prstGeom>
          <a:solidFill>
            <a:schemeClr val="bg2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481627" name="矩形 3481626"/>
          <p:cNvSpPr>
            <a:spLocks noGrp="1"/>
          </p:cNvSpPr>
          <p:nvPr userDrawn="1"/>
        </p:nvSpPr>
        <p:spPr>
          <a:xfrm>
            <a:off x="8358188" y="6451600"/>
            <a:ext cx="633412" cy="3349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 algn="ctr" eaLnBrk="0" hangingPunct="0"/>
            <a:fld id="{9A0DB2DC-4C9A-4742-B13C-FB6460FD3503}" type="slidenum">
              <a:rPr lang="fr-FR" altLang="zh-CN" sz="12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</a:fld>
            <a:endParaRPr lang="fr-FR" altLang="zh-CN" sz="12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pic>
        <p:nvPicPr>
          <p:cNvPr id="2" name="图片 1" descr="商标（横）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7507605" y="0"/>
            <a:ext cx="1636395" cy="6057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 spd="slow">
    <p:wipe dir="r"/>
  </p:transition>
  <p:hf sldNum="0" hdr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6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484674" name="标题 3484673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67513" cy="8509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New Project in WUH</a:t>
            </a:r>
            <a:endParaRPr lang="en-US" altLang="zh-CN" dirty="0"/>
          </a:p>
        </p:txBody>
      </p:sp>
      <p:sp>
        <p:nvSpPr>
          <p:cNvPr id="3484675" name="文本占位符 348467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484676" name="日期占位符 3484675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eaLnBrk="1" hangingPunct="1"/>
            <a:endParaRPr lang="zh-CN" altLang="en-US" dirty="0"/>
          </a:p>
        </p:txBody>
      </p:sp>
      <p:sp>
        <p:nvSpPr>
          <p:cNvPr id="3484677" name="页脚占位符 3484676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eaLnBrk="1" hangingPunct="1"/>
            <a:endParaRPr lang="zh-CN" altLang="en-US" dirty="0"/>
          </a:p>
        </p:txBody>
      </p:sp>
      <p:sp>
        <p:nvSpPr>
          <p:cNvPr id="3484678" name="灯片编号占位符 3484677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pic>
        <p:nvPicPr>
          <p:cNvPr id="2" name="图片 1" descr="商标（横）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7507605" y="0"/>
            <a:ext cx="1636395" cy="6057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3486723" name="表格 3486722"/>
          <p:cNvGraphicFramePr/>
          <p:nvPr userDrawn="1"/>
        </p:nvGraphicFramePr>
        <p:xfrm>
          <a:off x="506413" y="6380163"/>
          <a:ext cx="8128000" cy="288925"/>
        </p:xfrm>
        <a:graphic>
          <a:graphicData uri="http://schemas.openxmlformats.org/drawingml/2006/table">
            <a:tbl>
              <a:tblPr/>
              <a:tblGrid>
                <a:gridCol w="1806575"/>
                <a:gridCol w="1914525"/>
                <a:gridCol w="2347913"/>
                <a:gridCol w="2058987"/>
              </a:tblGrid>
              <a:tr h="1666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800">
                          <a:ea typeface="宋体" panose="02010600030101010101" pitchFamily="2" charset="-122"/>
                        </a:rPr>
                        <a:t>Issuer: JACKSON</a:t>
                      </a:r>
                      <a:endParaRPr lang="en-US" altLang="zh-CN" sz="800">
                        <a:ea typeface="宋体" panose="02010600030101010101" pitchFamily="2" charset="-122"/>
                      </a:endParaRPr>
                    </a:p>
                  </a:txBody>
                  <a:tcPr marL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800">
                          <a:ea typeface="宋体" panose="02010600030101010101" pitchFamily="2" charset="-122"/>
                        </a:rPr>
                        <a:t>Function: CHA/MF </a:t>
                      </a:r>
                      <a:endParaRPr lang="en-US" altLang="zh-CN" sz="800">
                        <a:ea typeface="宋体" panose="02010600030101010101" pitchFamily="2" charset="-122"/>
                      </a:endParaRPr>
                    </a:p>
                  </a:txBody>
                  <a:tcPr marL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800" dirty="0">
                        <a:ea typeface="宋体" panose="02010600030101010101" pitchFamily="2" charset="-122"/>
                      </a:endParaRPr>
                    </a:p>
                  </a:txBody>
                  <a:tcPr marL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800" dirty="0">
                        <a:ea typeface="宋体" panose="02010600030101010101" pitchFamily="2" charset="-122"/>
                      </a:endParaRPr>
                    </a:p>
                  </a:txBody>
                  <a:tcPr marL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7">
                <a:tc gridSpan="4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60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4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2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0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900" b="0" i="0" u="none" kern="1200" baseline="0">
                          <a:solidFill>
                            <a:srgbClr val="000000"/>
                          </a:solidFill>
                          <a:latin typeface="Univers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800" dirty="0">
                        <a:ea typeface="宋体" panose="02010600030101010101" pitchFamily="2" charset="-122"/>
                      </a:endParaRPr>
                    </a:p>
                  </a:txBody>
                  <a:tcPr marL="0" marT="0" marB="0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486746" name="椭圆 3486745"/>
          <p:cNvSpPr/>
          <p:nvPr userDrawn="1"/>
        </p:nvSpPr>
        <p:spPr>
          <a:xfrm>
            <a:off x="8551863" y="6499225"/>
            <a:ext cx="244475" cy="241300"/>
          </a:xfrm>
          <a:prstGeom prst="ellipse">
            <a:avLst/>
          </a:prstGeom>
          <a:solidFill>
            <a:schemeClr val="bg2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486747" name="矩形 3486746"/>
          <p:cNvSpPr>
            <a:spLocks noGrp="1"/>
          </p:cNvSpPr>
          <p:nvPr userDrawn="1"/>
        </p:nvSpPr>
        <p:spPr>
          <a:xfrm>
            <a:off x="8358188" y="6451600"/>
            <a:ext cx="633412" cy="3349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 algn="ctr" eaLnBrk="0" hangingPunct="0"/>
            <a:fld id="{9A0DB2DC-4C9A-4742-B13C-FB6460FD3503}" type="slidenum">
              <a:rPr lang="fr-FR" altLang="zh-CN" sz="12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</a:fld>
            <a:endParaRPr lang="fr-FR" altLang="zh-CN" sz="12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pic>
        <p:nvPicPr>
          <p:cNvPr id="2" name="图片 1" descr="商标（横）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7507605" y="0"/>
            <a:ext cx="1636395" cy="6057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 spd="slow">
    <p:wipe dir="r"/>
  </p:transition>
  <p:hf sldNum="0" hdr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6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003D62"/>
          </a:solidFill>
          <a:latin typeface="Arial" panose="020B0604020202020204" pitchFamily="34" charset="0"/>
          <a:ea typeface="黑体" panose="0201060906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4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1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4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3.e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12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63843" name="标题 3363842"/>
          <p:cNvSpPr>
            <a:spLocks noGrp="1"/>
          </p:cNvSpPr>
          <p:nvPr>
            <p:ph type="ctrTitle"/>
          </p:nvPr>
        </p:nvSpPr>
        <p:spPr>
          <a:xfrm>
            <a:off x="1602423" y="1897698"/>
            <a:ext cx="5541962" cy="3061970"/>
          </a:xfrm>
          <a:ln/>
        </p:spPr>
        <p:txBody>
          <a:bodyPr vert="horz" wrap="square" lIns="0" tIns="0" rIns="0" bIns="0" anchor="t" anchorCtr="0">
            <a:spAutoFit/>
          </a:bodyPr>
          <a:p>
            <a:pPr algn="ctr" defTabSz="914400">
              <a:spcAft>
                <a:spcPts val="2000"/>
              </a:spcAft>
              <a:buSzTx/>
              <a:buFontTx/>
              <a:buNone/>
            </a:pPr>
            <a:r>
              <a:rPr lang="fr-FR" altLang="zh-CN" sz="19900" kern="1200" baseline="0">
                <a:solidFill>
                  <a:srgbClr val="000066"/>
                </a:solidFill>
                <a:latin typeface="Univers" pitchFamily="34" charset="0"/>
                <a:cs typeface="Arial" panose="020B0604020202020204" pitchFamily="34" charset="0"/>
              </a:rPr>
              <a:t>QRQC</a:t>
            </a:r>
            <a:endParaRPr lang="fr-FR" altLang="zh-CN" sz="19900" kern="1200" baseline="0">
              <a:solidFill>
                <a:srgbClr val="000066"/>
              </a:solidFill>
              <a:latin typeface="Univers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16738" name="标题 3316737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0" rIns="0" bIns="0" anchor="b" anchorCtr="0"/>
          <a:p>
            <a:r>
              <a:rPr lang="zh-CN" altLang="fr-FR" dirty="0">
                <a:ea typeface="宋体" panose="02010600030101010101" pitchFamily="2" charset="-122"/>
              </a:rPr>
              <a:t>基本工具</a:t>
            </a:r>
            <a:r>
              <a:rPr lang="fr-FR" altLang="zh-CN"/>
              <a:t>….</a:t>
            </a:r>
            <a:endParaRPr lang="fr-FR" altLang="zh-CN"/>
          </a:p>
        </p:txBody>
      </p:sp>
      <p:sp>
        <p:nvSpPr>
          <p:cNvPr id="3316739" name="文本占位符 3316738"/>
          <p:cNvSpPr/>
          <p:nvPr>
            <p:ph type="body" idx="1"/>
          </p:nvPr>
        </p:nvSpPr>
        <p:spPr>
          <a:xfrm>
            <a:off x="917575" y="5038725"/>
            <a:ext cx="8329613" cy="1408113"/>
          </a:xfrm>
          <a:noFill/>
          <a:ln>
            <a:noFill/>
          </a:ln>
        </p:spPr>
        <p:txBody>
          <a:bodyPr wrap="square"/>
          <a:p>
            <a:pPr>
              <a:buNone/>
            </a:pPr>
            <a:r>
              <a:rPr lang="zh-CN" altLang="fr-FR" sz="2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我的双眼和双腿，用于</a:t>
            </a:r>
            <a:r>
              <a:rPr lang="fr-FR" altLang="zh-CN" sz="28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……</a:t>
            </a:r>
            <a:endParaRPr lang="fr-FR" altLang="zh-CN" sz="280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>
              <a:buNone/>
            </a:pPr>
            <a:endParaRPr lang="fr-FR" altLang="zh-CN" sz="280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lvl="2">
              <a:buNone/>
            </a:pPr>
            <a:r>
              <a:rPr lang="zh-CN" altLang="fr-FR" sz="2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看</a:t>
            </a:r>
            <a:r>
              <a:rPr lang="fr-FR" altLang="zh-CN" sz="2800">
                <a:solidFill>
                  <a:schemeClr val="accent2"/>
                </a:solidFill>
                <a:latin typeface="Arial Narrow" panose="020B0606020202030204" pitchFamily="34" charset="0"/>
              </a:rPr>
              <a:t>/ </a:t>
            </a:r>
            <a:r>
              <a:rPr lang="zh-CN" altLang="fr-FR" sz="2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测量</a:t>
            </a:r>
            <a:r>
              <a:rPr lang="fr-FR" altLang="zh-CN" sz="2800">
                <a:solidFill>
                  <a:schemeClr val="accent2"/>
                </a:solidFill>
                <a:latin typeface="Arial Narrow" panose="020B0606020202030204" pitchFamily="34" charset="0"/>
              </a:rPr>
              <a:t>/</a:t>
            </a:r>
            <a:r>
              <a:rPr lang="fr-FR" altLang="zh-CN" sz="28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</a:t>
            </a:r>
            <a:r>
              <a:rPr lang="zh-CN" altLang="fr-FR" sz="2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观察</a:t>
            </a:r>
            <a:r>
              <a:rPr lang="fr-FR" altLang="zh-CN" sz="2800">
                <a:solidFill>
                  <a:schemeClr val="accent2"/>
                </a:solidFill>
                <a:latin typeface="Arial Narrow" panose="020B0606020202030204" pitchFamily="34" charset="0"/>
              </a:rPr>
              <a:t>/ </a:t>
            </a:r>
            <a:r>
              <a:rPr lang="zh-CN" altLang="fr-FR" sz="2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分析</a:t>
            </a:r>
            <a:r>
              <a:rPr lang="fr-FR" altLang="zh-CN" sz="2800">
                <a:solidFill>
                  <a:schemeClr val="accent2"/>
                </a:solidFill>
                <a:latin typeface="Arial Narrow" panose="020B0606020202030204" pitchFamily="34" charset="0"/>
              </a:rPr>
              <a:t>/ </a:t>
            </a:r>
            <a:r>
              <a:rPr lang="zh-CN" altLang="fr-FR" sz="2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记录</a:t>
            </a:r>
            <a:r>
              <a:rPr lang="fr-FR" altLang="zh-CN" sz="28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……</a:t>
            </a:r>
            <a:endParaRPr lang="fr-FR" altLang="zh-CN" sz="28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16742" name="云形标注 3316741"/>
          <p:cNvSpPr/>
          <p:nvPr/>
        </p:nvSpPr>
        <p:spPr>
          <a:xfrm>
            <a:off x="2917825" y="1422400"/>
            <a:ext cx="3873500" cy="3049588"/>
          </a:xfrm>
          <a:prstGeom prst="cloudCallout">
            <a:avLst>
              <a:gd name="adj1" fmla="val -42417"/>
              <a:gd name="adj2" fmla="val 51199"/>
            </a:avLst>
          </a:prstGeom>
          <a:solidFill>
            <a:srgbClr val="FFFFFF">
              <a:alpha val="50000"/>
            </a:srgbClr>
          </a:solidFill>
          <a:ln w="28575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endParaRPr lang="fr-FR" altLang="x-none" sz="2400" b="0" dirty="0">
              <a:solidFill>
                <a:srgbClr val="008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316743" name="矩形 3316742"/>
          <p:cNvSpPr/>
          <p:nvPr/>
        </p:nvSpPr>
        <p:spPr>
          <a:xfrm>
            <a:off x="3221038" y="2049463"/>
            <a:ext cx="3219450" cy="1500187"/>
          </a:xfrm>
          <a:noFill/>
          <a:ln w="9525">
            <a:noFill/>
          </a:ln>
        </p:spPr>
        <p:txBody>
          <a:bodyPr wrap="square"/>
          <a:lstStyle>
            <a:lvl1pPr marL="374650" lvl="0" indent="-37465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2600" b="1" u="none" kern="120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958850" lvl="1" indent="-3937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2400" b="1" i="0" u="none" kern="1200" baseline="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346200" lvl="2" indent="-19685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2000" b="1" i="0" u="none" kern="1200" baseline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7653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1600" b="0" i="0" u="none" kern="1200" baseline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184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1600" b="0" i="0" u="none" kern="1200" baseline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 algn="ctr">
              <a:buNone/>
            </a:pPr>
            <a:r>
              <a:rPr lang="zh-CN" altLang="fr-FR" sz="3200" dirty="0">
                <a:latin typeface="Arial Narrow" panose="020B0606020202030204" pitchFamily="34" charset="0"/>
                <a:ea typeface="宋体" panose="02010600030101010101" pitchFamily="2" charset="-122"/>
              </a:rPr>
              <a:t>什么是</a:t>
            </a:r>
            <a:endParaRPr lang="zh-CN" altLang="fr-FR" sz="3200" dirty="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lvl="0" algn="ctr">
              <a:buNone/>
            </a:pPr>
            <a:r>
              <a:rPr lang="zh-CN" altLang="fr-FR" sz="3200" dirty="0">
                <a:latin typeface="Arial Narrow" panose="020B0606020202030204" pitchFamily="34" charset="0"/>
                <a:ea typeface="宋体" panose="02010600030101010101" pitchFamily="2" charset="-122"/>
              </a:rPr>
              <a:t>最重要的</a:t>
            </a:r>
            <a:endParaRPr lang="zh-CN" altLang="fr-FR" sz="3200" dirty="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lvl="0" algn="ctr">
              <a:buNone/>
            </a:pPr>
            <a:r>
              <a:rPr lang="zh-CN" altLang="fr-FR" sz="3200" dirty="0">
                <a:latin typeface="Arial Narrow" panose="020B0606020202030204" pitchFamily="34" charset="0"/>
                <a:ea typeface="宋体" panose="02010600030101010101" pitchFamily="2" charset="-122"/>
              </a:rPr>
              <a:t>质量工具？</a:t>
            </a:r>
            <a:endParaRPr lang="zh-CN" altLang="fr-FR" sz="3200" dirty="0"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6739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16739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6739">
                                            <p:txEl>
                                              <p:charRg st="1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316739">
                                            <p:txEl>
                                              <p:charRg st="14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67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1010" name="标题 3371009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lang="zh-CN" altLang="en-US" dirty="0">
                <a:ea typeface="宋体" panose="02010600030101010101" pitchFamily="2" charset="-122"/>
              </a:rPr>
              <a:t>你日常的</a:t>
            </a:r>
            <a:r>
              <a:rPr lang="fr-FR" altLang="en-US"/>
              <a:t> </a:t>
            </a:r>
            <a:r>
              <a:rPr lang="en-US" altLang="fr-FR"/>
              <a:t>QRQC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en-US" altLang="zh-CN" err="1">
                <a:ea typeface="宋体" panose="02010600030101010101" pitchFamily="2" charset="-122"/>
              </a:rPr>
              <a:t>活动</a:t>
            </a:r>
            <a:endParaRPr lang="en-US" altLang="fr-FR"/>
          </a:p>
        </p:txBody>
      </p:sp>
      <p:sp>
        <p:nvSpPr>
          <p:cNvPr id="3371014" name="文本框 3371013"/>
          <p:cNvSpPr txBox="1"/>
          <p:nvPr/>
        </p:nvSpPr>
        <p:spPr>
          <a:xfrm>
            <a:off x="739775" y="1474788"/>
            <a:ext cx="5629275" cy="5511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363855" indent="-363855" defTabSz="914400">
              <a:spcBef>
                <a:spcPct val="15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zh-CN" altLang="en-GB" sz="24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谁应该牵头进行 </a:t>
            </a:r>
            <a:r>
              <a:rPr lang="en-GB" altLang="zh-CN" sz="24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 </a:t>
            </a:r>
            <a:r>
              <a:rPr lang="zh-CN" altLang="en-GB" sz="24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过程</a:t>
            </a:r>
            <a:r>
              <a:rPr lang="en-GB" altLang="zh-CN" sz="24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GB" altLang="zh-CN" sz="24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63855" indent="-363855" defTabSz="914400">
              <a:spcBef>
                <a:spcPct val="15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None/>
              <a:tabLst>
                <a:tab pos="360680" algn="l"/>
              </a:tabLst>
            </a:pPr>
            <a:r>
              <a:rPr lang="en-GB" altLang="zh-CN" sz="2400">
                <a:solidFill>
                  <a:srgbClr val="4D4D4D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	</a:t>
            </a:r>
            <a:r>
              <a:rPr lang="zh-CN" altLang="en-GB" sz="24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为了进行</a:t>
            </a:r>
            <a:r>
              <a:rPr lang="en-GB" altLang="zh-CN" sz="240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QRQC, </a:t>
            </a:r>
            <a:r>
              <a:rPr lang="zh-CN" altLang="en-GB" sz="24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我们需要 教练</a:t>
            </a:r>
            <a:r>
              <a:rPr lang="en-GB" altLang="zh-CN" sz="240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 </a:t>
            </a:r>
            <a:r>
              <a:rPr lang="zh-CN" altLang="en-GB" sz="24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领导者</a:t>
            </a:r>
            <a:endParaRPr lang="zh-CN" altLang="en-GB" sz="2400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63855" indent="-363855" defTabSz="914400">
              <a:spcBef>
                <a:spcPct val="15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endParaRPr lang="en-GB" altLang="zh-CN" sz="240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63855" indent="-363855" defTabSz="914400">
              <a:spcBef>
                <a:spcPct val="15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zh-CN" altLang="en-GB" sz="24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如何领导变革</a:t>
            </a:r>
            <a:r>
              <a:rPr lang="en-GB" altLang="zh-CN" sz="24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GB" altLang="zh-CN" sz="24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63855" indent="-363855" defTabSz="914400">
              <a:spcBef>
                <a:spcPct val="15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None/>
              <a:tabLst>
                <a:tab pos="360680" algn="l"/>
              </a:tabLst>
            </a:pPr>
            <a:r>
              <a:rPr lang="en-GB" altLang="zh-CN" sz="2400">
                <a:solidFill>
                  <a:srgbClr val="4D4D4D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	</a:t>
            </a:r>
            <a:r>
              <a:rPr lang="zh-CN" altLang="en-GB" sz="24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每天由经理进行在岗训练</a:t>
            </a:r>
            <a:endParaRPr lang="en-GB" altLang="zh-CN" sz="240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63855" indent="-363855" defTabSz="914400">
              <a:spcBef>
                <a:spcPct val="15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endParaRPr lang="en-GB" altLang="zh-CN" sz="240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63855" indent="-363855" defTabSz="914400">
              <a:spcBef>
                <a:spcPct val="15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en-GB" altLang="zh-CN" sz="24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</a:t>
            </a:r>
            <a:r>
              <a:rPr lang="zh-CN" altLang="en-GB" sz="24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为什么</a:t>
            </a:r>
            <a:r>
              <a:rPr lang="en-GB" altLang="zh-CN" sz="24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GB" altLang="zh-CN" sz="24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03605" lvl="1" indent="-360680" defTabSz="914400" eaLnBrk="1" hangingPunct="1">
              <a:spcBef>
                <a:spcPct val="15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zh-CN" altLang="en-GB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从现地学习</a:t>
            </a:r>
            <a:endParaRPr lang="zh-CN" altLang="en-GB" sz="24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03605" lvl="1" indent="-360680" defTabSz="914400" eaLnBrk="1" hangingPunct="1">
              <a:spcBef>
                <a:spcPct val="15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zh-CN" altLang="en-GB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祝贺员工</a:t>
            </a:r>
            <a:endParaRPr lang="zh-CN" altLang="en-GB" sz="24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03605" lvl="1" indent="-360680" defTabSz="914400" eaLnBrk="1" hangingPunct="1">
              <a:spcBef>
                <a:spcPct val="15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zh-CN" altLang="en-GB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获得动力</a:t>
            </a:r>
            <a:endParaRPr lang="zh-CN" altLang="en-GB" sz="24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03605" lvl="1" indent="-360680" defTabSz="914400" eaLnBrk="1" hangingPunct="1">
              <a:spcBef>
                <a:spcPct val="15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zh-CN" altLang="en-GB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提供公平的提升机会</a:t>
            </a:r>
            <a:endParaRPr lang="zh-CN" altLang="en-GB" sz="24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63855" indent="-363855" defTabSz="914400">
              <a:spcBef>
                <a:spcPct val="15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endParaRPr lang="en-GB" altLang="zh-CN" sz="240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63855" indent="-363855" defTabSz="914400">
              <a:buClr>
                <a:srgbClr val="3399FF"/>
              </a:buClr>
              <a:buSzPct val="85000"/>
              <a:buFont typeface="Wingdings" panose="05000000000000000000" pitchFamily="2" charset="2"/>
              <a:buNone/>
              <a:tabLst>
                <a:tab pos="360680" algn="l"/>
              </a:tabLst>
            </a:pPr>
            <a:endParaRPr lang="fr-FR" altLang="zh-CN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77506" name="标题 3477505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lang="zh-CN" altLang="en-US" dirty="0">
                <a:ea typeface="宋体" panose="02010600030101010101" pitchFamily="2" charset="-122"/>
              </a:rPr>
              <a:t>你日常的</a:t>
            </a:r>
            <a:r>
              <a:rPr lang="fr-FR" altLang="en-US"/>
              <a:t> </a:t>
            </a:r>
            <a:r>
              <a:rPr lang="en-US" altLang="fr-FR"/>
              <a:t>QRQC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en-US" altLang="zh-CN" err="1">
                <a:ea typeface="宋体" panose="02010600030101010101" pitchFamily="2" charset="-122"/>
              </a:rPr>
              <a:t>活动</a:t>
            </a:r>
            <a:endParaRPr lang="en-US" altLang="fr-FR"/>
          </a:p>
        </p:txBody>
      </p:sp>
      <p:sp>
        <p:nvSpPr>
          <p:cNvPr id="3477507" name="文本框 3477506"/>
          <p:cNvSpPr txBox="1"/>
          <p:nvPr/>
        </p:nvSpPr>
        <p:spPr>
          <a:xfrm>
            <a:off x="549275" y="1436688"/>
            <a:ext cx="4470400" cy="34163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363855" indent="-363855" defTabSz="914400">
              <a:spcBef>
                <a:spcPct val="50000"/>
              </a:spcBef>
              <a:buClr>
                <a:srgbClr val="3399FF"/>
              </a:buClr>
              <a:buSzPct val="85000"/>
              <a:buFont typeface="Wingdings" panose="05000000000000000000" pitchFamily="2" charset="2"/>
              <a:buNone/>
              <a:tabLst>
                <a:tab pos="360680" algn="l"/>
              </a:tabLst>
            </a:pPr>
            <a:r>
              <a:rPr lang="fr-FR" altLang="zh-CN">
                <a:latin typeface="Arial" panose="020B0604020202020204" pitchFamily="34" charset="0"/>
                <a:ea typeface="黑体" panose="02010609060101010101" pitchFamily="2" charset="-122"/>
              </a:rPr>
              <a:t>1. </a:t>
            </a:r>
            <a:r>
              <a:rPr lang="zh-CN" altLang="fr-FR" dirty="0">
                <a:latin typeface="Arial" panose="020B0604020202020204" pitchFamily="34" charset="0"/>
                <a:ea typeface="黑体" panose="02010609060101010101" pitchFamily="2" charset="-122"/>
              </a:rPr>
              <a:t>你今天</a:t>
            </a:r>
            <a:r>
              <a:rPr lang="zh-CN" altLang="fr-FR" sz="3200" dirty="0">
                <a:latin typeface="Arial" panose="020B0604020202020204" pitchFamily="34" charset="0"/>
                <a:ea typeface="黑体" panose="02010609060101010101" pitchFamily="2" charset="-122"/>
              </a:rPr>
              <a:t>改善</a:t>
            </a:r>
            <a:r>
              <a:rPr lang="zh-CN" altLang="fr-FR" dirty="0">
                <a:latin typeface="Arial" panose="020B0604020202020204" pitchFamily="34" charset="0"/>
                <a:ea typeface="黑体" panose="02010609060101010101" pitchFamily="2" charset="-122"/>
              </a:rPr>
              <a:t>了什么</a:t>
            </a:r>
            <a:r>
              <a:rPr lang="fr-FR" altLang="zh-CN">
                <a:latin typeface="Arial" panose="020B0604020202020204" pitchFamily="34" charset="0"/>
                <a:ea typeface="黑体" panose="02010609060101010101" pitchFamily="2" charset="-122"/>
              </a:rPr>
              <a:t>?</a:t>
            </a:r>
            <a:endParaRPr lang="fr-FR" altLang="zh-CN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marL="363855" indent="-363855" defTabSz="914400">
              <a:spcBef>
                <a:spcPct val="50000"/>
              </a:spcBef>
              <a:buClr>
                <a:srgbClr val="3399FF"/>
              </a:buClr>
              <a:buSzPct val="85000"/>
              <a:buFont typeface="Wingdings" panose="05000000000000000000" pitchFamily="2" charset="2"/>
              <a:buNone/>
              <a:tabLst>
                <a:tab pos="360680" algn="l"/>
              </a:tabLst>
            </a:pPr>
            <a:r>
              <a:rPr lang="fr-FR" altLang="zh-CN">
                <a:latin typeface="Arial" panose="020B0604020202020204" pitchFamily="34" charset="0"/>
                <a:ea typeface="黑体" panose="02010609060101010101" pitchFamily="2" charset="-122"/>
              </a:rPr>
              <a:t>2. </a:t>
            </a:r>
            <a:r>
              <a:rPr lang="zh-CN" altLang="fr-FR" dirty="0">
                <a:latin typeface="Arial" panose="020B0604020202020204" pitchFamily="34" charset="0"/>
                <a:ea typeface="黑体" panose="02010609060101010101" pitchFamily="2" charset="-122"/>
              </a:rPr>
              <a:t>你今天</a:t>
            </a:r>
            <a:r>
              <a:rPr lang="zh-CN" altLang="fr-FR" sz="3200" dirty="0">
                <a:latin typeface="Arial" panose="020B0604020202020204" pitchFamily="34" charset="0"/>
                <a:ea typeface="黑体" panose="02010609060101010101" pitchFamily="2" charset="-122"/>
              </a:rPr>
              <a:t>学到</a:t>
            </a:r>
            <a:r>
              <a:rPr lang="zh-CN" altLang="fr-FR" dirty="0">
                <a:latin typeface="Arial" panose="020B0604020202020204" pitchFamily="34" charset="0"/>
                <a:ea typeface="黑体" panose="02010609060101010101" pitchFamily="2" charset="-122"/>
              </a:rPr>
              <a:t>了什么</a:t>
            </a:r>
            <a:r>
              <a:rPr lang="fr-FR" altLang="zh-CN">
                <a:latin typeface="Arial" panose="020B0604020202020204" pitchFamily="34" charset="0"/>
                <a:ea typeface="黑体" panose="02010609060101010101" pitchFamily="2" charset="-122"/>
              </a:rPr>
              <a:t>?</a:t>
            </a:r>
            <a:endParaRPr lang="fr-FR" altLang="zh-CN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marL="363855" indent="-363855" defTabSz="914400">
              <a:spcBef>
                <a:spcPct val="50000"/>
              </a:spcBef>
              <a:buClr>
                <a:srgbClr val="3399FF"/>
              </a:buClr>
              <a:buSzPct val="85000"/>
              <a:buFont typeface="Wingdings" panose="05000000000000000000" pitchFamily="2" charset="2"/>
              <a:buNone/>
              <a:tabLst>
                <a:tab pos="360680" algn="l"/>
              </a:tabLst>
            </a:pPr>
            <a:r>
              <a:rPr lang="fr-FR" altLang="zh-CN">
                <a:latin typeface="Arial" panose="020B0604020202020204" pitchFamily="34" charset="0"/>
                <a:ea typeface="黑体" panose="02010609060101010101" pitchFamily="2" charset="-122"/>
              </a:rPr>
              <a:t>3. </a:t>
            </a:r>
            <a:r>
              <a:rPr lang="zh-CN" altLang="fr-FR" dirty="0">
                <a:latin typeface="Arial" panose="020B0604020202020204" pitchFamily="34" charset="0"/>
                <a:ea typeface="黑体" panose="02010609060101010101" pitchFamily="2" charset="-122"/>
              </a:rPr>
              <a:t>你今天</a:t>
            </a:r>
            <a:r>
              <a:rPr lang="zh-CN" altLang="fr-FR" sz="3200" dirty="0">
                <a:latin typeface="Arial" panose="020B0604020202020204" pitchFamily="34" charset="0"/>
                <a:ea typeface="黑体" panose="02010609060101010101" pitchFamily="2" charset="-122"/>
              </a:rPr>
              <a:t>教授</a:t>
            </a:r>
            <a:r>
              <a:rPr lang="zh-CN" altLang="fr-FR" dirty="0">
                <a:latin typeface="Arial" panose="020B0604020202020204" pitchFamily="34" charset="0"/>
                <a:ea typeface="黑体" panose="02010609060101010101" pitchFamily="2" charset="-122"/>
              </a:rPr>
              <a:t>了什么</a:t>
            </a:r>
            <a:r>
              <a:rPr lang="fr-FR" altLang="zh-CN">
                <a:latin typeface="Arial" panose="020B0604020202020204" pitchFamily="34" charset="0"/>
                <a:ea typeface="黑体" panose="02010609060101010101" pitchFamily="2" charset="-122"/>
              </a:rPr>
              <a:t>?</a:t>
            </a:r>
            <a:endParaRPr lang="fr-FR" altLang="zh-CN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marL="363855" indent="-363855" defTabSz="914400">
              <a:spcBef>
                <a:spcPct val="50000"/>
              </a:spcBef>
              <a:buClr>
                <a:srgbClr val="3399FF"/>
              </a:buClr>
              <a:buSzPct val="85000"/>
              <a:buFont typeface="Wingdings" panose="05000000000000000000" pitchFamily="2" charset="2"/>
              <a:buNone/>
              <a:tabLst>
                <a:tab pos="360680" algn="l"/>
              </a:tabLst>
            </a:pPr>
            <a:r>
              <a:rPr lang="fr-FR" altLang="zh-CN">
                <a:latin typeface="Arial" panose="020B0604020202020204" pitchFamily="34" charset="0"/>
                <a:ea typeface="黑体" panose="02010609060101010101" pitchFamily="2" charset="-122"/>
              </a:rPr>
              <a:t>4. </a:t>
            </a:r>
            <a:r>
              <a:rPr lang="zh-CN" altLang="fr-FR" dirty="0">
                <a:latin typeface="Arial" panose="020B0604020202020204" pitchFamily="34" charset="0"/>
                <a:ea typeface="黑体" panose="02010609060101010101" pitchFamily="2" charset="-122"/>
              </a:rPr>
              <a:t>你今天</a:t>
            </a:r>
            <a:r>
              <a:rPr lang="zh-CN" altLang="fr-FR" sz="3200" dirty="0">
                <a:latin typeface="Arial" panose="020B0604020202020204" pitchFamily="34" charset="0"/>
                <a:ea typeface="黑体" panose="02010609060101010101" pitchFamily="2" charset="-122"/>
              </a:rPr>
              <a:t>祝贺</a:t>
            </a:r>
            <a:r>
              <a:rPr lang="zh-CN" altLang="fr-FR" dirty="0">
                <a:latin typeface="Arial" panose="020B0604020202020204" pitchFamily="34" charset="0"/>
                <a:ea typeface="黑体" panose="02010609060101010101" pitchFamily="2" charset="-122"/>
              </a:rPr>
              <a:t>了什么人吗</a:t>
            </a:r>
            <a:r>
              <a:rPr lang="fr-FR" altLang="zh-CN">
                <a:latin typeface="Arial" panose="020B0604020202020204" pitchFamily="34" charset="0"/>
                <a:ea typeface="黑体" panose="02010609060101010101" pitchFamily="2" charset="-122"/>
              </a:rPr>
              <a:t>?</a:t>
            </a:r>
            <a:endParaRPr lang="fr-FR" altLang="zh-CN" b="0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marL="363855" indent="-363855" defTabSz="914400">
              <a:spcBef>
                <a:spcPct val="50000"/>
              </a:spcBef>
              <a:buClr>
                <a:srgbClr val="3399FF"/>
              </a:buClr>
              <a:buSzPct val="85000"/>
              <a:buFont typeface="Wingdings" panose="05000000000000000000" pitchFamily="2" charset="2"/>
              <a:buNone/>
              <a:tabLst>
                <a:tab pos="360680" algn="l"/>
              </a:tabLst>
            </a:pPr>
            <a:endParaRPr lang="fr-FR" altLang="zh-CN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4082" name="椭圆 3374081"/>
          <p:cNvSpPr/>
          <p:nvPr/>
        </p:nvSpPr>
        <p:spPr>
          <a:xfrm>
            <a:off x="3240088" y="1509713"/>
            <a:ext cx="2684462" cy="1508125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txBody>
          <a:bodyPr wrap="none" anchor="ctr" anchorCtr="0"/>
          <a:p>
            <a:pPr algn="ctr" defTabSz="762000" eaLnBrk="0" hangingPunct="0">
              <a:spcBef>
                <a:spcPct val="1000"/>
              </a:spcBef>
            </a:pPr>
            <a:r>
              <a:rPr lang="zh-CN" altLang="fr-FR" sz="32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探测</a:t>
            </a:r>
            <a:endParaRPr lang="zh-CN" altLang="fr-FR" sz="3200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74083" name="椭圆 3374082"/>
          <p:cNvSpPr/>
          <p:nvPr/>
        </p:nvSpPr>
        <p:spPr>
          <a:xfrm>
            <a:off x="5743575" y="2836863"/>
            <a:ext cx="2693988" cy="1508125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txBody>
          <a:bodyPr wrap="none" anchor="ctr" anchorCtr="0"/>
          <a:p>
            <a:pPr algn="ctr" defTabSz="762000" eaLnBrk="0" hangingPunct="0">
              <a:spcBef>
                <a:spcPct val="1000"/>
              </a:spcBef>
            </a:pPr>
            <a:r>
              <a:rPr lang="zh-CN" altLang="fr-FR" sz="32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沟通</a:t>
            </a:r>
            <a:endParaRPr lang="zh-CN" altLang="fr-FR" sz="3200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74084" name="椭圆 3374083"/>
          <p:cNvSpPr/>
          <p:nvPr/>
        </p:nvSpPr>
        <p:spPr>
          <a:xfrm>
            <a:off x="3240088" y="4238625"/>
            <a:ext cx="2655887" cy="1508125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txBody>
          <a:bodyPr wrap="none" anchor="ctr" anchorCtr="0"/>
          <a:p>
            <a:pPr algn="ctr" defTabSz="762000" eaLnBrk="0" hangingPunct="0">
              <a:spcBef>
                <a:spcPct val="1000"/>
              </a:spcBef>
            </a:pPr>
            <a:r>
              <a:rPr lang="zh-CN" altLang="fr-FR" sz="32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分析</a:t>
            </a:r>
            <a:endParaRPr lang="zh-CN" altLang="fr-FR" sz="3200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74085" name="椭圆 3374084"/>
          <p:cNvSpPr/>
          <p:nvPr/>
        </p:nvSpPr>
        <p:spPr>
          <a:xfrm>
            <a:off x="839788" y="2881313"/>
            <a:ext cx="2713037" cy="1508125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txBody>
          <a:bodyPr wrap="none" anchor="ctr" anchorCtr="0"/>
          <a:p>
            <a:pPr algn="ctr" defTabSz="762000" eaLnBrk="0" hangingPunct="0">
              <a:spcBef>
                <a:spcPct val="1000"/>
              </a:spcBef>
            </a:pPr>
            <a:r>
              <a:rPr lang="zh-CN" altLang="fr-FR" sz="32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确认</a:t>
            </a:r>
            <a:endParaRPr lang="zh-CN" altLang="fr-FR" sz="3200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74086" name="任意多边形 3374085"/>
          <p:cNvSpPr/>
          <p:nvPr/>
        </p:nvSpPr>
        <p:spPr>
          <a:xfrm>
            <a:off x="5827713" y="2116138"/>
            <a:ext cx="1219200" cy="768350"/>
          </a:xfrm>
          <a:custGeom>
            <a:avLst/>
            <a:gdLst>
              <a:gd name="txL" fmla="*/ 0 w 21454"/>
              <a:gd name="txT" fmla="*/ 0 h 21561"/>
              <a:gd name="txR" fmla="*/ 21454 w 21454"/>
              <a:gd name="txB" fmla="*/ 21561 h 21561"/>
            </a:gdLst>
            <a:ahLst/>
            <a:cxnLst>
              <a:cxn ang="270">
                <a:pos x="1297" y="0"/>
              </a:cxn>
              <a:cxn ang="0">
                <a:pos x="21453" y="19052"/>
              </a:cxn>
              <a:cxn ang="180">
                <a:pos x="0" y="21561"/>
              </a:cxn>
            </a:cxnLst>
            <a:rect l="txL" t="txT" r="txR" b="txB"/>
            <a:pathLst>
              <a:path w="21454" h="21561" fill="none">
                <a:moveTo>
                  <a:pt x="1297" y="0"/>
                </a:moveTo>
                <a:arcTo wR="21600" hR="21600" stAng="-5193452" swAng="4793214"/>
              </a:path>
              <a:path w="21454" h="21561" stroke="0">
                <a:moveTo>
                  <a:pt x="1297" y="0"/>
                </a:moveTo>
                <a:arcTo wR="21600" hR="21600" stAng="-5193452" swAng="4793214"/>
                <a:lnTo>
                  <a:pt x="0" y="21561"/>
                </a:lnTo>
                <a:close/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headEnd type="none" w="sm" len="sm"/>
            <a:tailEnd type="triangl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74087" name="任意多边形 3374086"/>
          <p:cNvSpPr/>
          <p:nvPr/>
        </p:nvSpPr>
        <p:spPr>
          <a:xfrm flipV="1">
            <a:off x="5881688" y="4375150"/>
            <a:ext cx="1112837" cy="619125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headEnd type="triangl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74088" name="任意多边形 3374087"/>
          <p:cNvSpPr/>
          <p:nvPr/>
        </p:nvSpPr>
        <p:spPr>
          <a:xfrm flipH="1" flipV="1">
            <a:off x="2030413" y="4389438"/>
            <a:ext cx="1114425" cy="620712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74089" name="任意多边形 3374088"/>
          <p:cNvSpPr/>
          <p:nvPr/>
        </p:nvSpPr>
        <p:spPr>
          <a:xfrm flipH="1">
            <a:off x="2100263" y="2263775"/>
            <a:ext cx="1112837" cy="620713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headEnd type="triangl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3374090" name="组合 3374089"/>
          <p:cNvGrpSpPr/>
          <p:nvPr/>
        </p:nvGrpSpPr>
        <p:grpSpPr>
          <a:xfrm>
            <a:off x="3660775" y="2889250"/>
            <a:ext cx="1746250" cy="1441450"/>
            <a:chOff x="2150" y="1654"/>
            <a:chExt cx="1184" cy="1096"/>
          </a:xfrm>
        </p:grpSpPr>
        <p:sp>
          <p:nvSpPr>
            <p:cNvPr id="3374091" name="十六角星 3374090"/>
            <p:cNvSpPr/>
            <p:nvPr/>
          </p:nvSpPr>
          <p:spPr>
            <a:xfrm>
              <a:off x="2150" y="1654"/>
              <a:ext cx="1184" cy="1096"/>
            </a:xfrm>
            <a:prstGeom prst="star16">
              <a:avLst>
                <a:gd name="adj" fmla="val 37500"/>
              </a:avLst>
            </a:prstGeom>
            <a:solidFill>
              <a:srgbClr val="FFCC00"/>
            </a:solidFill>
            <a:ln w="25400">
              <a:noFill/>
            </a:ln>
          </p:spPr>
          <p:txBody>
            <a:bodyPr wrap="none" lIns="92075" tIns="46038" rIns="92075" bIns="46038" anchor="ctr" anchorCtr="0"/>
            <a:p>
              <a:pPr algn="ctr" defTabSz="762000" eaLnBrk="0" hangingPunct="0">
                <a:spcBef>
                  <a:spcPct val="1000"/>
                </a:spcBef>
              </a:pPr>
              <a:endParaRPr lang="fr-FR" altLang="x-none" sz="1400" dirty="0"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Arial Narrow" panose="020B060602020203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3374092" name="椭圆 3374091"/>
            <p:cNvSpPr/>
            <p:nvPr/>
          </p:nvSpPr>
          <p:spPr>
            <a:xfrm>
              <a:off x="2278" y="1781"/>
              <a:ext cx="920" cy="852"/>
            </a:xfrm>
            <a:prstGeom prst="ellips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FF6F">
                    <a:alpha val="96001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25400">
              <a:noFill/>
            </a:ln>
          </p:spPr>
          <p:txBody>
            <a:bodyPr lIns="92075" tIns="46038" rIns="92075" bIns="46038" anchor="ctr" anchorCtr="0"/>
            <a:p>
              <a:pPr algn="ctr" defTabSz="762000" eaLnBrk="0" hangingPunct="0">
                <a:spcBef>
                  <a:spcPct val="1000"/>
                </a:spcBef>
              </a:pPr>
              <a:r>
                <a:rPr lang="fr-FR" altLang="zh-CN" sz="1800">
                  <a:solidFill>
                    <a:schemeClr val="tx2"/>
                  </a:solidFill>
                  <a:latin typeface="Arial Narrow" panose="020B0606020202030204" pitchFamily="34" charset="0"/>
                  <a:ea typeface="黑体" panose="02010609060101010101" pitchFamily="2" charset="-122"/>
                </a:rPr>
                <a:t>QRQC</a:t>
              </a:r>
              <a:endParaRPr lang="fr-FR" altLang="zh-CN" sz="1800">
                <a:solidFill>
                  <a:schemeClr val="tx2"/>
                </a:solidFill>
                <a:latin typeface="Arial Narrow" panose="020B0606020202030204" pitchFamily="34" charset="0"/>
                <a:ea typeface="黑体" panose="02010609060101010101" pitchFamily="2" charset="-122"/>
              </a:endParaRPr>
            </a:p>
            <a:p>
              <a:pPr algn="ctr" defTabSz="762000" eaLnBrk="0" hangingPunct="0">
                <a:spcBef>
                  <a:spcPct val="1000"/>
                </a:spcBef>
              </a:pPr>
              <a:r>
                <a:rPr lang="zh-CN" altLang="fr-FR" sz="1800" dirty="0">
                  <a:solidFill>
                    <a:schemeClr val="tx2"/>
                  </a:solidFill>
                  <a:latin typeface="Arial Narrow" panose="020B0606020202030204" pitchFamily="34" charset="0"/>
                  <a:ea typeface="宋体" panose="02010600030101010101" pitchFamily="2" charset="-122"/>
                </a:rPr>
                <a:t>会议</a:t>
              </a:r>
              <a:endParaRPr lang="zh-CN" altLang="fr-FR" sz="18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374093" name="圆角矩形 3374092"/>
          <p:cNvSpPr/>
          <p:nvPr/>
        </p:nvSpPr>
        <p:spPr>
          <a:xfrm>
            <a:off x="3460750" y="5653088"/>
            <a:ext cx="2290763" cy="1204912"/>
          </a:xfrm>
          <a:prstGeom prst="roundRect">
            <a:avLst>
              <a:gd name="adj" fmla="val 16667"/>
            </a:avLst>
          </a:prstGeom>
          <a:solidFill>
            <a:schemeClr val="bg1">
              <a:alpha val="70000"/>
            </a:schemeClr>
          </a:solidFill>
          <a:ln w="2857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0" hangingPunct="0"/>
            <a:r>
              <a:rPr lang="fr-FR" altLang="zh-CN" sz="1600">
                <a:solidFill>
                  <a:schemeClr val="tx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5W 2H</a:t>
            </a:r>
            <a:endParaRPr lang="fr-FR" altLang="zh-CN" sz="1600">
              <a:solidFill>
                <a:schemeClr val="tx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 eaLnBrk="0" hangingPunct="0"/>
            <a:r>
              <a:rPr lang="zh-CN" altLang="fr-FR" sz="16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抑制</a:t>
            </a:r>
            <a:endParaRPr lang="zh-CN" altLang="fr-FR" sz="16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fr-FR" sz="16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要素调查及标准比对</a:t>
            </a:r>
            <a:endParaRPr lang="zh-CN" altLang="fr-FR" sz="16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fr-FR" altLang="zh-CN" sz="1600">
                <a:solidFill>
                  <a:schemeClr val="tx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5 </a:t>
            </a:r>
            <a:r>
              <a:rPr lang="zh-CN" altLang="fr-FR" sz="16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个为什么</a:t>
            </a:r>
            <a:endParaRPr lang="zh-CN" altLang="fr-FR" sz="16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74094" name="圆角矩形 3374093"/>
          <p:cNvSpPr/>
          <p:nvPr/>
        </p:nvSpPr>
        <p:spPr>
          <a:xfrm>
            <a:off x="6726238" y="4006850"/>
            <a:ext cx="2024062" cy="661988"/>
          </a:xfrm>
          <a:prstGeom prst="roundRect">
            <a:avLst>
              <a:gd name="adj" fmla="val 16667"/>
            </a:avLst>
          </a:prstGeom>
          <a:solidFill>
            <a:schemeClr val="bg1">
              <a:alpha val="70000"/>
            </a:schemeClr>
          </a:solidFill>
          <a:ln w="2857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0" hangingPunct="0"/>
            <a:r>
              <a:rPr lang="zh-CN" altLang="fr-FR" sz="16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如何分享，</a:t>
            </a:r>
            <a:endParaRPr lang="zh-CN" altLang="fr-FR" sz="16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fr-FR" sz="16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测量，并指派任务</a:t>
            </a:r>
            <a:endParaRPr lang="fr-FR" altLang="zh-CN" sz="1600">
              <a:solidFill>
                <a:schemeClr val="tx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74095" name="圆角矩形 3374094"/>
          <p:cNvSpPr/>
          <p:nvPr/>
        </p:nvSpPr>
        <p:spPr>
          <a:xfrm>
            <a:off x="5110163" y="1381125"/>
            <a:ext cx="2112962" cy="393700"/>
          </a:xfrm>
          <a:prstGeom prst="roundRect">
            <a:avLst>
              <a:gd name="adj" fmla="val 16667"/>
            </a:avLst>
          </a:prstGeom>
          <a:solidFill>
            <a:schemeClr val="bg1">
              <a:alpha val="70000"/>
            </a:schemeClr>
          </a:solidFill>
          <a:ln w="2857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0" hangingPunct="0"/>
            <a:r>
              <a:rPr lang="zh-CN" altLang="fr-FR" sz="16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红料箱里有什么</a:t>
            </a:r>
            <a:r>
              <a:rPr lang="fr-FR" altLang="zh-CN" sz="1600">
                <a:solidFill>
                  <a:schemeClr val="tx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?</a:t>
            </a:r>
            <a:endParaRPr lang="fr-FR" altLang="zh-CN" sz="1600">
              <a:solidFill>
                <a:schemeClr val="tx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74096" name="圆角矩形 3374095"/>
          <p:cNvSpPr/>
          <p:nvPr/>
        </p:nvSpPr>
        <p:spPr>
          <a:xfrm>
            <a:off x="349250" y="4079875"/>
            <a:ext cx="2636838" cy="933450"/>
          </a:xfrm>
          <a:prstGeom prst="roundRect">
            <a:avLst>
              <a:gd name="adj" fmla="val 16667"/>
            </a:avLst>
          </a:prstGeom>
          <a:solidFill>
            <a:schemeClr val="bg1">
              <a:alpha val="70000"/>
            </a:schemeClr>
          </a:solidFill>
          <a:ln w="2857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0" hangingPunct="0"/>
            <a:r>
              <a:rPr lang="zh-CN" altLang="fr-FR" sz="16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现地检查 </a:t>
            </a:r>
            <a:endParaRPr lang="fr-FR" altLang="zh-CN" sz="16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fr-FR" sz="16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经验教训</a:t>
            </a:r>
            <a:endParaRPr lang="zh-CN" altLang="fr-FR" sz="16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fr-FR" sz="16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标准更新</a:t>
            </a:r>
            <a:endParaRPr lang="zh-CN" altLang="fr-FR" sz="16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74097" name="标题 3374096"/>
          <p:cNvSpPr>
            <a:spLocks noGrp="1"/>
          </p:cNvSpPr>
          <p:nvPr>
            <p:ph type="title" idx="4294967295"/>
          </p:nvPr>
        </p:nvSpPr>
        <p:spPr>
          <a:ln/>
        </p:spPr>
        <p:txBody>
          <a:bodyPr anchor="b" anchorCtr="0"/>
          <a:p>
            <a:r>
              <a:rPr lang="fr-FR" altLang="zh-CN"/>
              <a:t>QRQC </a:t>
            </a:r>
            <a:r>
              <a:rPr lang="zh-CN" altLang="fr-FR" dirty="0">
                <a:ea typeface="宋体" panose="02010600030101010101" pitchFamily="2" charset="-122"/>
              </a:rPr>
              <a:t>循环</a:t>
            </a:r>
            <a:endParaRPr lang="zh-CN" altLang="fr-FR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4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4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4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4093" grpId="0" animBg="1"/>
      <p:bldP spid="3374094" grpId="0" animBg="1"/>
      <p:bldP spid="3374095" grpId="0" animBg="1"/>
      <p:bldP spid="337409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80226" name="文本框 3380225"/>
          <p:cNvSpPr txBox="1"/>
          <p:nvPr/>
        </p:nvSpPr>
        <p:spPr>
          <a:xfrm>
            <a:off x="560388" y="1743075"/>
            <a:ext cx="392112" cy="427038"/>
          </a:xfrm>
          <a:prstGeom prst="rect">
            <a:avLst/>
          </a:prstGeom>
          <a:noFill/>
          <a:ln w="3175">
            <a:noFill/>
          </a:ln>
        </p:spPr>
        <p:txBody>
          <a:bodyPr wrap="none" anchor="t" anchorCtr="0">
            <a:spAutoFit/>
          </a:bodyPr>
          <a:p>
            <a:pPr algn="ctr" eaLnBrk="0" hangingPunct="0">
              <a:spcBef>
                <a:spcPct val="3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</a:pPr>
            <a:endParaRPr lang="en-GB" altLang="x-none" sz="2200">
              <a:solidFill>
                <a:srgbClr val="333399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380227" name="圆角矩形 3380226"/>
          <p:cNvSpPr/>
          <p:nvPr/>
        </p:nvSpPr>
        <p:spPr>
          <a:xfrm>
            <a:off x="1390650" y="1725613"/>
            <a:ext cx="6334125" cy="3981450"/>
          </a:xfrm>
          <a:prstGeom prst="roundRect">
            <a:avLst>
              <a:gd name="adj" fmla="val 4241"/>
            </a:avLst>
          </a:prstGeom>
          <a:solidFill>
            <a:schemeClr val="bg1">
              <a:alpha val="50000"/>
            </a:schemeClr>
          </a:solidFill>
          <a:ln w="2857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80229" name="文本占位符 3380228"/>
          <p:cNvSpPr/>
          <p:nvPr>
            <p:ph type="body" idx="4294967295"/>
          </p:nvPr>
        </p:nvSpPr>
        <p:spPr>
          <a:xfrm>
            <a:off x="2022475" y="2058988"/>
            <a:ext cx="5070475" cy="35163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anchor="t" anchorCtr="0">
            <a:spAutoFit/>
          </a:bodyPr>
          <a:p>
            <a:pPr marL="457200" indent="-457200" defTabSz="914400">
              <a:spcBef>
                <a:spcPct val="80000"/>
              </a:spcBef>
              <a:buClr>
                <a:schemeClr val="accent2"/>
              </a:buClr>
              <a:tabLst>
                <a:tab pos="2959100" algn="l"/>
              </a:tabLst>
            </a:pPr>
            <a:r>
              <a:rPr lang="zh-CN" altLang="en-US" sz="3600" b="1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生产线 </a:t>
            </a:r>
            <a:r>
              <a:rPr lang="en-US" altLang="zh-CN" sz="3600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</a:t>
            </a:r>
            <a:endParaRPr lang="en-US" altLang="zh-CN" sz="3600" b="1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spcBef>
                <a:spcPct val="80000"/>
              </a:spcBef>
              <a:buClr>
                <a:schemeClr val="accent2"/>
              </a:buClr>
              <a:tabLst>
                <a:tab pos="2959100" algn="l"/>
              </a:tabLst>
            </a:pPr>
            <a:r>
              <a:rPr lang="zh-CN" altLang="en-US" sz="3600" b="1" dirty="0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生产部</a:t>
            </a:r>
            <a:r>
              <a:rPr lang="en-US" altLang="zh-CN" sz="3600" b="1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QRQC</a:t>
            </a:r>
            <a:endParaRPr lang="en-US" altLang="zh-CN" sz="3600" b="1">
              <a:solidFill>
                <a:srgbClr val="B2B2B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spcBef>
                <a:spcPct val="80000"/>
              </a:spcBef>
              <a:buClr>
                <a:schemeClr val="accent2"/>
              </a:buClr>
              <a:tabLst>
                <a:tab pos="2959100" algn="l"/>
              </a:tabLst>
            </a:pPr>
            <a:r>
              <a:rPr lang="zh-CN" altLang="en-US" sz="3600" b="1" dirty="0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工厂</a:t>
            </a:r>
            <a:r>
              <a:rPr lang="en-US" altLang="zh-CN" sz="3600" b="1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QEQC</a:t>
            </a:r>
            <a:endParaRPr lang="en-US" altLang="zh-CN" sz="3600" b="1">
              <a:solidFill>
                <a:srgbClr val="B2B2B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spcBef>
                <a:spcPct val="80000"/>
              </a:spcBef>
              <a:buClr>
                <a:schemeClr val="accent2"/>
              </a:buClr>
              <a:tabLst>
                <a:tab pos="2959100" algn="l"/>
              </a:tabLst>
            </a:pPr>
            <a:r>
              <a:rPr lang="zh-CN" altLang="en-US" sz="3600" b="1" dirty="0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反馈</a:t>
            </a:r>
            <a:endParaRPr lang="zh-CN" altLang="en-US" sz="3600" b="1" dirty="0">
              <a:solidFill>
                <a:srgbClr val="B2B2B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402754" name="图片 340275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56288" y="4498975"/>
            <a:ext cx="3035300" cy="20050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02755" name="椭圆 3402754"/>
          <p:cNvSpPr/>
          <p:nvPr/>
        </p:nvSpPr>
        <p:spPr>
          <a:xfrm>
            <a:off x="3240088" y="1287463"/>
            <a:ext cx="2589212" cy="1508125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txBody>
          <a:bodyPr wrap="none" anchor="ctr" anchorCtr="0"/>
          <a:p>
            <a:pPr algn="ctr" defTabSz="762000" eaLnBrk="0" hangingPunct="0">
              <a:spcBef>
                <a:spcPct val="1000"/>
              </a:spcBef>
            </a:pPr>
            <a:r>
              <a:rPr lang="zh-CN" altLang="fr-FR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发现</a:t>
            </a:r>
            <a:endParaRPr lang="zh-CN" altLang="fr-FR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762000" eaLnBrk="0" hangingPunct="0">
              <a:spcBef>
                <a:spcPct val="1000"/>
              </a:spcBef>
            </a:pPr>
            <a:r>
              <a:rPr lang="zh-CN" altLang="fr-FR" sz="18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红料箱控制</a:t>
            </a:r>
            <a:br>
              <a:rPr lang="zh-CN" altLang="fr-FR" sz="18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fr-FR" sz="18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反应规则</a:t>
            </a:r>
            <a:endParaRPr lang="zh-CN" altLang="fr-FR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02756" name="椭圆 3402755"/>
          <p:cNvSpPr/>
          <p:nvPr/>
        </p:nvSpPr>
        <p:spPr>
          <a:xfrm>
            <a:off x="5743575" y="2614613"/>
            <a:ext cx="2693988" cy="1508125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txBody>
          <a:bodyPr wrap="none" anchor="ctr" anchorCtr="0"/>
          <a:p>
            <a:pPr algn="ctr" defTabSz="762000" eaLnBrk="0" hangingPunct="0">
              <a:spcBef>
                <a:spcPct val="1000"/>
              </a:spcBef>
            </a:pPr>
            <a:r>
              <a:rPr lang="zh-CN" altLang="fr-FR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沟通</a:t>
            </a:r>
            <a:endParaRPr lang="zh-CN" altLang="fr-FR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762000" eaLnBrk="0" hangingPunct="0">
              <a:spcBef>
                <a:spcPct val="1000"/>
              </a:spcBef>
            </a:pPr>
            <a:r>
              <a:rPr lang="zh-CN" altLang="fr-FR" sz="18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生产线</a:t>
            </a:r>
            <a:r>
              <a:rPr lang="fr-FR" altLang="zh-CN" sz="1800">
                <a:solidFill>
                  <a:schemeClr val="bg1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QRQC </a:t>
            </a:r>
            <a:r>
              <a:rPr lang="zh-CN" altLang="fr-FR" sz="18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板</a:t>
            </a:r>
            <a:endParaRPr lang="zh-CN" altLang="fr-FR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02757" name="椭圆 3402756"/>
          <p:cNvSpPr/>
          <p:nvPr/>
        </p:nvSpPr>
        <p:spPr>
          <a:xfrm>
            <a:off x="3240088" y="4016375"/>
            <a:ext cx="2665412" cy="1508125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txBody>
          <a:bodyPr wrap="none" anchor="ctr" anchorCtr="0"/>
          <a:p>
            <a:pPr algn="ctr" defTabSz="762000" eaLnBrk="0" hangingPunct="0">
              <a:spcBef>
                <a:spcPct val="1000"/>
              </a:spcBef>
            </a:pPr>
            <a:r>
              <a:rPr lang="zh-CN" altLang="fr-FR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分析</a:t>
            </a:r>
            <a:endParaRPr lang="zh-CN" altLang="fr-FR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762000" eaLnBrk="0" hangingPunct="0"/>
            <a:r>
              <a:rPr lang="zh-CN" altLang="fr-FR" sz="18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操作者进行</a:t>
            </a:r>
            <a:endParaRPr lang="zh-CN" altLang="fr-FR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02758" name="椭圆 3402757"/>
          <p:cNvSpPr/>
          <p:nvPr/>
        </p:nvSpPr>
        <p:spPr>
          <a:xfrm>
            <a:off x="839788" y="2659063"/>
            <a:ext cx="2722562" cy="1508125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txBody>
          <a:bodyPr wrap="none" anchor="ctr" anchorCtr="0"/>
          <a:p>
            <a:pPr algn="ctr" defTabSz="762000" eaLnBrk="0" hangingPunct="0">
              <a:spcBef>
                <a:spcPct val="1000"/>
              </a:spcBef>
            </a:pPr>
            <a:r>
              <a:rPr lang="zh-CN" altLang="fr-FR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确认</a:t>
            </a:r>
            <a:endParaRPr lang="zh-CN" altLang="fr-FR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762000" eaLnBrk="0" hangingPunct="0">
              <a:spcBef>
                <a:spcPct val="1000"/>
              </a:spcBef>
            </a:pPr>
            <a:r>
              <a:rPr lang="zh-CN" altLang="fr-FR" sz="18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每班确认</a:t>
            </a:r>
            <a:endParaRPr lang="zh-CN" altLang="fr-FR" sz="1800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762000" eaLnBrk="0" hangingPunct="0"/>
            <a:r>
              <a:rPr lang="zh-CN" altLang="fr-FR" sz="18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改进标准</a:t>
            </a:r>
            <a:endParaRPr lang="zh-CN" altLang="fr-FR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02759" name="任意多边形 3402758"/>
          <p:cNvSpPr/>
          <p:nvPr/>
        </p:nvSpPr>
        <p:spPr>
          <a:xfrm>
            <a:off x="5827713" y="1893888"/>
            <a:ext cx="1219200" cy="768350"/>
          </a:xfrm>
          <a:custGeom>
            <a:avLst/>
            <a:gdLst>
              <a:gd name="txL" fmla="*/ 0 w 21454"/>
              <a:gd name="txT" fmla="*/ 0 h 21561"/>
              <a:gd name="txR" fmla="*/ 21454 w 21454"/>
              <a:gd name="txB" fmla="*/ 21561 h 21561"/>
            </a:gdLst>
            <a:ahLst/>
            <a:cxnLst>
              <a:cxn ang="270">
                <a:pos x="1297" y="0"/>
              </a:cxn>
              <a:cxn ang="0">
                <a:pos x="21453" y="19052"/>
              </a:cxn>
              <a:cxn ang="180">
                <a:pos x="0" y="21561"/>
              </a:cxn>
            </a:cxnLst>
            <a:rect l="txL" t="txT" r="txR" b="txB"/>
            <a:pathLst>
              <a:path w="21454" h="21561" fill="none">
                <a:moveTo>
                  <a:pt x="1297" y="0"/>
                </a:moveTo>
                <a:arcTo wR="21600" hR="21600" stAng="-5193452" swAng="4793214"/>
              </a:path>
              <a:path w="21454" h="21561" stroke="0">
                <a:moveTo>
                  <a:pt x="1297" y="0"/>
                </a:moveTo>
                <a:arcTo wR="21600" hR="21600" stAng="-5193452" swAng="4793214"/>
                <a:lnTo>
                  <a:pt x="0" y="21561"/>
                </a:lnTo>
                <a:close/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headEnd type="none" w="sm" len="sm"/>
            <a:tailEnd type="triangl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402760" name="任意多边形 3402759"/>
          <p:cNvSpPr/>
          <p:nvPr/>
        </p:nvSpPr>
        <p:spPr>
          <a:xfrm flipV="1">
            <a:off x="5881688" y="4152900"/>
            <a:ext cx="1112837" cy="619125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headEnd type="triangl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402761" name="任意多边形 3402760"/>
          <p:cNvSpPr/>
          <p:nvPr/>
        </p:nvSpPr>
        <p:spPr>
          <a:xfrm flipH="1" flipV="1">
            <a:off x="2030413" y="4167188"/>
            <a:ext cx="1114425" cy="620712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402762" name="任意多边形 3402761"/>
          <p:cNvSpPr/>
          <p:nvPr/>
        </p:nvSpPr>
        <p:spPr>
          <a:xfrm flipH="1">
            <a:off x="2100263" y="2041525"/>
            <a:ext cx="1112837" cy="620713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headEnd type="triangl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3402763" name="组合 3402762"/>
          <p:cNvGrpSpPr/>
          <p:nvPr/>
        </p:nvGrpSpPr>
        <p:grpSpPr>
          <a:xfrm>
            <a:off x="3660775" y="2667000"/>
            <a:ext cx="1746250" cy="1441450"/>
            <a:chOff x="2150" y="1654"/>
            <a:chExt cx="1184" cy="1096"/>
          </a:xfrm>
        </p:grpSpPr>
        <p:sp>
          <p:nvSpPr>
            <p:cNvPr id="3402764" name="十六角星 3402763"/>
            <p:cNvSpPr/>
            <p:nvPr/>
          </p:nvSpPr>
          <p:spPr>
            <a:xfrm>
              <a:off x="2150" y="1654"/>
              <a:ext cx="1184" cy="1096"/>
            </a:xfrm>
            <a:prstGeom prst="star16">
              <a:avLst>
                <a:gd name="adj" fmla="val 37500"/>
              </a:avLst>
            </a:prstGeom>
            <a:solidFill>
              <a:srgbClr val="FFCC00"/>
            </a:solidFill>
            <a:ln w="25400">
              <a:noFill/>
            </a:ln>
          </p:spPr>
          <p:txBody>
            <a:bodyPr wrap="none" lIns="92075" tIns="46038" rIns="92075" bIns="46038" anchor="ctr" anchorCtr="0"/>
            <a:p>
              <a:pPr algn="ctr" defTabSz="762000" eaLnBrk="0" hangingPunct="0">
                <a:spcBef>
                  <a:spcPct val="1000"/>
                </a:spcBef>
              </a:pPr>
              <a:endParaRPr lang="fr-FR" altLang="x-none" sz="1400" dirty="0"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Arial Narrow" panose="020B060602020203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3402765" name="椭圆 3402764"/>
            <p:cNvSpPr/>
            <p:nvPr/>
          </p:nvSpPr>
          <p:spPr>
            <a:xfrm>
              <a:off x="2278" y="1781"/>
              <a:ext cx="920" cy="852"/>
            </a:xfrm>
            <a:prstGeom prst="ellips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FF6F">
                    <a:alpha val="96001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25400">
              <a:noFill/>
            </a:ln>
          </p:spPr>
          <p:txBody>
            <a:bodyPr lIns="92075" tIns="46038" rIns="92075" bIns="46038" anchor="ctr" anchorCtr="0"/>
            <a:p>
              <a:pPr algn="ctr" defTabSz="762000" eaLnBrk="0" hangingPunct="0">
                <a:spcBef>
                  <a:spcPct val="1000"/>
                </a:spcBef>
              </a:pPr>
              <a:r>
                <a:rPr lang="zh-CN" altLang="fr-FR" sz="1800" dirty="0">
                  <a:solidFill>
                    <a:schemeClr val="tx2"/>
                  </a:solidFill>
                  <a:latin typeface="Arial Narrow" panose="020B0606020202030204" pitchFamily="34" charset="0"/>
                  <a:ea typeface="宋体" panose="02010600030101010101" pitchFamily="2" charset="-122"/>
                </a:rPr>
                <a:t>生产线</a:t>
              </a:r>
              <a:r>
                <a:rPr lang="fr-FR" altLang="zh-CN" sz="1800">
                  <a:solidFill>
                    <a:schemeClr val="tx2"/>
                  </a:solidFill>
                  <a:latin typeface="Arial Narrow" panose="020B0606020202030204" pitchFamily="34" charset="0"/>
                  <a:ea typeface="黑体" panose="02010609060101010101" pitchFamily="2" charset="-122"/>
                </a:rPr>
                <a:t>QRQC</a:t>
              </a:r>
              <a:endParaRPr lang="fr-FR" altLang="zh-CN" sz="1800">
                <a:solidFill>
                  <a:schemeClr val="tx2"/>
                </a:solidFill>
                <a:latin typeface="Arial Narrow" panose="020B0606020202030204" pitchFamily="34" charset="0"/>
                <a:ea typeface="黑体" panose="02010609060101010101" pitchFamily="2" charset="-122"/>
              </a:endParaRPr>
            </a:p>
          </p:txBody>
        </p:sp>
      </p:grpSp>
      <p:sp>
        <p:nvSpPr>
          <p:cNvPr id="3402766" name="矩形 3402765"/>
          <p:cNvSpPr/>
          <p:nvPr/>
        </p:nvSpPr>
        <p:spPr>
          <a:xfrm>
            <a:off x="280988" y="295275"/>
            <a:ext cx="8439150" cy="762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None/>
              <a:defRPr sz="2800" b="1" u="none" kern="120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>
                <a:ea typeface="宋体" panose="02010600030101010101" pitchFamily="2" charset="-122"/>
                <a:sym typeface="Wingdings" panose="05000000000000000000" pitchFamily="2" charset="2"/>
              </a:rPr>
              <a:t>如何进行生产线 </a:t>
            </a:r>
            <a:r>
              <a:rPr lang="en-US" altLang="zh-CN">
                <a:ea typeface="宋体" panose="02010600030101010101" pitchFamily="2" charset="-122"/>
                <a:sym typeface="Wingdings" panose="05000000000000000000" pitchFamily="2" charset="2"/>
              </a:rPr>
              <a:t>QRQC?</a:t>
            </a:r>
            <a:endParaRPr lang="en-US" altLang="zh-CN">
              <a:ea typeface="宋体" panose="02010600030101010101" pitchFamily="2" charset="-122"/>
              <a:sym typeface="Wingdings" panose="05000000000000000000" pitchFamily="2" charset="2"/>
            </a:endParaRPr>
          </a:p>
        </p:txBody>
      </p:sp>
      <p:sp>
        <p:nvSpPr>
          <p:cNvPr id="3402767" name="圆角矩形 3402766"/>
          <p:cNvSpPr/>
          <p:nvPr/>
        </p:nvSpPr>
        <p:spPr>
          <a:xfrm>
            <a:off x="488950" y="5681663"/>
            <a:ext cx="8137525" cy="792162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 w="38100" cap="flat" cmpd="sng">
            <a:solidFill>
              <a:srgbClr val="993366"/>
            </a:solidFill>
            <a:prstDash val="solid"/>
            <a:headEnd type="none" w="med" len="med"/>
            <a:tailEnd type="none" w="med" len="med"/>
          </a:ln>
        </p:spPr>
        <p:txBody>
          <a:bodyPr wrap="none" lIns="90000" tIns="46800" rIns="90000" bIns="46800" anchor="ctr" anchorCtr="0"/>
          <a:p>
            <a:pPr algn="ctr">
              <a:lnSpc>
                <a:spcPct val="9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生产线</a:t>
            </a:r>
            <a:r>
              <a:rPr lang="en-US" altLang="zh-CN" sz="240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QRQC:</a:t>
            </a:r>
            <a:br>
              <a:rPr lang="en-US" altLang="zh-CN" sz="240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2400" u="sng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操作者</a:t>
            </a:r>
            <a:r>
              <a:rPr lang="zh-CN" altLang="en-US" sz="24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400" u="sng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立即</a:t>
            </a:r>
            <a:r>
              <a:rPr lang="zh-CN" altLang="en-US" sz="24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400" u="sng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采取措施</a:t>
            </a:r>
            <a:r>
              <a:rPr lang="zh-CN" altLang="en-US" sz="24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解决问题</a:t>
            </a:r>
            <a:r>
              <a:rPr lang="en-US" altLang="zh-CN" sz="240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!</a:t>
            </a:r>
            <a:endParaRPr lang="en-US" altLang="zh-CN" sz="240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2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02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276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31426" name="矩形 3431425"/>
          <p:cNvSpPr/>
          <p:nvPr/>
        </p:nvSpPr>
        <p:spPr>
          <a:xfrm>
            <a:off x="0" y="82184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defTabSz="914400" eaLnBrk="0" hangingPunct="0">
              <a:tabLst>
                <a:tab pos="900430" algn="l"/>
                <a:tab pos="1125855" algn="l"/>
              </a:tabLst>
            </a:pPr>
            <a:endParaRPr lang="fr-FR" altLang="x-none" sz="2400" b="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431427" name="矩形 3431426"/>
          <p:cNvSpPr/>
          <p:nvPr/>
        </p:nvSpPr>
        <p:spPr>
          <a:xfrm>
            <a:off x="255588" y="1327150"/>
            <a:ext cx="8480425" cy="48799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192405" lvl="0" indent="-19240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 u="none" kern="1200" baseline="0">
                <a:solidFill>
                  <a:srgbClr val="4D4D4D"/>
                </a:solidFill>
                <a:latin typeface="Arial" panose="020B0604020202020204" pitchFamily="34" charset="0"/>
              </a:defRPr>
            </a:lvl1pPr>
            <a:lvl2pPr marL="665480" lvl="1" indent="-19558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000" b="0" i="0" u="none" kern="1200" baseline="0">
                <a:solidFill>
                  <a:srgbClr val="4D4D4D"/>
                </a:solidFill>
                <a:latin typeface="Arial" panose="020B0604020202020204" pitchFamily="34" charset="0"/>
              </a:defRPr>
            </a:lvl2pPr>
            <a:lvl3pPr marL="1332230" lvl="2" indent="-19240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65000"/>
              <a:buFont typeface="Wingdings" panose="05000000000000000000" pitchFamily="2" charset="2"/>
              <a:buChar char="l"/>
              <a:defRPr sz="1800" b="0" i="0" u="none" kern="1200" baseline="0">
                <a:solidFill>
                  <a:srgbClr val="4D4D4D"/>
                </a:solidFill>
                <a:latin typeface="Arial" panose="020B0604020202020204" pitchFamily="34" charset="0"/>
              </a:defRPr>
            </a:lvl3pPr>
            <a:lvl4pPr marL="175133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FontTx/>
              <a:buChar char="–"/>
              <a:defRPr sz="16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043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FontTx/>
              <a:buChar char="»"/>
              <a:defRPr sz="16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</a:lstStyle>
          <a:p>
            <a:pPr marL="365125" lvl="0" indent="-365125" defTabSz="762000">
              <a:lnSpc>
                <a:spcPct val="90000"/>
              </a:lnSpc>
            </a:pPr>
            <a:endParaRPr lang="fr-FR" altLang="x-none" sz="2000" b="0" dirty="0"/>
          </a:p>
        </p:txBody>
      </p:sp>
      <p:sp>
        <p:nvSpPr>
          <p:cNvPr id="3431428" name="标题 3431427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lang="zh-CN" altLang="en-US" dirty="0">
                <a:ea typeface="宋体" panose="02010600030101010101" pitchFamily="2" charset="-122"/>
                <a:sym typeface="Wingdings" panose="05000000000000000000" pitchFamily="2" charset="2"/>
              </a:rPr>
              <a:t>如何做生产线 </a:t>
            </a:r>
            <a:r>
              <a:rPr lang="en-US" altLang="zh-CN">
                <a:ea typeface="宋体" panose="02010600030101010101" pitchFamily="2" charset="-122"/>
                <a:sym typeface="Wingdings" panose="05000000000000000000" pitchFamily="2" charset="2"/>
              </a:rPr>
              <a:t>QRQC?</a:t>
            </a:r>
            <a:endParaRPr lang="en-US" altLang="zh-CN">
              <a:ea typeface="宋体" panose="02010600030101010101" pitchFamily="2" charset="-122"/>
              <a:sym typeface="Wingdings" panose="05000000000000000000" pitchFamily="2" charset="2"/>
            </a:endParaRPr>
          </a:p>
        </p:txBody>
      </p:sp>
      <p:sp>
        <p:nvSpPr>
          <p:cNvPr id="3431429" name="文本占位符 3431428"/>
          <p:cNvSpPr/>
          <p:nvPr>
            <p:ph type="body" idx="4294967295"/>
          </p:nvPr>
        </p:nvSpPr>
        <p:spPr>
          <a:xfrm>
            <a:off x="941388" y="1416050"/>
            <a:ext cx="8039100" cy="46736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anchor="t" anchorCtr="0">
            <a:spAutoFit/>
          </a:bodyPr>
          <a:p>
            <a:pPr marL="374650" indent="-374650" defTabSz="914400">
              <a:spcBef>
                <a:spcPct val="10000"/>
              </a:spcBef>
              <a:buClr>
                <a:schemeClr val="accent2"/>
              </a:buClr>
              <a:tabLst>
                <a:tab pos="3495675" algn="l"/>
              </a:tabLst>
            </a:pPr>
            <a:r>
              <a:rPr lang="zh-CN" altLang="en-US" b="1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谁参加</a:t>
            </a:r>
            <a:r>
              <a:rPr lang="en-US" altLang="zh-CN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r>
              <a:rPr lang="en-US" altLang="zh-CN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</a:t>
            </a:r>
            <a:endParaRPr lang="en-US" altLang="zh-CN" b="1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US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操作者与班组长</a:t>
            </a:r>
            <a:r>
              <a:rPr lang="en-US" altLang="zh-CN" sz="2400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, </a:t>
            </a:r>
            <a:r>
              <a:rPr lang="zh-CN" altLang="en-US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由主管训练</a:t>
            </a:r>
            <a:br>
              <a:rPr lang="zh-CN" altLang="en-US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endParaRPr lang="zh-CN" altLang="en-US" sz="24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74650" indent="-374650" defTabSz="914400">
              <a:spcBef>
                <a:spcPct val="10000"/>
              </a:spcBef>
              <a:buClr>
                <a:schemeClr val="accent2"/>
              </a:buClr>
              <a:tabLst>
                <a:tab pos="3495675" algn="l"/>
              </a:tabLst>
            </a:pPr>
            <a:r>
              <a:rPr lang="zh-CN" altLang="en-US" b="1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什么（内容）</a:t>
            </a:r>
            <a:r>
              <a:rPr lang="en-US" altLang="zh-CN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r>
              <a:rPr lang="en-US" altLang="zh-CN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</a:t>
            </a:r>
            <a:endParaRPr lang="en-US" altLang="zh-CN" b="1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US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所有生产线问题</a:t>
            </a:r>
            <a:r>
              <a:rPr lang="en-US" altLang="zh-CN" sz="2400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, </a:t>
            </a:r>
            <a:r>
              <a:rPr lang="zh-CN" altLang="en-US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根据反应规则</a:t>
            </a:r>
            <a:endParaRPr lang="zh-CN" altLang="en-US" sz="24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74650" indent="-374650" defTabSz="914400">
              <a:spcBef>
                <a:spcPct val="10000"/>
              </a:spcBef>
              <a:buClr>
                <a:schemeClr val="accent2"/>
              </a:buClr>
              <a:tabLst>
                <a:tab pos="3495675" algn="l"/>
              </a:tabLst>
            </a:pPr>
            <a:endParaRPr lang="en-US" altLang="zh-CN" b="1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74650" indent="-374650" defTabSz="914400">
              <a:spcBef>
                <a:spcPct val="10000"/>
              </a:spcBef>
              <a:buClr>
                <a:schemeClr val="accent2"/>
              </a:buClr>
              <a:tabLst>
                <a:tab pos="3495675" algn="l"/>
              </a:tabLst>
            </a:pPr>
            <a:r>
              <a:rPr lang="zh-CN" altLang="en-US" b="1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什么时候</a:t>
            </a:r>
            <a:r>
              <a:rPr lang="en-US" altLang="zh-CN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US" altLang="zh-CN" b="1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US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每当生产线发生问题时</a:t>
            </a:r>
            <a:r>
              <a:rPr lang="en-US" altLang="zh-CN" sz="2400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, </a:t>
            </a:r>
            <a:r>
              <a:rPr lang="zh-CN" altLang="en-US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根据缺陷停线反应规则</a:t>
            </a:r>
            <a:r>
              <a:rPr lang="en-US" altLang="zh-CN" sz="2400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, </a:t>
            </a:r>
            <a:r>
              <a:rPr lang="zh-CN" altLang="en-US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停线之后</a:t>
            </a:r>
            <a:br>
              <a:rPr lang="zh-CN" altLang="en-US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endParaRPr lang="zh-CN" altLang="en-US" sz="24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74650" indent="-374650" defTabSz="914400">
              <a:spcBef>
                <a:spcPct val="10000"/>
              </a:spcBef>
              <a:buClr>
                <a:schemeClr val="accent2"/>
              </a:buClr>
              <a:tabLst>
                <a:tab pos="3495675" algn="l"/>
              </a:tabLst>
            </a:pPr>
            <a:r>
              <a:rPr lang="zh-CN" altLang="en-US" b="1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如何</a:t>
            </a:r>
            <a:r>
              <a:rPr lang="en-US" altLang="zh-CN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US" altLang="zh-CN" b="1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US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在生产线用简单的一页纸 </a:t>
            </a:r>
            <a:r>
              <a:rPr lang="en-US" altLang="zh-CN" sz="2400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(</a:t>
            </a:r>
            <a:r>
              <a:rPr lang="zh-CN" altLang="en-US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生产线</a:t>
            </a:r>
            <a:r>
              <a:rPr lang="en-US" altLang="zh-CN" sz="2400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 </a:t>
            </a:r>
            <a:r>
              <a:rPr lang="zh-CN" altLang="en-US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板</a:t>
            </a:r>
            <a:r>
              <a:rPr lang="en-US" altLang="zh-CN" sz="2400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)</a:t>
            </a:r>
            <a:endParaRPr lang="en-US" altLang="zh-CN" sz="2400" b="1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42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429">
                                            <p:txEl>
                                              <p:charRg st="6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429">
                                            <p:txEl>
                                              <p:charRg st="22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429">
                                            <p:txEl>
                                              <p:charRg st="31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429">
                                            <p:txEl>
                                              <p:charRg st="48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429">
                                            <p:txEl>
                                              <p:charRg st="54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429">
                                            <p:txEl>
                                              <p:charRg st="84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429">
                                            <p:txEl>
                                              <p:charRg st="88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142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19811" name="矩形 3319810"/>
          <p:cNvSpPr/>
          <p:nvPr/>
        </p:nvSpPr>
        <p:spPr>
          <a:xfrm>
            <a:off x="3908425" y="3343275"/>
            <a:ext cx="3281363" cy="28432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defTabSz="762000" eaLnBrk="0" hangingPunct="0">
              <a:spcBef>
                <a:spcPct val="50000"/>
              </a:spcBef>
              <a:buClr>
                <a:schemeClr val="tx1"/>
              </a:buClr>
            </a:pPr>
            <a:r>
              <a:rPr lang="zh-CN" altLang="en-US" sz="1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日期</a:t>
            </a:r>
            <a:endParaRPr lang="zh-CN" altLang="en-US" sz="1800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762000" eaLnBrk="0" hangingPunct="0">
              <a:spcBef>
                <a:spcPct val="50000"/>
              </a:spcBef>
              <a:buClr>
                <a:schemeClr val="tx1"/>
              </a:buClr>
            </a:pPr>
            <a:r>
              <a:rPr lang="zh-CN" altLang="en-US" sz="1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问题描述</a:t>
            </a:r>
            <a:r>
              <a:rPr lang="en-US" altLang="zh-CN" sz="18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原因</a:t>
            </a:r>
            <a:endParaRPr lang="zh-CN" altLang="en-US" sz="1800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762000" eaLnBrk="0" hangingPunct="0">
              <a:spcBef>
                <a:spcPct val="50000"/>
              </a:spcBef>
              <a:buClr>
                <a:schemeClr val="tx1"/>
              </a:buClr>
            </a:pPr>
            <a:r>
              <a:rPr lang="zh-CN" altLang="en-US" sz="1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缺陷图片</a:t>
            </a:r>
            <a:r>
              <a:rPr lang="en-US" altLang="zh-CN" sz="18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简图</a:t>
            </a:r>
            <a:endParaRPr lang="zh-CN" altLang="en-US" sz="1800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762000" eaLnBrk="0" hangingPunct="0">
              <a:spcBef>
                <a:spcPct val="50000"/>
              </a:spcBef>
              <a:buClr>
                <a:schemeClr val="tx1"/>
              </a:buClr>
            </a:pPr>
            <a:r>
              <a:rPr lang="zh-CN" altLang="en-US" sz="1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措施（快速反应）</a:t>
            </a:r>
            <a:r>
              <a:rPr lang="en-US" altLang="zh-CN" sz="18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负责人</a:t>
            </a:r>
            <a:r>
              <a:rPr lang="en-US" altLang="zh-CN" sz="18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时间</a:t>
            </a:r>
            <a:endParaRPr lang="en-US" altLang="zh-CN" sz="18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762000" eaLnBrk="0" hangingPunct="0">
              <a:spcBef>
                <a:spcPct val="50000"/>
              </a:spcBef>
              <a:buClr>
                <a:schemeClr val="tx1"/>
              </a:buClr>
            </a:pPr>
            <a:r>
              <a:rPr lang="zh-CN" altLang="en-US" sz="1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控制（质量控制）</a:t>
            </a:r>
            <a:endParaRPr lang="en-US" altLang="zh-CN" sz="18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762000" eaLnBrk="0" hangingPunct="0">
              <a:spcBef>
                <a:spcPct val="50000"/>
              </a:spcBef>
              <a:buClr>
                <a:schemeClr val="tx1"/>
              </a:buClr>
            </a:pPr>
            <a:r>
              <a:rPr lang="zh-CN" altLang="en-US" sz="1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状态</a:t>
            </a:r>
            <a:endParaRPr lang="zh-CN" altLang="en-US" sz="1800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762000" eaLnBrk="0" hangingPunct="0">
              <a:spcBef>
                <a:spcPct val="50000"/>
              </a:spcBef>
              <a:buClr>
                <a:schemeClr val="tx1"/>
              </a:buClr>
            </a:pPr>
            <a:r>
              <a:rPr lang="zh-CN" altLang="en-US" sz="1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检查 </a:t>
            </a:r>
            <a:r>
              <a:rPr lang="en-US" altLang="zh-CN" sz="18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 </a:t>
            </a:r>
            <a:r>
              <a:rPr lang="zh-CN" altLang="en-US" sz="1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确认 </a:t>
            </a:r>
            <a:r>
              <a:rPr lang="en-US" altLang="zh-CN" sz="18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 </a:t>
            </a:r>
            <a:r>
              <a:rPr lang="zh-CN" altLang="en-US" sz="18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有效性</a:t>
            </a:r>
            <a:endParaRPr lang="zh-CN" altLang="en-US" sz="1800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19812" name="椭圆 3319811"/>
          <p:cNvSpPr/>
          <p:nvPr/>
        </p:nvSpPr>
        <p:spPr>
          <a:xfrm>
            <a:off x="3679825" y="3370263"/>
            <a:ext cx="258763" cy="290512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defTabSz="762000"/>
            <a:r>
              <a:rPr lang="en-US" altLang="zh-CN" sz="16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1</a:t>
            </a:r>
            <a:endParaRPr lang="en-US" altLang="zh-CN" sz="16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19813" name="椭圆 3319812"/>
          <p:cNvSpPr/>
          <p:nvPr/>
        </p:nvSpPr>
        <p:spPr>
          <a:xfrm>
            <a:off x="3673475" y="3779838"/>
            <a:ext cx="257175" cy="290512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defTabSz="762000"/>
            <a:r>
              <a:rPr lang="en-US" altLang="zh-CN" sz="16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2</a:t>
            </a:r>
            <a:endParaRPr lang="en-US" altLang="zh-CN" sz="16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19814" name="椭圆 3319813"/>
          <p:cNvSpPr/>
          <p:nvPr/>
        </p:nvSpPr>
        <p:spPr>
          <a:xfrm>
            <a:off x="3667125" y="4203700"/>
            <a:ext cx="258763" cy="290513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defTabSz="762000"/>
            <a:r>
              <a:rPr lang="en-US" altLang="zh-CN" sz="16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3</a:t>
            </a:r>
            <a:endParaRPr lang="en-US" altLang="zh-CN" sz="16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19815" name="椭圆 3319814"/>
          <p:cNvSpPr/>
          <p:nvPr/>
        </p:nvSpPr>
        <p:spPr>
          <a:xfrm>
            <a:off x="3663950" y="4618038"/>
            <a:ext cx="257175" cy="290512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defTabSz="762000"/>
            <a:r>
              <a:rPr lang="en-US" altLang="zh-CN" sz="16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4</a:t>
            </a:r>
            <a:endParaRPr lang="en-US" altLang="zh-CN" sz="16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19816" name="椭圆 3319815"/>
          <p:cNvSpPr/>
          <p:nvPr/>
        </p:nvSpPr>
        <p:spPr>
          <a:xfrm>
            <a:off x="3670300" y="5037138"/>
            <a:ext cx="258763" cy="290512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defTabSz="762000"/>
            <a:r>
              <a:rPr lang="en-US" altLang="zh-CN" sz="16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5</a:t>
            </a:r>
            <a:endParaRPr lang="en-US" altLang="zh-CN" sz="16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19817" name="椭圆 3319816"/>
          <p:cNvSpPr/>
          <p:nvPr/>
        </p:nvSpPr>
        <p:spPr>
          <a:xfrm>
            <a:off x="3663950" y="5446713"/>
            <a:ext cx="257175" cy="290512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defTabSz="762000"/>
            <a:r>
              <a:rPr lang="en-US" altLang="zh-CN" sz="16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6</a:t>
            </a:r>
            <a:endParaRPr lang="en-US" altLang="zh-CN" sz="16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19818" name="椭圆 3319817"/>
          <p:cNvSpPr/>
          <p:nvPr/>
        </p:nvSpPr>
        <p:spPr>
          <a:xfrm>
            <a:off x="3654425" y="5843588"/>
            <a:ext cx="258763" cy="290512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defTabSz="762000"/>
            <a:r>
              <a:rPr lang="en-US" altLang="zh-CN" sz="16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7</a:t>
            </a:r>
            <a:endParaRPr lang="en-US" altLang="zh-CN" sz="16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grpSp>
        <p:nvGrpSpPr>
          <p:cNvPr id="3319819" name="组合 3319818"/>
          <p:cNvGrpSpPr/>
          <p:nvPr/>
        </p:nvGrpSpPr>
        <p:grpSpPr>
          <a:xfrm>
            <a:off x="211138" y="2527300"/>
            <a:ext cx="3108325" cy="4067175"/>
            <a:chOff x="150" y="1402"/>
            <a:chExt cx="2202" cy="2562"/>
          </a:xfrm>
        </p:grpSpPr>
        <p:pic>
          <p:nvPicPr>
            <p:cNvPr id="3319820" name="图片 3319819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8" y="1402"/>
              <a:ext cx="1914" cy="256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319821" name="矩形 3319820"/>
            <p:cNvSpPr/>
            <p:nvPr/>
          </p:nvSpPr>
          <p:spPr>
            <a:xfrm>
              <a:off x="909" y="3559"/>
              <a:ext cx="1052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ctr" defTabSz="762000"/>
              <a:endParaRPr lang="fr-FR" altLang="zh-CN" sz="18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endParaRPr>
            </a:p>
            <a:p>
              <a:pPr algn="ctr" defTabSz="762000"/>
              <a:r>
                <a:rPr lang="zh-CN" altLang="fr-FR" sz="1800" dirty="0">
                  <a:solidFill>
                    <a:schemeClr val="bg2"/>
                  </a:solidFill>
                  <a:latin typeface="Arial Narrow" panose="020B0606020202030204" pitchFamily="34" charset="0"/>
                  <a:ea typeface="宋体" panose="02010600030101010101" pitchFamily="2" charset="-122"/>
                </a:rPr>
                <a:t>生产线</a:t>
              </a:r>
              <a:r>
                <a:rPr lang="fr-FR" altLang="zh-CN" sz="1800">
                  <a:solidFill>
                    <a:schemeClr val="bg2"/>
                  </a:solidFill>
                  <a:latin typeface="Arial Narrow" panose="020B0606020202030204" pitchFamily="34" charset="0"/>
                  <a:ea typeface="黑体" panose="02010609060101010101" pitchFamily="2" charset="-122"/>
                </a:rPr>
                <a:t>QRQC </a:t>
              </a:r>
              <a:endParaRPr lang="fr-FR" altLang="zh-CN" sz="18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3319822" name="椭圆 3319821"/>
            <p:cNvSpPr/>
            <p:nvPr/>
          </p:nvSpPr>
          <p:spPr>
            <a:xfrm>
              <a:off x="160" y="2027"/>
              <a:ext cx="183" cy="183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defTabSz="762000"/>
              <a:r>
                <a:rPr lang="fr-FR" altLang="zh-CN" sz="1600">
                  <a:solidFill>
                    <a:schemeClr val="bg2"/>
                  </a:solidFill>
                  <a:latin typeface="Arial Narrow" panose="020B0606020202030204" pitchFamily="34" charset="0"/>
                  <a:ea typeface="黑体" panose="02010609060101010101" pitchFamily="2" charset="-122"/>
                </a:rPr>
                <a:t>1</a:t>
              </a:r>
              <a:endParaRPr lang="fr-FR" altLang="zh-CN" sz="16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3319823" name="椭圆 3319822"/>
            <p:cNvSpPr/>
            <p:nvPr/>
          </p:nvSpPr>
          <p:spPr>
            <a:xfrm>
              <a:off x="155" y="2269"/>
              <a:ext cx="183" cy="183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defTabSz="762000"/>
              <a:r>
                <a:rPr lang="fr-FR" altLang="zh-CN" sz="1600">
                  <a:solidFill>
                    <a:schemeClr val="bg2"/>
                  </a:solidFill>
                  <a:latin typeface="Arial Narrow" panose="020B0606020202030204" pitchFamily="34" charset="0"/>
                  <a:ea typeface="黑体" panose="02010609060101010101" pitchFamily="2" charset="-122"/>
                </a:rPr>
                <a:t>2</a:t>
              </a:r>
              <a:endParaRPr lang="fr-FR" altLang="zh-CN" sz="16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3319824" name="椭圆 3319823"/>
            <p:cNvSpPr/>
            <p:nvPr/>
          </p:nvSpPr>
          <p:spPr>
            <a:xfrm>
              <a:off x="151" y="2520"/>
              <a:ext cx="183" cy="183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defTabSz="762000"/>
              <a:r>
                <a:rPr lang="fr-FR" altLang="zh-CN" sz="1600">
                  <a:solidFill>
                    <a:schemeClr val="bg2"/>
                  </a:solidFill>
                  <a:latin typeface="Arial Narrow" panose="020B0606020202030204" pitchFamily="34" charset="0"/>
                  <a:ea typeface="黑体" panose="02010609060101010101" pitchFamily="2" charset="-122"/>
                </a:rPr>
                <a:t>3</a:t>
              </a:r>
              <a:endParaRPr lang="fr-FR" altLang="zh-CN" sz="16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3319825" name="椭圆 3319824"/>
            <p:cNvSpPr/>
            <p:nvPr/>
          </p:nvSpPr>
          <p:spPr>
            <a:xfrm>
              <a:off x="156" y="2781"/>
              <a:ext cx="183" cy="183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defTabSz="762000"/>
              <a:r>
                <a:rPr lang="fr-FR" altLang="zh-CN" sz="1600">
                  <a:solidFill>
                    <a:schemeClr val="bg2"/>
                  </a:solidFill>
                  <a:latin typeface="Arial Narrow" panose="020B0606020202030204" pitchFamily="34" charset="0"/>
                  <a:ea typeface="黑体" panose="02010609060101010101" pitchFamily="2" charset="-122"/>
                </a:rPr>
                <a:t>4</a:t>
              </a:r>
              <a:endParaRPr lang="fr-FR" altLang="zh-CN" sz="16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3319826" name="椭圆 3319825"/>
            <p:cNvSpPr/>
            <p:nvPr/>
          </p:nvSpPr>
          <p:spPr>
            <a:xfrm>
              <a:off x="161" y="3069"/>
              <a:ext cx="183" cy="183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defTabSz="762000"/>
              <a:r>
                <a:rPr lang="fr-FR" altLang="zh-CN" sz="1600">
                  <a:solidFill>
                    <a:schemeClr val="bg2"/>
                  </a:solidFill>
                  <a:latin typeface="Arial Narrow" panose="020B0606020202030204" pitchFamily="34" charset="0"/>
                  <a:ea typeface="黑体" panose="02010609060101010101" pitchFamily="2" charset="-122"/>
                </a:rPr>
                <a:t>5</a:t>
              </a:r>
              <a:endParaRPr lang="fr-FR" altLang="zh-CN" sz="16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3319827" name="椭圆 3319826"/>
            <p:cNvSpPr/>
            <p:nvPr/>
          </p:nvSpPr>
          <p:spPr>
            <a:xfrm>
              <a:off x="156" y="3367"/>
              <a:ext cx="183" cy="183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defTabSz="762000"/>
              <a:r>
                <a:rPr lang="fr-FR" altLang="zh-CN" sz="1600">
                  <a:solidFill>
                    <a:schemeClr val="bg2"/>
                  </a:solidFill>
                  <a:latin typeface="Arial Narrow" panose="020B0606020202030204" pitchFamily="34" charset="0"/>
                  <a:ea typeface="黑体" panose="02010609060101010101" pitchFamily="2" charset="-122"/>
                </a:rPr>
                <a:t>6</a:t>
              </a:r>
              <a:endParaRPr lang="fr-FR" altLang="zh-CN" sz="16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3319828" name="椭圆 3319827"/>
            <p:cNvSpPr/>
            <p:nvPr/>
          </p:nvSpPr>
          <p:spPr>
            <a:xfrm>
              <a:off x="150" y="3617"/>
              <a:ext cx="183" cy="183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defTabSz="762000"/>
              <a:r>
                <a:rPr lang="fr-FR" altLang="zh-CN" sz="1600">
                  <a:solidFill>
                    <a:schemeClr val="bg2"/>
                  </a:solidFill>
                  <a:latin typeface="Arial Narrow" panose="020B0606020202030204" pitchFamily="34" charset="0"/>
                  <a:ea typeface="黑体" panose="02010609060101010101" pitchFamily="2" charset="-122"/>
                </a:rPr>
                <a:t>7</a:t>
              </a:r>
              <a:endParaRPr lang="fr-FR" altLang="zh-CN" sz="16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3319829" name="直接连接符 3319828"/>
            <p:cNvSpPr/>
            <p:nvPr/>
          </p:nvSpPr>
          <p:spPr>
            <a:xfrm flipV="1">
              <a:off x="330" y="2003"/>
              <a:ext cx="347" cy="118"/>
            </a:xfrm>
            <a:prstGeom prst="line">
              <a:avLst/>
            </a:prstGeom>
            <a:ln w="28575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319830" name="直接连接符 3319829"/>
            <p:cNvSpPr/>
            <p:nvPr/>
          </p:nvSpPr>
          <p:spPr>
            <a:xfrm flipV="1">
              <a:off x="353" y="2181"/>
              <a:ext cx="512" cy="165"/>
            </a:xfrm>
            <a:prstGeom prst="line">
              <a:avLst/>
            </a:prstGeom>
            <a:ln w="28575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319831" name="直接连接符 3319830"/>
            <p:cNvSpPr/>
            <p:nvPr/>
          </p:nvSpPr>
          <p:spPr>
            <a:xfrm flipV="1">
              <a:off x="339" y="2358"/>
              <a:ext cx="823" cy="248"/>
            </a:xfrm>
            <a:prstGeom prst="line">
              <a:avLst/>
            </a:prstGeom>
            <a:ln w="28575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319832" name="直接连接符 3319831"/>
            <p:cNvSpPr/>
            <p:nvPr/>
          </p:nvSpPr>
          <p:spPr>
            <a:xfrm flipV="1">
              <a:off x="362" y="2574"/>
              <a:ext cx="1097" cy="293"/>
            </a:xfrm>
            <a:prstGeom prst="line">
              <a:avLst/>
            </a:prstGeom>
            <a:ln w="28575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319833" name="直接连接符 3319832"/>
            <p:cNvSpPr/>
            <p:nvPr/>
          </p:nvSpPr>
          <p:spPr>
            <a:xfrm flipV="1">
              <a:off x="367" y="2716"/>
              <a:ext cx="1490" cy="421"/>
            </a:xfrm>
            <a:prstGeom prst="line">
              <a:avLst/>
            </a:prstGeom>
            <a:ln w="28575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319834" name="直接连接符 3319833"/>
            <p:cNvSpPr/>
            <p:nvPr/>
          </p:nvSpPr>
          <p:spPr>
            <a:xfrm flipV="1">
              <a:off x="362" y="3003"/>
              <a:ext cx="1600" cy="431"/>
            </a:xfrm>
            <a:prstGeom prst="line">
              <a:avLst/>
            </a:prstGeom>
            <a:ln w="28575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319835" name="直接连接符 3319834"/>
            <p:cNvSpPr/>
            <p:nvPr/>
          </p:nvSpPr>
          <p:spPr>
            <a:xfrm flipV="1">
              <a:off x="340" y="3264"/>
              <a:ext cx="1701" cy="431"/>
            </a:xfrm>
            <a:prstGeom prst="line">
              <a:avLst/>
            </a:prstGeom>
            <a:ln w="28575" cap="flat" cmpd="sng">
              <a:solidFill>
                <a:schemeClr val="accent2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3319836" name="文本框 3319835"/>
          <p:cNvSpPr txBox="1"/>
          <p:nvPr/>
        </p:nvSpPr>
        <p:spPr>
          <a:xfrm>
            <a:off x="3708400" y="2141538"/>
            <a:ext cx="5435600" cy="825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762000"/>
            <a:r>
              <a:rPr lang="zh-CN" altLang="en-US" sz="16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生产线</a:t>
            </a:r>
            <a:r>
              <a:rPr lang="en-US" altLang="zh-CN" sz="160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 </a:t>
            </a:r>
            <a:r>
              <a:rPr lang="zh-CN" altLang="en-US" sz="16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用于 </a:t>
            </a:r>
            <a:r>
              <a:rPr lang="en-US" altLang="zh-CN" sz="160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: </a:t>
            </a:r>
            <a:endParaRPr lang="en-US" altLang="zh-CN" sz="160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762000">
              <a:buChar char="-"/>
            </a:pPr>
            <a:r>
              <a:rPr lang="en-US" altLang="zh-CN" sz="1600" b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24</a:t>
            </a:r>
            <a:r>
              <a:rPr lang="zh-CN" altLang="en-US" sz="1600" b="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小时内可以解决的简单问题</a:t>
            </a:r>
            <a:endParaRPr lang="zh-CN" altLang="en-US" sz="1600" b="0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762000">
              <a:buChar char="-"/>
            </a:pPr>
            <a:r>
              <a:rPr lang="en-US" altLang="zh-CN" sz="1600" b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1600" b="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确定保护顾客的抑制措施</a:t>
            </a:r>
            <a:endParaRPr lang="en-US" altLang="zh-CN" sz="1600" b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19837" name="矩形 3319836"/>
          <p:cNvSpPr/>
          <p:nvPr/>
        </p:nvSpPr>
        <p:spPr>
          <a:xfrm>
            <a:off x="88900" y="1255713"/>
            <a:ext cx="7767638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7620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在生产线附近用简单的一页纸</a:t>
            </a:r>
            <a:endParaRPr lang="zh-CN" altLang="en-US" sz="20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7620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由班组长与操作者一道手工填写</a:t>
            </a:r>
            <a:endParaRPr lang="en-US" altLang="zh-CN" sz="20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19839" name="标题 3319838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0" rIns="0" bIns="0" anchor="b" anchorCtr="0"/>
          <a:p>
            <a:r>
              <a:rPr lang="zh-CN" altLang="en-US" dirty="0">
                <a:ea typeface="宋体" panose="02010600030101010101" pitchFamily="2" charset="-122"/>
                <a:sym typeface="Wingdings" panose="05000000000000000000" pitchFamily="2" charset="2"/>
              </a:rPr>
              <a:t>如何做生产线 </a:t>
            </a:r>
            <a:r>
              <a:rPr lang="en-US" altLang="zh-CN">
                <a:ea typeface="宋体" panose="02010600030101010101" pitchFamily="2" charset="-122"/>
                <a:sym typeface="Wingdings" panose="05000000000000000000" pitchFamily="2" charset="2"/>
              </a:rPr>
              <a:t>QRQC?</a:t>
            </a:r>
            <a:endParaRPr lang="en-US" altLang="zh-CN">
              <a:ea typeface="宋体" panose="02010600030101010101" pitchFamily="2" charset="-122"/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9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19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19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19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19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19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19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19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19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19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19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19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19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19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19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19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319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19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19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9811" grpId="0"/>
      <p:bldP spid="3319812" grpId="0" animBg="1"/>
      <p:bldP spid="3319813" grpId="0" animBg="1"/>
      <p:bldP spid="3319814" grpId="0" animBg="1"/>
      <p:bldP spid="3319815" grpId="0" animBg="1"/>
      <p:bldP spid="3319816" grpId="0" animBg="1"/>
      <p:bldP spid="3319817" grpId="0" animBg="1"/>
      <p:bldP spid="3319818" grpId="0" animBg="1"/>
      <p:bldP spid="3319836" grpId="0"/>
      <p:bldP spid="33198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75485" name="标题 3475484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0" rIns="0" bIns="0" anchor="b" anchorCtr="0"/>
          <a:p>
            <a:r>
              <a:rPr lang="zh-CN" altLang="en-US" dirty="0">
                <a:ea typeface="宋体" panose="02010600030101010101" pitchFamily="2" charset="-122"/>
                <a:sym typeface="Wingdings" panose="05000000000000000000" pitchFamily="2" charset="2"/>
              </a:rPr>
              <a:t>生产线 </a:t>
            </a:r>
            <a:r>
              <a:rPr lang="en-US" altLang="zh-CN">
                <a:ea typeface="宋体" panose="02010600030101010101" pitchFamily="2" charset="-122"/>
                <a:sym typeface="Wingdings" panose="05000000000000000000" pitchFamily="2" charset="2"/>
              </a:rPr>
              <a:t>QRQC</a:t>
            </a:r>
            <a:r>
              <a:rPr lang="zh-CN" altLang="en-US" dirty="0">
                <a:ea typeface="宋体" panose="02010600030101010101" pitchFamily="2" charset="-122"/>
                <a:sym typeface="Wingdings" panose="05000000000000000000" pitchFamily="2" charset="2"/>
              </a:rPr>
              <a:t>板</a:t>
            </a:r>
            <a:r>
              <a:rPr lang="en-US" altLang="zh-CN">
                <a:ea typeface="宋体" panose="02010600030101010101" pitchFamily="2" charset="-122"/>
                <a:sym typeface="Wingdings" panose="05000000000000000000" pitchFamily="2" charset="2"/>
              </a:rPr>
              <a:t>?</a:t>
            </a:r>
            <a:endParaRPr lang="en-US" altLang="zh-CN">
              <a:ea typeface="宋体" panose="02010600030101010101" pitchFamily="2" charset="-122"/>
              <a:sym typeface="Wingdings" panose="05000000000000000000" pitchFamily="2" charset="2"/>
            </a:endParaRPr>
          </a:p>
        </p:txBody>
      </p:sp>
      <p:pic>
        <p:nvPicPr>
          <p:cNvPr id="3475509" name="图片 34755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5613" y="1201738"/>
            <a:ext cx="8380412" cy="52387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18786" name="标题 3318785"/>
          <p:cNvSpPr>
            <a:spLocks noGrp="1"/>
          </p:cNvSpPr>
          <p:nvPr>
            <p:ph type="title"/>
          </p:nvPr>
        </p:nvSpPr>
        <p:spPr>
          <a:xfrm>
            <a:off x="369888" y="523875"/>
            <a:ext cx="6186487" cy="495300"/>
          </a:xfrm>
          <a:ln/>
        </p:spPr>
        <p:txBody>
          <a:bodyPr vert="horz" wrap="square" lIns="0" tIns="0" rIns="0" bIns="0" anchor="b" anchorCtr="0"/>
          <a:p>
            <a:r>
              <a:rPr lang="zh-CN" altLang="fr-FR" dirty="0">
                <a:ea typeface="黑体" panose="02010609060101010101" pitchFamily="2" charset="-122"/>
              </a:rPr>
              <a:t>生产线</a:t>
            </a:r>
            <a:r>
              <a:rPr lang="fr-FR" altLang="zh-CN">
                <a:ea typeface="黑体" panose="02010609060101010101" pitchFamily="2" charset="-122"/>
              </a:rPr>
              <a:t>QRQC 4 </a:t>
            </a:r>
            <a:r>
              <a:rPr lang="zh-CN" altLang="fr-FR" dirty="0">
                <a:ea typeface="黑体" panose="02010609060101010101" pitchFamily="2" charset="-122"/>
              </a:rPr>
              <a:t>个强制原则</a:t>
            </a:r>
            <a:endParaRPr lang="zh-CN" altLang="fr-FR" dirty="0">
              <a:ea typeface="黑体" panose="02010609060101010101" pitchFamily="2" charset="-122"/>
            </a:endParaRPr>
          </a:p>
        </p:txBody>
      </p:sp>
      <p:sp>
        <p:nvSpPr>
          <p:cNvPr id="3318789" name="文本框 3318788"/>
          <p:cNvSpPr txBox="1"/>
          <p:nvPr/>
        </p:nvSpPr>
        <p:spPr>
          <a:xfrm>
            <a:off x="517525" y="1657350"/>
            <a:ext cx="8626475" cy="3492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914400">
              <a:lnSpc>
                <a:spcPct val="9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zh-CN" altLang="en-GB" sz="26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拒收的缺陷件用容易识别的标签标识缺陷位置</a:t>
            </a:r>
            <a:endParaRPr lang="en-GB" altLang="zh-CN" sz="2600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914400">
              <a:lnSpc>
                <a:spcPct val="9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endParaRPr lang="en-GB" altLang="zh-CN" sz="2600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914400">
              <a:lnSpc>
                <a:spcPct val="9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zh-CN" altLang="en-GB" sz="26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生产线依据规则停线（成品报废时必须停线）</a:t>
            </a:r>
            <a:endParaRPr lang="en-GB" altLang="zh-CN" sz="2600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914400">
              <a:lnSpc>
                <a:spcPct val="9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endParaRPr lang="en-GB" altLang="zh-CN" sz="2600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914400">
              <a:lnSpc>
                <a:spcPct val="9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zh-CN" altLang="en-GB" sz="26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班组长与操作者在快速反应</a:t>
            </a:r>
            <a:r>
              <a:rPr lang="en-GB" altLang="zh-CN" sz="260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QRQC</a:t>
            </a:r>
            <a:r>
              <a:rPr lang="zh-CN" altLang="en-GB" sz="26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板上进行分析，由生产经理支持 </a:t>
            </a:r>
            <a:r>
              <a:rPr lang="en-GB" altLang="zh-CN" sz="260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(</a:t>
            </a:r>
            <a:r>
              <a:rPr lang="zh-CN" altLang="en-GB" sz="26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开始时由生产经理牵头</a:t>
            </a:r>
            <a:r>
              <a:rPr lang="en-GB" altLang="zh-CN" sz="260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)</a:t>
            </a:r>
            <a:endParaRPr lang="en-GB" altLang="zh-CN" sz="2600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914400">
              <a:lnSpc>
                <a:spcPct val="9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endParaRPr lang="en-GB" altLang="zh-CN" sz="2600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914400">
              <a:lnSpc>
                <a:spcPct val="9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zh-CN" altLang="en-GB" sz="26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每班有跟踪表，并显示历史数据和逐步改进的目标值，</a:t>
            </a:r>
            <a:endParaRPr lang="zh-CN" altLang="en-GB" sz="2600" dirty="0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914400">
              <a:lnSpc>
                <a:spcPct val="9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tabLst>
                <a:tab pos="360680" algn="l"/>
              </a:tabLst>
            </a:pPr>
            <a:r>
              <a:rPr lang="zh-CN" altLang="en-GB" sz="2600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数据均由操作者填写</a:t>
            </a:r>
            <a:endParaRPr lang="en-GB" altLang="zh-CN" sz="2600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08546" name="标题 3308545"/>
          <p:cNvSpPr/>
          <p:nvPr>
            <p:ph type="title"/>
          </p:nvPr>
        </p:nvSpPr>
        <p:spPr>
          <a:xfrm>
            <a:off x="457200" y="274638"/>
            <a:ext cx="4716463" cy="5476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p>
            <a:r>
              <a:rPr lang="zh-CN" altLang="fr-FR" dirty="0">
                <a:ea typeface="宋体" panose="02010600030101010101" pitchFamily="2" charset="-122"/>
              </a:rPr>
              <a:t>日程</a:t>
            </a:r>
            <a:endParaRPr lang="zh-CN" altLang="fr-FR" dirty="0">
              <a:ea typeface="宋体" panose="02010600030101010101" pitchFamily="2" charset="-122"/>
            </a:endParaRPr>
          </a:p>
        </p:txBody>
      </p:sp>
      <p:sp>
        <p:nvSpPr>
          <p:cNvPr id="3308552" name="文本框 3308551"/>
          <p:cNvSpPr txBox="1"/>
          <p:nvPr/>
        </p:nvSpPr>
        <p:spPr>
          <a:xfrm>
            <a:off x="531813" y="1036638"/>
            <a:ext cx="6440487" cy="5038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269875" indent="-269875" defTabSz="9144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4396105" algn="l"/>
              </a:tabLst>
            </a:pPr>
            <a:r>
              <a:rPr lang="fr-FR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QRQC </a:t>
            </a:r>
            <a:r>
              <a:rPr lang="zh-CN" altLang="fr-FR" sz="20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原则</a:t>
            </a:r>
            <a:r>
              <a:rPr lang="zh-CN" altLang="fr-FR" sz="2000" dirty="0">
                <a:solidFill>
                  <a:srgbClr val="4D4D4D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		</a:t>
            </a:r>
            <a:r>
              <a:rPr lang="fr-FR" altLang="zh-CN" sz="2000">
                <a:solidFill>
                  <a:srgbClr val="4D4D4D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40</a:t>
            </a:r>
            <a:r>
              <a:rPr lang="fr-FR" altLang="zh-CN" sz="2000">
                <a:solidFill>
                  <a:srgbClr val="4D4D4D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’</a:t>
            </a:r>
            <a:br>
              <a:rPr lang="fr-FR" altLang="zh-CN" sz="2000">
                <a:solidFill>
                  <a:srgbClr val="4D4D4D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</a:br>
            <a:endParaRPr lang="fr-FR" altLang="zh-CN" sz="2000">
              <a:solidFill>
                <a:srgbClr val="4D4D4D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marL="269875" indent="-269875" defTabSz="9144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4396105" algn="l"/>
              </a:tabLst>
            </a:pPr>
            <a:r>
              <a:rPr lang="zh-CN" altLang="fr-FR" sz="20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生产线 </a:t>
            </a:r>
            <a:r>
              <a:rPr lang="fr-FR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QRQC</a:t>
            </a:r>
            <a:r>
              <a:rPr lang="fr-FR" altLang="zh-CN" sz="2000">
                <a:solidFill>
                  <a:srgbClr val="4D4D4D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		</a:t>
            </a:r>
            <a:r>
              <a:rPr lang="fr-FR" altLang="zh-CN" sz="2000">
                <a:solidFill>
                  <a:srgbClr val="4D4D4D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120</a:t>
            </a:r>
            <a:r>
              <a:rPr lang="fr-FR" altLang="zh-CN" sz="2000">
                <a:solidFill>
                  <a:srgbClr val="4D4D4D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’</a:t>
            </a:r>
            <a:endParaRPr lang="fr-FR" altLang="zh-CN" sz="2000">
              <a:solidFill>
                <a:srgbClr val="4D4D4D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marL="714375" lvl="1" indent="-257175" defTabSz="914400" eaLnBrk="1" hangingPunct="1">
              <a:lnSpc>
                <a:spcPct val="85000"/>
              </a:lnSpc>
              <a:buClr>
                <a:srgbClr val="5F5F5F"/>
              </a:buClr>
              <a:buSzPct val="65000"/>
              <a:buFont typeface="Wingdings" panose="05000000000000000000" pitchFamily="2" charset="2"/>
              <a:buChar char="l"/>
              <a:tabLst>
                <a:tab pos="4396105" algn="l"/>
              </a:tabLst>
            </a:pPr>
            <a:r>
              <a:rPr lang="zh-CN" altLang="fr-FR" sz="18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怎么做 </a:t>
            </a:r>
            <a:endParaRPr lang="zh-CN" altLang="fr-FR" sz="18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714375" lvl="1" indent="-257175" defTabSz="914400" eaLnBrk="1" hangingPunct="1">
              <a:lnSpc>
                <a:spcPct val="85000"/>
              </a:lnSpc>
              <a:buClr>
                <a:srgbClr val="5F5F5F"/>
              </a:buClr>
              <a:buSzPct val="65000"/>
              <a:buFont typeface="Wingdings" panose="05000000000000000000" pitchFamily="2" charset="2"/>
              <a:buChar char="l"/>
              <a:tabLst>
                <a:tab pos="4396105" algn="l"/>
              </a:tabLst>
            </a:pPr>
            <a:r>
              <a:rPr lang="zh-CN" altLang="fr-FR" sz="18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现场研讨</a:t>
            </a:r>
            <a:endParaRPr lang="zh-CN" altLang="fr-FR" sz="18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714375" lvl="1" indent="-257175" defTabSz="914400" eaLnBrk="1" hangingPunct="1">
              <a:lnSpc>
                <a:spcPct val="85000"/>
              </a:lnSpc>
              <a:buClr>
                <a:srgbClr val="5F5F5F"/>
              </a:buClr>
              <a:buSzPct val="65000"/>
              <a:buFont typeface="Wingdings" panose="05000000000000000000" pitchFamily="2" charset="2"/>
              <a:buChar char="l"/>
              <a:tabLst>
                <a:tab pos="4396105" algn="l"/>
              </a:tabLst>
            </a:pPr>
            <a:r>
              <a:rPr lang="zh-CN" altLang="fr-FR" sz="18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反馈</a:t>
            </a:r>
            <a:endParaRPr lang="zh-CN" altLang="fr-FR" sz="18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714375" lvl="1" indent="-257175" defTabSz="914400" eaLnBrk="1" hangingPunct="1">
              <a:lnSpc>
                <a:spcPct val="85000"/>
              </a:lnSpc>
              <a:buClr>
                <a:srgbClr val="5F5F5F"/>
              </a:buClr>
              <a:buSzPct val="65000"/>
              <a:buFont typeface="Wingdings" panose="05000000000000000000" pitchFamily="2" charset="2"/>
              <a:buChar char="l"/>
              <a:tabLst>
                <a:tab pos="4396105" algn="l"/>
              </a:tabLst>
            </a:pPr>
            <a:endParaRPr lang="zh-CN" altLang="fr-FR" sz="18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269875" indent="-269875" defTabSz="9144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4396105" algn="l"/>
              </a:tabLst>
            </a:pPr>
            <a:r>
              <a:rPr lang="zh-CN" altLang="fr-FR" sz="20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课程反馈</a:t>
            </a:r>
            <a:r>
              <a:rPr lang="fr-FR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 </a:t>
            </a:r>
            <a:r>
              <a:rPr lang="zh-CN" altLang="fr-FR" sz="20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结论		</a:t>
            </a:r>
            <a:r>
              <a:rPr lang="fr-FR" altLang="zh-CN" sz="2000">
                <a:solidFill>
                  <a:srgbClr val="4D4D4D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20’</a:t>
            </a:r>
            <a:endParaRPr lang="fr-FR" altLang="zh-CN" sz="2000">
              <a:solidFill>
                <a:srgbClr val="4D4D4D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269875" indent="-269875" defTabSz="9144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4396105" algn="l"/>
              </a:tabLst>
            </a:pPr>
            <a:endParaRPr lang="fr-FR" altLang="zh-CN" sz="2000">
              <a:solidFill>
                <a:srgbClr val="4D4D4D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269875" indent="-269875" defTabSz="9144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4396105" algn="l"/>
              </a:tabLst>
            </a:pPr>
            <a:endParaRPr lang="fr-FR" altLang="zh-CN" sz="2000">
              <a:solidFill>
                <a:srgbClr val="4D4D4D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269875" indent="-269875" defTabSz="9144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4396105" algn="l"/>
              </a:tabLst>
            </a:pPr>
            <a:endParaRPr lang="fr-FR" altLang="zh-CN" sz="2000">
              <a:solidFill>
                <a:srgbClr val="4D4D4D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269875" indent="-269875" defTabSz="9144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tabLst>
                <a:tab pos="4396105" algn="l"/>
              </a:tabLst>
            </a:pPr>
            <a:endParaRPr lang="fr-FR" altLang="zh-CN" sz="2000">
              <a:solidFill>
                <a:srgbClr val="4D4D4D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269875" indent="-269875" defTabSz="9144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tabLst>
                <a:tab pos="4396105" algn="l"/>
              </a:tabLst>
            </a:pPr>
            <a:endParaRPr lang="zh-CN" altLang="fr-FR" sz="2000" dirty="0">
              <a:solidFill>
                <a:srgbClr val="4D4D4D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269875" indent="-269875" defTabSz="9144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4396105" algn="l"/>
              </a:tabLst>
            </a:pPr>
            <a:r>
              <a:rPr lang="zh-CN" altLang="fr-FR" sz="20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生产部 </a:t>
            </a:r>
            <a:r>
              <a:rPr lang="fr-FR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QRQC</a:t>
            </a:r>
            <a:r>
              <a:rPr lang="fr-FR" altLang="zh-CN" sz="2000">
                <a:solidFill>
                  <a:srgbClr val="4D4D4D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		</a:t>
            </a:r>
            <a:r>
              <a:rPr lang="fr-FR" altLang="zh-CN" sz="2000">
                <a:solidFill>
                  <a:srgbClr val="4D4D4D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120</a:t>
            </a:r>
            <a:r>
              <a:rPr lang="fr-FR" altLang="zh-CN" sz="2000">
                <a:solidFill>
                  <a:srgbClr val="4D4D4D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’</a:t>
            </a:r>
            <a:endParaRPr lang="fr-FR" altLang="zh-CN" sz="2000">
              <a:solidFill>
                <a:srgbClr val="4D4D4D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marL="714375" lvl="1" indent="-257175" defTabSz="914400" eaLnBrk="1" hangingPunct="1">
              <a:lnSpc>
                <a:spcPct val="85000"/>
              </a:lnSpc>
              <a:buClr>
                <a:srgbClr val="5F5F5F"/>
              </a:buClr>
              <a:buSzPct val="65000"/>
              <a:buFont typeface="Wingdings" panose="05000000000000000000" pitchFamily="2" charset="2"/>
              <a:buChar char="l"/>
              <a:tabLst>
                <a:tab pos="4396105" algn="l"/>
              </a:tabLst>
            </a:pPr>
            <a:r>
              <a:rPr lang="zh-CN" altLang="fr-FR" sz="18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怎么做</a:t>
            </a:r>
            <a:endParaRPr lang="zh-CN" altLang="fr-FR" sz="18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714375" lvl="1" indent="-257175" defTabSz="914400" eaLnBrk="1" hangingPunct="1">
              <a:lnSpc>
                <a:spcPct val="85000"/>
              </a:lnSpc>
              <a:buClr>
                <a:srgbClr val="5F5F5F"/>
              </a:buClr>
              <a:buSzPct val="65000"/>
              <a:buFont typeface="Wingdings" panose="05000000000000000000" pitchFamily="2" charset="2"/>
              <a:buChar char="l"/>
              <a:tabLst>
                <a:tab pos="4396105" algn="l"/>
              </a:tabLst>
            </a:pPr>
            <a:r>
              <a:rPr lang="fr-FR" altLang="zh-CN" sz="1800" b="1">
                <a:solidFill>
                  <a:srgbClr val="5F5F5F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8D </a:t>
            </a:r>
            <a:r>
              <a:rPr lang="zh-CN" altLang="fr-FR" sz="18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（要素调查及标准比对）</a:t>
            </a:r>
            <a:endParaRPr lang="zh-CN" altLang="fr-FR" sz="18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714375" lvl="1" indent="-257175" defTabSz="914400" eaLnBrk="1" hangingPunct="1">
              <a:lnSpc>
                <a:spcPct val="85000"/>
              </a:lnSpc>
              <a:buClr>
                <a:srgbClr val="5F5F5F"/>
              </a:buClr>
              <a:buSzPct val="65000"/>
              <a:buFont typeface="Wingdings" panose="05000000000000000000" pitchFamily="2" charset="2"/>
              <a:buChar char="l"/>
              <a:tabLst>
                <a:tab pos="4396105" algn="l"/>
              </a:tabLst>
            </a:pPr>
            <a:r>
              <a:rPr lang="zh-CN" altLang="fr-FR" sz="18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现场研讨</a:t>
            </a:r>
            <a:endParaRPr lang="zh-CN" altLang="fr-FR" sz="18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714375" lvl="1" indent="-257175" defTabSz="914400" eaLnBrk="1" hangingPunct="1">
              <a:lnSpc>
                <a:spcPct val="85000"/>
              </a:lnSpc>
              <a:buClr>
                <a:srgbClr val="5F5F5F"/>
              </a:buClr>
              <a:buSzPct val="65000"/>
              <a:buFont typeface="Wingdings" panose="05000000000000000000" pitchFamily="2" charset="2"/>
              <a:buChar char="l"/>
              <a:tabLst>
                <a:tab pos="4396105" algn="l"/>
              </a:tabLst>
            </a:pPr>
            <a:r>
              <a:rPr lang="zh-CN" altLang="fr-FR" sz="18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反馈</a:t>
            </a:r>
            <a:br>
              <a:rPr lang="zh-CN" altLang="fr-FR" sz="18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endParaRPr lang="zh-CN" altLang="fr-FR" sz="18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269875" indent="-269875" defTabSz="9144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4396105" algn="l"/>
              </a:tabLst>
            </a:pPr>
            <a:r>
              <a:rPr lang="zh-CN" altLang="fr-FR" sz="20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课程反馈</a:t>
            </a:r>
            <a:r>
              <a:rPr lang="fr-FR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/ </a:t>
            </a:r>
            <a:r>
              <a:rPr lang="zh-CN" altLang="fr-FR" sz="20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结论</a:t>
            </a:r>
            <a:r>
              <a:rPr lang="zh-CN" altLang="fr-FR" sz="2000" dirty="0">
                <a:solidFill>
                  <a:srgbClr val="4D4D4D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		</a:t>
            </a:r>
            <a:r>
              <a:rPr lang="fr-FR" altLang="zh-CN" sz="2000">
                <a:solidFill>
                  <a:srgbClr val="4D4D4D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30</a:t>
            </a:r>
            <a:r>
              <a:rPr lang="fr-FR" altLang="zh-CN" sz="2000">
                <a:solidFill>
                  <a:srgbClr val="4D4D4D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’</a:t>
            </a:r>
            <a:endParaRPr lang="fr-FR" altLang="zh-CN" sz="2000">
              <a:solidFill>
                <a:srgbClr val="4D4D4D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08553" name="右大括号 3308552"/>
          <p:cNvSpPr/>
          <p:nvPr/>
        </p:nvSpPr>
        <p:spPr>
          <a:xfrm>
            <a:off x="6680200" y="1498600"/>
            <a:ext cx="254000" cy="1930400"/>
          </a:xfrm>
          <a:prstGeom prst="rightBrace">
            <a:avLst>
              <a:gd name="adj1" fmla="val 63333"/>
              <a:gd name="adj2" fmla="val 50000"/>
            </a:avLst>
          </a:prstGeom>
          <a:noFill/>
          <a:ln w="9525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08554" name="文本框 3308553"/>
          <p:cNvSpPr txBox="1"/>
          <p:nvPr/>
        </p:nvSpPr>
        <p:spPr>
          <a:xfrm>
            <a:off x="7048500" y="2057400"/>
            <a:ext cx="13589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defTabSz="914400">
              <a:spcBef>
                <a:spcPct val="50000"/>
              </a:spcBef>
              <a:buClr>
                <a:srgbClr val="3399FF"/>
              </a:buClr>
              <a:buSzPct val="85000"/>
              <a:buFont typeface="Wingdings" panose="05000000000000000000" pitchFamily="2" charset="2"/>
              <a:buNone/>
              <a:tabLst>
                <a:tab pos="360680" algn="l"/>
              </a:tabLst>
            </a:pP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第一次研讨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08555" name="右大括号 3308554"/>
          <p:cNvSpPr/>
          <p:nvPr/>
        </p:nvSpPr>
        <p:spPr>
          <a:xfrm>
            <a:off x="6564313" y="4213225"/>
            <a:ext cx="254000" cy="1930400"/>
          </a:xfrm>
          <a:prstGeom prst="rightBrace">
            <a:avLst>
              <a:gd name="adj1" fmla="val 63333"/>
              <a:gd name="adj2" fmla="val 50000"/>
            </a:avLst>
          </a:prstGeom>
          <a:noFill/>
          <a:ln w="9525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08556" name="文本框 3308555"/>
          <p:cNvSpPr txBox="1"/>
          <p:nvPr/>
        </p:nvSpPr>
        <p:spPr>
          <a:xfrm>
            <a:off x="7061200" y="4749800"/>
            <a:ext cx="13589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defTabSz="914400">
              <a:spcBef>
                <a:spcPct val="50000"/>
              </a:spcBef>
              <a:buClr>
                <a:srgbClr val="3399FF"/>
              </a:buClr>
              <a:buSzPct val="85000"/>
              <a:buFont typeface="Wingdings" panose="05000000000000000000" pitchFamily="2" charset="2"/>
              <a:buNone/>
              <a:tabLst>
                <a:tab pos="360680" algn="l"/>
              </a:tabLst>
            </a:pP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第二次研讨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72386" name="标题 3472385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0" tIns="0" rIns="0" bIns="0" anchor="b" anchorCtr="0"/>
          <a:p>
            <a:r>
              <a:rPr lang="zh-CN" altLang="fr-FR" dirty="0">
                <a:ea typeface="宋体" panose="02010600030101010101" pitchFamily="2" charset="-122"/>
              </a:rPr>
              <a:t>生产线</a:t>
            </a:r>
            <a:r>
              <a:rPr lang="fr-FR" altLang="zh-CN"/>
              <a:t>QRQC </a:t>
            </a:r>
            <a:endParaRPr lang="zh-CN" altLang="fr-FR" dirty="0">
              <a:ea typeface="宋体" panose="02010600030101010101" pitchFamily="2" charset="-122"/>
            </a:endParaRPr>
          </a:p>
        </p:txBody>
      </p:sp>
      <p:grpSp>
        <p:nvGrpSpPr>
          <p:cNvPr id="3472404" name="组合 3472403"/>
          <p:cNvGrpSpPr/>
          <p:nvPr/>
        </p:nvGrpSpPr>
        <p:grpSpPr>
          <a:xfrm>
            <a:off x="374650" y="1176338"/>
            <a:ext cx="8405813" cy="5491162"/>
            <a:chOff x="236" y="741"/>
            <a:chExt cx="5295" cy="3459"/>
          </a:xfrm>
        </p:grpSpPr>
        <p:pic>
          <p:nvPicPr>
            <p:cNvPr id="3472387" name="图片 347238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6" y="748"/>
              <a:ext cx="5295" cy="345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472389" name="文本框 3472388"/>
            <p:cNvSpPr txBox="1"/>
            <p:nvPr/>
          </p:nvSpPr>
          <p:spPr>
            <a:xfrm>
              <a:off x="430" y="741"/>
              <a:ext cx="3324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pPr defTabSz="914400"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下表总结了有效进行生产线</a:t>
              </a:r>
              <a:r>
                <a:rPr lang="en-US" altLang="zh-CN" sz="1200">
                  <a:latin typeface="Arial" panose="020B0604020202020204" pitchFamily="34" charset="0"/>
                  <a:ea typeface="宋体" panose="02010600030101010101" pitchFamily="2" charset="-122"/>
                </a:rPr>
                <a:t>QRQC</a:t>
              </a: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的关键点</a:t>
              </a: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72390" name="文本框 3472389"/>
            <p:cNvSpPr txBox="1"/>
            <p:nvPr/>
          </p:nvSpPr>
          <p:spPr>
            <a:xfrm>
              <a:off x="640" y="984"/>
              <a:ext cx="1176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pPr defTabSz="914400">
                <a:spcBef>
                  <a:spcPct val="50000"/>
                </a:spcBef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每天跟踪绩效，设定目标值</a:t>
              </a: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72391" name="文本框 3472390"/>
            <p:cNvSpPr txBox="1"/>
            <p:nvPr/>
          </p:nvSpPr>
          <p:spPr>
            <a:xfrm>
              <a:off x="1880" y="984"/>
              <a:ext cx="1784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pPr defTabSz="914400">
                <a:spcBef>
                  <a:spcPct val="50000"/>
                </a:spcBef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生产线</a:t>
              </a:r>
              <a:r>
                <a:rPr lang="en-US" altLang="zh-CN" sz="1200">
                  <a:latin typeface="Arial" panose="020B0604020202020204" pitchFamily="34" charset="0"/>
                  <a:ea typeface="宋体" panose="02010600030101010101" pitchFamily="2" charset="-122"/>
                </a:rPr>
                <a:t>QRQC</a:t>
              </a: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板，靠近设备</a:t>
              </a:r>
              <a:r>
                <a:rPr lang="en-US" altLang="zh-CN" sz="1200">
                  <a:latin typeface="Arial" panose="020B0604020202020204" pitchFamily="34" charset="0"/>
                  <a:ea typeface="宋体" panose="02010600030101010101" pitchFamily="2" charset="-122"/>
                </a:rPr>
                <a:t>/</a:t>
              </a: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操作者，有缺陷件</a:t>
              </a: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72392" name="文本框 3472391"/>
            <p:cNvSpPr txBox="1"/>
            <p:nvPr/>
          </p:nvSpPr>
          <p:spPr>
            <a:xfrm>
              <a:off x="3720" y="984"/>
              <a:ext cx="1576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pPr defTabSz="914400">
                <a:spcBef>
                  <a:spcPct val="50000"/>
                </a:spcBef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根据反应规则停线</a:t>
              </a: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72393" name="文本框 3472392"/>
            <p:cNvSpPr txBox="1"/>
            <p:nvPr/>
          </p:nvSpPr>
          <p:spPr>
            <a:xfrm>
              <a:off x="2064" y="2016"/>
              <a:ext cx="968" cy="749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pPr defTabSz="914400">
                <a:spcBef>
                  <a:spcPct val="50000"/>
                </a:spcBef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操作者根据反应规则停线并分析实际状况</a:t>
              </a: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defTabSz="914400">
                <a:spcBef>
                  <a:spcPct val="50000"/>
                </a:spcBef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defTabSz="914400">
                <a:spcBef>
                  <a:spcPct val="50000"/>
                </a:spcBef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72394" name="文本框 3472393"/>
            <p:cNvSpPr txBox="1"/>
            <p:nvPr/>
          </p:nvSpPr>
          <p:spPr>
            <a:xfrm>
              <a:off x="3296" y="2000"/>
              <a:ext cx="2120" cy="346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pPr defTabSz="914400"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班组长跟踪前一个班次启动的</a:t>
              </a:r>
              <a:r>
                <a:rPr lang="en-US" altLang="zh-CN" sz="1200">
                  <a:latin typeface="Arial" panose="020B0604020202020204" pitchFamily="34" charset="0"/>
                  <a:ea typeface="宋体" panose="02010600030101010101" pitchFamily="2" charset="-122"/>
                </a:rPr>
                <a:t>QRQC</a:t>
              </a: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事项</a:t>
              </a: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defTabSz="914400">
                <a:spcBef>
                  <a:spcPct val="50000"/>
                </a:spcBef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72395" name="文本框 3472394"/>
            <p:cNvSpPr txBox="1"/>
            <p:nvPr/>
          </p:nvSpPr>
          <p:spPr>
            <a:xfrm>
              <a:off x="656" y="2856"/>
              <a:ext cx="1856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pPr defTabSz="914400">
                <a:spcBef>
                  <a:spcPct val="50000"/>
                </a:spcBef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生产经理检查生产线的绩效并评审生产线</a:t>
              </a:r>
              <a:r>
                <a:rPr lang="en-US" altLang="zh-CN" sz="1200">
                  <a:latin typeface="Arial" panose="020B0604020202020204" pitchFamily="34" charset="0"/>
                  <a:ea typeface="宋体" panose="02010600030101010101" pitchFamily="2" charset="-122"/>
                </a:rPr>
                <a:t>QRQC</a:t>
              </a:r>
              <a:endParaRPr lang="en-US" altLang="zh-CN" sz="12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72396" name="文本框 3472395"/>
            <p:cNvSpPr txBox="1"/>
            <p:nvPr/>
          </p:nvSpPr>
          <p:spPr>
            <a:xfrm>
              <a:off x="2792" y="2864"/>
              <a:ext cx="2592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pPr defTabSz="914400">
                <a:spcBef>
                  <a:spcPct val="50000"/>
                </a:spcBef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班组长</a:t>
              </a:r>
              <a:r>
                <a:rPr lang="en-US" altLang="zh-CN" sz="1200">
                  <a:latin typeface="Arial" panose="020B0604020202020204" pitchFamily="34" charset="0"/>
                  <a:ea typeface="宋体" panose="02010600030101010101" pitchFamily="2" charset="-122"/>
                </a:rPr>
                <a:t>/</a:t>
              </a: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主管沟通新的</a:t>
              </a:r>
              <a:r>
                <a:rPr lang="en-US" altLang="zh-CN" sz="1200">
                  <a:latin typeface="Arial" panose="020B0604020202020204" pitchFamily="34" charset="0"/>
                  <a:ea typeface="宋体" panose="02010600030101010101" pitchFamily="2" charset="-122"/>
                </a:rPr>
                <a:t>QRQC</a:t>
              </a: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问题及下一班次需要跟踪的</a:t>
              </a:r>
              <a:r>
                <a:rPr lang="en-US" altLang="zh-CN" sz="1200">
                  <a:latin typeface="Arial" panose="020B0604020202020204" pitchFamily="34" charset="0"/>
                  <a:ea typeface="宋体" panose="02010600030101010101" pitchFamily="2" charset="-122"/>
                </a:rPr>
                <a:t>QRQC</a:t>
              </a: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问题</a:t>
              </a: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72397" name="文本框 3472396"/>
            <p:cNvSpPr txBox="1"/>
            <p:nvPr/>
          </p:nvSpPr>
          <p:spPr>
            <a:xfrm>
              <a:off x="435" y="1088"/>
              <a:ext cx="127" cy="863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pPr algn="ctr" defTabSz="914400"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先决条件</a:t>
              </a: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 defTabSz="914400"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 defTabSz="914400"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 defTabSz="914400"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72398" name="文本框 3472397"/>
            <p:cNvSpPr txBox="1"/>
            <p:nvPr/>
          </p:nvSpPr>
          <p:spPr>
            <a:xfrm>
              <a:off x="435" y="2024"/>
              <a:ext cx="127" cy="786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pPr algn="ctr" defTabSz="914400">
                <a:lnSpc>
                  <a:spcPct val="90000"/>
                </a:lnSpc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缺陷发生时</a:t>
              </a: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 defTabSz="914400">
                <a:lnSpc>
                  <a:spcPct val="90000"/>
                </a:lnSpc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 defTabSz="914400">
                <a:lnSpc>
                  <a:spcPct val="90000"/>
                </a:lnSpc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72399" name="文本框 3472398"/>
            <p:cNvSpPr txBox="1"/>
            <p:nvPr/>
          </p:nvSpPr>
          <p:spPr>
            <a:xfrm>
              <a:off x="432" y="2896"/>
              <a:ext cx="156" cy="978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pPr algn="ctr" defTabSz="914400"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r>
                <a:rPr lang="en-US" altLang="zh-CN" sz="1200">
                  <a:latin typeface="Arial" panose="020B0604020202020204" pitchFamily="34" charset="0"/>
                  <a:ea typeface="宋体" panose="02010600030101010101" pitchFamily="2" charset="-122"/>
                </a:rPr>
                <a:t>QRQC</a:t>
              </a: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评审</a:t>
              </a: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 defTabSz="914400"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 defTabSz="914400"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72401" name="文本框 3472400"/>
            <p:cNvSpPr txBox="1"/>
            <p:nvPr/>
          </p:nvSpPr>
          <p:spPr>
            <a:xfrm>
              <a:off x="3091" y="2032"/>
              <a:ext cx="135" cy="786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pPr algn="ctr" defTabSz="914400">
                <a:lnSpc>
                  <a:spcPct val="90000"/>
                </a:lnSpc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每个班次过程中</a:t>
              </a: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72402" name="文本框 3472401"/>
            <p:cNvSpPr txBox="1"/>
            <p:nvPr/>
          </p:nvSpPr>
          <p:spPr>
            <a:xfrm>
              <a:off x="2571" y="3048"/>
              <a:ext cx="135" cy="786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pPr algn="ctr" defTabSz="914400">
                <a:lnSpc>
                  <a:spcPct val="90000"/>
                </a:lnSpc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r>
                <a:rPr lang="zh-CN" altLang="en-US" sz="1200" dirty="0">
                  <a:latin typeface="Arial" panose="020B0604020202020204" pitchFamily="34" charset="0"/>
                  <a:ea typeface="宋体" panose="02010600030101010101" pitchFamily="2" charset="-122"/>
                </a:rPr>
                <a:t>每个班次结束时</a:t>
              </a:r>
              <a:endParaRPr lang="zh-CN" altLang="en-US" sz="1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72403" name="文本框 3472402"/>
            <p:cNvSpPr txBox="1"/>
            <p:nvPr/>
          </p:nvSpPr>
          <p:spPr>
            <a:xfrm>
              <a:off x="352" y="3960"/>
              <a:ext cx="5144" cy="210"/>
            </a:xfrm>
            <a:prstGeom prst="rect">
              <a:avLst/>
            </a:pr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 defTabSz="914400">
                <a:spcBef>
                  <a:spcPct val="50000"/>
                </a:spcBef>
                <a:buClr>
                  <a:srgbClr val="3399FF"/>
                </a:buClr>
                <a:buSzPct val="85000"/>
                <a:buFont typeface="Wingdings" panose="05000000000000000000" pitchFamily="2" charset="2"/>
                <a:buNone/>
                <a:tabLst>
                  <a:tab pos="360680" algn="l"/>
                </a:tabLst>
              </a:pPr>
              <a:r>
                <a:rPr lang="zh-CN" altLang="en-US" sz="1400" dirty="0">
                  <a:latin typeface="Arial" panose="020B0604020202020204" pitchFamily="34" charset="0"/>
                  <a:ea typeface="宋体" panose="02010600030101010101" pitchFamily="2" charset="-122"/>
                </a:rPr>
                <a:t>在生产线</a:t>
              </a:r>
              <a:r>
                <a:rPr lang="en-US" altLang="zh-CN" sz="1400">
                  <a:latin typeface="Arial" panose="020B0604020202020204" pitchFamily="34" charset="0"/>
                  <a:ea typeface="宋体" panose="02010600030101010101" pitchFamily="2" charset="-122"/>
                </a:rPr>
                <a:t>QRQC</a:t>
              </a:r>
              <a:r>
                <a:rPr lang="zh-CN" altLang="en-US" sz="1400" dirty="0">
                  <a:latin typeface="Arial" panose="020B0604020202020204" pitchFamily="34" charset="0"/>
                  <a:ea typeface="宋体" panose="02010600030101010101" pitchFamily="2" charset="-122"/>
                </a:rPr>
                <a:t>，操作者</a:t>
              </a:r>
              <a:r>
                <a:rPr lang="zh-CN" altLang="en-US" sz="1400" dirty="0">
                  <a:solidFill>
                    <a:srgbClr val="FF66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立即</a:t>
              </a:r>
              <a:r>
                <a:rPr lang="zh-CN" altLang="en-US" sz="1400" dirty="0">
                  <a:latin typeface="Arial" panose="020B0604020202020204" pitchFamily="34" charset="0"/>
                  <a:ea typeface="宋体" panose="02010600030101010101" pitchFamily="2" charset="-122"/>
                </a:rPr>
                <a:t>采取行动改善</a:t>
              </a:r>
              <a:endParaRPr lang="zh-CN" altLang="en-US" sz="14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 spd="slow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74434" name="标题 3474433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0" tIns="0" rIns="0" bIns="0" anchor="b" anchorCtr="0"/>
          <a:p>
            <a:r>
              <a:rPr lang="zh-CN" altLang="fr-FR" dirty="0">
                <a:ea typeface="宋体" panose="02010600030101010101" pitchFamily="2" charset="-122"/>
              </a:rPr>
              <a:t>生产线</a:t>
            </a:r>
            <a:r>
              <a:rPr lang="fr-FR" altLang="zh-CN"/>
              <a:t>QRQC </a:t>
            </a:r>
            <a:r>
              <a:rPr lang="zh-CN" altLang="fr-FR" dirty="0">
                <a:ea typeface="宋体" panose="02010600030101010101" pitchFamily="2" charset="-122"/>
              </a:rPr>
              <a:t>评审提示：</a:t>
            </a:r>
            <a:endParaRPr lang="zh-CN" altLang="fr-FR" dirty="0">
              <a:ea typeface="宋体" panose="02010600030101010101" pitchFamily="2" charset="-122"/>
            </a:endParaRPr>
          </a:p>
        </p:txBody>
      </p:sp>
      <p:sp>
        <p:nvSpPr>
          <p:cNvPr id="3474451" name="文本框 3474450"/>
          <p:cNvSpPr txBox="1"/>
          <p:nvPr/>
        </p:nvSpPr>
        <p:spPr>
          <a:xfrm>
            <a:off x="393700" y="1231900"/>
            <a:ext cx="8077200" cy="54562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57200" indent="-457200" defTabSz="914400">
              <a:spcBef>
                <a:spcPct val="50000"/>
              </a:spcBef>
              <a:buClr>
                <a:srgbClr val="000066"/>
              </a:buClr>
              <a:buFont typeface="Wingdings" panose="05000000000000000000" pitchFamily="2" charset="2"/>
              <a:buAutoNum type="arabicPeriod"/>
              <a:tabLst>
                <a:tab pos="360680" algn="l"/>
              </a:tabLst>
            </a:pPr>
            <a:r>
              <a:rPr lang="zh-CN" altLang="en-US" sz="1800" b="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首先检查绩效：这条线满足目标值了吗？如果没有，生产线是否象期望的那样作出反应？缺陷发生时，支持职能是否及时提供了帮助？ </a:t>
            </a:r>
            <a:endParaRPr lang="zh-CN" altLang="en-US" sz="1800" b="0" dirty="0">
              <a:solidFill>
                <a:schemeClr val="tx2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marL="457200" indent="-457200" defTabSz="914400">
              <a:spcBef>
                <a:spcPct val="50000"/>
              </a:spcBef>
              <a:buClr>
                <a:srgbClr val="000066"/>
              </a:buClr>
              <a:buFont typeface="Wingdings" panose="05000000000000000000" pitchFamily="2" charset="2"/>
              <a:buAutoNum type="arabicPeriod"/>
              <a:tabLst>
                <a:tab pos="360680" algn="l"/>
              </a:tabLst>
            </a:pPr>
            <a:r>
              <a:rPr lang="zh-CN" altLang="en-US" sz="1800" b="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顾客是否立即得到了系统化的保护？</a:t>
            </a:r>
            <a:endParaRPr lang="en-US" altLang="zh-CN" sz="1800" b="0">
              <a:solidFill>
                <a:schemeClr val="tx2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marL="457200" indent="-457200" defTabSz="914400">
              <a:spcBef>
                <a:spcPct val="50000"/>
              </a:spcBef>
              <a:buClr>
                <a:srgbClr val="000066"/>
              </a:buClr>
              <a:buFont typeface="Wingdings" panose="05000000000000000000" pitchFamily="2" charset="2"/>
              <a:buAutoNum type="arabicPeriod"/>
              <a:tabLst>
                <a:tab pos="360680" algn="l"/>
              </a:tabLst>
            </a:pPr>
            <a:r>
              <a:rPr lang="zh-CN" altLang="en-US" sz="1800" b="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是否根据优先顺序对问题进行了评审？</a:t>
            </a:r>
            <a:endParaRPr lang="en-US" altLang="zh-CN" sz="1800" b="0">
              <a:solidFill>
                <a:schemeClr val="tx2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marL="457200" indent="-457200" defTabSz="914400">
              <a:spcBef>
                <a:spcPct val="50000"/>
              </a:spcBef>
              <a:buClr>
                <a:srgbClr val="000066"/>
              </a:buClr>
              <a:buFont typeface="Wingdings" panose="05000000000000000000" pitchFamily="2" charset="2"/>
              <a:buAutoNum type="arabicPeriod"/>
              <a:tabLst>
                <a:tab pos="360680" algn="l"/>
              </a:tabLst>
            </a:pPr>
            <a:r>
              <a:rPr lang="zh-CN" altLang="en-US" sz="1800" b="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是否所有班次都对所有开口问题根据要求进行检查并每班进行确认？</a:t>
            </a:r>
            <a:endParaRPr lang="en-US" altLang="zh-CN" sz="1800" b="0">
              <a:solidFill>
                <a:schemeClr val="tx2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marL="457200" indent="-457200" defTabSz="914400">
              <a:spcBef>
                <a:spcPct val="50000"/>
              </a:spcBef>
              <a:buClr>
                <a:srgbClr val="000066"/>
              </a:buClr>
              <a:buFont typeface="Wingdings" panose="05000000000000000000" pitchFamily="2" charset="2"/>
              <a:buAutoNum type="arabicPeriod"/>
              <a:tabLst>
                <a:tab pos="360680" algn="l"/>
              </a:tabLst>
            </a:pPr>
            <a:r>
              <a:rPr lang="zh-CN" altLang="en-US" sz="1800" b="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是否所有的报告人都用数据说话并有零件在手，而不是凭空想像？</a:t>
            </a:r>
            <a:endParaRPr lang="en-US" altLang="zh-CN" sz="1800" b="0">
              <a:solidFill>
                <a:schemeClr val="tx2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marL="457200" indent="-457200" defTabSz="914400">
              <a:spcBef>
                <a:spcPct val="50000"/>
              </a:spcBef>
              <a:buClr>
                <a:srgbClr val="000066"/>
              </a:buClr>
              <a:buFont typeface="Wingdings" panose="05000000000000000000" pitchFamily="2" charset="2"/>
              <a:buAutoNum type="arabicPeriod"/>
              <a:tabLst>
                <a:tab pos="360680" algn="l"/>
              </a:tabLst>
            </a:pPr>
            <a:r>
              <a:rPr lang="zh-CN" altLang="en-US" sz="1800" b="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不要进入技术细节的讨论。</a:t>
            </a:r>
            <a:endParaRPr lang="en-US" altLang="zh-CN" sz="1800" b="0">
              <a:solidFill>
                <a:schemeClr val="tx2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marL="457200" indent="-457200" defTabSz="914400">
              <a:spcBef>
                <a:spcPct val="50000"/>
              </a:spcBef>
              <a:buClr>
                <a:srgbClr val="000066"/>
              </a:buClr>
              <a:buFont typeface="Wingdings" panose="05000000000000000000" pitchFamily="2" charset="2"/>
              <a:buAutoNum type="arabicPeriod"/>
              <a:tabLst>
                <a:tab pos="360680" algn="l"/>
              </a:tabLst>
            </a:pPr>
            <a:r>
              <a:rPr lang="zh-CN" altLang="en-US" sz="1800" b="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是否首先对标准进行了检查 </a:t>
            </a:r>
            <a:r>
              <a:rPr lang="en-US" altLang="zh-CN" sz="1800" b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(</a:t>
            </a:r>
            <a:r>
              <a:rPr lang="zh-CN" altLang="en-US" sz="1800" b="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标准化操作，首件确认，一岗多能</a:t>
            </a:r>
            <a:r>
              <a:rPr lang="en-US" altLang="zh-CN" sz="1800" b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……</a:t>
            </a:r>
            <a:r>
              <a:rPr lang="zh-CN" altLang="en-US" sz="1800" b="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）？</a:t>
            </a:r>
            <a:endParaRPr lang="en-US" altLang="zh-CN" sz="1800" b="0">
              <a:solidFill>
                <a:schemeClr val="tx2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marL="457200" indent="-457200" defTabSz="914400">
              <a:spcBef>
                <a:spcPct val="50000"/>
              </a:spcBef>
              <a:buClr>
                <a:srgbClr val="000066"/>
              </a:buClr>
              <a:buFont typeface="Wingdings" panose="05000000000000000000" pitchFamily="2" charset="2"/>
              <a:buAutoNum type="arabicPeriod"/>
              <a:tabLst>
                <a:tab pos="360680" algn="l"/>
              </a:tabLst>
            </a:pPr>
            <a:r>
              <a:rPr lang="zh-CN" altLang="en-US" sz="1800" b="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操作者是否了解问题所在？他们是否参与了分析？他们是否知道所采取的措施？</a:t>
            </a:r>
            <a:endParaRPr lang="en-US" altLang="zh-CN" sz="1800" b="0">
              <a:solidFill>
                <a:schemeClr val="tx2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marL="457200" indent="-457200" defTabSz="914400">
              <a:spcBef>
                <a:spcPct val="50000"/>
              </a:spcBef>
              <a:buClr>
                <a:srgbClr val="000066"/>
              </a:buClr>
              <a:buFont typeface="Wingdings" panose="05000000000000000000" pitchFamily="2" charset="2"/>
              <a:buAutoNum type="arabicPeriod"/>
              <a:tabLst>
                <a:tab pos="360680" algn="l"/>
              </a:tabLst>
            </a:pPr>
            <a:r>
              <a:rPr lang="zh-CN" altLang="en-US" sz="1800" b="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措施的最终期限是否很短？承诺是否兑现了？</a:t>
            </a:r>
            <a:endParaRPr lang="en-US" altLang="zh-CN" sz="1800" b="0">
              <a:solidFill>
                <a:schemeClr val="tx2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marL="457200" indent="-457200" defTabSz="914400">
              <a:spcBef>
                <a:spcPct val="50000"/>
              </a:spcBef>
              <a:buClr>
                <a:srgbClr val="000066"/>
              </a:buClr>
              <a:buFont typeface="Wingdings" panose="05000000000000000000" pitchFamily="2" charset="2"/>
              <a:buAutoNum type="arabicPeriod"/>
              <a:tabLst>
                <a:tab pos="360680" algn="l"/>
              </a:tabLst>
            </a:pPr>
            <a:r>
              <a:rPr lang="zh-CN" altLang="en-US" sz="1800" b="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问题是否迅速关闭，并引出切实的持续的改善？</a:t>
            </a:r>
            <a:endParaRPr lang="en-US" altLang="zh-CN" sz="1800" b="0">
              <a:solidFill>
                <a:schemeClr val="tx2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marL="457200" indent="-457200" defTabSz="914400">
              <a:spcBef>
                <a:spcPct val="50000"/>
              </a:spcBef>
              <a:buClr>
                <a:srgbClr val="000066"/>
              </a:buClr>
              <a:buFont typeface="Wingdings" panose="05000000000000000000" pitchFamily="2" charset="2"/>
              <a:buAutoNum type="arabicPeriod"/>
              <a:tabLst>
                <a:tab pos="360680" algn="l"/>
              </a:tabLst>
            </a:pPr>
            <a:r>
              <a:rPr lang="zh-CN" altLang="en-US" sz="1800" b="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是否有需要上升到生产部级别的问题？</a:t>
            </a:r>
            <a:endParaRPr lang="en-US" altLang="zh-CN" sz="1800" b="0">
              <a:solidFill>
                <a:schemeClr val="tx2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marL="457200" indent="-457200" defTabSz="914400">
              <a:spcBef>
                <a:spcPct val="50000"/>
              </a:spcBef>
              <a:buClr>
                <a:srgbClr val="000066"/>
              </a:buClr>
              <a:buFont typeface="Wingdings" panose="05000000000000000000" pitchFamily="2" charset="2"/>
              <a:buAutoNum type="arabicPeriod"/>
              <a:tabLst>
                <a:tab pos="360680" algn="l"/>
              </a:tabLst>
            </a:pPr>
            <a:r>
              <a:rPr lang="zh-CN" altLang="en-US" sz="180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这条线今天是否改善了什么</a:t>
            </a:r>
            <a:r>
              <a:rPr lang="en-US" altLang="zh-CN" sz="180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?</a:t>
            </a:r>
            <a:endParaRPr lang="zh-CN" altLang="en-US" sz="1800" dirty="0">
              <a:solidFill>
                <a:schemeClr val="tx2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17762" name="标题 3317761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0" rIns="0" bIns="0" anchor="b" anchorCtr="0"/>
          <a:p>
            <a:r>
              <a:rPr lang="zh-CN" altLang="fr-FR" dirty="0">
                <a:ea typeface="宋体" panose="02010600030101010101" pitchFamily="2" charset="-122"/>
              </a:rPr>
              <a:t>现场研讨反馈</a:t>
            </a:r>
            <a:endParaRPr lang="zh-CN" altLang="fr-FR" dirty="0">
              <a:ea typeface="宋体" panose="02010600030101010101" pitchFamily="2" charset="-122"/>
            </a:endParaRPr>
          </a:p>
        </p:txBody>
      </p:sp>
      <p:sp>
        <p:nvSpPr>
          <p:cNvPr id="3317763" name="文本占位符 331776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/>
          <a:p>
            <a:r>
              <a:rPr lang="zh-CN" altLang="fr-FR" sz="2800" dirty="0">
                <a:latin typeface="Arial Narrow" panose="020B0606020202030204" pitchFamily="34" charset="0"/>
                <a:ea typeface="宋体" panose="02010600030101010101" pitchFamily="2" charset="-122"/>
              </a:rPr>
              <a:t>你观察到了什么 </a:t>
            </a:r>
            <a:r>
              <a:rPr lang="fr-FR" altLang="zh-CN" sz="2800">
                <a:latin typeface="Arial Narrow" panose="020B0606020202030204" pitchFamily="34" charset="0"/>
              </a:rPr>
              <a:t>?</a:t>
            </a:r>
            <a:endParaRPr lang="fr-FR" altLang="zh-CN" sz="2800">
              <a:latin typeface="Arial Narrow" panose="020B0606020202030204" pitchFamily="34" charset="0"/>
            </a:endParaRPr>
          </a:p>
          <a:p>
            <a:endParaRPr lang="fr-FR" altLang="zh-CN" sz="2800">
              <a:latin typeface="Arial Narrow" panose="020B0606020202030204" pitchFamily="34" charset="0"/>
            </a:endParaRPr>
          </a:p>
          <a:p>
            <a:r>
              <a:rPr lang="zh-CN" altLang="fr-FR" sz="2800" dirty="0">
                <a:latin typeface="Arial Narrow" panose="020B0606020202030204" pitchFamily="34" charset="0"/>
                <a:ea typeface="宋体" panose="02010600030101010101" pitchFamily="2" charset="-122"/>
              </a:rPr>
              <a:t>好的方面</a:t>
            </a:r>
            <a:endParaRPr lang="zh-CN" altLang="fr-FR" sz="2800" dirty="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endParaRPr lang="fr-FR" altLang="zh-CN" sz="2800">
              <a:latin typeface="Arial Narrow" panose="020B0606020202030204" pitchFamily="34" charset="0"/>
            </a:endParaRPr>
          </a:p>
          <a:p>
            <a:r>
              <a:rPr lang="zh-CN" altLang="fr-FR" sz="2800" dirty="0">
                <a:latin typeface="Arial Narrow" panose="020B0606020202030204" pitchFamily="34" charset="0"/>
                <a:ea typeface="宋体" panose="02010600030101010101" pitchFamily="2" charset="-122"/>
              </a:rPr>
              <a:t>需要改进的方面</a:t>
            </a:r>
            <a:endParaRPr lang="zh-CN" altLang="fr-FR" sz="2800" dirty="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endParaRPr lang="fr-FR" altLang="zh-CN" sz="2800">
              <a:latin typeface="Arial Narrow" panose="020B0606020202030204" pitchFamily="34" charset="0"/>
            </a:endParaRPr>
          </a:p>
          <a:p>
            <a:r>
              <a:rPr lang="zh-CN" altLang="fr-FR" sz="2800" dirty="0">
                <a:latin typeface="Arial Narrow" panose="020B0606020202030204" pitchFamily="34" charset="0"/>
                <a:ea typeface="宋体" panose="02010600030101010101" pitchFamily="2" charset="-122"/>
              </a:rPr>
              <a:t>误解 </a:t>
            </a:r>
            <a:r>
              <a:rPr lang="fr-FR" altLang="zh-CN" sz="2800">
                <a:latin typeface="Arial Narrow" panose="020B0606020202030204" pitchFamily="34" charset="0"/>
              </a:rPr>
              <a:t>?</a:t>
            </a:r>
            <a:endParaRPr lang="fr-FR" altLang="zh-CN" sz="2800">
              <a:latin typeface="Arial Narrow" panose="020B0606020202030204" pitchFamily="34" charset="0"/>
            </a:endParaRPr>
          </a:p>
          <a:p>
            <a:endParaRPr lang="fr-FR" altLang="zh-CN" sz="2800">
              <a:latin typeface="Arial Narrow" panose="020B0606020202030204" pitchFamily="34" charset="0"/>
            </a:endParaRPr>
          </a:p>
          <a:p>
            <a:r>
              <a:rPr lang="zh-CN" altLang="fr-FR" sz="2800" dirty="0">
                <a:latin typeface="Arial Narrow" panose="020B0606020202030204" pitchFamily="34" charset="0"/>
                <a:ea typeface="宋体" panose="02010600030101010101" pitchFamily="2" charset="-122"/>
              </a:rPr>
              <a:t>障碍 </a:t>
            </a:r>
            <a:r>
              <a:rPr lang="fr-FR" altLang="zh-CN" sz="2800">
                <a:latin typeface="Arial Narrow" panose="020B0606020202030204" pitchFamily="34" charset="0"/>
              </a:rPr>
              <a:t>?</a:t>
            </a:r>
            <a:endParaRPr lang="fr-FR" altLang="zh-CN" sz="280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09922" name="标题 3409921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lang="zh-CN" altLang="en-US" dirty="0">
                <a:ea typeface="宋体" panose="02010600030101010101" pitchFamily="2" charset="-122"/>
              </a:rPr>
              <a:t>缺陷停线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3409924" name="上箭头 3409923"/>
          <p:cNvSpPr/>
          <p:nvPr/>
        </p:nvSpPr>
        <p:spPr>
          <a:xfrm flipV="1">
            <a:off x="368300" y="1698625"/>
            <a:ext cx="1016000" cy="4529138"/>
          </a:xfrm>
          <a:prstGeom prst="upArrow">
            <a:avLst>
              <a:gd name="adj1" fmla="val 50000"/>
              <a:gd name="adj2" fmla="val 111445"/>
            </a:avLst>
          </a:prstGeom>
          <a:gradFill rotWithShape="1">
            <a:gsLst>
              <a:gs pos="0">
                <a:srgbClr val="66FF33"/>
              </a:gs>
              <a:gs pos="100000">
                <a:srgbClr val="FF9933"/>
              </a:gs>
            </a:gsLst>
            <a:lin ang="5400000" scaled="1"/>
            <a:tileRect/>
          </a:gradFill>
          <a:ln w="19050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409928" name="文本框 3409927"/>
          <p:cNvSpPr txBox="1"/>
          <p:nvPr/>
        </p:nvSpPr>
        <p:spPr>
          <a:xfrm>
            <a:off x="2263775" y="1774825"/>
            <a:ext cx="6232525" cy="4543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269875" indent="-269875" defTabSz="914400">
              <a:spcBef>
                <a:spcPct val="1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en-US" altLang="zh-CN" sz="24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C. </a:t>
            </a:r>
            <a:r>
              <a:rPr lang="zh-CN" altLang="en-US" sz="24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最低缺陷停线规则</a:t>
            </a:r>
            <a:endParaRPr lang="en-US" altLang="zh-CN" sz="24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714375" lvl="1" indent="-257175" defTabSz="914400" eaLnBrk="1" hangingPunct="1">
              <a:spcBef>
                <a:spcPct val="1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zh-CN" altLang="en-US" sz="20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质量巡检发现的第一件缺陷</a:t>
            </a:r>
            <a:endParaRPr lang="zh-CN" altLang="en-US" sz="20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714375" lvl="1" indent="-257175" defTabSz="914400" eaLnBrk="1" hangingPunct="1">
              <a:spcBef>
                <a:spcPct val="1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zh-CN" altLang="en-US" sz="20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成本报废的第一件</a:t>
            </a:r>
            <a:endParaRPr lang="zh-CN" altLang="en-US" sz="20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714375" lvl="1" indent="-257175" defTabSz="914400" eaLnBrk="1" hangingPunct="1">
              <a:spcBef>
                <a:spcPct val="1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zh-CN" altLang="en-US" sz="20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第一件没有探测到的缺陷</a:t>
            </a:r>
            <a:endParaRPr lang="zh-CN" altLang="en-US" sz="20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714375" lvl="1" indent="-257175" defTabSz="914400" eaLnBrk="1" hangingPunct="1">
              <a:spcBef>
                <a:spcPct val="1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zh-CN" altLang="en-US" sz="20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第一件没见过的缺陷</a:t>
            </a:r>
            <a:endParaRPr lang="zh-CN" altLang="en-US" sz="20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714375" lvl="1" indent="-257175" defTabSz="914400" eaLnBrk="1" hangingPunct="1">
              <a:spcBef>
                <a:spcPct val="1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zh-CN" altLang="en-US" sz="20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跟踪特定的单个缺陷</a:t>
            </a:r>
            <a:endParaRPr lang="zh-CN" altLang="en-US" sz="20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269875" indent="-269875" defTabSz="914400">
              <a:spcBef>
                <a:spcPct val="1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endParaRPr lang="en-US" altLang="zh-CN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269875" indent="-269875" defTabSz="914400">
              <a:spcBef>
                <a:spcPct val="1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en-US" altLang="zh-CN" sz="24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B. </a:t>
            </a:r>
            <a:r>
              <a:rPr lang="zh-CN" altLang="en-US" sz="24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部分缺陷停线</a:t>
            </a:r>
            <a:endParaRPr lang="zh-CN" altLang="en-US" sz="2400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714375" lvl="1" indent="-257175" defTabSz="914400" eaLnBrk="1" hangingPunct="1">
              <a:spcBef>
                <a:spcPct val="1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zh-CN" altLang="en-US" sz="20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停线的限定值必须定期更新，设定挑战性的数值</a:t>
            </a:r>
            <a:endParaRPr lang="en-US" altLang="zh-CN" sz="2000" b="1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269875" indent="-269875" defTabSz="914400">
              <a:spcBef>
                <a:spcPct val="1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endParaRPr lang="en-US" altLang="zh-CN" sz="24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269875" indent="-269875" defTabSz="914400">
              <a:spcBef>
                <a:spcPct val="1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r>
              <a:rPr lang="en-US" altLang="zh-CN" sz="24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A. </a:t>
            </a:r>
            <a:r>
              <a:rPr lang="zh-CN" altLang="en-US" sz="24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全面缺陷停线</a:t>
            </a:r>
            <a:endParaRPr lang="zh-CN" altLang="en-US" sz="2400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269875" indent="-269875" defTabSz="914400">
              <a:spcBef>
                <a:spcPct val="1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tabLst>
                <a:tab pos="360680" algn="l"/>
              </a:tabLst>
            </a:pPr>
            <a:endParaRPr lang="en-US" altLang="zh-CN" sz="24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41314" name="标题 3341313"/>
          <p:cNvSpPr>
            <a:spLocks noGrp="1"/>
          </p:cNvSpPr>
          <p:nvPr>
            <p:ph type="title"/>
          </p:nvPr>
        </p:nvSpPr>
        <p:spPr>
          <a:xfrm>
            <a:off x="300038" y="574675"/>
            <a:ext cx="8686800" cy="487363"/>
          </a:xfrm>
          <a:ln/>
        </p:spPr>
        <p:txBody>
          <a:bodyPr vert="horz" wrap="square" lIns="91440" tIns="45720" rIns="91440" bIns="45720" anchor="b" anchorCtr="0"/>
          <a:p>
            <a:pPr>
              <a:lnSpc>
                <a:spcPts val="3000"/>
              </a:lnSpc>
            </a:pPr>
            <a:r>
              <a:rPr lang="zh-CN" altLang="en-US" dirty="0">
                <a:ea typeface="宋体" panose="02010600030101010101" pitchFamily="2" charset="-122"/>
              </a:rPr>
              <a:t>如果操作者不能解决问题怎么办</a:t>
            </a:r>
            <a:r>
              <a:rPr lang="en-US" altLang="zh-CN">
                <a:ea typeface="宋体" panose="02010600030101010101" pitchFamily="2" charset="-122"/>
              </a:rPr>
              <a:t>?</a:t>
            </a:r>
            <a:endParaRPr lang="en-US" altLang="zh-CN">
              <a:ea typeface="宋体" panose="02010600030101010101" pitchFamily="2" charset="-122"/>
            </a:endParaRPr>
          </a:p>
        </p:txBody>
      </p:sp>
      <p:pic>
        <p:nvPicPr>
          <p:cNvPr id="3341315" name="图片 33413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288" y="1533525"/>
            <a:ext cx="1312862" cy="1971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41316" name="矩形 3341315"/>
          <p:cNvSpPr/>
          <p:nvPr/>
        </p:nvSpPr>
        <p:spPr>
          <a:xfrm>
            <a:off x="1979613" y="1985963"/>
            <a:ext cx="6621462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762000" eaLnBrk="0" hangingPunct="0">
              <a:spcBef>
                <a:spcPct val="10000"/>
              </a:spcBef>
              <a:buClr>
                <a:schemeClr val="tx1"/>
              </a:buClr>
            </a:pPr>
            <a:r>
              <a:rPr lang="zh-CN" alt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如果重复发生 </a:t>
            </a:r>
            <a:r>
              <a:rPr lang="en-US" altLang="zh-CN" sz="20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(</a:t>
            </a:r>
            <a:r>
              <a:rPr lang="zh-CN" alt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简单措施无效</a:t>
            </a:r>
            <a:r>
              <a:rPr lang="en-US" altLang="zh-CN" sz="20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),</a:t>
            </a:r>
            <a:endParaRPr lang="en-US" altLang="zh-CN" sz="20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762000" eaLnBrk="0" hangingPunct="0">
              <a:spcBef>
                <a:spcPct val="10000"/>
              </a:spcBef>
              <a:buClr>
                <a:schemeClr val="tx1"/>
              </a:buClr>
            </a:pPr>
            <a:r>
              <a:rPr lang="zh-CN" alt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如果是复杂问题 </a:t>
            </a:r>
            <a:r>
              <a:rPr lang="en-US" altLang="zh-CN" sz="20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(24</a:t>
            </a:r>
            <a:r>
              <a:rPr lang="zh-CN" alt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小时内还不知道根源</a:t>
            </a:r>
            <a:r>
              <a:rPr lang="en-US" altLang="zh-CN" sz="20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),</a:t>
            </a:r>
            <a:endParaRPr lang="en-US" altLang="zh-CN" sz="20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762000" eaLnBrk="0" hangingPunct="0">
              <a:spcBef>
                <a:spcPct val="10000"/>
              </a:spcBef>
              <a:buClr>
                <a:schemeClr val="tx1"/>
              </a:buClr>
            </a:pPr>
            <a:r>
              <a:rPr lang="zh-CN" alt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如果是关键</a:t>
            </a:r>
            <a:r>
              <a:rPr lang="en-US" altLang="zh-CN" sz="20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紧急问题</a:t>
            </a:r>
            <a:endParaRPr lang="zh-CN" altLang="en-US" sz="20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41317" name="矩形 3341316"/>
          <p:cNvSpPr/>
          <p:nvPr/>
        </p:nvSpPr>
        <p:spPr>
          <a:xfrm>
            <a:off x="2682875" y="3314700"/>
            <a:ext cx="3919538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762000"/>
            <a:r>
              <a:rPr lang="zh-CN" altLang="fr-FR" sz="20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则</a:t>
            </a:r>
            <a:r>
              <a:rPr lang="fr-FR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——</a:t>
            </a:r>
            <a:r>
              <a:rPr lang="zh-CN" altLang="fr-FR" sz="20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启动生产部 </a:t>
            </a:r>
            <a:r>
              <a:rPr lang="fr-FR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</a:t>
            </a:r>
            <a:endParaRPr lang="fr-FR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grpSp>
        <p:nvGrpSpPr>
          <p:cNvPr id="3341318" name="组合 3341317"/>
          <p:cNvGrpSpPr/>
          <p:nvPr/>
        </p:nvGrpSpPr>
        <p:grpSpPr>
          <a:xfrm>
            <a:off x="271463" y="1311275"/>
            <a:ext cx="1536700" cy="2417763"/>
            <a:chOff x="192" y="795"/>
            <a:chExt cx="1089" cy="1523"/>
          </a:xfrm>
        </p:grpSpPr>
        <p:sp>
          <p:nvSpPr>
            <p:cNvPr id="3341319" name="直接连接符 3341318"/>
            <p:cNvSpPr/>
            <p:nvPr/>
          </p:nvSpPr>
          <p:spPr>
            <a:xfrm>
              <a:off x="192" y="795"/>
              <a:ext cx="1089" cy="1455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341320" name="直接连接符 3341319"/>
            <p:cNvSpPr/>
            <p:nvPr/>
          </p:nvSpPr>
          <p:spPr>
            <a:xfrm flipH="1">
              <a:off x="224" y="827"/>
              <a:ext cx="1024" cy="1491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3341321" name="组合 3341320"/>
          <p:cNvGrpSpPr/>
          <p:nvPr/>
        </p:nvGrpSpPr>
        <p:grpSpPr>
          <a:xfrm>
            <a:off x="1905000" y="3998913"/>
            <a:ext cx="3362325" cy="2552700"/>
            <a:chOff x="1350" y="2303"/>
            <a:chExt cx="2383" cy="1608"/>
          </a:xfrm>
        </p:grpSpPr>
        <p:sp>
          <p:nvSpPr>
            <p:cNvPr id="3341322" name="任意多边形 3341321"/>
            <p:cNvSpPr/>
            <p:nvPr/>
          </p:nvSpPr>
          <p:spPr>
            <a:xfrm rot="5392228">
              <a:off x="1354" y="2532"/>
              <a:ext cx="457" cy="466"/>
            </a:xfrm>
            <a:custGeom>
              <a:avLst/>
              <a:gdLst>
                <a:gd name="txL" fmla="*/ 0 w 21600"/>
                <a:gd name="txT" fmla="*/ 14400 h 21600"/>
                <a:gd name="txR" fmla="*/ 18514 w 21600"/>
                <a:gd name="txB" fmla="*/ 21600 h 21600"/>
              </a:gdLst>
              <a:ahLst/>
              <a:cxnLst>
                <a:cxn ang="270">
                  <a:pos x="15428" y="0"/>
                </a:cxn>
                <a:cxn ang="180">
                  <a:pos x="9257" y="7200"/>
                </a:cxn>
                <a:cxn ang="180">
                  <a:pos x="0" y="18000"/>
                </a:cxn>
                <a:cxn ang="90">
                  <a:pos x="9257" y="21600"/>
                </a:cxn>
                <a:cxn ang="0">
                  <a:pos x="18514" y="15000"/>
                </a:cxn>
                <a:cxn ang="0">
                  <a:pos x="21600" y="7200"/>
                </a:cxn>
              </a:cxnLst>
              <a:rect l="txL" t="txT" r="txR" b="txB"/>
              <a:pathLst>
                <a:path w="21600" h="21600">
                  <a:moveTo>
                    <a:pt x="15428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pic>
          <p:nvPicPr>
            <p:cNvPr id="3341323" name="图片 334132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33" y="2303"/>
              <a:ext cx="1200" cy="1608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341324" name="文本框 3341323"/>
          <p:cNvSpPr txBox="1"/>
          <p:nvPr/>
        </p:nvSpPr>
        <p:spPr>
          <a:xfrm>
            <a:off x="5564188" y="4237038"/>
            <a:ext cx="3321050" cy="1616075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问题上升时，必须同时展示实物</a:t>
            </a:r>
            <a:r>
              <a:rPr lang="en-US" altLang="zh-CN" sz="20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</a:t>
            </a:r>
            <a:endParaRPr lang="en-US" altLang="zh-CN" sz="20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生产线</a:t>
            </a:r>
            <a:r>
              <a:rPr lang="en-US" altLang="zh-CN" sz="20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-&gt; </a:t>
            </a:r>
            <a:r>
              <a:rPr lang="zh-CN" alt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班长</a:t>
            </a:r>
            <a:endParaRPr lang="zh-CN" altLang="en-US" sz="20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生产部</a:t>
            </a:r>
            <a:r>
              <a:rPr lang="en-US" altLang="zh-CN" sz="20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-&gt;</a:t>
            </a:r>
            <a:r>
              <a:rPr lang="zh-CN" alt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 经理</a:t>
            </a:r>
            <a:endParaRPr lang="zh-CN" altLang="en-US" sz="20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34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1316" grpId="0"/>
      <p:bldP spid="3341317" grpId="0"/>
      <p:bldP spid="334132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84322" name="文本框 3384321"/>
          <p:cNvSpPr txBox="1"/>
          <p:nvPr/>
        </p:nvSpPr>
        <p:spPr>
          <a:xfrm>
            <a:off x="560388" y="1743075"/>
            <a:ext cx="392112" cy="427038"/>
          </a:xfrm>
          <a:prstGeom prst="rect">
            <a:avLst/>
          </a:prstGeom>
          <a:noFill/>
          <a:ln w="3175">
            <a:noFill/>
          </a:ln>
        </p:spPr>
        <p:txBody>
          <a:bodyPr wrap="none" anchor="t" anchorCtr="0">
            <a:spAutoFit/>
          </a:bodyPr>
          <a:p>
            <a:pPr algn="ctr" eaLnBrk="0" hangingPunct="0">
              <a:spcBef>
                <a:spcPct val="3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</a:pPr>
            <a:endParaRPr lang="en-GB" altLang="x-none" sz="2200">
              <a:solidFill>
                <a:srgbClr val="333399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384323" name="圆角矩形 3384322"/>
          <p:cNvSpPr/>
          <p:nvPr/>
        </p:nvSpPr>
        <p:spPr>
          <a:xfrm>
            <a:off x="1390650" y="1725613"/>
            <a:ext cx="6334125" cy="3981450"/>
          </a:xfrm>
          <a:prstGeom prst="roundRect">
            <a:avLst>
              <a:gd name="adj" fmla="val 4241"/>
            </a:avLst>
          </a:prstGeom>
          <a:solidFill>
            <a:schemeClr val="bg1">
              <a:alpha val="50000"/>
            </a:schemeClr>
          </a:solidFill>
          <a:ln w="2857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84324" name="文本占位符 3384323"/>
          <p:cNvSpPr/>
          <p:nvPr>
            <p:ph type="body" idx="4294967295"/>
          </p:nvPr>
        </p:nvSpPr>
        <p:spPr>
          <a:xfrm>
            <a:off x="2022475" y="2058988"/>
            <a:ext cx="5070475" cy="35163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anchor="t" anchorCtr="0">
            <a:spAutoFit/>
          </a:bodyPr>
          <a:p>
            <a:pPr marL="457200" indent="-457200" defTabSz="914400">
              <a:spcBef>
                <a:spcPct val="80000"/>
              </a:spcBef>
              <a:buClr>
                <a:schemeClr val="accent2"/>
              </a:buClr>
              <a:tabLst>
                <a:tab pos="2959100" algn="l"/>
              </a:tabLst>
            </a:pPr>
            <a:r>
              <a:rPr lang="zh-CN" altLang="en-US" sz="3600" b="1" dirty="0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生产线 </a:t>
            </a:r>
            <a:r>
              <a:rPr lang="en-US" altLang="zh-CN" sz="3600" b="1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</a:t>
            </a:r>
            <a:endParaRPr lang="en-US" altLang="zh-CN" sz="3600" b="1">
              <a:solidFill>
                <a:srgbClr val="B2B2B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spcBef>
                <a:spcPct val="80000"/>
              </a:spcBef>
              <a:buClr>
                <a:schemeClr val="accent2"/>
              </a:buClr>
              <a:tabLst>
                <a:tab pos="2959100" algn="l"/>
              </a:tabLst>
            </a:pPr>
            <a:r>
              <a:rPr lang="zh-CN" altLang="en-US" sz="3600" b="1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生产部</a:t>
            </a:r>
            <a:r>
              <a:rPr lang="en-US" altLang="zh-CN" sz="3600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</a:t>
            </a:r>
            <a:endParaRPr lang="en-US" altLang="zh-CN" sz="3600" b="1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spcBef>
                <a:spcPct val="80000"/>
              </a:spcBef>
              <a:buClr>
                <a:schemeClr val="accent2"/>
              </a:buClr>
              <a:tabLst>
                <a:tab pos="2959100" algn="l"/>
              </a:tabLst>
            </a:pPr>
            <a:r>
              <a:rPr lang="zh-CN" altLang="en-US" sz="3600" b="1" dirty="0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工厂</a:t>
            </a:r>
            <a:r>
              <a:rPr lang="en-US" altLang="zh-CN" sz="3600" b="1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</a:t>
            </a:r>
            <a:endParaRPr lang="en-US" altLang="zh-CN" sz="3600" b="1">
              <a:solidFill>
                <a:srgbClr val="B2B2B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spcBef>
                <a:spcPct val="80000"/>
              </a:spcBef>
              <a:buClr>
                <a:schemeClr val="accent2"/>
              </a:buClr>
              <a:tabLst>
                <a:tab pos="2959100" algn="l"/>
              </a:tabLst>
            </a:pPr>
            <a:r>
              <a:rPr lang="zh-CN" altLang="en-US" sz="3600" b="1" dirty="0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反馈</a:t>
            </a:r>
            <a:endParaRPr lang="zh-CN" altLang="en-US" sz="3600" b="1" dirty="0">
              <a:solidFill>
                <a:srgbClr val="B2B2B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12994" name="椭圆 3412993"/>
          <p:cNvSpPr/>
          <p:nvPr/>
        </p:nvSpPr>
        <p:spPr>
          <a:xfrm>
            <a:off x="3240088" y="1287463"/>
            <a:ext cx="2589212" cy="1508125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txBody>
          <a:bodyPr wrap="none" anchor="ctr" anchorCtr="0"/>
          <a:p>
            <a:pPr algn="ctr" defTabSz="762000" eaLnBrk="0" hangingPunct="0">
              <a:spcBef>
                <a:spcPct val="1000"/>
              </a:spcBef>
            </a:pPr>
            <a:r>
              <a:rPr lang="zh-CN" altLang="fr-FR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探测</a:t>
            </a:r>
            <a:endParaRPr lang="zh-CN" altLang="fr-FR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762000" eaLnBrk="0" hangingPunct="0">
              <a:spcBef>
                <a:spcPct val="1000"/>
              </a:spcBef>
            </a:pPr>
            <a:r>
              <a:rPr lang="zh-CN" altLang="en-GB" sz="18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在生产线 </a:t>
            </a:r>
            <a:r>
              <a:rPr lang="en-GB" altLang="zh-CN" sz="1800">
                <a:solidFill>
                  <a:schemeClr val="bg1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QRQC</a:t>
            </a:r>
            <a:r>
              <a:rPr lang="zh-CN" altLang="en-GB" sz="18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中选出</a:t>
            </a:r>
            <a:endParaRPr lang="zh-CN" altLang="en-GB" sz="1800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762000" eaLnBrk="0" hangingPunct="0">
              <a:spcBef>
                <a:spcPct val="1000"/>
              </a:spcBef>
            </a:pPr>
            <a:r>
              <a:rPr lang="en-GB" altLang="zh-CN" sz="180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3</a:t>
            </a:r>
            <a:r>
              <a:rPr lang="zh-CN" altLang="en-GB" sz="18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个主要的问题</a:t>
            </a:r>
            <a:endParaRPr lang="zh-CN" altLang="fr-FR" sz="1800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12995" name="椭圆 3412994"/>
          <p:cNvSpPr/>
          <p:nvPr/>
        </p:nvSpPr>
        <p:spPr>
          <a:xfrm>
            <a:off x="5743575" y="2614613"/>
            <a:ext cx="2589213" cy="1508125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txBody>
          <a:bodyPr wrap="none" anchor="ctr" anchorCtr="0"/>
          <a:p>
            <a:pPr algn="ctr" defTabSz="762000" eaLnBrk="0" hangingPunct="0">
              <a:spcBef>
                <a:spcPct val="1000"/>
              </a:spcBef>
            </a:pPr>
            <a:r>
              <a:rPr lang="zh-CN" altLang="fr-FR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沟通</a:t>
            </a:r>
            <a:endParaRPr lang="zh-CN" altLang="fr-FR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762000" eaLnBrk="0" hangingPunct="0">
              <a:spcBef>
                <a:spcPct val="1000"/>
              </a:spcBef>
            </a:pPr>
            <a:r>
              <a:rPr lang="zh-CN" altLang="en-GB" sz="18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分配任务</a:t>
            </a:r>
            <a:endParaRPr lang="zh-CN" altLang="fr-FR" sz="1800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12996" name="椭圆 3412995"/>
          <p:cNvSpPr/>
          <p:nvPr/>
        </p:nvSpPr>
        <p:spPr>
          <a:xfrm>
            <a:off x="3240088" y="4016375"/>
            <a:ext cx="2589212" cy="1508125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txBody>
          <a:bodyPr wrap="none" anchor="ctr" anchorCtr="0"/>
          <a:p>
            <a:pPr algn="ctr" defTabSz="762000" eaLnBrk="0" hangingPunct="0">
              <a:spcBef>
                <a:spcPct val="1000"/>
              </a:spcBef>
            </a:pPr>
            <a:r>
              <a:rPr lang="zh-CN" altLang="fr-FR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分析</a:t>
            </a:r>
            <a:endParaRPr lang="zh-CN" altLang="fr-FR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762000" eaLnBrk="0" hangingPunct="0"/>
            <a:r>
              <a:rPr lang="en-GB" altLang="zh-CN" sz="1800">
                <a:solidFill>
                  <a:schemeClr val="bg1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QRQC </a:t>
            </a:r>
            <a:r>
              <a:rPr lang="zh-CN" altLang="en-GB" sz="18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板 </a:t>
            </a:r>
            <a:r>
              <a:rPr lang="en-GB" altLang="zh-CN" sz="1800">
                <a:solidFill>
                  <a:schemeClr val="bg1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/ 8D</a:t>
            </a:r>
            <a:endParaRPr lang="fr-FR" altLang="zh-CN" sz="1800">
              <a:solidFill>
                <a:schemeClr val="bg1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412997" name="椭圆 3412996"/>
          <p:cNvSpPr/>
          <p:nvPr/>
        </p:nvSpPr>
        <p:spPr>
          <a:xfrm>
            <a:off x="839788" y="2659063"/>
            <a:ext cx="2589212" cy="1508125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txBody>
          <a:bodyPr wrap="none" anchor="ctr" anchorCtr="0"/>
          <a:p>
            <a:pPr algn="ctr" defTabSz="762000" eaLnBrk="0" hangingPunct="0">
              <a:spcBef>
                <a:spcPct val="1000"/>
              </a:spcBef>
            </a:pPr>
            <a:r>
              <a:rPr lang="zh-CN" altLang="fr-FR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确认</a:t>
            </a:r>
            <a:endParaRPr lang="zh-CN" altLang="fr-FR" sz="1800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762000" eaLnBrk="0" hangingPunct="0">
              <a:spcBef>
                <a:spcPct val="1000"/>
              </a:spcBef>
            </a:pPr>
            <a:endParaRPr lang="fr-FR" altLang="zh-CN" sz="180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12998" name="任意多边形 3412997"/>
          <p:cNvSpPr/>
          <p:nvPr/>
        </p:nvSpPr>
        <p:spPr>
          <a:xfrm>
            <a:off x="5827713" y="1893888"/>
            <a:ext cx="1219200" cy="768350"/>
          </a:xfrm>
          <a:custGeom>
            <a:avLst/>
            <a:gdLst>
              <a:gd name="txL" fmla="*/ 0 w 21454"/>
              <a:gd name="txT" fmla="*/ 0 h 21561"/>
              <a:gd name="txR" fmla="*/ 21454 w 21454"/>
              <a:gd name="txB" fmla="*/ 21561 h 21561"/>
            </a:gdLst>
            <a:ahLst/>
            <a:cxnLst>
              <a:cxn ang="270">
                <a:pos x="1297" y="0"/>
              </a:cxn>
              <a:cxn ang="0">
                <a:pos x="21453" y="19052"/>
              </a:cxn>
              <a:cxn ang="180">
                <a:pos x="0" y="21561"/>
              </a:cxn>
            </a:cxnLst>
            <a:rect l="txL" t="txT" r="txR" b="txB"/>
            <a:pathLst>
              <a:path w="21454" h="21561" fill="none">
                <a:moveTo>
                  <a:pt x="1297" y="0"/>
                </a:moveTo>
                <a:arcTo wR="21600" hR="21600" stAng="-5193452" swAng="4793214"/>
              </a:path>
              <a:path w="21454" h="21561" stroke="0">
                <a:moveTo>
                  <a:pt x="1297" y="0"/>
                </a:moveTo>
                <a:arcTo wR="21600" hR="21600" stAng="-5193452" swAng="4793214"/>
                <a:lnTo>
                  <a:pt x="0" y="21561"/>
                </a:lnTo>
                <a:close/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headEnd type="none" w="sm" len="sm"/>
            <a:tailEnd type="triangl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412999" name="任意多边形 3412998"/>
          <p:cNvSpPr/>
          <p:nvPr/>
        </p:nvSpPr>
        <p:spPr>
          <a:xfrm flipV="1">
            <a:off x="5881688" y="4152900"/>
            <a:ext cx="1112837" cy="619125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headEnd type="triangl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413000" name="任意多边形 3412999"/>
          <p:cNvSpPr/>
          <p:nvPr/>
        </p:nvSpPr>
        <p:spPr>
          <a:xfrm flipH="1" flipV="1">
            <a:off x="2030413" y="4167188"/>
            <a:ext cx="1114425" cy="620712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413001" name="任意多边形 3413000"/>
          <p:cNvSpPr/>
          <p:nvPr/>
        </p:nvSpPr>
        <p:spPr>
          <a:xfrm flipH="1">
            <a:off x="2100263" y="2041525"/>
            <a:ext cx="1112837" cy="620713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headEnd type="triangl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3413002" name="组合 3413001"/>
          <p:cNvGrpSpPr/>
          <p:nvPr/>
        </p:nvGrpSpPr>
        <p:grpSpPr>
          <a:xfrm>
            <a:off x="3660775" y="2667000"/>
            <a:ext cx="1746250" cy="1441450"/>
            <a:chOff x="2150" y="1654"/>
            <a:chExt cx="1184" cy="1096"/>
          </a:xfrm>
        </p:grpSpPr>
        <p:sp>
          <p:nvSpPr>
            <p:cNvPr id="3413003" name="十六角星 3413002"/>
            <p:cNvSpPr/>
            <p:nvPr/>
          </p:nvSpPr>
          <p:spPr>
            <a:xfrm>
              <a:off x="2150" y="1654"/>
              <a:ext cx="1184" cy="1096"/>
            </a:xfrm>
            <a:prstGeom prst="star16">
              <a:avLst>
                <a:gd name="adj" fmla="val 37500"/>
              </a:avLst>
            </a:prstGeom>
            <a:solidFill>
              <a:srgbClr val="FFCC00"/>
            </a:solidFill>
            <a:ln w="25400">
              <a:noFill/>
            </a:ln>
          </p:spPr>
          <p:txBody>
            <a:bodyPr wrap="none" lIns="92075" tIns="46038" rIns="92075" bIns="46038" anchor="ctr" anchorCtr="0"/>
            <a:p>
              <a:pPr algn="ctr" defTabSz="762000" eaLnBrk="0" hangingPunct="0">
                <a:spcBef>
                  <a:spcPct val="1000"/>
                </a:spcBef>
              </a:pPr>
              <a:endParaRPr lang="fr-FR" altLang="x-none" sz="1400" dirty="0"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Arial Narrow" panose="020B060602020203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3413004" name="椭圆 3413003"/>
            <p:cNvSpPr/>
            <p:nvPr/>
          </p:nvSpPr>
          <p:spPr>
            <a:xfrm>
              <a:off x="2278" y="1781"/>
              <a:ext cx="920" cy="852"/>
            </a:xfrm>
            <a:prstGeom prst="ellips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FF6F">
                    <a:alpha val="96001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25400">
              <a:noFill/>
            </a:ln>
          </p:spPr>
          <p:txBody>
            <a:bodyPr lIns="92075" tIns="46038" rIns="92075" bIns="46038" anchor="ctr" anchorCtr="0"/>
            <a:p>
              <a:pPr algn="ctr" defTabSz="762000" eaLnBrk="0" hangingPunct="0">
                <a:spcBef>
                  <a:spcPct val="1000"/>
                </a:spcBef>
              </a:pPr>
              <a:r>
                <a:rPr lang="zh-CN" altLang="fr-FR" sz="1800" dirty="0">
                  <a:solidFill>
                    <a:schemeClr val="tx2"/>
                  </a:solidFill>
                  <a:latin typeface="Arial Narrow" panose="020B0606020202030204" pitchFamily="34" charset="0"/>
                  <a:ea typeface="宋体" panose="02010600030101010101" pitchFamily="2" charset="-122"/>
                </a:rPr>
                <a:t>生产部</a:t>
              </a:r>
              <a:endParaRPr lang="zh-CN" altLang="fr-FR" sz="18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endParaRPr>
            </a:p>
            <a:p>
              <a:pPr algn="ctr" defTabSz="762000" eaLnBrk="0" hangingPunct="0">
                <a:spcBef>
                  <a:spcPct val="1000"/>
                </a:spcBef>
              </a:pPr>
              <a:r>
                <a:rPr lang="fr-FR" altLang="zh-CN" sz="1800">
                  <a:solidFill>
                    <a:schemeClr val="tx2"/>
                  </a:solidFill>
                  <a:latin typeface="Arial Narrow" panose="020B0606020202030204" pitchFamily="34" charset="0"/>
                  <a:ea typeface="黑体" panose="02010609060101010101" pitchFamily="2" charset="-122"/>
                </a:rPr>
                <a:t>QRQC</a:t>
              </a:r>
              <a:endParaRPr lang="fr-FR" altLang="zh-CN" sz="1800">
                <a:solidFill>
                  <a:schemeClr val="tx2"/>
                </a:solidFill>
                <a:latin typeface="Arial Narrow" panose="020B0606020202030204" pitchFamily="34" charset="0"/>
                <a:ea typeface="黑体" panose="02010609060101010101" pitchFamily="2" charset="-122"/>
              </a:endParaRPr>
            </a:p>
          </p:txBody>
        </p:sp>
      </p:grpSp>
      <p:sp>
        <p:nvSpPr>
          <p:cNvPr id="3413005" name="矩形 3413004"/>
          <p:cNvSpPr/>
          <p:nvPr/>
        </p:nvSpPr>
        <p:spPr>
          <a:xfrm>
            <a:off x="280988" y="295275"/>
            <a:ext cx="8439150" cy="762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None/>
              <a:defRPr sz="2800" b="1" u="none" kern="120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>
                <a:ea typeface="宋体" panose="02010600030101010101" pitchFamily="2" charset="-122"/>
                <a:sym typeface="Wingdings" panose="05000000000000000000" pitchFamily="2" charset="2"/>
              </a:rPr>
              <a:t>如何进行 生产部</a:t>
            </a:r>
            <a:r>
              <a:rPr lang="en-US" altLang="zh-CN">
                <a:ea typeface="宋体" panose="02010600030101010101" pitchFamily="2" charset="-122"/>
                <a:sym typeface="Wingdings" panose="05000000000000000000" pitchFamily="2" charset="2"/>
              </a:rPr>
              <a:t> QRQC?</a:t>
            </a:r>
            <a:endParaRPr lang="en-US" altLang="zh-CN">
              <a:ea typeface="宋体" panose="02010600030101010101" pitchFamily="2" charset="-122"/>
              <a:sym typeface="Wingdings" panose="05000000000000000000" pitchFamily="2" charset="2"/>
            </a:endParaRPr>
          </a:p>
        </p:txBody>
      </p:sp>
      <p:sp>
        <p:nvSpPr>
          <p:cNvPr id="3413006" name="圆角矩形 3413005"/>
          <p:cNvSpPr/>
          <p:nvPr/>
        </p:nvSpPr>
        <p:spPr>
          <a:xfrm>
            <a:off x="488950" y="5681663"/>
            <a:ext cx="8137525" cy="792162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 w="38100" cap="flat" cmpd="sng">
            <a:solidFill>
              <a:srgbClr val="993366"/>
            </a:solidFill>
            <a:prstDash val="solid"/>
            <a:headEnd type="none" w="med" len="med"/>
            <a:tailEnd type="none" w="med" len="med"/>
          </a:ln>
        </p:spPr>
        <p:txBody>
          <a:bodyPr wrap="none" lIns="90000" tIns="46800" rIns="90000" bIns="46800" anchor="ctr" anchorCtr="0"/>
          <a:p>
            <a:pPr algn="ctr">
              <a:lnSpc>
                <a:spcPct val="9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在生产部</a:t>
            </a:r>
            <a:r>
              <a:rPr lang="en-US" altLang="zh-CN" sz="240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QRQC</a:t>
            </a:r>
            <a:r>
              <a:rPr lang="zh-CN" altLang="en-US" sz="24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中</a:t>
            </a:r>
            <a:r>
              <a:rPr lang="en-US" altLang="zh-CN" sz="240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, </a:t>
            </a:r>
            <a:r>
              <a:rPr lang="zh-CN" altLang="en-US" sz="24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为了解决生产线无法解决的问题，</a:t>
            </a:r>
            <a:endParaRPr lang="zh-CN" altLang="en-US" sz="2400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  <a:sym typeface="Wingdings" panose="05000000000000000000" pitchFamily="2" charset="2"/>
            </a:endParaRPr>
          </a:p>
          <a:p>
            <a:pPr algn="ctr">
              <a:lnSpc>
                <a:spcPct val="9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活动需指派负责人</a:t>
            </a:r>
            <a:endParaRPr lang="en-US" altLang="zh-CN" sz="240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13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300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17090" name="文本占位符 3417089"/>
          <p:cNvSpPr/>
          <p:nvPr>
            <p:ph type="body" idx="4294967295"/>
          </p:nvPr>
        </p:nvSpPr>
        <p:spPr>
          <a:xfrm>
            <a:off x="944563" y="1473200"/>
            <a:ext cx="8199437" cy="51419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anchor="t" anchorCtr="0">
            <a:spAutoFit/>
          </a:bodyPr>
          <a:p>
            <a:pPr marL="374650" indent="-374650" defTabSz="914400">
              <a:spcBef>
                <a:spcPct val="10000"/>
              </a:spcBef>
              <a:buClr>
                <a:schemeClr val="accent2"/>
              </a:buClr>
              <a:tabLst>
                <a:tab pos="3495675" algn="l"/>
              </a:tabLst>
            </a:pPr>
            <a:r>
              <a:rPr lang="zh-CN" altLang="en-US" sz="2000" b="1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谁参加</a:t>
            </a:r>
            <a:r>
              <a:rPr lang="en-US" altLang="zh-CN" sz="2000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US" altLang="zh-CN" sz="2000" b="1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所有主管</a:t>
            </a:r>
            <a:r>
              <a:rPr lang="en-US" altLang="zh-CN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, </a:t>
            </a: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工程</a:t>
            </a:r>
            <a:r>
              <a:rPr lang="en-US" altLang="zh-CN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, </a:t>
            </a: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维修</a:t>
            </a:r>
            <a:r>
              <a:rPr lang="en-US" altLang="zh-CN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, </a:t>
            </a: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需要时其他职能</a:t>
            </a:r>
            <a:r>
              <a:rPr lang="en-US" altLang="zh-CN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. </a:t>
            </a:r>
            <a:br>
              <a:rPr lang="en-US" altLang="zh-CN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生产部经理主持</a:t>
            </a:r>
            <a:r>
              <a:rPr lang="en-US" altLang="zh-CN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+ </a:t>
            </a: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工厂经理 </a:t>
            </a:r>
            <a:r>
              <a:rPr lang="en-US" altLang="zh-CN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&amp; </a:t>
            </a: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质量经理 </a:t>
            </a:r>
            <a:b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至少每周参加一次</a:t>
            </a:r>
            <a:endParaRPr lang="zh-CN" altLang="en-US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endParaRPr lang="zh-CN" altLang="en-US" sz="1800" b="1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74650" indent="-374650" defTabSz="914400">
              <a:spcBef>
                <a:spcPct val="10000"/>
              </a:spcBef>
              <a:buClr>
                <a:schemeClr val="accent2"/>
              </a:buClr>
              <a:tabLst>
                <a:tab pos="3495675" algn="l"/>
              </a:tabLst>
            </a:pPr>
            <a:r>
              <a:rPr lang="zh-CN" altLang="en-US" sz="2000" b="1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什么内容</a:t>
            </a:r>
            <a:r>
              <a:rPr lang="en-US" altLang="zh-CN" sz="2000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US" altLang="zh-CN" sz="2000" b="1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评审昨天措施的影响</a:t>
            </a:r>
            <a:endParaRPr lang="zh-CN" altLang="en-US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评审生产线中</a:t>
            </a:r>
            <a:r>
              <a:rPr lang="en-US" altLang="zh-CN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个最重要的问题</a:t>
            </a:r>
            <a:endParaRPr lang="en-US" altLang="zh-CN" b="1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制定措施并指派负责人</a:t>
            </a:r>
            <a:endParaRPr lang="zh-CN" altLang="en-US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endParaRPr lang="zh-CN" altLang="en-US" sz="1800" b="1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74650" indent="-374650" defTabSz="914400">
              <a:spcBef>
                <a:spcPct val="10000"/>
              </a:spcBef>
              <a:buClr>
                <a:schemeClr val="accent2"/>
              </a:buClr>
              <a:tabLst>
                <a:tab pos="3495675" algn="l"/>
              </a:tabLst>
            </a:pPr>
            <a:r>
              <a:rPr lang="zh-CN" altLang="en-US" sz="2000" b="1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什么时候</a:t>
            </a:r>
            <a:r>
              <a:rPr lang="en-US" altLang="zh-CN" sz="2000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US" altLang="zh-CN" sz="2000" b="1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每天</a:t>
            </a:r>
            <a:endParaRPr lang="zh-CN" altLang="en-US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生产经理开始时每天巡视生产线</a:t>
            </a:r>
            <a:r>
              <a:rPr lang="en-US" altLang="zh-CN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</a:t>
            </a: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板至少</a:t>
            </a:r>
            <a:r>
              <a:rPr lang="en-US" altLang="zh-CN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次。</a:t>
            </a:r>
            <a:b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endParaRPr lang="zh-CN" altLang="en-US" sz="1800" b="1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74650" indent="-374650" defTabSz="914400">
              <a:spcBef>
                <a:spcPct val="10000"/>
              </a:spcBef>
              <a:buClr>
                <a:schemeClr val="accent2"/>
              </a:buClr>
              <a:tabLst>
                <a:tab pos="3495675" algn="l"/>
              </a:tabLst>
            </a:pPr>
            <a:r>
              <a:rPr lang="zh-CN" altLang="en-US" sz="2000" b="1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如何</a:t>
            </a:r>
            <a:r>
              <a:rPr lang="en-US" altLang="zh-CN" sz="2000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US" altLang="zh-CN" sz="2000" b="1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用 </a:t>
            </a:r>
            <a:r>
              <a:rPr lang="en-US" altLang="zh-CN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</a:t>
            </a:r>
            <a:r>
              <a:rPr lang="zh-CN" altLang="en-US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板</a:t>
            </a:r>
            <a:endParaRPr lang="zh-CN" altLang="en-US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17092" name="矩形 3417091"/>
          <p:cNvSpPr/>
          <p:nvPr/>
        </p:nvSpPr>
        <p:spPr>
          <a:xfrm>
            <a:off x="0" y="7864475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defTabSz="914400" eaLnBrk="0" hangingPunct="0">
              <a:tabLst>
                <a:tab pos="900430" algn="l"/>
                <a:tab pos="1125855" algn="l"/>
              </a:tabLst>
            </a:pPr>
            <a:endParaRPr lang="fr-FR" altLang="x-none" sz="2400" b="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417098" name="标题 3417097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lang="zh-CN" altLang="en-US" dirty="0">
                <a:ea typeface="宋体" panose="02010600030101010101" pitchFamily="2" charset="-122"/>
                <a:sym typeface="Wingdings" panose="05000000000000000000" pitchFamily="2" charset="2"/>
              </a:rPr>
              <a:t>如何进行 生产部 </a:t>
            </a:r>
            <a:r>
              <a:rPr lang="en-US" altLang="zh-CN">
                <a:ea typeface="宋体" panose="02010600030101010101" pitchFamily="2" charset="-122"/>
                <a:sym typeface="Wingdings" panose="05000000000000000000" pitchFamily="2" charset="2"/>
              </a:rPr>
              <a:t>QRQC?</a:t>
            </a:r>
            <a:endParaRPr lang="en-US" altLang="zh-CN">
              <a:ea typeface="宋体" panose="02010600030101010101" pitchFamily="2" charset="-122"/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7090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7090">
                                            <p:txEl>
                                              <p:charRg st="5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7090">
                                            <p:txEl>
                                              <p:charRg st="61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7090">
                                            <p:txEl>
                                              <p:charRg st="67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7090">
                                            <p:txEl>
                                              <p:charRg st="77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7090">
                                            <p:txEl>
                                              <p:charRg st="92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7090">
                                            <p:txEl>
                                              <p:charRg st="104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7090">
                                            <p:txEl>
                                              <p:charRg st="110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7090">
                                            <p:txEl>
                                              <p:charRg st="113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7090">
                                            <p:txEl>
                                              <p:charRg st="139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7090">
                                            <p:txEl>
                                              <p:charRg st="143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7090" grpId="0" bldLvl="2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320834" name="图片 33208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08738" y="2325688"/>
            <a:ext cx="2433637" cy="3354387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</p:pic>
      <p:sp>
        <p:nvSpPr>
          <p:cNvPr id="3320835" name="矩形 3320834"/>
          <p:cNvSpPr/>
          <p:nvPr/>
        </p:nvSpPr>
        <p:spPr>
          <a:xfrm>
            <a:off x="2090738" y="2344738"/>
            <a:ext cx="6931025" cy="3973512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marL="457200" indent="-4572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问题是什么</a:t>
            </a:r>
            <a:r>
              <a:rPr lang="en-US" altLang="zh-CN" sz="20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US" altLang="zh-CN" sz="20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CN" sz="20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我们在其他地方有类似问题吗</a:t>
            </a:r>
            <a:r>
              <a:rPr lang="en-US" altLang="zh-CN" sz="20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US" altLang="zh-CN" sz="20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CN" sz="20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如何抑制</a:t>
            </a:r>
            <a:r>
              <a:rPr lang="en-US" altLang="zh-CN" sz="20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US" altLang="zh-CN" sz="20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CN" sz="20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根源是什么 </a:t>
            </a:r>
            <a:endParaRPr lang="zh-CN" altLang="en-US" sz="2000" dirty="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14400" lvl="1" indent="-457200" eaLnBrk="1" hangingPunct="1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en-US" altLang="zh-CN" sz="2000" b="1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(</a:t>
            </a:r>
            <a:r>
              <a:rPr lang="zh-CN" altLang="en-US" sz="2000" b="1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未发现 及 发生</a:t>
            </a:r>
            <a:r>
              <a:rPr lang="en-US" altLang="zh-CN" sz="2000" b="1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)</a:t>
            </a:r>
            <a:endParaRPr lang="en-US" altLang="zh-CN" sz="2000" b="1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CN" sz="20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纠正措施计划是什么</a:t>
            </a:r>
            <a:r>
              <a:rPr lang="en-US" altLang="zh-CN" sz="20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 </a:t>
            </a:r>
            <a:endParaRPr lang="en-US" altLang="zh-CN" sz="20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CN" sz="20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如何检查有效性</a:t>
            </a:r>
            <a:r>
              <a:rPr lang="en-US" altLang="zh-CN" sz="20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 </a:t>
            </a:r>
            <a:endParaRPr lang="en-US" altLang="zh-CN" sz="20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CN" sz="20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我们学到了什么</a:t>
            </a:r>
            <a:r>
              <a:rPr lang="en-US" altLang="zh-CN" sz="20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US" altLang="zh-CN" sz="20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14400" lvl="1" indent="-457200" eaLnBrk="1" hangingPunct="1">
              <a:lnSpc>
                <a:spcPct val="85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en-US" altLang="zh-CN" sz="2000" b="1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(</a:t>
            </a:r>
            <a:r>
              <a:rPr lang="zh-CN" altLang="en-US" sz="2000" b="1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如何 系统化 并横向共享 </a:t>
            </a:r>
            <a:r>
              <a:rPr lang="en-US" altLang="zh-CN" sz="2000" b="1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?)</a:t>
            </a:r>
            <a:endParaRPr lang="en-US" altLang="zh-CN" sz="2000" b="1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20836" name="文本框 3320835"/>
          <p:cNvSpPr txBox="1"/>
          <p:nvPr/>
        </p:nvSpPr>
        <p:spPr>
          <a:xfrm>
            <a:off x="-90487" y="2968625"/>
            <a:ext cx="1495425" cy="20732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>
              <a:spcBef>
                <a:spcPct val="50000"/>
              </a:spcBef>
            </a:pPr>
            <a:endParaRPr lang="en-IE" altLang="zh-CN" sz="200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IE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Plan </a:t>
            </a:r>
            <a:endParaRPr lang="en-IE" altLang="zh-CN" sz="200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 eaLnBrk="0" hangingPunct="0">
              <a:spcBef>
                <a:spcPct val="50000"/>
              </a:spcBef>
            </a:pPr>
            <a:br>
              <a:rPr lang="en-IE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</a:br>
            <a:endParaRPr lang="en-IE" altLang="zh-CN" sz="200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IE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Do</a:t>
            </a:r>
            <a:endParaRPr lang="en-IE" altLang="zh-CN" sz="200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20838" name="文本框 3320837"/>
          <p:cNvSpPr txBox="1"/>
          <p:nvPr/>
        </p:nvSpPr>
        <p:spPr>
          <a:xfrm>
            <a:off x="1500188" y="2300288"/>
            <a:ext cx="727075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fr-FR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D1</a:t>
            </a:r>
            <a:endParaRPr lang="fr-FR" altLang="zh-CN" sz="200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20839" name="文本框 3320838"/>
          <p:cNvSpPr txBox="1"/>
          <p:nvPr/>
        </p:nvSpPr>
        <p:spPr>
          <a:xfrm>
            <a:off x="1500188" y="2835275"/>
            <a:ext cx="727075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fr-FR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D2</a:t>
            </a:r>
            <a:endParaRPr lang="fr-FR" altLang="zh-CN" sz="200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20840" name="文本框 3320839"/>
          <p:cNvSpPr txBox="1"/>
          <p:nvPr/>
        </p:nvSpPr>
        <p:spPr>
          <a:xfrm>
            <a:off x="1500188" y="3352800"/>
            <a:ext cx="727075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fr-FR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D3</a:t>
            </a:r>
            <a:endParaRPr lang="fr-FR" altLang="zh-CN" sz="200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20841" name="文本框 3320840"/>
          <p:cNvSpPr txBox="1"/>
          <p:nvPr/>
        </p:nvSpPr>
        <p:spPr>
          <a:xfrm>
            <a:off x="1485900" y="3892550"/>
            <a:ext cx="757238" cy="5492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>
              <a:lnSpc>
                <a:spcPct val="50000"/>
              </a:lnSpc>
              <a:spcBef>
                <a:spcPct val="50000"/>
              </a:spcBef>
            </a:pPr>
            <a:r>
              <a:rPr lang="fr-FR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D4</a:t>
            </a:r>
            <a:endParaRPr lang="fr-FR" altLang="zh-CN" sz="200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</a:pPr>
            <a:r>
              <a:rPr lang="fr-FR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D5</a:t>
            </a:r>
            <a:endParaRPr lang="fr-FR" altLang="zh-CN" sz="200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20842" name="文本框 3320841"/>
          <p:cNvSpPr txBox="1"/>
          <p:nvPr/>
        </p:nvSpPr>
        <p:spPr>
          <a:xfrm>
            <a:off x="1500188" y="4640263"/>
            <a:ext cx="727075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fr-FR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D6</a:t>
            </a:r>
            <a:endParaRPr lang="fr-FR" altLang="zh-CN" sz="200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20843" name="文本框 3320842"/>
          <p:cNvSpPr txBox="1"/>
          <p:nvPr/>
        </p:nvSpPr>
        <p:spPr>
          <a:xfrm>
            <a:off x="1500188" y="5149850"/>
            <a:ext cx="727075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fr-FR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D7</a:t>
            </a:r>
            <a:endParaRPr lang="fr-FR" altLang="zh-CN" sz="200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20844" name="文本框 3320843"/>
          <p:cNvSpPr txBox="1"/>
          <p:nvPr/>
        </p:nvSpPr>
        <p:spPr>
          <a:xfrm>
            <a:off x="1500188" y="5668963"/>
            <a:ext cx="727075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fr-FR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D8</a:t>
            </a:r>
            <a:endParaRPr lang="fr-FR" altLang="zh-CN" sz="200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20846" name="圆角矩形 3320845"/>
          <p:cNvSpPr/>
          <p:nvPr/>
        </p:nvSpPr>
        <p:spPr>
          <a:xfrm>
            <a:off x="1938338" y="1579563"/>
            <a:ext cx="5281612" cy="3873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endParaRPr lang="fr-FR" altLang="x-none" sz="2400" b="0" dirty="0">
              <a:solidFill>
                <a:schemeClr val="bg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20847" name="圆角矩形 3320846"/>
          <p:cNvSpPr/>
          <p:nvPr/>
        </p:nvSpPr>
        <p:spPr>
          <a:xfrm>
            <a:off x="2108200" y="1744663"/>
            <a:ext cx="4860925" cy="190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None/>
              <a:defRPr sz="2800" b="1" u="none" kern="120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 algn="ctr"/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重要的是逻辑思考</a:t>
            </a:r>
            <a:endParaRPr lang="zh-CN" altLang="en-GB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20848" name="文本框 3320847"/>
          <p:cNvSpPr txBox="1"/>
          <p:nvPr/>
        </p:nvSpPr>
        <p:spPr>
          <a:xfrm>
            <a:off x="-92075" y="5151438"/>
            <a:ext cx="1495425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en-IE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Check </a:t>
            </a:r>
            <a:endParaRPr lang="en-IE" altLang="zh-CN" sz="200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20849" name="文本框 3320848"/>
          <p:cNvSpPr txBox="1"/>
          <p:nvPr/>
        </p:nvSpPr>
        <p:spPr>
          <a:xfrm>
            <a:off x="39688" y="5684838"/>
            <a:ext cx="1233487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en-IE" altLang="zh-CN" sz="2000">
                <a:solidFill>
                  <a:schemeClr val="accent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Act</a:t>
            </a:r>
            <a:endParaRPr lang="en-IE" altLang="zh-CN" sz="200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20850" name="直接连接符 3320849"/>
          <p:cNvSpPr/>
          <p:nvPr/>
        </p:nvSpPr>
        <p:spPr>
          <a:xfrm>
            <a:off x="1444625" y="2428875"/>
            <a:ext cx="0" cy="1917700"/>
          </a:xfrm>
          <a:prstGeom prst="line">
            <a:avLst/>
          </a:prstGeom>
          <a:ln w="254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20851" name="直接连接符 3320850"/>
          <p:cNvSpPr/>
          <p:nvPr/>
        </p:nvSpPr>
        <p:spPr>
          <a:xfrm>
            <a:off x="1443038" y="4613275"/>
            <a:ext cx="1587" cy="404813"/>
          </a:xfrm>
          <a:prstGeom prst="line">
            <a:avLst/>
          </a:prstGeom>
          <a:ln w="254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20852" name="直接连接符 3320851"/>
          <p:cNvSpPr/>
          <p:nvPr/>
        </p:nvSpPr>
        <p:spPr>
          <a:xfrm>
            <a:off x="1443038" y="5097463"/>
            <a:ext cx="1587" cy="404812"/>
          </a:xfrm>
          <a:prstGeom prst="line">
            <a:avLst/>
          </a:prstGeom>
          <a:ln w="254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20853" name="直接连接符 3320852"/>
          <p:cNvSpPr/>
          <p:nvPr/>
        </p:nvSpPr>
        <p:spPr>
          <a:xfrm>
            <a:off x="1443038" y="5661025"/>
            <a:ext cx="1587" cy="404813"/>
          </a:xfrm>
          <a:prstGeom prst="line">
            <a:avLst/>
          </a:prstGeom>
          <a:ln w="254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20866" name="矩形 3320865"/>
          <p:cNvSpPr/>
          <p:nvPr/>
        </p:nvSpPr>
        <p:spPr>
          <a:xfrm>
            <a:off x="368300" y="284163"/>
            <a:ext cx="6296025" cy="73183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p>
            <a:pPr>
              <a:lnSpc>
                <a:spcPts val="3200"/>
              </a:lnSpc>
            </a:pP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分析</a:t>
            </a: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: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ts val="3200"/>
              </a:lnSpc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PDCA 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方法 用</a:t>
            </a: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8D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表</a:t>
            </a:r>
            <a:endParaRPr lang="zh-CN" altLang="en-US" dirty="0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322882" name="图片 332288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95588" y="1817688"/>
            <a:ext cx="3444875" cy="4748212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</p:pic>
      <p:sp>
        <p:nvSpPr>
          <p:cNvPr id="3322897" name="矩形 3322896"/>
          <p:cNvSpPr/>
          <p:nvPr/>
        </p:nvSpPr>
        <p:spPr>
          <a:xfrm>
            <a:off x="1685925" y="4149725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D4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22898" name="矩形 3322897"/>
          <p:cNvSpPr/>
          <p:nvPr/>
        </p:nvSpPr>
        <p:spPr>
          <a:xfrm>
            <a:off x="1685925" y="4751388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D5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22899" name="矩形 3322898"/>
          <p:cNvSpPr/>
          <p:nvPr/>
        </p:nvSpPr>
        <p:spPr>
          <a:xfrm>
            <a:off x="1657350" y="5757863"/>
            <a:ext cx="508000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D6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22900" name="矩形 3322899"/>
          <p:cNvSpPr/>
          <p:nvPr/>
        </p:nvSpPr>
        <p:spPr>
          <a:xfrm>
            <a:off x="6948488" y="260826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D2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22901" name="矩形 3322900"/>
          <p:cNvSpPr/>
          <p:nvPr/>
        </p:nvSpPr>
        <p:spPr>
          <a:xfrm>
            <a:off x="7818438" y="372586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D7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22902" name="矩形 3322901"/>
          <p:cNvSpPr/>
          <p:nvPr/>
        </p:nvSpPr>
        <p:spPr>
          <a:xfrm>
            <a:off x="1739900" y="312261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D3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22903" name="矩形 3322902"/>
          <p:cNvSpPr/>
          <p:nvPr/>
        </p:nvSpPr>
        <p:spPr>
          <a:xfrm>
            <a:off x="6567488" y="5346700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D8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22904" name="直接连接符 3322903"/>
          <p:cNvSpPr/>
          <p:nvPr/>
        </p:nvSpPr>
        <p:spPr>
          <a:xfrm>
            <a:off x="5621338" y="2260600"/>
            <a:ext cx="1281112" cy="4873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22905" name="直接连接符 3322904"/>
          <p:cNvSpPr/>
          <p:nvPr/>
        </p:nvSpPr>
        <p:spPr>
          <a:xfrm flipV="1">
            <a:off x="2220913" y="3595688"/>
            <a:ext cx="1168400" cy="693737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22906" name="直接连接符 3322905"/>
          <p:cNvSpPr/>
          <p:nvPr/>
        </p:nvSpPr>
        <p:spPr>
          <a:xfrm flipV="1">
            <a:off x="2271713" y="4711700"/>
            <a:ext cx="1025525" cy="2206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22907" name="直接连接符 3322906"/>
          <p:cNvSpPr/>
          <p:nvPr/>
        </p:nvSpPr>
        <p:spPr>
          <a:xfrm>
            <a:off x="2489200" y="5969000"/>
            <a:ext cx="1217613" cy="128588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22908" name="直接连接符 3322907"/>
          <p:cNvSpPr/>
          <p:nvPr/>
        </p:nvSpPr>
        <p:spPr>
          <a:xfrm>
            <a:off x="5478463" y="2809875"/>
            <a:ext cx="2182812" cy="1041400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22909" name="直接连接符 3322908"/>
          <p:cNvSpPr/>
          <p:nvPr/>
        </p:nvSpPr>
        <p:spPr>
          <a:xfrm flipV="1">
            <a:off x="5570538" y="5597525"/>
            <a:ext cx="947737" cy="490538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22910" name="直接连接符 3322909"/>
          <p:cNvSpPr/>
          <p:nvPr/>
        </p:nvSpPr>
        <p:spPr>
          <a:xfrm flipV="1">
            <a:off x="2320925" y="2809875"/>
            <a:ext cx="963613" cy="4365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22911" name="直接连接符 3322910"/>
          <p:cNvSpPr/>
          <p:nvPr/>
        </p:nvSpPr>
        <p:spPr>
          <a:xfrm flipH="1">
            <a:off x="2216150" y="2300288"/>
            <a:ext cx="2444750" cy="76200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22912" name="文本框 3322911"/>
          <p:cNvSpPr txBox="1"/>
          <p:nvPr/>
        </p:nvSpPr>
        <p:spPr>
          <a:xfrm>
            <a:off x="1717675" y="3109913"/>
            <a:ext cx="1841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endParaRPr lang="fr-FR" altLang="x-none" sz="2000" b="0" dirty="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22913" name="矩形 3322912"/>
          <p:cNvSpPr/>
          <p:nvPr/>
        </p:nvSpPr>
        <p:spPr>
          <a:xfrm>
            <a:off x="1711325" y="2200275"/>
            <a:ext cx="508000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D1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22914" name="文本框 3322913"/>
          <p:cNvSpPr txBox="1"/>
          <p:nvPr/>
        </p:nvSpPr>
        <p:spPr>
          <a:xfrm>
            <a:off x="385763" y="1147763"/>
            <a:ext cx="5835650" cy="457200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&gt; QRQC </a:t>
            </a: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板 </a:t>
            </a:r>
            <a:endParaRPr lang="en-US" altLang="zh-CN" sz="24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22916" name="矩形 3322915"/>
          <p:cNvSpPr/>
          <p:nvPr/>
        </p:nvSpPr>
        <p:spPr>
          <a:xfrm>
            <a:off x="368300" y="284163"/>
            <a:ext cx="6296025" cy="73183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p>
            <a:pPr>
              <a:lnSpc>
                <a:spcPts val="3200"/>
              </a:lnSpc>
              <a:buNone/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Analysis: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ts val="3200"/>
              </a:lnSpc>
              <a:buNone/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PDCA 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方法 用</a:t>
            </a: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8D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表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22919" name="圆角矩形 3322918"/>
          <p:cNvSpPr/>
          <p:nvPr/>
        </p:nvSpPr>
        <p:spPr>
          <a:xfrm>
            <a:off x="1362075" y="2736850"/>
            <a:ext cx="6473825" cy="3140075"/>
          </a:xfrm>
          <a:prstGeom prst="roundRect">
            <a:avLst>
              <a:gd name="adj" fmla="val 7051"/>
            </a:avLst>
          </a:prstGeom>
          <a:solidFill>
            <a:schemeClr val="accent2">
              <a:alpha val="85001"/>
            </a:schemeClr>
          </a:solidFill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D1</a:t>
            </a:r>
            <a:b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问题描述</a:t>
            </a:r>
            <a:endParaRPr lang="zh-CN" altLang="en-US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对问题建立共同的理解</a:t>
            </a:r>
            <a:endParaRPr lang="zh-CN" altLang="en-GB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 </a:t>
            </a:r>
            <a:endParaRPr lang="en-GB" altLang="zh-CN" sz="2400">
              <a:solidFill>
                <a:schemeClr val="bg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 eaLnBrk="0" hangingPunct="0"/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5W &amp; 2H:</a:t>
            </a:r>
            <a:endParaRPr lang="en-GB" altLang="zh-CN" sz="2400">
              <a:solidFill>
                <a:schemeClr val="bg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 eaLnBrk="0" hangingPunct="0"/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(</a:t>
            </a:r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谁 </a:t>
            </a:r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, </a:t>
            </a:r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什么 </a:t>
            </a:r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, </a:t>
            </a:r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何时 </a:t>
            </a:r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,</a:t>
            </a:r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何地 </a:t>
            </a:r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, </a:t>
            </a:r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为何 </a:t>
            </a:r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)</a:t>
            </a:r>
            <a:endParaRPr lang="en-GB" altLang="zh-CN" sz="2400">
              <a:solidFill>
                <a:schemeClr val="bg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 eaLnBrk="0" hangingPunct="0"/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 (</a:t>
            </a:r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如何发现</a:t>
            </a:r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, </a:t>
            </a:r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多少</a:t>
            </a:r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); </a:t>
            </a:r>
            <a:endParaRPr lang="en-GB" altLang="zh-CN" sz="2400">
              <a:solidFill>
                <a:schemeClr val="bg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 eaLnBrk="0" hangingPunct="0"/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是</a:t>
            </a:r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/</a:t>
            </a:r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不是</a:t>
            </a:r>
            <a:endParaRPr lang="zh-CN" altLang="en-US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22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29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10594" name="标题 3310593"/>
          <p:cNvSpPr>
            <a:spLocks noGrp="1"/>
          </p:cNvSpPr>
          <p:nvPr>
            <p:ph type="title"/>
          </p:nvPr>
        </p:nvSpPr>
        <p:spPr>
          <a:xfrm>
            <a:off x="369888" y="257175"/>
            <a:ext cx="4360862" cy="762000"/>
          </a:xfrm>
          <a:ln/>
        </p:spPr>
        <p:txBody>
          <a:bodyPr lIns="0" tIns="0" rIns="0" bIns="0" anchor="b" anchorCtr="0"/>
          <a:p>
            <a:r>
              <a:rPr lang="zh-CN" altLang="fr-FR" dirty="0">
                <a:ea typeface="宋体" panose="02010600030101010101" pitchFamily="2" charset="-122"/>
              </a:rPr>
              <a:t>研讨期望</a:t>
            </a:r>
            <a:endParaRPr lang="zh-CN" altLang="fr-FR" dirty="0">
              <a:ea typeface="宋体" panose="02010600030101010101" pitchFamily="2" charset="-122"/>
            </a:endParaRPr>
          </a:p>
        </p:txBody>
      </p:sp>
      <p:sp>
        <p:nvSpPr>
          <p:cNvPr id="3310595" name="文本占位符 3310594"/>
          <p:cNvSpPr>
            <a:spLocks noGrp="1"/>
          </p:cNvSpPr>
          <p:nvPr>
            <p:ph type="body" idx="1"/>
          </p:nvPr>
        </p:nvSpPr>
        <p:spPr>
          <a:xfrm>
            <a:off x="747713" y="1792288"/>
            <a:ext cx="8229600" cy="4525962"/>
          </a:xfrm>
          <a:noFill/>
          <a:ln>
            <a:noFill/>
          </a:ln>
        </p:spPr>
        <p:txBody>
          <a:bodyPr/>
          <a:p>
            <a:pPr>
              <a:lnSpc>
                <a:spcPct val="90000"/>
              </a:lnSpc>
            </a:pPr>
            <a:r>
              <a:rPr lang="zh-CN" altLang="fr-FR" dirty="0">
                <a:latin typeface="Arial Narrow" panose="020B0606020202030204" pitchFamily="34" charset="0"/>
                <a:ea typeface="宋体" panose="02010600030101010101" pitchFamily="2" charset="-122"/>
              </a:rPr>
              <a:t>理解并确认什么是生产过程中的</a:t>
            </a:r>
            <a:r>
              <a:rPr lang="fr-FR" altLang="zh-CN">
                <a:latin typeface="Arial Narrow" panose="020B0606020202030204" pitchFamily="34" charset="0"/>
              </a:rPr>
              <a:t>QRQC</a:t>
            </a:r>
            <a:endParaRPr lang="zh-CN" altLang="fr-FR" dirty="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fr-FR" dirty="0">
                <a:latin typeface="Arial Narrow" panose="020B0606020202030204" pitchFamily="34" charset="0"/>
                <a:ea typeface="宋体" panose="02010600030101010101" pitchFamily="2" charset="-122"/>
              </a:rPr>
              <a:t>现地（</a:t>
            </a:r>
            <a:r>
              <a:rPr lang="fr-FR" altLang="zh-CN" dirty="0" err="1">
                <a:latin typeface="Arial Narrow" panose="020B0606020202030204" pitchFamily="34" charset="0"/>
              </a:rPr>
              <a:t>Genba</a:t>
            </a:r>
            <a:r>
              <a:rPr lang="zh-CN" altLang="fr-FR" dirty="0">
                <a:latin typeface="Arial Narrow" panose="020B0606020202030204" pitchFamily="34" charset="0"/>
                <a:ea typeface="宋体" panose="02010600030101010101" pitchFamily="2" charset="-122"/>
              </a:rPr>
              <a:t>）进行在岗训练</a:t>
            </a:r>
            <a:endParaRPr lang="zh-CN" altLang="fr-FR" dirty="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fr-FR" dirty="0">
                <a:latin typeface="Arial Narrow" panose="020B0606020202030204" pitchFamily="34" charset="0"/>
                <a:ea typeface="宋体" panose="02010600030101010101" pitchFamily="2" charset="-122"/>
              </a:rPr>
              <a:t>回答问题</a:t>
            </a:r>
            <a:endParaRPr lang="zh-CN" altLang="fr-FR" dirty="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fr-FR" dirty="0">
                <a:latin typeface="Arial Narrow" panose="020B0606020202030204" pitchFamily="34" charset="0"/>
                <a:ea typeface="宋体" panose="02010600030101010101" pitchFamily="2" charset="-122"/>
              </a:rPr>
              <a:t>分享经验</a:t>
            </a:r>
            <a:endParaRPr lang="zh-CN" altLang="fr-FR" dirty="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endParaRPr lang="fr-FR" altLang="zh-CN">
              <a:latin typeface="Arial Narrow" panose="020B0606020202030204" pitchFamily="34" charset="0"/>
            </a:endParaRPr>
          </a:p>
          <a:p>
            <a:pPr>
              <a:lnSpc>
                <a:spcPct val="90000"/>
              </a:lnSpc>
            </a:pPr>
            <a:r>
              <a:rPr lang="zh-CN" altLang="fr-FR" dirty="0">
                <a:latin typeface="Arial Narrow" panose="020B0606020202030204" pitchFamily="34" charset="0"/>
                <a:ea typeface="宋体" panose="02010600030101010101" pitchFamily="2" charset="-122"/>
              </a:rPr>
              <a:t>提升做</a:t>
            </a:r>
            <a:r>
              <a:rPr lang="fr-FR" altLang="zh-CN">
                <a:latin typeface="Arial Narrow" panose="020B0606020202030204" pitchFamily="34" charset="0"/>
              </a:rPr>
              <a:t>QRQC</a:t>
            </a:r>
            <a:r>
              <a:rPr lang="zh-CN" altLang="fr-FR" dirty="0">
                <a:latin typeface="Arial Narrow" panose="020B0606020202030204" pitchFamily="34" charset="0"/>
                <a:ea typeface="宋体" panose="02010600030101010101" pitchFamily="2" charset="-122"/>
              </a:rPr>
              <a:t>的技巧并领导</a:t>
            </a:r>
            <a:r>
              <a:rPr lang="fr-FR" altLang="zh-CN">
                <a:latin typeface="Arial Narrow" panose="020B0606020202030204" pitchFamily="34" charset="0"/>
              </a:rPr>
              <a:t>QRQC</a:t>
            </a:r>
            <a:r>
              <a:rPr lang="zh-CN" altLang="fr-FR" dirty="0">
                <a:latin typeface="Arial Narrow" panose="020B0606020202030204" pitchFamily="34" charset="0"/>
                <a:ea typeface="宋体" panose="02010600030101010101" pitchFamily="2" charset="-122"/>
              </a:rPr>
              <a:t>活动，以</a:t>
            </a:r>
            <a:r>
              <a:rPr lang="fr-FR" altLang="zh-CN">
                <a:latin typeface="Arial Narrow" panose="020B0606020202030204" pitchFamily="34" charset="0"/>
              </a:rPr>
              <a:t>…..</a:t>
            </a:r>
            <a:endParaRPr lang="fr-FR" altLang="zh-CN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fr-FR" altLang="zh-CN">
                <a:latin typeface="Arial Narrow" panose="020B0606020202030204" pitchFamily="34" charset="0"/>
                <a:ea typeface="宋体" panose="02010600030101010101" pitchFamily="2" charset="-122"/>
              </a:rPr>
              <a:t>	</a:t>
            </a:r>
            <a:r>
              <a:rPr lang="zh-CN" altLang="fr-FR" dirty="0">
                <a:latin typeface="Arial Narrow" panose="020B0606020202030204" pitchFamily="34" charset="0"/>
                <a:ea typeface="宋体" panose="02010600030101010101" pitchFamily="2" charset="-122"/>
              </a:rPr>
              <a:t>提高质量的绩效</a:t>
            </a:r>
            <a:endParaRPr lang="fr-FR" altLang="zh-CN">
              <a:solidFill>
                <a:srgbClr val="FF3300"/>
              </a:solidFill>
              <a:latin typeface="Arial Narrow" panose="020B0606020202030204" pitchFamily="34" charset="0"/>
            </a:endParaRPr>
          </a:p>
          <a:p>
            <a:pPr>
              <a:lnSpc>
                <a:spcPct val="90000"/>
              </a:lnSpc>
            </a:pPr>
            <a:endParaRPr lang="fr-FR" altLang="zh-CN">
              <a:latin typeface="Arial Narrow" panose="020B0606020202030204" pitchFamily="34" charset="0"/>
            </a:endParaRPr>
          </a:p>
          <a:p>
            <a:pPr>
              <a:lnSpc>
                <a:spcPct val="90000"/>
              </a:lnSpc>
            </a:pPr>
            <a:r>
              <a:rPr lang="zh-CN" altLang="fr-FR" dirty="0">
                <a:latin typeface="Arial Narrow" panose="020B0606020202030204" pitchFamily="34" charset="0"/>
                <a:ea typeface="宋体" panose="02010600030101010101" pitchFamily="2" charset="-122"/>
              </a:rPr>
              <a:t>生动有趣 </a:t>
            </a:r>
            <a:r>
              <a:rPr lang="fr-FR" altLang="zh-CN">
                <a:latin typeface="Arial Narrow" panose="020B0606020202030204" pitchFamily="34" charset="0"/>
              </a:rPr>
              <a:t>!</a:t>
            </a:r>
            <a:endParaRPr lang="fr-FR" altLang="zh-CN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437570" name="图片 34375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95588" y="1817688"/>
            <a:ext cx="3444875" cy="4748212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</p:pic>
      <p:sp>
        <p:nvSpPr>
          <p:cNvPr id="3437571" name="矩形 3437570"/>
          <p:cNvSpPr/>
          <p:nvPr/>
        </p:nvSpPr>
        <p:spPr>
          <a:xfrm>
            <a:off x="1685925" y="4149725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D4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7572" name="矩形 3437571"/>
          <p:cNvSpPr/>
          <p:nvPr/>
        </p:nvSpPr>
        <p:spPr>
          <a:xfrm>
            <a:off x="1685925" y="4751388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D5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7573" name="矩形 3437572"/>
          <p:cNvSpPr/>
          <p:nvPr/>
        </p:nvSpPr>
        <p:spPr>
          <a:xfrm>
            <a:off x="1657350" y="5757863"/>
            <a:ext cx="508000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D6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7574" name="矩形 3437573"/>
          <p:cNvSpPr/>
          <p:nvPr/>
        </p:nvSpPr>
        <p:spPr>
          <a:xfrm>
            <a:off x="6948488" y="260826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D2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7575" name="矩形 3437574"/>
          <p:cNvSpPr/>
          <p:nvPr/>
        </p:nvSpPr>
        <p:spPr>
          <a:xfrm>
            <a:off x="7818438" y="372586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D7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7576" name="矩形 3437575"/>
          <p:cNvSpPr/>
          <p:nvPr/>
        </p:nvSpPr>
        <p:spPr>
          <a:xfrm>
            <a:off x="1739900" y="312261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D3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7577" name="矩形 3437576"/>
          <p:cNvSpPr/>
          <p:nvPr/>
        </p:nvSpPr>
        <p:spPr>
          <a:xfrm>
            <a:off x="6567488" y="5346700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D8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7578" name="直接连接符 3437577"/>
          <p:cNvSpPr/>
          <p:nvPr/>
        </p:nvSpPr>
        <p:spPr>
          <a:xfrm>
            <a:off x="5621338" y="2260600"/>
            <a:ext cx="1281112" cy="4873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37579" name="直接连接符 3437578"/>
          <p:cNvSpPr/>
          <p:nvPr/>
        </p:nvSpPr>
        <p:spPr>
          <a:xfrm flipV="1">
            <a:off x="2220913" y="3595688"/>
            <a:ext cx="1168400" cy="693737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37580" name="直接连接符 3437579"/>
          <p:cNvSpPr/>
          <p:nvPr/>
        </p:nvSpPr>
        <p:spPr>
          <a:xfrm flipV="1">
            <a:off x="2271713" y="4711700"/>
            <a:ext cx="1025525" cy="2206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37581" name="直接连接符 3437580"/>
          <p:cNvSpPr/>
          <p:nvPr/>
        </p:nvSpPr>
        <p:spPr>
          <a:xfrm>
            <a:off x="2489200" y="5969000"/>
            <a:ext cx="1217613" cy="128588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37582" name="直接连接符 3437581"/>
          <p:cNvSpPr/>
          <p:nvPr/>
        </p:nvSpPr>
        <p:spPr>
          <a:xfrm>
            <a:off x="5478463" y="2809875"/>
            <a:ext cx="2182812" cy="1041400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37583" name="直接连接符 3437582"/>
          <p:cNvSpPr/>
          <p:nvPr/>
        </p:nvSpPr>
        <p:spPr>
          <a:xfrm flipV="1">
            <a:off x="5570538" y="5597525"/>
            <a:ext cx="947737" cy="490538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37584" name="直接连接符 3437583"/>
          <p:cNvSpPr/>
          <p:nvPr/>
        </p:nvSpPr>
        <p:spPr>
          <a:xfrm flipV="1">
            <a:off x="2320925" y="2809875"/>
            <a:ext cx="963613" cy="4365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37585" name="直接连接符 3437584"/>
          <p:cNvSpPr/>
          <p:nvPr/>
        </p:nvSpPr>
        <p:spPr>
          <a:xfrm flipH="1">
            <a:off x="2216150" y="2300288"/>
            <a:ext cx="2444750" cy="76200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37586" name="文本框 3437585"/>
          <p:cNvSpPr txBox="1"/>
          <p:nvPr/>
        </p:nvSpPr>
        <p:spPr>
          <a:xfrm>
            <a:off x="1717675" y="3109913"/>
            <a:ext cx="1841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endParaRPr lang="fr-FR" altLang="x-none" sz="2000" b="0" dirty="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437587" name="矩形 3437586"/>
          <p:cNvSpPr/>
          <p:nvPr/>
        </p:nvSpPr>
        <p:spPr>
          <a:xfrm>
            <a:off x="1711325" y="2200275"/>
            <a:ext cx="508000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D1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7588" name="文本框 3437587"/>
          <p:cNvSpPr txBox="1"/>
          <p:nvPr/>
        </p:nvSpPr>
        <p:spPr>
          <a:xfrm>
            <a:off x="385763" y="1147763"/>
            <a:ext cx="5835650" cy="457200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&gt; QRQC </a:t>
            </a: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板 </a:t>
            </a: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FAU-F-PSG-0287</a:t>
            </a:r>
            <a:endParaRPr lang="en-US" altLang="zh-CN" sz="24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7590" name="圆角矩形 3437589"/>
          <p:cNvSpPr/>
          <p:nvPr/>
        </p:nvSpPr>
        <p:spPr>
          <a:xfrm>
            <a:off x="1392238" y="2768600"/>
            <a:ext cx="6413500" cy="1616075"/>
          </a:xfrm>
          <a:prstGeom prst="roundRect">
            <a:avLst>
              <a:gd name="adj" fmla="val 7051"/>
            </a:avLst>
          </a:prstGeom>
          <a:solidFill>
            <a:schemeClr val="accent2">
              <a:alpha val="85001"/>
            </a:schemeClr>
          </a:solidFill>
          <a:ln w="19050">
            <a:noFill/>
          </a:ln>
        </p:spPr>
        <p:txBody>
          <a:bodyPr>
            <a:spAutoFit/>
          </a:bodyPr>
          <a:p>
            <a:pPr algn="ctr" eaLnBrk="0" hangingPunct="0"/>
            <a:endParaRPr lang="zh-CN" altLang="en-US" sz="24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D2 </a:t>
            </a:r>
            <a:endParaRPr lang="en-US" altLang="zh-CN" sz="24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类似产品的风险</a:t>
            </a:r>
            <a: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US" altLang="zh-CN" sz="24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endParaRPr lang="zh-CN" altLang="en-US" sz="24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7591" name="矩形 3437590"/>
          <p:cNvSpPr/>
          <p:nvPr/>
        </p:nvSpPr>
        <p:spPr>
          <a:xfrm>
            <a:off x="368300" y="284163"/>
            <a:ext cx="6296025" cy="73183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p>
            <a:pPr>
              <a:lnSpc>
                <a:spcPts val="3200"/>
              </a:lnSpc>
              <a:buNone/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Analysis: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ts val="3200"/>
              </a:lnSpc>
              <a:buNone/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PDCA 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方法 用</a:t>
            </a: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8D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表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3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759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439618" name="图片 34396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95588" y="1817688"/>
            <a:ext cx="3444875" cy="4748212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</p:pic>
      <p:sp>
        <p:nvSpPr>
          <p:cNvPr id="3439619" name="矩形 3439618"/>
          <p:cNvSpPr/>
          <p:nvPr/>
        </p:nvSpPr>
        <p:spPr>
          <a:xfrm>
            <a:off x="1685925" y="4149725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D4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9620" name="矩形 3439619"/>
          <p:cNvSpPr/>
          <p:nvPr/>
        </p:nvSpPr>
        <p:spPr>
          <a:xfrm>
            <a:off x="1685925" y="4751388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D5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9621" name="矩形 3439620"/>
          <p:cNvSpPr/>
          <p:nvPr/>
        </p:nvSpPr>
        <p:spPr>
          <a:xfrm>
            <a:off x="1657350" y="5757863"/>
            <a:ext cx="508000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D6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9622" name="矩形 3439621"/>
          <p:cNvSpPr/>
          <p:nvPr/>
        </p:nvSpPr>
        <p:spPr>
          <a:xfrm>
            <a:off x="6948488" y="260826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D2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9623" name="矩形 3439622"/>
          <p:cNvSpPr/>
          <p:nvPr/>
        </p:nvSpPr>
        <p:spPr>
          <a:xfrm>
            <a:off x="7818438" y="372586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D7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9624" name="矩形 3439623"/>
          <p:cNvSpPr/>
          <p:nvPr/>
        </p:nvSpPr>
        <p:spPr>
          <a:xfrm>
            <a:off x="1739900" y="312261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D3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9625" name="矩形 3439624"/>
          <p:cNvSpPr/>
          <p:nvPr/>
        </p:nvSpPr>
        <p:spPr>
          <a:xfrm>
            <a:off x="6567488" y="5346700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D8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9626" name="直接连接符 3439625"/>
          <p:cNvSpPr/>
          <p:nvPr/>
        </p:nvSpPr>
        <p:spPr>
          <a:xfrm>
            <a:off x="5621338" y="2260600"/>
            <a:ext cx="1281112" cy="4873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39627" name="直接连接符 3439626"/>
          <p:cNvSpPr/>
          <p:nvPr/>
        </p:nvSpPr>
        <p:spPr>
          <a:xfrm flipV="1">
            <a:off x="2220913" y="3595688"/>
            <a:ext cx="1168400" cy="693737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39628" name="直接连接符 3439627"/>
          <p:cNvSpPr/>
          <p:nvPr/>
        </p:nvSpPr>
        <p:spPr>
          <a:xfrm flipV="1">
            <a:off x="2271713" y="4711700"/>
            <a:ext cx="1025525" cy="2206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39629" name="直接连接符 3439628"/>
          <p:cNvSpPr/>
          <p:nvPr/>
        </p:nvSpPr>
        <p:spPr>
          <a:xfrm>
            <a:off x="2489200" y="5969000"/>
            <a:ext cx="1217613" cy="128588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39630" name="直接连接符 3439629"/>
          <p:cNvSpPr/>
          <p:nvPr/>
        </p:nvSpPr>
        <p:spPr>
          <a:xfrm>
            <a:off x="5478463" y="2809875"/>
            <a:ext cx="2182812" cy="1041400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39631" name="直接连接符 3439630"/>
          <p:cNvSpPr/>
          <p:nvPr/>
        </p:nvSpPr>
        <p:spPr>
          <a:xfrm flipV="1">
            <a:off x="5570538" y="5597525"/>
            <a:ext cx="947737" cy="490538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39632" name="直接连接符 3439631"/>
          <p:cNvSpPr/>
          <p:nvPr/>
        </p:nvSpPr>
        <p:spPr>
          <a:xfrm flipV="1">
            <a:off x="2320925" y="2809875"/>
            <a:ext cx="963613" cy="4365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39633" name="直接连接符 3439632"/>
          <p:cNvSpPr/>
          <p:nvPr/>
        </p:nvSpPr>
        <p:spPr>
          <a:xfrm flipH="1">
            <a:off x="2216150" y="2300288"/>
            <a:ext cx="2444750" cy="76200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39634" name="文本框 3439633"/>
          <p:cNvSpPr txBox="1"/>
          <p:nvPr/>
        </p:nvSpPr>
        <p:spPr>
          <a:xfrm>
            <a:off x="1717675" y="3109913"/>
            <a:ext cx="1841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endParaRPr lang="fr-FR" altLang="x-none" sz="2000" b="0" dirty="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439635" name="矩形 3439634"/>
          <p:cNvSpPr/>
          <p:nvPr/>
        </p:nvSpPr>
        <p:spPr>
          <a:xfrm>
            <a:off x="1711325" y="2200275"/>
            <a:ext cx="508000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D1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9636" name="文本框 3439635"/>
          <p:cNvSpPr txBox="1"/>
          <p:nvPr/>
        </p:nvSpPr>
        <p:spPr>
          <a:xfrm>
            <a:off x="385763" y="1147763"/>
            <a:ext cx="5835650" cy="457200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&gt; QRQC </a:t>
            </a: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板 </a:t>
            </a: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FAU-F-PSG-0287</a:t>
            </a:r>
            <a:endParaRPr lang="en-US" altLang="zh-CN" sz="24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9638" name="圆角矩形 3439637"/>
          <p:cNvSpPr/>
          <p:nvPr/>
        </p:nvSpPr>
        <p:spPr>
          <a:xfrm>
            <a:off x="1354138" y="2728913"/>
            <a:ext cx="6489700" cy="3519487"/>
          </a:xfrm>
          <a:prstGeom prst="roundRect">
            <a:avLst>
              <a:gd name="adj" fmla="val 7051"/>
            </a:avLst>
          </a:prstGeom>
          <a:solidFill>
            <a:schemeClr val="accent2">
              <a:alpha val="85001"/>
            </a:schemeClr>
          </a:solidFill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D3 </a:t>
            </a:r>
            <a:b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抑制</a:t>
            </a:r>
            <a:endParaRPr lang="zh-CN" altLang="en-US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立即保护顾客</a:t>
            </a:r>
            <a:endParaRPr lang="zh-CN" altLang="en-GB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endParaRPr lang="en-GB" altLang="zh-CN" sz="2400">
              <a:solidFill>
                <a:schemeClr val="bg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 eaLnBrk="0" hangingPunct="0"/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挑拣</a:t>
            </a:r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?  </a:t>
            </a:r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按班次记录数据</a:t>
            </a:r>
            <a:endParaRPr lang="zh-CN" altLang="en-GB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其他特别操作 </a:t>
            </a:r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?</a:t>
            </a:r>
            <a:endParaRPr lang="en-GB" altLang="zh-CN" sz="2400">
              <a:solidFill>
                <a:schemeClr val="bg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 eaLnBrk="0" hangingPunct="0"/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 </a:t>
            </a:r>
            <a:endParaRPr lang="en-GB" altLang="zh-CN" sz="2400">
              <a:solidFill>
                <a:schemeClr val="bg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 eaLnBrk="0" hangingPunct="0"/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从这些记录的操作数据中获得信息</a:t>
            </a:r>
            <a:endParaRPr lang="zh-CN" altLang="en-GB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以帮助解决问题</a:t>
            </a:r>
            <a:endParaRPr lang="en-US" altLang="zh-CN" sz="24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9640" name="矩形 3439639"/>
          <p:cNvSpPr/>
          <p:nvPr/>
        </p:nvSpPr>
        <p:spPr>
          <a:xfrm>
            <a:off x="368300" y="284163"/>
            <a:ext cx="6296025" cy="73183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p>
            <a:pPr>
              <a:lnSpc>
                <a:spcPts val="3200"/>
              </a:lnSpc>
              <a:buNone/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Analysis: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ts val="3200"/>
              </a:lnSpc>
              <a:buNone/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PDCA 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方法 用</a:t>
            </a: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8D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表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3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963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441666" name="图片 344166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95588" y="1817688"/>
            <a:ext cx="3444875" cy="4748212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</p:pic>
      <p:sp>
        <p:nvSpPr>
          <p:cNvPr id="3441667" name="矩形 3441666"/>
          <p:cNvSpPr/>
          <p:nvPr/>
        </p:nvSpPr>
        <p:spPr>
          <a:xfrm>
            <a:off x="1685925" y="4149725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D4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1668" name="矩形 3441667"/>
          <p:cNvSpPr/>
          <p:nvPr/>
        </p:nvSpPr>
        <p:spPr>
          <a:xfrm>
            <a:off x="1685925" y="4751388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D5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1669" name="矩形 3441668"/>
          <p:cNvSpPr/>
          <p:nvPr/>
        </p:nvSpPr>
        <p:spPr>
          <a:xfrm>
            <a:off x="1657350" y="5757863"/>
            <a:ext cx="508000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D6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1670" name="矩形 3441669"/>
          <p:cNvSpPr/>
          <p:nvPr/>
        </p:nvSpPr>
        <p:spPr>
          <a:xfrm>
            <a:off x="6948488" y="260826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D2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1671" name="矩形 3441670"/>
          <p:cNvSpPr/>
          <p:nvPr/>
        </p:nvSpPr>
        <p:spPr>
          <a:xfrm>
            <a:off x="7818438" y="372586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D7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1672" name="矩形 3441671"/>
          <p:cNvSpPr/>
          <p:nvPr/>
        </p:nvSpPr>
        <p:spPr>
          <a:xfrm>
            <a:off x="1739900" y="312261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D3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1673" name="矩形 3441672"/>
          <p:cNvSpPr/>
          <p:nvPr/>
        </p:nvSpPr>
        <p:spPr>
          <a:xfrm>
            <a:off x="6567488" y="5346700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D8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1674" name="直接连接符 3441673"/>
          <p:cNvSpPr/>
          <p:nvPr/>
        </p:nvSpPr>
        <p:spPr>
          <a:xfrm>
            <a:off x="5621338" y="2260600"/>
            <a:ext cx="1281112" cy="4873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1675" name="直接连接符 3441674"/>
          <p:cNvSpPr/>
          <p:nvPr/>
        </p:nvSpPr>
        <p:spPr>
          <a:xfrm flipV="1">
            <a:off x="2220913" y="3595688"/>
            <a:ext cx="1168400" cy="693737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1676" name="直接连接符 3441675"/>
          <p:cNvSpPr/>
          <p:nvPr/>
        </p:nvSpPr>
        <p:spPr>
          <a:xfrm flipV="1">
            <a:off x="2271713" y="4711700"/>
            <a:ext cx="1025525" cy="2206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1677" name="直接连接符 3441676"/>
          <p:cNvSpPr/>
          <p:nvPr/>
        </p:nvSpPr>
        <p:spPr>
          <a:xfrm>
            <a:off x="2489200" y="5969000"/>
            <a:ext cx="1217613" cy="128588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1678" name="直接连接符 3441677"/>
          <p:cNvSpPr/>
          <p:nvPr/>
        </p:nvSpPr>
        <p:spPr>
          <a:xfrm>
            <a:off x="5478463" y="2809875"/>
            <a:ext cx="2182812" cy="1041400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1679" name="直接连接符 3441678"/>
          <p:cNvSpPr/>
          <p:nvPr/>
        </p:nvSpPr>
        <p:spPr>
          <a:xfrm flipV="1">
            <a:off x="5570538" y="5597525"/>
            <a:ext cx="947737" cy="490538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1680" name="直接连接符 3441679"/>
          <p:cNvSpPr/>
          <p:nvPr/>
        </p:nvSpPr>
        <p:spPr>
          <a:xfrm flipV="1">
            <a:off x="2320925" y="2809875"/>
            <a:ext cx="963613" cy="4365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1681" name="直接连接符 3441680"/>
          <p:cNvSpPr/>
          <p:nvPr/>
        </p:nvSpPr>
        <p:spPr>
          <a:xfrm flipH="1">
            <a:off x="2216150" y="2300288"/>
            <a:ext cx="2444750" cy="76200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1682" name="文本框 3441681"/>
          <p:cNvSpPr txBox="1"/>
          <p:nvPr/>
        </p:nvSpPr>
        <p:spPr>
          <a:xfrm>
            <a:off x="1717675" y="3109913"/>
            <a:ext cx="1841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endParaRPr lang="fr-FR" altLang="x-none" sz="2000" b="0" dirty="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441683" name="矩形 3441682"/>
          <p:cNvSpPr/>
          <p:nvPr/>
        </p:nvSpPr>
        <p:spPr>
          <a:xfrm>
            <a:off x="1711325" y="2200275"/>
            <a:ext cx="508000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D1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1684" name="文本框 3441683"/>
          <p:cNvSpPr txBox="1"/>
          <p:nvPr/>
        </p:nvSpPr>
        <p:spPr>
          <a:xfrm>
            <a:off x="385763" y="1147763"/>
            <a:ext cx="5835650" cy="457200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&gt; QRQC </a:t>
            </a: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板 </a:t>
            </a: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FAU-F-PSG-0287</a:t>
            </a:r>
            <a:endParaRPr lang="en-US" altLang="zh-CN" sz="24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1686" name="圆角矩形 3441685"/>
          <p:cNvSpPr/>
          <p:nvPr/>
        </p:nvSpPr>
        <p:spPr>
          <a:xfrm>
            <a:off x="1354138" y="2744788"/>
            <a:ext cx="6489700" cy="2757487"/>
          </a:xfrm>
          <a:prstGeom prst="roundRect">
            <a:avLst>
              <a:gd name="adj" fmla="val 7051"/>
            </a:avLst>
          </a:prstGeom>
          <a:solidFill>
            <a:schemeClr val="accent2">
              <a:alpha val="85001"/>
            </a:schemeClr>
          </a:solidFill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D4 </a:t>
            </a:r>
            <a:b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分析未发现的根源</a:t>
            </a:r>
            <a:endParaRPr lang="zh-CN" altLang="en-US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endParaRPr lang="en-US" altLang="zh-CN" sz="24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为什么问题没有被探测到</a:t>
            </a:r>
            <a:endParaRPr lang="zh-CN" altLang="en-US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endParaRPr lang="en-US" altLang="zh-CN" sz="24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通过与标准比对进行要素调查 </a:t>
            </a:r>
            <a:b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&amp; 5 </a:t>
            </a:r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个为什么</a:t>
            </a:r>
            <a:endParaRPr lang="zh-CN" altLang="en-US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1689" name="矩形 3441688"/>
          <p:cNvSpPr/>
          <p:nvPr/>
        </p:nvSpPr>
        <p:spPr>
          <a:xfrm>
            <a:off x="368300" y="284163"/>
            <a:ext cx="6296025" cy="73183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p>
            <a:pPr>
              <a:lnSpc>
                <a:spcPts val="3200"/>
              </a:lnSpc>
              <a:buNone/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Analysis: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ts val="3200"/>
              </a:lnSpc>
              <a:buNone/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PDCA 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方法 用</a:t>
            </a: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8D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表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4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168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443714" name="图片 34437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95588" y="1817688"/>
            <a:ext cx="3444875" cy="4748212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</p:pic>
      <p:sp>
        <p:nvSpPr>
          <p:cNvPr id="3443715" name="矩形 3443714"/>
          <p:cNvSpPr/>
          <p:nvPr/>
        </p:nvSpPr>
        <p:spPr>
          <a:xfrm>
            <a:off x="1685925" y="4149725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D4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3716" name="矩形 3443715"/>
          <p:cNvSpPr/>
          <p:nvPr/>
        </p:nvSpPr>
        <p:spPr>
          <a:xfrm>
            <a:off x="1685925" y="4751388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D5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3717" name="矩形 3443716"/>
          <p:cNvSpPr/>
          <p:nvPr/>
        </p:nvSpPr>
        <p:spPr>
          <a:xfrm>
            <a:off x="1657350" y="5757863"/>
            <a:ext cx="508000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D6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3718" name="矩形 3443717"/>
          <p:cNvSpPr/>
          <p:nvPr/>
        </p:nvSpPr>
        <p:spPr>
          <a:xfrm>
            <a:off x="6948488" y="260826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D2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3719" name="矩形 3443718"/>
          <p:cNvSpPr/>
          <p:nvPr/>
        </p:nvSpPr>
        <p:spPr>
          <a:xfrm>
            <a:off x="7818438" y="372586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D7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3720" name="矩形 3443719"/>
          <p:cNvSpPr/>
          <p:nvPr/>
        </p:nvSpPr>
        <p:spPr>
          <a:xfrm>
            <a:off x="1739900" y="312261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D3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3721" name="矩形 3443720"/>
          <p:cNvSpPr/>
          <p:nvPr/>
        </p:nvSpPr>
        <p:spPr>
          <a:xfrm>
            <a:off x="6567488" y="5346700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D8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3722" name="直接连接符 3443721"/>
          <p:cNvSpPr/>
          <p:nvPr/>
        </p:nvSpPr>
        <p:spPr>
          <a:xfrm>
            <a:off x="5621338" y="2260600"/>
            <a:ext cx="1281112" cy="4873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3723" name="直接连接符 3443722"/>
          <p:cNvSpPr/>
          <p:nvPr/>
        </p:nvSpPr>
        <p:spPr>
          <a:xfrm flipV="1">
            <a:off x="2220913" y="3595688"/>
            <a:ext cx="1168400" cy="693737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3724" name="直接连接符 3443723"/>
          <p:cNvSpPr/>
          <p:nvPr/>
        </p:nvSpPr>
        <p:spPr>
          <a:xfrm flipV="1">
            <a:off x="2271713" y="4711700"/>
            <a:ext cx="1025525" cy="2206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3725" name="直接连接符 3443724"/>
          <p:cNvSpPr/>
          <p:nvPr/>
        </p:nvSpPr>
        <p:spPr>
          <a:xfrm>
            <a:off x="2489200" y="5969000"/>
            <a:ext cx="1217613" cy="128588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3726" name="直接连接符 3443725"/>
          <p:cNvSpPr/>
          <p:nvPr/>
        </p:nvSpPr>
        <p:spPr>
          <a:xfrm>
            <a:off x="5478463" y="2809875"/>
            <a:ext cx="2182812" cy="1041400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3727" name="直接连接符 3443726"/>
          <p:cNvSpPr/>
          <p:nvPr/>
        </p:nvSpPr>
        <p:spPr>
          <a:xfrm flipV="1">
            <a:off x="5570538" y="5597525"/>
            <a:ext cx="947737" cy="490538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3728" name="直接连接符 3443727"/>
          <p:cNvSpPr/>
          <p:nvPr/>
        </p:nvSpPr>
        <p:spPr>
          <a:xfrm flipV="1">
            <a:off x="2320925" y="2809875"/>
            <a:ext cx="963613" cy="4365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3729" name="直接连接符 3443728"/>
          <p:cNvSpPr/>
          <p:nvPr/>
        </p:nvSpPr>
        <p:spPr>
          <a:xfrm flipH="1">
            <a:off x="2216150" y="2300288"/>
            <a:ext cx="2444750" cy="76200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3730" name="文本框 3443729"/>
          <p:cNvSpPr txBox="1"/>
          <p:nvPr/>
        </p:nvSpPr>
        <p:spPr>
          <a:xfrm>
            <a:off x="1717675" y="3109913"/>
            <a:ext cx="1841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endParaRPr lang="fr-FR" altLang="x-none" sz="2000" b="0" dirty="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443731" name="矩形 3443730"/>
          <p:cNvSpPr/>
          <p:nvPr/>
        </p:nvSpPr>
        <p:spPr>
          <a:xfrm>
            <a:off x="1711325" y="2200275"/>
            <a:ext cx="508000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D1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3732" name="文本框 3443731"/>
          <p:cNvSpPr txBox="1"/>
          <p:nvPr/>
        </p:nvSpPr>
        <p:spPr>
          <a:xfrm>
            <a:off x="385763" y="1147763"/>
            <a:ext cx="5835650" cy="457200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&gt; QRQC </a:t>
            </a: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板 </a:t>
            </a: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FAU-F-PSG-0287</a:t>
            </a:r>
            <a:endParaRPr lang="en-US" altLang="zh-CN" sz="24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3734" name="圆角矩形 3443733"/>
          <p:cNvSpPr/>
          <p:nvPr/>
        </p:nvSpPr>
        <p:spPr>
          <a:xfrm>
            <a:off x="1354138" y="2744788"/>
            <a:ext cx="6489700" cy="2757487"/>
          </a:xfrm>
          <a:prstGeom prst="roundRect">
            <a:avLst>
              <a:gd name="adj" fmla="val 7051"/>
            </a:avLst>
          </a:prstGeom>
          <a:solidFill>
            <a:schemeClr val="accent2">
              <a:alpha val="85001"/>
            </a:schemeClr>
          </a:solidFill>
          <a:ln w="19050">
            <a:noFill/>
          </a:ln>
        </p:spPr>
        <p:txBody>
          <a:bodyPr>
            <a:spAutoFit/>
          </a:bodyPr>
          <a:p>
            <a:pPr algn="ctr" eaLnBrk="0" hangingPunct="0">
              <a:buNone/>
            </a:pPr>
            <a: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D5 </a:t>
            </a:r>
            <a:b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分析发生的根源 </a:t>
            </a:r>
            <a:endParaRPr lang="zh-CN" altLang="en-US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>
              <a:buNone/>
            </a:pPr>
            <a:endParaRPr lang="en-GB" altLang="zh-CN" sz="2400">
              <a:solidFill>
                <a:schemeClr val="bg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 eaLnBrk="0" hangingPunct="0">
              <a:buNone/>
            </a:pPr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为什么产生了问题</a:t>
            </a:r>
            <a:endParaRPr lang="zh-CN" altLang="en-GB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>
              <a:buNone/>
            </a:pPr>
            <a:endParaRPr lang="en-GB" altLang="zh-CN" sz="2400">
              <a:solidFill>
                <a:schemeClr val="bg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 eaLnBrk="0" hangingPunct="0">
              <a:buNone/>
            </a:pPr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通过与标准比对进行要素调查 </a:t>
            </a:r>
            <a:b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&amp; 5 </a:t>
            </a:r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个为什么</a:t>
            </a:r>
            <a:endParaRPr lang="en-US" altLang="zh-CN" sz="24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3737" name="矩形 3443736"/>
          <p:cNvSpPr/>
          <p:nvPr/>
        </p:nvSpPr>
        <p:spPr>
          <a:xfrm>
            <a:off x="368300" y="284163"/>
            <a:ext cx="6296025" cy="73183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p>
            <a:pPr>
              <a:lnSpc>
                <a:spcPts val="3200"/>
              </a:lnSpc>
              <a:buNone/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Analysis: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ts val="3200"/>
              </a:lnSpc>
              <a:buNone/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PDCA 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方法 用</a:t>
            </a: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8D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表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4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373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33140" name="圆角矩形 3333139"/>
          <p:cNvSpPr/>
          <p:nvPr/>
        </p:nvSpPr>
        <p:spPr>
          <a:xfrm>
            <a:off x="200025" y="1520825"/>
            <a:ext cx="8701088" cy="3160713"/>
          </a:xfrm>
          <a:prstGeom prst="roundRect">
            <a:avLst>
              <a:gd name="adj" fmla="val 4241"/>
            </a:avLst>
          </a:prstGeom>
          <a:solidFill>
            <a:schemeClr val="bg2">
              <a:alpha val="50000"/>
            </a:schemeClr>
          </a:solidFill>
          <a:ln w="28575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33122" name="文本框 3333121"/>
          <p:cNvSpPr txBox="1"/>
          <p:nvPr/>
        </p:nvSpPr>
        <p:spPr>
          <a:xfrm>
            <a:off x="319088" y="590550"/>
            <a:ext cx="6386512" cy="40957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p>
            <a:pPr>
              <a:lnSpc>
                <a:spcPts val="3200"/>
              </a:lnSpc>
            </a:pPr>
            <a:r>
              <a:rPr lang="ja-JP" altLang="fr-FR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fr-FR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通过标准比对进行要素调查</a:t>
            </a:r>
            <a:endParaRPr lang="fr-FR" altLang="zh-CN">
              <a:solidFill>
                <a:schemeClr val="accent2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333135" name="圆角矩形 3333134"/>
          <p:cNvSpPr/>
          <p:nvPr/>
        </p:nvSpPr>
        <p:spPr>
          <a:xfrm>
            <a:off x="4229100" y="4930775"/>
            <a:ext cx="4246563" cy="720725"/>
          </a:xfrm>
          <a:prstGeom prst="roundRect">
            <a:avLst>
              <a:gd name="adj" fmla="val 5333"/>
            </a:avLst>
          </a:prstGeom>
          <a:solidFill>
            <a:schemeClr val="accent2">
              <a:alpha val="85001"/>
            </a:schemeClr>
          </a:solidFill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zh-CN" altLang="en-GB" sz="20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通过数据对比好的 </a:t>
            </a:r>
            <a:r>
              <a:rPr lang="en-GB" altLang="zh-CN" sz="20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 </a:t>
            </a:r>
            <a:r>
              <a:rPr lang="zh-CN" altLang="en-GB" sz="20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坏的 </a:t>
            </a:r>
            <a:r>
              <a:rPr lang="en-GB" altLang="zh-CN" sz="20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 </a:t>
            </a:r>
            <a:r>
              <a:rPr lang="zh-CN" altLang="en-GB" sz="20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标准以识别未发现和发生的潜在诱因</a:t>
            </a:r>
            <a:endParaRPr lang="en-GB" altLang="zh-CN" sz="2000">
              <a:solidFill>
                <a:schemeClr val="bg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33137" name="椭圆形标注 3333136"/>
          <p:cNvSpPr/>
          <p:nvPr/>
        </p:nvSpPr>
        <p:spPr>
          <a:xfrm>
            <a:off x="6856413" y="3146425"/>
            <a:ext cx="1276350" cy="898525"/>
          </a:xfrm>
          <a:prstGeom prst="wedgeEllipseCallout">
            <a:avLst>
              <a:gd name="adj1" fmla="val -356963"/>
              <a:gd name="adj2" fmla="val 193815"/>
            </a:avLst>
          </a:prstGeom>
          <a:noFill/>
          <a:ln w="19050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p>
            <a:pPr algn="ctr" eaLnBrk="0" hangingPunct="0"/>
            <a:endParaRPr lang="fr-FR" altLang="x-none" sz="2400" b="0" dirty="0">
              <a:solidFill>
                <a:srgbClr val="008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pic>
        <p:nvPicPr>
          <p:cNvPr id="3333136" name="图片 333313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6113" y="4924425"/>
            <a:ext cx="2243137" cy="1795463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3333502" name="内容占位符 3333501"/>
          <p:cNvGraphicFramePr/>
          <p:nvPr>
            <p:ph/>
          </p:nvPr>
        </p:nvGraphicFramePr>
        <p:xfrm>
          <a:off x="171450" y="1219200"/>
          <a:ext cx="8805863" cy="3613150"/>
        </p:xfrm>
        <a:graphic>
          <a:graphicData uri="http://schemas.openxmlformats.org/drawingml/2006/table">
            <a:tbl>
              <a:tblPr/>
              <a:tblGrid>
                <a:gridCol w="350838"/>
                <a:gridCol w="1717675"/>
                <a:gridCol w="958850"/>
                <a:gridCol w="765175"/>
                <a:gridCol w="654050"/>
                <a:gridCol w="838200"/>
                <a:gridCol w="628650"/>
                <a:gridCol w="860425"/>
                <a:gridCol w="1150937"/>
                <a:gridCol w="881063"/>
              </a:tblGrid>
              <a:tr h="258763">
                <a:tc rowSpan="2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 vert="eaVer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要素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控制点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标准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实际状况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实际比标准？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标准</a:t>
                      </a:r>
                      <a:r>
                        <a:rPr lang="en-US" altLang="zh-CN" sz="1100">
                          <a:ea typeface="宋体" panose="02010600030101010101" pitchFamily="2" charset="-122"/>
                        </a:rPr>
                        <a:t>OK?</a:t>
                      </a:r>
                      <a:endParaRPr lang="en-US" altLang="zh-CN" sz="11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调查措施核结果－缺陷重现？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要素保留？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合格件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不合格件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27037">
                <a:tc rowSpan="3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D4: </a:t>
                      </a: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未发现的原因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 vert="eaVer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发泡模具几何尺寸（密封圈区域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几何尺寸符合性检查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DFN</a:t>
                      </a:r>
                      <a:endParaRPr lang="en-US" altLang="zh-CN" sz="11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完成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完成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O</a:t>
                      </a:r>
                      <a:endParaRPr lang="en-US" altLang="zh-CN" sz="11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O</a:t>
                      </a:r>
                      <a:endParaRPr lang="en-US" altLang="zh-CN" sz="11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未重现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不保留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搪塑模具几何尺寸（周边）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几何尺寸符合性检查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DFN</a:t>
                      </a:r>
                      <a:endParaRPr lang="en-US" altLang="zh-CN" sz="11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完成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完成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O</a:t>
                      </a:r>
                      <a:endParaRPr lang="en-US" altLang="zh-CN" sz="11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O</a:t>
                      </a:r>
                      <a:endParaRPr lang="en-US" altLang="zh-CN" sz="11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未重现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不保留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2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新发泡模具制造商（上模</a:t>
                      </a:r>
                      <a:r>
                        <a:rPr lang="en-US" altLang="zh-CN" sz="1100">
                          <a:ea typeface="宋体" panose="02010600030101010101" pitchFamily="2" charset="-122"/>
                        </a:rPr>
                        <a:t>/</a:t>
                      </a: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下模空气间隙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几何尺寸符合性检查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000" dirty="0">
                          <a:ea typeface="宋体" panose="02010600030101010101" pitchFamily="2" charset="-122"/>
                        </a:rPr>
                        <a:t>没有（取决于供应商）</a:t>
                      </a:r>
                      <a:endParaRPr lang="zh-CN" altLang="en-US" sz="10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-0.35 mm</a:t>
                      </a:r>
                      <a:endParaRPr lang="en-US" altLang="zh-CN" sz="11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-0.35mm</a:t>
                      </a:r>
                      <a:endParaRPr lang="en-US" altLang="zh-CN" sz="11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O</a:t>
                      </a:r>
                      <a:endParaRPr lang="en-US" altLang="zh-CN" sz="11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X</a:t>
                      </a:r>
                      <a:endParaRPr lang="en-US" altLang="zh-CN" sz="11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有重现（评审模具设计指南）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保留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863">
                <a:tc rowSpan="2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D5</a:t>
                      </a: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：发生的原因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 vert="eaVer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合模角度（零件尾部）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上模</a:t>
                      </a:r>
                      <a:r>
                        <a:rPr lang="en-US" altLang="zh-CN" sz="1100">
                          <a:ea typeface="宋体" panose="02010600030101010101" pitchFamily="2" charset="-122"/>
                        </a:rPr>
                        <a:t>/</a:t>
                      </a: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下模合模角度（零件尾部）检查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&lt;45</a:t>
                      </a:r>
                      <a:r>
                        <a:rPr lang="en-US" altLang="zh-CN" sz="1100" baseline="30000">
                          <a:ea typeface="宋体" panose="02010600030101010101" pitchFamily="2" charset="-122"/>
                        </a:rPr>
                        <a:t>o</a:t>
                      </a:r>
                      <a:endParaRPr lang="en-US" altLang="zh-CN" sz="1100" baseline="300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OK</a:t>
                      </a:r>
                      <a:endParaRPr lang="en-US" altLang="zh-CN" sz="11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OK</a:t>
                      </a:r>
                      <a:endParaRPr lang="en-US" altLang="zh-CN" sz="11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O</a:t>
                      </a:r>
                      <a:endParaRPr lang="en-US" altLang="zh-CN" sz="11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900">
                          <a:ea typeface="宋体" panose="02010600030101010101" pitchFamily="2" charset="-122"/>
                        </a:rPr>
                        <a:t>X</a:t>
                      </a:r>
                      <a:r>
                        <a:rPr lang="zh-CN" altLang="en-US" sz="900" dirty="0">
                          <a:ea typeface="宋体" panose="02010600030101010101" pitchFamily="2" charset="-122"/>
                        </a:rPr>
                        <a:t>使解决问题更困难并产生额外问题（合模时产生褶皱</a:t>
                      </a: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抑制措施，评审模具设计指南（最大角度应该小些）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保留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587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周边表皮厚度（空气张紧区）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表皮厚度符合性检查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1.2+/-0.2mm(</a:t>
                      </a: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气囊区）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0.7+/-0.2mm(</a:t>
                      </a: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发泡密封区）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0.7+/-0.2mm(</a:t>
                      </a: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发泡密封区）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l-GR" altLang="zh-CN" sz="1100" dirty="0">
                          <a:latin typeface="DIN-Light" pitchFamily="34" charset="0"/>
                        </a:rPr>
                        <a:t>Δ</a:t>
                      </a:r>
                      <a:endParaRPr lang="el-GR" altLang="zh-CN" sz="1100" dirty="0">
                        <a:latin typeface="DIN-Light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1100">
                          <a:ea typeface="宋体" panose="02010600030101010101" pitchFamily="2" charset="-122"/>
                        </a:rPr>
                        <a:t>X</a:t>
                      </a:r>
                      <a:endParaRPr lang="en-US" altLang="zh-CN" sz="110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是：测量确定不同区域表皮厚度规范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1100" dirty="0">
                          <a:ea typeface="宋体" panose="02010600030101010101" pitchFamily="2" charset="-122"/>
                        </a:rPr>
                        <a:t>保留</a:t>
                      </a:r>
                      <a:endParaRPr lang="zh-CN" altLang="en-US" sz="1100" dirty="0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449858" name="图片 34498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95588" y="1817688"/>
            <a:ext cx="3444875" cy="4748212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</p:pic>
      <p:sp>
        <p:nvSpPr>
          <p:cNvPr id="3449859" name="矩形 3449858"/>
          <p:cNvSpPr/>
          <p:nvPr/>
        </p:nvSpPr>
        <p:spPr>
          <a:xfrm>
            <a:off x="1685925" y="4149725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D4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9860" name="矩形 3449859"/>
          <p:cNvSpPr/>
          <p:nvPr/>
        </p:nvSpPr>
        <p:spPr>
          <a:xfrm>
            <a:off x="1685925" y="4751388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D5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9861" name="矩形 3449860"/>
          <p:cNvSpPr/>
          <p:nvPr/>
        </p:nvSpPr>
        <p:spPr>
          <a:xfrm>
            <a:off x="1657350" y="5757863"/>
            <a:ext cx="508000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D6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9862" name="矩形 3449861"/>
          <p:cNvSpPr/>
          <p:nvPr/>
        </p:nvSpPr>
        <p:spPr>
          <a:xfrm>
            <a:off x="6948488" y="260826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D2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9863" name="矩形 3449862"/>
          <p:cNvSpPr/>
          <p:nvPr/>
        </p:nvSpPr>
        <p:spPr>
          <a:xfrm>
            <a:off x="7818438" y="372586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D7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9864" name="矩形 3449863"/>
          <p:cNvSpPr/>
          <p:nvPr/>
        </p:nvSpPr>
        <p:spPr>
          <a:xfrm>
            <a:off x="1739900" y="312261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D3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9865" name="矩形 3449864"/>
          <p:cNvSpPr/>
          <p:nvPr/>
        </p:nvSpPr>
        <p:spPr>
          <a:xfrm>
            <a:off x="6567488" y="5346700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D8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9866" name="直接连接符 3449865"/>
          <p:cNvSpPr/>
          <p:nvPr/>
        </p:nvSpPr>
        <p:spPr>
          <a:xfrm>
            <a:off x="5621338" y="2260600"/>
            <a:ext cx="1281112" cy="4873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9867" name="直接连接符 3449866"/>
          <p:cNvSpPr/>
          <p:nvPr/>
        </p:nvSpPr>
        <p:spPr>
          <a:xfrm flipV="1">
            <a:off x="2220913" y="3595688"/>
            <a:ext cx="1168400" cy="693737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9868" name="直接连接符 3449867"/>
          <p:cNvSpPr/>
          <p:nvPr/>
        </p:nvSpPr>
        <p:spPr>
          <a:xfrm flipV="1">
            <a:off x="2271713" y="4711700"/>
            <a:ext cx="1025525" cy="2206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9869" name="直接连接符 3449868"/>
          <p:cNvSpPr/>
          <p:nvPr/>
        </p:nvSpPr>
        <p:spPr>
          <a:xfrm>
            <a:off x="2489200" y="5969000"/>
            <a:ext cx="1217613" cy="128588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9870" name="直接连接符 3449869"/>
          <p:cNvSpPr/>
          <p:nvPr/>
        </p:nvSpPr>
        <p:spPr>
          <a:xfrm>
            <a:off x="5478463" y="2809875"/>
            <a:ext cx="2182812" cy="1041400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9871" name="直接连接符 3449870"/>
          <p:cNvSpPr/>
          <p:nvPr/>
        </p:nvSpPr>
        <p:spPr>
          <a:xfrm flipV="1">
            <a:off x="5570538" y="5597525"/>
            <a:ext cx="947737" cy="490538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9872" name="直接连接符 3449871"/>
          <p:cNvSpPr/>
          <p:nvPr/>
        </p:nvSpPr>
        <p:spPr>
          <a:xfrm flipV="1">
            <a:off x="2320925" y="2809875"/>
            <a:ext cx="963613" cy="4365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9873" name="直接连接符 3449872"/>
          <p:cNvSpPr/>
          <p:nvPr/>
        </p:nvSpPr>
        <p:spPr>
          <a:xfrm flipH="1">
            <a:off x="2216150" y="2300288"/>
            <a:ext cx="2444750" cy="76200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9874" name="文本框 3449873"/>
          <p:cNvSpPr txBox="1"/>
          <p:nvPr/>
        </p:nvSpPr>
        <p:spPr>
          <a:xfrm>
            <a:off x="1717675" y="3109913"/>
            <a:ext cx="1841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endParaRPr lang="fr-FR" altLang="x-none" sz="2000" b="0" dirty="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449875" name="矩形 3449874"/>
          <p:cNvSpPr/>
          <p:nvPr/>
        </p:nvSpPr>
        <p:spPr>
          <a:xfrm>
            <a:off x="1711325" y="2200275"/>
            <a:ext cx="508000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D1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9876" name="文本框 3449875"/>
          <p:cNvSpPr txBox="1"/>
          <p:nvPr/>
        </p:nvSpPr>
        <p:spPr>
          <a:xfrm>
            <a:off x="385763" y="1147763"/>
            <a:ext cx="5835650" cy="457200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&gt; QRQC </a:t>
            </a: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板 </a:t>
            </a: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FAU-F-PSG-0287</a:t>
            </a:r>
            <a:endParaRPr lang="en-US" altLang="zh-CN" sz="24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9878" name="圆角矩形 3449877"/>
          <p:cNvSpPr/>
          <p:nvPr/>
        </p:nvSpPr>
        <p:spPr>
          <a:xfrm>
            <a:off x="1376363" y="2760663"/>
            <a:ext cx="6445250" cy="1997075"/>
          </a:xfrm>
          <a:prstGeom prst="roundRect">
            <a:avLst>
              <a:gd name="adj" fmla="val 7051"/>
            </a:avLst>
          </a:prstGeom>
          <a:solidFill>
            <a:schemeClr val="accent2">
              <a:alpha val="85001"/>
            </a:schemeClr>
          </a:solidFill>
          <a:ln w="19050">
            <a:noFill/>
          </a:ln>
        </p:spPr>
        <p:txBody>
          <a:bodyPr>
            <a:spAutoFit/>
          </a:bodyPr>
          <a:p>
            <a:pPr algn="ctr" eaLnBrk="0" hangingPunct="0"/>
            <a:endParaRPr lang="zh-CN" altLang="en-US" sz="24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D6 </a:t>
            </a:r>
            <a:b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纠正措施计划 </a:t>
            </a:r>
            <a:endParaRPr lang="zh-CN" altLang="en-US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解决问题的措施是什么</a:t>
            </a:r>
            <a:endParaRPr lang="zh-CN" altLang="en-US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endParaRPr lang="zh-CN" altLang="en-US" sz="24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9880" name="矩形 3449879"/>
          <p:cNvSpPr/>
          <p:nvPr/>
        </p:nvSpPr>
        <p:spPr>
          <a:xfrm>
            <a:off x="368300" y="284163"/>
            <a:ext cx="6296025" cy="73183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p>
            <a:pPr>
              <a:lnSpc>
                <a:spcPts val="3200"/>
              </a:lnSpc>
              <a:buNone/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Analysis: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ts val="3200"/>
              </a:lnSpc>
              <a:buNone/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PDCA 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方法 用</a:t>
            </a: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8D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表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4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987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445762" name="图片 344576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95588" y="1817688"/>
            <a:ext cx="3444875" cy="4748212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</p:pic>
      <p:sp>
        <p:nvSpPr>
          <p:cNvPr id="3445763" name="矩形 3445762"/>
          <p:cNvSpPr/>
          <p:nvPr/>
        </p:nvSpPr>
        <p:spPr>
          <a:xfrm>
            <a:off x="1685925" y="4149725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D4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5764" name="矩形 3445763"/>
          <p:cNvSpPr/>
          <p:nvPr/>
        </p:nvSpPr>
        <p:spPr>
          <a:xfrm>
            <a:off x="1685925" y="4751388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D5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5765" name="矩形 3445764"/>
          <p:cNvSpPr/>
          <p:nvPr/>
        </p:nvSpPr>
        <p:spPr>
          <a:xfrm>
            <a:off x="1657350" y="5757863"/>
            <a:ext cx="508000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D6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5766" name="矩形 3445765"/>
          <p:cNvSpPr/>
          <p:nvPr/>
        </p:nvSpPr>
        <p:spPr>
          <a:xfrm>
            <a:off x="6948488" y="260826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D2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5767" name="矩形 3445766"/>
          <p:cNvSpPr/>
          <p:nvPr/>
        </p:nvSpPr>
        <p:spPr>
          <a:xfrm>
            <a:off x="7818438" y="372586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D7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5768" name="矩形 3445767"/>
          <p:cNvSpPr/>
          <p:nvPr/>
        </p:nvSpPr>
        <p:spPr>
          <a:xfrm>
            <a:off x="1739900" y="312261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D3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5769" name="矩形 3445768"/>
          <p:cNvSpPr/>
          <p:nvPr/>
        </p:nvSpPr>
        <p:spPr>
          <a:xfrm>
            <a:off x="6567488" y="5346700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D8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5770" name="直接连接符 3445769"/>
          <p:cNvSpPr/>
          <p:nvPr/>
        </p:nvSpPr>
        <p:spPr>
          <a:xfrm>
            <a:off x="5621338" y="2260600"/>
            <a:ext cx="1281112" cy="4873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5771" name="直接连接符 3445770"/>
          <p:cNvSpPr/>
          <p:nvPr/>
        </p:nvSpPr>
        <p:spPr>
          <a:xfrm flipV="1">
            <a:off x="2220913" y="3595688"/>
            <a:ext cx="1168400" cy="693737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5772" name="直接连接符 3445771"/>
          <p:cNvSpPr/>
          <p:nvPr/>
        </p:nvSpPr>
        <p:spPr>
          <a:xfrm flipV="1">
            <a:off x="2271713" y="4711700"/>
            <a:ext cx="1025525" cy="2206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5773" name="直接连接符 3445772"/>
          <p:cNvSpPr/>
          <p:nvPr/>
        </p:nvSpPr>
        <p:spPr>
          <a:xfrm>
            <a:off x="2489200" y="5969000"/>
            <a:ext cx="1217613" cy="128588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5774" name="直接连接符 3445773"/>
          <p:cNvSpPr/>
          <p:nvPr/>
        </p:nvSpPr>
        <p:spPr>
          <a:xfrm>
            <a:off x="5478463" y="2809875"/>
            <a:ext cx="2182812" cy="1041400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5775" name="直接连接符 3445774"/>
          <p:cNvSpPr/>
          <p:nvPr/>
        </p:nvSpPr>
        <p:spPr>
          <a:xfrm flipV="1">
            <a:off x="5570538" y="5597525"/>
            <a:ext cx="947737" cy="490538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5776" name="直接连接符 3445775"/>
          <p:cNvSpPr/>
          <p:nvPr/>
        </p:nvSpPr>
        <p:spPr>
          <a:xfrm flipV="1">
            <a:off x="2320925" y="2809875"/>
            <a:ext cx="963613" cy="4365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5777" name="直接连接符 3445776"/>
          <p:cNvSpPr/>
          <p:nvPr/>
        </p:nvSpPr>
        <p:spPr>
          <a:xfrm flipH="1">
            <a:off x="2216150" y="2300288"/>
            <a:ext cx="2444750" cy="76200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5778" name="文本框 3445777"/>
          <p:cNvSpPr txBox="1"/>
          <p:nvPr/>
        </p:nvSpPr>
        <p:spPr>
          <a:xfrm>
            <a:off x="1717675" y="3109913"/>
            <a:ext cx="1841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endParaRPr lang="fr-FR" altLang="x-none" sz="2000" b="0" dirty="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445779" name="矩形 3445778"/>
          <p:cNvSpPr/>
          <p:nvPr/>
        </p:nvSpPr>
        <p:spPr>
          <a:xfrm>
            <a:off x="1711325" y="2200275"/>
            <a:ext cx="508000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D1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5780" name="文本框 3445779"/>
          <p:cNvSpPr txBox="1"/>
          <p:nvPr/>
        </p:nvSpPr>
        <p:spPr>
          <a:xfrm>
            <a:off x="385763" y="1147763"/>
            <a:ext cx="5835650" cy="457200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&gt; QRQC </a:t>
            </a: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板 </a:t>
            </a: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FAU-F-PSG-0287</a:t>
            </a:r>
            <a:endParaRPr lang="en-US" altLang="zh-CN" sz="24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5782" name="圆角矩形 3445781"/>
          <p:cNvSpPr/>
          <p:nvPr/>
        </p:nvSpPr>
        <p:spPr>
          <a:xfrm>
            <a:off x="1384300" y="2752725"/>
            <a:ext cx="6429375" cy="2378075"/>
          </a:xfrm>
          <a:prstGeom prst="roundRect">
            <a:avLst>
              <a:gd name="adj" fmla="val 7051"/>
            </a:avLst>
          </a:prstGeom>
          <a:solidFill>
            <a:schemeClr val="accent2">
              <a:alpha val="85001"/>
            </a:schemeClr>
          </a:solidFill>
          <a:ln w="19050">
            <a:noFill/>
          </a:ln>
        </p:spPr>
        <p:txBody>
          <a:bodyPr>
            <a:spAutoFit/>
          </a:bodyPr>
          <a:p>
            <a:pPr algn="ctr" eaLnBrk="0" hangingPunct="0"/>
            <a:endParaRPr lang="zh-CN" altLang="en-US" sz="24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D7 </a:t>
            </a:r>
            <a:b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检查</a:t>
            </a:r>
            <a:endParaRPr lang="zh-CN" altLang="en-US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确认对策的有效性 </a:t>
            </a:r>
            <a:endParaRPr lang="zh-CN" altLang="en-US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记录数据 </a:t>
            </a:r>
            <a:endParaRPr lang="zh-CN" altLang="en-US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endParaRPr lang="zh-CN" altLang="en-US" sz="24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5784" name="矩形 3445783"/>
          <p:cNvSpPr/>
          <p:nvPr/>
        </p:nvSpPr>
        <p:spPr>
          <a:xfrm>
            <a:off x="368300" y="284163"/>
            <a:ext cx="6296025" cy="73183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p>
            <a:pPr>
              <a:lnSpc>
                <a:spcPts val="3200"/>
              </a:lnSpc>
              <a:buNone/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Analysis: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ts val="3200"/>
              </a:lnSpc>
              <a:buNone/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PDCA 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方法 用</a:t>
            </a: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8D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表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4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578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447810" name="图片 34478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95588" y="1817688"/>
            <a:ext cx="3444875" cy="4748212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</p:pic>
      <p:sp>
        <p:nvSpPr>
          <p:cNvPr id="3447811" name="矩形 3447810"/>
          <p:cNvSpPr/>
          <p:nvPr/>
        </p:nvSpPr>
        <p:spPr>
          <a:xfrm>
            <a:off x="1685925" y="4149725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D4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7812" name="矩形 3447811"/>
          <p:cNvSpPr/>
          <p:nvPr/>
        </p:nvSpPr>
        <p:spPr>
          <a:xfrm>
            <a:off x="1685925" y="4751388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D5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7813" name="矩形 3447812"/>
          <p:cNvSpPr/>
          <p:nvPr/>
        </p:nvSpPr>
        <p:spPr>
          <a:xfrm>
            <a:off x="1657350" y="5757863"/>
            <a:ext cx="508000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D6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7814" name="矩形 3447813"/>
          <p:cNvSpPr/>
          <p:nvPr/>
        </p:nvSpPr>
        <p:spPr>
          <a:xfrm>
            <a:off x="6948488" y="260826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D2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7815" name="矩形 3447814"/>
          <p:cNvSpPr/>
          <p:nvPr/>
        </p:nvSpPr>
        <p:spPr>
          <a:xfrm>
            <a:off x="7818438" y="372586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D7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7816" name="矩形 3447815"/>
          <p:cNvSpPr/>
          <p:nvPr/>
        </p:nvSpPr>
        <p:spPr>
          <a:xfrm>
            <a:off x="1739900" y="3122613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D3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7817" name="矩形 3447816"/>
          <p:cNvSpPr/>
          <p:nvPr/>
        </p:nvSpPr>
        <p:spPr>
          <a:xfrm>
            <a:off x="6567488" y="5346700"/>
            <a:ext cx="4508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D8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7818" name="直接连接符 3447817"/>
          <p:cNvSpPr/>
          <p:nvPr/>
        </p:nvSpPr>
        <p:spPr>
          <a:xfrm>
            <a:off x="5621338" y="2260600"/>
            <a:ext cx="1281112" cy="4873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7819" name="直接连接符 3447818"/>
          <p:cNvSpPr/>
          <p:nvPr/>
        </p:nvSpPr>
        <p:spPr>
          <a:xfrm flipV="1">
            <a:off x="2220913" y="3595688"/>
            <a:ext cx="1168400" cy="693737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7820" name="直接连接符 3447819"/>
          <p:cNvSpPr/>
          <p:nvPr/>
        </p:nvSpPr>
        <p:spPr>
          <a:xfrm flipV="1">
            <a:off x="2271713" y="4711700"/>
            <a:ext cx="1025525" cy="2206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7821" name="直接连接符 3447820"/>
          <p:cNvSpPr/>
          <p:nvPr/>
        </p:nvSpPr>
        <p:spPr>
          <a:xfrm>
            <a:off x="2489200" y="5969000"/>
            <a:ext cx="1217613" cy="128588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7822" name="直接连接符 3447821"/>
          <p:cNvSpPr/>
          <p:nvPr/>
        </p:nvSpPr>
        <p:spPr>
          <a:xfrm>
            <a:off x="5478463" y="2809875"/>
            <a:ext cx="2182812" cy="1041400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7823" name="直接连接符 3447822"/>
          <p:cNvSpPr/>
          <p:nvPr/>
        </p:nvSpPr>
        <p:spPr>
          <a:xfrm flipV="1">
            <a:off x="5570538" y="5597525"/>
            <a:ext cx="947737" cy="490538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7824" name="直接连接符 3447823"/>
          <p:cNvSpPr/>
          <p:nvPr/>
        </p:nvSpPr>
        <p:spPr>
          <a:xfrm flipV="1">
            <a:off x="2320925" y="2809875"/>
            <a:ext cx="963613" cy="436563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7825" name="直接连接符 3447824"/>
          <p:cNvSpPr/>
          <p:nvPr/>
        </p:nvSpPr>
        <p:spPr>
          <a:xfrm flipH="1">
            <a:off x="2216150" y="2300288"/>
            <a:ext cx="2444750" cy="76200"/>
          </a:xfrm>
          <a:prstGeom prst="line">
            <a:avLst/>
          </a:prstGeom>
          <a:ln w="190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47826" name="文本框 3447825"/>
          <p:cNvSpPr txBox="1"/>
          <p:nvPr/>
        </p:nvSpPr>
        <p:spPr>
          <a:xfrm>
            <a:off x="1717675" y="3109913"/>
            <a:ext cx="184150" cy="396875"/>
          </a:xfrm>
          <a:prstGeom prst="rect">
            <a:avLst/>
          </a:prstGeom>
          <a:noFill/>
          <a:ln w="1905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endParaRPr lang="fr-FR" altLang="x-none" sz="2000" b="0" dirty="0">
              <a:solidFill>
                <a:schemeClr val="accent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447827" name="矩形 3447826"/>
          <p:cNvSpPr/>
          <p:nvPr/>
        </p:nvSpPr>
        <p:spPr>
          <a:xfrm>
            <a:off x="1711325" y="2200275"/>
            <a:ext cx="508000" cy="3968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en-US" altLang="zh-CN" sz="20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D1</a:t>
            </a:r>
            <a:endParaRPr lang="en-US" altLang="zh-CN" sz="20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7828" name="文本框 3447827"/>
          <p:cNvSpPr txBox="1"/>
          <p:nvPr/>
        </p:nvSpPr>
        <p:spPr>
          <a:xfrm>
            <a:off x="385763" y="1147763"/>
            <a:ext cx="5835650" cy="457200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&gt; QRQC </a:t>
            </a: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板 </a:t>
            </a: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FAU-F-PSG-0287</a:t>
            </a:r>
            <a:endParaRPr lang="en-US" altLang="zh-CN" sz="24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7830" name="圆角矩形 3447829"/>
          <p:cNvSpPr/>
          <p:nvPr/>
        </p:nvSpPr>
        <p:spPr>
          <a:xfrm>
            <a:off x="1349375" y="2752725"/>
            <a:ext cx="6473825" cy="2378075"/>
          </a:xfrm>
          <a:prstGeom prst="roundRect">
            <a:avLst>
              <a:gd name="adj" fmla="val 7051"/>
            </a:avLst>
          </a:prstGeom>
          <a:solidFill>
            <a:schemeClr val="accent2">
              <a:alpha val="85001"/>
            </a:schemeClr>
          </a:solidFill>
          <a:ln w="19050">
            <a:noFill/>
          </a:ln>
        </p:spPr>
        <p:txBody>
          <a:bodyPr>
            <a:spAutoFit/>
          </a:bodyPr>
          <a:p>
            <a:pPr algn="ctr" eaLnBrk="0" hangingPunct="0"/>
            <a:endParaRPr lang="zh-CN" altLang="en-US" sz="24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D8 </a:t>
            </a:r>
            <a:br>
              <a:rPr lang="en-US" altLang="zh-CN" sz="240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经验教训</a:t>
            </a:r>
            <a:endParaRPr lang="zh-CN" altLang="en-US" sz="2400" dirty="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我们学到了什么 </a:t>
            </a:r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?</a:t>
            </a:r>
            <a:endParaRPr lang="en-GB" altLang="zh-CN" sz="2400">
              <a:solidFill>
                <a:schemeClr val="bg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 eaLnBrk="0" hangingPunct="0"/>
            <a:r>
              <a:rPr lang="zh-CN" altLang="en-GB" sz="2400" dirty="0">
                <a:solidFill>
                  <a:schemeClr val="bg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为了避免重复发生我们应该控制什么 </a:t>
            </a:r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?</a:t>
            </a:r>
            <a:endParaRPr lang="en-GB" altLang="zh-CN" sz="2400">
              <a:solidFill>
                <a:schemeClr val="bg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 eaLnBrk="0" hangingPunct="0"/>
            <a:r>
              <a:rPr lang="en-GB" altLang="zh-CN" sz="2400">
                <a:solidFill>
                  <a:schemeClr val="bg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 </a:t>
            </a:r>
            <a:endParaRPr lang="en-US" altLang="zh-CN" sz="2400">
              <a:solidFill>
                <a:schemeClr val="bg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47832" name="矩形 3447831"/>
          <p:cNvSpPr/>
          <p:nvPr/>
        </p:nvSpPr>
        <p:spPr>
          <a:xfrm>
            <a:off x="368300" y="284163"/>
            <a:ext cx="6296025" cy="73183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p>
            <a:pPr>
              <a:lnSpc>
                <a:spcPts val="3200"/>
              </a:lnSpc>
              <a:buNone/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Analysis: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ts val="3200"/>
              </a:lnSpc>
              <a:buNone/>
            </a:pP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PDCA 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方法 用</a:t>
            </a:r>
            <a:r>
              <a:rPr lang="en-US" altLang="zh-CN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8D</a:t>
            </a:r>
            <a:r>
              <a:rPr lang="zh-CN" altLang="en-US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表</a:t>
            </a:r>
            <a:endParaRPr lang="en-US" altLang="zh-CN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4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783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20162" name="圆角矩形 3420161"/>
          <p:cNvSpPr/>
          <p:nvPr/>
        </p:nvSpPr>
        <p:spPr>
          <a:xfrm>
            <a:off x="1328738" y="2825750"/>
            <a:ext cx="6440487" cy="7048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17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anchor="ctr" anchorCtr="0">
            <a:spAutoFit/>
          </a:bodyPr>
          <a:p>
            <a:pPr marL="457200" indent="-457200" algn="ctr" eaLnBrk="0" hangingPunct="0">
              <a:spcBef>
                <a:spcPct val="30000"/>
              </a:spcBef>
              <a:buClr>
                <a:schemeClr val="accent1"/>
              </a:buClr>
              <a:buFont typeface="Wingdings" panose="05000000000000000000" pitchFamily="2" charset="2"/>
            </a:pPr>
            <a:r>
              <a:rPr lang="zh-CN" altLang="en-US" sz="36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去现场练习</a:t>
            </a:r>
            <a:endParaRPr lang="zh-CN" altLang="fr-FR" sz="3600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43362" name="标题 3343361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0" rIns="0" bIns="0" anchor="b" anchorCtr="0"/>
          <a:p>
            <a:r>
              <a:rPr lang="zh-CN" altLang="fr-FR" dirty="0">
                <a:ea typeface="宋体" panose="02010600030101010101" pitchFamily="2" charset="-122"/>
              </a:rPr>
              <a:t>现场研讨反馈</a:t>
            </a:r>
            <a:endParaRPr lang="zh-CN" altLang="fr-FR" dirty="0">
              <a:ea typeface="宋体" panose="02010600030101010101" pitchFamily="2" charset="-122"/>
            </a:endParaRPr>
          </a:p>
        </p:txBody>
      </p:sp>
      <p:sp>
        <p:nvSpPr>
          <p:cNvPr id="3343363" name="文本占位符 3343362"/>
          <p:cNvSpPr>
            <a:spLocks noGrp="1"/>
          </p:cNvSpPr>
          <p:nvPr>
            <p:ph type="body" idx="1"/>
          </p:nvPr>
        </p:nvSpPr>
        <p:spPr>
          <a:xfrm>
            <a:off x="1733550" y="1792288"/>
            <a:ext cx="4832350" cy="4525962"/>
          </a:xfrm>
          <a:noFill/>
          <a:ln>
            <a:noFill/>
          </a:ln>
        </p:spPr>
        <p:txBody>
          <a:bodyPr/>
          <a:p>
            <a:r>
              <a:rPr lang="zh-CN" altLang="fr-FR" sz="2800" dirty="0">
                <a:latin typeface="Arial Narrow" panose="020B0606020202030204" pitchFamily="34" charset="0"/>
                <a:ea typeface="宋体" panose="02010600030101010101" pitchFamily="2" charset="-122"/>
              </a:rPr>
              <a:t>你观察到了什么 </a:t>
            </a:r>
            <a:r>
              <a:rPr lang="fr-FR" altLang="zh-CN" sz="2800">
                <a:latin typeface="Arial Narrow" panose="020B0606020202030204" pitchFamily="34" charset="0"/>
              </a:rPr>
              <a:t>?</a:t>
            </a:r>
            <a:endParaRPr lang="fr-FR" altLang="zh-CN" sz="2800">
              <a:latin typeface="Arial Narrow" panose="020B0606020202030204" pitchFamily="34" charset="0"/>
            </a:endParaRPr>
          </a:p>
          <a:p>
            <a:endParaRPr lang="fr-FR" altLang="zh-CN" sz="2800">
              <a:latin typeface="Arial Narrow" panose="020B0606020202030204" pitchFamily="34" charset="0"/>
            </a:endParaRPr>
          </a:p>
          <a:p>
            <a:r>
              <a:rPr lang="zh-CN" altLang="fr-FR" sz="2800" dirty="0">
                <a:latin typeface="Arial Narrow" panose="020B0606020202030204" pitchFamily="34" charset="0"/>
                <a:ea typeface="宋体" panose="02010600030101010101" pitchFamily="2" charset="-122"/>
              </a:rPr>
              <a:t>好的地方</a:t>
            </a:r>
            <a:endParaRPr lang="zh-CN" altLang="fr-FR" sz="2800" dirty="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endParaRPr lang="fr-FR" altLang="zh-CN" sz="280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r>
              <a:rPr lang="zh-CN" altLang="fr-FR" sz="2800" dirty="0">
                <a:latin typeface="Arial Narrow" panose="020B0606020202030204" pitchFamily="34" charset="0"/>
                <a:ea typeface="宋体" panose="02010600030101010101" pitchFamily="2" charset="-122"/>
              </a:rPr>
              <a:t>需要改进的地方</a:t>
            </a:r>
            <a:endParaRPr lang="zh-CN" altLang="fr-FR" sz="2800" dirty="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endParaRPr lang="fr-FR" altLang="zh-CN" sz="280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r>
              <a:rPr lang="zh-CN" altLang="fr-FR" sz="2800" dirty="0">
                <a:latin typeface="Arial Narrow" panose="020B0606020202030204" pitchFamily="34" charset="0"/>
                <a:ea typeface="宋体" panose="02010600030101010101" pitchFamily="2" charset="-122"/>
              </a:rPr>
              <a:t>误解 </a:t>
            </a:r>
            <a:r>
              <a:rPr lang="fr-FR" altLang="zh-CN" sz="2800">
                <a:latin typeface="Arial Narrow" panose="020B0606020202030204" pitchFamily="34" charset="0"/>
              </a:rPr>
              <a:t>?</a:t>
            </a:r>
            <a:endParaRPr lang="fr-FR" altLang="zh-CN" sz="2800">
              <a:latin typeface="Arial Narrow" panose="020B0606020202030204" pitchFamily="34" charset="0"/>
            </a:endParaRPr>
          </a:p>
          <a:p>
            <a:endParaRPr lang="fr-FR" altLang="zh-CN" sz="2800">
              <a:latin typeface="Arial Narrow" panose="020B0606020202030204" pitchFamily="34" charset="0"/>
            </a:endParaRPr>
          </a:p>
          <a:p>
            <a:r>
              <a:rPr lang="zh-CN" altLang="fr-FR" sz="2800" dirty="0">
                <a:latin typeface="Arial Narrow" panose="020B0606020202030204" pitchFamily="34" charset="0"/>
                <a:ea typeface="宋体" panose="02010600030101010101" pitchFamily="2" charset="-122"/>
              </a:rPr>
              <a:t>障碍 </a:t>
            </a:r>
            <a:r>
              <a:rPr lang="fr-FR" altLang="zh-CN" sz="2800">
                <a:latin typeface="Arial Narrow" panose="020B0606020202030204" pitchFamily="34" charset="0"/>
              </a:rPr>
              <a:t>?</a:t>
            </a:r>
            <a:endParaRPr lang="fr-FR" altLang="zh-CN" sz="280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09570" name="标题 3309569"/>
          <p:cNvSpPr>
            <a:spLocks noGrp="1"/>
          </p:cNvSpPr>
          <p:nvPr>
            <p:ph type="title" idx="4294967295"/>
          </p:nvPr>
        </p:nvSpPr>
        <p:spPr>
          <a:ln/>
        </p:spPr>
        <p:txBody>
          <a:bodyPr lIns="0" tIns="0" rIns="0" bIns="0" anchor="b" anchorCtr="0"/>
          <a:p>
            <a:r>
              <a:rPr lang="zh-CN" altLang="en-US" dirty="0">
                <a:ea typeface="宋体" panose="02010600030101010101" pitchFamily="2" charset="-122"/>
              </a:rPr>
              <a:t>介绍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3309572" name="圆角矩形 3309571"/>
          <p:cNvSpPr/>
          <p:nvPr/>
        </p:nvSpPr>
        <p:spPr>
          <a:xfrm>
            <a:off x="800100" y="2740025"/>
            <a:ext cx="7580313" cy="1562100"/>
          </a:xfrm>
          <a:prstGeom prst="roundRect">
            <a:avLst>
              <a:gd name="adj" fmla="val 4241"/>
            </a:avLst>
          </a:prstGeom>
          <a:solidFill>
            <a:srgbClr val="FFFFFF">
              <a:alpha val="50000"/>
            </a:srgbClr>
          </a:solidFill>
          <a:ln w="28575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09573" name="矩形 3309572"/>
          <p:cNvSpPr/>
          <p:nvPr/>
        </p:nvSpPr>
        <p:spPr>
          <a:xfrm>
            <a:off x="571500" y="3246438"/>
            <a:ext cx="8039100" cy="549275"/>
          </a:xfrm>
          <a:noFill/>
          <a:ln w="9525">
            <a:noFill/>
          </a:ln>
        </p:spPr>
        <p:txBody>
          <a:bodyPr vert="horz" wrap="square" lIns="0" tIns="0" rIns="0" bIns="0" anchor="t" anchorCtr="0">
            <a:spAutoFit/>
          </a:bodyPr>
          <a:lstStyle>
            <a:lvl1pPr marL="374650" lvl="0" indent="-37465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2600" b="1" u="none" kern="120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958850" lvl="1" indent="-3937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2400" b="1" i="0" u="none" kern="1200" baseline="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346200" lvl="2" indent="-19685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2000" b="1" i="0" u="none" kern="1200" baseline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7653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1600" b="0" i="0" u="none" kern="1200" baseline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184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1600" b="0" i="0" u="none" kern="1200" baseline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marL="444500" lvl="0" indent="-444500" algn="ctr" defTabSz="914400">
              <a:buNone/>
              <a:tabLst>
                <a:tab pos="2959100" algn="l"/>
              </a:tabLst>
            </a:pPr>
            <a:r>
              <a:rPr lang="zh-CN" altLang="en-US" sz="36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对于 </a:t>
            </a:r>
            <a:r>
              <a:rPr lang="en-US" altLang="zh-CN" sz="360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 </a:t>
            </a:r>
            <a:r>
              <a:rPr lang="zh-CN" altLang="en-US" sz="36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你都知道什么</a:t>
            </a:r>
            <a:r>
              <a:rPr lang="en-US" altLang="zh-CN" sz="360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US" altLang="zh-CN" sz="3600">
              <a:solidFill>
                <a:srgbClr val="000066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957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0957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0957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0957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957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89762" name="标题 3189761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0" rIns="0" bIns="0" anchor="b" anchorCtr="0"/>
          <a:p>
            <a:r>
              <a:rPr lang="zh-CN" altLang="en-GB" dirty="0">
                <a:ea typeface="宋体" panose="02010600030101010101" pitchFamily="2" charset="-122"/>
              </a:rPr>
              <a:t>生产部 </a:t>
            </a:r>
            <a:r>
              <a:rPr lang="en-GB" altLang="zh-CN"/>
              <a:t>QRQC </a:t>
            </a:r>
            <a:r>
              <a:rPr lang="zh-CN" altLang="en-GB" dirty="0">
                <a:ea typeface="宋体" panose="02010600030101010101" pitchFamily="2" charset="-122"/>
              </a:rPr>
              <a:t>强制原则</a:t>
            </a:r>
            <a:endParaRPr lang="zh-CN" altLang="en-GB" dirty="0">
              <a:ea typeface="宋体" panose="02010600030101010101" pitchFamily="2" charset="-122"/>
            </a:endParaRPr>
          </a:p>
        </p:txBody>
      </p:sp>
      <p:sp>
        <p:nvSpPr>
          <p:cNvPr id="3189763" name="文本占位符 3189762"/>
          <p:cNvSpPr/>
          <p:nvPr>
            <p:ph type="body" idx="1"/>
          </p:nvPr>
        </p:nvSpPr>
        <p:spPr>
          <a:xfrm>
            <a:off x="655638" y="2051050"/>
            <a:ext cx="8429625" cy="3924300"/>
          </a:xfrm>
          <a:noFill/>
          <a:ln>
            <a:noFill/>
          </a:ln>
        </p:spPr>
        <p:txBody>
          <a:bodyPr vert="horz" wrap="square" lIns="91440" tIns="45720" rIns="91440" bIns="45720" anchor="t" anchorCtr="0"/>
          <a:p>
            <a:r>
              <a:rPr lang="zh-CN" altLang="en-GB" sz="2800" dirty="0">
                <a:latin typeface="Arial Narrow" panose="020B0606020202030204" pitchFamily="34" charset="0"/>
                <a:ea typeface="宋体" panose="02010600030101010101" pitchFamily="2" charset="-122"/>
              </a:rPr>
              <a:t>生产部 </a:t>
            </a:r>
            <a:r>
              <a:rPr lang="en-GB" altLang="zh-CN" sz="2800">
                <a:latin typeface="Arial Narrow" panose="020B0606020202030204" pitchFamily="34" charset="0"/>
              </a:rPr>
              <a:t>QRQC </a:t>
            </a:r>
            <a:r>
              <a:rPr lang="zh-CN" altLang="en-GB" sz="2800" dirty="0">
                <a:latin typeface="Arial Narrow" panose="020B0606020202030204" pitchFamily="34" charset="0"/>
                <a:ea typeface="宋体" panose="02010600030101010101" pitchFamily="2" charset="-122"/>
              </a:rPr>
              <a:t>现场区域应展示 与 绩效指标的跟踪 </a:t>
            </a:r>
            <a:br>
              <a:rPr lang="zh-CN" altLang="en-GB" sz="2800" dirty="0">
                <a:latin typeface="Arial Narrow" panose="020B0606020202030204" pitchFamily="34" charset="0"/>
                <a:ea typeface="宋体" panose="02010600030101010101" pitchFamily="2" charset="-122"/>
              </a:rPr>
            </a:br>
            <a:endParaRPr lang="en-GB" altLang="zh-CN" sz="2800">
              <a:latin typeface="Arial Narrow" panose="020B0606020202030204" pitchFamily="34" charset="0"/>
            </a:endParaRPr>
          </a:p>
          <a:p>
            <a:r>
              <a:rPr lang="zh-CN" altLang="en-GB" sz="2800" dirty="0">
                <a:latin typeface="Arial Narrow" panose="020B0606020202030204" pitchFamily="34" charset="0"/>
                <a:ea typeface="宋体" panose="02010600030101010101" pitchFamily="2" charset="-122"/>
              </a:rPr>
              <a:t>实物</a:t>
            </a:r>
            <a:endParaRPr lang="zh-CN" altLang="en-GB" sz="2800" dirty="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endParaRPr lang="en-GB" altLang="zh-CN" sz="2800">
              <a:latin typeface="Arial Narrow" panose="020B0606020202030204" pitchFamily="34" charset="0"/>
            </a:endParaRPr>
          </a:p>
          <a:p>
            <a:r>
              <a:rPr lang="zh-CN" altLang="en-GB" sz="2800" dirty="0">
                <a:latin typeface="Arial Narrow" panose="020B0606020202030204" pitchFamily="34" charset="0"/>
                <a:ea typeface="宋体" panose="02010600030101010101" pitchFamily="2" charset="-122"/>
              </a:rPr>
              <a:t>生产经理主持每天的管理会</a:t>
            </a:r>
            <a:endParaRPr lang="zh-CN" altLang="en-GB" sz="2800" dirty="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endParaRPr lang="en-GB" altLang="zh-CN" sz="280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r>
              <a:rPr lang="en-GB" altLang="zh-CN" sz="2800">
                <a:latin typeface="Arial Narrow" panose="020B0606020202030204" pitchFamily="34" charset="0"/>
              </a:rPr>
              <a:t>QRQC</a:t>
            </a:r>
            <a:r>
              <a:rPr lang="zh-CN" altLang="en-GB" sz="2800" dirty="0">
                <a:latin typeface="Arial Narrow" panose="020B0606020202030204" pitchFamily="34" charset="0"/>
                <a:ea typeface="宋体" panose="02010600030101010101" pitchFamily="2" charset="-122"/>
              </a:rPr>
              <a:t>板 </a:t>
            </a:r>
            <a:r>
              <a:rPr lang="en-GB" altLang="zh-CN" sz="2800">
                <a:latin typeface="Arial Narrow" panose="020B0606020202030204" pitchFamily="34" charset="0"/>
              </a:rPr>
              <a:t>/ 8D </a:t>
            </a:r>
            <a:r>
              <a:rPr lang="zh-CN" altLang="en-GB" sz="2800" dirty="0">
                <a:latin typeface="Arial Narrow" panose="020B0606020202030204" pitchFamily="34" charset="0"/>
                <a:ea typeface="宋体" panose="02010600030101010101" pitchFamily="2" charset="-122"/>
              </a:rPr>
              <a:t>方法 </a:t>
            </a:r>
            <a:r>
              <a:rPr lang="en-GB" altLang="zh-CN" sz="2800">
                <a:latin typeface="Arial Narrow" panose="020B0606020202030204" pitchFamily="34" charset="0"/>
              </a:rPr>
              <a:t>/ </a:t>
            </a:r>
            <a:r>
              <a:rPr lang="zh-CN" altLang="en-GB" sz="2800" dirty="0">
                <a:latin typeface="Arial Narrow" panose="020B0606020202030204" pitchFamily="34" charset="0"/>
                <a:ea typeface="宋体" panose="02010600030101010101" pitchFamily="2" charset="-122"/>
              </a:rPr>
              <a:t>跟踪</a:t>
            </a:r>
            <a:endParaRPr lang="zh-CN" altLang="en-GB" sz="2800" dirty="0"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9763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9763">
                                            <p:txEl>
                                              <p:charRg st="29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9763">
                                            <p:txEl>
                                              <p:charRg st="33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9763">
                                            <p:txEl>
                                              <p:charRg st="47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976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88419" name="圆角矩形 3388418"/>
          <p:cNvSpPr/>
          <p:nvPr/>
        </p:nvSpPr>
        <p:spPr>
          <a:xfrm>
            <a:off x="1390650" y="1725613"/>
            <a:ext cx="6334125" cy="3981450"/>
          </a:xfrm>
          <a:prstGeom prst="roundRect">
            <a:avLst>
              <a:gd name="adj" fmla="val 4241"/>
            </a:avLst>
          </a:prstGeom>
          <a:solidFill>
            <a:schemeClr val="bg1">
              <a:alpha val="50000"/>
            </a:schemeClr>
          </a:solidFill>
          <a:ln w="2857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88420" name="文本占位符 3388419"/>
          <p:cNvSpPr/>
          <p:nvPr>
            <p:ph type="body" idx="4294967295"/>
          </p:nvPr>
        </p:nvSpPr>
        <p:spPr>
          <a:xfrm>
            <a:off x="2022475" y="2058988"/>
            <a:ext cx="5070475" cy="35163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anchor="t" anchorCtr="0">
            <a:spAutoFit/>
          </a:bodyPr>
          <a:p>
            <a:pPr marL="457200" indent="-457200" defTabSz="914400">
              <a:spcBef>
                <a:spcPct val="80000"/>
              </a:spcBef>
              <a:buClr>
                <a:schemeClr val="accent2"/>
              </a:buClr>
              <a:tabLst>
                <a:tab pos="2959100" algn="l"/>
              </a:tabLst>
            </a:pPr>
            <a:r>
              <a:rPr lang="zh-CN" altLang="en-US" sz="3600" b="1" dirty="0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生产线 </a:t>
            </a:r>
            <a:r>
              <a:rPr lang="en-US" altLang="zh-CN" sz="3600" b="1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</a:t>
            </a:r>
            <a:endParaRPr lang="en-US" altLang="zh-CN" sz="3600" b="1">
              <a:solidFill>
                <a:srgbClr val="B2B2B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spcBef>
                <a:spcPct val="80000"/>
              </a:spcBef>
              <a:buClr>
                <a:schemeClr val="accent2"/>
              </a:buClr>
              <a:tabLst>
                <a:tab pos="2959100" algn="l"/>
              </a:tabLst>
            </a:pPr>
            <a:r>
              <a:rPr lang="zh-CN" altLang="en-US" sz="3600" b="1" dirty="0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生产部</a:t>
            </a:r>
            <a:r>
              <a:rPr lang="en-US" altLang="zh-CN" sz="3600" b="1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QRQC</a:t>
            </a:r>
            <a:endParaRPr lang="en-US" altLang="zh-CN" sz="3600" b="1">
              <a:solidFill>
                <a:srgbClr val="B2B2B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spcBef>
                <a:spcPct val="80000"/>
              </a:spcBef>
              <a:buClr>
                <a:schemeClr val="accent2"/>
              </a:buClr>
              <a:tabLst>
                <a:tab pos="2959100" algn="l"/>
              </a:tabLst>
            </a:pPr>
            <a:r>
              <a:rPr lang="zh-CN" altLang="en-US" sz="3600" b="1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工厂</a:t>
            </a:r>
            <a:r>
              <a:rPr lang="en-US" altLang="zh-CN" sz="3600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</a:t>
            </a:r>
            <a:endParaRPr lang="en-US" altLang="zh-CN" sz="3600" b="1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spcBef>
                <a:spcPct val="80000"/>
              </a:spcBef>
              <a:buClr>
                <a:schemeClr val="accent2"/>
              </a:buClr>
              <a:tabLst>
                <a:tab pos="2959100" algn="l"/>
              </a:tabLst>
            </a:pPr>
            <a:r>
              <a:rPr lang="zh-CN" altLang="en-US" sz="3600" b="1" dirty="0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反馈</a:t>
            </a:r>
            <a:endParaRPr lang="zh-CN" altLang="en-US" sz="3600" b="1" dirty="0">
              <a:solidFill>
                <a:srgbClr val="B2B2B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23234" name="椭圆 3423233"/>
          <p:cNvSpPr/>
          <p:nvPr/>
        </p:nvSpPr>
        <p:spPr>
          <a:xfrm>
            <a:off x="3240088" y="1287463"/>
            <a:ext cx="2589212" cy="1508125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txBody>
          <a:bodyPr wrap="none" anchor="ctr" anchorCtr="0"/>
          <a:p>
            <a:pPr algn="ctr" defTabSz="762000" eaLnBrk="0" hangingPunct="0">
              <a:spcBef>
                <a:spcPct val="1000"/>
              </a:spcBef>
            </a:pPr>
            <a:r>
              <a:rPr lang="zh-CN" altLang="fr-FR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探测</a:t>
            </a:r>
            <a:endParaRPr lang="zh-CN" altLang="fr-FR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762000" eaLnBrk="0" hangingPunct="0">
              <a:spcBef>
                <a:spcPct val="1000"/>
              </a:spcBef>
            </a:pPr>
            <a:r>
              <a:rPr lang="zh-CN" altLang="en-GB" sz="18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所有顾客抱怨</a:t>
            </a:r>
            <a:endParaRPr lang="zh-CN" altLang="fr-FR" sz="1800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23235" name="椭圆 3423234"/>
          <p:cNvSpPr/>
          <p:nvPr/>
        </p:nvSpPr>
        <p:spPr>
          <a:xfrm>
            <a:off x="5743575" y="2614613"/>
            <a:ext cx="2589213" cy="1508125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txBody>
          <a:bodyPr wrap="none" anchor="ctr" anchorCtr="0"/>
          <a:p>
            <a:pPr algn="ctr" defTabSz="762000" eaLnBrk="0" hangingPunct="0">
              <a:spcBef>
                <a:spcPct val="1000"/>
              </a:spcBef>
            </a:pPr>
            <a:r>
              <a:rPr lang="zh-CN" altLang="fr-FR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沟通</a:t>
            </a:r>
            <a:endParaRPr lang="zh-CN" altLang="fr-FR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762000" eaLnBrk="0" hangingPunct="0">
              <a:spcBef>
                <a:spcPct val="1000"/>
              </a:spcBef>
            </a:pPr>
            <a:r>
              <a:rPr lang="zh-CN" altLang="en-GB" sz="18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交流板 </a:t>
            </a:r>
            <a:endParaRPr lang="zh-CN" altLang="fr-FR" sz="1800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23236" name="椭圆 3423235"/>
          <p:cNvSpPr/>
          <p:nvPr/>
        </p:nvSpPr>
        <p:spPr>
          <a:xfrm>
            <a:off x="3240088" y="4016375"/>
            <a:ext cx="2589212" cy="1508125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txBody>
          <a:bodyPr wrap="none" anchor="ctr" anchorCtr="0"/>
          <a:p>
            <a:pPr algn="ctr" defTabSz="762000" eaLnBrk="0" hangingPunct="0">
              <a:spcBef>
                <a:spcPct val="1000"/>
              </a:spcBef>
            </a:pPr>
            <a:r>
              <a:rPr lang="zh-CN" altLang="fr-FR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分析</a:t>
            </a:r>
            <a:endParaRPr lang="zh-CN" altLang="fr-FR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762000" eaLnBrk="0" hangingPunct="0"/>
            <a:r>
              <a:rPr lang="en-GB" altLang="zh-CN" sz="1800">
                <a:solidFill>
                  <a:schemeClr val="bg1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8D</a:t>
            </a:r>
            <a:endParaRPr lang="fr-FR" altLang="zh-CN" sz="1800">
              <a:solidFill>
                <a:schemeClr val="bg1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423237" name="椭圆 3423236"/>
          <p:cNvSpPr/>
          <p:nvPr/>
        </p:nvSpPr>
        <p:spPr>
          <a:xfrm>
            <a:off x="839788" y="2659063"/>
            <a:ext cx="2589212" cy="1508125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txBody>
          <a:bodyPr wrap="none" anchor="ctr" anchorCtr="0"/>
          <a:p>
            <a:pPr algn="ctr" defTabSz="762000" eaLnBrk="0" hangingPunct="0">
              <a:spcBef>
                <a:spcPct val="1000"/>
              </a:spcBef>
            </a:pPr>
            <a:r>
              <a:rPr lang="zh-CN" altLang="fr-FR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确认</a:t>
            </a:r>
            <a:endParaRPr lang="zh-CN" altLang="fr-FR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762000" eaLnBrk="0" hangingPunct="0">
              <a:spcBef>
                <a:spcPct val="1000"/>
              </a:spcBef>
            </a:pPr>
            <a:r>
              <a:rPr lang="zh-CN" altLang="en-GB" sz="18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工厂经理</a:t>
            </a:r>
            <a:endParaRPr lang="zh-CN" altLang="fr-FR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23238" name="任意多边形 3423237"/>
          <p:cNvSpPr/>
          <p:nvPr/>
        </p:nvSpPr>
        <p:spPr>
          <a:xfrm>
            <a:off x="5827713" y="1893888"/>
            <a:ext cx="1219200" cy="768350"/>
          </a:xfrm>
          <a:custGeom>
            <a:avLst/>
            <a:gdLst>
              <a:gd name="txL" fmla="*/ 0 w 21454"/>
              <a:gd name="txT" fmla="*/ 0 h 21561"/>
              <a:gd name="txR" fmla="*/ 21454 w 21454"/>
              <a:gd name="txB" fmla="*/ 21561 h 21561"/>
            </a:gdLst>
            <a:ahLst/>
            <a:cxnLst>
              <a:cxn ang="270">
                <a:pos x="1297" y="0"/>
              </a:cxn>
              <a:cxn ang="0">
                <a:pos x="21453" y="19052"/>
              </a:cxn>
              <a:cxn ang="180">
                <a:pos x="0" y="21561"/>
              </a:cxn>
            </a:cxnLst>
            <a:rect l="txL" t="txT" r="txR" b="txB"/>
            <a:pathLst>
              <a:path w="21454" h="21561" fill="none">
                <a:moveTo>
                  <a:pt x="1297" y="0"/>
                </a:moveTo>
                <a:arcTo wR="21600" hR="21600" stAng="-5193452" swAng="4793214"/>
              </a:path>
              <a:path w="21454" h="21561" stroke="0">
                <a:moveTo>
                  <a:pt x="1297" y="0"/>
                </a:moveTo>
                <a:arcTo wR="21600" hR="21600" stAng="-5193452" swAng="4793214"/>
                <a:lnTo>
                  <a:pt x="0" y="21561"/>
                </a:lnTo>
                <a:close/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headEnd type="none" w="sm" len="sm"/>
            <a:tailEnd type="triangl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423239" name="任意多边形 3423238"/>
          <p:cNvSpPr/>
          <p:nvPr/>
        </p:nvSpPr>
        <p:spPr>
          <a:xfrm flipV="1">
            <a:off x="5881688" y="4152900"/>
            <a:ext cx="1112837" cy="619125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headEnd type="triangl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423240" name="任意多边形 3423239"/>
          <p:cNvSpPr/>
          <p:nvPr/>
        </p:nvSpPr>
        <p:spPr>
          <a:xfrm flipH="1" flipV="1">
            <a:off x="2030413" y="4167188"/>
            <a:ext cx="1114425" cy="620712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423241" name="任意多边形 3423240"/>
          <p:cNvSpPr/>
          <p:nvPr/>
        </p:nvSpPr>
        <p:spPr>
          <a:xfrm flipH="1">
            <a:off x="2100263" y="2041525"/>
            <a:ext cx="1112837" cy="620713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headEnd type="triangl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3423242" name="组合 3423241"/>
          <p:cNvGrpSpPr/>
          <p:nvPr/>
        </p:nvGrpSpPr>
        <p:grpSpPr>
          <a:xfrm>
            <a:off x="3660775" y="2667000"/>
            <a:ext cx="1746250" cy="1441450"/>
            <a:chOff x="2150" y="1654"/>
            <a:chExt cx="1184" cy="1096"/>
          </a:xfrm>
        </p:grpSpPr>
        <p:sp>
          <p:nvSpPr>
            <p:cNvPr id="3423243" name="十六角星 3423242"/>
            <p:cNvSpPr/>
            <p:nvPr/>
          </p:nvSpPr>
          <p:spPr>
            <a:xfrm>
              <a:off x="2150" y="1654"/>
              <a:ext cx="1184" cy="1096"/>
            </a:xfrm>
            <a:prstGeom prst="star16">
              <a:avLst>
                <a:gd name="adj" fmla="val 37500"/>
              </a:avLst>
            </a:prstGeom>
            <a:solidFill>
              <a:srgbClr val="FFCC00"/>
            </a:solidFill>
            <a:ln w="25400">
              <a:noFill/>
            </a:ln>
          </p:spPr>
          <p:txBody>
            <a:bodyPr wrap="none" lIns="92075" tIns="46038" rIns="92075" bIns="46038" anchor="ctr" anchorCtr="0"/>
            <a:p>
              <a:pPr algn="ctr" defTabSz="762000" eaLnBrk="0" hangingPunct="0">
                <a:spcBef>
                  <a:spcPct val="1000"/>
                </a:spcBef>
              </a:pPr>
              <a:endParaRPr lang="fr-FR" altLang="x-none" sz="1400" dirty="0"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Arial Narrow" panose="020B060602020203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3423244" name="椭圆 3423243"/>
            <p:cNvSpPr/>
            <p:nvPr/>
          </p:nvSpPr>
          <p:spPr>
            <a:xfrm>
              <a:off x="2278" y="1781"/>
              <a:ext cx="920" cy="852"/>
            </a:xfrm>
            <a:prstGeom prst="ellips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FF6F">
                    <a:alpha val="96001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25400">
              <a:noFill/>
            </a:ln>
          </p:spPr>
          <p:txBody>
            <a:bodyPr lIns="92075" tIns="46038" rIns="92075" bIns="46038" anchor="ctr" anchorCtr="0"/>
            <a:p>
              <a:pPr algn="ctr" defTabSz="762000" eaLnBrk="0" hangingPunct="0">
                <a:spcBef>
                  <a:spcPct val="1000"/>
                </a:spcBef>
              </a:pPr>
              <a:r>
                <a:rPr lang="zh-CN" altLang="fr-FR" sz="1800" dirty="0">
                  <a:solidFill>
                    <a:schemeClr val="tx2"/>
                  </a:solidFill>
                  <a:latin typeface="Arial Narrow" panose="020B0606020202030204" pitchFamily="34" charset="0"/>
                  <a:ea typeface="宋体" panose="02010600030101010101" pitchFamily="2" charset="-122"/>
                </a:rPr>
                <a:t>工厂</a:t>
              </a:r>
              <a:endParaRPr lang="zh-CN" altLang="fr-FR" sz="18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endParaRPr>
            </a:p>
            <a:p>
              <a:pPr algn="ctr" defTabSz="762000" eaLnBrk="0" hangingPunct="0">
                <a:spcBef>
                  <a:spcPct val="1000"/>
                </a:spcBef>
              </a:pPr>
              <a:r>
                <a:rPr lang="fr-FR" altLang="zh-CN" sz="1800">
                  <a:solidFill>
                    <a:schemeClr val="tx2"/>
                  </a:solidFill>
                  <a:latin typeface="Arial Narrow" panose="020B0606020202030204" pitchFamily="34" charset="0"/>
                  <a:ea typeface="黑体" panose="02010609060101010101" pitchFamily="2" charset="-122"/>
                </a:rPr>
                <a:t>QRQC</a:t>
              </a:r>
              <a:endParaRPr lang="fr-FR" altLang="zh-CN" sz="1800">
                <a:solidFill>
                  <a:schemeClr val="tx2"/>
                </a:solidFill>
                <a:latin typeface="Arial Narrow" panose="020B0606020202030204" pitchFamily="34" charset="0"/>
                <a:ea typeface="黑体" panose="02010609060101010101" pitchFamily="2" charset="-122"/>
              </a:endParaRPr>
            </a:p>
          </p:txBody>
        </p:sp>
      </p:grpSp>
      <p:sp>
        <p:nvSpPr>
          <p:cNvPr id="3423245" name="矩形 3423244"/>
          <p:cNvSpPr/>
          <p:nvPr/>
        </p:nvSpPr>
        <p:spPr>
          <a:xfrm>
            <a:off x="280988" y="295275"/>
            <a:ext cx="8439150" cy="762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marL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None/>
              <a:defRPr sz="2800" b="1" u="none" kern="120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>
                <a:ea typeface="宋体" panose="02010600030101010101" pitchFamily="2" charset="-122"/>
                <a:sym typeface="Wingdings" panose="05000000000000000000" pitchFamily="2" charset="2"/>
              </a:rPr>
              <a:t>如何进行工厂 </a:t>
            </a:r>
            <a:r>
              <a:rPr lang="en-US" altLang="zh-CN">
                <a:ea typeface="宋体" panose="02010600030101010101" pitchFamily="2" charset="-122"/>
                <a:sym typeface="Wingdings" panose="05000000000000000000" pitchFamily="2" charset="2"/>
              </a:rPr>
              <a:t>QRQC?</a:t>
            </a:r>
            <a:endParaRPr lang="en-US" altLang="zh-CN">
              <a:ea typeface="宋体" panose="02010600030101010101" pitchFamily="2" charset="-122"/>
              <a:sym typeface="Wingdings" panose="05000000000000000000" pitchFamily="2" charset="2"/>
            </a:endParaRPr>
          </a:p>
        </p:txBody>
      </p:sp>
      <p:sp>
        <p:nvSpPr>
          <p:cNvPr id="3423246" name="圆角矩形 3423245"/>
          <p:cNvSpPr/>
          <p:nvPr/>
        </p:nvSpPr>
        <p:spPr>
          <a:xfrm>
            <a:off x="488950" y="5681663"/>
            <a:ext cx="8137525" cy="792162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 w="38100" cap="flat" cmpd="sng">
            <a:solidFill>
              <a:srgbClr val="993366"/>
            </a:solidFill>
            <a:prstDash val="solid"/>
            <a:headEnd type="none" w="med" len="med"/>
            <a:tailEnd type="none" w="med" len="med"/>
          </a:ln>
        </p:spPr>
        <p:txBody>
          <a:bodyPr wrap="none" lIns="90000" tIns="46800" rIns="90000" bIns="46800" anchor="ctr" anchorCtr="0"/>
          <a:p>
            <a:pPr algn="ctr">
              <a:lnSpc>
                <a:spcPct val="9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工厂经理检查并批准 </a:t>
            </a:r>
            <a:r>
              <a:rPr lang="zh-CN" altLang="en-US" sz="32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所有 </a:t>
            </a:r>
            <a:r>
              <a:rPr lang="zh-CN" altLang="en-US" sz="24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关于顾客抱怨的 </a:t>
            </a:r>
            <a:r>
              <a:rPr lang="en-US" altLang="zh-CN" sz="240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8D's</a:t>
            </a:r>
            <a:endParaRPr lang="en-US" altLang="zh-CN" sz="240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23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324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27330" name="文本占位符 3427329"/>
          <p:cNvSpPr/>
          <p:nvPr>
            <p:ph type="body" idx="4294967295"/>
          </p:nvPr>
        </p:nvSpPr>
        <p:spPr>
          <a:xfrm>
            <a:off x="944563" y="1473200"/>
            <a:ext cx="8199437" cy="48561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anchor="t" anchorCtr="0">
            <a:spAutoFit/>
          </a:bodyPr>
          <a:p>
            <a:pPr marL="374650" indent="-374650" defTabSz="914400">
              <a:lnSpc>
                <a:spcPct val="80000"/>
              </a:lnSpc>
              <a:spcBef>
                <a:spcPct val="10000"/>
              </a:spcBef>
              <a:buClr>
                <a:schemeClr val="accent2"/>
              </a:buClr>
              <a:tabLst>
                <a:tab pos="3495675" algn="l"/>
              </a:tabLst>
            </a:pPr>
            <a:r>
              <a:rPr lang="zh-CN" altLang="en-GB" b="1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谁参加</a:t>
            </a:r>
            <a:r>
              <a:rPr lang="en-GB" altLang="zh-CN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GB" altLang="zh-CN" b="1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GB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工厂经理和质量经理主持</a:t>
            </a:r>
            <a:endParaRPr lang="zh-CN" altLang="en-GB" sz="24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GB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所有工厂的管理团队</a:t>
            </a:r>
            <a:endParaRPr lang="zh-CN" altLang="en-GB" sz="24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en-GB" altLang="zh-CN" sz="2400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+ </a:t>
            </a:r>
            <a:r>
              <a:rPr lang="zh-CN" altLang="en-GB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更高级别的人员（如果正好在现场）</a:t>
            </a:r>
            <a:br>
              <a:rPr lang="zh-CN" altLang="en-GB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endParaRPr lang="zh-CN" altLang="en-GB" sz="24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74650" indent="-374650" defTabSz="914400">
              <a:lnSpc>
                <a:spcPct val="80000"/>
              </a:lnSpc>
              <a:spcBef>
                <a:spcPct val="10000"/>
              </a:spcBef>
              <a:buClr>
                <a:schemeClr val="accent2"/>
              </a:buClr>
              <a:tabLst>
                <a:tab pos="3495675" algn="l"/>
              </a:tabLst>
            </a:pPr>
            <a:r>
              <a:rPr lang="zh-CN" altLang="en-GB" b="1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什么内容</a:t>
            </a:r>
            <a:r>
              <a:rPr lang="en-GB" altLang="zh-CN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GB" altLang="zh-CN" b="1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GB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评审顾客抱怨 </a:t>
            </a:r>
            <a:r>
              <a:rPr lang="en-GB" altLang="zh-CN" sz="2400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– </a:t>
            </a:r>
            <a:r>
              <a:rPr lang="zh-CN" altLang="en-GB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从抑制开始</a:t>
            </a:r>
            <a:r>
              <a:rPr lang="en-GB" altLang="zh-CN" sz="2400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.</a:t>
            </a:r>
            <a:endParaRPr lang="en-GB" altLang="zh-CN" sz="2400" b="1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GB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指派措施负责人</a:t>
            </a:r>
            <a:r>
              <a:rPr lang="en-GB" altLang="zh-CN" sz="2400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</a:t>
            </a:r>
            <a:r>
              <a:rPr lang="zh-CN" altLang="en-GB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最终期限</a:t>
            </a:r>
            <a:endParaRPr lang="zh-CN" altLang="en-GB" sz="24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endParaRPr lang="zh-CN" altLang="en-GB" sz="24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74650" indent="-374650" defTabSz="914400">
              <a:lnSpc>
                <a:spcPct val="80000"/>
              </a:lnSpc>
              <a:spcBef>
                <a:spcPct val="10000"/>
              </a:spcBef>
              <a:buClr>
                <a:schemeClr val="accent2"/>
              </a:buClr>
              <a:tabLst>
                <a:tab pos="3495675" algn="l"/>
              </a:tabLst>
            </a:pPr>
            <a:r>
              <a:rPr lang="zh-CN" altLang="en-GB" b="1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什么时候</a:t>
            </a:r>
            <a:r>
              <a:rPr lang="en-GB" altLang="zh-CN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GB" altLang="zh-CN" b="1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GB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每天</a:t>
            </a:r>
            <a:endParaRPr lang="zh-CN" altLang="en-GB" sz="24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endParaRPr lang="zh-CN" altLang="en-GB" sz="24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374650" indent="-374650" defTabSz="914400">
              <a:lnSpc>
                <a:spcPct val="80000"/>
              </a:lnSpc>
              <a:spcBef>
                <a:spcPct val="10000"/>
              </a:spcBef>
              <a:buClr>
                <a:schemeClr val="accent2"/>
              </a:buClr>
              <a:tabLst>
                <a:tab pos="3495675" algn="l"/>
              </a:tabLst>
            </a:pPr>
            <a:r>
              <a:rPr lang="zh-CN" altLang="en-GB" b="1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如何</a:t>
            </a:r>
            <a:r>
              <a:rPr lang="en-GB" altLang="zh-CN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en-GB" altLang="zh-CN" b="1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en-GB" altLang="zh-CN" sz="2400" b="1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 </a:t>
            </a:r>
            <a:r>
              <a:rPr lang="zh-CN" altLang="en-GB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板</a:t>
            </a:r>
            <a:endParaRPr lang="zh-CN" altLang="en-GB" sz="24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58850" lvl="1" indent="-393700" defTabSz="91440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80000"/>
              <a:tabLst>
                <a:tab pos="3495675" algn="l"/>
              </a:tabLst>
            </a:pPr>
            <a:r>
              <a:rPr lang="zh-CN" altLang="en-GB" sz="2400" b="1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手头要拿着件</a:t>
            </a:r>
            <a:endParaRPr lang="zh-CN" altLang="en-US" sz="2400" b="1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27332" name="矩形 3427331"/>
          <p:cNvSpPr/>
          <p:nvPr/>
        </p:nvSpPr>
        <p:spPr>
          <a:xfrm>
            <a:off x="0" y="7864475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defTabSz="914400" eaLnBrk="0" hangingPunct="0">
              <a:tabLst>
                <a:tab pos="900430" algn="l"/>
                <a:tab pos="1125855" algn="l"/>
              </a:tabLst>
            </a:pPr>
            <a:endParaRPr lang="fr-FR" altLang="x-none" sz="2400" b="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427333" name="标题 3427332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lang="zh-CN" altLang="en-US" dirty="0">
                <a:ea typeface="宋体" panose="02010600030101010101" pitchFamily="2" charset="-122"/>
                <a:sym typeface="Wingdings" panose="05000000000000000000" pitchFamily="2" charset="2"/>
              </a:rPr>
              <a:t>如何进行工厂 </a:t>
            </a:r>
            <a:r>
              <a:rPr lang="en-US" altLang="zh-CN">
                <a:ea typeface="宋体" panose="02010600030101010101" pitchFamily="2" charset="-122"/>
                <a:sym typeface="Wingdings" panose="05000000000000000000" pitchFamily="2" charset="2"/>
              </a:rPr>
              <a:t>QRQC?</a:t>
            </a:r>
            <a:endParaRPr lang="en-US" altLang="zh-CN">
              <a:ea typeface="宋体" panose="02010600030101010101" pitchFamily="2" charset="-122"/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7330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7330">
                                            <p:txEl>
                                              <p:charRg st="5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7330">
                                            <p:txEl>
                                              <p:charRg st="1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7330">
                                            <p:txEl>
                                              <p:charRg st="27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7330">
                                            <p:txEl>
                                              <p:charRg st="47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7330">
                                            <p:txEl>
                                              <p:charRg st="53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7330">
                                            <p:txEl>
                                              <p:charRg st="69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7330">
                                            <p:txEl>
                                              <p:charRg st="83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7330">
                                            <p:txEl>
                                              <p:charRg st="89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7330">
                                            <p:txEl>
                                              <p:charRg st="93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7330">
                                            <p:txEl>
                                              <p:charRg st="97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7330">
                                            <p:txEl>
                                              <p:charRg st="104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7330" grpId="0" bldLvl="2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45496" name="圆角矩形 3345495"/>
          <p:cNvSpPr/>
          <p:nvPr/>
        </p:nvSpPr>
        <p:spPr>
          <a:xfrm>
            <a:off x="373063" y="2382838"/>
            <a:ext cx="8712200" cy="4119562"/>
          </a:xfrm>
          <a:prstGeom prst="roundRect">
            <a:avLst>
              <a:gd name="adj" fmla="val 8458"/>
            </a:avLst>
          </a:prstGeom>
          <a:solidFill>
            <a:schemeClr val="bg2">
              <a:alpha val="50000"/>
            </a:schemeClr>
          </a:solidFill>
          <a:ln w="28575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45410" name="矩形 3345409"/>
          <p:cNvSpPr/>
          <p:nvPr/>
        </p:nvSpPr>
        <p:spPr>
          <a:xfrm>
            <a:off x="330200" y="508000"/>
            <a:ext cx="8686800" cy="48736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None/>
              <a:defRPr sz="2800" b="1" u="none" kern="120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>
                <a:ea typeface="宋体" panose="02010600030101010101" pitchFamily="2" charset="-122"/>
              </a:rPr>
              <a:t>日常 </a:t>
            </a:r>
            <a:r>
              <a:rPr lang="en-US" altLang="zh-CN">
                <a:ea typeface="宋体" panose="02010600030101010101" pitchFamily="2" charset="-122"/>
              </a:rPr>
              <a:t>QRQC</a:t>
            </a:r>
            <a:r>
              <a:rPr lang="zh-CN" altLang="en-US" dirty="0">
                <a:ea typeface="宋体" panose="02010600030101010101" pitchFamily="2" charset="-122"/>
              </a:rPr>
              <a:t>对顾客问题的快速反应</a:t>
            </a:r>
            <a:endParaRPr lang="fr-FR" altLang="en-US"/>
          </a:p>
        </p:txBody>
      </p:sp>
      <p:sp>
        <p:nvSpPr>
          <p:cNvPr id="3345411" name="矩形 3345410"/>
          <p:cNvSpPr/>
          <p:nvPr/>
        </p:nvSpPr>
        <p:spPr>
          <a:xfrm>
            <a:off x="279400" y="1303338"/>
            <a:ext cx="2117725" cy="427037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fr-FR" altLang="zh-CN" sz="2200">
                <a:solidFill>
                  <a:schemeClr val="tx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&gt; </a:t>
            </a:r>
            <a:r>
              <a:rPr lang="zh-CN" altLang="fr-FR" sz="22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日常</a:t>
            </a:r>
            <a:r>
              <a:rPr lang="fr-FR" altLang="zh-CN" sz="2200">
                <a:solidFill>
                  <a:srgbClr val="000066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QRQC:</a:t>
            </a:r>
            <a:endParaRPr lang="fr-FR" altLang="zh-CN" sz="2200">
              <a:solidFill>
                <a:srgbClr val="000066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45412" name="文本框 3345411"/>
          <p:cNvSpPr txBox="1"/>
          <p:nvPr/>
        </p:nvSpPr>
        <p:spPr>
          <a:xfrm>
            <a:off x="2008188" y="1303338"/>
            <a:ext cx="7008812" cy="9302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fr-FR" sz="22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在顾客缺陷发生的当天（当班）</a:t>
            </a:r>
            <a:endParaRPr lang="zh-CN" altLang="fr-FR" sz="2200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fr-FR" sz="22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必须采取</a:t>
            </a:r>
            <a:r>
              <a:rPr lang="zh-CN" altLang="fr-FR" sz="2200" dirty="0">
                <a:solidFill>
                  <a:srgbClr val="0066F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抑制措施</a:t>
            </a:r>
            <a:r>
              <a:rPr lang="fr-FR" altLang="zh-CN" sz="2200">
                <a:solidFill>
                  <a:srgbClr val="0066FF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 </a:t>
            </a:r>
            <a:r>
              <a:rPr lang="fr-FR" altLang="zh-CN" sz="2200">
                <a:solidFill>
                  <a:srgbClr val="5F5F5F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(</a:t>
            </a:r>
            <a:r>
              <a:rPr lang="zh-CN" altLang="fr-FR" sz="22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填写在板子上</a:t>
            </a:r>
            <a:r>
              <a:rPr lang="fr-FR" altLang="zh-CN" sz="2200">
                <a:solidFill>
                  <a:srgbClr val="5F5F5F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)</a:t>
            </a:r>
            <a:endParaRPr lang="fr-FR" altLang="zh-CN" sz="2200">
              <a:solidFill>
                <a:srgbClr val="5F5F5F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45458" name="矩形 3345457"/>
          <p:cNvSpPr/>
          <p:nvPr/>
        </p:nvSpPr>
        <p:spPr>
          <a:xfrm>
            <a:off x="781050" y="4500563"/>
            <a:ext cx="1588" cy="1524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 algn="ctr"/>
            <a:endParaRPr lang="fr-FR" altLang="x-none" sz="1000" b="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pic>
        <p:nvPicPr>
          <p:cNvPr id="3345413" name="图片 3345412" descr="Image1"/>
          <p:cNvPicPr>
            <a:picLocks noChangeAspect="1"/>
          </p:cNvPicPr>
          <p:nvPr/>
        </p:nvPicPr>
        <p:blipFill>
          <a:blip r:embed="rId1"/>
          <a:srcRect l="5345"/>
          <a:stretch>
            <a:fillRect/>
          </a:stretch>
        </p:blipFill>
        <p:spPr>
          <a:xfrm>
            <a:off x="604838" y="2473325"/>
            <a:ext cx="3508375" cy="16462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45414" name="矩形 3345413"/>
          <p:cNvSpPr/>
          <p:nvPr/>
        </p:nvSpPr>
        <p:spPr>
          <a:xfrm>
            <a:off x="4067175" y="2492375"/>
            <a:ext cx="4691063" cy="2109788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345415" name="平行四边形 3345414"/>
          <p:cNvSpPr/>
          <p:nvPr/>
        </p:nvSpPr>
        <p:spPr>
          <a:xfrm rot="-1454148">
            <a:off x="0" y="3360738"/>
            <a:ext cx="4676775" cy="1924050"/>
          </a:xfrm>
          <a:prstGeom prst="parallelogram">
            <a:avLst>
              <a:gd name="adj" fmla="val 45001"/>
            </a:avLst>
          </a:prstGeom>
          <a:solidFill>
            <a:schemeClr val="bg2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aphicFrame>
        <p:nvGraphicFramePr>
          <p:cNvPr id="3345416" name="对象 3345415"/>
          <p:cNvGraphicFramePr/>
          <p:nvPr/>
        </p:nvGraphicFramePr>
        <p:xfrm>
          <a:off x="5267325" y="2762250"/>
          <a:ext cx="3394075" cy="170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2" imgW="10001885" imgH="3612515" progId="Excel.Sheet.8">
                  <p:embed/>
                </p:oleObj>
              </mc:Choice>
              <mc:Fallback>
                <p:oleObj name="" r:id="rId2" imgW="10001885" imgH="3612515" progId="Excel.Shee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267325" y="2762250"/>
                        <a:ext cx="3394075" cy="1708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45417" name="文本框 3345416"/>
          <p:cNvSpPr txBox="1"/>
          <p:nvPr/>
        </p:nvSpPr>
        <p:spPr>
          <a:xfrm>
            <a:off x="6664325" y="2605088"/>
            <a:ext cx="889000" cy="212725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 algn="ctr"/>
            <a:r>
              <a:rPr lang="zh-CN" altLang="fr-FR" sz="1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每日跟踪表</a:t>
            </a:r>
            <a:endParaRPr lang="zh-CN" altLang="fr-FR" sz="14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45418" name="矩形 3345417"/>
          <p:cNvSpPr/>
          <p:nvPr/>
        </p:nvSpPr>
        <p:spPr>
          <a:xfrm>
            <a:off x="3703638" y="2625725"/>
            <a:ext cx="1587" cy="1524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 algn="ctr"/>
            <a:endParaRPr lang="fr-FR" altLang="x-none" sz="1000" b="0" dirty="0">
              <a:solidFill>
                <a:schemeClr val="tx1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45419" name="直接连接符 3345418"/>
          <p:cNvSpPr/>
          <p:nvPr/>
        </p:nvSpPr>
        <p:spPr>
          <a:xfrm flipV="1">
            <a:off x="604838" y="4605338"/>
            <a:ext cx="3462337" cy="1579562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20" name="直接连接符 3345419"/>
          <p:cNvSpPr/>
          <p:nvPr/>
        </p:nvSpPr>
        <p:spPr>
          <a:xfrm flipH="1">
            <a:off x="4062413" y="4159250"/>
            <a:ext cx="844550" cy="1588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21" name="直接连接符 3345420"/>
          <p:cNvSpPr/>
          <p:nvPr/>
        </p:nvSpPr>
        <p:spPr>
          <a:xfrm flipV="1">
            <a:off x="3536950" y="4148138"/>
            <a:ext cx="547688" cy="230187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22" name="直接连接符 3345421"/>
          <p:cNvSpPr/>
          <p:nvPr/>
        </p:nvSpPr>
        <p:spPr>
          <a:xfrm flipH="1">
            <a:off x="4387850" y="4159250"/>
            <a:ext cx="560388" cy="230188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23" name="直接连接符 3345422"/>
          <p:cNvSpPr/>
          <p:nvPr/>
        </p:nvSpPr>
        <p:spPr>
          <a:xfrm flipH="1">
            <a:off x="3495675" y="4389438"/>
            <a:ext cx="906463" cy="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24" name="直接连接符 3345423"/>
          <p:cNvSpPr/>
          <p:nvPr/>
        </p:nvSpPr>
        <p:spPr>
          <a:xfrm>
            <a:off x="4935538" y="4168775"/>
            <a:ext cx="1587" cy="468313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25" name="直接连接符 3345424"/>
          <p:cNvSpPr/>
          <p:nvPr/>
        </p:nvSpPr>
        <p:spPr>
          <a:xfrm>
            <a:off x="4402138" y="4389438"/>
            <a:ext cx="1587" cy="47625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26" name="直接连接符 3345425"/>
          <p:cNvSpPr/>
          <p:nvPr/>
        </p:nvSpPr>
        <p:spPr>
          <a:xfrm flipH="1">
            <a:off x="3495675" y="4433888"/>
            <a:ext cx="906463" cy="1587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27" name="直接连接符 3345426"/>
          <p:cNvSpPr/>
          <p:nvPr/>
        </p:nvSpPr>
        <p:spPr>
          <a:xfrm flipV="1">
            <a:off x="4402138" y="4205288"/>
            <a:ext cx="546100" cy="2286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28" name="矩形 3345427"/>
          <p:cNvSpPr/>
          <p:nvPr/>
        </p:nvSpPr>
        <p:spPr>
          <a:xfrm>
            <a:off x="4027488" y="3738563"/>
            <a:ext cx="534987" cy="6032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345429" name="矩形 3345428"/>
          <p:cNvSpPr/>
          <p:nvPr/>
        </p:nvSpPr>
        <p:spPr>
          <a:xfrm>
            <a:off x="3973513" y="3940175"/>
            <a:ext cx="711200" cy="212725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 algn="ctr"/>
            <a:r>
              <a:rPr lang="zh-CN" altLang="fr-FR" sz="1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缺陷件台</a:t>
            </a:r>
            <a:endParaRPr lang="zh-CN" altLang="fr-FR" sz="14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45432" name="椭圆 3345431"/>
          <p:cNvSpPr/>
          <p:nvPr/>
        </p:nvSpPr>
        <p:spPr>
          <a:xfrm>
            <a:off x="1073150" y="4694238"/>
            <a:ext cx="274638" cy="219075"/>
          </a:xfrm>
          <a:prstGeom prst="ellipse">
            <a:avLst/>
          </a:prstGeom>
          <a:noFill/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45433" name="椭圆 3345432"/>
          <p:cNvSpPr/>
          <p:nvPr/>
        </p:nvSpPr>
        <p:spPr>
          <a:xfrm>
            <a:off x="4778375" y="5099050"/>
            <a:ext cx="274638" cy="214313"/>
          </a:xfrm>
          <a:prstGeom prst="ellipse">
            <a:avLst/>
          </a:prstGeom>
          <a:noFill/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45434" name="直接连接符 3345433"/>
          <p:cNvSpPr/>
          <p:nvPr/>
        </p:nvSpPr>
        <p:spPr>
          <a:xfrm>
            <a:off x="4935538" y="5334000"/>
            <a:ext cx="130175" cy="48260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35" name="直接连接符 3345434"/>
          <p:cNvSpPr/>
          <p:nvPr/>
        </p:nvSpPr>
        <p:spPr>
          <a:xfrm flipV="1">
            <a:off x="4835525" y="5816600"/>
            <a:ext cx="230188" cy="468313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36" name="直接连接符 3345435"/>
          <p:cNvSpPr/>
          <p:nvPr/>
        </p:nvSpPr>
        <p:spPr>
          <a:xfrm flipH="1" flipV="1">
            <a:off x="5065713" y="5816600"/>
            <a:ext cx="187325" cy="468313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37" name="直接连接符 3345436"/>
          <p:cNvSpPr/>
          <p:nvPr/>
        </p:nvSpPr>
        <p:spPr>
          <a:xfrm flipH="1">
            <a:off x="4633913" y="5334000"/>
            <a:ext cx="301625" cy="274638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38" name="直接连接符 3345437"/>
          <p:cNvSpPr/>
          <p:nvPr/>
        </p:nvSpPr>
        <p:spPr>
          <a:xfrm flipH="1">
            <a:off x="4878388" y="5334000"/>
            <a:ext cx="57150" cy="415925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39" name="椭圆 3345438"/>
          <p:cNvSpPr/>
          <p:nvPr/>
        </p:nvSpPr>
        <p:spPr>
          <a:xfrm>
            <a:off x="5843588" y="5132388"/>
            <a:ext cx="274637" cy="212725"/>
          </a:xfrm>
          <a:prstGeom prst="ellipse">
            <a:avLst/>
          </a:prstGeom>
          <a:noFill/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45440" name="直接连接符 3345439"/>
          <p:cNvSpPr/>
          <p:nvPr/>
        </p:nvSpPr>
        <p:spPr>
          <a:xfrm>
            <a:off x="6002338" y="5368925"/>
            <a:ext cx="128587" cy="47625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41" name="直接连接符 3345440"/>
          <p:cNvSpPr/>
          <p:nvPr/>
        </p:nvSpPr>
        <p:spPr>
          <a:xfrm flipV="1">
            <a:off x="5900738" y="5845175"/>
            <a:ext cx="230187" cy="473075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42" name="直接连接符 3345441"/>
          <p:cNvSpPr/>
          <p:nvPr/>
        </p:nvSpPr>
        <p:spPr>
          <a:xfrm flipH="1" flipV="1">
            <a:off x="6130925" y="5845175"/>
            <a:ext cx="187325" cy="473075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43" name="直接连接符 3345442"/>
          <p:cNvSpPr/>
          <p:nvPr/>
        </p:nvSpPr>
        <p:spPr>
          <a:xfrm flipH="1">
            <a:off x="5699125" y="5368925"/>
            <a:ext cx="303213" cy="274638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44" name="直接连接符 3345443"/>
          <p:cNvSpPr/>
          <p:nvPr/>
        </p:nvSpPr>
        <p:spPr>
          <a:xfrm flipH="1">
            <a:off x="5943600" y="5368925"/>
            <a:ext cx="58738" cy="414338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45" name="椭圆 3345444"/>
          <p:cNvSpPr/>
          <p:nvPr/>
        </p:nvSpPr>
        <p:spPr>
          <a:xfrm>
            <a:off x="7340600" y="4975225"/>
            <a:ext cx="274638" cy="220663"/>
          </a:xfrm>
          <a:prstGeom prst="ellipse">
            <a:avLst/>
          </a:prstGeom>
          <a:noFill/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45446" name="直接连接符 3345445"/>
          <p:cNvSpPr/>
          <p:nvPr/>
        </p:nvSpPr>
        <p:spPr>
          <a:xfrm>
            <a:off x="7499350" y="5216525"/>
            <a:ext cx="128588" cy="477838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47" name="直接连接符 3345446"/>
          <p:cNvSpPr/>
          <p:nvPr/>
        </p:nvSpPr>
        <p:spPr>
          <a:xfrm flipV="1">
            <a:off x="7399338" y="5694363"/>
            <a:ext cx="228600" cy="471487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48" name="直接连接符 3345447"/>
          <p:cNvSpPr/>
          <p:nvPr/>
        </p:nvSpPr>
        <p:spPr>
          <a:xfrm flipH="1" flipV="1">
            <a:off x="7627938" y="5694363"/>
            <a:ext cx="188912" cy="471487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49" name="直接连接符 3345448"/>
          <p:cNvSpPr/>
          <p:nvPr/>
        </p:nvSpPr>
        <p:spPr>
          <a:xfrm flipH="1">
            <a:off x="7196138" y="5216525"/>
            <a:ext cx="303212" cy="269875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50" name="直接连接符 3345449"/>
          <p:cNvSpPr/>
          <p:nvPr/>
        </p:nvSpPr>
        <p:spPr>
          <a:xfrm flipH="1">
            <a:off x="7442200" y="5216525"/>
            <a:ext cx="57150" cy="415925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51" name="直接连接符 3345450"/>
          <p:cNvSpPr/>
          <p:nvPr/>
        </p:nvSpPr>
        <p:spPr>
          <a:xfrm flipH="1">
            <a:off x="1101725" y="4937125"/>
            <a:ext cx="101600" cy="560388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52" name="直接连接符 3345451"/>
          <p:cNvSpPr/>
          <p:nvPr/>
        </p:nvSpPr>
        <p:spPr>
          <a:xfrm flipH="1" flipV="1">
            <a:off x="1101725" y="5497513"/>
            <a:ext cx="274638" cy="504825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53" name="直接连接符 3345452"/>
          <p:cNvSpPr/>
          <p:nvPr/>
        </p:nvSpPr>
        <p:spPr>
          <a:xfrm flipV="1">
            <a:off x="1058863" y="5497513"/>
            <a:ext cx="42862" cy="62230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54" name="直接连接符 3345453"/>
          <p:cNvSpPr/>
          <p:nvPr/>
        </p:nvSpPr>
        <p:spPr>
          <a:xfrm flipV="1">
            <a:off x="1203325" y="4772025"/>
            <a:ext cx="735013" cy="16510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55" name="直接连接符 3345454"/>
          <p:cNvSpPr/>
          <p:nvPr/>
        </p:nvSpPr>
        <p:spPr>
          <a:xfrm>
            <a:off x="1203325" y="4937125"/>
            <a:ext cx="42863" cy="47625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56" name="矩形 3345455"/>
          <p:cNvSpPr/>
          <p:nvPr/>
        </p:nvSpPr>
        <p:spPr>
          <a:xfrm>
            <a:off x="914400" y="4267200"/>
            <a:ext cx="722313" cy="4095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345457" name="矩形 3345456"/>
          <p:cNvSpPr/>
          <p:nvPr/>
        </p:nvSpPr>
        <p:spPr>
          <a:xfrm>
            <a:off x="1785938" y="5819775"/>
            <a:ext cx="355600" cy="212725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 algn="ctr"/>
            <a:r>
              <a:rPr lang="zh-CN" altLang="fr-FR" sz="14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制造</a:t>
            </a:r>
            <a:endParaRPr lang="zh-CN" altLang="fr-FR" sz="1400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45459" name="矩形 3345458"/>
          <p:cNvSpPr/>
          <p:nvPr/>
        </p:nvSpPr>
        <p:spPr>
          <a:xfrm>
            <a:off x="4430713" y="4672013"/>
            <a:ext cx="1001712" cy="41116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345460" name="矩形 3345459"/>
          <p:cNvSpPr/>
          <p:nvPr/>
        </p:nvSpPr>
        <p:spPr>
          <a:xfrm>
            <a:off x="3976688" y="5095875"/>
            <a:ext cx="355600" cy="212725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 algn="ctr"/>
            <a:r>
              <a:rPr lang="zh-CN" altLang="fr-FR" sz="14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制造</a:t>
            </a:r>
            <a:endParaRPr lang="zh-CN" altLang="fr-FR" sz="1000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45461" name="矩形 3345460"/>
          <p:cNvSpPr/>
          <p:nvPr/>
        </p:nvSpPr>
        <p:spPr>
          <a:xfrm>
            <a:off x="4830763" y="4886325"/>
            <a:ext cx="1587" cy="15240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 algn="ctr"/>
            <a:endParaRPr lang="fr-FR" altLang="x-none" sz="1000" b="0" dirty="0">
              <a:solidFill>
                <a:schemeClr val="tx1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45462" name="矩形 3345461"/>
          <p:cNvSpPr/>
          <p:nvPr/>
        </p:nvSpPr>
        <p:spPr>
          <a:xfrm>
            <a:off x="5832475" y="4887913"/>
            <a:ext cx="355600" cy="212725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 algn="ctr"/>
            <a:r>
              <a:rPr lang="zh-CN" altLang="fr-FR" sz="14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维修</a:t>
            </a:r>
            <a:endParaRPr lang="zh-CN" altLang="fr-FR" sz="1000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45463" name="矩形 3345462"/>
          <p:cNvSpPr/>
          <p:nvPr/>
        </p:nvSpPr>
        <p:spPr>
          <a:xfrm>
            <a:off x="7318375" y="4684713"/>
            <a:ext cx="355600" cy="212725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 algn="ctr"/>
            <a:r>
              <a:rPr lang="zh-CN" altLang="fr-FR" sz="14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质量</a:t>
            </a:r>
            <a:endParaRPr lang="zh-CN" altLang="fr-FR" sz="1400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45464" name="直接连接符 3345463"/>
          <p:cNvSpPr/>
          <p:nvPr/>
        </p:nvSpPr>
        <p:spPr>
          <a:xfrm>
            <a:off x="4075113" y="2492375"/>
            <a:ext cx="0" cy="16716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65" name="直接连接符 3345464"/>
          <p:cNvSpPr/>
          <p:nvPr/>
        </p:nvSpPr>
        <p:spPr>
          <a:xfrm>
            <a:off x="4067175" y="4598988"/>
            <a:ext cx="46910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66" name="直接连接符 3345465"/>
          <p:cNvSpPr/>
          <p:nvPr/>
        </p:nvSpPr>
        <p:spPr>
          <a:xfrm flipV="1">
            <a:off x="1947863" y="3316288"/>
            <a:ext cx="1227137" cy="461962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67" name="直接连接符 3345466"/>
          <p:cNvSpPr/>
          <p:nvPr/>
        </p:nvSpPr>
        <p:spPr>
          <a:xfrm flipV="1">
            <a:off x="1957388" y="4424363"/>
            <a:ext cx="1217612" cy="530225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68" name="直接连接符 3345467"/>
          <p:cNvSpPr/>
          <p:nvPr/>
        </p:nvSpPr>
        <p:spPr>
          <a:xfrm flipH="1">
            <a:off x="1955800" y="3775075"/>
            <a:ext cx="0" cy="1189038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69" name="直接连接符 3345468"/>
          <p:cNvSpPr/>
          <p:nvPr/>
        </p:nvSpPr>
        <p:spPr>
          <a:xfrm flipH="1">
            <a:off x="3175000" y="3316288"/>
            <a:ext cx="0" cy="111125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70" name="直接连接符 3345469"/>
          <p:cNvSpPr/>
          <p:nvPr/>
        </p:nvSpPr>
        <p:spPr>
          <a:xfrm flipV="1">
            <a:off x="1957388" y="3932238"/>
            <a:ext cx="1217612" cy="498475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71" name="直接连接符 3345470"/>
          <p:cNvSpPr/>
          <p:nvPr/>
        </p:nvSpPr>
        <p:spPr>
          <a:xfrm flipV="1">
            <a:off x="1936750" y="4194175"/>
            <a:ext cx="1238250" cy="542925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72" name="文本框 3345471"/>
          <p:cNvSpPr txBox="1"/>
          <p:nvPr/>
        </p:nvSpPr>
        <p:spPr>
          <a:xfrm>
            <a:off x="1865313" y="4173538"/>
            <a:ext cx="344487" cy="823912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fr-FR" altLang="zh-CN" sz="1200" b="0">
                <a:solidFill>
                  <a:schemeClr val="tx1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1</a:t>
            </a:r>
            <a:endParaRPr lang="fr-FR" altLang="zh-CN" sz="1200" b="0">
              <a:solidFill>
                <a:schemeClr val="tx1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>
              <a:spcBef>
                <a:spcPct val="50000"/>
              </a:spcBef>
            </a:pPr>
            <a:r>
              <a:rPr lang="fr-FR" altLang="zh-CN" sz="1200" b="0">
                <a:solidFill>
                  <a:schemeClr val="tx1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2</a:t>
            </a:r>
            <a:endParaRPr lang="fr-FR" altLang="zh-CN" sz="1200" b="0">
              <a:solidFill>
                <a:schemeClr val="tx1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  <a:p>
            <a:pPr algn="ctr">
              <a:spcBef>
                <a:spcPct val="50000"/>
              </a:spcBef>
            </a:pPr>
            <a:r>
              <a:rPr lang="fr-FR" altLang="zh-CN" sz="1200" b="0">
                <a:solidFill>
                  <a:schemeClr val="tx1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3</a:t>
            </a:r>
            <a:endParaRPr lang="fr-FR" altLang="zh-CN" sz="1200" b="0">
              <a:solidFill>
                <a:schemeClr val="tx1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45473" name="文本框 3345472"/>
          <p:cNvSpPr txBox="1"/>
          <p:nvPr/>
        </p:nvSpPr>
        <p:spPr>
          <a:xfrm rot="-1171144">
            <a:off x="2028825" y="3457575"/>
            <a:ext cx="355600" cy="212725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 algn="ctr"/>
            <a:r>
              <a:rPr lang="zh-CN" altLang="fr-FR" sz="1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缺陷</a:t>
            </a:r>
            <a:endParaRPr lang="zh-CN" altLang="fr-FR" sz="14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45474" name="直接连接符 3345473"/>
          <p:cNvSpPr/>
          <p:nvPr/>
        </p:nvSpPr>
        <p:spPr>
          <a:xfrm>
            <a:off x="2570163" y="3540125"/>
            <a:ext cx="6350" cy="1158875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75" name="文本框 3345474"/>
          <p:cNvSpPr txBox="1"/>
          <p:nvPr/>
        </p:nvSpPr>
        <p:spPr>
          <a:xfrm rot="-1209838">
            <a:off x="2492375" y="3222625"/>
            <a:ext cx="711200" cy="212725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 algn="ctr"/>
            <a:r>
              <a:rPr lang="zh-CN" altLang="fr-FR" sz="1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抑制措施</a:t>
            </a:r>
            <a:endParaRPr lang="zh-CN" altLang="fr-FR" sz="14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45476" name="文本框 3345475"/>
          <p:cNvSpPr txBox="1"/>
          <p:nvPr/>
        </p:nvSpPr>
        <p:spPr>
          <a:xfrm rot="-1395957">
            <a:off x="2112963" y="4027488"/>
            <a:ext cx="390525" cy="2444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fr-FR" altLang="zh-CN" sz="1000">
                <a:solidFill>
                  <a:schemeClr val="tx1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- - -</a:t>
            </a:r>
            <a:endParaRPr lang="fr-FR" altLang="zh-CN" sz="1000">
              <a:solidFill>
                <a:schemeClr val="tx1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45477" name="文本框 3345476"/>
          <p:cNvSpPr txBox="1"/>
          <p:nvPr/>
        </p:nvSpPr>
        <p:spPr>
          <a:xfrm rot="-1395957">
            <a:off x="2143125" y="4311650"/>
            <a:ext cx="390525" cy="2444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fr-FR" altLang="zh-CN" sz="1000">
                <a:solidFill>
                  <a:schemeClr val="tx1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- - -</a:t>
            </a:r>
            <a:endParaRPr lang="fr-FR" altLang="zh-CN" sz="1000">
              <a:solidFill>
                <a:schemeClr val="tx1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45478" name="文本框 3345477"/>
          <p:cNvSpPr txBox="1"/>
          <p:nvPr/>
        </p:nvSpPr>
        <p:spPr>
          <a:xfrm rot="-1395957">
            <a:off x="2151063" y="4583113"/>
            <a:ext cx="390525" cy="2444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fr-FR" altLang="zh-CN" sz="1000">
                <a:solidFill>
                  <a:schemeClr val="tx1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- - -</a:t>
            </a:r>
            <a:endParaRPr lang="fr-FR" altLang="zh-CN" sz="1000">
              <a:solidFill>
                <a:schemeClr val="tx1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45479" name="直接连接符 3345478"/>
          <p:cNvSpPr/>
          <p:nvPr/>
        </p:nvSpPr>
        <p:spPr>
          <a:xfrm>
            <a:off x="3522663" y="4389438"/>
            <a:ext cx="1587" cy="47625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80" name="直接连接符 3345479"/>
          <p:cNvSpPr/>
          <p:nvPr/>
        </p:nvSpPr>
        <p:spPr>
          <a:xfrm>
            <a:off x="3365500" y="2862263"/>
            <a:ext cx="7938" cy="2062162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81" name="直接连接符 3345480"/>
          <p:cNvSpPr/>
          <p:nvPr/>
        </p:nvSpPr>
        <p:spPr>
          <a:xfrm flipV="1">
            <a:off x="1760538" y="4470400"/>
            <a:ext cx="1608137" cy="695325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82" name="直接连接符 3345481"/>
          <p:cNvSpPr/>
          <p:nvPr/>
        </p:nvSpPr>
        <p:spPr>
          <a:xfrm>
            <a:off x="1624013" y="3403600"/>
            <a:ext cx="12700" cy="2290763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83" name="直接连接符 3345482"/>
          <p:cNvSpPr/>
          <p:nvPr/>
        </p:nvSpPr>
        <p:spPr>
          <a:xfrm flipV="1">
            <a:off x="1636713" y="2859088"/>
            <a:ext cx="1624012" cy="542925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84" name="直接连接符 3345483"/>
          <p:cNvSpPr/>
          <p:nvPr/>
        </p:nvSpPr>
        <p:spPr>
          <a:xfrm>
            <a:off x="3263900" y="2859088"/>
            <a:ext cx="101600" cy="9525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85" name="直接连接符 3345484"/>
          <p:cNvSpPr/>
          <p:nvPr/>
        </p:nvSpPr>
        <p:spPr>
          <a:xfrm>
            <a:off x="4075113" y="4441825"/>
            <a:ext cx="0" cy="1571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86" name="直接连接符 3345485"/>
          <p:cNvSpPr/>
          <p:nvPr/>
        </p:nvSpPr>
        <p:spPr>
          <a:xfrm flipV="1">
            <a:off x="1749425" y="2878138"/>
            <a:ext cx="1625600" cy="542925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87" name="直接连接符 3345486"/>
          <p:cNvSpPr/>
          <p:nvPr/>
        </p:nvSpPr>
        <p:spPr>
          <a:xfrm>
            <a:off x="1749425" y="3409950"/>
            <a:ext cx="12700" cy="2290763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88" name="直接连接符 3345487"/>
          <p:cNvSpPr/>
          <p:nvPr/>
        </p:nvSpPr>
        <p:spPr>
          <a:xfrm flipV="1">
            <a:off x="604838" y="2500313"/>
            <a:ext cx="3462337" cy="1039812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89" name="直接连接符 3345488"/>
          <p:cNvSpPr/>
          <p:nvPr/>
        </p:nvSpPr>
        <p:spPr>
          <a:xfrm>
            <a:off x="4067175" y="2492375"/>
            <a:ext cx="46910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90" name="直接连接符 3345489"/>
          <p:cNvSpPr/>
          <p:nvPr/>
        </p:nvSpPr>
        <p:spPr>
          <a:xfrm flipV="1">
            <a:off x="1957388" y="3690938"/>
            <a:ext cx="1217612" cy="500062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91" name="直接连接符 3345490"/>
          <p:cNvSpPr/>
          <p:nvPr/>
        </p:nvSpPr>
        <p:spPr>
          <a:xfrm>
            <a:off x="2135188" y="3729038"/>
            <a:ext cx="4762" cy="1157287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92" name="直接连接符 3345491"/>
          <p:cNvSpPr/>
          <p:nvPr/>
        </p:nvSpPr>
        <p:spPr>
          <a:xfrm>
            <a:off x="3284538" y="4503738"/>
            <a:ext cx="0" cy="454025"/>
          </a:xfrm>
          <a:prstGeom prst="line">
            <a:avLst/>
          </a:prstGeom>
          <a:ln w="9525" cap="flat" cmpd="sng">
            <a:solidFill>
              <a:srgbClr val="5F5F5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45493" name="直接连接符 3345492"/>
          <p:cNvSpPr/>
          <p:nvPr/>
        </p:nvSpPr>
        <p:spPr>
          <a:xfrm>
            <a:off x="1636713" y="3411538"/>
            <a:ext cx="100012" cy="9525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 spd="med"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94882" name="标题 3194881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0" rIns="0" bIns="0" anchor="b" anchorCtr="0"/>
          <a:p>
            <a:r>
              <a:rPr lang="zh-CN" altLang="en-GB" dirty="0">
                <a:ea typeface="宋体" panose="02010600030101010101" pitchFamily="2" charset="-122"/>
              </a:rPr>
              <a:t>工厂</a:t>
            </a:r>
            <a:r>
              <a:rPr lang="en-GB" altLang="zh-CN"/>
              <a:t>QRQC </a:t>
            </a:r>
            <a:r>
              <a:rPr lang="zh-CN" altLang="en-GB" dirty="0">
                <a:ea typeface="宋体" panose="02010600030101010101" pitchFamily="2" charset="-122"/>
              </a:rPr>
              <a:t>强制原则</a:t>
            </a:r>
            <a:endParaRPr lang="zh-CN" altLang="en-GB" dirty="0">
              <a:ea typeface="宋体" panose="02010600030101010101" pitchFamily="2" charset="-122"/>
            </a:endParaRPr>
          </a:p>
        </p:txBody>
      </p:sp>
      <p:sp>
        <p:nvSpPr>
          <p:cNvPr id="3194883" name="文本占位符 3194882"/>
          <p:cNvSpPr/>
          <p:nvPr>
            <p:ph type="body" idx="1"/>
          </p:nvPr>
        </p:nvSpPr>
        <p:spPr>
          <a:xfrm>
            <a:off x="614363" y="2039938"/>
            <a:ext cx="8039100" cy="2989262"/>
          </a:xfrm>
          <a:noFill/>
          <a:ln>
            <a:noFill/>
          </a:ln>
        </p:spPr>
        <p:txBody>
          <a:bodyPr vert="horz" wrap="square" lIns="0" tIns="0" rIns="0" bIns="0" anchor="t" anchorCtr="0">
            <a:spAutoFit/>
          </a:bodyPr>
          <a:p>
            <a:pPr defTabSz="914400">
              <a:spcBef>
                <a:spcPct val="0"/>
              </a:spcBef>
              <a:tabLst>
                <a:tab pos="3495675" algn="l"/>
              </a:tabLst>
            </a:pPr>
            <a:r>
              <a:rPr lang="zh-CN" altLang="en-GB" sz="28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工厂</a:t>
            </a:r>
            <a:r>
              <a:rPr lang="en-GB" altLang="zh-CN" sz="280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 </a:t>
            </a:r>
            <a:r>
              <a:rPr lang="zh-CN" altLang="en-GB" sz="28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区域必须展示指标跟踪</a:t>
            </a:r>
            <a:endParaRPr lang="zh-CN" altLang="en-GB" sz="2800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914400">
              <a:spcBef>
                <a:spcPct val="0"/>
              </a:spcBef>
              <a:tabLst>
                <a:tab pos="3495675" algn="l"/>
              </a:tabLst>
            </a:pPr>
            <a:endParaRPr lang="en-GB" altLang="zh-CN" sz="280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914400">
              <a:spcBef>
                <a:spcPct val="0"/>
              </a:spcBef>
              <a:tabLst>
                <a:tab pos="3495675" algn="l"/>
              </a:tabLst>
            </a:pPr>
            <a:r>
              <a:rPr lang="zh-CN" altLang="en-GB" sz="28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工厂经理主持每天的管理会</a:t>
            </a:r>
            <a:endParaRPr lang="en-GB" altLang="zh-CN" sz="280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914400">
              <a:spcBef>
                <a:spcPct val="0"/>
              </a:spcBef>
              <a:tabLst>
                <a:tab pos="3495675" algn="l"/>
              </a:tabLst>
            </a:pPr>
            <a:endParaRPr lang="en-GB" altLang="zh-CN" sz="280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914400">
              <a:spcBef>
                <a:spcPct val="0"/>
              </a:spcBef>
              <a:tabLst>
                <a:tab pos="3495675" algn="l"/>
              </a:tabLst>
            </a:pPr>
            <a:r>
              <a:rPr lang="zh-CN" altLang="en-GB" sz="28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指派任务</a:t>
            </a:r>
            <a:r>
              <a:rPr lang="en-GB" altLang="zh-CN" sz="280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</a:t>
            </a:r>
            <a:r>
              <a:rPr lang="zh-CN" altLang="en-GB" sz="28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措施负责人</a:t>
            </a:r>
            <a:r>
              <a:rPr lang="en-GB" altLang="zh-CN" sz="280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</a:t>
            </a:r>
            <a:r>
              <a:rPr lang="zh-CN" altLang="en-GB" sz="28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最终期限</a:t>
            </a:r>
            <a:endParaRPr lang="zh-CN" altLang="en-GB" sz="2800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914400">
              <a:spcBef>
                <a:spcPct val="0"/>
              </a:spcBef>
              <a:tabLst>
                <a:tab pos="3495675" algn="l"/>
              </a:tabLst>
            </a:pPr>
            <a:endParaRPr lang="en-GB" altLang="zh-CN" sz="280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914400">
              <a:spcBef>
                <a:spcPct val="0"/>
              </a:spcBef>
              <a:tabLst>
                <a:tab pos="3495675" algn="l"/>
              </a:tabLst>
            </a:pPr>
            <a:r>
              <a:rPr lang="zh-CN" altLang="en-GB" sz="28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用</a:t>
            </a:r>
            <a:r>
              <a:rPr lang="en-GB" altLang="zh-CN" sz="280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</a:t>
            </a:r>
            <a:r>
              <a:rPr lang="zh-CN" altLang="en-GB" sz="28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板</a:t>
            </a:r>
            <a:r>
              <a:rPr lang="en-GB" altLang="zh-CN" sz="280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 8D</a:t>
            </a:r>
            <a:r>
              <a:rPr lang="zh-CN" altLang="en-GB" sz="28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方法评审所有顾客问题</a:t>
            </a:r>
            <a:endParaRPr lang="en-GB" altLang="zh-CN" sz="280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47458" name="矩形 3347457"/>
          <p:cNvSpPr/>
          <p:nvPr/>
        </p:nvSpPr>
        <p:spPr>
          <a:xfrm>
            <a:off x="5129213" y="1485900"/>
            <a:ext cx="3371850" cy="2746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defTabSz="914400" fontAlgn="b">
              <a:buNone/>
              <a:tabLst>
                <a:tab pos="360680" algn="l"/>
              </a:tabLst>
            </a:pPr>
            <a:r>
              <a:rPr lang="fr-FR" altLang="zh-CN" sz="1200" b="0">
                <a:solidFill>
                  <a:srgbClr val="000066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[</a:t>
            </a:r>
            <a:r>
              <a:rPr lang="zh-CN" altLang="fr-FR" sz="1200" b="0" dirty="0">
                <a:solidFill>
                  <a:srgbClr val="00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评分等级 ： 很好</a:t>
            </a:r>
            <a:r>
              <a:rPr lang="fr-FR" altLang="zh-CN" sz="1200" b="0">
                <a:solidFill>
                  <a:srgbClr val="000066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, 4</a:t>
            </a:r>
            <a:r>
              <a:rPr lang="fr-FR" altLang="zh-CN" sz="1200" b="0">
                <a:solidFill>
                  <a:srgbClr val="00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=</a:t>
            </a:r>
            <a:r>
              <a:rPr lang="zh-CN" altLang="fr-FR" sz="1200" b="0" dirty="0">
                <a:solidFill>
                  <a:srgbClr val="00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好</a:t>
            </a:r>
            <a:r>
              <a:rPr lang="fr-FR" altLang="zh-CN" sz="1200" b="0">
                <a:solidFill>
                  <a:srgbClr val="00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,</a:t>
            </a:r>
            <a:r>
              <a:rPr lang="fr-FR" altLang="zh-CN" sz="1200" b="0">
                <a:solidFill>
                  <a:srgbClr val="000066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 3</a:t>
            </a:r>
            <a:r>
              <a:rPr lang="fr-FR" altLang="zh-CN" sz="1200" b="0">
                <a:solidFill>
                  <a:srgbClr val="00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=</a:t>
            </a:r>
            <a:r>
              <a:rPr lang="zh-CN" altLang="fr-FR" sz="1200" b="0" dirty="0">
                <a:solidFill>
                  <a:srgbClr val="00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一般</a:t>
            </a:r>
            <a:r>
              <a:rPr lang="fr-FR" altLang="zh-CN" sz="1200" b="0">
                <a:solidFill>
                  <a:srgbClr val="00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,</a:t>
            </a:r>
            <a:r>
              <a:rPr lang="fr-FR" altLang="zh-CN" sz="1200" b="0">
                <a:solidFill>
                  <a:srgbClr val="000066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 2</a:t>
            </a:r>
            <a:r>
              <a:rPr lang="fr-FR" altLang="zh-CN" sz="1200" b="0">
                <a:solidFill>
                  <a:srgbClr val="00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=</a:t>
            </a:r>
            <a:r>
              <a:rPr lang="zh-CN" altLang="fr-FR" sz="1200" b="0" dirty="0">
                <a:solidFill>
                  <a:srgbClr val="00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差</a:t>
            </a:r>
            <a:r>
              <a:rPr lang="fr-FR" altLang="zh-CN" sz="1200" b="0">
                <a:solidFill>
                  <a:srgbClr val="00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,</a:t>
            </a:r>
            <a:r>
              <a:rPr lang="fr-FR" altLang="zh-CN" sz="1200" b="0">
                <a:solidFill>
                  <a:srgbClr val="000066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 1</a:t>
            </a:r>
            <a:r>
              <a:rPr lang="fr-FR" altLang="zh-CN" sz="1200" b="0">
                <a:solidFill>
                  <a:srgbClr val="00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=</a:t>
            </a:r>
            <a:r>
              <a:rPr lang="zh-CN" altLang="fr-FR" sz="1200" b="0" dirty="0">
                <a:solidFill>
                  <a:srgbClr val="00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很差</a:t>
            </a:r>
            <a:r>
              <a:rPr lang="fr-FR" altLang="zh-CN" sz="1200" b="0">
                <a:solidFill>
                  <a:srgbClr val="00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]</a:t>
            </a:r>
            <a:endParaRPr lang="fr-FR" altLang="zh-CN" sz="1200" b="0">
              <a:solidFill>
                <a:srgbClr val="000066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47459" name="文本框 3347458"/>
          <p:cNvSpPr txBox="1"/>
          <p:nvPr/>
        </p:nvSpPr>
        <p:spPr>
          <a:xfrm>
            <a:off x="266700" y="1131888"/>
            <a:ext cx="8516938" cy="427037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fr-FR" altLang="zh-CN" sz="2200">
                <a:solidFill>
                  <a:schemeClr val="tx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&gt; </a:t>
            </a:r>
            <a:r>
              <a:rPr lang="zh-CN" altLang="fr-FR" sz="22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专门针对顾客</a:t>
            </a:r>
            <a:r>
              <a:rPr lang="fr-FR" altLang="zh-CN" sz="220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PPM</a:t>
            </a:r>
            <a:r>
              <a:rPr lang="zh-CN" altLang="fr-FR" sz="22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的 </a:t>
            </a:r>
            <a:r>
              <a:rPr lang="fr-FR" altLang="zh-CN" sz="2200">
                <a:solidFill>
                  <a:srgbClr val="000066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QRQC</a:t>
            </a:r>
            <a:r>
              <a:rPr lang="zh-CN" altLang="fr-FR" sz="22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的 </a:t>
            </a:r>
            <a:r>
              <a:rPr lang="fr-FR" altLang="zh-CN" sz="2200">
                <a:solidFill>
                  <a:srgbClr val="000066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20 </a:t>
            </a:r>
            <a:r>
              <a:rPr lang="zh-CN" altLang="fr-FR" sz="22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个问题</a:t>
            </a:r>
            <a:endParaRPr lang="fr-FR" altLang="zh-CN" sz="2200">
              <a:solidFill>
                <a:srgbClr val="000066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347828" name="矩形 3347827"/>
          <p:cNvSpPr/>
          <p:nvPr/>
        </p:nvSpPr>
        <p:spPr>
          <a:xfrm>
            <a:off x="330200" y="508000"/>
            <a:ext cx="8686800" cy="48736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None/>
              <a:defRPr sz="2800" b="1" u="none" kern="120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>
                <a:ea typeface="宋体" panose="02010600030101010101" pitchFamily="2" charset="-122"/>
              </a:rPr>
              <a:t>日常 </a:t>
            </a:r>
            <a:r>
              <a:rPr lang="en-US" altLang="zh-CN">
                <a:ea typeface="宋体" panose="02010600030101010101" pitchFamily="2" charset="-122"/>
              </a:rPr>
              <a:t>QRQC</a:t>
            </a:r>
            <a:r>
              <a:rPr lang="zh-CN" altLang="en-US" dirty="0">
                <a:ea typeface="宋体" panose="02010600030101010101" pitchFamily="2" charset="-122"/>
              </a:rPr>
              <a:t>对顾客问题的快速反应</a:t>
            </a:r>
            <a:br>
              <a:rPr lang="zh-CN" altLang="en-US" dirty="0">
                <a:ea typeface="宋体" panose="02010600030101010101" pitchFamily="2" charset="-122"/>
              </a:rPr>
            </a:br>
            <a:r>
              <a:rPr lang="zh-CN" altLang="en-US" dirty="0">
                <a:ea typeface="宋体" panose="02010600030101010101" pitchFamily="2" charset="-122"/>
              </a:rPr>
              <a:t>顾客支持评估</a:t>
            </a:r>
            <a:endParaRPr lang="fr-FR" altLang="en-US">
              <a:ea typeface="宋体" panose="02010600030101010101" pitchFamily="2" charset="-122"/>
            </a:endParaRPr>
          </a:p>
        </p:txBody>
      </p:sp>
      <p:sp>
        <p:nvSpPr>
          <p:cNvPr id="3465832" name="文本框 3465831"/>
          <p:cNvSpPr txBox="1"/>
          <p:nvPr/>
        </p:nvSpPr>
        <p:spPr>
          <a:xfrm>
            <a:off x="423863" y="1965325"/>
            <a:ext cx="83105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914400">
              <a:spcBef>
                <a:spcPct val="50000"/>
              </a:spcBef>
              <a:buClr>
                <a:srgbClr val="3399FF"/>
              </a:buClr>
              <a:buSzPct val="85000"/>
              <a:buFont typeface="Wingdings" panose="05000000000000000000" pitchFamily="2" charset="2"/>
              <a:buNone/>
              <a:tabLst>
                <a:tab pos="360680" algn="l"/>
              </a:tabLst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3468040" name="内容占位符 3468039"/>
          <p:cNvGraphicFramePr/>
          <p:nvPr>
            <p:ph/>
          </p:nvPr>
        </p:nvGraphicFramePr>
        <p:xfrm>
          <a:off x="703263" y="1778000"/>
          <a:ext cx="7653337" cy="4783138"/>
        </p:xfrm>
        <a:graphic>
          <a:graphicData uri="http://schemas.openxmlformats.org/drawingml/2006/table">
            <a:tbl>
              <a:tblPr/>
              <a:tblGrid>
                <a:gridCol w="234950"/>
                <a:gridCol w="1520825"/>
                <a:gridCol w="484188"/>
                <a:gridCol w="4435475"/>
                <a:gridCol w="977900"/>
              </a:tblGrid>
              <a:tr h="242888">
                <a:tc gridSpan="4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检查项目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评分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2">
                <a:tc rowSpan="4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1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对不符合的反应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1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你跟踪你的顾客缺陷吗</a:t>
                      </a: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你跟踪你的内部缺陷吗</a:t>
                      </a: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2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3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你有缺陷停线规则吗</a:t>
                      </a: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4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你有问题上升的规则吗</a:t>
                      </a: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2">
                <a:tc rowSpan="6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QRQC </a:t>
                      </a:r>
                      <a:r>
                        <a:rPr lang="zh-CN" altLang="en-US" sz="100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管理及沟通过程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5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你有工厂</a:t>
                      </a: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QRQC</a:t>
                      </a: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区域吗</a:t>
                      </a: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6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你有 生产 </a:t>
                      </a: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QRQC</a:t>
                      </a: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区域吗</a:t>
                      </a: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2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7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工厂经理牵头进行日常 </a:t>
                      </a: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QRQC </a:t>
                      </a: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评审吗</a:t>
                      </a: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8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生产经理牵头进行日常 </a:t>
                      </a: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QRQC </a:t>
                      </a: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评说吗</a:t>
                      </a: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2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9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管理层强化现物现实了</a:t>
                      </a:r>
                      <a:r>
                        <a:rPr lang="en-US" altLang="zh-CN" sz="900" b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10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用评审的方式进行任务分配和跟踪了吗</a:t>
                      </a: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2">
                <a:tc rowSpan="5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3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分析和对策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11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你是否立即保护顾客了</a:t>
                      </a:r>
                      <a:r>
                        <a:rPr lang="en-US" altLang="zh-CN" sz="900" b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12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你是否首先检查现有的标准了</a:t>
                      </a:r>
                      <a:r>
                        <a:rPr lang="en-US" altLang="zh-CN" sz="900" b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2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13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你是否明确了未发现的根源</a:t>
                      </a:r>
                      <a:r>
                        <a:rPr lang="en-US" altLang="zh-CN" sz="900" b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14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你是否明确了发生的根源</a:t>
                      </a:r>
                      <a:r>
                        <a:rPr lang="en-US" altLang="zh-CN" sz="900" b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2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15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你是否在缺陷发生时就进行了分析</a:t>
                      </a:r>
                      <a:r>
                        <a:rPr lang="en-US" altLang="zh-CN" sz="900" b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 rowSpan="5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4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确认和经验教训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16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你检查纠正措施的实际效果了吗</a:t>
                      </a:r>
                      <a:r>
                        <a:rPr lang="en-US" altLang="zh-CN" sz="900" b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2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17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你在关闭生产线 </a:t>
                      </a:r>
                      <a:r>
                        <a:rPr lang="en-US" altLang="zh-CN" sz="900" b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QRQC</a:t>
                      </a:r>
                      <a:r>
                        <a:rPr lang="zh-CN" altLang="en-US" sz="900" b="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时是否更新了标准</a:t>
                      </a:r>
                      <a:r>
                        <a:rPr lang="en-US" altLang="zh-CN" sz="900" b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18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你在</a:t>
                      </a:r>
                      <a:r>
                        <a:rPr lang="en-US" altLang="zh-CN" sz="900" b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QRQC</a:t>
                      </a:r>
                      <a:r>
                        <a:rPr lang="zh-CN" altLang="en-US" sz="900" b="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活动后是否填写了经验教训表</a:t>
                      </a:r>
                      <a:r>
                        <a:rPr lang="en-US" altLang="zh-CN" sz="900" b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2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19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你在问题关闭后是否审核控制计划是否以遵循</a:t>
                      </a:r>
                      <a:r>
                        <a:rPr lang="en-US" altLang="zh-CN" sz="900" b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20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eaLnBrk="0" hangingPunc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你是否在措施生效后评审控制计划和过程</a:t>
                      </a:r>
                      <a:r>
                        <a:rPr lang="en-US" altLang="zh-CN" sz="900" b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FMEA?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74650" lvl="0" indent="-3746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200" b="1" u="none" kern="1200" baseline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1pPr>
                      <a:lvl2pPr marL="958850" lvl="1" indent="-393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000" b="1" i="0" u="none" kern="1200" baseline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346200" lvl="2" indent="-196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800" b="1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7653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184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1400" b="0" i="0" u="none" kern="1200" baseline="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900" dirty="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900">
                          <a:solidFill>
                            <a:schemeClr val="tx1"/>
                          </a:solidFill>
                          <a:ea typeface="宋体" panose="02010600030101010101" pitchFamily="2" charset="-122"/>
                        </a:rPr>
                        <a:t>5,4,3,2,1</a:t>
                      </a:r>
                      <a:endParaRPr lang="zh-CN" altLang="en-US" sz="900" dirty="0">
                        <a:solidFill>
                          <a:schemeClr val="tx1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34498" name="标题 3434497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lang="en-US" altLang="zh-CN">
                <a:ea typeface="宋体" panose="02010600030101010101" pitchFamily="2" charset="-122"/>
              </a:rPr>
              <a:t>QRQC</a:t>
            </a:r>
            <a:r>
              <a:rPr lang="zh-CN" altLang="en-US" dirty="0">
                <a:ea typeface="宋体" panose="02010600030101010101" pitchFamily="2" charset="-122"/>
              </a:rPr>
              <a:t>金字塔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3434499" name="文本占位符 3434498"/>
          <p:cNvSpPr/>
          <p:nvPr>
            <p:ph type="body" idx="1"/>
          </p:nvPr>
        </p:nvSpPr>
        <p:spPr>
          <a:xfrm>
            <a:off x="5222875" y="1797050"/>
            <a:ext cx="3763963" cy="1219200"/>
          </a:xfrm>
          <a:noFill/>
          <a:ln>
            <a:noFill/>
          </a:ln>
        </p:spPr>
        <p:txBody>
          <a:bodyPr wrap="square"/>
          <a:p>
            <a:pPr algn="ctr">
              <a:buNone/>
            </a:pPr>
            <a:r>
              <a:rPr lang="zh-CN" altLang="en-US" sz="2000" b="1">
                <a:solidFill>
                  <a:srgbClr val="FF3300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	</a:t>
            </a:r>
            <a:r>
              <a:rPr lang="zh-CN" altLang="en-US" sz="2000" b="1" dirty="0">
                <a:solidFill>
                  <a:srgbClr val="FF3300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评审</a:t>
            </a:r>
            <a:r>
              <a:rPr lang="zh-CN" altLang="en-US" sz="2800" b="1" dirty="0">
                <a:solidFill>
                  <a:srgbClr val="FF3300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不是</a:t>
            </a:r>
            <a:endParaRPr lang="zh-CN" altLang="en-US" sz="2800" b="1" dirty="0">
              <a:solidFill>
                <a:srgbClr val="FF3300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>
              <a:buNone/>
            </a:pPr>
            <a:r>
              <a:rPr lang="zh-CN" altLang="en-US" sz="2000" b="1" dirty="0">
                <a:solidFill>
                  <a:srgbClr val="FF3300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为了解决问题 </a:t>
            </a:r>
            <a:r>
              <a:rPr lang="en-US" altLang="zh-CN" sz="2000" b="1">
                <a:solidFill>
                  <a:srgbClr val="FF3300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!</a:t>
            </a:r>
            <a:endParaRPr lang="en-US" altLang="zh-CN" sz="2000" b="1">
              <a:solidFill>
                <a:srgbClr val="FF3300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4500" name="左箭头 3434499"/>
          <p:cNvSpPr/>
          <p:nvPr/>
        </p:nvSpPr>
        <p:spPr>
          <a:xfrm rot="-17663240">
            <a:off x="6027738" y="4400550"/>
            <a:ext cx="2555875" cy="652463"/>
          </a:xfrm>
          <a:prstGeom prst="leftArrow">
            <a:avLst>
              <a:gd name="adj1" fmla="val 50000"/>
              <a:gd name="adj2" fmla="val 97931"/>
            </a:avLst>
          </a:prstGeom>
          <a:solidFill>
            <a:srgbClr val="993366"/>
          </a:solidFill>
          <a:ln w="9525" cap="flat" cmpd="sng">
            <a:solidFill>
              <a:srgbClr val="9933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defTabSz="1002030"/>
            <a:r>
              <a:rPr lang="zh-CN" altLang="fr-FR" sz="12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问题上升</a:t>
            </a:r>
            <a:endParaRPr lang="zh-CN" altLang="fr-FR" sz="1200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grpSp>
        <p:nvGrpSpPr>
          <p:cNvPr id="3434501" name="组合 3434500"/>
          <p:cNvGrpSpPr/>
          <p:nvPr/>
        </p:nvGrpSpPr>
        <p:grpSpPr>
          <a:xfrm>
            <a:off x="657225" y="1541463"/>
            <a:ext cx="4475163" cy="5000625"/>
            <a:chOff x="246" y="1118"/>
            <a:chExt cx="2819" cy="3150"/>
          </a:xfrm>
        </p:grpSpPr>
        <p:sp>
          <p:nvSpPr>
            <p:cNvPr id="3434502" name="等腰三角形 3434501"/>
            <p:cNvSpPr/>
            <p:nvPr/>
          </p:nvSpPr>
          <p:spPr>
            <a:xfrm>
              <a:off x="246" y="1118"/>
              <a:ext cx="2819" cy="3150"/>
            </a:xfrm>
            <a:prstGeom prst="triangle">
              <a:avLst>
                <a:gd name="adj" fmla="val 50000"/>
              </a:avLst>
            </a:prstGeom>
            <a:solidFill>
              <a:schemeClr val="bg1">
                <a:alpha val="52000"/>
              </a:schemeClr>
            </a:solidFill>
            <a:ln w="508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100186" tIns="50093" rIns="100186" bIns="50093" anchor="ctr" anchorCtr="0"/>
            <a:p>
              <a:pPr algn="ctr" defTabSz="1002030"/>
              <a:endParaRPr lang="fr-FR" altLang="x-none" sz="1200" b="0" dirty="0">
                <a:solidFill>
                  <a:srgbClr val="FF0000"/>
                </a:solidFill>
                <a:latin typeface="Arial Narrow" panose="020B060602020203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3434503" name="直接连接符 3434502"/>
            <p:cNvSpPr/>
            <p:nvPr/>
          </p:nvSpPr>
          <p:spPr>
            <a:xfrm>
              <a:off x="594" y="3559"/>
              <a:ext cx="2111" cy="2"/>
            </a:xfrm>
            <a:prstGeom prst="line">
              <a:avLst/>
            </a:prstGeom>
            <a:ln w="25400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434504" name="直接连接符 3434503"/>
            <p:cNvSpPr/>
            <p:nvPr/>
          </p:nvSpPr>
          <p:spPr>
            <a:xfrm>
              <a:off x="981" y="2611"/>
              <a:ext cx="1275" cy="0"/>
            </a:xfrm>
            <a:prstGeom prst="line">
              <a:avLst/>
            </a:prstGeom>
            <a:ln w="25400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3434505" name="文本框 3434504"/>
          <p:cNvSpPr txBox="1"/>
          <p:nvPr/>
        </p:nvSpPr>
        <p:spPr>
          <a:xfrm>
            <a:off x="1392238" y="5395913"/>
            <a:ext cx="3005137" cy="1196975"/>
          </a:xfrm>
          <a:prstGeom prst="rect">
            <a:avLst/>
          </a:prstGeom>
          <a:noFill/>
          <a:ln w="6350">
            <a:noFill/>
          </a:ln>
        </p:spPr>
        <p:txBody>
          <a:bodyPr lIns="100186" tIns="50093" rIns="100186" bIns="50093">
            <a:spAutoFit/>
          </a:bodyPr>
          <a:p>
            <a:pPr algn="ctr" defTabSz="1002030" eaLnBrk="0" hangingPunct="0"/>
            <a:r>
              <a:rPr lang="zh-CN" altLang="en-US" sz="12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生产线</a:t>
            </a:r>
            <a:r>
              <a:rPr lang="en-US" altLang="zh-CN" sz="12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 / </a:t>
            </a:r>
            <a:r>
              <a:rPr lang="zh-CN" altLang="en-US" sz="12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缺陷停线</a:t>
            </a:r>
            <a:endParaRPr lang="zh-CN" altLang="en-US" sz="1200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1002030" eaLnBrk="0" hangingPunct="0"/>
            <a: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缺陷发生时 </a:t>
            </a:r>
            <a:r>
              <a:rPr lang="en-US" altLang="zh-CN" sz="12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(</a:t>
            </a:r>
            <a: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反应规则</a:t>
            </a:r>
            <a:r>
              <a:rPr lang="en-US" altLang="zh-CN" sz="12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)</a:t>
            </a:r>
            <a:endParaRPr lang="en-US" altLang="zh-CN" sz="12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1002030" eaLnBrk="0" hangingPunct="0"/>
            <a: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分析并快速反应</a:t>
            </a:r>
            <a:endParaRPr lang="zh-CN" altLang="en-US" sz="12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1002030" eaLnBrk="0" hangingPunct="0"/>
            <a:endParaRPr lang="zh-CN" altLang="en-US" sz="12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1002030" eaLnBrk="0" hangingPunct="0"/>
            <a: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操作者，班组长</a:t>
            </a:r>
            <a:endParaRPr lang="zh-CN" altLang="en-US" sz="12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1002030" eaLnBrk="0" hangingPunct="0"/>
            <a: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（主管）</a:t>
            </a:r>
            <a:endParaRPr lang="zh-CN" altLang="en-US" sz="12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4506" name="文本框 3434505"/>
          <p:cNvSpPr txBox="1"/>
          <p:nvPr/>
        </p:nvSpPr>
        <p:spPr>
          <a:xfrm>
            <a:off x="1484313" y="3970338"/>
            <a:ext cx="2820987" cy="1379537"/>
          </a:xfrm>
          <a:prstGeom prst="rect">
            <a:avLst/>
          </a:prstGeom>
          <a:noFill/>
          <a:ln w="6350">
            <a:noFill/>
          </a:ln>
        </p:spPr>
        <p:txBody>
          <a:bodyPr lIns="100186" tIns="50093" rIns="100186" bIns="50093">
            <a:spAutoFit/>
          </a:bodyPr>
          <a:p>
            <a:pPr algn="ctr" defTabSz="1002030" eaLnBrk="0" hangingPunct="0">
              <a:buNone/>
            </a:pPr>
            <a:r>
              <a:rPr lang="zh-CN" altLang="en-US" sz="12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生产部</a:t>
            </a:r>
            <a:r>
              <a:rPr lang="en-US" altLang="zh-CN" sz="12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QRQC</a:t>
            </a:r>
            <a:endParaRPr lang="en-US" altLang="zh-CN" sz="12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1002030" eaLnBrk="0" hangingPunct="0">
              <a:buNone/>
            </a:pPr>
            <a: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每天</a:t>
            </a:r>
            <a:endParaRPr lang="zh-CN" altLang="en-US" sz="12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1002030" eaLnBrk="0" hangingPunct="0">
              <a:buNone/>
            </a:pPr>
            <a: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头</a:t>
            </a:r>
            <a:r>
              <a:rPr lang="en-US" altLang="zh-CN" sz="12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个</a:t>
            </a:r>
            <a:endParaRPr lang="zh-CN" altLang="en-US" sz="12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1002030" eaLnBrk="0" hangingPunct="0">
              <a:buNone/>
            </a:pPr>
            <a: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生产线未解决的问题</a:t>
            </a:r>
            <a:b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endParaRPr lang="zh-CN" altLang="en-US" sz="12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1002030" eaLnBrk="0" hangingPunct="0">
              <a:buNone/>
            </a:pPr>
            <a: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生产经理 </a:t>
            </a:r>
            <a:b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所有主管，支持职能</a:t>
            </a:r>
            <a:endParaRPr lang="en-US" altLang="zh-CN" sz="12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4507" name="文本框 3434506"/>
          <p:cNvSpPr txBox="1"/>
          <p:nvPr/>
        </p:nvSpPr>
        <p:spPr>
          <a:xfrm>
            <a:off x="1930400" y="2516188"/>
            <a:ext cx="1928813" cy="1379537"/>
          </a:xfrm>
          <a:prstGeom prst="rect">
            <a:avLst/>
          </a:prstGeom>
          <a:noFill/>
          <a:ln w="6350">
            <a:noFill/>
          </a:ln>
        </p:spPr>
        <p:txBody>
          <a:bodyPr lIns="100186" tIns="50093" rIns="100186" bIns="50093">
            <a:spAutoFit/>
          </a:bodyPr>
          <a:p>
            <a:pPr algn="ctr" defTabSz="1002030" eaLnBrk="0" hangingPunct="0"/>
            <a:r>
              <a:rPr lang="zh-CN" altLang="en-US" sz="12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工厂</a:t>
            </a:r>
            <a:r>
              <a:rPr lang="en-US" altLang="zh-CN" sz="12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</a:t>
            </a:r>
            <a:r>
              <a:rPr lang="en-US" altLang="zh-CN" sz="12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</a:t>
            </a:r>
            <a:endParaRPr lang="en-US" altLang="zh-CN" sz="12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1002030" eaLnBrk="0" hangingPunct="0"/>
            <a: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每天</a:t>
            </a:r>
            <a:endParaRPr lang="zh-CN" altLang="en-US" sz="12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1002030" eaLnBrk="0" hangingPunct="0"/>
            <a: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顾客抱怨</a:t>
            </a:r>
            <a:endParaRPr lang="zh-CN" altLang="en-US" sz="12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1002030" eaLnBrk="0" hangingPunct="0"/>
            <a: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问题</a:t>
            </a:r>
            <a:endParaRPr lang="zh-CN" altLang="en-US" sz="12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1002030" eaLnBrk="0" hangingPunct="0"/>
            <a:br>
              <a:rPr lang="en-US" altLang="zh-CN" sz="12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工厂经理，质量经理</a:t>
            </a:r>
            <a:endParaRPr lang="zh-CN" altLang="en-US" sz="12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1002030" eaLnBrk="0" hangingPunct="0"/>
            <a:r>
              <a:rPr lang="zh-CN" altLang="en-US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和工厂管理团队</a:t>
            </a:r>
            <a:endParaRPr lang="zh-CN" altLang="en-US" sz="12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4508" name="文本框 3434507"/>
          <p:cNvSpPr txBox="1"/>
          <p:nvPr/>
        </p:nvSpPr>
        <p:spPr>
          <a:xfrm rot="-25682959">
            <a:off x="1784350" y="2781300"/>
            <a:ext cx="674688" cy="284163"/>
          </a:xfrm>
          <a:prstGeom prst="rect">
            <a:avLst/>
          </a:prstGeom>
          <a:noFill/>
          <a:ln w="9525">
            <a:noFill/>
          </a:ln>
        </p:spPr>
        <p:txBody>
          <a:bodyPr wrap="none" lIns="100186" tIns="50093" rIns="100186" bIns="50093" anchor="t" anchorCtr="0">
            <a:spAutoFit/>
          </a:bodyPr>
          <a:p>
            <a:pPr algn="ctr" defTabSz="1002030"/>
            <a:r>
              <a:rPr lang="zh-CN" altLang="fr-FR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最多</a:t>
            </a:r>
            <a:r>
              <a:rPr lang="fr-FR" altLang="zh-CN" sz="1200">
                <a:solidFill>
                  <a:schemeClr val="tx2"/>
                </a:solidFill>
                <a:latin typeface="Arial Narrow" panose="020B0606020202030204" pitchFamily="34" charset="0"/>
                <a:ea typeface="黑体" panose="02010609060101010101" pitchFamily="2" charset="-122"/>
              </a:rPr>
              <a:t>30'</a:t>
            </a:r>
            <a:endParaRPr lang="fr-FR" altLang="zh-CN" sz="1200">
              <a:solidFill>
                <a:schemeClr val="tx2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434509" name="文本框 3434508"/>
          <p:cNvSpPr txBox="1"/>
          <p:nvPr/>
        </p:nvSpPr>
        <p:spPr>
          <a:xfrm>
            <a:off x="4583113" y="5137150"/>
            <a:ext cx="1968500" cy="1014413"/>
          </a:xfrm>
          <a:prstGeom prst="rect">
            <a:avLst/>
          </a:prstGeom>
          <a:noFill/>
          <a:ln w="6350">
            <a:noFill/>
          </a:ln>
        </p:spPr>
        <p:txBody>
          <a:bodyPr lIns="100186" tIns="50093" rIns="100186" bIns="50093">
            <a:spAutoFit/>
          </a:bodyPr>
          <a:p>
            <a:pPr algn="ctr" defTabSz="1002030" eaLnBrk="0" hangingPunct="0">
              <a:buNone/>
            </a:pPr>
            <a:r>
              <a:rPr lang="zh-CN" altLang="en-US" sz="12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生产线评审</a:t>
            </a:r>
            <a:endParaRPr lang="zh-CN" altLang="en-US" sz="1200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1002030" eaLnBrk="0" hangingPunct="0">
              <a:buNone/>
            </a:pPr>
            <a:r>
              <a:rPr lang="zh-CN" altLang="en-US" sz="1200" dirty="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每天</a:t>
            </a:r>
            <a:br>
              <a:rPr lang="zh-CN" altLang="en-US" sz="1200" dirty="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1200" dirty="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生产经理 </a:t>
            </a:r>
            <a:br>
              <a:rPr lang="zh-CN" altLang="en-US" sz="1200" dirty="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en-US" altLang="zh-CN" sz="120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-&gt; </a:t>
            </a:r>
            <a:r>
              <a:rPr lang="zh-CN" altLang="en-US" sz="1200" dirty="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每个主管</a:t>
            </a:r>
            <a:br>
              <a:rPr lang="zh-CN" altLang="en-US" sz="1200" dirty="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endParaRPr lang="zh-CN" altLang="en-US" sz="1200" dirty="0">
              <a:solidFill>
                <a:schemeClr val="folHlink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4510" name="右箭头 3434509"/>
          <p:cNvSpPr/>
          <p:nvPr/>
        </p:nvSpPr>
        <p:spPr>
          <a:xfrm rot="-17710190">
            <a:off x="4538663" y="3687763"/>
            <a:ext cx="3570287" cy="644525"/>
          </a:xfrm>
          <a:prstGeom prst="rightArrow">
            <a:avLst>
              <a:gd name="adj1" fmla="val 50000"/>
              <a:gd name="adj2" fmla="val 138485"/>
            </a:avLst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defTabSz="1002030"/>
            <a:r>
              <a:rPr lang="zh-CN" altLang="en-US" sz="1200" dirty="0">
                <a:solidFill>
                  <a:schemeClr val="bg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在岗训练</a:t>
            </a:r>
            <a:endParaRPr lang="zh-CN" altLang="en-US" sz="1200" dirty="0">
              <a:solidFill>
                <a:schemeClr val="bg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4511" name="文本框 3434510"/>
          <p:cNvSpPr txBox="1"/>
          <p:nvPr/>
        </p:nvSpPr>
        <p:spPr>
          <a:xfrm>
            <a:off x="3576638" y="3832225"/>
            <a:ext cx="1968500" cy="831850"/>
          </a:xfrm>
          <a:prstGeom prst="rect">
            <a:avLst/>
          </a:prstGeom>
          <a:noFill/>
          <a:ln w="6350">
            <a:noFill/>
          </a:ln>
        </p:spPr>
        <p:txBody>
          <a:bodyPr lIns="100186" tIns="50093" rIns="100186" bIns="50093">
            <a:spAutoFit/>
          </a:bodyPr>
          <a:p>
            <a:pPr algn="ctr" defTabSz="1002030" eaLnBrk="0" hangingPunct="0">
              <a:buNone/>
            </a:pPr>
            <a:r>
              <a:rPr lang="en-US" altLang="zh-CN" sz="120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+ </a:t>
            </a:r>
            <a:r>
              <a:rPr lang="zh-CN" altLang="en-US" sz="1200" dirty="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每周</a:t>
            </a:r>
            <a:r>
              <a:rPr lang="en-US" altLang="zh-CN" sz="120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: </a:t>
            </a:r>
            <a:br>
              <a:rPr lang="en-US" altLang="zh-CN" sz="120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1200" dirty="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工厂经理</a:t>
            </a:r>
            <a:br>
              <a:rPr lang="zh-CN" altLang="en-US" sz="1200" dirty="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en-US" altLang="zh-CN" sz="120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-&gt; </a:t>
            </a:r>
            <a:r>
              <a:rPr lang="zh-CN" altLang="en-US" sz="1200" dirty="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生产经理</a:t>
            </a:r>
            <a:endParaRPr lang="zh-CN" altLang="en-US" sz="1200" dirty="0">
              <a:solidFill>
                <a:schemeClr val="folHlink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defTabSz="1002030" eaLnBrk="0" hangingPunct="0">
              <a:buNone/>
            </a:pPr>
            <a:endParaRPr lang="zh-CN" altLang="en-US" sz="1200">
              <a:solidFill>
                <a:schemeClr val="folHlink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4512" name="文本框 3434511"/>
          <p:cNvSpPr txBox="1"/>
          <p:nvPr/>
        </p:nvSpPr>
        <p:spPr>
          <a:xfrm>
            <a:off x="3105150" y="2705100"/>
            <a:ext cx="1970088" cy="466725"/>
          </a:xfrm>
          <a:prstGeom prst="rect">
            <a:avLst/>
          </a:prstGeom>
          <a:noFill/>
          <a:ln w="6350">
            <a:noFill/>
          </a:ln>
        </p:spPr>
        <p:txBody>
          <a:bodyPr lIns="100186" tIns="50093" rIns="100186" bIns="50093">
            <a:spAutoFit/>
          </a:bodyPr>
          <a:p>
            <a:pPr algn="ctr" defTabSz="1002030" eaLnBrk="0" hangingPunct="0">
              <a:buNone/>
            </a:pPr>
            <a:r>
              <a:rPr lang="en-US" altLang="zh-CN" sz="120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+ </a:t>
            </a:r>
            <a:r>
              <a:rPr lang="zh-CN" altLang="en-US" sz="1200" dirty="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现场到访的</a:t>
            </a:r>
            <a:r>
              <a:rPr lang="en-US" altLang="zh-CN" sz="120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: </a:t>
            </a:r>
            <a:br>
              <a:rPr lang="en-US" altLang="zh-CN" sz="120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1200" dirty="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大区</a:t>
            </a:r>
            <a:r>
              <a:rPr lang="en-US" altLang="zh-CN" sz="120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, </a:t>
            </a:r>
            <a:r>
              <a:rPr lang="zh-CN" altLang="en-US" sz="1200" dirty="0">
                <a:solidFill>
                  <a:schemeClr val="folHlink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产品集团</a:t>
            </a:r>
            <a:endParaRPr lang="zh-CN" altLang="en-US" sz="1200" dirty="0">
              <a:solidFill>
                <a:schemeClr val="folHlink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4513" name="文本框 3434512"/>
          <p:cNvSpPr txBox="1"/>
          <p:nvPr/>
        </p:nvSpPr>
        <p:spPr>
          <a:xfrm>
            <a:off x="6032500" y="3328988"/>
            <a:ext cx="184150" cy="274637"/>
          </a:xfrm>
          <a:prstGeom prst="rect">
            <a:avLst/>
          </a:prstGeom>
          <a:noFill/>
          <a:ln w="12700">
            <a:noFill/>
          </a:ln>
        </p:spPr>
        <p:txBody>
          <a:bodyPr wrap="none" anchor="t" anchorCtr="0">
            <a:spAutoFit/>
          </a:bodyPr>
          <a:p>
            <a:pPr algn="ctr" eaLnBrk="0" hangingPunct="0"/>
            <a:endParaRPr lang="fr-FR" altLang="x-none" sz="1200" b="0" dirty="0">
              <a:solidFill>
                <a:schemeClr val="tx1"/>
              </a:solidFill>
              <a:latin typeface="Arial Narrow" panose="020B0606020202030204" pitchFamily="34" charset="0"/>
              <a:ea typeface="黑体" panose="02010609060101010101" pitchFamily="2" charset="-122"/>
            </a:endParaRPr>
          </a:p>
        </p:txBody>
      </p:sp>
      <p:sp>
        <p:nvSpPr>
          <p:cNvPr id="3434514" name="文本框 3434513"/>
          <p:cNvSpPr txBox="1"/>
          <p:nvPr/>
        </p:nvSpPr>
        <p:spPr>
          <a:xfrm rot="-25682959">
            <a:off x="1014413" y="4521200"/>
            <a:ext cx="674687" cy="284163"/>
          </a:xfrm>
          <a:prstGeom prst="rect">
            <a:avLst/>
          </a:prstGeom>
          <a:noFill/>
          <a:ln w="9525">
            <a:noFill/>
          </a:ln>
        </p:spPr>
        <p:txBody>
          <a:bodyPr wrap="none" lIns="100186" tIns="50093" rIns="100186" bIns="50093" anchor="t" anchorCtr="0">
            <a:spAutoFit/>
          </a:bodyPr>
          <a:p>
            <a:pPr algn="ctr" defTabSz="1002030"/>
            <a:r>
              <a:rPr lang="zh-CN" altLang="fr-FR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最多</a:t>
            </a:r>
            <a:r>
              <a:rPr lang="fr-FR" altLang="zh-CN" sz="12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30'</a:t>
            </a:r>
            <a:endParaRPr lang="fr-FR" altLang="zh-CN" sz="12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4515" name="文本框 3434514"/>
          <p:cNvSpPr txBox="1"/>
          <p:nvPr/>
        </p:nvSpPr>
        <p:spPr>
          <a:xfrm rot="-25682959">
            <a:off x="646113" y="5503863"/>
            <a:ext cx="504825" cy="284162"/>
          </a:xfrm>
          <a:prstGeom prst="rect">
            <a:avLst/>
          </a:prstGeom>
          <a:noFill/>
          <a:ln w="9525">
            <a:noFill/>
          </a:ln>
        </p:spPr>
        <p:txBody>
          <a:bodyPr wrap="none" lIns="100186" tIns="50093" rIns="100186" bIns="50093" anchor="t" anchorCtr="0">
            <a:spAutoFit/>
          </a:bodyPr>
          <a:p>
            <a:pPr algn="ctr" defTabSz="1002030"/>
            <a:r>
              <a:rPr lang="zh-CN" altLang="fr-FR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快速</a:t>
            </a:r>
            <a:endParaRPr lang="zh-CN" altLang="fr-FR" sz="12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434516" name="文本框 3434515"/>
          <p:cNvSpPr txBox="1"/>
          <p:nvPr/>
        </p:nvSpPr>
        <p:spPr>
          <a:xfrm rot="25682959" flipH="1">
            <a:off x="6145213" y="5500688"/>
            <a:ext cx="504825" cy="284162"/>
          </a:xfrm>
          <a:prstGeom prst="rect">
            <a:avLst/>
          </a:prstGeom>
          <a:noFill/>
          <a:ln w="9525">
            <a:noFill/>
          </a:ln>
        </p:spPr>
        <p:txBody>
          <a:bodyPr wrap="none" lIns="100186" tIns="50093" rIns="100186" bIns="50093" anchor="t" anchorCtr="0">
            <a:spAutoFit/>
          </a:bodyPr>
          <a:p>
            <a:pPr algn="ctr" defTabSz="1002030"/>
            <a:r>
              <a:rPr lang="zh-CN" altLang="fr-FR" sz="1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快速</a:t>
            </a:r>
            <a:endParaRPr lang="zh-CN" altLang="fr-FR" sz="12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49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499">
                                            <p:txEl>
                                              <p:charRg st="6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4499" grpId="0" build="p"/>
      <p:bldP spid="3434500" grpId="0" animBg="1"/>
      <p:bldP spid="3434505" grpId="0"/>
      <p:bldP spid="3434506" grpId="0"/>
      <p:bldP spid="3434507" grpId="0"/>
      <p:bldP spid="3434508" grpId="0"/>
      <p:bldP spid="3434509" grpId="0"/>
      <p:bldP spid="3434510" grpId="0" animBg="1"/>
      <p:bldP spid="3434511" grpId="0"/>
      <p:bldP spid="3434512" grpId="0"/>
      <p:bldP spid="3434514" grpId="0"/>
      <p:bldP spid="3434515" grpId="0"/>
      <p:bldP spid="343451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92514" name="文本框 3392513"/>
          <p:cNvSpPr txBox="1"/>
          <p:nvPr/>
        </p:nvSpPr>
        <p:spPr>
          <a:xfrm>
            <a:off x="560388" y="1743075"/>
            <a:ext cx="392112" cy="427038"/>
          </a:xfrm>
          <a:prstGeom prst="rect">
            <a:avLst/>
          </a:prstGeom>
          <a:noFill/>
          <a:ln w="3175">
            <a:noFill/>
          </a:ln>
        </p:spPr>
        <p:txBody>
          <a:bodyPr wrap="none" anchor="t" anchorCtr="0">
            <a:spAutoFit/>
          </a:bodyPr>
          <a:p>
            <a:pPr algn="ctr" eaLnBrk="0" hangingPunct="0">
              <a:spcBef>
                <a:spcPct val="3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</a:pPr>
            <a:endParaRPr lang="en-GB" altLang="x-none" sz="2200">
              <a:solidFill>
                <a:srgbClr val="333399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392515" name="圆角矩形 3392514"/>
          <p:cNvSpPr/>
          <p:nvPr/>
        </p:nvSpPr>
        <p:spPr>
          <a:xfrm>
            <a:off x="1390650" y="1725613"/>
            <a:ext cx="6334125" cy="3981450"/>
          </a:xfrm>
          <a:prstGeom prst="roundRect">
            <a:avLst>
              <a:gd name="adj" fmla="val 4241"/>
            </a:avLst>
          </a:prstGeom>
          <a:solidFill>
            <a:schemeClr val="bg1">
              <a:alpha val="50000"/>
            </a:schemeClr>
          </a:solidFill>
          <a:ln w="2857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92516" name="文本占位符 3392515"/>
          <p:cNvSpPr/>
          <p:nvPr>
            <p:ph type="body" idx="4294967295"/>
          </p:nvPr>
        </p:nvSpPr>
        <p:spPr>
          <a:xfrm>
            <a:off x="2022475" y="2058988"/>
            <a:ext cx="5070475" cy="35163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anchor="t" anchorCtr="0">
            <a:spAutoFit/>
          </a:bodyPr>
          <a:p>
            <a:pPr marL="457200" indent="-457200" defTabSz="914400">
              <a:spcBef>
                <a:spcPct val="80000"/>
              </a:spcBef>
              <a:buClr>
                <a:schemeClr val="accent2"/>
              </a:buClr>
              <a:tabLst>
                <a:tab pos="2959100" algn="l"/>
              </a:tabLst>
            </a:pPr>
            <a:r>
              <a:rPr lang="zh-CN" altLang="en-US" sz="3600" b="1" dirty="0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生产线</a:t>
            </a:r>
            <a:r>
              <a:rPr lang="en-US" altLang="zh-CN" sz="3600" b="1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</a:t>
            </a:r>
            <a:endParaRPr lang="en-US" altLang="zh-CN" sz="3600" b="1">
              <a:solidFill>
                <a:srgbClr val="B2B2B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spcBef>
                <a:spcPct val="80000"/>
              </a:spcBef>
              <a:buClr>
                <a:schemeClr val="accent2"/>
              </a:buClr>
              <a:tabLst>
                <a:tab pos="2959100" algn="l"/>
              </a:tabLst>
            </a:pPr>
            <a:r>
              <a:rPr lang="zh-CN" altLang="en-US" sz="3600" b="1" dirty="0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生产部</a:t>
            </a:r>
            <a:r>
              <a:rPr lang="en-US" altLang="zh-CN" sz="3600" b="1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</a:t>
            </a:r>
            <a:endParaRPr lang="en-US" altLang="zh-CN" sz="3600" b="1">
              <a:solidFill>
                <a:srgbClr val="B2B2B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spcBef>
                <a:spcPct val="80000"/>
              </a:spcBef>
              <a:buClr>
                <a:schemeClr val="accent2"/>
              </a:buClr>
              <a:tabLst>
                <a:tab pos="2959100" algn="l"/>
              </a:tabLst>
            </a:pPr>
            <a:r>
              <a:rPr lang="zh-CN" altLang="en-US" sz="3600" b="1" dirty="0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工厂</a:t>
            </a:r>
            <a:r>
              <a:rPr lang="en-US" altLang="zh-CN" sz="3600" b="1">
                <a:solidFill>
                  <a:srgbClr val="B2B2B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</a:t>
            </a:r>
            <a:endParaRPr lang="en-US" altLang="zh-CN" sz="3600" b="1">
              <a:solidFill>
                <a:srgbClr val="B2B2B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spcBef>
                <a:spcPct val="80000"/>
              </a:spcBef>
              <a:buClr>
                <a:schemeClr val="accent2"/>
              </a:buClr>
              <a:tabLst>
                <a:tab pos="2959100" algn="l"/>
              </a:tabLst>
            </a:pPr>
            <a:r>
              <a:rPr lang="zh-CN" altLang="en-US" sz="3600" b="1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反馈</a:t>
            </a:r>
            <a:endParaRPr lang="zh-CN" altLang="en-US" sz="3600" b="1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48482" name="标题 3348481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0" rIns="0" bIns="0" anchor="b" anchorCtr="0"/>
          <a:p>
            <a:r>
              <a:rPr lang="zh-CN" altLang="fr-FR" dirty="0">
                <a:ea typeface="宋体" panose="02010600030101010101" pitchFamily="2" charset="-122"/>
              </a:rPr>
              <a:t>反馈</a:t>
            </a:r>
            <a:endParaRPr lang="zh-CN" altLang="fr-FR" dirty="0">
              <a:ea typeface="宋体" panose="02010600030101010101" pitchFamily="2" charset="-122"/>
            </a:endParaRPr>
          </a:p>
        </p:txBody>
      </p:sp>
      <p:sp>
        <p:nvSpPr>
          <p:cNvPr id="3348483" name="文本占位符 3348482"/>
          <p:cNvSpPr>
            <a:spLocks noGrp="1"/>
          </p:cNvSpPr>
          <p:nvPr>
            <p:ph type="body" idx="1"/>
          </p:nvPr>
        </p:nvSpPr>
        <p:spPr>
          <a:xfrm>
            <a:off x="914400" y="1687513"/>
            <a:ext cx="8229600" cy="4694237"/>
          </a:xfrm>
          <a:noFill/>
          <a:ln>
            <a:noFill/>
          </a:ln>
        </p:spPr>
        <p:txBody>
          <a:bodyPr lIns="0" tIns="0" rIns="0" bIns="0">
            <a:spAutoFit/>
          </a:bodyPr>
          <a:p>
            <a:pPr defTabSz="914400">
              <a:lnSpc>
                <a:spcPct val="90000"/>
              </a:lnSpc>
              <a:spcBef>
                <a:spcPct val="35000"/>
              </a:spcBef>
              <a:tabLst>
                <a:tab pos="3495675" algn="l"/>
              </a:tabLst>
            </a:pPr>
            <a:r>
              <a:rPr lang="zh-CN" altLang="fr-FR" sz="32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我们做了些什么 </a:t>
            </a:r>
            <a:r>
              <a:rPr lang="fr-FR" altLang="zh-CN" sz="32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fr-FR" altLang="zh-CN" sz="32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90000"/>
              </a:lnSpc>
              <a:spcBef>
                <a:spcPct val="35000"/>
              </a:spcBef>
              <a:tabLst>
                <a:tab pos="3495675" algn="l"/>
              </a:tabLst>
            </a:pPr>
            <a:endParaRPr lang="fr-FR" altLang="zh-CN" sz="32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90000"/>
              </a:lnSpc>
              <a:spcBef>
                <a:spcPct val="35000"/>
              </a:spcBef>
              <a:tabLst>
                <a:tab pos="3495675" algn="l"/>
              </a:tabLst>
            </a:pPr>
            <a:r>
              <a:rPr lang="zh-CN" altLang="fr-FR" sz="32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我们学到了什么 </a:t>
            </a:r>
            <a:r>
              <a:rPr lang="fr-FR" altLang="zh-CN" sz="32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fr-FR" altLang="zh-CN" sz="32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90000"/>
              </a:lnSpc>
              <a:spcBef>
                <a:spcPct val="35000"/>
              </a:spcBef>
              <a:tabLst>
                <a:tab pos="3495675" algn="l"/>
              </a:tabLst>
            </a:pPr>
            <a:endParaRPr lang="fr-FR" altLang="zh-CN" sz="32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90000"/>
              </a:lnSpc>
              <a:spcBef>
                <a:spcPct val="35000"/>
              </a:spcBef>
              <a:tabLst>
                <a:tab pos="3495675" algn="l"/>
              </a:tabLst>
            </a:pPr>
            <a:r>
              <a:rPr lang="zh-CN" altLang="fr-FR" sz="32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还需要澄清什么 </a:t>
            </a:r>
            <a:r>
              <a:rPr lang="fr-FR" altLang="zh-CN" sz="32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fr-FR" altLang="zh-CN" sz="32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90000"/>
              </a:lnSpc>
              <a:spcBef>
                <a:spcPct val="35000"/>
              </a:spcBef>
              <a:tabLst>
                <a:tab pos="3495675" algn="l"/>
              </a:tabLst>
            </a:pPr>
            <a:endParaRPr lang="fr-FR" altLang="zh-CN" sz="32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90000"/>
              </a:lnSpc>
              <a:spcBef>
                <a:spcPct val="35000"/>
              </a:spcBef>
              <a:tabLst>
                <a:tab pos="3495675" algn="l"/>
              </a:tabLst>
            </a:pPr>
            <a:r>
              <a:rPr lang="zh-CN" altLang="fr-FR" sz="32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我们承诺做些什么 </a:t>
            </a:r>
            <a:r>
              <a:rPr lang="fr-FR" altLang="zh-CN" sz="32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endParaRPr lang="fr-FR" altLang="zh-CN" sz="32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lvl="2" defTabSz="914400">
              <a:lnSpc>
                <a:spcPct val="90000"/>
              </a:lnSpc>
              <a:spcBef>
                <a:spcPct val="35000"/>
              </a:spcBef>
              <a:buClr>
                <a:schemeClr val="accent1"/>
              </a:buClr>
              <a:tabLst>
                <a:tab pos="3495675" algn="l"/>
              </a:tabLst>
            </a:pPr>
            <a:r>
              <a:rPr lang="fr-FR" altLang="zh-CN" sz="320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3 </a:t>
            </a:r>
            <a:r>
              <a:rPr lang="zh-CN" altLang="fr-FR" sz="32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个具体的措施</a:t>
            </a:r>
            <a:r>
              <a:rPr lang="fr-FR" altLang="zh-CN" sz="320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</a:t>
            </a:r>
            <a:r>
              <a:rPr lang="zh-CN" altLang="fr-FR" sz="320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行动方案</a:t>
            </a:r>
            <a:endParaRPr lang="zh-CN" altLang="fr-FR" sz="3200" dirty="0">
              <a:solidFill>
                <a:srgbClr val="5F5F5F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12647" name="圆角矩形 3312646"/>
          <p:cNvSpPr/>
          <p:nvPr/>
        </p:nvSpPr>
        <p:spPr>
          <a:xfrm>
            <a:off x="800100" y="1716088"/>
            <a:ext cx="7580313" cy="2963862"/>
          </a:xfrm>
          <a:prstGeom prst="roundRect">
            <a:avLst>
              <a:gd name="adj" fmla="val 4241"/>
            </a:avLst>
          </a:prstGeom>
          <a:solidFill>
            <a:srgbClr val="FFFFFF">
              <a:alpha val="50000"/>
            </a:srgbClr>
          </a:solidFill>
          <a:ln w="28575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12642" name="标题 3312641"/>
          <p:cNvSpPr>
            <a:spLocks noGrp="1"/>
          </p:cNvSpPr>
          <p:nvPr>
            <p:ph type="title"/>
          </p:nvPr>
        </p:nvSpPr>
        <p:spPr>
          <a:xfrm>
            <a:off x="388938" y="266700"/>
            <a:ext cx="6985000" cy="762000"/>
          </a:xfrm>
          <a:ln/>
        </p:spPr>
        <p:txBody>
          <a:bodyPr vert="horz" wrap="square" lIns="0" tIns="0" rIns="0" bIns="0" anchor="b" anchorCtr="0"/>
          <a:p>
            <a:r>
              <a:rPr lang="zh-CN" altLang="fr-FR" dirty="0">
                <a:ea typeface="宋体" panose="02010600030101010101" pitchFamily="2" charset="-122"/>
              </a:rPr>
              <a:t>什么是 </a:t>
            </a:r>
            <a:r>
              <a:rPr lang="fr-FR" altLang="zh-CN"/>
              <a:t>QRQC ?</a:t>
            </a:r>
            <a:endParaRPr lang="fr-FR" altLang="zh-CN"/>
          </a:p>
        </p:txBody>
      </p:sp>
      <p:sp>
        <p:nvSpPr>
          <p:cNvPr id="3312645" name="矩形 3312644"/>
          <p:cNvSpPr/>
          <p:nvPr/>
        </p:nvSpPr>
        <p:spPr>
          <a:xfrm>
            <a:off x="446088" y="1901825"/>
            <a:ext cx="8267700" cy="2773363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/>
            <a:r>
              <a:rPr lang="zh-CN" altLang="en-US" sz="3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一种管理态度 </a:t>
            </a:r>
            <a:r>
              <a:rPr lang="en-US" altLang="zh-CN" sz="32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在</a:t>
            </a:r>
            <a:r>
              <a:rPr lang="zh-CN" altLang="en-US" sz="40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现场</a:t>
            </a:r>
            <a:endParaRPr lang="zh-CN" altLang="en-US" sz="40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en-US" sz="3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用以解决 </a:t>
            </a:r>
            <a:br>
              <a:rPr lang="zh-CN" altLang="en-US" sz="3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3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所有类型的问题 </a:t>
            </a:r>
            <a:endParaRPr lang="zh-CN" altLang="en-US" sz="32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endParaRPr lang="zh-CN" altLang="en-US" sz="40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 eaLnBrk="0" hangingPunct="0"/>
            <a:r>
              <a:rPr lang="zh-CN" altLang="en-US" sz="32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关注优先问题</a:t>
            </a:r>
            <a:endParaRPr lang="fr-FR" altLang="zh-CN" sz="32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12646" name="文本框 3312645"/>
          <p:cNvSpPr txBox="1"/>
          <p:nvPr/>
        </p:nvSpPr>
        <p:spPr>
          <a:xfrm>
            <a:off x="819150" y="5119688"/>
            <a:ext cx="7521575" cy="762000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zh-CN" altLang="en-US" sz="4400" dirty="0">
                <a:solidFill>
                  <a:srgbClr val="FF3300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快速 反应 质量 控制</a:t>
            </a:r>
            <a:endParaRPr lang="zh-CN" altLang="en-US" sz="4400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1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264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58722" name="矩形 3358721"/>
          <p:cNvSpPr/>
          <p:nvPr/>
        </p:nvSpPr>
        <p:spPr>
          <a:xfrm>
            <a:off x="349250" y="239713"/>
            <a:ext cx="7412038" cy="7620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None/>
              <a:defRPr sz="2800" b="1" u="none" kern="120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br>
              <a:rPr lang="zh-CN" altLang="en-US">
                <a:ea typeface="宋体" panose="02010600030101010101" pitchFamily="2" charset="-122"/>
              </a:rPr>
            </a:br>
            <a:r>
              <a:rPr lang="zh-CN" altLang="en-US" dirty="0">
                <a:ea typeface="宋体" panose="02010600030101010101" pitchFamily="2" charset="-122"/>
              </a:rPr>
              <a:t>结论</a:t>
            </a:r>
            <a:br>
              <a:rPr lang="zh-CN" altLang="en-US" dirty="0">
                <a:ea typeface="宋体" panose="02010600030101010101" pitchFamily="2" charset="-122"/>
              </a:rPr>
            </a:br>
            <a:r>
              <a:rPr lang="zh-CN" altLang="en-US" dirty="0">
                <a:ea typeface="宋体" panose="02010600030101010101" pitchFamily="2" charset="-122"/>
              </a:rPr>
              <a:t>关键信息</a:t>
            </a:r>
            <a:endParaRPr lang="zh-CN" altLang="en-GB" dirty="0">
              <a:ea typeface="宋体" panose="02010600030101010101" pitchFamily="2" charset="-122"/>
            </a:endParaRPr>
          </a:p>
        </p:txBody>
      </p:sp>
      <p:sp>
        <p:nvSpPr>
          <p:cNvPr id="3358723" name="矩形 3358722"/>
          <p:cNvSpPr/>
          <p:nvPr/>
        </p:nvSpPr>
        <p:spPr>
          <a:xfrm>
            <a:off x="385763" y="1489075"/>
            <a:ext cx="8788400" cy="3998913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marL="457200" indent="-4572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用双眼和双腿快速看到事实</a:t>
            </a:r>
            <a:r>
              <a:rPr lang="en-US" altLang="zh-CN" sz="24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</a:t>
            </a:r>
            <a:endParaRPr lang="en-US" altLang="zh-CN" sz="24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缺陷停线</a:t>
            </a:r>
            <a:endParaRPr lang="zh-CN" altLang="en-US" sz="2400" dirty="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快速反应</a:t>
            </a:r>
            <a:r>
              <a:rPr lang="en-US" altLang="zh-CN" sz="24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 </a:t>
            </a: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日常会议</a:t>
            </a:r>
            <a:r>
              <a:rPr lang="en-US" altLang="zh-CN" sz="24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 </a:t>
            </a: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逻辑思考</a:t>
            </a:r>
            <a:endParaRPr lang="en-US" altLang="zh-CN" sz="24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三现</a:t>
            </a:r>
            <a:r>
              <a:rPr lang="en-US" altLang="zh-CN" sz="24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:  </a:t>
            </a: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现物</a:t>
            </a:r>
            <a:r>
              <a:rPr lang="en-US" altLang="zh-CN" sz="24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 </a:t>
            </a: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现实</a:t>
            </a:r>
            <a:r>
              <a:rPr lang="en-US" altLang="zh-CN" sz="24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 </a:t>
            </a: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现地</a:t>
            </a:r>
            <a:endParaRPr lang="zh-CN" altLang="en-US" sz="2400" dirty="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比较好件</a:t>
            </a:r>
            <a:r>
              <a:rPr lang="en-US" altLang="zh-CN" sz="24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 </a:t>
            </a: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坏件</a:t>
            </a:r>
            <a:r>
              <a:rPr lang="en-US" altLang="zh-CN" sz="24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 </a:t>
            </a: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标准</a:t>
            </a:r>
            <a:endParaRPr lang="zh-CN" altLang="en-US" sz="2400" dirty="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经理的使命</a:t>
            </a:r>
            <a:r>
              <a:rPr lang="en-US" altLang="zh-CN" sz="24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: </a:t>
            </a: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在岗训练和分配任务</a:t>
            </a:r>
            <a:endParaRPr lang="zh-CN" altLang="en-US" sz="2400" dirty="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目视化展示区</a:t>
            </a:r>
            <a:endParaRPr lang="zh-CN" altLang="en-US" sz="2400" dirty="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根据经验教训，确定预防重发发生所需要采取的措施</a:t>
            </a:r>
            <a:endParaRPr lang="en-US" altLang="zh-CN" sz="24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58724" name="圆角矩形 3358723"/>
          <p:cNvSpPr/>
          <p:nvPr/>
        </p:nvSpPr>
        <p:spPr>
          <a:xfrm>
            <a:off x="2593975" y="6034088"/>
            <a:ext cx="3970338" cy="5667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</a:ln>
        </p:spPr>
        <p:txBody>
          <a:bodyPr>
            <a:spAutoFit/>
          </a:bodyPr>
          <a:p>
            <a:pPr algn="ctr" defTabSz="914400">
              <a:spcBef>
                <a:spcPct val="50000"/>
              </a:spcBef>
              <a:buClr>
                <a:srgbClr val="3399FF"/>
              </a:buClr>
              <a:buSzPct val="85000"/>
              <a:buFont typeface="Wingdings" panose="05000000000000000000" pitchFamily="2" charset="2"/>
              <a:buNone/>
              <a:tabLst>
                <a:tab pos="360680" algn="l"/>
              </a:tabLst>
            </a:pPr>
            <a:r>
              <a:rPr lang="zh-CN" altLang="fr-FR" dirty="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意识</a:t>
            </a:r>
            <a:endParaRPr lang="zh-CN" altLang="fr-FR" dirty="0">
              <a:solidFill>
                <a:schemeClr val="bg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23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58723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23">
                                            <p:txEl>
                                              <p:charRg st="14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58723">
                                            <p:txEl>
                                              <p:charRg st="14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23">
                                            <p:txEl>
                                              <p:charRg st="19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58723">
                                            <p:txEl>
                                              <p:charRg st="19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23">
                                            <p:txEl>
                                              <p:charRg st="36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358723">
                                            <p:txEl>
                                              <p:charRg st="36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23">
                                            <p:txEl>
                                              <p:charRg st="52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358723">
                                            <p:txEl>
                                              <p:charRg st="52" end="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23">
                                            <p:txEl>
                                              <p:charRg st="65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358723">
                                            <p:txEl>
                                              <p:charRg st="65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23">
                                            <p:txEl>
                                              <p:charRg st="82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358723">
                                            <p:txEl>
                                              <p:charRg st="82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23">
                                            <p:txEl>
                                              <p:charRg st="89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358723">
                                            <p:txEl>
                                              <p:charRg st="89" end="1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3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23" grpId="1" build="p"/>
      <p:bldP spid="335872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52578" name="标题 3352577"/>
          <p:cNvSpPr>
            <a:spLocks noGrp="1"/>
          </p:cNvSpPr>
          <p:nvPr>
            <p:ph type="ctrTitle"/>
          </p:nvPr>
        </p:nvSpPr>
        <p:spPr>
          <a:xfrm>
            <a:off x="0" y="2841625"/>
            <a:ext cx="5719763" cy="2897188"/>
          </a:xfrm>
          <a:ln/>
        </p:spPr>
        <p:txBody>
          <a:bodyPr wrap="square" lIns="0" tIns="0" rIns="0" bIns="0" anchor="t" anchorCtr="0">
            <a:spAutoFit/>
          </a:bodyPr>
          <a:p>
            <a:pPr algn="ctr" defTabSz="914400">
              <a:lnSpc>
                <a:spcPct val="95000"/>
              </a:lnSpc>
              <a:buSzTx/>
              <a:buFontTx/>
              <a:buNone/>
            </a:pPr>
            <a:r>
              <a:rPr lang="zh-CN" altLang="en-US" sz="4000" kern="1200" baseline="0" dirty="0">
                <a:latin typeface="Arial Narrow" panose="020B0606020202030204" pitchFamily="34" charset="0"/>
                <a:ea typeface="宋体" panose="02010600030101010101" pitchFamily="2" charset="-122"/>
              </a:rPr>
              <a:t>谢谢</a:t>
            </a:r>
            <a:r>
              <a:rPr lang="fr-FR" altLang="zh-CN" sz="4000" kern="1200" baseline="0">
                <a:latin typeface="Arial Narrow" panose="020B0606020202030204" pitchFamily="34" charset="0"/>
              </a:rPr>
              <a:t>,</a:t>
            </a:r>
            <a:br>
              <a:rPr lang="fr-FR" altLang="zh-CN" sz="4000" kern="1200" baseline="0">
                <a:latin typeface="Arial Narrow" panose="020B0606020202030204" pitchFamily="34" charset="0"/>
              </a:rPr>
            </a:br>
            <a:br>
              <a:rPr lang="fr-FR" altLang="zh-CN" sz="4000" kern="1200" baseline="0">
                <a:solidFill>
                  <a:srgbClr val="4D4D4D"/>
                </a:solidFill>
                <a:latin typeface="Arial Narrow" panose="020B0606020202030204" pitchFamily="34" charset="0"/>
              </a:rPr>
            </a:br>
            <a:r>
              <a:rPr lang="zh-CN" altLang="fr-FR" sz="4000" kern="1200" baseline="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但是 </a:t>
            </a:r>
            <a:r>
              <a:rPr lang="fr-FR" altLang="zh-CN" sz="4000" kern="1200" baseline="0">
                <a:solidFill>
                  <a:srgbClr val="5F5F5F"/>
                </a:solidFill>
                <a:latin typeface="Arial Narrow" panose="020B0606020202030204" pitchFamily="34" charset="0"/>
              </a:rPr>
              <a:t>?</a:t>
            </a:r>
            <a:br>
              <a:rPr lang="fr-FR" altLang="zh-CN" sz="4000" kern="1200" baseline="0">
                <a:solidFill>
                  <a:srgbClr val="5F5F5F"/>
                </a:solidFill>
                <a:latin typeface="Arial Narrow" panose="020B0606020202030204" pitchFamily="34" charset="0"/>
              </a:rPr>
            </a:br>
            <a:br>
              <a:rPr lang="fr-FR" altLang="zh-CN" sz="4000" kern="1200" baseline="0">
                <a:solidFill>
                  <a:srgbClr val="5F5F5F"/>
                </a:solidFill>
                <a:latin typeface="Arial Narrow" panose="020B0606020202030204" pitchFamily="34" charset="0"/>
              </a:rPr>
            </a:br>
            <a:r>
              <a:rPr lang="zh-CN" altLang="fr-FR" sz="4000" kern="1200" baseline="0" dirty="0">
                <a:solidFill>
                  <a:srgbClr val="5F5F5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你今天改进了什么 </a:t>
            </a:r>
            <a:r>
              <a:rPr lang="fr-FR" altLang="zh-CN" sz="4000" kern="1200" baseline="0">
                <a:solidFill>
                  <a:srgbClr val="5F5F5F"/>
                </a:solidFill>
                <a:latin typeface="Arial Narrow" panose="020B0606020202030204" pitchFamily="34" charset="0"/>
              </a:rPr>
              <a:t>?</a:t>
            </a:r>
            <a:endParaRPr lang="fr-FR" altLang="zh-CN" sz="4000" kern="1200" baseline="0">
              <a:solidFill>
                <a:srgbClr val="5F5F5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56675" name="矩形 3356674"/>
          <p:cNvSpPr/>
          <p:nvPr/>
        </p:nvSpPr>
        <p:spPr>
          <a:xfrm>
            <a:off x="0" y="1289050"/>
            <a:ext cx="9144000" cy="520382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marL="457200" indent="-457200"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CN" sz="24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5W 2H</a:t>
            </a:r>
            <a:endParaRPr lang="en-US" altLang="zh-CN" sz="240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14400" lvl="1" indent="-457200" eaLnBrk="1" hangingPunct="1">
              <a:buClr>
                <a:srgbClr val="5F5F5F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CN" sz="2400" b="1">
                <a:solidFill>
                  <a:srgbClr val="FF5050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W</a:t>
            </a:r>
            <a:r>
              <a:rPr lang="en-US" altLang="zh-CN" sz="2400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hat</a:t>
            </a:r>
            <a:r>
              <a:rPr lang="en-US" altLang="zh-CN" sz="2400" b="1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	happened ?	</a:t>
            </a:r>
            <a:r>
              <a:rPr lang="zh-CN" altLang="en-US" sz="2400" b="1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发生了什么</a:t>
            </a:r>
            <a:endParaRPr lang="zh-CN" altLang="en-US" sz="2400" b="1" dirty="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14400" lvl="1" indent="-457200" eaLnBrk="1" hangingPunct="1">
              <a:buClr>
                <a:srgbClr val="5F5F5F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CN" sz="2400" b="1">
                <a:solidFill>
                  <a:srgbClr val="FF5050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W</a:t>
            </a:r>
            <a:r>
              <a:rPr lang="en-US" altLang="zh-CN" sz="2400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ho</a:t>
            </a:r>
            <a:r>
              <a:rPr lang="en-US" altLang="zh-CN" sz="2400" b="1">
                <a:solidFill>
                  <a:srgbClr val="3399F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	</a:t>
            </a:r>
            <a:r>
              <a:rPr lang="en-US" altLang="zh-CN" sz="2400" b="1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detected ?	</a:t>
            </a:r>
            <a:r>
              <a:rPr lang="zh-CN" altLang="en-US" sz="2400" b="1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谁发现的</a:t>
            </a:r>
            <a:endParaRPr lang="zh-CN" altLang="en-US" sz="2400" b="1" dirty="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14400" lvl="1" indent="-457200" eaLnBrk="1" hangingPunct="1">
              <a:buClr>
                <a:srgbClr val="5F5F5F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CN" sz="2400" b="1">
                <a:solidFill>
                  <a:srgbClr val="FF5050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W</a:t>
            </a:r>
            <a:r>
              <a:rPr lang="en-US" altLang="zh-CN" sz="2400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here </a:t>
            </a:r>
            <a:r>
              <a:rPr lang="en-US" altLang="zh-CN" sz="2400" b="1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is it detected ?</a:t>
            </a:r>
            <a:r>
              <a:rPr lang="zh-CN" altLang="en-US" sz="2400" b="1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在哪里发现的</a:t>
            </a:r>
            <a:endParaRPr lang="zh-CN" altLang="en-US" sz="2400" b="1" dirty="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14400" lvl="1" indent="-457200" eaLnBrk="1" hangingPunct="1">
              <a:buClr>
                <a:srgbClr val="5F5F5F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CN" sz="2400" b="1">
                <a:solidFill>
                  <a:srgbClr val="FF5050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W</a:t>
            </a:r>
            <a:r>
              <a:rPr lang="en-US" altLang="zh-CN" sz="2400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hen</a:t>
            </a:r>
            <a:r>
              <a:rPr lang="en-US" altLang="zh-CN" sz="2400" b="1">
                <a:solidFill>
                  <a:srgbClr val="3399F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	</a:t>
            </a:r>
            <a:r>
              <a:rPr lang="en-US" altLang="zh-CN" sz="2400" b="1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it happened ?</a:t>
            </a:r>
            <a:r>
              <a:rPr lang="zh-CN" altLang="en-US" sz="2400" b="1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什么时候发生的 </a:t>
            </a:r>
            <a:endParaRPr lang="zh-CN" altLang="en-US" sz="2400" b="1" dirty="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14400" lvl="1" indent="-457200" eaLnBrk="1" hangingPunct="1">
              <a:buClr>
                <a:srgbClr val="5F5F5F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CN" sz="2400" b="1">
                <a:solidFill>
                  <a:srgbClr val="FF5050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W</a:t>
            </a:r>
            <a:r>
              <a:rPr lang="en-US" altLang="zh-CN" sz="2400" b="1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hy</a:t>
            </a:r>
            <a:r>
              <a:rPr lang="en-US" altLang="zh-CN" sz="2400" b="1">
                <a:solidFill>
                  <a:srgbClr val="3399FF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	</a:t>
            </a:r>
            <a:r>
              <a:rPr lang="en-US" altLang="zh-CN" sz="2400" b="1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is it a problem?</a:t>
            </a:r>
            <a:r>
              <a:rPr lang="zh-CN" altLang="en-US" sz="2400" b="1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为什么出问题 </a:t>
            </a:r>
            <a:endParaRPr lang="zh-CN" altLang="en-US" sz="2400" b="1" dirty="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buClr>
                <a:srgbClr val="5F5F5F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CN" sz="24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CN" sz="24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24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个为什么</a:t>
            </a: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</a:t>
            </a:r>
            <a:endParaRPr lang="zh-CN" altLang="en-US" sz="2400" dirty="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14400" lvl="1" indent="-457200" eaLnBrk="1" hangingPunct="1">
              <a:buClr>
                <a:srgbClr val="5F5F5F"/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为什么</a:t>
            </a:r>
            <a:r>
              <a:rPr lang="en-US" altLang="zh-CN" sz="2400" b="1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 / </a:t>
            </a:r>
            <a:r>
              <a:rPr lang="zh-CN" altLang="en-US" sz="2400" b="1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为什么</a:t>
            </a:r>
            <a:r>
              <a:rPr lang="en-US" altLang="zh-CN" sz="2400" b="1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 / </a:t>
            </a:r>
            <a:r>
              <a:rPr lang="zh-CN" altLang="en-US" sz="2400" b="1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为什么</a:t>
            </a:r>
            <a:r>
              <a:rPr lang="en-US" altLang="zh-CN" sz="2400" b="1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 / </a:t>
            </a:r>
            <a:r>
              <a:rPr lang="zh-CN" altLang="en-US" sz="2400" b="1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为什么</a:t>
            </a:r>
            <a:r>
              <a:rPr lang="en-US" altLang="zh-CN" sz="2400" b="1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 / </a:t>
            </a:r>
            <a:r>
              <a:rPr lang="zh-CN" altLang="en-US" sz="2400" b="1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为什么</a:t>
            </a:r>
            <a:r>
              <a:rPr lang="en-US" altLang="zh-CN" sz="2400" b="1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? / … </a:t>
            </a:r>
            <a:endParaRPr lang="en-US" altLang="zh-CN" sz="2400" b="1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14400" lvl="1" indent="-457200" eaLnBrk="1" hangingPunct="1">
              <a:buClr>
                <a:srgbClr val="5F5F5F"/>
              </a:buClr>
              <a:buSzPct val="80000"/>
              <a:buFont typeface="Wingdings" panose="05000000000000000000" pitchFamily="2" charset="2"/>
            </a:pPr>
            <a:r>
              <a:rPr lang="en-US" altLang="zh-CN" sz="2400" b="1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	</a:t>
            </a:r>
            <a:r>
              <a:rPr lang="zh-CN" altLang="en-US" sz="2400" b="1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以找到根源</a:t>
            </a:r>
            <a:endParaRPr lang="zh-CN" altLang="en-US" sz="2400" b="1" dirty="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14400" lvl="1" indent="-457200" eaLnBrk="1" hangingPunct="1"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CN" sz="2400" b="1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CN" sz="24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PDCA</a:t>
            </a:r>
            <a:r>
              <a:rPr lang="en-US" altLang="zh-CN" sz="24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(= Deming ‘s wheel) : Plan/ Do / Check / Act		</a:t>
            </a:r>
            <a:endParaRPr lang="en-US" altLang="zh-CN" sz="24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endParaRPr lang="zh-CN" altLang="en-US" sz="24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56676" name="矩形 3356675"/>
          <p:cNvSpPr/>
          <p:nvPr/>
        </p:nvSpPr>
        <p:spPr>
          <a:xfrm>
            <a:off x="6219825" y="1858963"/>
            <a:ext cx="3165475" cy="15525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marL="457200" indent="-457200">
              <a:buClr>
                <a:srgbClr val="5F5F5F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CN" sz="2400">
                <a:solidFill>
                  <a:srgbClr val="FF3300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H</a:t>
            </a:r>
            <a:r>
              <a:rPr lang="en-US" altLang="zh-CN" sz="24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ow</a:t>
            </a:r>
            <a:r>
              <a:rPr lang="en-US" altLang="zh-CN" sz="24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detected</a:t>
            </a:r>
            <a:endParaRPr lang="en-US" altLang="zh-CN" sz="24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buClr>
                <a:srgbClr val="5F5F5F"/>
              </a:buClr>
              <a:buSzPct val="80000"/>
              <a:buFont typeface="Wingdings" panose="05000000000000000000" pitchFamily="2" charset="2"/>
            </a:pPr>
            <a:r>
              <a:rPr lang="en-US" altLang="zh-CN" sz="24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	</a:t>
            </a:r>
            <a:r>
              <a:rPr lang="zh-CN" alt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如何发现的</a:t>
            </a:r>
            <a:endParaRPr lang="zh-CN" altLang="en-US" sz="2400" dirty="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457200" indent="-457200">
              <a:buClr>
                <a:srgbClr val="5F5F5F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CN" sz="2400">
                <a:solidFill>
                  <a:srgbClr val="FF3300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H</a:t>
            </a:r>
            <a:r>
              <a:rPr lang="en-US" altLang="zh-CN" sz="24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ow</a:t>
            </a:r>
            <a:r>
              <a:rPr lang="en-US" altLang="zh-CN" sz="240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many</a:t>
            </a:r>
            <a:endParaRPr lang="en-US" altLang="zh-CN" sz="240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914400" lvl="1" indent="-457200" eaLnBrk="1" hangingPunct="1">
              <a:buClr>
                <a:srgbClr val="5F5F5F"/>
              </a:buClr>
              <a:buSzPct val="80000"/>
              <a:buFont typeface="Wingdings" panose="05000000000000000000" pitchFamily="2" charset="2"/>
            </a:pPr>
            <a:r>
              <a:rPr lang="zh-CN" altLang="en-US" sz="2400" b="1" dirty="0">
                <a:solidFill>
                  <a:schemeClr val="accent1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多少</a:t>
            </a:r>
            <a:endParaRPr lang="zh-CN" altLang="en-US" sz="2400" b="1" dirty="0">
              <a:solidFill>
                <a:schemeClr val="accent1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56677" name="矩形 3356676"/>
          <p:cNvSpPr/>
          <p:nvPr/>
        </p:nvSpPr>
        <p:spPr>
          <a:xfrm>
            <a:off x="385763" y="292100"/>
            <a:ext cx="7412037" cy="7620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None/>
              <a:defRPr sz="2800" b="1" u="none" kern="120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br>
              <a:rPr lang="zh-CN" altLang="en-US">
                <a:ea typeface="宋体" panose="02010600030101010101" pitchFamily="2" charset="-122"/>
              </a:rPr>
            </a:br>
            <a:r>
              <a:rPr lang="zh-CN" altLang="en-US" dirty="0">
                <a:ea typeface="宋体" panose="02010600030101010101" pitchFamily="2" charset="-122"/>
              </a:rPr>
              <a:t>术语</a:t>
            </a:r>
            <a:endParaRPr lang="zh-CN" altLang="en-GB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0307" name="标题 3170306"/>
          <p:cNvSpPr>
            <a:spLocks noGrp="1"/>
          </p:cNvSpPr>
          <p:nvPr>
            <p:ph type="title"/>
          </p:nvPr>
        </p:nvSpPr>
        <p:spPr>
          <a:xfrm>
            <a:off x="354013" y="547688"/>
            <a:ext cx="6770687" cy="531812"/>
          </a:xfrm>
          <a:ln w="12700"/>
        </p:spPr>
        <p:txBody>
          <a:bodyPr lIns="0" tIns="0" rIns="0" bIns="0" anchor="ctr" anchorCtr="0"/>
          <a:p>
            <a:r>
              <a:rPr lang="zh-CN" altLang="en-US" dirty="0">
                <a:ea typeface="宋体" panose="02010600030101010101" pitchFamily="2" charset="-122"/>
              </a:rPr>
              <a:t>理解 </a:t>
            </a:r>
            <a:r>
              <a:rPr lang="en-US" altLang="zh-CN">
                <a:ea typeface="宋体" panose="02010600030101010101" pitchFamily="2" charset="-122"/>
              </a:rPr>
              <a:t>QRQC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3170309" name="圆角矩形 3170308"/>
          <p:cNvSpPr/>
          <p:nvPr/>
        </p:nvSpPr>
        <p:spPr>
          <a:xfrm>
            <a:off x="792163" y="1882775"/>
            <a:ext cx="7580312" cy="4144963"/>
          </a:xfrm>
          <a:prstGeom prst="roundRect">
            <a:avLst>
              <a:gd name="adj" fmla="val 4241"/>
            </a:avLst>
          </a:prstGeom>
          <a:solidFill>
            <a:srgbClr val="FFFFFF">
              <a:alpha val="50000"/>
            </a:srgbClr>
          </a:solidFill>
          <a:ln w="28575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170310" name="矩形 3170309"/>
          <p:cNvSpPr/>
          <p:nvPr/>
        </p:nvSpPr>
        <p:spPr>
          <a:xfrm>
            <a:off x="560388" y="2319338"/>
            <a:ext cx="8039100" cy="3629025"/>
          </a:xfrm>
          <a:noFill/>
          <a:ln w="9525">
            <a:noFill/>
          </a:ln>
        </p:spPr>
        <p:txBody>
          <a:bodyPr vert="horz" wrap="square" lIns="0" tIns="0" rIns="0" bIns="0" anchor="t" anchorCtr="0">
            <a:spAutoFit/>
          </a:bodyPr>
          <a:lstStyle>
            <a:lvl1pPr marL="374650" lvl="0" indent="-37465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2600" b="1" u="none" kern="120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958850" lvl="1" indent="-3937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2400" b="1" i="0" u="none" kern="1200" baseline="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346200" lvl="2" indent="-19685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2000" b="1" i="0" u="none" kern="1200" baseline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7653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1600" b="0" i="0" u="none" kern="1200" baseline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184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1600" b="0" i="0" u="none" kern="1200" baseline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marL="0" lvl="0" indent="0" algn="ctr" defTabSz="914400">
              <a:lnSpc>
                <a:spcPct val="110000"/>
              </a:lnSpc>
              <a:spcBef>
                <a:spcPct val="0"/>
              </a:spcBef>
              <a:buNone/>
              <a:tabLst>
                <a:tab pos="2959100" algn="l"/>
              </a:tabLst>
            </a:pPr>
            <a:r>
              <a:rPr lang="en-US" altLang="zh-CN" sz="360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QRQC </a:t>
            </a:r>
            <a:r>
              <a:rPr lang="zh-CN" altLang="en-US" sz="36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不是一个工具</a:t>
            </a:r>
            <a:r>
              <a:rPr lang="en-US" altLang="zh-CN" sz="360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36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体系</a:t>
            </a:r>
            <a:r>
              <a:rPr lang="en-US" altLang="zh-CN" sz="360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: </a:t>
            </a:r>
            <a:br>
              <a:rPr lang="en-US" altLang="zh-CN" sz="360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36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它是 </a:t>
            </a:r>
            <a:r>
              <a:rPr lang="zh-CN" altLang="en-US" sz="36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文化 </a:t>
            </a:r>
            <a:r>
              <a:rPr lang="en-US" altLang="zh-CN" sz="36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/ </a:t>
            </a:r>
            <a:r>
              <a:rPr lang="zh-CN" altLang="en-US" sz="36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管理态度</a:t>
            </a:r>
            <a:r>
              <a:rPr lang="zh-CN" altLang="en-US" sz="36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</a:t>
            </a:r>
            <a:br>
              <a:rPr lang="zh-CN" altLang="en-US" sz="36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36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它必须在所有领域应用</a:t>
            </a:r>
            <a:r>
              <a:rPr lang="en-US" altLang="zh-CN" sz="360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: </a:t>
            </a:r>
            <a:br>
              <a:rPr lang="en-US" altLang="zh-CN" sz="360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36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工艺</a:t>
            </a:r>
            <a:r>
              <a:rPr lang="en-US" altLang="zh-CN" sz="360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, </a:t>
            </a:r>
            <a:r>
              <a:rPr lang="zh-CN" altLang="en-US" sz="36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项目</a:t>
            </a:r>
            <a:r>
              <a:rPr lang="en-US" altLang="zh-CN" sz="360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, </a:t>
            </a:r>
            <a:r>
              <a:rPr lang="zh-CN" altLang="en-US" sz="36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供应商</a:t>
            </a:r>
            <a:r>
              <a:rPr lang="en-US" altLang="zh-CN" sz="360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, </a:t>
            </a:r>
            <a:br>
              <a:rPr lang="en-US" altLang="zh-CN" sz="360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36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人力资源</a:t>
            </a:r>
            <a:r>
              <a:rPr lang="en-US" altLang="zh-CN" sz="360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, </a:t>
            </a:r>
            <a:r>
              <a:rPr lang="zh-CN" altLang="en-US" sz="3600" dirty="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物流</a:t>
            </a:r>
            <a:endParaRPr lang="zh-CN" altLang="en-US" sz="3600" dirty="0">
              <a:solidFill>
                <a:srgbClr val="000066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0" lvl="0" indent="0" algn="ctr" defTabSz="914400">
              <a:lnSpc>
                <a:spcPct val="110000"/>
              </a:lnSpc>
              <a:spcBef>
                <a:spcPct val="0"/>
              </a:spcBef>
              <a:buNone/>
              <a:tabLst>
                <a:tab pos="2959100" algn="l"/>
              </a:tabLst>
            </a:pPr>
            <a:r>
              <a:rPr lang="en-US" altLang="zh-CN" sz="3600">
                <a:solidFill>
                  <a:srgbClr val="000066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……</a:t>
            </a:r>
            <a:endParaRPr lang="en-US" altLang="zh-CN" sz="3600">
              <a:solidFill>
                <a:srgbClr val="000066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0310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0310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0310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0310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0310">
                                            <p:txEl>
                                              <p:charRg st="67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70310">
                                            <p:txEl>
                                              <p:charRg st="67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0310">
                                            <p:txEl>
                                              <p:charRg st="67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0310">
                                            <p:txEl>
                                              <p:charRg st="67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03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68962" name="标题 3368961"/>
          <p:cNvSpPr>
            <a:spLocks noGrp="1"/>
          </p:cNvSpPr>
          <p:nvPr>
            <p:ph type="title" idx="4294967295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lang="en-US" altLang="zh-CN">
                <a:ea typeface="宋体" panose="02010600030101010101" pitchFamily="2" charset="-122"/>
              </a:rPr>
              <a:t>QRQC</a:t>
            </a:r>
            <a:r>
              <a:rPr lang="zh-CN" altLang="en-US" dirty="0">
                <a:ea typeface="宋体" panose="02010600030101010101" pitchFamily="2" charset="-122"/>
              </a:rPr>
              <a:t>的</a:t>
            </a:r>
            <a:r>
              <a:rPr lang="en-US" altLang="zh-CN">
                <a:ea typeface="宋体" panose="02010600030101010101" pitchFamily="2" charset="-122"/>
              </a:rPr>
              <a:t>6</a:t>
            </a:r>
            <a:r>
              <a:rPr lang="zh-CN" altLang="en-US" dirty="0">
                <a:ea typeface="宋体" panose="02010600030101010101" pitchFamily="2" charset="-122"/>
              </a:rPr>
              <a:t>个关键点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3368963" name="文本框 3368962"/>
          <p:cNvSpPr txBox="1"/>
          <p:nvPr/>
        </p:nvSpPr>
        <p:spPr>
          <a:xfrm>
            <a:off x="530225" y="1289050"/>
            <a:ext cx="8613775" cy="50292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marL="374650" indent="-374650" defTabSz="914400"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135630" algn="l"/>
              </a:tabLst>
            </a:pPr>
            <a:endParaRPr lang="zh-CN" altLang="en-US" sz="2200">
              <a:solidFill>
                <a:srgbClr val="5F5F5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374650" indent="-374650" defTabSz="914400"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135630" algn="l"/>
              </a:tabLst>
            </a:pPr>
            <a:r>
              <a:rPr lang="zh-CN" altLang="en-US" sz="2200" dirty="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现</a:t>
            </a:r>
            <a:r>
              <a:rPr lang="zh-CN" altLang="en-US" sz="220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地</a:t>
            </a:r>
            <a:r>
              <a:rPr lang="en-US" altLang="zh-CN" sz="220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在问题发生时，问题发生地</a:t>
            </a:r>
            <a:endParaRPr lang="zh-CN" altLang="en-US" sz="2200" b="0" dirty="0">
              <a:solidFill>
                <a:srgbClr val="5F5F5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374650" indent="-374650" defTabSz="914400"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135630" algn="l"/>
              </a:tabLst>
            </a:pPr>
            <a:r>
              <a:rPr lang="zh-CN" altLang="en-US" sz="2200" dirty="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现</a:t>
            </a:r>
            <a:r>
              <a:rPr lang="zh-CN" altLang="en-US" sz="2200" dirty="0">
                <a:solidFill>
                  <a:schemeClr val="accent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物</a:t>
            </a:r>
            <a:r>
              <a:rPr lang="en-US" altLang="zh-CN" sz="220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什么是真正的缺陷</a:t>
            </a:r>
            <a:r>
              <a:rPr lang="en-US" altLang="zh-CN" sz="2200" b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? </a:t>
            </a:r>
            <a: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把好件与坏件比较</a:t>
            </a:r>
            <a:endParaRPr lang="zh-CN" altLang="en-US" sz="2200" b="0" dirty="0">
              <a:solidFill>
                <a:srgbClr val="5F5F5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374650" indent="-374650" defTabSz="914400"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135630" algn="l"/>
              </a:tabLst>
            </a:pPr>
            <a:r>
              <a:rPr lang="zh-CN" altLang="en-US" sz="2200" dirty="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现</a:t>
            </a:r>
            <a:r>
              <a:rPr lang="zh-CN" altLang="en-US" sz="220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实	</a:t>
            </a:r>
            <a: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不要想像</a:t>
            </a:r>
            <a:r>
              <a:rPr lang="en-US" altLang="zh-CN" sz="2200" b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, </a:t>
            </a:r>
            <a: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没有之乎者也如此等等的废话</a:t>
            </a:r>
            <a:b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</a:br>
            <a: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	用数据说话，与标准比对</a:t>
            </a:r>
            <a:endParaRPr lang="en-US" altLang="zh-CN" sz="2200" b="0">
              <a:solidFill>
                <a:srgbClr val="5F5F5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374650" indent="-374650" defTabSz="914400"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135630" algn="l"/>
              </a:tabLst>
            </a:pPr>
            <a:r>
              <a:rPr lang="zh-CN" altLang="en-US" sz="2200" dirty="0">
                <a:solidFill>
                  <a:srgbClr val="FF99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快速 </a:t>
            </a:r>
            <a:r>
              <a:rPr lang="zh-CN" altLang="en-US" sz="220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反应 	</a:t>
            </a:r>
            <a: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立即反应</a:t>
            </a:r>
            <a:b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</a:br>
            <a: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	首先保护顾客</a:t>
            </a:r>
            <a:endParaRPr lang="zh-CN" altLang="en-US" sz="2200" b="0" dirty="0">
              <a:solidFill>
                <a:srgbClr val="5F5F5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374650" indent="-374650" defTabSz="914400"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135630" algn="l"/>
              </a:tabLst>
            </a:pPr>
            <a:r>
              <a:rPr lang="zh-CN" altLang="en-US" sz="2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逻辑 </a:t>
            </a:r>
            <a:r>
              <a:rPr lang="zh-CN" altLang="en-US" sz="220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思考	</a:t>
            </a:r>
            <a: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问题是什么</a:t>
            </a:r>
            <a:r>
              <a:rPr lang="en-US" altLang="zh-CN" sz="2200" b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br>
              <a:rPr lang="en-US" altLang="zh-CN" sz="2200" b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</a:br>
            <a:r>
              <a:rPr lang="en-US" altLang="zh-CN" sz="2200" b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根源是什么</a:t>
            </a:r>
            <a:r>
              <a:rPr lang="en-US" altLang="zh-CN" sz="2200" b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br>
              <a:rPr lang="en-US" altLang="zh-CN" sz="2200" b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</a:br>
            <a:r>
              <a:rPr lang="en-US" altLang="zh-CN" sz="2200" b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对策是什么</a:t>
            </a:r>
            <a:r>
              <a:rPr lang="en-US" altLang="zh-CN" sz="2200" b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br>
              <a:rPr lang="en-US" altLang="zh-CN" sz="2200" b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</a:br>
            <a:r>
              <a:rPr lang="en-US" altLang="zh-CN" sz="2200" b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	</a:t>
            </a:r>
            <a: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如何防止重复发生</a:t>
            </a:r>
            <a:r>
              <a:rPr lang="en-US" altLang="zh-CN" sz="2200" b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endParaRPr lang="en-US" altLang="zh-CN" sz="2200" b="0">
              <a:solidFill>
                <a:srgbClr val="5F5F5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374650" indent="-374650" defTabSz="914400">
              <a:spcBef>
                <a:spcPct val="5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3135630" algn="l"/>
              </a:tabLst>
            </a:pPr>
            <a:r>
              <a:rPr lang="zh-CN" altLang="en-US" sz="2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在岗</a:t>
            </a:r>
            <a:r>
              <a:rPr lang="zh-CN" altLang="en-US" sz="220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训练 </a:t>
            </a:r>
            <a: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	监控</a:t>
            </a:r>
            <a:r>
              <a:rPr lang="en-US" altLang="zh-CN" sz="2200" b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, </a:t>
            </a:r>
            <a: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培训</a:t>
            </a:r>
            <a:r>
              <a:rPr lang="en-US" altLang="zh-CN" sz="2200" b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, </a:t>
            </a:r>
            <a: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支持</a:t>
            </a:r>
            <a:r>
              <a:rPr lang="en-US" altLang="zh-CN" sz="2200" b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, </a:t>
            </a:r>
            <a:r>
              <a:rPr lang="zh-CN" altLang="en-US" sz="2200" b="0" dirty="0">
                <a:solidFill>
                  <a:srgbClr val="5F5F5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认可</a:t>
            </a:r>
            <a:endParaRPr lang="zh-CN" altLang="en-US" sz="2200" b="0" dirty="0">
              <a:solidFill>
                <a:srgbClr val="5F5F5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14690" name="标题 3314689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0" rIns="0" bIns="0" anchor="b" anchorCtr="0"/>
          <a:p>
            <a:r>
              <a:rPr lang="fr-FR" altLang="zh-CN"/>
              <a:t>QRQC </a:t>
            </a:r>
            <a:r>
              <a:rPr lang="zh-CN" altLang="fr-FR" dirty="0">
                <a:ea typeface="宋体" panose="02010600030101010101" pitchFamily="2" charset="-122"/>
              </a:rPr>
              <a:t>的基石</a:t>
            </a:r>
            <a:r>
              <a:rPr lang="fr-FR" altLang="zh-CN"/>
              <a:t>: </a:t>
            </a:r>
            <a:r>
              <a:rPr lang="zh-CN" altLang="fr-FR" dirty="0">
                <a:ea typeface="宋体" panose="02010600030101010101" pitchFamily="2" charset="-122"/>
              </a:rPr>
              <a:t>三现</a:t>
            </a:r>
            <a:endParaRPr lang="zh-CN" altLang="fr-FR" dirty="0">
              <a:ea typeface="宋体" panose="02010600030101010101" pitchFamily="2" charset="-122"/>
            </a:endParaRPr>
          </a:p>
        </p:txBody>
      </p:sp>
      <p:sp>
        <p:nvSpPr>
          <p:cNvPr id="3314692" name="文本占位符 3314691"/>
          <p:cNvSpPr>
            <a:spLocks noGrp="1"/>
          </p:cNvSpPr>
          <p:nvPr>
            <p:ph type="body" idx="1"/>
          </p:nvPr>
        </p:nvSpPr>
        <p:spPr>
          <a:xfrm>
            <a:off x="395288" y="1509713"/>
            <a:ext cx="8353425" cy="5102225"/>
          </a:xfrm>
          <a:noFill/>
          <a:ln>
            <a:noFill/>
          </a:ln>
        </p:spPr>
        <p:txBody>
          <a:bodyPr lIns="0" tIns="0" rIns="0" bIns="0"/>
          <a:p>
            <a:pPr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三现主义</a:t>
            </a: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– </a:t>
            </a: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现 的意思是 </a:t>
            </a: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真实</a:t>
            </a: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” </a:t>
            </a: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或“实际</a:t>
            </a: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"  </a:t>
            </a:r>
            <a:b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endParaRPr lang="en-US" altLang="zh-CN" sz="24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400" u="sng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三现主义</a:t>
            </a:r>
            <a:endParaRPr lang="zh-CN" altLang="en-US" sz="2400" u="sng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400" dirty="0">
                <a:latin typeface="Arial Narrow" panose="020B0606020202030204" pitchFamily="34" charset="0"/>
                <a:ea typeface="宋体" panose="02010600030101010101" pitchFamily="2" charset="-122"/>
              </a:rPr>
              <a:t>理解其后面的含义</a:t>
            </a:r>
            <a:endParaRPr lang="zh-CN" altLang="en-US" sz="2400" dirty="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95000"/>
              </a:lnSpc>
              <a:spcBef>
                <a:spcPct val="0"/>
              </a:spcBef>
              <a:buNone/>
            </a:pPr>
            <a:endParaRPr lang="en-US" altLang="zh-CN" sz="2400" u="sng">
              <a:solidFill>
                <a:srgbClr val="009900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  <a:t>1.  </a:t>
            </a:r>
            <a:r>
              <a:rPr lang="zh-CN" altLang="en-US" sz="24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现</a:t>
            </a:r>
            <a:r>
              <a:rPr lang="zh-CN" altLang="en-US" sz="2400" dirty="0">
                <a:latin typeface="Arial Narrow" panose="020B0606020202030204" pitchFamily="34" charset="0"/>
                <a:ea typeface="宋体" panose="02010600030101010101" pitchFamily="2" charset="-122"/>
              </a:rPr>
              <a:t>地</a:t>
            </a:r>
            <a: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  <a:t> (</a:t>
            </a:r>
            <a:r>
              <a:rPr lang="en-US" altLang="zh-CN" sz="24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Gen</a:t>
            </a:r>
            <a: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  <a:t>-</a:t>
            </a:r>
            <a:r>
              <a:rPr lang="en-US" altLang="zh-CN" sz="2400" err="1">
                <a:latin typeface="Arial Narrow" panose="020B0606020202030204" pitchFamily="34" charset="0"/>
                <a:ea typeface="宋体" panose="02010600030101010101" pitchFamily="2" charset="-122"/>
              </a:rPr>
              <a:t>ba</a:t>
            </a:r>
            <a: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  <a:t>) </a:t>
            </a:r>
            <a:r>
              <a:rPr lang="zh-CN" altLang="en-US" sz="2400" dirty="0">
                <a:latin typeface="Arial Narrow" panose="020B0606020202030204" pitchFamily="34" charset="0"/>
                <a:ea typeface="宋体" panose="02010600030101010101" pitchFamily="2" charset="-122"/>
              </a:rPr>
              <a:t>哪里是现地</a:t>
            </a:r>
            <a: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b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事件发生处</a:t>
            </a: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, </a:t>
            </a: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事件发生时</a:t>
            </a:r>
            <a:endParaRPr lang="zh-CN" altLang="en-US" sz="24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95000"/>
              </a:lnSpc>
              <a:spcBef>
                <a:spcPct val="0"/>
              </a:spcBef>
              <a:buNone/>
            </a:pPr>
            <a:endParaRPr lang="en-US" altLang="zh-CN" sz="240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  <a:t>2.  </a:t>
            </a:r>
            <a:r>
              <a:rPr lang="zh-CN" altLang="en-US" sz="24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现</a:t>
            </a:r>
            <a:r>
              <a:rPr lang="zh-CN" altLang="en-US" sz="2400" dirty="0">
                <a:latin typeface="Arial Narrow" panose="020B0606020202030204" pitchFamily="34" charset="0"/>
                <a:ea typeface="宋体" panose="02010600030101010101" pitchFamily="2" charset="-122"/>
              </a:rPr>
              <a:t>物</a:t>
            </a:r>
            <a: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  <a:t> (</a:t>
            </a:r>
            <a:r>
              <a:rPr lang="en-US" altLang="zh-CN" sz="24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Gen</a:t>
            </a:r>
            <a: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  <a:t>-</a:t>
            </a:r>
            <a:r>
              <a:rPr lang="en-US" altLang="zh-CN" sz="2400" err="1">
                <a:latin typeface="Arial Narrow" panose="020B0606020202030204" pitchFamily="34" charset="0"/>
                <a:ea typeface="宋体" panose="02010600030101010101" pitchFamily="2" charset="-122"/>
              </a:rPr>
              <a:t>butsu</a:t>
            </a:r>
            <a: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  <a:t>) </a:t>
            </a:r>
            <a:r>
              <a:rPr lang="zh-CN" altLang="en-US" sz="2400" dirty="0">
                <a:latin typeface="Arial Narrow" panose="020B0606020202030204" pitchFamily="34" charset="0"/>
                <a:ea typeface="宋体" panose="02010600030101010101" pitchFamily="2" charset="-122"/>
              </a:rPr>
              <a:t>什么是现物</a:t>
            </a:r>
            <a: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b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用来比对的东西：</a:t>
            </a:r>
            <a:r>
              <a:rPr lang="en-US" altLang="zh-CN" sz="240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坏的和好的</a:t>
            </a:r>
            <a:endParaRPr lang="zh-CN" altLang="en-US" sz="24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95000"/>
              </a:lnSpc>
              <a:spcBef>
                <a:spcPct val="0"/>
              </a:spcBef>
              <a:buNone/>
            </a:pPr>
            <a:endParaRPr lang="en-US" altLang="zh-CN" sz="240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  <a:t>3.  </a:t>
            </a:r>
            <a:r>
              <a:rPr lang="zh-CN" altLang="en-US" sz="2400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现实</a:t>
            </a:r>
            <a:r>
              <a:rPr lang="zh-CN" altLang="en-US" sz="2400" dirty="0">
                <a:latin typeface="Arial Narrow" panose="020B060602020203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  <a:t>(</a:t>
            </a:r>
            <a:r>
              <a:rPr lang="en-US" altLang="zh-CN" sz="240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Gen</a:t>
            </a:r>
            <a: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  <a:t>-</a:t>
            </a:r>
            <a:r>
              <a:rPr lang="en-US" altLang="zh-CN" sz="2400" err="1">
                <a:latin typeface="Arial Narrow" panose="020B0606020202030204" pitchFamily="34" charset="0"/>
                <a:ea typeface="宋体" panose="02010600030101010101" pitchFamily="2" charset="-122"/>
              </a:rPr>
              <a:t>jitsu</a:t>
            </a:r>
            <a: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  <a:t>) </a:t>
            </a:r>
            <a:r>
              <a:rPr lang="zh-CN" altLang="en-US" sz="2400" dirty="0">
                <a:latin typeface="Arial Narrow" panose="020B0606020202030204" pitchFamily="34" charset="0"/>
                <a:ea typeface="宋体" panose="02010600030101010101" pitchFamily="2" charset="-122"/>
              </a:rPr>
              <a:t>什么是现实</a:t>
            </a:r>
            <a: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  <a:t>?</a:t>
            </a:r>
            <a:br>
              <a:rPr lang="en-US" altLang="zh-CN" sz="2400">
                <a:latin typeface="Arial Narrow" panose="020B0606020202030204" pitchFamily="34" charset="0"/>
                <a:ea typeface="宋体" panose="02010600030101010101" pitchFamily="2" charset="-122"/>
              </a:rPr>
            </a:br>
            <a:r>
              <a:rPr lang="zh-CN" alt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用数据说明事实</a:t>
            </a:r>
            <a:endParaRPr lang="zh-CN" altLang="en-US" sz="2400" dirty="0">
              <a:solidFill>
                <a:schemeClr val="tx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15716" name="云形标注 3315715"/>
          <p:cNvSpPr/>
          <p:nvPr/>
        </p:nvSpPr>
        <p:spPr>
          <a:xfrm>
            <a:off x="2917825" y="1422400"/>
            <a:ext cx="3873500" cy="3049588"/>
          </a:xfrm>
          <a:prstGeom prst="cloudCallout">
            <a:avLst>
              <a:gd name="adj1" fmla="val -42417"/>
              <a:gd name="adj2" fmla="val 51199"/>
            </a:avLst>
          </a:prstGeom>
          <a:solidFill>
            <a:srgbClr val="FFFFFF">
              <a:alpha val="50000"/>
            </a:srgbClr>
          </a:solidFill>
          <a:ln w="28575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endParaRPr lang="fr-FR" altLang="x-none" sz="2400" b="0" dirty="0">
              <a:solidFill>
                <a:srgbClr val="008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315714" name="标题 3315713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0" rIns="0" bIns="0" anchor="b" anchorCtr="0"/>
          <a:p>
            <a:r>
              <a:rPr lang="fr-FR" altLang="zh-CN"/>
              <a:t>QRQC ….. </a:t>
            </a:r>
            <a:r>
              <a:rPr lang="zh-CN" altLang="fr-FR" dirty="0">
                <a:ea typeface="宋体" panose="02010600030101010101" pitchFamily="2" charset="-122"/>
              </a:rPr>
              <a:t>快 </a:t>
            </a:r>
            <a:r>
              <a:rPr lang="fr-FR" altLang="zh-CN"/>
              <a:t>?</a:t>
            </a:r>
            <a:endParaRPr lang="fr-FR" altLang="zh-CN"/>
          </a:p>
        </p:txBody>
      </p:sp>
      <p:sp>
        <p:nvSpPr>
          <p:cNvPr id="3315715" name="文本占位符 3315714"/>
          <p:cNvSpPr/>
          <p:nvPr>
            <p:ph type="body" idx="1"/>
          </p:nvPr>
        </p:nvSpPr>
        <p:spPr>
          <a:xfrm>
            <a:off x="3221038" y="2049463"/>
            <a:ext cx="3219450" cy="1500187"/>
          </a:xfrm>
          <a:noFill/>
          <a:ln>
            <a:noFill/>
          </a:ln>
        </p:spPr>
        <p:txBody>
          <a:bodyPr wrap="square"/>
          <a:p>
            <a:pPr algn="ctr">
              <a:buNone/>
            </a:pPr>
            <a:r>
              <a:rPr lang="zh-CN" altLang="fr-FR" sz="3200" dirty="0">
                <a:latin typeface="Arial Narrow" panose="020B0606020202030204" pitchFamily="34" charset="0"/>
                <a:ea typeface="宋体" panose="02010600030101010101" pitchFamily="2" charset="-122"/>
              </a:rPr>
              <a:t>为什么 </a:t>
            </a:r>
            <a:r>
              <a:rPr lang="fr-FR" altLang="zh-CN" sz="3200">
                <a:latin typeface="Arial Narrow" panose="020B0606020202030204" pitchFamily="34" charset="0"/>
              </a:rPr>
              <a:t>?</a:t>
            </a:r>
            <a:endParaRPr lang="fr-FR" altLang="zh-CN" sz="3200">
              <a:latin typeface="Arial Narrow" panose="020B0606020202030204" pitchFamily="34" charset="0"/>
            </a:endParaRPr>
          </a:p>
          <a:p>
            <a:pPr algn="ctr">
              <a:buNone/>
            </a:pPr>
            <a:r>
              <a:rPr lang="zh-CN" altLang="fr-FR" sz="3200" dirty="0">
                <a:latin typeface="Arial Narrow" panose="020B0606020202030204" pitchFamily="34" charset="0"/>
                <a:ea typeface="宋体" panose="02010600030101010101" pitchFamily="2" charset="-122"/>
              </a:rPr>
              <a:t>我们需要 </a:t>
            </a:r>
            <a:endParaRPr lang="zh-CN" altLang="fr-FR" sz="3200" dirty="0"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algn="ctr">
              <a:buNone/>
            </a:pPr>
            <a:r>
              <a:rPr lang="zh-CN" altLang="fr-FR" sz="3200" dirty="0">
                <a:solidFill>
                  <a:srgbClr val="FF3300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快</a:t>
            </a:r>
            <a:endParaRPr lang="zh-CN" altLang="fr-FR" sz="3200" dirty="0">
              <a:solidFill>
                <a:srgbClr val="FF3300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  <p:sp>
        <p:nvSpPr>
          <p:cNvPr id="3315717" name="文本框 3315716"/>
          <p:cNvSpPr txBox="1"/>
          <p:nvPr/>
        </p:nvSpPr>
        <p:spPr>
          <a:xfrm>
            <a:off x="831850" y="4802188"/>
            <a:ext cx="7807325" cy="180022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marL="536575" indent="-536575">
              <a:buClr>
                <a:schemeClr val="accent2"/>
              </a:buClr>
              <a:buFont typeface="Wingdings" panose="05000000000000000000" pitchFamily="2" charset="2"/>
              <a:buAutoNum type="arabicPeriod"/>
            </a:pPr>
            <a:r>
              <a:rPr lang="zh-CN" altLang="en-US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为了高效</a:t>
            </a:r>
            <a:br>
              <a:rPr lang="zh-CN" altLang="en-US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</a:br>
            <a:endParaRPr lang="zh-CN" altLang="en-US" dirty="0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  <a:p>
            <a:pPr marL="536575" indent="-536575">
              <a:buClr>
                <a:schemeClr val="accent2"/>
              </a:buClr>
              <a:buFont typeface="Wingdings" panose="05000000000000000000" pitchFamily="2" charset="2"/>
              <a:buAutoNum type="arabicPeriod"/>
            </a:pPr>
            <a:r>
              <a:rPr lang="zh-CN" altLang="en-US" dirty="0">
                <a:solidFill>
                  <a:schemeClr val="accent2"/>
                </a:solidFill>
                <a:latin typeface="Arial Narrow" panose="020B0606020202030204" pitchFamily="34" charset="0"/>
                <a:ea typeface="宋体" panose="02010600030101010101" pitchFamily="2" charset="-122"/>
              </a:rPr>
              <a:t>为了更接近问题并用三现主义的意识去分析问题</a:t>
            </a:r>
            <a:endParaRPr lang="en-US" altLang="zh-CN">
              <a:solidFill>
                <a:schemeClr val="accent2"/>
              </a:solidFill>
              <a:latin typeface="Arial Narrow" panose="020B0606020202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5717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15717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5717">
                                            <p:txEl>
                                              <p:charRg st="6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15717">
                                            <p:txEl>
                                              <p:charRg st="6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5717" grpId="0" build="p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COMMONDATA" val="eyJoZGlkIjoiODc5OTdkZDQxOTMwNGQxNTBmNzRiMmEzNWM0ZjQ1MmMifQ=="/>
</p:tagLst>
</file>

<file path=ppt/theme/theme1.xml><?xml version="1.0" encoding="utf-8"?>
<a:theme xmlns:a="http://schemas.openxmlformats.org/drawingml/2006/main" name="4_Nouvelle présentation">
  <a:themeElements>
    <a:clrScheme name="">
      <a:dk1>
        <a:srgbClr val="000000"/>
      </a:dk1>
      <a:lt1>
        <a:srgbClr val="B2B2B2"/>
      </a:lt1>
      <a:dk2>
        <a:srgbClr val="000066"/>
      </a:dk2>
      <a:lt2>
        <a:srgbClr val="FFFFFF"/>
      </a:lt2>
      <a:accent1>
        <a:srgbClr val="5F5F5F"/>
      </a:accent1>
      <a:accent2>
        <a:srgbClr val="0066FF"/>
      </a:accent2>
      <a:accent3>
        <a:srgbClr val="D5D5D5"/>
      </a:accent3>
      <a:accent4>
        <a:srgbClr val="000000"/>
      </a:accent4>
      <a:accent5>
        <a:srgbClr val="B7B7B7"/>
      </a:accent5>
      <a:accent6>
        <a:srgbClr val="005BE5"/>
      </a:accent6>
      <a:hlink>
        <a:srgbClr val="CC6600"/>
      </a:hlink>
      <a:folHlink>
        <a:srgbClr val="FFFF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ouvelle présentation">
  <a:themeElements>
    <a:clrScheme name="">
      <a:dk1>
        <a:srgbClr val="000000"/>
      </a:dk1>
      <a:lt1>
        <a:srgbClr val="FFFFFF"/>
      </a:lt1>
      <a:dk2>
        <a:srgbClr val="000066"/>
      </a:dk2>
      <a:lt2>
        <a:srgbClr val="808080"/>
      </a:lt2>
      <a:accent1>
        <a:srgbClr val="5F5F5F"/>
      </a:accent1>
      <a:accent2>
        <a:srgbClr val="0066FF"/>
      </a:accent2>
      <a:accent3>
        <a:srgbClr val="FFFFFF"/>
      </a:accent3>
      <a:accent4>
        <a:srgbClr val="000000"/>
      </a:accent4>
      <a:accent5>
        <a:srgbClr val="B7B7B7"/>
      </a:accent5>
      <a:accent6>
        <a:srgbClr val="005BE5"/>
      </a:accent6>
      <a:hlink>
        <a:srgbClr val="0066FF"/>
      </a:hlink>
      <a:folHlink>
        <a:srgbClr val="5F5F5F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66"/>
        </a:dk2>
        <a:lt2>
          <a:srgbClr val="808080"/>
        </a:lt2>
        <a:accent1>
          <a:srgbClr val="99FF33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CAFFAD"/>
        </a:accent5>
        <a:accent6>
          <a:srgbClr val="005BE5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66"/>
        </a:dk2>
        <a:lt2>
          <a:srgbClr val="808080"/>
        </a:lt2>
        <a:accent1>
          <a:srgbClr val="5F5F5F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7B7B7"/>
        </a:accent5>
        <a:accent6>
          <a:srgbClr val="005BE5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66"/>
        </a:dk2>
        <a:lt2>
          <a:srgbClr val="808080"/>
        </a:lt2>
        <a:accent1>
          <a:srgbClr val="5F5F5F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7B7B7"/>
        </a:accent5>
        <a:accent6>
          <a:srgbClr val="005BE5"/>
        </a:accent6>
        <a:hlink>
          <a:srgbClr val="0066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自定义设计方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Standard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soft:Microsoft Office 98:Modèles:Nouvelle présentation</Template>
  <TotalTime>0</TotalTime>
  <Words>5958</Words>
  <Application>WPS 演示</Application>
  <PresentationFormat>在屏幕上显示</PresentationFormat>
  <Paragraphs>1199</Paragraphs>
  <Slides>52</Slides>
  <Notes>27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5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52</vt:i4>
      </vt:variant>
    </vt:vector>
  </HeadingPairs>
  <TitlesOfParts>
    <vt:vector size="75" baseType="lpstr">
      <vt:lpstr>Arial</vt:lpstr>
      <vt:lpstr>宋体</vt:lpstr>
      <vt:lpstr>Wingdings</vt:lpstr>
      <vt:lpstr>Times New Roman</vt:lpstr>
      <vt:lpstr>Univers</vt:lpstr>
      <vt:lpstr>DaunPenh</vt:lpstr>
      <vt:lpstr>Times</vt:lpstr>
      <vt:lpstr>Arial Narrow</vt:lpstr>
      <vt:lpstr>黑体</vt:lpstr>
      <vt:lpstr>DIN-Light</vt:lpstr>
      <vt:lpstr>ksdb</vt:lpstr>
      <vt:lpstr>微软雅黑</vt:lpstr>
      <vt:lpstr>Arial Unicode MS</vt:lpstr>
      <vt:lpstr>华文细黑</vt:lpstr>
      <vt:lpstr>楷体</vt:lpstr>
      <vt:lpstr>经典特宋简</vt:lpstr>
      <vt:lpstr>Calibri</vt:lpstr>
      <vt:lpstr>4_Nouvelle présentation</vt:lpstr>
      <vt:lpstr>Nouvelle présentation</vt:lpstr>
      <vt:lpstr>Standarddesign</vt:lpstr>
      <vt:lpstr>自定义设计方案</vt:lpstr>
      <vt:lpstr>1_Standarddesign</vt:lpstr>
      <vt:lpstr>Excel.Sheet.8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a New Business Model</dc:title>
  <dc:creator>Group Communications</dc:creator>
  <dc:subject>SMM - 17 &amp; 18 January 2006</dc:subject>
  <cp:lastModifiedBy>WPS_1670316127</cp:lastModifiedBy>
  <cp:revision>1614</cp:revision>
  <dcterms:created xsi:type="dcterms:W3CDTF">2003-10-15T22:32:46Z</dcterms:created>
  <dcterms:modified xsi:type="dcterms:W3CDTF">2023-02-22T10:00:32Z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cSource">
    <vt:lpwstr>C:\Documents and Settings\wangruj\Desktop\Heli\quality\2009.3. QRQC.ppt</vt:lpwstr>
  </property>
  <property fmtid="{D5CDD505-2E9C-101B-9397-08002B2CF9AE}" pid="3" name="ICV">
    <vt:lpwstr>4C2F614E8F0C4E0D860C3DE277B1B7AB</vt:lpwstr>
  </property>
  <property fmtid="{D5CDD505-2E9C-101B-9397-08002B2CF9AE}" pid="4" name="KSOProductBuildVer">
    <vt:lpwstr>2052-11.1.0.13703</vt:lpwstr>
  </property>
</Properties>
</file>