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9"/>
  </p:handoutMasterIdLst>
  <p:sldIdLst>
    <p:sldId id="256" r:id="rId3"/>
    <p:sldId id="332" r:id="rId5"/>
    <p:sldId id="513" r:id="rId6"/>
    <p:sldId id="484" r:id="rId7"/>
    <p:sldId id="516" r:id="rId8"/>
    <p:sldId id="519" r:id="rId9"/>
    <p:sldId id="521" r:id="rId10"/>
    <p:sldId id="529" r:id="rId11"/>
    <p:sldId id="533" r:id="rId12"/>
    <p:sldId id="515" r:id="rId13"/>
    <p:sldId id="489" r:id="rId14"/>
    <p:sldId id="478" r:id="rId15"/>
    <p:sldId id="479" r:id="rId16"/>
    <p:sldId id="480" r:id="rId17"/>
    <p:sldId id="499" r:id="rId18"/>
    <p:sldId id="502" r:id="rId19"/>
    <p:sldId id="503" r:id="rId20"/>
    <p:sldId id="501" r:id="rId21"/>
    <p:sldId id="500" r:id="rId22"/>
    <p:sldId id="527" r:id="rId23"/>
    <p:sldId id="494" r:id="rId24"/>
    <p:sldId id="493" r:id="rId25"/>
    <p:sldId id="492" r:id="rId26"/>
    <p:sldId id="511" r:id="rId27"/>
    <p:sldId id="505" r:id="rId28"/>
    <p:sldId id="508" r:id="rId29"/>
    <p:sldId id="534" r:id="rId30"/>
    <p:sldId id="535" r:id="rId31"/>
    <p:sldId id="538" r:id="rId32"/>
    <p:sldId id="539" r:id="rId33"/>
    <p:sldId id="540" r:id="rId34"/>
    <p:sldId id="541" r:id="rId35"/>
    <p:sldId id="542" r:id="rId36"/>
    <p:sldId id="536" r:id="rId37"/>
    <p:sldId id="537" r:id="rId38"/>
  </p:sldIdLst>
  <p:sldSz cx="11315700" cy="8001000"/>
  <p:notesSz cx="6669405" cy="9774555"/>
  <p:custDataLst>
    <p:tags r:id="rId43"/>
  </p:custDataLst>
  <p:defaultTextStyle>
    <a:defPPr>
      <a:defRPr lang="en-US"/>
    </a:defPPr>
    <a:lvl1pPr marL="0" lvl="0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35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A50021"/>
    <a:srgbClr val="66FFCC"/>
    <a:srgbClr val="FF0066"/>
    <a:srgbClr val="FF66FF"/>
    <a:srgbClr val="CCCC00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732" y="-348"/>
      </p:cViewPr>
      <p:guideLst>
        <p:guide orient="horz" pos="2520"/>
        <p:guide pos="3564"/>
      </p:guideLst>
    </p:cSldViewPr>
  </p:slideViewPr>
  <p:outlineViewPr>
    <p:cViewPr>
      <p:scale>
        <a:sx n="30" d="100"/>
        <a:sy n="3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17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3" Type="http://schemas.openxmlformats.org/officeDocument/2006/relationships/tags" Target="tags/tag3.xml"/><Relationship Id="rId42" Type="http://schemas.openxmlformats.org/officeDocument/2006/relationships/tableStyles" Target="tableStyles.xml"/><Relationship Id="rId41" Type="http://schemas.openxmlformats.org/officeDocument/2006/relationships/viewProps" Target="viewProps.xml"/><Relationship Id="rId4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11.wmf"/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页眉占位符 512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/>
            <a:endParaRPr lang="zh-CN" altLang="en-US" sz="1200" dirty="0"/>
          </a:p>
        </p:txBody>
      </p:sp>
      <p:sp>
        <p:nvSpPr>
          <p:cNvPr id="5123" name="日期占位符 5122"/>
          <p:cNvSpPr>
            <a:spLocks noGrp="1"/>
          </p:cNvSpPr>
          <p:nvPr>
            <p:ph type="dt" sz="quarter" idx="1"/>
          </p:nvPr>
        </p:nvSpPr>
        <p:spPr>
          <a:xfrm>
            <a:off x="3779838" y="0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hangingPunct="1"/>
            <a:endParaRPr lang="zh-CN" altLang="en-US" sz="1200" dirty="0"/>
          </a:p>
        </p:txBody>
      </p:sp>
      <p:sp>
        <p:nvSpPr>
          <p:cNvPr id="5124" name="页脚占位符 512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eaLnBrk="1" hangingPunct="1"/>
            <a:endParaRPr lang="zh-CN" altLang="en-US" sz="1200" dirty="0"/>
          </a:p>
        </p:txBody>
      </p:sp>
      <p:sp>
        <p:nvSpPr>
          <p:cNvPr id="5125" name="灯片编号占位符 5124"/>
          <p:cNvSpPr>
            <a:spLocks noGrp="1"/>
          </p:cNvSpPr>
          <p:nvPr>
            <p:ph type="sldNum" sz="quarter" idx="3"/>
          </p:nvPr>
        </p:nvSpPr>
        <p:spPr>
          <a:xfrm>
            <a:off x="3779838" y="9285288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页眉占位符 409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/>
            <a:endParaRPr lang="zh-CN" altLang="en-US" sz="1200" dirty="0"/>
          </a:p>
        </p:txBody>
      </p:sp>
      <p:sp>
        <p:nvSpPr>
          <p:cNvPr id="4099" name="日期占位符 4098"/>
          <p:cNvSpPr>
            <a:spLocks noGrp="1"/>
          </p:cNvSpPr>
          <p:nvPr>
            <p:ph type="dt" idx="1"/>
          </p:nvPr>
        </p:nvSpPr>
        <p:spPr>
          <a:xfrm>
            <a:off x="3779838" y="0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hangingPunct="1"/>
            <a:endParaRPr lang="zh-CN" altLang="en-US" sz="1200" dirty="0"/>
          </a:p>
        </p:txBody>
      </p:sp>
      <p:sp>
        <p:nvSpPr>
          <p:cNvPr id="4100" name="幻灯片图像占位符 4099"/>
          <p:cNvSpPr/>
          <p:nvPr>
            <p:ph type="sldImg" idx="2"/>
          </p:nvPr>
        </p:nvSpPr>
        <p:spPr>
          <a:xfrm>
            <a:off x="742950" y="733425"/>
            <a:ext cx="5184775" cy="3665538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文本占位符 4100"/>
          <p:cNvSpPr>
            <a:spLocks noGrp="1"/>
          </p:cNvSpPr>
          <p:nvPr>
            <p:ph type="body" sz="quarter" idx="3"/>
          </p:nvPr>
        </p:nvSpPr>
        <p:spPr>
          <a:xfrm>
            <a:off x="889000" y="4643438"/>
            <a:ext cx="4891088" cy="43973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102" name="页脚占位符 4101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eaLnBrk="1" hangingPunct="1"/>
            <a:endParaRPr lang="zh-CN" altLang="en-US" sz="1200" dirty="0"/>
          </a:p>
        </p:txBody>
      </p:sp>
      <p:sp>
        <p:nvSpPr>
          <p:cNvPr id="4103" name="灯片编号占位符 4102"/>
          <p:cNvSpPr>
            <a:spLocks noGrp="1"/>
          </p:cNvSpPr>
          <p:nvPr>
            <p:ph type="sldNum" sz="quarter" idx="5"/>
          </p:nvPr>
        </p:nvSpPr>
        <p:spPr>
          <a:xfrm>
            <a:off x="3779838" y="9285288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64866" name="幻灯片图像占位符 164865"/>
          <p:cNvSpPr/>
          <p:nvPr>
            <p:ph type="sldImg"/>
          </p:nvPr>
        </p:nvSpPr>
        <p:spPr>
          <a:ln/>
        </p:spPr>
      </p:sp>
      <p:sp>
        <p:nvSpPr>
          <p:cNvPr id="164867" name="文本占位符 16486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329730" name="幻灯片图像占位符 329729"/>
          <p:cNvSpPr/>
          <p:nvPr>
            <p:ph type="sldImg"/>
          </p:nvPr>
        </p:nvSpPr>
        <p:spPr>
          <a:xfrm>
            <a:off x="742950" y="733425"/>
            <a:ext cx="5184775" cy="3665538"/>
          </a:xfr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9731" name="文本占位符 329730"/>
          <p:cNvSpPr/>
          <p:nvPr>
            <p:ph type="body" idx="1"/>
          </p:nvPr>
        </p:nvSpPr>
        <p:spPr>
          <a:xfrm>
            <a:off x="889000" y="4643438"/>
            <a:ext cx="4891088" cy="4397375"/>
          </a:xfr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png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>
          <a:outerShdw dist="107763" dir="2699999" algn="ctr" rotWithShape="0">
            <a:srgbClr val="020000"/>
          </a:outerShdw>
        </a:effectLst>
      </p:bgPr>
    </p:bg>
    <p:spTree>
      <p:nvGrpSpPr>
        <p:cNvPr id="1" name=""/>
        <p:cNvGrpSpPr/>
        <p:nvPr/>
      </p:nvGrpSpPr>
      <p:grpSpPr/>
      <p:grpSp>
        <p:nvGrpSpPr>
          <p:cNvPr id="10242" name="组合 10241"/>
          <p:cNvGrpSpPr/>
          <p:nvPr userDrawn="1"/>
        </p:nvGrpSpPr>
        <p:grpSpPr>
          <a:xfrm>
            <a:off x="0" y="0"/>
            <a:ext cx="11315700" cy="8001000"/>
            <a:chOff x="0" y="0"/>
            <a:chExt cx="5760" cy="4320"/>
          </a:xfrm>
        </p:grpSpPr>
        <p:sp>
          <p:nvSpPr>
            <p:cNvPr id="10243" name="矩形 10242"/>
            <p:cNvSpPr/>
            <p:nvPr/>
          </p:nvSpPr>
          <p:spPr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lIns="133236" tIns="66619" rIns="133236" bIns="66619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44" name="矩形 10243"/>
            <p:cNvSpPr/>
            <p:nvPr/>
          </p:nvSpPr>
          <p:spPr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lIns="133236" tIns="66619" rIns="133236" bIns="66619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245" name="标题 10244"/>
          <p:cNvSpPr>
            <a:spLocks noGrp="1"/>
          </p:cNvSpPr>
          <p:nvPr>
            <p:ph type="ctrTitle"/>
          </p:nvPr>
        </p:nvSpPr>
        <p:spPr>
          <a:xfrm>
            <a:off x="1603375" y="1778000"/>
            <a:ext cx="9618663" cy="13335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 anchor="b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zh-CN" dirty="0"/>
          </a:p>
        </p:txBody>
      </p:sp>
      <p:sp>
        <p:nvSpPr>
          <p:cNvPr id="10246" name="副标题 10245"/>
          <p:cNvSpPr>
            <a:spLocks noGrp="1"/>
          </p:cNvSpPr>
          <p:nvPr>
            <p:ph type="subTitle" idx="1"/>
          </p:nvPr>
        </p:nvSpPr>
        <p:spPr>
          <a:xfrm>
            <a:off x="1697038" y="4533900"/>
            <a:ext cx="7921625" cy="20447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 anchor="t" anchorCtr="0"/>
          <a:lstStyle>
            <a:lvl1pPr marL="0" lvl="0" indent="0">
              <a:buClr>
                <a:schemeClr val="accent1"/>
              </a:buClr>
              <a:buSzPct val="75000"/>
              <a:buFont typeface="Monotype Sorts" pitchFamily="2" charset="2"/>
              <a:buNone/>
              <a:defRPr/>
            </a:lvl1pPr>
            <a:lvl2pPr marL="552450" lvl="1" indent="0" algn="ctr">
              <a:buClr>
                <a:schemeClr val="accent2"/>
              </a:buClr>
              <a:buSzTx/>
              <a:buFontTx/>
              <a:buNone/>
              <a:defRPr/>
            </a:lvl2pPr>
            <a:lvl3pPr marL="1103630" lvl="2" indent="0" algn="ctr">
              <a:buClrTx/>
              <a:buSzTx/>
              <a:buFontTx/>
              <a:buNone/>
              <a:defRPr/>
            </a:lvl3pPr>
            <a:lvl4pPr marL="1656080" lvl="3" indent="0" algn="ctr">
              <a:buClrTx/>
              <a:buSzTx/>
              <a:buFontTx/>
              <a:buNone/>
              <a:defRPr/>
            </a:lvl4pPr>
            <a:lvl5pPr marL="2208530" lvl="4" indent="0" algn="ctr">
              <a:buClrTx/>
              <a:buSzTx/>
              <a:buFontTx/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0247" name="日期占位符 10246"/>
          <p:cNvSpPr>
            <a:spLocks noGrp="1"/>
          </p:cNvSpPr>
          <p:nvPr>
            <p:ph type="dt" sz="half" idx="2"/>
          </p:nvPr>
        </p:nvSpPr>
        <p:spPr>
          <a:xfrm>
            <a:off x="1603375" y="7289800"/>
            <a:ext cx="2357438" cy="5334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 anchor="t" anchorCtr="0"/>
          <a:lstStyle>
            <a:lvl1pPr algn="l">
              <a:defRPr sz="1700">
                <a:solidFill>
                  <a:srgbClr val="FFFFFF"/>
                </a:solidFill>
                <a:latin typeface="Arial Narrow" panose="020B0606020202030204" pitchFamily="34" charset="0"/>
              </a:defRPr>
            </a:lvl1pPr>
          </a:lstStyle>
          <a:p>
            <a:pPr defTabSz="1103630" eaLnBrk="1" hangingPunct="1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8" name="页脚占位符 10247"/>
          <p:cNvSpPr>
            <a:spLocks noGrp="1"/>
          </p:cNvSpPr>
          <p:nvPr>
            <p:ph type="ftr" sz="quarter" idx="3"/>
          </p:nvPr>
        </p:nvSpPr>
        <p:spPr>
          <a:xfrm>
            <a:off x="4621213" y="7289800"/>
            <a:ext cx="3582987" cy="5334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 anchor="t" anchorCtr="0"/>
          <a:lstStyle>
            <a:lvl1pPr algn="ctr">
              <a:defRPr sz="1700">
                <a:solidFill>
                  <a:srgbClr val="FFFFFF"/>
                </a:solidFill>
                <a:latin typeface="Arial Narrow" panose="020B0606020202030204" pitchFamily="34" charset="0"/>
              </a:defRPr>
            </a:lvl1pPr>
          </a:lstStyle>
          <a:p>
            <a:pPr defTabSz="1103630" eaLnBrk="1" hangingPunct="1">
              <a:spcBef>
                <a:spcPct val="5000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0249" name="灯片编号占位符 10248"/>
          <p:cNvSpPr>
            <a:spLocks noGrp="1"/>
          </p:cNvSpPr>
          <p:nvPr>
            <p:ph type="sldNum" sz="quarter" idx="4"/>
          </p:nvPr>
        </p:nvSpPr>
        <p:spPr>
          <a:xfrm>
            <a:off x="8864600" y="7289800"/>
            <a:ext cx="2357438" cy="5334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 anchor="t" anchorCtr="0"/>
          <a:lstStyle>
            <a:lvl1pPr algn="r">
              <a:defRPr sz="1700">
                <a:solidFill>
                  <a:srgbClr val="FFFFFF"/>
                </a:solidFill>
                <a:latin typeface="Arial Narrow" panose="020B0606020202030204" pitchFamily="34" charset="0"/>
              </a:defRPr>
            </a:lvl1pPr>
          </a:lstStyle>
          <a:p>
            <a:pPr defTabSz="1103630" eaLnBrk="1" hangingPunct="1">
              <a:spcBef>
                <a:spcPct val="50000"/>
              </a:spcBef>
            </a:pPr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0250" name="组合 10249"/>
          <p:cNvGrpSpPr/>
          <p:nvPr userDrawn="1"/>
        </p:nvGrpSpPr>
        <p:grpSpPr>
          <a:xfrm>
            <a:off x="188913" y="366713"/>
            <a:ext cx="1050925" cy="7634287"/>
            <a:chOff x="96" y="198"/>
            <a:chExt cx="534" cy="4122"/>
          </a:xfrm>
        </p:grpSpPr>
        <p:sp>
          <p:nvSpPr>
            <p:cNvPr id="10251" name="平行四边形 10250"/>
            <p:cNvSpPr/>
            <p:nvPr/>
          </p:nvSpPr>
          <p:spPr>
            <a:xfrm rot="5400000" flipH="1">
              <a:off x="81" y="1994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lIns="341458" tIns="170732" rIns="341458" bIns="170732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52" name="平行四边形 10251"/>
            <p:cNvSpPr/>
            <p:nvPr/>
          </p:nvSpPr>
          <p:spPr>
            <a:xfrm rot="5400000" flipH="1">
              <a:off x="81" y="2588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lIns="341458" tIns="170732" rIns="341458" bIns="170732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53" name="平行四边形 10252"/>
            <p:cNvSpPr/>
            <p:nvPr/>
          </p:nvSpPr>
          <p:spPr>
            <a:xfrm rot="5400000" flipH="1">
              <a:off x="80" y="3181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lIns="341458" tIns="170732" rIns="341458" bIns="170732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54" name="平行四边形 10253"/>
            <p:cNvSpPr/>
            <p:nvPr/>
          </p:nvSpPr>
          <p:spPr>
            <a:xfrm rot="5400000" flipH="1">
              <a:off x="83" y="3774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lIns="341458" tIns="170732" rIns="341458" bIns="170732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55" name="平行四边形 10254"/>
            <p:cNvSpPr/>
            <p:nvPr/>
          </p:nvSpPr>
          <p:spPr>
            <a:xfrm rot="5400000" flipH="1">
              <a:off x="81" y="213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lIns="341458" tIns="170732" rIns="341458" bIns="170732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56" name="平行四边形 10255"/>
            <p:cNvSpPr/>
            <p:nvPr/>
          </p:nvSpPr>
          <p:spPr>
            <a:xfrm rot="5400000" flipH="1">
              <a:off x="80" y="803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lIns="341458" tIns="170732" rIns="341458" bIns="170732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57" name="平行四边形 10256"/>
            <p:cNvSpPr/>
            <p:nvPr/>
          </p:nvSpPr>
          <p:spPr>
            <a:xfrm rot="5400000" flipH="1">
              <a:off x="80" y="1399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lIns="341458" tIns="170732" rIns="341458" bIns="170732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258" name="矩形 10257"/>
          <p:cNvSpPr/>
          <p:nvPr userDrawn="1"/>
        </p:nvSpPr>
        <p:spPr>
          <a:xfrm>
            <a:off x="546100" y="0"/>
            <a:ext cx="341313" cy="8001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  <a:tileRect/>
          </a:gradFill>
          <a:ln w="9525">
            <a:noFill/>
          </a:ln>
        </p:spPr>
        <p:txBody>
          <a:bodyPr wrap="none" lIns="110377" tIns="55189" rIns="110377" bIns="55189" anchor="ctr" anchorCtr="0"/>
          <a:p>
            <a:pPr lvl="0" algn="ctr" defTabSz="1103630" eaLnBrk="1" hangingPunct="1">
              <a:spcBef>
                <a:spcPct val="0"/>
              </a:spcBef>
            </a:pPr>
            <a:endParaRPr lang="zh-CN" altLang="en-US" sz="29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59" name="五边形 10258"/>
          <p:cNvSpPr/>
          <p:nvPr userDrawn="1"/>
        </p:nvSpPr>
        <p:spPr>
          <a:xfrm flipH="1">
            <a:off x="677863" y="3170238"/>
            <a:ext cx="10637837" cy="296862"/>
          </a:xfrm>
          <a:prstGeom prst="homePlate">
            <a:avLst>
              <a:gd name="adj" fmla="val 62378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  <a:tileRect/>
          </a:gradFill>
          <a:ln w="9525">
            <a:noFill/>
          </a:ln>
        </p:spPr>
        <p:txBody>
          <a:bodyPr wrap="none" lIns="110377" tIns="55189" rIns="110377" bIns="55189" anchor="ctr" anchorCtr="0"/>
          <a:p>
            <a:pPr lvl="0" algn="ctr" defTabSz="1103630" eaLnBrk="1" hangingPunct="1">
              <a:spcBef>
                <a:spcPct val="0"/>
              </a:spcBef>
            </a:pPr>
            <a:endParaRPr lang="zh-CN" altLang="en-US" sz="29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0260" name="组合 10259"/>
          <p:cNvGrpSpPr/>
          <p:nvPr userDrawn="1"/>
        </p:nvGrpSpPr>
        <p:grpSpPr>
          <a:xfrm>
            <a:off x="523875" y="3146425"/>
            <a:ext cx="363538" cy="4854575"/>
            <a:chOff x="266" y="1699"/>
            <a:chExt cx="186" cy="2621"/>
          </a:xfrm>
        </p:grpSpPr>
        <p:sp>
          <p:nvSpPr>
            <p:cNvPr id="10261" name="椭圆 10260"/>
            <p:cNvSpPr/>
            <p:nvPr/>
          </p:nvSpPr>
          <p:spPr>
            <a:xfrm>
              <a:off x="266" y="1699"/>
              <a:ext cx="186" cy="173"/>
            </a:xfrm>
            <a:prstGeom prst="ellipse">
              <a:avLst/>
            </a:prstGeom>
            <a:gradFill rotWithShape="0">
              <a:gsLst>
                <a:gs pos="0">
                  <a:srgbClr val="FE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lIns="133236" tIns="66619" rIns="133236" bIns="66619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62" name="矩形 10261"/>
            <p:cNvSpPr/>
            <p:nvPr/>
          </p:nvSpPr>
          <p:spPr>
            <a:xfrm>
              <a:off x="292" y="1701"/>
              <a:ext cx="102" cy="26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133236" tIns="66619" rIns="133236" bIns="66619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0263" name="组合 10262"/>
          <p:cNvGrpSpPr/>
          <p:nvPr userDrawn="1"/>
        </p:nvGrpSpPr>
        <p:grpSpPr>
          <a:xfrm>
            <a:off x="600075" y="3146425"/>
            <a:ext cx="11204575" cy="320675"/>
            <a:chOff x="305" y="1046"/>
            <a:chExt cx="5705" cy="173"/>
          </a:xfrm>
        </p:grpSpPr>
        <p:sp>
          <p:nvSpPr>
            <p:cNvPr id="10264" name="椭圆 10263"/>
            <p:cNvSpPr/>
            <p:nvPr/>
          </p:nvSpPr>
          <p:spPr>
            <a:xfrm>
              <a:off x="5818" y="1046"/>
              <a:ext cx="192" cy="173"/>
            </a:xfrm>
            <a:prstGeom prst="ellipse">
              <a:avLst/>
            </a:prstGeom>
            <a:gradFill rotWithShape="0">
              <a:gsLst>
                <a:gs pos="0">
                  <a:srgbClr val="FE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lIns="133236" tIns="66619" rIns="133236" bIns="66619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65" name="矩形 10264"/>
            <p:cNvSpPr/>
            <p:nvPr/>
          </p:nvSpPr>
          <p:spPr>
            <a:xfrm>
              <a:off x="305" y="1086"/>
              <a:ext cx="5513" cy="1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133236" tIns="66619" rIns="133236" bIns="66619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0266" name="组合 10265"/>
          <p:cNvGrpSpPr/>
          <p:nvPr userDrawn="1"/>
        </p:nvGrpSpPr>
        <p:grpSpPr>
          <a:xfrm>
            <a:off x="185738" y="0"/>
            <a:ext cx="1054100" cy="8001000"/>
            <a:chOff x="95" y="0"/>
            <a:chExt cx="535" cy="4320"/>
          </a:xfrm>
        </p:grpSpPr>
        <p:sp>
          <p:nvSpPr>
            <p:cNvPr id="10267" name="平行四边形 10266"/>
            <p:cNvSpPr/>
            <p:nvPr/>
          </p:nvSpPr>
          <p:spPr>
            <a:xfrm rot="-5400000">
              <a:off x="81" y="2291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0" vert="eaVert" wrap="none" lIns="282875" tIns="141440" rIns="282875" bIns="141440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68" name="平行四边形 10267"/>
            <p:cNvSpPr/>
            <p:nvPr/>
          </p:nvSpPr>
          <p:spPr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0" vert="eaVert" wrap="none" lIns="282875" tIns="141440" rIns="282875" bIns="141440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69" name="平行四边形 10268"/>
            <p:cNvSpPr/>
            <p:nvPr/>
          </p:nvSpPr>
          <p:spPr>
            <a:xfrm rot="-5400000">
              <a:off x="80" y="3479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0" vert="eaVert" wrap="none" lIns="282875" tIns="141440" rIns="282875" bIns="141440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70" name="平行四边形 10269"/>
            <p:cNvSpPr/>
            <p:nvPr/>
          </p:nvSpPr>
          <p:spPr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0" vert="eaVert" wrap="none" lIns="282875" tIns="141440" rIns="282875" bIns="141440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71" name="平行四边形 10270"/>
            <p:cNvSpPr/>
            <p:nvPr/>
          </p:nvSpPr>
          <p:spPr>
            <a:xfrm rot="-5400000">
              <a:off x="80" y="1101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0" vert="eaVert" wrap="none" lIns="282875" tIns="141440" rIns="282875" bIns="141440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72" name="平行四边形 10271"/>
            <p:cNvSpPr/>
            <p:nvPr/>
          </p:nvSpPr>
          <p:spPr>
            <a:xfrm rot="-5400000">
              <a:off x="80" y="1697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0" vert="eaVert" wrap="none" lIns="282875" tIns="141440" rIns="282875" bIns="141440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73" name="任意多边形 10272"/>
            <p:cNvSpPr/>
            <p:nvPr/>
          </p:nvSpPr>
          <p:spPr>
            <a:xfrm>
              <a:off x="98" y="0"/>
              <a:ext cx="532" cy="465"/>
            </a:xfrm>
            <a:custGeom>
              <a:avLst/>
              <a:gdLst/>
              <a:ahLst/>
              <a:cxnLst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74" name="任意多边形 10273"/>
            <p:cNvSpPr/>
            <p:nvPr/>
          </p:nvSpPr>
          <p:spPr>
            <a:xfrm>
              <a:off x="95" y="4060"/>
              <a:ext cx="457" cy="260"/>
            </a:xfrm>
            <a:custGeom>
              <a:avLst/>
              <a:gdLst/>
              <a:ahLst/>
              <a:cxnLst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0276" name="矩形 10275"/>
          <p:cNvSpPr/>
          <p:nvPr userDrawn="1"/>
        </p:nvSpPr>
        <p:spPr>
          <a:xfrm>
            <a:off x="4743450" y="3743325"/>
            <a:ext cx="11315700" cy="0"/>
          </a:xfrm>
          <a:prstGeom prst="rect">
            <a:avLst/>
          </a:prstGeom>
          <a:noFill/>
          <a:ln w="38100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" name="矩形 1"/>
          <p:cNvSpPr/>
          <p:nvPr userDrawn="1">
            <p:custDataLst>
              <p:tags r:id="rId2"/>
            </p:custDataLst>
          </p:nvPr>
        </p:nvSpPr>
        <p:spPr>
          <a:xfrm>
            <a:off x="904875" y="3107690"/>
            <a:ext cx="10584815" cy="3600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" name="图片 2" descr="商标（横）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9630410" y="0"/>
            <a:ext cx="1685290" cy="623570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554641" y="488950"/>
            <a:ext cx="2572147" cy="69786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488950"/>
            <a:ext cx="7567331" cy="69786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777954" y="2129896"/>
            <a:ext cx="4809173" cy="244845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5728573" y="2129896"/>
            <a:ext cx="4809173" cy="244845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777954" y="4756150"/>
            <a:ext cx="4809173" cy="245030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728573" y="4756150"/>
            <a:ext cx="4809173" cy="245030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2061" y="1994694"/>
            <a:ext cx="9759791" cy="3328193"/>
          </a:xfrm>
        </p:spPr>
        <p:txBody>
          <a:bodyPr anchor="b"/>
          <a:lstStyle>
            <a:lvl1pPr>
              <a:defRPr sz="557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72061" y="5354374"/>
            <a:ext cx="9759791" cy="1750218"/>
          </a:xfrm>
        </p:spPr>
        <p:txBody>
          <a:bodyPr/>
          <a:lstStyle>
            <a:lvl1pPr marL="0" indent="0">
              <a:buNone/>
              <a:defRPr sz="2230">
                <a:solidFill>
                  <a:schemeClr val="tx1">
                    <a:tint val="75000"/>
                  </a:schemeClr>
                </a:solidFill>
              </a:defRPr>
            </a:lvl1pPr>
            <a:lvl2pPr marL="424180" indent="0">
              <a:buNone/>
              <a:defRPr sz="1855">
                <a:solidFill>
                  <a:schemeClr val="tx1">
                    <a:tint val="75000"/>
                  </a:schemeClr>
                </a:solidFill>
              </a:defRPr>
            </a:lvl2pPr>
            <a:lvl3pPr marL="84899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3pPr>
            <a:lvl4pPr marL="1273175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4pPr>
            <a:lvl5pPr marL="1697355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5pPr>
            <a:lvl6pPr marL="2121535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6pPr>
            <a:lvl7pPr marL="254635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7pPr>
            <a:lvl8pPr marL="297053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8pPr>
            <a:lvl9pPr marL="339471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2667000"/>
            <a:ext cx="4713145" cy="4800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43718" y="2667000"/>
            <a:ext cx="4713145" cy="4800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9428" y="425979"/>
            <a:ext cx="9759791" cy="15464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01475" y="2074844"/>
            <a:ext cx="4523286" cy="961231"/>
          </a:xfrm>
        </p:spPr>
        <p:txBody>
          <a:bodyPr anchor="ctr" anchorCtr="0"/>
          <a:lstStyle>
            <a:lvl1pPr marL="0" indent="0">
              <a:buNone/>
              <a:defRPr sz="2600"/>
            </a:lvl1pPr>
            <a:lvl2pPr marL="424180" indent="0">
              <a:buNone/>
              <a:defRPr sz="2230"/>
            </a:lvl2pPr>
            <a:lvl3pPr marL="848995" indent="0">
              <a:buNone/>
              <a:defRPr sz="1855"/>
            </a:lvl3pPr>
            <a:lvl4pPr marL="1273175" indent="0">
              <a:buNone/>
              <a:defRPr sz="1670"/>
            </a:lvl4pPr>
            <a:lvl5pPr marL="1697355" indent="0">
              <a:buNone/>
              <a:defRPr sz="1670"/>
            </a:lvl5pPr>
            <a:lvl6pPr marL="2121535" indent="0">
              <a:buNone/>
              <a:defRPr sz="1670"/>
            </a:lvl6pPr>
            <a:lvl7pPr marL="2546350" indent="0">
              <a:buNone/>
              <a:defRPr sz="1670"/>
            </a:lvl7pPr>
            <a:lvl8pPr marL="2970530" indent="0">
              <a:buNone/>
              <a:defRPr sz="1670"/>
            </a:lvl8pPr>
            <a:lvl9pPr marL="3394710" indent="0">
              <a:buNone/>
              <a:defRPr sz="167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01475" y="3109609"/>
            <a:ext cx="4523286" cy="411166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807221" y="2074844"/>
            <a:ext cx="4545563" cy="961231"/>
          </a:xfrm>
        </p:spPr>
        <p:txBody>
          <a:bodyPr anchor="ctr" anchorCtr="0"/>
          <a:lstStyle>
            <a:lvl1pPr marL="0" indent="0">
              <a:buNone/>
              <a:defRPr sz="2600"/>
            </a:lvl1pPr>
            <a:lvl2pPr marL="424180" indent="0">
              <a:buNone/>
              <a:defRPr sz="2230"/>
            </a:lvl2pPr>
            <a:lvl3pPr marL="848995" indent="0">
              <a:buNone/>
              <a:defRPr sz="1855"/>
            </a:lvl3pPr>
            <a:lvl4pPr marL="1273175" indent="0">
              <a:buNone/>
              <a:defRPr sz="1670"/>
            </a:lvl4pPr>
            <a:lvl5pPr marL="1697355" indent="0">
              <a:buNone/>
              <a:defRPr sz="1670"/>
            </a:lvl5pPr>
            <a:lvl6pPr marL="2121535" indent="0">
              <a:buNone/>
              <a:defRPr sz="1670"/>
            </a:lvl6pPr>
            <a:lvl7pPr marL="2546350" indent="0">
              <a:buNone/>
              <a:defRPr sz="1670"/>
            </a:lvl7pPr>
            <a:lvl8pPr marL="2970530" indent="0">
              <a:buNone/>
              <a:defRPr sz="1670"/>
            </a:lvl8pPr>
            <a:lvl9pPr marL="3394710" indent="0">
              <a:buNone/>
              <a:defRPr sz="167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807221" y="3109609"/>
            <a:ext cx="4545563" cy="411166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9428" y="533400"/>
            <a:ext cx="3649607" cy="1866900"/>
          </a:xfrm>
        </p:spPr>
        <p:txBody>
          <a:bodyPr anchor="b"/>
          <a:lstStyle>
            <a:lvl1pPr>
              <a:defRPr sz="297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10646" y="1151996"/>
            <a:ext cx="5728573" cy="5685896"/>
          </a:xfrm>
        </p:spPr>
        <p:txBody>
          <a:bodyPr/>
          <a:lstStyle>
            <a:lvl1pPr>
              <a:defRPr sz="2970"/>
            </a:lvl1pPr>
            <a:lvl2pPr>
              <a:defRPr sz="2600"/>
            </a:lvl2pPr>
            <a:lvl3pPr>
              <a:defRPr sz="2230"/>
            </a:lvl3pPr>
            <a:lvl4pPr>
              <a:defRPr sz="1855"/>
            </a:lvl4pPr>
            <a:lvl5pPr>
              <a:defRPr sz="1855"/>
            </a:lvl5pPr>
            <a:lvl6pPr>
              <a:defRPr sz="1855"/>
            </a:lvl6pPr>
            <a:lvl7pPr>
              <a:defRPr sz="1855"/>
            </a:lvl7pPr>
            <a:lvl8pPr>
              <a:defRPr sz="1855"/>
            </a:lvl8pPr>
            <a:lvl9pPr>
              <a:defRPr sz="185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79428" y="2400300"/>
            <a:ext cx="3649607" cy="4446853"/>
          </a:xfrm>
        </p:spPr>
        <p:txBody>
          <a:bodyPr/>
          <a:lstStyle>
            <a:lvl1pPr marL="0" indent="0">
              <a:buNone/>
              <a:defRPr sz="1485"/>
            </a:lvl1pPr>
            <a:lvl2pPr marL="424180" indent="0">
              <a:buNone/>
              <a:defRPr sz="1300"/>
            </a:lvl2pPr>
            <a:lvl3pPr marL="848995" indent="0">
              <a:buNone/>
              <a:defRPr sz="1115"/>
            </a:lvl3pPr>
            <a:lvl4pPr marL="1273175" indent="0">
              <a:buNone/>
              <a:defRPr sz="930"/>
            </a:lvl4pPr>
            <a:lvl5pPr marL="1697355" indent="0">
              <a:buNone/>
              <a:defRPr sz="930"/>
            </a:lvl5pPr>
            <a:lvl6pPr marL="2121535" indent="0">
              <a:buNone/>
              <a:defRPr sz="930"/>
            </a:lvl6pPr>
            <a:lvl7pPr marL="2546350" indent="0">
              <a:buNone/>
              <a:defRPr sz="930"/>
            </a:lvl7pPr>
            <a:lvl8pPr marL="2970530" indent="0">
              <a:buNone/>
              <a:defRPr sz="930"/>
            </a:lvl8pPr>
            <a:lvl9pPr marL="3394710" indent="0">
              <a:buNone/>
              <a:defRPr sz="93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9428" y="533400"/>
            <a:ext cx="3865965" cy="1866900"/>
          </a:xfrm>
        </p:spPr>
        <p:txBody>
          <a:bodyPr anchor="b"/>
          <a:lstStyle>
            <a:lvl1pPr>
              <a:defRPr sz="297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810646" y="533401"/>
            <a:ext cx="5728573" cy="6304492"/>
          </a:xfrm>
        </p:spPr>
        <p:txBody>
          <a:bodyPr/>
          <a:lstStyle>
            <a:lvl1pPr marL="0" indent="0">
              <a:buNone/>
              <a:defRPr sz="2970"/>
            </a:lvl1pPr>
            <a:lvl2pPr marL="424180" indent="0">
              <a:buNone/>
              <a:defRPr sz="2600"/>
            </a:lvl2pPr>
            <a:lvl3pPr marL="848995" indent="0">
              <a:buNone/>
              <a:defRPr sz="2230"/>
            </a:lvl3pPr>
            <a:lvl4pPr marL="1273175" indent="0">
              <a:buNone/>
              <a:defRPr sz="1855"/>
            </a:lvl4pPr>
            <a:lvl5pPr marL="1697355" indent="0">
              <a:buNone/>
              <a:defRPr sz="1855"/>
            </a:lvl5pPr>
            <a:lvl6pPr marL="2121535" indent="0">
              <a:buNone/>
              <a:defRPr sz="1855"/>
            </a:lvl6pPr>
            <a:lvl7pPr marL="2546350" indent="0">
              <a:buNone/>
              <a:defRPr sz="1855"/>
            </a:lvl7pPr>
            <a:lvl8pPr marL="2970530" indent="0">
              <a:buNone/>
              <a:defRPr sz="1855"/>
            </a:lvl8pPr>
            <a:lvl9pPr marL="3394710" indent="0">
              <a:buNone/>
              <a:defRPr sz="185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79428" y="2400300"/>
            <a:ext cx="3865965" cy="4446853"/>
          </a:xfrm>
        </p:spPr>
        <p:txBody>
          <a:bodyPr/>
          <a:lstStyle>
            <a:lvl1pPr marL="0" indent="0">
              <a:buNone/>
              <a:defRPr sz="1855"/>
            </a:lvl1pPr>
            <a:lvl2pPr marL="424180" indent="0">
              <a:buNone/>
              <a:defRPr sz="1670"/>
            </a:lvl2pPr>
            <a:lvl3pPr marL="848995" indent="0">
              <a:buNone/>
              <a:defRPr sz="1485"/>
            </a:lvl3pPr>
            <a:lvl4pPr marL="1273175" indent="0">
              <a:buNone/>
              <a:defRPr sz="1300"/>
            </a:lvl4pPr>
            <a:lvl5pPr marL="1697355" indent="0">
              <a:buNone/>
              <a:defRPr sz="1300"/>
            </a:lvl5pPr>
            <a:lvl6pPr marL="2121535" indent="0">
              <a:buNone/>
              <a:defRPr sz="1300"/>
            </a:lvl6pPr>
            <a:lvl7pPr marL="2546350" indent="0">
              <a:buNone/>
              <a:defRPr sz="1300"/>
            </a:lvl7pPr>
            <a:lvl8pPr marL="2970530" indent="0">
              <a:buNone/>
              <a:defRPr sz="1300"/>
            </a:lvl8pPr>
            <a:lvl9pPr marL="3394710" indent="0">
              <a:buNone/>
              <a:defRPr sz="13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>
              <a:spcBef>
                <a:spcPct val="50000"/>
              </a:spcBef>
            </a:pPr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699999" algn="ctr" rotWithShape="0">
            <a:srgbClr val="020000"/>
          </a:outerShdw>
        </a:effectLst>
      </p:bgPr>
    </p:bg>
    <p:spTree>
      <p:nvGrpSpPr>
        <p:cNvPr id="1" name=""/>
        <p:cNvGrpSpPr/>
        <p:nvPr/>
      </p:nvGrpSpPr>
      <p:grpSpPr/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xfrm>
            <a:off x="1508125" y="488950"/>
            <a:ext cx="9618663" cy="13335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 anchor="b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xfrm>
            <a:off x="838200" y="2667000"/>
            <a:ext cx="9618663" cy="48006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220" name="日期占位符 9219"/>
          <p:cNvSpPr>
            <a:spLocks noGrp="1"/>
          </p:cNvSpPr>
          <p:nvPr>
            <p:ph type="dt" sz="half" idx="2"/>
          </p:nvPr>
        </p:nvSpPr>
        <p:spPr>
          <a:xfrm>
            <a:off x="1516063" y="7289800"/>
            <a:ext cx="2357437" cy="5334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/>
          <a:lstStyle>
            <a:lvl1pPr algn="l">
              <a:defRPr sz="1700">
                <a:latin typeface="Arial Narrow" panose="020B0606020202030204" pitchFamily="34" charset="0"/>
              </a:defRPr>
            </a:lvl1pPr>
          </a:lstStyle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21" name="页脚占位符 9220"/>
          <p:cNvSpPr>
            <a:spLocks noGrp="1"/>
          </p:cNvSpPr>
          <p:nvPr>
            <p:ph type="ftr" sz="quarter" idx="3"/>
          </p:nvPr>
        </p:nvSpPr>
        <p:spPr>
          <a:xfrm>
            <a:off x="4532313" y="7289800"/>
            <a:ext cx="3584575" cy="5334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/>
          <a:lstStyle>
            <a:lvl1pPr algn="ctr">
              <a:defRPr sz="1700">
                <a:latin typeface="Arial Narrow" panose="020B0606020202030204" pitchFamily="34" charset="0"/>
              </a:defRPr>
            </a:lvl1pPr>
          </a:lstStyle>
          <a:p>
            <a:pPr lvl="0" defTabSz="1103630" eaLnBrk="1" hangingPunct="1">
              <a:spcBef>
                <a:spcPct val="5000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9222" name="灯片编号占位符 9221"/>
          <p:cNvSpPr>
            <a:spLocks noGrp="1"/>
          </p:cNvSpPr>
          <p:nvPr>
            <p:ph type="sldNum" sz="quarter" idx="4"/>
          </p:nvPr>
        </p:nvSpPr>
        <p:spPr>
          <a:xfrm>
            <a:off x="8775700" y="7289800"/>
            <a:ext cx="2357438" cy="5334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/>
          <a:lstStyle>
            <a:lvl1pPr algn="r">
              <a:defRPr sz="1700">
                <a:latin typeface="Arial Narrow" panose="020B0606020202030204" pitchFamily="34" charset="0"/>
              </a:defRPr>
            </a:lvl1pPr>
          </a:lstStyle>
          <a:p>
            <a:pPr lvl="0" defTabSz="1103630" eaLnBrk="1" hangingPunct="1">
              <a:spcBef>
                <a:spcPct val="50000"/>
              </a:spcBef>
            </a:pPr>
            <a:fld id="{9A0DB2DC-4C9A-4742-B13C-FB6460FD3503}" type="slidenum">
              <a:rPr lang="zh-CN" altLang="en-US" dirty="0"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9223" name="组合 9222"/>
          <p:cNvGrpSpPr/>
          <p:nvPr/>
        </p:nvGrpSpPr>
        <p:grpSpPr>
          <a:xfrm>
            <a:off x="188913" y="366713"/>
            <a:ext cx="1050925" cy="7634287"/>
            <a:chOff x="96" y="198"/>
            <a:chExt cx="534" cy="4122"/>
          </a:xfrm>
        </p:grpSpPr>
        <p:sp>
          <p:nvSpPr>
            <p:cNvPr id="9224" name="平行四边形 9223"/>
            <p:cNvSpPr/>
            <p:nvPr/>
          </p:nvSpPr>
          <p:spPr>
            <a:xfrm rot="5400000" flipH="1">
              <a:off x="81" y="1994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lIns="341458" tIns="170732" rIns="341458" bIns="170732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25" name="平行四边形 9224"/>
            <p:cNvSpPr/>
            <p:nvPr/>
          </p:nvSpPr>
          <p:spPr>
            <a:xfrm rot="5400000" flipH="1">
              <a:off x="81" y="2588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lIns="341458" tIns="170732" rIns="341458" bIns="170732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26" name="平行四边形 9225"/>
            <p:cNvSpPr/>
            <p:nvPr/>
          </p:nvSpPr>
          <p:spPr>
            <a:xfrm rot="5400000" flipH="1">
              <a:off x="80" y="3181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lIns="341458" tIns="170732" rIns="341458" bIns="170732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27" name="平行四边形 9226"/>
            <p:cNvSpPr/>
            <p:nvPr/>
          </p:nvSpPr>
          <p:spPr>
            <a:xfrm rot="5400000" flipH="1">
              <a:off x="83" y="3774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lIns="341458" tIns="170732" rIns="341458" bIns="170732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28" name="平行四边形 9227"/>
            <p:cNvSpPr/>
            <p:nvPr/>
          </p:nvSpPr>
          <p:spPr>
            <a:xfrm rot="5400000" flipH="1">
              <a:off x="81" y="213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lIns="341458" tIns="170732" rIns="341458" bIns="170732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29" name="平行四边形 9228"/>
            <p:cNvSpPr/>
            <p:nvPr/>
          </p:nvSpPr>
          <p:spPr>
            <a:xfrm rot="5400000" flipH="1">
              <a:off x="80" y="803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lIns="341458" tIns="170732" rIns="341458" bIns="170732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30" name="平行四边形 9229"/>
            <p:cNvSpPr/>
            <p:nvPr/>
          </p:nvSpPr>
          <p:spPr>
            <a:xfrm rot="5400000" flipH="1">
              <a:off x="80" y="1399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10800000" vert="eaVert" wrap="none" lIns="341458" tIns="170732" rIns="341458" bIns="170732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9231" name="矩形 9230"/>
          <p:cNvSpPr/>
          <p:nvPr/>
        </p:nvSpPr>
        <p:spPr>
          <a:xfrm>
            <a:off x="546100" y="0"/>
            <a:ext cx="341313" cy="8001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  <a:tileRect/>
          </a:gradFill>
          <a:ln w="9525">
            <a:noFill/>
          </a:ln>
        </p:spPr>
        <p:txBody>
          <a:bodyPr wrap="none" lIns="110377" tIns="55189" rIns="110377" bIns="55189" anchor="ctr" anchorCtr="0"/>
          <a:p>
            <a:pPr lvl="0" algn="ctr" defTabSz="1103630" eaLnBrk="1" hangingPunct="1">
              <a:spcBef>
                <a:spcPct val="0"/>
              </a:spcBef>
            </a:pPr>
            <a:endParaRPr lang="zh-CN" altLang="en-US" sz="29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32" name="五边形 9231"/>
          <p:cNvSpPr/>
          <p:nvPr/>
        </p:nvSpPr>
        <p:spPr>
          <a:xfrm flipH="1">
            <a:off x="677863" y="1987550"/>
            <a:ext cx="10637837" cy="296863"/>
          </a:xfrm>
          <a:prstGeom prst="homePlate">
            <a:avLst>
              <a:gd name="adj" fmla="val 62377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  <a:tileRect/>
          </a:gradFill>
          <a:ln w="9525">
            <a:noFill/>
          </a:ln>
        </p:spPr>
        <p:txBody>
          <a:bodyPr wrap="none" lIns="110377" tIns="55189" rIns="110377" bIns="55189" anchor="ctr" anchorCtr="0"/>
          <a:p>
            <a:pPr lvl="0" algn="ctr" defTabSz="1103630" eaLnBrk="1" hangingPunct="1">
              <a:spcBef>
                <a:spcPct val="0"/>
              </a:spcBef>
            </a:pPr>
            <a:endParaRPr lang="zh-CN" altLang="en-US" sz="29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9233" name="组合 9232"/>
          <p:cNvGrpSpPr/>
          <p:nvPr/>
        </p:nvGrpSpPr>
        <p:grpSpPr>
          <a:xfrm>
            <a:off x="523875" y="1962150"/>
            <a:ext cx="363538" cy="5727700"/>
            <a:chOff x="266" y="1059"/>
            <a:chExt cx="186" cy="3093"/>
          </a:xfrm>
        </p:grpSpPr>
        <p:sp>
          <p:nvSpPr>
            <p:cNvPr id="9234" name="椭圆 9233"/>
            <p:cNvSpPr/>
            <p:nvPr/>
          </p:nvSpPr>
          <p:spPr>
            <a:xfrm>
              <a:off x="266" y="1059"/>
              <a:ext cx="186" cy="173"/>
            </a:xfrm>
            <a:prstGeom prst="ellipse">
              <a:avLst/>
            </a:prstGeom>
            <a:gradFill rotWithShape="0">
              <a:gsLst>
                <a:gs pos="0">
                  <a:srgbClr val="FE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lIns="133236" tIns="66619" rIns="133236" bIns="66619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35" name="矩形 9234"/>
            <p:cNvSpPr/>
            <p:nvPr/>
          </p:nvSpPr>
          <p:spPr>
            <a:xfrm>
              <a:off x="292" y="1205"/>
              <a:ext cx="120" cy="294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133236" tIns="66619" rIns="133236" bIns="66619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9236" name="组合 9235"/>
          <p:cNvGrpSpPr/>
          <p:nvPr/>
        </p:nvGrpSpPr>
        <p:grpSpPr>
          <a:xfrm>
            <a:off x="600075" y="1936750"/>
            <a:ext cx="11204575" cy="320675"/>
            <a:chOff x="305" y="1046"/>
            <a:chExt cx="5705" cy="173"/>
          </a:xfrm>
        </p:grpSpPr>
        <p:sp>
          <p:nvSpPr>
            <p:cNvPr id="9237" name="椭圆 9236"/>
            <p:cNvSpPr/>
            <p:nvPr/>
          </p:nvSpPr>
          <p:spPr>
            <a:xfrm>
              <a:off x="5818" y="1046"/>
              <a:ext cx="192" cy="173"/>
            </a:xfrm>
            <a:prstGeom prst="ellipse">
              <a:avLst/>
            </a:prstGeom>
            <a:gradFill rotWithShape="0">
              <a:gsLst>
                <a:gs pos="0">
                  <a:srgbClr val="FE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lIns="133236" tIns="66619" rIns="133236" bIns="66619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38" name="矩形 9237"/>
            <p:cNvSpPr/>
            <p:nvPr/>
          </p:nvSpPr>
          <p:spPr>
            <a:xfrm>
              <a:off x="305" y="1086"/>
              <a:ext cx="5513" cy="12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133236" tIns="66619" rIns="133236" bIns="66619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9239" name="组合 9238"/>
          <p:cNvGrpSpPr/>
          <p:nvPr/>
        </p:nvGrpSpPr>
        <p:grpSpPr>
          <a:xfrm>
            <a:off x="185738" y="0"/>
            <a:ext cx="1054100" cy="8001000"/>
            <a:chOff x="95" y="0"/>
            <a:chExt cx="535" cy="4320"/>
          </a:xfrm>
        </p:grpSpPr>
        <p:sp>
          <p:nvSpPr>
            <p:cNvPr id="9240" name="平行四边形 9239"/>
            <p:cNvSpPr/>
            <p:nvPr/>
          </p:nvSpPr>
          <p:spPr>
            <a:xfrm rot="-5400000">
              <a:off x="81" y="2291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0" vert="eaVert" wrap="none" lIns="282875" tIns="141440" rIns="282875" bIns="141440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1" name="平行四边形 9240"/>
            <p:cNvSpPr/>
            <p:nvPr/>
          </p:nvSpPr>
          <p:spPr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0" vert="eaVert" wrap="none" lIns="282875" tIns="141440" rIns="282875" bIns="141440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2" name="平行四边形 9241"/>
            <p:cNvSpPr/>
            <p:nvPr/>
          </p:nvSpPr>
          <p:spPr>
            <a:xfrm rot="-5400000">
              <a:off x="80" y="3479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0" vert="eaVert" wrap="none" lIns="282875" tIns="141440" rIns="282875" bIns="141440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3" name="平行四边形 9242"/>
            <p:cNvSpPr/>
            <p:nvPr/>
          </p:nvSpPr>
          <p:spPr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0" vert="eaVert" wrap="none" lIns="282875" tIns="141440" rIns="282875" bIns="141440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4" name="平行四边形 9243"/>
            <p:cNvSpPr/>
            <p:nvPr/>
          </p:nvSpPr>
          <p:spPr>
            <a:xfrm rot="-5400000">
              <a:off x="80" y="1101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0" vert="eaVert" wrap="none" lIns="282875" tIns="141440" rIns="282875" bIns="141440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5" name="平行四边形 9244"/>
            <p:cNvSpPr/>
            <p:nvPr/>
          </p:nvSpPr>
          <p:spPr>
            <a:xfrm rot="-5400000">
              <a:off x="80" y="1697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rot="0" vert="eaVert" wrap="none" lIns="282875" tIns="141440" rIns="282875" bIns="141440" anchor="ctr" anchorCtr="0"/>
            <a:p>
              <a:pPr lvl="0" algn="ctr" defTabSz="1103630" eaLnBrk="1" hangingPunct="1">
                <a:spcBef>
                  <a:spcPct val="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6" name="任意多边形 9245"/>
            <p:cNvSpPr/>
            <p:nvPr/>
          </p:nvSpPr>
          <p:spPr>
            <a:xfrm>
              <a:off x="98" y="0"/>
              <a:ext cx="532" cy="465"/>
            </a:xfrm>
            <a:custGeom>
              <a:avLst/>
              <a:gdLst/>
              <a:ahLst/>
              <a:cxnLst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247" name="任意多边形 9246"/>
            <p:cNvSpPr/>
            <p:nvPr/>
          </p:nvSpPr>
          <p:spPr>
            <a:xfrm>
              <a:off x="95" y="4060"/>
              <a:ext cx="457" cy="260"/>
            </a:xfrm>
            <a:custGeom>
              <a:avLst/>
              <a:gdLst/>
              <a:ahLst/>
              <a:cxnLst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9250" name="矩形 9249"/>
          <p:cNvSpPr/>
          <p:nvPr userDrawn="1"/>
        </p:nvSpPr>
        <p:spPr>
          <a:xfrm>
            <a:off x="4743450" y="3743325"/>
            <a:ext cx="11315700" cy="0"/>
          </a:xfrm>
          <a:prstGeom prst="rect">
            <a:avLst/>
          </a:prstGeom>
          <a:noFill/>
          <a:ln w="38100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" name="矩形 1"/>
          <p:cNvSpPr/>
          <p:nvPr userDrawn="1"/>
        </p:nvSpPr>
        <p:spPr>
          <a:xfrm>
            <a:off x="833120" y="1983740"/>
            <a:ext cx="10584815" cy="3600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" name="图片 2" descr="商标（横）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545955" y="-15875"/>
            <a:ext cx="1685290" cy="6235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l" defTabSz="110363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5300" b="0" i="0" u="none" kern="1200" baseline="0">
          <a:solidFill>
            <a:schemeClr val="tx2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+mj-cs"/>
        </a:defRPr>
      </a:lvl1pPr>
    </p:titleStyle>
    <p:bodyStyle>
      <a:lvl1pPr marL="414655" lvl="0" indent="-414655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b"/>
        <a:defRPr sz="39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1pPr>
      <a:lvl2pPr marL="897255" lvl="1" indent="-344805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Tx/>
        <a:buFontTx/>
        <a:buChar char="•"/>
        <a:defRPr sz="3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2pPr>
      <a:lvl3pPr marL="1379855" lvl="2" indent="-276225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–"/>
        <a:defRPr sz="29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3pPr>
      <a:lvl4pPr marL="1932305" lvl="3" indent="-276225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–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4pPr>
      <a:lvl5pPr marL="2482850" lvl="4" indent="-274320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»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5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6.wmf"/><Relationship Id="rId1" Type="http://schemas.openxmlformats.org/officeDocument/2006/relationships/oleObject" Target="../embeddings/oleObject4.bin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2.xml"/><Relationship Id="rId8" Type="http://schemas.openxmlformats.org/officeDocument/2006/relationships/image" Target="../media/image11.wmf"/><Relationship Id="rId7" Type="http://schemas.openxmlformats.org/officeDocument/2006/relationships/oleObject" Target="../embeddings/oleObject9.bin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2" Type="http://schemas.openxmlformats.org/officeDocument/2006/relationships/image" Target="../media/image8.wmf"/><Relationship Id="rId10" Type="http://schemas.openxmlformats.org/officeDocument/2006/relationships/vmlDrawing" Target="../drawings/vmlDrawing3.vml"/><Relationship Id="rId1" Type="http://schemas.openxmlformats.org/officeDocument/2006/relationships/oleObject" Target="../embeddings/oleObject6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77" name="文本框 8276"/>
          <p:cNvSpPr txBox="1"/>
          <p:nvPr/>
        </p:nvSpPr>
        <p:spPr>
          <a:xfrm>
            <a:off x="1066800" y="2362200"/>
            <a:ext cx="8763000" cy="1555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0"/>
              </a:spcBef>
            </a:pPr>
            <a:r>
              <a:rPr lang="en-US" altLang="zh-CN" sz="4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Capacity Planning</a:t>
            </a:r>
            <a:endParaRPr lang="en-US" altLang="zh-CN" sz="48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>
              <a:spcBef>
                <a:spcPct val="0"/>
              </a:spcBef>
            </a:pPr>
            <a:r>
              <a:rPr lang="en-US" altLang="zh-CN" sz="4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Aggregate Planning</a:t>
            </a:r>
            <a:endParaRPr lang="en-US" altLang="zh-CN" sz="32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284" name="矩形 8283"/>
          <p:cNvSpPr/>
          <p:nvPr/>
        </p:nvSpPr>
        <p:spPr>
          <a:xfrm>
            <a:off x="2786063" y="16621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8287" name="标题 8286"/>
          <p:cNvSpPr>
            <a:spLocks noGrp="1"/>
          </p:cNvSpPr>
          <p:nvPr>
            <p:ph type="ctrTitle"/>
          </p:nvPr>
        </p:nvSpPr>
        <p:spPr>
          <a:xfrm>
            <a:off x="1219200" y="1066800"/>
            <a:ext cx="8839200" cy="977900"/>
          </a:xfrm>
          <a:ln/>
        </p:spPr>
        <p:txBody>
          <a:bodyPr lIns="110377" tIns="55189" rIns="110377" bIns="55189" anchor="b" anchorCtr="0"/>
          <a:p>
            <a:pPr defTabSz="1103630">
              <a:buSzTx/>
              <a:buFontTx/>
              <a:buNone/>
            </a:pPr>
            <a:r>
              <a:rPr lang="zh-CN" altLang="en-US" sz="6000" b="1" kern="1200" baseline="0" dirty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能力计划和综合生产计划</a:t>
            </a:r>
            <a:endParaRPr lang="zh-CN" altLang="en-US" sz="6000" b="1" kern="1200" baseline="0" dirty="0">
              <a:solidFill>
                <a:srgbClr val="FF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1779" name="文本框 331778"/>
          <p:cNvSpPr txBox="1"/>
          <p:nvPr/>
        </p:nvSpPr>
        <p:spPr>
          <a:xfrm>
            <a:off x="1409700" y="990600"/>
            <a:ext cx="1752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1802" name="标题 331801"/>
          <p:cNvSpPr>
            <a:spLocks noGrp="1"/>
          </p:cNvSpPr>
          <p:nvPr>
            <p:ph type="title"/>
          </p:nvPr>
        </p:nvSpPr>
        <p:spPr>
          <a:xfrm>
            <a:off x="2819400" y="6934200"/>
            <a:ext cx="6172200" cy="6032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学习曲线</a:t>
            </a:r>
            <a:endParaRPr lang="zh-CN" altLang="en-US" dirty="0"/>
          </a:p>
        </p:txBody>
      </p:sp>
      <p:sp>
        <p:nvSpPr>
          <p:cNvPr id="331804" name="直接连接符 331803"/>
          <p:cNvSpPr/>
          <p:nvPr/>
        </p:nvSpPr>
        <p:spPr>
          <a:xfrm>
            <a:off x="2286000" y="5562600"/>
            <a:ext cx="76200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31805" name="直接连接符 331804"/>
          <p:cNvSpPr/>
          <p:nvPr/>
        </p:nvSpPr>
        <p:spPr>
          <a:xfrm flipV="1">
            <a:off x="2286000" y="685800"/>
            <a:ext cx="0" cy="48768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31809" name="任意多边形 331808"/>
          <p:cNvSpPr/>
          <p:nvPr/>
        </p:nvSpPr>
        <p:spPr>
          <a:xfrm>
            <a:off x="2286000" y="1676400"/>
            <a:ext cx="6096000" cy="2438400"/>
          </a:xfrm>
          <a:custGeom>
            <a:avLst/>
            <a:gdLst/>
            <a:ahLst/>
            <a:cxnLst/>
            <a:pathLst>
              <a:path w="3840" h="1536">
                <a:moveTo>
                  <a:pt x="0" y="0"/>
                </a:moveTo>
                <a:cubicBezTo>
                  <a:pt x="184" y="424"/>
                  <a:pt x="368" y="848"/>
                  <a:pt x="1008" y="1104"/>
                </a:cubicBezTo>
                <a:cubicBezTo>
                  <a:pt x="1648" y="1360"/>
                  <a:pt x="3376" y="1464"/>
                  <a:pt x="3840" y="1536"/>
                </a:cubicBezTo>
              </a:path>
            </a:pathLst>
          </a:custGeom>
          <a:noFill/>
          <a:ln w="28575" cap="flat" cmpd="sng">
            <a:solidFill>
              <a:srgbClr val="0000FF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1811" name="文本框 331810"/>
          <p:cNvSpPr txBox="1"/>
          <p:nvPr/>
        </p:nvSpPr>
        <p:spPr>
          <a:xfrm>
            <a:off x="8001000" y="5791200"/>
            <a:ext cx="18288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时间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1813" name="文本框 331812"/>
          <p:cNvSpPr txBox="1"/>
          <p:nvPr/>
        </p:nvSpPr>
        <p:spPr>
          <a:xfrm>
            <a:off x="1584325" y="1295400"/>
            <a:ext cx="549275" cy="1828800"/>
          </a:xfrm>
          <a:prstGeom prst="rect">
            <a:avLst/>
          </a:prstGeom>
          <a:noFill/>
          <a:ln w="38100">
            <a:noFill/>
          </a:ln>
        </p:spPr>
        <p:txBody>
          <a:bodyPr vert="eaVert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生产成本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1815" name="文本框 331814"/>
          <p:cNvSpPr txBox="1"/>
          <p:nvPr/>
        </p:nvSpPr>
        <p:spPr>
          <a:xfrm>
            <a:off x="2133600" y="1447800"/>
            <a:ext cx="12192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300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1816" name="直接连接符 331815"/>
          <p:cNvSpPr/>
          <p:nvPr/>
        </p:nvSpPr>
        <p:spPr>
          <a:xfrm>
            <a:off x="2133600" y="1676400"/>
            <a:ext cx="3048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1817" name="直接连接符 331816"/>
          <p:cNvSpPr/>
          <p:nvPr/>
        </p:nvSpPr>
        <p:spPr>
          <a:xfrm>
            <a:off x="2133600" y="3810000"/>
            <a:ext cx="3048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1818" name="文本框 331817"/>
          <p:cNvSpPr txBox="1"/>
          <p:nvPr/>
        </p:nvSpPr>
        <p:spPr>
          <a:xfrm>
            <a:off x="2286000" y="3581400"/>
            <a:ext cx="8382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1819" name="文本框 331818"/>
          <p:cNvSpPr txBox="1"/>
          <p:nvPr/>
        </p:nvSpPr>
        <p:spPr>
          <a:xfrm>
            <a:off x="5105400" y="762000"/>
            <a:ext cx="4648200" cy="13700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例：美国道格拉飞机公司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以劳动力为主明显（如高科技）复杂产品明显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1820" name="文本框 331819"/>
          <p:cNvSpPr txBox="1"/>
          <p:nvPr/>
        </p:nvSpPr>
        <p:spPr>
          <a:xfrm>
            <a:off x="3505200" y="4191000"/>
            <a:ext cx="41148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1822" name="文本框 331821"/>
          <p:cNvSpPr txBox="1"/>
          <p:nvPr/>
        </p:nvSpPr>
        <p:spPr>
          <a:xfrm>
            <a:off x="3962400" y="4191000"/>
            <a:ext cx="3352800" cy="579438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en-US" altLang="zh-CN" sz="3200" err="1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sz="3200" baseline="-25000" err="1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sz="32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=k</a:t>
            </a:r>
            <a:r>
              <a:rPr lang="en-US" altLang="zh-CN" sz="3200" baseline="-250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32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sz="3200" baseline="300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320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1823" name="文本框 331822"/>
          <p:cNvSpPr txBox="1"/>
          <p:nvPr/>
        </p:nvSpPr>
        <p:spPr>
          <a:xfrm>
            <a:off x="6096000" y="4572000"/>
            <a:ext cx="3200400" cy="1004888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n---</a:t>
            </a:r>
            <a:r>
              <a:rPr lang="zh-CN" altLang="en-US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生产的数量；</a:t>
            </a:r>
            <a:endParaRPr lang="zh-CN" altLang="en-US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b----</a:t>
            </a:r>
            <a:r>
              <a:rPr lang="zh-CN" altLang="en-US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经验指数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2082" name="标题 302081"/>
          <p:cNvSpPr>
            <a:spLocks noGrp="1"/>
          </p:cNvSpPr>
          <p:nvPr>
            <p:ph type="title"/>
          </p:nvPr>
        </p:nvSpPr>
        <p:spPr>
          <a:xfrm>
            <a:off x="2971800" y="6858000"/>
            <a:ext cx="3825875" cy="6794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综合生产计划概述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02091" name="文本框 302090"/>
          <p:cNvSpPr txBox="1"/>
          <p:nvPr/>
        </p:nvSpPr>
        <p:spPr>
          <a:xfrm>
            <a:off x="1219200" y="838200"/>
            <a:ext cx="9296400" cy="51117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buBlip>
                <a:blip r:embed="rId1"/>
              </a:buBlip>
            </a:pP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  </a:t>
            </a:r>
            <a:r>
              <a:rPr lang="zh-CN" altLang="en-US" sz="3200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综合生产计划的计划期为6~18个月</a:t>
            </a:r>
            <a:r>
              <a:rPr lang="en-US" altLang="zh-CN" sz="3200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endParaRPr lang="en-US" altLang="zh-CN" sz="3200" dirty="0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>
              <a:buBlip>
                <a:blip r:embed="rId1"/>
              </a:buBlip>
            </a:pP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200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综合生产计划是主生产计划前制定的</a:t>
            </a:r>
            <a:endParaRPr lang="zh-CN" altLang="en-US" sz="3200" dirty="0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>
              <a:buBlip>
                <a:blip r:embed="rId1"/>
              </a:buBlip>
            </a:pP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  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主要目的：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明确生产率、劳动力人数和当前库存</a:t>
            </a:r>
            <a:endParaRPr lang="zh-CN" altLang="en-US" sz="3200" dirty="0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algn="l">
              <a:spcBef>
                <a:spcPct val="20000"/>
              </a:spcBef>
              <a:buNone/>
            </a:pP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                         的最优组合</a:t>
            </a:r>
            <a:endParaRPr lang="zh-CN" altLang="en-US" sz="3200" dirty="0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algn="l">
              <a:buBlip>
                <a:blip r:embed="rId1"/>
              </a:buBlip>
            </a:pP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  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描述：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在已知计划期内，每一时段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t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的需求预测</a:t>
            </a:r>
            <a:endParaRPr lang="zh-CN" altLang="en-US" sz="3200" dirty="0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algn="l">
              <a:spcBef>
                <a:spcPct val="20000"/>
              </a:spcBef>
              <a:buNone/>
            </a:pP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                 量为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Ft,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以最小化生产计划期内的成本为目</a:t>
            </a:r>
            <a:endParaRPr lang="zh-CN" altLang="en-US" sz="3200" dirty="0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algn="l">
              <a:spcBef>
                <a:spcPct val="20000"/>
              </a:spcBef>
              <a:buNone/>
            </a:pP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                 标，确定时段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t=1,2,…T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的产量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P，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库存量</a:t>
            </a:r>
            <a:endParaRPr lang="zh-CN" altLang="en-US" sz="3200" dirty="0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algn="l">
              <a:spcBef>
                <a:spcPct val="20000"/>
              </a:spcBef>
              <a:buNone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                 It,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劳动力水平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Wt</a:t>
            </a:r>
            <a:endParaRPr lang="zh-CN" altLang="en-US" sz="3200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0818" name="标题 290817"/>
          <p:cNvSpPr>
            <a:spLocks noGrp="1"/>
          </p:cNvSpPr>
          <p:nvPr>
            <p:ph type="title"/>
          </p:nvPr>
        </p:nvSpPr>
        <p:spPr>
          <a:xfrm>
            <a:off x="2514600" y="6858000"/>
            <a:ext cx="6019800" cy="6794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综合生产计划采取的策略</a:t>
            </a:r>
            <a:endParaRPr lang="zh-CN" altLang="en-US" dirty="0"/>
          </a:p>
        </p:txBody>
      </p:sp>
      <p:sp>
        <p:nvSpPr>
          <p:cNvPr id="290828" name="文本框 290827"/>
          <p:cNvSpPr txBox="1"/>
          <p:nvPr/>
        </p:nvSpPr>
        <p:spPr>
          <a:xfrm>
            <a:off x="1219200" y="838200"/>
            <a:ext cx="9753600" cy="49403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buBlip>
                <a:blip r:embed="rId1"/>
              </a:buBlip>
            </a:pP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追逐策略</a:t>
            </a:r>
            <a:endParaRPr lang="zh-CN" altLang="en-US" sz="3200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>
              <a:buNone/>
            </a:pPr>
            <a:r>
              <a:rPr lang="zh-CN" altLang="en-US" sz="2800" dirty="0">
                <a:latin typeface="Times New Roman" panose="02020603050405020304" pitchFamily="18" charset="0"/>
                <a:ea typeface="楷体_GB2312" pitchFamily="49" charset="-122"/>
              </a:rPr>
              <a:t>    当订货变动时，雇佣或解雇工人，使产量与订货相一致。</a:t>
            </a:r>
            <a:endParaRPr lang="zh-CN" altLang="en-US" sz="28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algn="l">
              <a:spcBef>
                <a:spcPct val="100000"/>
              </a:spcBef>
              <a:buBlip>
                <a:blip r:embed="rId1"/>
              </a:buBlip>
            </a:pP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稳定的劳动力水平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变化的工作时间</a:t>
            </a:r>
            <a:endParaRPr lang="zh-CN" altLang="en-US" sz="3200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>
              <a:buNone/>
            </a:pPr>
            <a:r>
              <a:rPr lang="zh-CN" altLang="en-US" sz="2800" dirty="0">
                <a:latin typeface="Times New Roman" panose="02020603050405020304" pitchFamily="18" charset="0"/>
                <a:ea typeface="楷体_GB2312" pitchFamily="49" charset="-122"/>
              </a:rPr>
              <a:t>    通过柔性的工作计划或加班改变工作时间，进而改变产量</a:t>
            </a:r>
            <a:endParaRPr lang="zh-CN" altLang="en-US" sz="28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algn="l">
              <a:spcBef>
                <a:spcPct val="100000"/>
              </a:spcBef>
              <a:buBlip>
                <a:blip r:embed="rId1"/>
              </a:buBlip>
            </a:pP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平准策略</a:t>
            </a:r>
            <a:endParaRPr lang="zh-CN" altLang="en-US" sz="3200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>
              <a:buNone/>
            </a:pPr>
            <a:r>
              <a:rPr lang="zh-CN" altLang="en-US" sz="2800" dirty="0">
                <a:latin typeface="Times New Roman" panose="02020603050405020304" pitchFamily="18" charset="0"/>
                <a:ea typeface="楷体_GB2312" pitchFamily="49" charset="-122"/>
              </a:rPr>
              <a:t>     可以用浮动的库存量、订单积压和减少销售来消化缺货与</a:t>
            </a:r>
            <a:endParaRPr lang="zh-CN" altLang="en-US" sz="28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algn="l">
              <a:spcBef>
                <a:spcPct val="0"/>
              </a:spcBef>
              <a:buNone/>
            </a:pPr>
            <a:r>
              <a:rPr lang="zh-CN" altLang="en-US" sz="2800" dirty="0">
                <a:latin typeface="Times New Roman" panose="02020603050405020304" pitchFamily="18" charset="0"/>
                <a:ea typeface="楷体_GB2312" pitchFamily="49" charset="-122"/>
              </a:rPr>
              <a:t>      剩余产品，保持稳定的劳动力数量与产出率。</a:t>
            </a:r>
            <a:r>
              <a:rPr lang="zh-CN" altLang="en-US" sz="3200" dirty="0">
                <a:latin typeface="Times New Roman" panose="02020603050405020304" pitchFamily="18" charset="0"/>
                <a:ea typeface="华文隶书" panose="02010800040101010101" pitchFamily="2" charset="-122"/>
              </a:rPr>
              <a:t>	</a:t>
            </a:r>
            <a:endParaRPr lang="zh-CN" altLang="en-US" sz="3200" dirty="0"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1849" name="标题 291848"/>
          <p:cNvSpPr>
            <a:spLocks noGrp="1"/>
          </p:cNvSpPr>
          <p:nvPr>
            <p:ph type="title"/>
          </p:nvPr>
        </p:nvSpPr>
        <p:spPr>
          <a:xfrm>
            <a:off x="3352800" y="6788150"/>
            <a:ext cx="4740275" cy="7556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相关成本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91878" name="文本框 291877"/>
          <p:cNvSpPr txBox="1"/>
          <p:nvPr/>
        </p:nvSpPr>
        <p:spPr>
          <a:xfrm>
            <a:off x="1219200" y="838200"/>
            <a:ext cx="8915400" cy="521176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buBlip>
                <a:blip r:embed="rId1"/>
              </a:buBlip>
            </a:pP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2" charset="-122"/>
              </a:rPr>
              <a:t>基本生产成本</a:t>
            </a:r>
            <a:r>
              <a:rPr lang="zh-CN" altLang="en-US" sz="3200" dirty="0">
                <a:latin typeface="Times New Roman" panose="02020603050405020304" pitchFamily="18" charset="0"/>
                <a:ea typeface="华文隶书" panose="02010800040101010101" pitchFamily="2" charset="-122"/>
              </a:rPr>
              <a:t>——</a:t>
            </a:r>
            <a:r>
              <a:rPr lang="zh-CN" altLang="en-US" sz="3200" dirty="0">
                <a:latin typeface="Times New Roman" panose="02020603050405020304" pitchFamily="18" charset="0"/>
                <a:ea typeface="楷体_GB2312" pitchFamily="49" charset="-122"/>
              </a:rPr>
              <a:t>是计划期内生产某一产品的固定与变动成本，包括直接与间接劳动力成本，正常与加班工资。</a:t>
            </a:r>
            <a:endParaRPr lang="zh-CN" altLang="en-US" sz="32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algn="l">
              <a:buBlip>
                <a:blip r:embed="rId1"/>
              </a:buBlip>
            </a:pP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 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可变动的劳动力成本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——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典型成本是雇佣、培训与解雇人员的成本。</a:t>
            </a:r>
            <a:endParaRPr lang="zh-CN" altLang="en-US" sz="3200" dirty="0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algn="l">
              <a:buBlip>
                <a:blip r:embed="rId1"/>
              </a:buBlip>
            </a:pPr>
            <a:r>
              <a:rPr lang="en-US" altLang="zh-CN" sz="3200" dirty="0">
                <a:latin typeface="Times New Roman" panose="02020603050405020304" pitchFamily="18" charset="0"/>
                <a:ea typeface="华文隶书" panose="02010800040101010101" pitchFamily="2" charset="-122"/>
              </a:rPr>
              <a:t> 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2" charset="-122"/>
              </a:rPr>
              <a:t>库存成本</a:t>
            </a:r>
            <a:r>
              <a:rPr lang="zh-CN" altLang="en-US" sz="3200" dirty="0">
                <a:latin typeface="Times New Roman" panose="02020603050405020304" pitchFamily="18" charset="0"/>
                <a:ea typeface="华文隶书" panose="02010800040101010101" pitchFamily="2" charset="-122"/>
              </a:rPr>
              <a:t>——</a:t>
            </a:r>
            <a:r>
              <a:rPr lang="zh-CN" altLang="en-US" sz="3200" dirty="0">
                <a:latin typeface="Times New Roman" panose="02020603050405020304" pitchFamily="18" charset="0"/>
                <a:ea typeface="楷体_GB2312" pitchFamily="49" charset="-122"/>
              </a:rPr>
              <a:t>主要组成部分使库存占用资金的成本。</a:t>
            </a:r>
            <a:endParaRPr lang="zh-CN" altLang="en-US" sz="32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algn="l">
              <a:buBlip>
                <a:blip r:embed="rId1"/>
              </a:buBlip>
            </a:pPr>
            <a:r>
              <a:rPr lang="zh-CN" altLang="en-US" sz="3200" dirty="0">
                <a:latin typeface="Times New Roman" panose="02020603050405020304" pitchFamily="18" charset="0"/>
                <a:ea typeface="华文隶书" panose="02010800040101010101" pitchFamily="2" charset="-122"/>
              </a:rPr>
              <a:t> 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延期交货成本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——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包括由延期交货引起的赶工生产成本、失去企业信誉和销售收入的损失。</a:t>
            </a:r>
            <a:endParaRPr lang="zh-CN" altLang="en-US" sz="3200" dirty="0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2873" name="标题 292872"/>
          <p:cNvSpPr>
            <a:spLocks noGrp="1"/>
          </p:cNvSpPr>
          <p:nvPr>
            <p:ph type="title"/>
          </p:nvPr>
        </p:nvSpPr>
        <p:spPr>
          <a:xfrm>
            <a:off x="2514600" y="6711950"/>
            <a:ext cx="6340475" cy="8318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综合生产计划技术及例子分析</a:t>
            </a:r>
            <a:endParaRPr lang="en-US" altLang="zh-CN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92898" name="文本框 292897"/>
          <p:cNvSpPr txBox="1"/>
          <p:nvPr/>
        </p:nvSpPr>
        <p:spPr>
          <a:xfrm>
            <a:off x="1066800" y="4313238"/>
            <a:ext cx="9525000" cy="1554162"/>
          </a:xfrm>
          <a:prstGeom prst="rect">
            <a:avLst/>
          </a:prstGeom>
          <a:solidFill>
            <a:srgbClr val="00CCFF"/>
          </a:solidFill>
          <a:ln w="38100">
            <a:noFill/>
          </a:ln>
          <a:effectLst>
            <a:outerShdw dist="45791" dir="3378595" algn="ctr" rotWithShape="0">
              <a:schemeClr val="bg2"/>
            </a:outerShdw>
          </a:effectLst>
        </p:spPr>
        <p:txBody>
          <a:bodyPr>
            <a:spAutoFit/>
          </a:bodyPr>
          <a:p>
            <a:pPr algn="l"/>
            <a:r>
              <a:rPr lang="zh-CN" altLang="en-US" sz="3200" dirty="0">
                <a:latin typeface="Times New Roman" panose="02020603050405020304" pitchFamily="18" charset="0"/>
                <a:ea typeface="华文细黑" panose="02010600040101010101" pitchFamily="2" charset="-122"/>
              </a:rPr>
              <a:t>下面以满足</a:t>
            </a:r>
            <a:r>
              <a:rPr lang="en-US" altLang="zh-CN" sz="3200">
                <a:latin typeface="Times New Roman" panose="02020603050405020304" pitchFamily="18" charset="0"/>
                <a:ea typeface="华文细黑" panose="02010600040101010101" pitchFamily="2" charset="-122"/>
              </a:rPr>
              <a:t>CA&amp;J</a:t>
            </a:r>
            <a:r>
              <a:rPr lang="zh-CN" altLang="en-US" sz="3200" dirty="0">
                <a:latin typeface="Times New Roman" panose="02020603050405020304" pitchFamily="18" charset="0"/>
                <a:ea typeface="华文细黑" panose="02010600040101010101" pitchFamily="2" charset="-122"/>
              </a:rPr>
              <a:t>公司的要求为例，说明如何利用电子表格方法比较四种策略。最后讨论应用线性规划的更复杂的方法。</a:t>
            </a:r>
            <a:endParaRPr lang="zh-CN" altLang="en-US" sz="3200" dirty="0">
              <a:latin typeface="Times New Roman" panose="02020603050405020304" pitchFamily="18" charset="0"/>
              <a:ea typeface="华文细黑" panose="02010600040101010101" pitchFamily="2" charset="-122"/>
            </a:endParaRPr>
          </a:p>
        </p:txBody>
      </p:sp>
      <p:sp>
        <p:nvSpPr>
          <p:cNvPr id="292899" name="文本框 292898"/>
          <p:cNvSpPr txBox="1"/>
          <p:nvPr/>
        </p:nvSpPr>
        <p:spPr>
          <a:xfrm>
            <a:off x="1066800" y="1066800"/>
            <a:ext cx="9525000" cy="2528888"/>
          </a:xfrm>
          <a:prstGeom prst="rect">
            <a:avLst/>
          </a:prstGeom>
          <a:solidFill>
            <a:srgbClr val="FFFFCC"/>
          </a:solidFill>
          <a:ln w="38100">
            <a:noFill/>
          </a:ln>
          <a:effectLst>
            <a:outerShdw dist="45791" dir="3378595" algn="ctr" rotWithShape="0">
              <a:schemeClr val="bg2"/>
            </a:outerShdw>
          </a:effectLst>
        </p:spPr>
        <p:txBody>
          <a:bodyPr>
            <a:spAutoFit/>
          </a:bodyPr>
          <a:p>
            <a:pPr algn="l"/>
            <a:r>
              <a:rPr lang="zh-CN" altLang="en-US" sz="3200" dirty="0">
                <a:latin typeface="Times New Roman" panose="02020603050405020304" pitchFamily="18" charset="0"/>
                <a:ea typeface="华文细黑" panose="02010600040101010101" pitchFamily="2" charset="-122"/>
              </a:rPr>
              <a:t>企业一般使用简单的试算法制定综合生产计划。试算法包括计算不同生产计划方案的成本，并从中选出最佳方案。电子表格软件会有助于这一计划过程。精确的方法如线性规划与仿真计划经常在电子表格软件中得到应用。</a:t>
            </a:r>
            <a:endParaRPr lang="zh-CN" altLang="en-US" sz="3200" dirty="0">
              <a:latin typeface="Times New Roman" panose="02020603050405020304" pitchFamily="18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2324" name="文本框 312323"/>
          <p:cNvSpPr txBox="1"/>
          <p:nvPr/>
        </p:nvSpPr>
        <p:spPr>
          <a:xfrm>
            <a:off x="1066800" y="3397250"/>
            <a:ext cx="9296400" cy="946150"/>
          </a:xfrm>
          <a:prstGeom prst="rect">
            <a:avLst/>
          </a:prstGeom>
          <a:solidFill>
            <a:srgbClr val="FFFF99"/>
          </a:solidFill>
          <a:ln w="38100">
            <a:noFill/>
          </a:ln>
          <a:effectLst>
            <a:outerShdw dist="45791" dir="3378595" algn="ctr" rotWithShape="0">
              <a:schemeClr val="bg2"/>
            </a:outerShdw>
          </a:effectLst>
        </p:spPr>
        <p:txBody>
          <a:bodyPr>
            <a:spAutoFit/>
          </a:bodyPr>
          <a:p>
            <a:pPr algn="l"/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在研究备选生产计划之前，一般将预测需求量转换为生产需求量，生产需求量包括了安全库存。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2332" name="标题 312331"/>
          <p:cNvSpPr>
            <a:spLocks noGrp="1"/>
          </p:cNvSpPr>
          <p:nvPr>
            <p:ph type="title"/>
          </p:nvPr>
        </p:nvSpPr>
        <p:spPr>
          <a:xfrm>
            <a:off x="2270125" y="6788150"/>
            <a:ext cx="5349875" cy="6794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应用举例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12333" name="文本框 312332"/>
          <p:cNvSpPr txBox="1"/>
          <p:nvPr/>
        </p:nvSpPr>
        <p:spPr>
          <a:xfrm>
            <a:off x="1066800" y="1295400"/>
            <a:ext cx="9525000" cy="1373188"/>
          </a:xfrm>
          <a:prstGeom prst="rect">
            <a:avLst/>
          </a:prstGeom>
          <a:solidFill>
            <a:schemeClr val="accent1"/>
          </a:solidFill>
          <a:ln w="38100">
            <a:noFill/>
          </a:ln>
          <a:effectLst>
            <a:outerShdw dist="45791" dir="3378595" algn="ctr" rotWithShape="0">
              <a:schemeClr val="bg2"/>
            </a:outerShdw>
          </a:effectLst>
        </p:spPr>
        <p:txBody>
          <a:bodyPr>
            <a:spAutoFit/>
          </a:bodyPr>
          <a:p>
            <a:pPr algn="l"/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第一阶段月库存为400件。由于需求预测是有误差的，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CA&amp;J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公司决定建立一个安全库存（缓冲库存）以减少缺货的可能性。本例中，安全库存为预测需求量的1/4。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2334" name="文本框 312333"/>
          <p:cNvSpPr txBox="1"/>
          <p:nvPr/>
        </p:nvSpPr>
        <p:spPr>
          <a:xfrm>
            <a:off x="1066800" y="5121275"/>
            <a:ext cx="9448800" cy="946150"/>
          </a:xfrm>
          <a:prstGeom prst="rect">
            <a:avLst/>
          </a:prstGeom>
          <a:solidFill>
            <a:srgbClr val="99CCFF"/>
          </a:solidFill>
          <a:ln w="38100">
            <a:noFill/>
          </a:ln>
          <a:effectLst>
            <a:outerShdw dist="45791" dir="3378595" algn="ctr" rotWithShape="0">
              <a:schemeClr val="bg2"/>
            </a:outerShdw>
          </a:effectLst>
        </p:spPr>
        <p:txBody>
          <a:bodyPr>
            <a:spAutoFit/>
          </a:bodyPr>
          <a:p>
            <a:pPr algn="l"/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现在我们为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CA&amp;J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公司制定生产计划。用一张电子表格对不同方案进行分析，以确定总成本最低的方案。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5411" name="文本框 315410"/>
          <p:cNvSpPr txBox="1"/>
          <p:nvPr/>
        </p:nvSpPr>
        <p:spPr>
          <a:xfrm>
            <a:off x="609600" y="1828800"/>
            <a:ext cx="99822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				1月	2月	3月	4月	5月	6月	总计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5413" name="文本框 315412"/>
          <p:cNvSpPr txBox="1"/>
          <p:nvPr/>
        </p:nvSpPr>
        <p:spPr>
          <a:xfrm>
            <a:off x="762000" y="2971800"/>
            <a:ext cx="99060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每月工作天数	        22	19	21	21	22	20	125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5420" name="文本框 315419"/>
          <p:cNvSpPr txBox="1"/>
          <p:nvPr/>
        </p:nvSpPr>
        <p:spPr>
          <a:xfrm>
            <a:off x="762000" y="5715000"/>
            <a:ext cx="99060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安全库存						月需求预测量的25%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5404" name="标题 315403"/>
          <p:cNvSpPr>
            <a:spLocks noGrp="1"/>
          </p:cNvSpPr>
          <p:nvPr>
            <p:ph type="title"/>
          </p:nvPr>
        </p:nvSpPr>
        <p:spPr>
          <a:xfrm>
            <a:off x="2270125" y="6788150"/>
            <a:ext cx="5349875" cy="6794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应用举例：需求预测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15406" name="直接连接符 315405"/>
          <p:cNvSpPr/>
          <p:nvPr/>
        </p:nvSpPr>
        <p:spPr>
          <a:xfrm>
            <a:off x="685800" y="17526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5407" name="文本框 315406"/>
          <p:cNvSpPr txBox="1"/>
          <p:nvPr/>
        </p:nvSpPr>
        <p:spPr>
          <a:xfrm>
            <a:off x="4038600" y="1143000"/>
            <a:ext cx="3352800" cy="5191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需求与工作天数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15408" name="直接连接符 315407"/>
          <p:cNvSpPr/>
          <p:nvPr/>
        </p:nvSpPr>
        <p:spPr>
          <a:xfrm>
            <a:off x="685800" y="23622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5409" name="直接连接符 315408"/>
          <p:cNvSpPr/>
          <p:nvPr/>
        </p:nvSpPr>
        <p:spPr>
          <a:xfrm>
            <a:off x="685800" y="29718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5410" name="直接连接符 315409"/>
          <p:cNvSpPr/>
          <p:nvPr/>
        </p:nvSpPr>
        <p:spPr>
          <a:xfrm>
            <a:off x="685800" y="35814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5412" name="文本框 315411"/>
          <p:cNvSpPr txBox="1"/>
          <p:nvPr/>
        </p:nvSpPr>
        <p:spPr>
          <a:xfrm>
            <a:off x="762000" y="2438400"/>
            <a:ext cx="99060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预测需求		        1800     1500    1100     900     1100    1600     8000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5415" name="文本框 315414"/>
          <p:cNvSpPr txBox="1"/>
          <p:nvPr/>
        </p:nvSpPr>
        <p:spPr>
          <a:xfrm>
            <a:off x="4038600" y="4419600"/>
            <a:ext cx="3352800" cy="5191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库存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15416" name="直接连接符 315415"/>
          <p:cNvSpPr/>
          <p:nvPr/>
        </p:nvSpPr>
        <p:spPr>
          <a:xfrm>
            <a:off x="685800" y="51054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5417" name="直接连接符 315416"/>
          <p:cNvSpPr/>
          <p:nvPr/>
        </p:nvSpPr>
        <p:spPr>
          <a:xfrm>
            <a:off x="685800" y="57150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5418" name="直接连接符 315417"/>
          <p:cNvSpPr/>
          <p:nvPr/>
        </p:nvSpPr>
        <p:spPr>
          <a:xfrm>
            <a:off x="685800" y="62484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5419" name="文本框 315418"/>
          <p:cNvSpPr txBox="1"/>
          <p:nvPr/>
        </p:nvSpPr>
        <p:spPr>
          <a:xfrm>
            <a:off x="762000" y="5105400"/>
            <a:ext cx="99060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期初库存		 						400件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6464" name="文本框 316463"/>
          <p:cNvSpPr txBox="1"/>
          <p:nvPr/>
        </p:nvSpPr>
        <p:spPr>
          <a:xfrm>
            <a:off x="533400" y="3657600"/>
            <a:ext cx="9906000" cy="457200"/>
          </a:xfrm>
          <a:prstGeom prst="rect">
            <a:avLst/>
          </a:prstGeom>
          <a:noFill/>
          <a:ln w="12700">
            <a:noFill/>
          </a:ln>
        </p:spPr>
        <p:txBody>
          <a:bodyPr anchor="ctr" anchorCtr="0"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招聘与培训成本						   200.00$/人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6462" name="文本框 316461"/>
          <p:cNvSpPr txBox="1"/>
          <p:nvPr/>
        </p:nvSpPr>
        <p:spPr>
          <a:xfrm>
            <a:off x="762000" y="2057400"/>
            <a:ext cx="9906000" cy="457200"/>
          </a:xfrm>
          <a:prstGeom prst="rect">
            <a:avLst/>
          </a:prstGeom>
          <a:noFill/>
          <a:ln w="12700">
            <a:noFill/>
          </a:ln>
        </p:spPr>
        <p:txBody>
          <a:bodyPr anchor="ctr" anchorCtr="0"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库存成本							1.50$/件</a:t>
            </a:r>
            <a:r>
              <a:rPr lang="zh-CN" alt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月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6466" name="文本框 316465"/>
          <p:cNvSpPr txBox="1"/>
          <p:nvPr/>
        </p:nvSpPr>
        <p:spPr>
          <a:xfrm>
            <a:off x="533400" y="4191000"/>
            <a:ext cx="99060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解聘费用						   	   250.00$/人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6468" name="文本框 316467"/>
          <p:cNvSpPr txBox="1"/>
          <p:nvPr/>
        </p:nvSpPr>
        <p:spPr>
          <a:xfrm>
            <a:off x="609600" y="5257800"/>
            <a:ext cx="99060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正常人工成本（每天8小时）			   	   4.00$/小时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6427" name="标题 316426"/>
          <p:cNvSpPr>
            <a:spLocks noGrp="1"/>
          </p:cNvSpPr>
          <p:nvPr>
            <p:ph type="title"/>
          </p:nvPr>
        </p:nvSpPr>
        <p:spPr>
          <a:xfrm>
            <a:off x="2270125" y="6788150"/>
            <a:ext cx="5349875" cy="6794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应用举例：费用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16442" name="直接连接符 316441"/>
          <p:cNvSpPr/>
          <p:nvPr/>
        </p:nvSpPr>
        <p:spPr>
          <a:xfrm>
            <a:off x="685800" y="19812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6443" name="文本框 316442"/>
          <p:cNvSpPr txBox="1"/>
          <p:nvPr/>
        </p:nvSpPr>
        <p:spPr>
          <a:xfrm>
            <a:off x="4038600" y="685800"/>
            <a:ext cx="3352800" cy="5191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费用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16444" name="直接连接符 316443"/>
          <p:cNvSpPr/>
          <p:nvPr/>
        </p:nvSpPr>
        <p:spPr>
          <a:xfrm>
            <a:off x="685800" y="25146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6445" name="直接连接符 316444"/>
          <p:cNvSpPr/>
          <p:nvPr/>
        </p:nvSpPr>
        <p:spPr>
          <a:xfrm>
            <a:off x="685800" y="30480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6446" name="直接连接符 316445"/>
          <p:cNvSpPr/>
          <p:nvPr/>
        </p:nvSpPr>
        <p:spPr>
          <a:xfrm>
            <a:off x="685800" y="35814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6449" name="直接连接符 316448"/>
          <p:cNvSpPr/>
          <p:nvPr/>
        </p:nvSpPr>
        <p:spPr>
          <a:xfrm>
            <a:off x="609600" y="41148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6450" name="直接连接符 316449"/>
          <p:cNvSpPr/>
          <p:nvPr/>
        </p:nvSpPr>
        <p:spPr>
          <a:xfrm>
            <a:off x="609600" y="46482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6451" name="直接连接符 316450"/>
          <p:cNvSpPr/>
          <p:nvPr/>
        </p:nvSpPr>
        <p:spPr>
          <a:xfrm>
            <a:off x="609600" y="51816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6452" name="直接连接符 316451"/>
          <p:cNvSpPr/>
          <p:nvPr/>
        </p:nvSpPr>
        <p:spPr>
          <a:xfrm>
            <a:off x="609600" y="57150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6453" name="直接连接符 316452"/>
          <p:cNvSpPr/>
          <p:nvPr/>
        </p:nvSpPr>
        <p:spPr>
          <a:xfrm>
            <a:off x="609600" y="62484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6454" name="直接连接符 316453"/>
          <p:cNvSpPr/>
          <p:nvPr/>
        </p:nvSpPr>
        <p:spPr>
          <a:xfrm>
            <a:off x="685800" y="1447800"/>
            <a:ext cx="9906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6455" name="文本框 316454"/>
          <p:cNvSpPr txBox="1"/>
          <p:nvPr/>
        </p:nvSpPr>
        <p:spPr>
          <a:xfrm>
            <a:off x="762000" y="1524000"/>
            <a:ext cx="99060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材料成本							100.00$/件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6463" name="文本框 316462"/>
          <p:cNvSpPr txBox="1"/>
          <p:nvPr/>
        </p:nvSpPr>
        <p:spPr>
          <a:xfrm>
            <a:off x="762000" y="2514600"/>
            <a:ext cx="99060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缺货损失							5.00$/件</a:t>
            </a:r>
            <a:r>
              <a:rPr lang="zh-CN" alt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月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6465" name="文本框 316464"/>
          <p:cNvSpPr txBox="1"/>
          <p:nvPr/>
        </p:nvSpPr>
        <p:spPr>
          <a:xfrm>
            <a:off x="762000" y="3048000"/>
            <a:ext cx="99060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分包边际成本			20.00$/件（分包费用-材料费用）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6467" name="文本框 316466"/>
          <p:cNvSpPr txBox="1"/>
          <p:nvPr/>
        </p:nvSpPr>
        <p:spPr>
          <a:xfrm>
            <a:off x="609600" y="4648200"/>
            <a:ext cx="9906000" cy="457200"/>
          </a:xfrm>
          <a:prstGeom prst="rect">
            <a:avLst/>
          </a:prstGeom>
          <a:noFill/>
          <a:ln w="12700">
            <a:noFill/>
          </a:ln>
        </p:spPr>
        <p:txBody>
          <a:bodyPr anchor="ctr" anchorCtr="0"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单位产品加工时间					   	   5小时/件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6469" name="文本框 316468"/>
          <p:cNvSpPr txBox="1"/>
          <p:nvPr/>
        </p:nvSpPr>
        <p:spPr>
          <a:xfrm>
            <a:off x="609600" y="5791200"/>
            <a:ext cx="9906000" cy="457200"/>
          </a:xfrm>
          <a:prstGeom prst="rect">
            <a:avLst/>
          </a:prstGeom>
          <a:noFill/>
          <a:ln w="12700">
            <a:noFill/>
          </a:ln>
        </p:spPr>
        <p:txBody>
          <a:bodyPr anchor="ctr" anchorCtr="0"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加班人工成本（1.5倍正常人工费用）			   6.00$/小时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4380" name="标题 314379"/>
          <p:cNvSpPr>
            <a:spLocks noGrp="1"/>
          </p:cNvSpPr>
          <p:nvPr>
            <p:ph type="title"/>
          </p:nvPr>
        </p:nvSpPr>
        <p:spPr>
          <a:xfrm>
            <a:off x="2270125" y="6788150"/>
            <a:ext cx="5349875" cy="6794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应用举例：生产需求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14381" name="直接连接符 314380"/>
          <p:cNvSpPr/>
          <p:nvPr/>
        </p:nvSpPr>
        <p:spPr>
          <a:xfrm>
            <a:off x="914400" y="2209800"/>
            <a:ext cx="90678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382" name="文本框 314381"/>
          <p:cNvSpPr txBox="1"/>
          <p:nvPr/>
        </p:nvSpPr>
        <p:spPr>
          <a:xfrm>
            <a:off x="2590800" y="1219200"/>
            <a:ext cx="6096000" cy="5191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总生产计划需要数据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14383" name="直接连接符 314382"/>
          <p:cNvSpPr/>
          <p:nvPr/>
        </p:nvSpPr>
        <p:spPr>
          <a:xfrm>
            <a:off x="914400" y="2743200"/>
            <a:ext cx="90678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384" name="直接连接符 314383"/>
          <p:cNvSpPr/>
          <p:nvPr/>
        </p:nvSpPr>
        <p:spPr>
          <a:xfrm>
            <a:off x="914400" y="3276600"/>
            <a:ext cx="90678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385" name="直接连接符 314384"/>
          <p:cNvSpPr/>
          <p:nvPr/>
        </p:nvSpPr>
        <p:spPr>
          <a:xfrm>
            <a:off x="914400" y="3810000"/>
            <a:ext cx="90678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387" name="直接连接符 314386"/>
          <p:cNvSpPr/>
          <p:nvPr/>
        </p:nvSpPr>
        <p:spPr>
          <a:xfrm>
            <a:off x="914400" y="4343400"/>
            <a:ext cx="90678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388" name="直接连接符 314387"/>
          <p:cNvSpPr/>
          <p:nvPr/>
        </p:nvSpPr>
        <p:spPr>
          <a:xfrm>
            <a:off x="914400" y="5334000"/>
            <a:ext cx="90678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389" name="直接连接符 314388"/>
          <p:cNvSpPr/>
          <p:nvPr/>
        </p:nvSpPr>
        <p:spPr>
          <a:xfrm>
            <a:off x="914400" y="6248400"/>
            <a:ext cx="90678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390" name="文本框 314389"/>
          <p:cNvSpPr txBox="1"/>
          <p:nvPr/>
        </p:nvSpPr>
        <p:spPr>
          <a:xfrm>
            <a:off x="533400" y="2743200"/>
            <a:ext cx="32004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期初库存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391" name="文本框 314390"/>
          <p:cNvSpPr txBox="1"/>
          <p:nvPr/>
        </p:nvSpPr>
        <p:spPr>
          <a:xfrm>
            <a:off x="533400" y="3276600"/>
            <a:ext cx="32004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需求预测量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392" name="文本框 314391"/>
          <p:cNvSpPr txBox="1"/>
          <p:nvPr/>
        </p:nvSpPr>
        <p:spPr>
          <a:xfrm>
            <a:off x="533400" y="3810000"/>
            <a:ext cx="52578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安全库存（.25*需求预测量）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393" name="文本框 314392"/>
          <p:cNvSpPr txBox="1"/>
          <p:nvPr/>
        </p:nvSpPr>
        <p:spPr>
          <a:xfrm>
            <a:off x="914400" y="4419600"/>
            <a:ext cx="3657600" cy="82232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生产需求量（需求预测量+安全库存-期初库存）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394" name="文本框 314393"/>
          <p:cNvSpPr txBox="1"/>
          <p:nvPr/>
        </p:nvSpPr>
        <p:spPr>
          <a:xfrm>
            <a:off x="1219200" y="5349875"/>
            <a:ext cx="3581400" cy="82232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期末库存（期初库存+生产需求量-需求预测量）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395" name="直接连接符 314394"/>
          <p:cNvSpPr/>
          <p:nvPr/>
        </p:nvSpPr>
        <p:spPr>
          <a:xfrm>
            <a:off x="5105400" y="2209800"/>
            <a:ext cx="0" cy="40386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396" name="直接连接符 314395"/>
          <p:cNvSpPr/>
          <p:nvPr/>
        </p:nvSpPr>
        <p:spPr>
          <a:xfrm>
            <a:off x="5943600" y="2209800"/>
            <a:ext cx="0" cy="40386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397" name="直接连接符 314396"/>
          <p:cNvSpPr/>
          <p:nvPr/>
        </p:nvSpPr>
        <p:spPr>
          <a:xfrm>
            <a:off x="6781800" y="2209800"/>
            <a:ext cx="0" cy="40386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398" name="直接连接符 314397"/>
          <p:cNvSpPr/>
          <p:nvPr/>
        </p:nvSpPr>
        <p:spPr>
          <a:xfrm>
            <a:off x="7620000" y="2209800"/>
            <a:ext cx="0" cy="40386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399" name="直接连接符 314398"/>
          <p:cNvSpPr/>
          <p:nvPr/>
        </p:nvSpPr>
        <p:spPr>
          <a:xfrm>
            <a:off x="8458200" y="2209800"/>
            <a:ext cx="0" cy="40386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400" name="直接连接符 314399"/>
          <p:cNvSpPr/>
          <p:nvPr/>
        </p:nvSpPr>
        <p:spPr>
          <a:xfrm>
            <a:off x="9296400" y="2209800"/>
            <a:ext cx="0" cy="40386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401" name="直接连接符 314400"/>
          <p:cNvSpPr/>
          <p:nvPr/>
        </p:nvSpPr>
        <p:spPr>
          <a:xfrm>
            <a:off x="9982200" y="2209800"/>
            <a:ext cx="0" cy="40386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402" name="文本框 314401"/>
          <p:cNvSpPr txBox="1"/>
          <p:nvPr/>
        </p:nvSpPr>
        <p:spPr>
          <a:xfrm>
            <a:off x="5029200" y="22098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1月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03" name="文本框 314402"/>
          <p:cNvSpPr txBox="1"/>
          <p:nvPr/>
        </p:nvSpPr>
        <p:spPr>
          <a:xfrm>
            <a:off x="5943600" y="22098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2月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04" name="文本框 314403"/>
          <p:cNvSpPr txBox="1"/>
          <p:nvPr/>
        </p:nvSpPr>
        <p:spPr>
          <a:xfrm>
            <a:off x="6705600" y="22098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3月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05" name="文本框 314404"/>
          <p:cNvSpPr txBox="1"/>
          <p:nvPr/>
        </p:nvSpPr>
        <p:spPr>
          <a:xfrm>
            <a:off x="7543800" y="22098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4月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06" name="文本框 314405"/>
          <p:cNvSpPr txBox="1"/>
          <p:nvPr/>
        </p:nvSpPr>
        <p:spPr>
          <a:xfrm>
            <a:off x="8305800" y="22098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5月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07" name="文本框 314406"/>
          <p:cNvSpPr txBox="1"/>
          <p:nvPr/>
        </p:nvSpPr>
        <p:spPr>
          <a:xfrm>
            <a:off x="9220200" y="22098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6月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08" name="文本框 314407"/>
          <p:cNvSpPr txBox="1"/>
          <p:nvPr/>
        </p:nvSpPr>
        <p:spPr>
          <a:xfrm>
            <a:off x="5029200" y="27432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400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09" name="文本框 314408"/>
          <p:cNvSpPr txBox="1"/>
          <p:nvPr/>
        </p:nvSpPr>
        <p:spPr>
          <a:xfrm>
            <a:off x="5029200" y="32766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1800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10" name="文本框 314409"/>
          <p:cNvSpPr txBox="1"/>
          <p:nvPr/>
        </p:nvSpPr>
        <p:spPr>
          <a:xfrm>
            <a:off x="5029200" y="38100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450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11" name="文本框 314410"/>
          <p:cNvSpPr txBox="1"/>
          <p:nvPr/>
        </p:nvSpPr>
        <p:spPr>
          <a:xfrm>
            <a:off x="5029200" y="45720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1850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12" name="文本框 314411"/>
          <p:cNvSpPr txBox="1"/>
          <p:nvPr/>
        </p:nvSpPr>
        <p:spPr>
          <a:xfrm>
            <a:off x="5029200" y="54864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450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13" name="文本框 314412"/>
          <p:cNvSpPr txBox="1"/>
          <p:nvPr/>
        </p:nvSpPr>
        <p:spPr>
          <a:xfrm>
            <a:off x="5867400" y="27432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450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14" name="文本框 314413"/>
          <p:cNvSpPr txBox="1"/>
          <p:nvPr/>
        </p:nvSpPr>
        <p:spPr>
          <a:xfrm>
            <a:off x="6705600" y="27432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375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15" name="文本框 314414"/>
          <p:cNvSpPr txBox="1"/>
          <p:nvPr/>
        </p:nvSpPr>
        <p:spPr>
          <a:xfrm>
            <a:off x="7543800" y="27432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275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16" name="文本框 314415"/>
          <p:cNvSpPr txBox="1"/>
          <p:nvPr/>
        </p:nvSpPr>
        <p:spPr>
          <a:xfrm>
            <a:off x="8382000" y="27432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225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17" name="文本框 314416"/>
          <p:cNvSpPr txBox="1"/>
          <p:nvPr/>
        </p:nvSpPr>
        <p:spPr>
          <a:xfrm>
            <a:off x="9144000" y="27432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275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18" name="文本框 314417"/>
          <p:cNvSpPr txBox="1"/>
          <p:nvPr/>
        </p:nvSpPr>
        <p:spPr>
          <a:xfrm>
            <a:off x="5867400" y="33528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1500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19" name="文本框 314418"/>
          <p:cNvSpPr txBox="1"/>
          <p:nvPr/>
        </p:nvSpPr>
        <p:spPr>
          <a:xfrm>
            <a:off x="6705600" y="33528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1100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20" name="文本框 314419"/>
          <p:cNvSpPr txBox="1"/>
          <p:nvPr/>
        </p:nvSpPr>
        <p:spPr>
          <a:xfrm>
            <a:off x="7543800" y="33528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900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21" name="文本框 314420"/>
          <p:cNvSpPr txBox="1"/>
          <p:nvPr/>
        </p:nvSpPr>
        <p:spPr>
          <a:xfrm>
            <a:off x="8382000" y="33528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1100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22" name="文本框 314421"/>
          <p:cNvSpPr txBox="1"/>
          <p:nvPr/>
        </p:nvSpPr>
        <p:spPr>
          <a:xfrm>
            <a:off x="9144000" y="33528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1600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23" name="文本框 314422"/>
          <p:cNvSpPr txBox="1"/>
          <p:nvPr/>
        </p:nvSpPr>
        <p:spPr>
          <a:xfrm>
            <a:off x="9144000" y="38862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400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24" name="文本框 314423"/>
          <p:cNvSpPr txBox="1"/>
          <p:nvPr/>
        </p:nvSpPr>
        <p:spPr>
          <a:xfrm>
            <a:off x="8382000" y="38862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275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25" name="文本框 314424"/>
          <p:cNvSpPr txBox="1"/>
          <p:nvPr/>
        </p:nvSpPr>
        <p:spPr>
          <a:xfrm>
            <a:off x="7543800" y="38862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225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26" name="文本框 314425"/>
          <p:cNvSpPr txBox="1"/>
          <p:nvPr/>
        </p:nvSpPr>
        <p:spPr>
          <a:xfrm>
            <a:off x="7543800" y="45720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850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27" name="文本框 314426"/>
          <p:cNvSpPr txBox="1"/>
          <p:nvPr/>
        </p:nvSpPr>
        <p:spPr>
          <a:xfrm>
            <a:off x="7543800" y="55626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225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28" name="文本框 314427"/>
          <p:cNvSpPr txBox="1"/>
          <p:nvPr/>
        </p:nvSpPr>
        <p:spPr>
          <a:xfrm>
            <a:off x="8382000" y="56388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275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29" name="文本框 314428"/>
          <p:cNvSpPr txBox="1"/>
          <p:nvPr/>
        </p:nvSpPr>
        <p:spPr>
          <a:xfrm>
            <a:off x="8382000" y="45720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1150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30" name="文本框 314429"/>
          <p:cNvSpPr txBox="1"/>
          <p:nvPr/>
        </p:nvSpPr>
        <p:spPr>
          <a:xfrm>
            <a:off x="9144000" y="45720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1725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31" name="文本框 314430"/>
          <p:cNvSpPr txBox="1"/>
          <p:nvPr/>
        </p:nvSpPr>
        <p:spPr>
          <a:xfrm>
            <a:off x="9144000" y="55626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400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32" name="文本框 314431"/>
          <p:cNvSpPr txBox="1"/>
          <p:nvPr/>
        </p:nvSpPr>
        <p:spPr>
          <a:xfrm>
            <a:off x="6705600" y="38100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275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33" name="文本框 314432"/>
          <p:cNvSpPr txBox="1"/>
          <p:nvPr/>
        </p:nvSpPr>
        <p:spPr>
          <a:xfrm>
            <a:off x="6705600" y="44958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1000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34" name="文本框 314433"/>
          <p:cNvSpPr txBox="1"/>
          <p:nvPr/>
        </p:nvSpPr>
        <p:spPr>
          <a:xfrm>
            <a:off x="6705600" y="55626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275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35" name="文本框 314434"/>
          <p:cNvSpPr txBox="1"/>
          <p:nvPr/>
        </p:nvSpPr>
        <p:spPr>
          <a:xfrm>
            <a:off x="5867400" y="5562600"/>
            <a:ext cx="990600" cy="457200"/>
          </a:xfrm>
          <a:prstGeom prst="rect">
            <a:avLst/>
          </a:prstGeom>
          <a:noFill/>
          <a:ln w="12700">
            <a:noFill/>
          </a:ln>
        </p:spPr>
        <p:txBody>
          <a:bodyPr anchor="ctr" anchorCtr="0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375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36" name="文本框 314435"/>
          <p:cNvSpPr txBox="1"/>
          <p:nvPr/>
        </p:nvSpPr>
        <p:spPr>
          <a:xfrm>
            <a:off x="5867400" y="4648200"/>
            <a:ext cx="990600" cy="457200"/>
          </a:xfrm>
          <a:prstGeom prst="rect">
            <a:avLst/>
          </a:prstGeom>
          <a:noFill/>
          <a:ln w="12700">
            <a:noFill/>
          </a:ln>
        </p:spPr>
        <p:txBody>
          <a:bodyPr anchor="ctr" anchorCtr="0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1425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37" name="文本框 314436"/>
          <p:cNvSpPr txBox="1"/>
          <p:nvPr/>
        </p:nvSpPr>
        <p:spPr>
          <a:xfrm>
            <a:off x="5867400" y="3886200"/>
            <a:ext cx="990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375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38" name="直接连接符 314437"/>
          <p:cNvSpPr/>
          <p:nvPr/>
        </p:nvSpPr>
        <p:spPr>
          <a:xfrm>
            <a:off x="914400" y="2209800"/>
            <a:ext cx="0" cy="40386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3357" name="文本框 313356"/>
          <p:cNvSpPr txBox="1"/>
          <p:nvPr/>
        </p:nvSpPr>
        <p:spPr>
          <a:xfrm>
            <a:off x="990600" y="990600"/>
            <a:ext cx="9525000" cy="2239963"/>
          </a:xfrm>
          <a:prstGeom prst="rect">
            <a:avLst/>
          </a:prstGeom>
          <a:noFill/>
          <a:ln w="12700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buFont typeface="Wingdings" panose="05000000000000000000" pitchFamily="2" charset="2"/>
              <a:buChar char="q"/>
            </a:pP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 方案1	</a:t>
            </a:r>
            <a:r>
              <a:rPr lang="zh-CN" altLang="en-US" sz="28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增、解聘工人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——在需求量大时应多雇佣工人，在需求小时可以裁减工人。这种做法不一定永远可行，如对技术要求高的工种一般不能采取这种策略，因技术工人不是随时可以雇佣到的。另外，工人队伍不稳定也会引起产品质量下降和一系列的管理问题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3356" name="标题 313355"/>
          <p:cNvSpPr>
            <a:spLocks noGrp="1"/>
          </p:cNvSpPr>
          <p:nvPr>
            <p:ph type="title"/>
          </p:nvPr>
        </p:nvSpPr>
        <p:spPr>
          <a:xfrm>
            <a:off x="2270125" y="6788150"/>
            <a:ext cx="5349875" cy="6794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应用举例：方案1、2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13358" name="文本框 313357"/>
          <p:cNvSpPr txBox="1"/>
          <p:nvPr/>
        </p:nvSpPr>
        <p:spPr>
          <a:xfrm>
            <a:off x="990600" y="3733800"/>
            <a:ext cx="9525000" cy="2881313"/>
          </a:xfrm>
          <a:prstGeom prst="rect">
            <a:avLst/>
          </a:prstGeom>
          <a:noFill/>
          <a:ln w="12700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buFont typeface="Wingdings" panose="05000000000000000000" pitchFamily="2" charset="2"/>
              <a:buChar char="q"/>
            </a:pP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方案2	</a:t>
            </a:r>
            <a:r>
              <a:rPr lang="zh-CN" altLang="en-US" sz="2800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库存调节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——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在正常的工作时间内用固定人数的工人进行生产，以满足最小的预测需求量。就是通过库存来调节生产，而维持生产率和工人数量不变。当需求不足时，由于生产率不变，库存就会积累起来。当需求过大时，将利用库存来满足需求，库存就会减少。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>
              <a:buFont typeface="Wingdings" panose="05000000000000000000" pitchFamily="2" charset="2"/>
              <a:buChar char="q"/>
            </a:pP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7535" name="标题 107534"/>
          <p:cNvSpPr>
            <a:spLocks noGrp="1"/>
          </p:cNvSpPr>
          <p:nvPr>
            <p:ph type="title"/>
          </p:nvPr>
        </p:nvSpPr>
        <p:spPr>
          <a:xfrm>
            <a:off x="4343400" y="488950"/>
            <a:ext cx="6494463" cy="882650"/>
          </a:xfrm>
          <a:ln/>
        </p:spPr>
        <p:txBody>
          <a:bodyPr lIns="110377" tIns="55189" rIns="110377" bIns="55189" anchor="b" anchorCtr="0"/>
          <a:p>
            <a:pPr algn="ctr"/>
            <a:r>
              <a:rPr lang="zh-CN" altLang="en-US" sz="3200" b="1" dirty="0">
                <a:solidFill>
                  <a:srgbClr val="FF3300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</a:rPr>
              <a:t>计划过程</a:t>
            </a:r>
            <a:endParaRPr lang="zh-CN" altLang="en-US" sz="3200" b="1" dirty="0">
              <a:solidFill>
                <a:srgbClr val="FF3300"/>
              </a:solidFill>
              <a:effectLst/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07536" name="文本占位符 107535"/>
          <p:cNvSpPr>
            <a:spLocks noGrp="1"/>
          </p:cNvSpPr>
          <p:nvPr>
            <p:ph type="body" idx="1"/>
          </p:nvPr>
        </p:nvSpPr>
        <p:spPr>
          <a:xfrm>
            <a:off x="1143000" y="2209800"/>
            <a:ext cx="9618663" cy="1752600"/>
          </a:xfrm>
          <a:ln/>
        </p:spPr>
        <p:txBody>
          <a:bodyPr lIns="110377" tIns="55189" rIns="110377" bIns="55189"/>
          <a:p>
            <a:pPr lvl="4">
              <a:spcBef>
                <a:spcPct val="35000"/>
              </a:spcBef>
              <a:buNone/>
            </a:pPr>
            <a:endParaRPr lang="zh-CN" altLang="en-US" sz="2600">
              <a:effectLst/>
              <a:ea typeface="楷体_GB2312" pitchFamily="49" charset="-122"/>
            </a:endParaRPr>
          </a:p>
        </p:txBody>
      </p:sp>
      <p:sp>
        <p:nvSpPr>
          <p:cNvPr id="107550" name="矩形 107549"/>
          <p:cNvSpPr/>
          <p:nvPr/>
        </p:nvSpPr>
        <p:spPr>
          <a:xfrm>
            <a:off x="3962400" y="6934200"/>
            <a:ext cx="533400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l" defTabSz="1103630" eaLnBrk="1" hangingPunct="1">
              <a:spcBef>
                <a:spcPct val="0"/>
              </a:spcBef>
            </a:pPr>
            <a:endParaRPr lang="zh-CN" altLang="en-US" sz="3200" b="1">
              <a:solidFill>
                <a:srgbClr val="FF330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07551" name="直接连接符 107550"/>
          <p:cNvSpPr/>
          <p:nvPr/>
        </p:nvSpPr>
        <p:spPr>
          <a:xfrm flipV="1">
            <a:off x="1371600" y="762000"/>
            <a:ext cx="0" cy="53340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7552" name="直接连接符 107551"/>
          <p:cNvSpPr/>
          <p:nvPr/>
        </p:nvSpPr>
        <p:spPr>
          <a:xfrm>
            <a:off x="1371600" y="6096000"/>
            <a:ext cx="8610600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7554" name="矩形 107553"/>
          <p:cNvSpPr/>
          <p:nvPr/>
        </p:nvSpPr>
        <p:spPr>
          <a:xfrm>
            <a:off x="1371600" y="1143000"/>
            <a:ext cx="1447800" cy="18288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7555" name="文本框 107554"/>
          <p:cNvSpPr txBox="1"/>
          <p:nvPr/>
        </p:nvSpPr>
        <p:spPr>
          <a:xfrm>
            <a:off x="1371600" y="1143000"/>
            <a:ext cx="1447800" cy="16764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短期计划</a:t>
            </a:r>
            <a:endParaRPr lang="zh-CN" altLang="en-US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车间生产计划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人员安排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7556" name="矩形 107555"/>
          <p:cNvSpPr/>
          <p:nvPr/>
        </p:nvSpPr>
        <p:spPr>
          <a:xfrm>
            <a:off x="2667000" y="2514600"/>
            <a:ext cx="3962400" cy="18288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7557" name="文本框 107556"/>
          <p:cNvSpPr txBox="1"/>
          <p:nvPr/>
        </p:nvSpPr>
        <p:spPr>
          <a:xfrm>
            <a:off x="2667000" y="2514600"/>
            <a:ext cx="3962400" cy="15525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中期计划</a:t>
            </a:r>
            <a:endParaRPr lang="zh-CN" altLang="en-US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销售计划、生产与预算计划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仓储计划、人员计划、合同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7558" name="矩形 107557"/>
          <p:cNvSpPr/>
          <p:nvPr/>
        </p:nvSpPr>
        <p:spPr>
          <a:xfrm>
            <a:off x="6248400" y="3962400"/>
            <a:ext cx="3429000" cy="19050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7559" name="文本框 107558"/>
          <p:cNvSpPr txBox="1"/>
          <p:nvPr/>
        </p:nvSpPr>
        <p:spPr>
          <a:xfrm>
            <a:off x="6248400" y="4038600"/>
            <a:ext cx="3429000" cy="210026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长期计划</a:t>
            </a:r>
            <a:endParaRPr lang="zh-CN" altLang="en-US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企业目标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R&amp;D、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设备更新及定位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7560" name="文本框 107559"/>
          <p:cNvSpPr txBox="1"/>
          <p:nvPr/>
        </p:nvSpPr>
        <p:spPr>
          <a:xfrm>
            <a:off x="2422525" y="6096000"/>
            <a:ext cx="549275" cy="1066800"/>
          </a:xfrm>
          <a:prstGeom prst="rect">
            <a:avLst/>
          </a:prstGeom>
          <a:noFill/>
          <a:ln w="38100">
            <a:noFill/>
          </a:ln>
        </p:spPr>
        <p:txBody>
          <a:bodyPr vert="eaVert">
            <a:spAutoFit/>
          </a:bodyPr>
          <a:p>
            <a:r>
              <a:rPr lang="zh-CN" altLang="en-US" dirty="0">
                <a:solidFill>
                  <a:srgbClr val="339933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三个月</a:t>
            </a:r>
            <a:endParaRPr lang="zh-CN" altLang="en-US" dirty="0">
              <a:solidFill>
                <a:srgbClr val="339933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7561" name="文本框 107560"/>
          <p:cNvSpPr txBox="1"/>
          <p:nvPr/>
        </p:nvSpPr>
        <p:spPr>
          <a:xfrm>
            <a:off x="5622925" y="6172200"/>
            <a:ext cx="549275" cy="838200"/>
          </a:xfrm>
          <a:prstGeom prst="rect">
            <a:avLst/>
          </a:prstGeom>
          <a:noFill/>
          <a:ln w="38100">
            <a:noFill/>
          </a:ln>
        </p:spPr>
        <p:txBody>
          <a:bodyPr vert="eaVert">
            <a:spAutoFit/>
          </a:bodyPr>
          <a:p>
            <a:r>
              <a:rPr lang="zh-CN" altLang="en-US" dirty="0">
                <a:solidFill>
                  <a:srgbClr val="339933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两年</a:t>
            </a:r>
            <a:endParaRPr lang="zh-CN" altLang="en-US" dirty="0">
              <a:solidFill>
                <a:srgbClr val="339933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7562" name="文本框 107561"/>
          <p:cNvSpPr txBox="1"/>
          <p:nvPr/>
        </p:nvSpPr>
        <p:spPr>
          <a:xfrm>
            <a:off x="8458200" y="6248400"/>
            <a:ext cx="16764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rgbClr val="339933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5年或更长</a:t>
            </a:r>
            <a:endParaRPr lang="zh-CN" altLang="en-US" dirty="0">
              <a:solidFill>
                <a:srgbClr val="339933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7563" name="文本框 107562"/>
          <p:cNvSpPr txBox="1"/>
          <p:nvPr/>
        </p:nvSpPr>
        <p:spPr>
          <a:xfrm>
            <a:off x="746125" y="914400"/>
            <a:ext cx="549275" cy="2438400"/>
          </a:xfrm>
          <a:prstGeom prst="rect">
            <a:avLst/>
          </a:prstGeom>
          <a:noFill/>
          <a:ln w="38100">
            <a:noFill/>
          </a:ln>
        </p:spPr>
        <p:txBody>
          <a:bodyPr vert="eaVert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详细程度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4066" name="文本框 344065"/>
          <p:cNvSpPr txBox="1"/>
          <p:nvPr/>
        </p:nvSpPr>
        <p:spPr>
          <a:xfrm>
            <a:off x="977900" y="1697038"/>
            <a:ext cx="9525000" cy="958850"/>
          </a:xfrm>
          <a:prstGeom prst="rect">
            <a:avLst/>
          </a:prstGeom>
          <a:noFill/>
          <a:ln w="12700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buFont typeface="Wingdings" panose="05000000000000000000" pitchFamily="2" charset="2"/>
              <a:buChar char="q"/>
            </a:pP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 计划3 	</a:t>
            </a:r>
            <a:r>
              <a:rPr lang="zh-CN" altLang="en-US" sz="28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外包</a:t>
            </a:r>
            <a:r>
              <a:rPr lang="en-US" altLang="zh-CN" sz="280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—— </a:t>
            </a:r>
            <a:r>
              <a:rPr lang="zh-CN" altLang="en-US" sz="2800" dirty="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维持正常工人不变，需求不能满足部分采用外包解决，风险是：客户有可能被别人拿走</a:t>
            </a:r>
            <a:r>
              <a:rPr lang="zh-CN" altLang="en-US" sz="28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4074" name="标题 344073"/>
          <p:cNvSpPr>
            <a:spLocks noGrp="1"/>
          </p:cNvSpPr>
          <p:nvPr>
            <p:ph type="title"/>
          </p:nvPr>
        </p:nvSpPr>
        <p:spPr>
          <a:xfrm>
            <a:off x="2270125" y="6788150"/>
            <a:ext cx="5349875" cy="6794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应用举例：方案3、4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44077" name="文本框 344076"/>
          <p:cNvSpPr txBox="1"/>
          <p:nvPr/>
        </p:nvSpPr>
        <p:spPr>
          <a:xfrm>
            <a:off x="990600" y="3643313"/>
            <a:ext cx="9525000" cy="1812925"/>
          </a:xfrm>
          <a:prstGeom prst="rect">
            <a:avLst/>
          </a:prstGeom>
          <a:noFill/>
          <a:ln w="12700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buFont typeface="Wingdings" panose="05000000000000000000" pitchFamily="2" charset="2"/>
              <a:buChar char="q"/>
            </a:pP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 计划4	</a:t>
            </a:r>
            <a:r>
              <a:rPr lang="zh-CN" altLang="en-US" sz="28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加班加点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——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在正常工作时间内用固定人数的工人进行生产，满足所有预测需求量。加班完成其余生产需求量。该计划中工人人数难以确定。但其目标是使6月份的期末库存与安全库存尽可能接近。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02" name="标题 307201"/>
          <p:cNvSpPr>
            <a:spLocks noGrp="1"/>
          </p:cNvSpPr>
          <p:nvPr>
            <p:ph type="title"/>
          </p:nvPr>
        </p:nvSpPr>
        <p:spPr>
          <a:xfrm>
            <a:off x="2574925" y="6711950"/>
            <a:ext cx="5578475" cy="7556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应用举例：方案1算例</a:t>
            </a:r>
            <a:endParaRPr lang="zh-CN" altLang="en-US" dirty="0"/>
          </a:p>
        </p:txBody>
      </p:sp>
      <p:sp>
        <p:nvSpPr>
          <p:cNvPr id="307211" name="文本框 307210"/>
          <p:cNvSpPr txBox="1"/>
          <p:nvPr/>
        </p:nvSpPr>
        <p:spPr>
          <a:xfrm>
            <a:off x="685800" y="381000"/>
            <a:ext cx="6858000" cy="5191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sz="2800" dirty="0">
                <a:solidFill>
                  <a:srgbClr val="FF33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方案1 增、解聘的工人</a:t>
            </a:r>
            <a:endParaRPr lang="zh-CN" altLang="en-US" sz="2800" dirty="0">
              <a:solidFill>
                <a:srgbClr val="FF33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07212" name="直接连接符 307211"/>
          <p:cNvSpPr/>
          <p:nvPr/>
        </p:nvSpPr>
        <p:spPr>
          <a:xfrm>
            <a:off x="685800" y="990600"/>
            <a:ext cx="9982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213" name="直接连接符 307212"/>
          <p:cNvSpPr/>
          <p:nvPr/>
        </p:nvSpPr>
        <p:spPr>
          <a:xfrm>
            <a:off x="685800" y="1371600"/>
            <a:ext cx="9982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214" name="直接连接符 307213"/>
          <p:cNvSpPr/>
          <p:nvPr/>
        </p:nvSpPr>
        <p:spPr>
          <a:xfrm>
            <a:off x="685800" y="6705600"/>
            <a:ext cx="9982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215" name="文本框 307214"/>
          <p:cNvSpPr txBox="1"/>
          <p:nvPr/>
        </p:nvSpPr>
        <p:spPr>
          <a:xfrm>
            <a:off x="4114800" y="990600"/>
            <a:ext cx="79248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1月      2月      3月      4月      5月      6月        总和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216" name="文本框 307215"/>
          <p:cNvSpPr txBox="1"/>
          <p:nvPr/>
        </p:nvSpPr>
        <p:spPr>
          <a:xfrm>
            <a:off x="685800" y="1371600"/>
            <a:ext cx="3505200" cy="53911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生产需求量（根据表）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所需生产时间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（生产需求量×5小时/件）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每月工作天数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每人每月工时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（工作天数× 8小时/天）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所需人数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（生产时间÷每人每月工时）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新增工人数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（假定期初工人数等于1月份的53人）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招聘费（新增工人数×$200）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解聘人数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解聘费（解聘人数×$250）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正常人工成本（所需生产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时间×$4）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7217" name="文本框 307216"/>
          <p:cNvSpPr txBox="1"/>
          <p:nvPr/>
        </p:nvSpPr>
        <p:spPr>
          <a:xfrm>
            <a:off x="3962400" y="1371600"/>
            <a:ext cx="990600" cy="50863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1850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9250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176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53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$37000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7218" name="文本框 307217"/>
          <p:cNvSpPr txBox="1"/>
          <p:nvPr/>
        </p:nvSpPr>
        <p:spPr>
          <a:xfrm>
            <a:off x="4953000" y="1371600"/>
            <a:ext cx="990600" cy="50863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1425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7125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19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152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47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6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$1500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$28500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7219" name="文本框 307218"/>
          <p:cNvSpPr txBox="1"/>
          <p:nvPr/>
        </p:nvSpPr>
        <p:spPr>
          <a:xfrm>
            <a:off x="5943600" y="1371600"/>
            <a:ext cx="990600" cy="50863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1000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5000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21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168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30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17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$4250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$20000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7220" name="文本框 307219"/>
          <p:cNvSpPr txBox="1"/>
          <p:nvPr/>
        </p:nvSpPr>
        <p:spPr>
          <a:xfrm>
            <a:off x="6858000" y="1371600"/>
            <a:ext cx="990600" cy="50863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850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4250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21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168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$1250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$17000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7221" name="文本框 307220"/>
          <p:cNvSpPr txBox="1"/>
          <p:nvPr/>
        </p:nvSpPr>
        <p:spPr>
          <a:xfrm>
            <a:off x="7772400" y="1371600"/>
            <a:ext cx="990600" cy="50863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1150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5750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176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33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$1600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$2300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7222" name="文本框 307221"/>
          <p:cNvSpPr txBox="1"/>
          <p:nvPr/>
        </p:nvSpPr>
        <p:spPr>
          <a:xfrm>
            <a:off x="8686800" y="1371600"/>
            <a:ext cx="990600" cy="50863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1725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8625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160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54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21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$4200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$34000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7223" name="文本框 307222"/>
          <p:cNvSpPr txBox="1"/>
          <p:nvPr/>
        </p:nvSpPr>
        <p:spPr>
          <a:xfrm>
            <a:off x="9677400" y="1371600"/>
            <a:ext cx="1143000" cy="50863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$5800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$7000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$160000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6178" name="标题 306177"/>
          <p:cNvSpPr>
            <a:spLocks noGrp="1"/>
          </p:cNvSpPr>
          <p:nvPr>
            <p:ph type="title"/>
          </p:nvPr>
        </p:nvSpPr>
        <p:spPr>
          <a:xfrm>
            <a:off x="2422525" y="6788150"/>
            <a:ext cx="5578475" cy="7556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应用举例：库存算例</a:t>
            </a:r>
            <a:endParaRPr lang="zh-CN" altLang="en-US" dirty="0"/>
          </a:p>
        </p:txBody>
      </p:sp>
      <p:sp>
        <p:nvSpPr>
          <p:cNvPr id="306187" name="文本框 306186"/>
          <p:cNvSpPr txBox="1"/>
          <p:nvPr/>
        </p:nvSpPr>
        <p:spPr>
          <a:xfrm>
            <a:off x="685800" y="533400"/>
            <a:ext cx="31242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solidFill>
                  <a:srgbClr val="FF0066"/>
                </a:solidFill>
                <a:latin typeface="Times New Roman" panose="02020603050405020304" pitchFamily="18" charset="0"/>
                <a:ea typeface="华文琥珀" panose="02010800040101010101" pitchFamily="2" charset="-122"/>
              </a:rPr>
              <a:t>库存调节</a:t>
            </a:r>
            <a:endParaRPr lang="zh-CN" altLang="en-US" dirty="0">
              <a:solidFill>
                <a:srgbClr val="FF0066"/>
              </a:solidFill>
              <a:latin typeface="Times New Roman" panose="02020603050405020304" pitchFamily="18" charset="0"/>
              <a:ea typeface="华文琥珀" panose="02010800040101010101" pitchFamily="2" charset="-122"/>
            </a:endParaRPr>
          </a:p>
        </p:txBody>
      </p:sp>
      <p:sp>
        <p:nvSpPr>
          <p:cNvPr id="306188" name="直接连接符 306187"/>
          <p:cNvSpPr/>
          <p:nvPr/>
        </p:nvSpPr>
        <p:spPr>
          <a:xfrm>
            <a:off x="685800" y="990600"/>
            <a:ext cx="9982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6189" name="直接连接符 306188"/>
          <p:cNvSpPr/>
          <p:nvPr/>
        </p:nvSpPr>
        <p:spPr>
          <a:xfrm>
            <a:off x="685800" y="1371600"/>
            <a:ext cx="9982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6190" name="直接连接符 306189"/>
          <p:cNvSpPr/>
          <p:nvPr/>
        </p:nvSpPr>
        <p:spPr>
          <a:xfrm>
            <a:off x="685800" y="6705600"/>
            <a:ext cx="9982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6191" name="文本框 306190"/>
          <p:cNvSpPr txBox="1"/>
          <p:nvPr/>
        </p:nvSpPr>
        <p:spPr>
          <a:xfrm>
            <a:off x="609600" y="1371600"/>
            <a:ext cx="3505200" cy="53911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期初库存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每月工作天数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可用生产时间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(工作天数×8小时/天×40人)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实际生产量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（可用生产时间÷5小时/件）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需求预测量（根据表）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期末库存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（期初库存+实际产量-需求预测测量）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缺货损失（缺货件数×$5）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安全库存（根据表）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（正数）多余库存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（期末库存-期初库存）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库存费用(多余库存×$1.50）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正常人工成本（×$4）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6198" name="文本框 306197"/>
          <p:cNvSpPr txBox="1"/>
          <p:nvPr/>
        </p:nvSpPr>
        <p:spPr>
          <a:xfrm>
            <a:off x="4267200" y="990600"/>
            <a:ext cx="79248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1月      2月      3月      4月      5月      6月        总和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6199" name="文本框 306198"/>
          <p:cNvSpPr txBox="1"/>
          <p:nvPr/>
        </p:nvSpPr>
        <p:spPr>
          <a:xfrm>
            <a:off x="4038600" y="1360488"/>
            <a:ext cx="1066800" cy="5421312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7040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1408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1800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450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$28160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6200" name="文本框 306199"/>
          <p:cNvSpPr txBox="1"/>
          <p:nvPr/>
        </p:nvSpPr>
        <p:spPr>
          <a:xfrm>
            <a:off x="5029200" y="1360488"/>
            <a:ext cx="1066800" cy="5421312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19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6080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1216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1500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-276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$1380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375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$24320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6201" name="文本框 306200"/>
          <p:cNvSpPr txBox="1"/>
          <p:nvPr/>
        </p:nvSpPr>
        <p:spPr>
          <a:xfrm>
            <a:off x="6096000" y="1360488"/>
            <a:ext cx="1066800" cy="5421312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-276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21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6720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1344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1100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-32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$160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275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$26880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6202" name="文本框 306201"/>
          <p:cNvSpPr txBox="1"/>
          <p:nvPr/>
        </p:nvSpPr>
        <p:spPr>
          <a:xfrm>
            <a:off x="7010400" y="1371600"/>
            <a:ext cx="1066800" cy="54213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-32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21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6720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1344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900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412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225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187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$281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$26880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6203" name="文本框 306202"/>
          <p:cNvSpPr txBox="1"/>
          <p:nvPr/>
        </p:nvSpPr>
        <p:spPr>
          <a:xfrm>
            <a:off x="7924800" y="1371600"/>
            <a:ext cx="1066800" cy="54213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412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7040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1408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1100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720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275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445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$688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$28160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6204" name="文本框 306203"/>
          <p:cNvSpPr txBox="1"/>
          <p:nvPr/>
        </p:nvSpPr>
        <p:spPr>
          <a:xfrm>
            <a:off x="8839200" y="1371600"/>
            <a:ext cx="1066800" cy="54213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720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6400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1280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1600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$15600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6205" name="文本框 306204"/>
          <p:cNvSpPr txBox="1"/>
          <p:nvPr/>
        </p:nvSpPr>
        <p:spPr>
          <a:xfrm>
            <a:off x="9753600" y="1371600"/>
            <a:ext cx="1219200" cy="57562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$1540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$948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$160000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5154" name="标题 305153"/>
          <p:cNvSpPr>
            <a:spLocks noGrp="1"/>
          </p:cNvSpPr>
          <p:nvPr>
            <p:ph type="title"/>
          </p:nvPr>
        </p:nvSpPr>
        <p:spPr>
          <a:xfrm>
            <a:off x="2743200" y="6781800"/>
            <a:ext cx="5426075" cy="7556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应用举例：分包算例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05163" name="文本框 305162"/>
          <p:cNvSpPr txBox="1"/>
          <p:nvPr/>
        </p:nvSpPr>
        <p:spPr>
          <a:xfrm>
            <a:off x="685800" y="533400"/>
            <a:ext cx="1752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solidFill>
                  <a:srgbClr val="FF0066"/>
                </a:solidFill>
                <a:latin typeface="Times New Roman" panose="02020603050405020304" pitchFamily="18" charset="0"/>
                <a:ea typeface="华文琥珀" panose="02010800040101010101" pitchFamily="2" charset="-122"/>
              </a:rPr>
              <a:t>外包</a:t>
            </a:r>
            <a:endParaRPr lang="zh-CN" altLang="en-US" dirty="0">
              <a:solidFill>
                <a:srgbClr val="FF0066"/>
              </a:solidFill>
              <a:latin typeface="Times New Roman" panose="02020603050405020304" pitchFamily="18" charset="0"/>
              <a:ea typeface="华文琥珀" panose="02010800040101010101" pitchFamily="2" charset="-122"/>
            </a:endParaRPr>
          </a:p>
        </p:txBody>
      </p:sp>
      <p:sp>
        <p:nvSpPr>
          <p:cNvPr id="305165" name="直接连接符 305164"/>
          <p:cNvSpPr/>
          <p:nvPr/>
        </p:nvSpPr>
        <p:spPr>
          <a:xfrm>
            <a:off x="685800" y="990600"/>
            <a:ext cx="9982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5166" name="直接连接符 305165"/>
          <p:cNvSpPr/>
          <p:nvPr/>
        </p:nvSpPr>
        <p:spPr>
          <a:xfrm>
            <a:off x="685800" y="1371600"/>
            <a:ext cx="9982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5167" name="直接连接符 305166"/>
          <p:cNvSpPr/>
          <p:nvPr/>
        </p:nvSpPr>
        <p:spPr>
          <a:xfrm>
            <a:off x="685800" y="6705600"/>
            <a:ext cx="9982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5168" name="文本框 305167"/>
          <p:cNvSpPr txBox="1"/>
          <p:nvPr/>
        </p:nvSpPr>
        <p:spPr>
          <a:xfrm>
            <a:off x="685800" y="1371600"/>
            <a:ext cx="3505200" cy="53594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生产需求量（根据表）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每月工作天数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可用生产时间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(工作天数×8小时/天×25人)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实际生产量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（可用时间÷5小时/件）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分包件数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（生产需求量-实际产量）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分包成本（分包件数×$20）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正常人工成本（所需生产时间×$4）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5175" name="文本框 305174"/>
          <p:cNvSpPr txBox="1"/>
          <p:nvPr/>
        </p:nvSpPr>
        <p:spPr>
          <a:xfrm>
            <a:off x="4343400" y="990600"/>
            <a:ext cx="79248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1月      2月      3月      4月      5月      6月        总和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5176" name="文本框 305175"/>
          <p:cNvSpPr txBox="1"/>
          <p:nvPr/>
        </p:nvSpPr>
        <p:spPr>
          <a:xfrm>
            <a:off x="4267200" y="1371600"/>
            <a:ext cx="3505200" cy="3968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70000"/>
              </a:spcBef>
            </a:pPr>
            <a:endParaRPr lang="zh-CN" altLang="en-US" sz="20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5177" name="文本框 305176"/>
          <p:cNvSpPr txBox="1"/>
          <p:nvPr/>
        </p:nvSpPr>
        <p:spPr>
          <a:xfrm>
            <a:off x="4191000" y="1371600"/>
            <a:ext cx="1143000" cy="50546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1850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4400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880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970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$19400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$17600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5178" name="文本框 305177"/>
          <p:cNvSpPr txBox="1"/>
          <p:nvPr/>
        </p:nvSpPr>
        <p:spPr>
          <a:xfrm>
            <a:off x="5257800" y="1371600"/>
            <a:ext cx="1143000" cy="50546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1425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19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3800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760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665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$13300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$15200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5179" name="文本框 305178"/>
          <p:cNvSpPr txBox="1"/>
          <p:nvPr/>
        </p:nvSpPr>
        <p:spPr>
          <a:xfrm>
            <a:off x="6172200" y="1371600"/>
            <a:ext cx="1143000" cy="50546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1000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21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4200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840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160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$3200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$16800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5180" name="文本框 305179"/>
          <p:cNvSpPr txBox="1"/>
          <p:nvPr/>
        </p:nvSpPr>
        <p:spPr>
          <a:xfrm>
            <a:off x="7086600" y="1371600"/>
            <a:ext cx="1143000" cy="50546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850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21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4200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840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$16800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5181" name="文本框 305180"/>
          <p:cNvSpPr txBox="1"/>
          <p:nvPr/>
        </p:nvSpPr>
        <p:spPr>
          <a:xfrm>
            <a:off x="8001000" y="1371600"/>
            <a:ext cx="1143000" cy="50546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1150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4400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880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270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$5400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$17600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5182" name="文本框 305181"/>
          <p:cNvSpPr txBox="1"/>
          <p:nvPr/>
        </p:nvSpPr>
        <p:spPr>
          <a:xfrm>
            <a:off x="8839200" y="1371600"/>
            <a:ext cx="1143000" cy="50546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1725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4000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800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925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$18500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$16000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5183" name="文本框 305182"/>
          <p:cNvSpPr txBox="1"/>
          <p:nvPr/>
        </p:nvSpPr>
        <p:spPr>
          <a:xfrm>
            <a:off x="9829800" y="1371600"/>
            <a:ext cx="1143000" cy="50546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$160000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7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$160000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4610" name="标题 324609"/>
          <p:cNvSpPr>
            <a:spLocks noGrp="1"/>
          </p:cNvSpPr>
          <p:nvPr>
            <p:ph type="title"/>
          </p:nvPr>
        </p:nvSpPr>
        <p:spPr>
          <a:xfrm>
            <a:off x="2743200" y="6781800"/>
            <a:ext cx="5426075" cy="7556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应用举例：加班算例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24618" name="文本框 324617"/>
          <p:cNvSpPr txBox="1"/>
          <p:nvPr/>
        </p:nvSpPr>
        <p:spPr>
          <a:xfrm>
            <a:off x="685800" y="533400"/>
            <a:ext cx="1752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solidFill>
                  <a:srgbClr val="FF0066"/>
                </a:solidFill>
                <a:latin typeface="Times New Roman" panose="02020603050405020304" pitchFamily="18" charset="0"/>
                <a:ea typeface="华文琥珀" panose="02010800040101010101" pitchFamily="2" charset="-122"/>
              </a:rPr>
              <a:t>加班</a:t>
            </a:r>
            <a:endParaRPr lang="zh-CN" altLang="en-US" dirty="0">
              <a:solidFill>
                <a:srgbClr val="FF0066"/>
              </a:solidFill>
              <a:latin typeface="Times New Roman" panose="02020603050405020304" pitchFamily="18" charset="0"/>
              <a:ea typeface="华文琥珀" panose="02010800040101010101" pitchFamily="2" charset="-122"/>
            </a:endParaRPr>
          </a:p>
        </p:txBody>
      </p:sp>
      <p:sp>
        <p:nvSpPr>
          <p:cNvPr id="324619" name="直接连接符 324618"/>
          <p:cNvSpPr/>
          <p:nvPr/>
        </p:nvSpPr>
        <p:spPr>
          <a:xfrm>
            <a:off x="685800" y="990600"/>
            <a:ext cx="9982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4620" name="直接连接符 324619"/>
          <p:cNvSpPr/>
          <p:nvPr/>
        </p:nvSpPr>
        <p:spPr>
          <a:xfrm>
            <a:off x="685800" y="1371600"/>
            <a:ext cx="9982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4621" name="直接连接符 324620"/>
          <p:cNvSpPr/>
          <p:nvPr/>
        </p:nvSpPr>
        <p:spPr>
          <a:xfrm>
            <a:off x="685800" y="6705600"/>
            <a:ext cx="99822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4622" name="文本框 324621"/>
          <p:cNvSpPr txBox="1"/>
          <p:nvPr/>
        </p:nvSpPr>
        <p:spPr>
          <a:xfrm>
            <a:off x="685800" y="1371600"/>
            <a:ext cx="3505200" cy="53911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期初库存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每月工作天数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可用生产时间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固定生产量（工人</a:t>
            </a: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38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人）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（可用生产时间÷5小时/件）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需求预测量（根据表）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加班前库存量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（期初库存+固定生产-需求预测量），近似整数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加班生产件数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加班成本（$</a:t>
            </a: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30/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件）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安全库存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（正数）多余库存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（加班前库存量-安全库存）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库存费用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正常人工成本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24629" name="文本框 324628"/>
          <p:cNvSpPr txBox="1"/>
          <p:nvPr/>
        </p:nvSpPr>
        <p:spPr>
          <a:xfrm>
            <a:off x="4343400" y="990600"/>
            <a:ext cx="79248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1月      2月      3月      4月      5月      6月        总和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4630" name="文本框 324629"/>
          <p:cNvSpPr txBox="1"/>
          <p:nvPr/>
        </p:nvSpPr>
        <p:spPr>
          <a:xfrm>
            <a:off x="4038600" y="1371600"/>
            <a:ext cx="1066800" cy="54213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6688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1338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1800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-62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62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$1860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450</a:t>
            </a:r>
            <a:endParaRPr lang="en-US" altLang="zh-CN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$26752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24631" name="文本框 324630"/>
          <p:cNvSpPr txBox="1"/>
          <p:nvPr/>
        </p:nvSpPr>
        <p:spPr>
          <a:xfrm>
            <a:off x="5181600" y="1371600"/>
            <a:ext cx="1066800" cy="54213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0</a:t>
            </a:r>
            <a:endParaRPr lang="en-US" altLang="zh-CN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19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5776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1155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1500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-345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345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$10350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375</a:t>
            </a:r>
            <a:endParaRPr lang="en-US" altLang="zh-CN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$23104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24632" name="文本框 324631"/>
          <p:cNvSpPr txBox="1"/>
          <p:nvPr/>
        </p:nvSpPr>
        <p:spPr>
          <a:xfrm>
            <a:off x="6248400" y="1371600"/>
            <a:ext cx="1066800" cy="57562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0</a:t>
            </a:r>
            <a:endParaRPr lang="en-US" altLang="zh-CN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21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6384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1277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1100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177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275</a:t>
            </a:r>
            <a:endParaRPr lang="en-US" altLang="zh-CN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177</a:t>
            </a:r>
            <a:endParaRPr lang="en-US" altLang="zh-CN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>
                <a:latin typeface="楷体_GB2312" pitchFamily="49" charset="-122"/>
                <a:ea typeface="楷体_GB2312" pitchFamily="49" charset="-122"/>
              </a:rPr>
              <a:t>$</a:t>
            </a: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266</a:t>
            </a:r>
            <a:endParaRPr lang="en-US" altLang="zh-CN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$25536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24633" name="文本框 324632"/>
          <p:cNvSpPr txBox="1"/>
          <p:nvPr/>
        </p:nvSpPr>
        <p:spPr>
          <a:xfrm>
            <a:off x="7162800" y="1371600"/>
            <a:ext cx="1066800" cy="54213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177</a:t>
            </a:r>
            <a:endParaRPr lang="en-US" altLang="zh-CN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21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6384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1277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900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554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225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329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$494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$25536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24634" name="文本框 324633"/>
          <p:cNvSpPr txBox="1"/>
          <p:nvPr/>
        </p:nvSpPr>
        <p:spPr>
          <a:xfrm>
            <a:off x="8001000" y="1371600"/>
            <a:ext cx="1066800" cy="54213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554</a:t>
            </a:r>
            <a:endParaRPr lang="en-US" altLang="zh-CN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6688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1338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1100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7</a:t>
            </a: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92</a:t>
            </a:r>
            <a:endParaRPr lang="en-US" altLang="zh-CN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275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517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$776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$26752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24635" name="文本框 324634"/>
          <p:cNvSpPr txBox="1"/>
          <p:nvPr/>
        </p:nvSpPr>
        <p:spPr>
          <a:xfrm>
            <a:off x="8915400" y="1371600"/>
            <a:ext cx="1066800" cy="54213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r>
              <a:rPr lang="zh-CN" altLang="en-US" sz="2000">
                <a:latin typeface="楷体_GB2312" pitchFamily="49" charset="-122"/>
                <a:ea typeface="楷体_GB2312" pitchFamily="49" charset="-122"/>
              </a:rPr>
              <a:t>7</a:t>
            </a: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92</a:t>
            </a:r>
            <a:endParaRPr lang="en-US" altLang="zh-CN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20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6080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1216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1600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408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400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8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$12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$24320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24636" name="文本框 324635"/>
          <p:cNvSpPr txBox="1"/>
          <p:nvPr/>
        </p:nvSpPr>
        <p:spPr>
          <a:xfrm>
            <a:off x="9829800" y="1371600"/>
            <a:ext cx="1066800" cy="57261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$12210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</a:t>
            </a: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548</a:t>
            </a:r>
            <a:endParaRPr lang="en-US" altLang="zh-CN" sz="200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$15200</a:t>
            </a:r>
            <a:r>
              <a:rPr lang="en-US" altLang="zh-CN" sz="2000">
                <a:latin typeface="楷体_GB2312" pitchFamily="49" charset="-122"/>
                <a:ea typeface="楷体_GB2312" pitchFamily="49" charset="-122"/>
              </a:rPr>
              <a:t>0</a:t>
            </a:r>
            <a:endParaRPr lang="en-US" altLang="zh-CN" sz="200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8466" name="标题 318465"/>
          <p:cNvSpPr>
            <a:spLocks noGrp="1"/>
          </p:cNvSpPr>
          <p:nvPr>
            <p:ph type="title"/>
          </p:nvPr>
        </p:nvSpPr>
        <p:spPr>
          <a:xfrm>
            <a:off x="2514600" y="6788150"/>
            <a:ext cx="5273675" cy="7556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应用举例：4方案比较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18475" name="文本框 318474"/>
          <p:cNvSpPr txBox="1"/>
          <p:nvPr/>
        </p:nvSpPr>
        <p:spPr>
          <a:xfrm>
            <a:off x="2209800" y="838200"/>
            <a:ext cx="73152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四个计划方案的比较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8476" name="直接连接符 318475"/>
          <p:cNvSpPr/>
          <p:nvPr/>
        </p:nvSpPr>
        <p:spPr>
          <a:xfrm>
            <a:off x="762000" y="1524000"/>
            <a:ext cx="96774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77" name="直接连接符 318476"/>
          <p:cNvSpPr/>
          <p:nvPr/>
        </p:nvSpPr>
        <p:spPr>
          <a:xfrm>
            <a:off x="762000" y="2667000"/>
            <a:ext cx="96774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78" name="直接连接符 318477"/>
          <p:cNvSpPr/>
          <p:nvPr/>
        </p:nvSpPr>
        <p:spPr>
          <a:xfrm>
            <a:off x="762000" y="3124200"/>
            <a:ext cx="96774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80" name="直接连接符 318479"/>
          <p:cNvSpPr/>
          <p:nvPr/>
        </p:nvSpPr>
        <p:spPr>
          <a:xfrm>
            <a:off x="762000" y="3581400"/>
            <a:ext cx="96774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81" name="直接连接符 318480"/>
          <p:cNvSpPr/>
          <p:nvPr/>
        </p:nvSpPr>
        <p:spPr>
          <a:xfrm>
            <a:off x="762000" y="4038600"/>
            <a:ext cx="96774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82" name="直接连接符 318481"/>
          <p:cNvSpPr/>
          <p:nvPr/>
        </p:nvSpPr>
        <p:spPr>
          <a:xfrm>
            <a:off x="762000" y="4495800"/>
            <a:ext cx="96774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83" name="直接连接符 318482"/>
          <p:cNvSpPr/>
          <p:nvPr/>
        </p:nvSpPr>
        <p:spPr>
          <a:xfrm>
            <a:off x="762000" y="4953000"/>
            <a:ext cx="96774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84" name="直接连接符 318483"/>
          <p:cNvSpPr/>
          <p:nvPr/>
        </p:nvSpPr>
        <p:spPr>
          <a:xfrm>
            <a:off x="762000" y="5410200"/>
            <a:ext cx="96774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85" name="直接连接符 318484"/>
          <p:cNvSpPr/>
          <p:nvPr/>
        </p:nvSpPr>
        <p:spPr>
          <a:xfrm>
            <a:off x="762000" y="5867400"/>
            <a:ext cx="96774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86" name="直接连接符 318485"/>
          <p:cNvSpPr/>
          <p:nvPr/>
        </p:nvSpPr>
        <p:spPr>
          <a:xfrm>
            <a:off x="762000" y="6324600"/>
            <a:ext cx="96774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87" name="文本框 318486"/>
          <p:cNvSpPr txBox="1"/>
          <p:nvPr/>
        </p:nvSpPr>
        <p:spPr>
          <a:xfrm>
            <a:off x="762000" y="2657475"/>
            <a:ext cx="2133600" cy="32543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新聘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4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解聘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5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多余库存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5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缺货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5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外包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5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加班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5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正常人工成本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8488" name="文本框 318487"/>
          <p:cNvSpPr txBox="1"/>
          <p:nvPr/>
        </p:nvSpPr>
        <p:spPr>
          <a:xfrm>
            <a:off x="838200" y="1905000"/>
            <a:ext cx="1981200" cy="5191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成本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8489" name="文本框 318488"/>
          <p:cNvSpPr txBox="1"/>
          <p:nvPr/>
        </p:nvSpPr>
        <p:spPr>
          <a:xfrm>
            <a:off x="2743200" y="1660525"/>
            <a:ext cx="2133600" cy="8540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方案 1：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20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新聘和解聘</a:t>
            </a:r>
            <a:endParaRPr lang="zh-CN" altLang="en-US" sz="2000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8493" name="文本框 318492"/>
          <p:cNvSpPr txBox="1"/>
          <p:nvPr/>
        </p:nvSpPr>
        <p:spPr>
          <a:xfrm>
            <a:off x="4648200" y="1676400"/>
            <a:ext cx="2133600" cy="8540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方案2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20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库存调节</a:t>
            </a:r>
            <a:endParaRPr lang="zh-CN" altLang="en-US" sz="2000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8494" name="文本框 318493"/>
          <p:cNvSpPr txBox="1"/>
          <p:nvPr/>
        </p:nvSpPr>
        <p:spPr>
          <a:xfrm>
            <a:off x="6629400" y="1676400"/>
            <a:ext cx="2133600" cy="8540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方案3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20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外包</a:t>
            </a:r>
            <a:endParaRPr lang="zh-CN" altLang="en-US" sz="2000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8495" name="文本框 318494"/>
          <p:cNvSpPr txBox="1"/>
          <p:nvPr/>
        </p:nvSpPr>
        <p:spPr>
          <a:xfrm>
            <a:off x="8534400" y="1676400"/>
            <a:ext cx="2133600" cy="8540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方案4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20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加班</a:t>
            </a:r>
            <a:endParaRPr lang="zh-CN" altLang="en-US" sz="2000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8496" name="直接连接符 318495"/>
          <p:cNvSpPr/>
          <p:nvPr/>
        </p:nvSpPr>
        <p:spPr>
          <a:xfrm>
            <a:off x="2895600" y="1524000"/>
            <a:ext cx="0" cy="48006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97" name="直接连接符 318496"/>
          <p:cNvSpPr/>
          <p:nvPr/>
        </p:nvSpPr>
        <p:spPr>
          <a:xfrm>
            <a:off x="4724400" y="1524000"/>
            <a:ext cx="0" cy="48006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98" name="直接连接符 318497"/>
          <p:cNvSpPr/>
          <p:nvPr/>
        </p:nvSpPr>
        <p:spPr>
          <a:xfrm>
            <a:off x="6705600" y="1524000"/>
            <a:ext cx="0" cy="48006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99" name="直接连接符 318498"/>
          <p:cNvSpPr/>
          <p:nvPr/>
        </p:nvSpPr>
        <p:spPr>
          <a:xfrm>
            <a:off x="8610600" y="1524000"/>
            <a:ext cx="0" cy="48006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500" name="文本框 318499"/>
          <p:cNvSpPr txBox="1"/>
          <p:nvPr/>
        </p:nvSpPr>
        <p:spPr>
          <a:xfrm>
            <a:off x="2895600" y="2667000"/>
            <a:ext cx="1752600" cy="37242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5800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7000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160000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172800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8501" name="文本框 318500"/>
          <p:cNvSpPr txBox="1"/>
          <p:nvPr/>
        </p:nvSpPr>
        <p:spPr>
          <a:xfrm>
            <a:off x="4648200" y="2667000"/>
            <a:ext cx="1752600" cy="37242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948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1540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160000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162488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8502" name="文本框 318501"/>
          <p:cNvSpPr txBox="1"/>
          <p:nvPr/>
        </p:nvSpPr>
        <p:spPr>
          <a:xfrm>
            <a:off x="6705600" y="2676525"/>
            <a:ext cx="1752600" cy="37242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60000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100000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160000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8503" name="文本框 318502"/>
          <p:cNvSpPr txBox="1"/>
          <p:nvPr/>
        </p:nvSpPr>
        <p:spPr>
          <a:xfrm>
            <a:off x="8686800" y="2667000"/>
            <a:ext cx="1752600" cy="37242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548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12210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152000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28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165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758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1538" name="标题 321537"/>
          <p:cNvSpPr>
            <a:spLocks noGrp="1"/>
          </p:cNvSpPr>
          <p:nvPr>
            <p:ph type="title"/>
          </p:nvPr>
        </p:nvSpPr>
        <p:spPr>
          <a:xfrm>
            <a:off x="4114800" y="6940550"/>
            <a:ext cx="5638800" cy="6032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数学方法</a:t>
            </a:r>
            <a:endParaRPr lang="zh-CN" altLang="en-US" sz="28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21547" name="文本框 321546"/>
          <p:cNvSpPr txBox="1"/>
          <p:nvPr/>
        </p:nvSpPr>
        <p:spPr>
          <a:xfrm>
            <a:off x="1219200" y="838200"/>
            <a:ext cx="8915400" cy="57023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>
              <a:buBlip>
                <a:blip r:embed="rId1"/>
              </a:buBlip>
            </a:pP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 线性规划</a:t>
            </a: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>
              <a:buNone/>
            </a:pP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一般模型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>
              <a:buNone/>
            </a:pP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>
              <a:buNone/>
            </a:pPr>
            <a:endParaRPr lang="zh-CN" altLang="en-US" sz="3200" dirty="0">
              <a:latin typeface="Times New Roman" panose="02020603050405020304" pitchFamily="18" charset="0"/>
              <a:ea typeface="华文隶书" panose="02010800040101010101" pitchFamily="2" charset="-122"/>
            </a:endParaRPr>
          </a:p>
          <a:p>
            <a:pPr algn="l">
              <a:buNone/>
            </a:pPr>
            <a:endParaRPr lang="zh-CN" altLang="en-US" sz="3200" dirty="0">
              <a:latin typeface="Times New Roman" panose="02020603050405020304" pitchFamily="18" charset="0"/>
              <a:ea typeface="华文隶书" panose="02010800040101010101" pitchFamily="2" charset="-122"/>
            </a:endParaRPr>
          </a:p>
          <a:p>
            <a:pPr algn="l">
              <a:buNone/>
            </a:pPr>
            <a:endParaRPr lang="zh-CN" altLang="en-US" sz="3200" dirty="0">
              <a:latin typeface="Times New Roman" panose="02020603050405020304" pitchFamily="18" charset="0"/>
              <a:ea typeface="华文隶书" panose="02010800040101010101" pitchFamily="2" charset="-122"/>
            </a:endParaRPr>
          </a:p>
          <a:p>
            <a:pPr algn="l">
              <a:buNone/>
            </a:pPr>
            <a:endParaRPr lang="zh-CN" altLang="en-US" sz="3200" dirty="0">
              <a:latin typeface="Times New Roman" panose="02020603050405020304" pitchFamily="18" charset="0"/>
              <a:ea typeface="华文隶书" panose="02010800040101010101" pitchFamily="2" charset="-122"/>
            </a:endParaRPr>
          </a:p>
          <a:p>
            <a:pPr algn="l">
              <a:buNone/>
            </a:pPr>
            <a:r>
              <a:rPr lang="zh-CN" altLang="en-US" sz="3200" dirty="0">
                <a:latin typeface="Times New Roman" panose="02020603050405020304" pitchFamily="18" charset="0"/>
                <a:ea typeface="华文隶书" panose="02010800040101010101" pitchFamily="2" charset="-122"/>
              </a:rPr>
              <a:t>    — 单纯型法        —  运输方法</a:t>
            </a:r>
            <a:endParaRPr lang="en-US" altLang="zh-CN" sz="3200" dirty="0"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sp>
        <p:nvSpPr>
          <p:cNvPr id="321549" name="文本框 321548"/>
          <p:cNvSpPr txBox="1"/>
          <p:nvPr/>
        </p:nvSpPr>
        <p:spPr>
          <a:xfrm>
            <a:off x="1143000" y="2057400"/>
            <a:ext cx="9372600" cy="137318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l"/>
            <a:r>
              <a:rPr lang="zh-CN" altLang="en-US" sz="2800" dirty="0">
                <a:latin typeface="华文新魏" panose="02010800040101010101" pitchFamily="2" charset="-122"/>
                <a:ea typeface="华文新魏" panose="02010800040101010101" pitchFamily="2" charset="-122"/>
              </a:rPr>
              <a:t>线性规划法（</a:t>
            </a:r>
            <a:r>
              <a:rPr lang="en-US" altLang="en-US" sz="2800">
                <a:latin typeface="华文新魏" panose="02010800040101010101" pitchFamily="2" charset="-122"/>
                <a:ea typeface="华文新魏" panose="02010800040101010101" pitchFamily="2" charset="-122"/>
              </a:rPr>
              <a:t>Linear Programming, LP</a:t>
            </a:r>
            <a:r>
              <a:rPr lang="en-US" altLang="zh-CN" sz="2800"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  <a:r>
              <a:rPr lang="zh-CN" altLang="zh-CN" sz="2800" dirty="0">
                <a:latin typeface="华文新魏" panose="02010800040101010101" pitchFamily="2" charset="-122"/>
                <a:ea typeface="华文新魏" panose="02010800040101010101" pitchFamily="2" charset="-122"/>
              </a:rPr>
              <a:t>是采用线性规划模型来建立实际问题的数学模型，然后求问题最优解的一种广泛应用的最优化方法</a:t>
            </a:r>
            <a:endParaRPr lang="zh-CN" altLang="en-US" sz="280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321550" name="组合 321549"/>
          <p:cNvGrpSpPr/>
          <p:nvPr/>
        </p:nvGrpSpPr>
        <p:grpSpPr>
          <a:xfrm>
            <a:off x="2362200" y="3505200"/>
            <a:ext cx="6326188" cy="2438400"/>
            <a:chOff x="1627" y="3216"/>
            <a:chExt cx="3985" cy="1536"/>
          </a:xfrm>
        </p:grpSpPr>
        <p:sp>
          <p:nvSpPr>
            <p:cNvPr id="321551" name="矩形 321550"/>
            <p:cNvSpPr/>
            <p:nvPr/>
          </p:nvSpPr>
          <p:spPr>
            <a:xfrm>
              <a:off x="2012" y="4272"/>
              <a:ext cx="3600" cy="480"/>
            </a:xfrm>
            <a:prstGeom prst="rect">
              <a:avLst/>
            </a:prstGeom>
            <a:solidFill>
              <a:srgbClr val="FF99CC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1552" name="矩形 321551"/>
            <p:cNvSpPr/>
            <p:nvPr/>
          </p:nvSpPr>
          <p:spPr>
            <a:xfrm>
              <a:off x="2012" y="3792"/>
              <a:ext cx="3600" cy="480"/>
            </a:xfrm>
            <a:prstGeom prst="rect">
              <a:avLst/>
            </a:pr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1553" name="矩形 321552"/>
            <p:cNvSpPr/>
            <p:nvPr/>
          </p:nvSpPr>
          <p:spPr>
            <a:xfrm>
              <a:off x="2012" y="3264"/>
              <a:ext cx="3600" cy="528"/>
            </a:xfrm>
            <a:prstGeom prst="rect">
              <a:avLst/>
            </a:prstGeom>
            <a:solidFill>
              <a:srgbClr val="CCFFCC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1554" name="文本框 321553"/>
            <p:cNvSpPr txBox="1"/>
            <p:nvPr/>
          </p:nvSpPr>
          <p:spPr>
            <a:xfrm>
              <a:off x="2002" y="3240"/>
              <a:ext cx="1556" cy="144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>
              <a:spAutoFit/>
            </a:bodyPr>
            <a:p>
              <a:r>
                <a:rPr lang="zh-CN" altLang="en-US" sz="3600" dirty="0">
                  <a:solidFill>
                    <a:schemeClr val="bg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目标函数：</a:t>
              </a:r>
              <a:endParaRPr lang="zh-CN" altLang="en-US" sz="36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r>
                <a:rPr lang="zh-CN" altLang="en-US" sz="3600" dirty="0">
                  <a:solidFill>
                    <a:schemeClr val="bg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约束条件：</a:t>
              </a:r>
              <a:endParaRPr lang="zh-CN" altLang="en-US" sz="36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r>
                <a:rPr lang="zh-CN" altLang="en-US" sz="3600" dirty="0">
                  <a:solidFill>
                    <a:schemeClr val="bg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非负限制：</a:t>
              </a:r>
              <a:endParaRPr lang="zh-CN" altLang="en-US" sz="36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21555" name="左大括号 321554"/>
            <p:cNvSpPr/>
            <p:nvPr/>
          </p:nvSpPr>
          <p:spPr>
            <a:xfrm>
              <a:off x="1627" y="3312"/>
              <a:ext cx="289" cy="1392"/>
            </a:xfrm>
            <a:prstGeom prst="leftBrace">
              <a:avLst>
                <a:gd name="adj1" fmla="val 40138"/>
                <a:gd name="adj2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1556" name="文本框 321555"/>
            <p:cNvSpPr txBox="1"/>
            <p:nvPr/>
          </p:nvSpPr>
          <p:spPr>
            <a:xfrm>
              <a:off x="3740" y="3216"/>
              <a:ext cx="1594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endParaRPr lang="zh-CN" altLang="en-US" sz="36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321557" name="对象 321556"/>
            <p:cNvGraphicFramePr/>
            <p:nvPr/>
          </p:nvGraphicFramePr>
          <p:xfrm>
            <a:off x="3596" y="3264"/>
            <a:ext cx="172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2" imgW="1091565" imgH="444500" progId="Equation.3">
                    <p:embed/>
                  </p:oleObj>
                </mc:Choice>
                <mc:Fallback>
                  <p:oleObj name="" r:id="rId2" imgW="1091565" imgH="444500" progId="Equation.3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3596" y="3264"/>
                          <a:ext cx="1728" cy="5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1558" name="对象 321557"/>
            <p:cNvGraphicFramePr/>
            <p:nvPr/>
          </p:nvGraphicFramePr>
          <p:xfrm>
            <a:off x="3692" y="3792"/>
            <a:ext cx="1632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4" imgW="1650365" imgH="444500" progId="Equation.3">
                    <p:embed/>
                  </p:oleObj>
                </mc:Choice>
                <mc:Fallback>
                  <p:oleObj name="" r:id="rId4" imgW="1650365" imgH="444500" progId="Equation.3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692" y="3792"/>
                          <a:ext cx="1632" cy="48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1559" name="对象 321558"/>
            <p:cNvGraphicFramePr/>
            <p:nvPr/>
          </p:nvGraphicFramePr>
          <p:xfrm>
            <a:off x="3692" y="4320"/>
            <a:ext cx="1536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6" imgW="1243965" imgH="241300" progId="Equation.3">
                    <p:embed/>
                  </p:oleObj>
                </mc:Choice>
                <mc:Fallback>
                  <p:oleObj name="" r:id="rId6" imgW="1243965" imgH="241300" progId="Equation.3">
                    <p:embed/>
                    <p:pic>
                      <p:nvPicPr>
                        <p:cNvPr id="0" name="图片 3077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692" y="4320"/>
                          <a:ext cx="1536" cy="29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1234" name="标题 351233"/>
          <p:cNvSpPr>
            <a:spLocks noGrp="1"/>
          </p:cNvSpPr>
          <p:nvPr>
            <p:ph type="title"/>
          </p:nvPr>
        </p:nvSpPr>
        <p:spPr>
          <a:ln/>
        </p:spPr>
        <p:txBody>
          <a:bodyPr lIns="110377" tIns="55189" rIns="110377" bIns="55189" anchor="b" anchorCtr="0"/>
          <a:p>
            <a:r>
              <a:rPr lang="zh-CN" altLang="en-US" dirty="0">
                <a:solidFill>
                  <a:srgbClr val="FF3300"/>
                </a:solidFill>
              </a:rPr>
              <a:t>线性规划例</a:t>
            </a:r>
            <a:endParaRPr lang="zh-CN" altLang="en-US" dirty="0">
              <a:solidFill>
                <a:srgbClr val="FF3300"/>
              </a:solidFill>
            </a:endParaRPr>
          </a:p>
        </p:txBody>
      </p:sp>
      <p:sp>
        <p:nvSpPr>
          <p:cNvPr id="351235" name="文本占位符 351234"/>
          <p:cNvSpPr>
            <a:spLocks noGrp="1"/>
          </p:cNvSpPr>
          <p:nvPr>
            <p:ph type="body" idx="1"/>
          </p:nvPr>
        </p:nvSpPr>
        <p:spPr>
          <a:xfrm>
            <a:off x="1143000" y="2386013"/>
            <a:ext cx="9983788" cy="4800600"/>
          </a:xfrm>
          <a:ln/>
        </p:spPr>
        <p:txBody>
          <a:bodyPr lIns="110377" tIns="55189" rIns="110377" bIns="55189"/>
          <a:p>
            <a:pPr>
              <a:buNone/>
            </a:pPr>
            <a:r>
              <a:rPr lang="zh-CN" altLang="en-US" sz="2400" dirty="0"/>
              <a:t>例：</a:t>
            </a:r>
            <a:endParaRPr lang="zh-CN" altLang="en-US" sz="2400" dirty="0"/>
          </a:p>
        </p:txBody>
      </p:sp>
      <p:sp>
        <p:nvSpPr>
          <p:cNvPr id="351236" name="文本框 351235"/>
          <p:cNvSpPr txBox="1"/>
          <p:nvPr/>
        </p:nvSpPr>
        <p:spPr>
          <a:xfrm>
            <a:off x="1143000" y="2362200"/>
            <a:ext cx="10172700" cy="1004888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某厂生产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x1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和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x2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两种产品，需要的车间1、2的工时及成本如下表：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351280" name="表格 351279"/>
          <p:cNvGraphicFramePr/>
          <p:nvPr/>
        </p:nvGraphicFramePr>
        <p:xfrm>
          <a:off x="2057400" y="2971800"/>
          <a:ext cx="7600950" cy="2647950"/>
        </p:xfrm>
        <a:graphic>
          <a:graphicData uri="http://schemas.openxmlformats.org/drawingml/2006/table">
            <a:tbl>
              <a:tblPr/>
              <a:tblGrid>
                <a:gridCol w="1900238"/>
                <a:gridCol w="1900237"/>
                <a:gridCol w="1900238"/>
                <a:gridCol w="1900237"/>
              </a:tblGrid>
              <a:tr h="661988"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产品及限制</a:t>
                      </a:r>
                      <a:endParaRPr lang="en-US" altLang="zh-CN" sz="2400" dirty="0">
                        <a:latin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       </a:t>
                      </a:r>
                      <a:r>
                        <a:rPr lang="en-US" altLang="zh-CN" sz="2400">
                          <a:latin typeface="宋体" panose="02010600030101010101" pitchFamily="2" charset="-122"/>
                        </a:rPr>
                        <a:t>x1</a:t>
                      </a:r>
                      <a:endParaRPr lang="en-US" altLang="zh-CN" sz="2400"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2400">
                          <a:latin typeface="宋体" panose="02010600030101010101" pitchFamily="2" charset="-122"/>
                        </a:rPr>
                        <a:t>    x2</a:t>
                      </a:r>
                      <a:endParaRPr lang="en-US" altLang="zh-CN" sz="2400"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  限制</a:t>
                      </a:r>
                      <a:endParaRPr lang="zh-CN" altLang="en-US" sz="2400" dirty="0"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7"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  车间</a:t>
                      </a:r>
                      <a:r>
                        <a:rPr lang="en-US" altLang="zh-CN" sz="2400">
                          <a:latin typeface="宋体" panose="02010600030101010101" pitchFamily="2" charset="-122"/>
                        </a:rPr>
                        <a:t> 1</a:t>
                      </a:r>
                      <a:endParaRPr lang="en-US" altLang="zh-CN" sz="2400">
                        <a:latin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   20</a:t>
                      </a:r>
                      <a:endParaRPr lang="zh-CN" altLang="en-US" sz="2400" dirty="0"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    15</a:t>
                      </a:r>
                      <a:endParaRPr lang="zh-CN" altLang="en-US" sz="2400" dirty="0"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  100</a:t>
                      </a:r>
                      <a:endParaRPr lang="zh-CN" altLang="en-US" sz="2400" dirty="0"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  车间2</a:t>
                      </a:r>
                      <a:endParaRPr lang="zh-CN" altLang="en-US" sz="2400" dirty="0">
                        <a:latin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   2</a:t>
                      </a:r>
                      <a:endParaRPr lang="zh-CN" altLang="en-US" sz="2400" dirty="0"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    3</a:t>
                      </a:r>
                      <a:endParaRPr lang="zh-CN" altLang="en-US" sz="2400" dirty="0"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   15</a:t>
                      </a:r>
                      <a:endParaRPr lang="zh-CN" altLang="en-US" sz="2400" dirty="0"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7"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  利润</a:t>
                      </a:r>
                      <a:endParaRPr lang="zh-CN" altLang="en-US" sz="2400" dirty="0">
                        <a:latin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   25</a:t>
                      </a:r>
                      <a:endParaRPr lang="zh-CN" altLang="en-US" sz="2400" dirty="0"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    30</a:t>
                      </a:r>
                      <a:endParaRPr lang="zh-CN" altLang="en-US" sz="2400" dirty="0"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14655" lvl="0" indent="-41465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Char char="b"/>
                        <a:defRPr sz="34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1pPr>
                      <a:lvl2pPr marL="897255" lvl="1" indent="-34480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defRPr sz="29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2pPr>
                      <a:lvl3pPr marL="1379855" lvl="2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3pPr>
                      <a:lvl4pPr marL="1932305" lvl="3" indent="-276225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4pPr>
                      <a:lvl5pPr marL="2482850" lvl="4" indent="-274320" algn="l" defTabSz="110363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22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Impact" panose="020B080603090205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dirty="0">
                          <a:latin typeface="宋体" panose="02010600030101010101" pitchFamily="2" charset="-122"/>
                        </a:rPr>
                        <a:t>  最大化</a:t>
                      </a:r>
                      <a:endParaRPr lang="zh-CN" altLang="en-US" sz="2400" dirty="0"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1281" name="文本框 351280"/>
          <p:cNvSpPr txBox="1"/>
          <p:nvPr/>
        </p:nvSpPr>
        <p:spPr>
          <a:xfrm>
            <a:off x="1447800" y="5715000"/>
            <a:ext cx="9144000" cy="2100263"/>
          </a:xfrm>
          <a:prstGeom prst="rect">
            <a:avLst/>
          </a:prstGeom>
          <a:solidFill>
            <a:srgbClr val="CCCC00"/>
          </a:solidFill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目标函数：      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max C = 25x1+30x2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约束条件： 2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x1+15x2 &lt;= 100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2x1+3x2 &lt;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= 15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x1&gt;0     x2&gt;0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2258" name="标题 352257"/>
          <p:cNvSpPr>
            <a:spLocks noGrp="1"/>
          </p:cNvSpPr>
          <p:nvPr>
            <p:ph type="title"/>
          </p:nvPr>
        </p:nvSpPr>
        <p:spPr>
          <a:xfrm>
            <a:off x="1508125" y="488950"/>
            <a:ext cx="9618663" cy="1111250"/>
          </a:xfrm>
          <a:ln/>
        </p:spPr>
        <p:txBody>
          <a:bodyPr lIns="110377" tIns="55189" rIns="110377" bIns="55189" anchor="b" anchorCtr="0"/>
          <a:p>
            <a:r>
              <a:rPr lang="zh-CN" altLang="en-US" sz="3200" dirty="0">
                <a:solidFill>
                  <a:srgbClr val="FF3300"/>
                </a:solidFill>
              </a:rPr>
              <a:t>             </a:t>
            </a:r>
            <a:r>
              <a:rPr lang="zh-CN" altLang="en-US" sz="4800" dirty="0">
                <a:solidFill>
                  <a:srgbClr val="FF3300"/>
                </a:solidFill>
                <a:ea typeface="隶书" panose="02010509060101010101" pitchFamily="49" charset="-122"/>
              </a:rPr>
              <a:t>图解法    </a:t>
            </a:r>
            <a:r>
              <a:rPr lang="zh-CN" altLang="en-US" sz="3600" dirty="0">
                <a:solidFill>
                  <a:srgbClr val="FF3300"/>
                </a:solidFill>
                <a:latin typeface="宋体" panose="02010600030101010101" pitchFamily="2" charset="-122"/>
              </a:rPr>
              <a:t>同学可用单纯形法试解</a:t>
            </a:r>
            <a:endParaRPr lang="en-US" altLang="zh-CN" sz="4800" dirty="0">
              <a:solidFill>
                <a:srgbClr val="FF3300"/>
              </a:solidFill>
              <a:ea typeface="隶书" panose="02010509060101010101" pitchFamily="49" charset="-122"/>
            </a:endParaRPr>
          </a:p>
        </p:txBody>
      </p:sp>
      <p:sp>
        <p:nvSpPr>
          <p:cNvPr id="352259" name="文本占位符 352258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110377" tIns="55189" rIns="110377" bIns="55189"/>
          <a:p>
            <a:pPr>
              <a:buNone/>
            </a:pPr>
            <a:r>
              <a:rPr lang="zh-CN" altLang="en-US" sz="2400" dirty="0">
                <a:latin typeface="宋体" panose="02010600030101010101" pitchFamily="2" charset="-122"/>
              </a:rPr>
              <a:t>10</a:t>
            </a:r>
            <a:endParaRPr lang="zh-CN" altLang="en-US" sz="2400" dirty="0">
              <a:latin typeface="宋体" panose="02010600030101010101" pitchFamily="2" charset="-122"/>
            </a:endParaRPr>
          </a:p>
        </p:txBody>
      </p:sp>
      <p:sp>
        <p:nvSpPr>
          <p:cNvPr id="352260" name="直接连接符 352259"/>
          <p:cNvSpPr/>
          <p:nvPr/>
        </p:nvSpPr>
        <p:spPr>
          <a:xfrm>
            <a:off x="2362200" y="2514600"/>
            <a:ext cx="0" cy="5029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61" name="直接连接符 352260"/>
          <p:cNvSpPr/>
          <p:nvPr/>
        </p:nvSpPr>
        <p:spPr>
          <a:xfrm>
            <a:off x="2362200" y="7543800"/>
            <a:ext cx="8305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62" name="直接连接符 352261"/>
          <p:cNvSpPr/>
          <p:nvPr/>
        </p:nvSpPr>
        <p:spPr>
          <a:xfrm>
            <a:off x="2209800" y="2590800"/>
            <a:ext cx="152400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63" name="直接连接符 352262"/>
          <p:cNvSpPr/>
          <p:nvPr/>
        </p:nvSpPr>
        <p:spPr>
          <a:xfrm>
            <a:off x="2209800" y="3657600"/>
            <a:ext cx="152400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64" name="直接连接符 352263"/>
          <p:cNvSpPr/>
          <p:nvPr/>
        </p:nvSpPr>
        <p:spPr>
          <a:xfrm>
            <a:off x="2209800" y="4495800"/>
            <a:ext cx="152400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65" name="直接连接符 352264"/>
          <p:cNvSpPr/>
          <p:nvPr/>
        </p:nvSpPr>
        <p:spPr>
          <a:xfrm>
            <a:off x="2209800" y="5486400"/>
            <a:ext cx="152400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66" name="直接连接符 352265"/>
          <p:cNvSpPr/>
          <p:nvPr/>
        </p:nvSpPr>
        <p:spPr>
          <a:xfrm>
            <a:off x="2362200" y="6477000"/>
            <a:ext cx="0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67" name="直接连接符 352266"/>
          <p:cNvSpPr/>
          <p:nvPr/>
        </p:nvSpPr>
        <p:spPr>
          <a:xfrm>
            <a:off x="3733800" y="7391400"/>
            <a:ext cx="0" cy="1524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68" name="直接连接符 352267"/>
          <p:cNvSpPr/>
          <p:nvPr/>
        </p:nvSpPr>
        <p:spPr>
          <a:xfrm>
            <a:off x="5181600" y="7467600"/>
            <a:ext cx="0" cy="762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69" name="直接连接符 352268"/>
          <p:cNvSpPr/>
          <p:nvPr/>
        </p:nvSpPr>
        <p:spPr>
          <a:xfrm>
            <a:off x="6629400" y="7467600"/>
            <a:ext cx="0" cy="762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70" name="直接连接符 352269"/>
          <p:cNvSpPr/>
          <p:nvPr/>
        </p:nvSpPr>
        <p:spPr>
          <a:xfrm>
            <a:off x="8001000" y="7467600"/>
            <a:ext cx="0" cy="762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71" name="直接连接符 352270"/>
          <p:cNvSpPr/>
          <p:nvPr/>
        </p:nvSpPr>
        <p:spPr>
          <a:xfrm>
            <a:off x="9601200" y="7467600"/>
            <a:ext cx="0" cy="762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72" name="文本框 352271"/>
          <p:cNvSpPr txBox="1"/>
          <p:nvPr/>
        </p:nvSpPr>
        <p:spPr>
          <a:xfrm>
            <a:off x="2667000" y="7620000"/>
            <a:ext cx="73152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2                 4                6                 8                  10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2273" name="直接连接符 352272"/>
          <p:cNvSpPr/>
          <p:nvPr/>
        </p:nvSpPr>
        <p:spPr>
          <a:xfrm>
            <a:off x="2209800" y="6553200"/>
            <a:ext cx="152400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74" name="文本框 352273"/>
          <p:cNvSpPr txBox="1"/>
          <p:nvPr/>
        </p:nvSpPr>
        <p:spPr>
          <a:xfrm>
            <a:off x="1584325" y="3352800"/>
            <a:ext cx="549275" cy="4648200"/>
          </a:xfrm>
          <a:prstGeom prst="rect">
            <a:avLst/>
          </a:prstGeom>
          <a:noFill/>
          <a:ln w="38100">
            <a:noFill/>
          </a:ln>
        </p:spPr>
        <p:txBody>
          <a:bodyPr vert="eaVert"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2275" name="文本框 352274"/>
          <p:cNvSpPr txBox="1"/>
          <p:nvPr/>
        </p:nvSpPr>
        <p:spPr>
          <a:xfrm>
            <a:off x="1676400" y="3429000"/>
            <a:ext cx="457200" cy="15525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2276" name="文本框 352275"/>
          <p:cNvSpPr txBox="1"/>
          <p:nvPr/>
        </p:nvSpPr>
        <p:spPr>
          <a:xfrm>
            <a:off x="1752600" y="4267200"/>
            <a:ext cx="3048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2277" name="文本框 352276"/>
          <p:cNvSpPr txBox="1"/>
          <p:nvPr/>
        </p:nvSpPr>
        <p:spPr>
          <a:xfrm>
            <a:off x="1752600" y="5257800"/>
            <a:ext cx="3048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2278" name="文本框 352277"/>
          <p:cNvSpPr txBox="1"/>
          <p:nvPr/>
        </p:nvSpPr>
        <p:spPr>
          <a:xfrm>
            <a:off x="1752600" y="6248400"/>
            <a:ext cx="3810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2279" name="文本框 352278"/>
          <p:cNvSpPr txBox="1"/>
          <p:nvPr/>
        </p:nvSpPr>
        <p:spPr>
          <a:xfrm>
            <a:off x="1981200" y="7543800"/>
            <a:ext cx="3810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2280" name="直接连接符 352279"/>
          <p:cNvSpPr/>
          <p:nvPr/>
        </p:nvSpPr>
        <p:spPr>
          <a:xfrm>
            <a:off x="2362200" y="4114800"/>
            <a:ext cx="3352800" cy="34290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81" name="直接连接符 352280"/>
          <p:cNvSpPr/>
          <p:nvPr/>
        </p:nvSpPr>
        <p:spPr>
          <a:xfrm>
            <a:off x="2362200" y="5029200"/>
            <a:ext cx="5257800" cy="25146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2282" name="椭圆 352281"/>
          <p:cNvSpPr/>
          <p:nvPr/>
        </p:nvSpPr>
        <p:spPr>
          <a:xfrm>
            <a:off x="3962400" y="5791200"/>
            <a:ext cx="152400" cy="76200"/>
          </a:xfrm>
          <a:prstGeom prst="ellipse">
            <a:avLst/>
          </a:prstGeom>
          <a:solidFill>
            <a:schemeClr val="bg1"/>
          </a:solidFill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52283" name="直接连接符 352282"/>
          <p:cNvSpPr/>
          <p:nvPr/>
        </p:nvSpPr>
        <p:spPr>
          <a:xfrm flipH="1">
            <a:off x="3124200" y="4343400"/>
            <a:ext cx="457200" cy="6096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52284" name="文本框 352283"/>
          <p:cNvSpPr txBox="1"/>
          <p:nvPr/>
        </p:nvSpPr>
        <p:spPr>
          <a:xfrm>
            <a:off x="3429000" y="3810000"/>
            <a:ext cx="28956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20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x1+15x2 &lt;= 100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2285" name="直接连接符 352284"/>
          <p:cNvSpPr/>
          <p:nvPr/>
        </p:nvSpPr>
        <p:spPr>
          <a:xfrm flipH="1">
            <a:off x="5562600" y="5943600"/>
            <a:ext cx="685800" cy="6096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52286" name="文本框 352285"/>
          <p:cNvSpPr txBox="1"/>
          <p:nvPr/>
        </p:nvSpPr>
        <p:spPr>
          <a:xfrm>
            <a:off x="5867400" y="5257800"/>
            <a:ext cx="29718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x1+3x2 &lt;=15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2287" name="直接连接符 352286"/>
          <p:cNvSpPr/>
          <p:nvPr/>
        </p:nvSpPr>
        <p:spPr>
          <a:xfrm flipH="1">
            <a:off x="4038600" y="4038600"/>
            <a:ext cx="3124200" cy="1752600"/>
          </a:xfrm>
          <a:prstGeom prst="line">
            <a:avLst/>
          </a:prstGeom>
          <a:ln w="2857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52288" name="矩形 352287"/>
          <p:cNvSpPr/>
          <p:nvPr/>
        </p:nvSpPr>
        <p:spPr>
          <a:xfrm>
            <a:off x="7162800" y="3733800"/>
            <a:ext cx="2362200" cy="533400"/>
          </a:xfrm>
          <a:prstGeom prst="rect">
            <a:avLst/>
          </a:prstGeom>
          <a:solidFill>
            <a:srgbClr val="CCCC00"/>
          </a:solidFill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52289" name="文本框 352288"/>
          <p:cNvSpPr txBox="1"/>
          <p:nvPr/>
        </p:nvSpPr>
        <p:spPr>
          <a:xfrm>
            <a:off x="7162800" y="3733800"/>
            <a:ext cx="23622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/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X1=2.5,x2=3.33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5330" name="标题 355329"/>
          <p:cNvSpPr>
            <a:spLocks noGrp="1"/>
          </p:cNvSpPr>
          <p:nvPr>
            <p:ph type="title"/>
          </p:nvPr>
        </p:nvSpPr>
        <p:spPr>
          <a:ln/>
        </p:spPr>
        <p:txBody>
          <a:bodyPr lIns="110377" tIns="55189" rIns="110377" bIns="55189" anchor="b" anchorCtr="0"/>
          <a:p>
            <a:r>
              <a:rPr lang="zh-CN" altLang="en-US" dirty="0">
                <a:solidFill>
                  <a:schemeClr val="tx1"/>
                </a:solidFill>
              </a:rPr>
              <a:t>线性规划的一般表示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55331" name="文本占位符 355330"/>
          <p:cNvSpPr>
            <a:spLocks noGrp="1"/>
          </p:cNvSpPr>
          <p:nvPr>
            <p:ph type="body" idx="1"/>
          </p:nvPr>
        </p:nvSpPr>
        <p:spPr>
          <a:xfrm>
            <a:off x="1120775" y="2386013"/>
            <a:ext cx="10194925" cy="4800600"/>
          </a:xfrm>
          <a:ln/>
        </p:spPr>
        <p:txBody>
          <a:bodyPr lIns="110377" tIns="55189" rIns="110377" bIns="55189"/>
          <a:p>
            <a:pPr>
              <a:buNone/>
            </a:pPr>
            <a:r>
              <a:rPr lang="zh-CN" altLang="en-US" sz="3500" b="1"/>
              <a:t>例</a:t>
            </a:r>
            <a:r>
              <a:rPr lang="en-US" altLang="zh-CN" sz="3500" b="1"/>
              <a:t>10-1: </a:t>
            </a:r>
            <a:r>
              <a:rPr lang="zh-CN" altLang="en-US" sz="3500" dirty="0"/>
              <a:t>某纸品厂要生产糕点盒，表</a:t>
            </a:r>
            <a:r>
              <a:rPr lang="en-US" altLang="zh-CN" sz="3500"/>
              <a:t>10-1</a:t>
            </a:r>
            <a:r>
              <a:rPr lang="zh-CN" altLang="en-US" sz="3500" dirty="0"/>
              <a:t>是今后</a:t>
            </a:r>
            <a:r>
              <a:rPr lang="en-US" altLang="zh-CN" sz="3500"/>
              <a:t>6</a:t>
            </a:r>
            <a:r>
              <a:rPr lang="zh-CN" altLang="en-US" sz="3500" dirty="0"/>
              <a:t>个月的市场需求的预测；生产成本如下：</a:t>
            </a:r>
            <a:endParaRPr lang="zh-CN" altLang="en-US" sz="3500" dirty="0"/>
          </a:p>
          <a:p>
            <a:pPr>
              <a:buNone/>
            </a:pPr>
            <a:r>
              <a:rPr lang="zh-CN" altLang="en-US" sz="3500" dirty="0"/>
              <a:t>库存费用：</a:t>
            </a:r>
            <a:r>
              <a:rPr lang="en-US" altLang="zh-CN" sz="3500"/>
              <a:t>5</a:t>
            </a:r>
            <a:r>
              <a:rPr lang="zh-CN" altLang="en-US" sz="3500"/>
              <a:t>元</a:t>
            </a:r>
            <a:r>
              <a:rPr lang="en-US" altLang="zh-CN" sz="3500"/>
              <a:t>/</a:t>
            </a:r>
            <a:r>
              <a:rPr lang="zh-CN" altLang="en-US" sz="3500"/>
              <a:t>月</a:t>
            </a:r>
            <a:r>
              <a:rPr lang="en-US" altLang="zh-CN" sz="3500"/>
              <a:t>/</a:t>
            </a:r>
            <a:r>
              <a:rPr lang="zh-CN" altLang="en-US" sz="3500" dirty="0"/>
              <a:t>件；</a:t>
            </a:r>
            <a:endParaRPr lang="zh-CN" altLang="en-US" sz="3500" dirty="0"/>
          </a:p>
          <a:p>
            <a:pPr>
              <a:buNone/>
            </a:pPr>
            <a:r>
              <a:rPr lang="zh-CN" altLang="en-US" sz="3500" dirty="0"/>
              <a:t>固定工人工资：</a:t>
            </a:r>
            <a:r>
              <a:rPr lang="en-US" altLang="zh-CN" sz="3500"/>
              <a:t>40</a:t>
            </a:r>
            <a:r>
              <a:rPr lang="zh-CN" altLang="en-US" sz="3500"/>
              <a:t>元</a:t>
            </a:r>
            <a:r>
              <a:rPr lang="en-US" altLang="zh-CN" sz="3500"/>
              <a:t>/</a:t>
            </a:r>
            <a:r>
              <a:rPr lang="zh-CN" altLang="en-US" sz="3500" dirty="0"/>
              <a:t>天；</a:t>
            </a:r>
            <a:endParaRPr lang="zh-CN" altLang="en-US" sz="3500" dirty="0"/>
          </a:p>
          <a:p>
            <a:pPr>
              <a:buNone/>
            </a:pPr>
            <a:r>
              <a:rPr lang="zh-CN" altLang="en-US" sz="3500" dirty="0"/>
              <a:t>加班工资：</a:t>
            </a:r>
            <a:r>
              <a:rPr lang="en-US" altLang="zh-CN" sz="3500"/>
              <a:t>7</a:t>
            </a:r>
            <a:r>
              <a:rPr lang="zh-CN" altLang="en-US" sz="3500"/>
              <a:t>元</a:t>
            </a:r>
            <a:r>
              <a:rPr lang="en-US" altLang="zh-CN" sz="3500"/>
              <a:t>/</a:t>
            </a:r>
            <a:r>
              <a:rPr lang="zh-CN" altLang="en-US" sz="3500" dirty="0"/>
              <a:t>小时；</a:t>
            </a:r>
            <a:endParaRPr lang="zh-CN" altLang="en-US" sz="3500" dirty="0"/>
          </a:p>
          <a:p>
            <a:pPr>
              <a:buNone/>
            </a:pPr>
            <a:r>
              <a:rPr lang="zh-CN" altLang="en-US" sz="3500" dirty="0"/>
              <a:t> 转包成本：</a:t>
            </a:r>
            <a:r>
              <a:rPr lang="en-US" altLang="zh-CN" sz="3500"/>
              <a:t>10/</a:t>
            </a:r>
            <a:r>
              <a:rPr lang="zh-CN" altLang="en-US" sz="3500" dirty="0"/>
              <a:t>件；</a:t>
            </a:r>
            <a:endParaRPr lang="zh-CN" altLang="en-US" sz="3500" dirty="0"/>
          </a:p>
          <a:p>
            <a:pPr>
              <a:buNone/>
            </a:pPr>
            <a:r>
              <a:rPr lang="zh-CN" altLang="en-US" sz="3500" dirty="0"/>
              <a:t>解雇成本：</a:t>
            </a:r>
            <a:r>
              <a:rPr lang="en-US" altLang="zh-CN" sz="3500"/>
              <a:t>15/</a:t>
            </a:r>
            <a:r>
              <a:rPr lang="zh-CN" altLang="en-US" sz="3500" dirty="0"/>
              <a:t>件；    每件加工工时：</a:t>
            </a:r>
            <a:r>
              <a:rPr lang="en-US" altLang="zh-CN" sz="3500"/>
              <a:t>1.6</a:t>
            </a:r>
            <a:r>
              <a:rPr lang="zh-CN" altLang="en-US" sz="3500" dirty="0"/>
              <a:t>小时</a:t>
            </a:r>
            <a:r>
              <a:rPr lang="en-US" altLang="zh-CN" sz="3500"/>
              <a:t>/</a:t>
            </a:r>
            <a:r>
              <a:rPr lang="zh-CN" altLang="en-US" sz="3500" dirty="0"/>
              <a:t>件。</a:t>
            </a:r>
            <a:endParaRPr lang="zh-CN" altLang="en-US" sz="3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8722" name="直接连接符 328721"/>
          <p:cNvSpPr/>
          <p:nvPr/>
        </p:nvSpPr>
        <p:spPr>
          <a:xfrm>
            <a:off x="1066800" y="3124200"/>
            <a:ext cx="9144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328723" name="直接连接符 328722"/>
          <p:cNvSpPr/>
          <p:nvPr/>
        </p:nvSpPr>
        <p:spPr>
          <a:xfrm>
            <a:off x="990600" y="5410200"/>
            <a:ext cx="9144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328725" name="矩形 328724"/>
          <p:cNvSpPr/>
          <p:nvPr/>
        </p:nvSpPr>
        <p:spPr>
          <a:xfrm>
            <a:off x="7391400" y="838200"/>
            <a:ext cx="1416050" cy="46990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资源计划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8727" name="矩形 328726"/>
          <p:cNvSpPr/>
          <p:nvPr/>
        </p:nvSpPr>
        <p:spPr>
          <a:xfrm>
            <a:off x="4419600" y="685800"/>
            <a:ext cx="2074863" cy="83502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综合生产计划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Aggregate）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8729" name="矩形 328728"/>
          <p:cNvSpPr/>
          <p:nvPr/>
        </p:nvSpPr>
        <p:spPr>
          <a:xfrm>
            <a:off x="2209800" y="762000"/>
            <a:ext cx="1416050" cy="46990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需求预测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8730" name="文本框 328729"/>
          <p:cNvSpPr txBox="1"/>
          <p:nvPr/>
        </p:nvSpPr>
        <p:spPr>
          <a:xfrm>
            <a:off x="533400" y="1371600"/>
            <a:ext cx="17526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Front end</a:t>
            </a:r>
            <a:endParaRPr lang="en-US" altLang="zh-CN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28731" name="文本框 328730"/>
          <p:cNvSpPr txBox="1"/>
          <p:nvPr/>
        </p:nvSpPr>
        <p:spPr>
          <a:xfrm>
            <a:off x="609600" y="4038600"/>
            <a:ext cx="16002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Engine</a:t>
            </a:r>
            <a:endParaRPr lang="en-US" altLang="zh-CN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28732" name="文本框 328731"/>
          <p:cNvSpPr txBox="1"/>
          <p:nvPr/>
        </p:nvSpPr>
        <p:spPr>
          <a:xfrm>
            <a:off x="762000" y="6019800"/>
            <a:ext cx="17526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Back end</a:t>
            </a:r>
            <a:endParaRPr lang="en-US" altLang="zh-CN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28733" name="矩形 328732"/>
          <p:cNvSpPr/>
          <p:nvPr/>
        </p:nvSpPr>
        <p:spPr>
          <a:xfrm>
            <a:off x="4648200" y="1981200"/>
            <a:ext cx="1720850" cy="83502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主生产计划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MPS）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8734" name="矩形 328733"/>
          <p:cNvSpPr/>
          <p:nvPr/>
        </p:nvSpPr>
        <p:spPr>
          <a:xfrm>
            <a:off x="4572000" y="3429000"/>
            <a:ext cx="2025650" cy="83502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物料需求计划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MPS）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8735" name="矩形 328734"/>
          <p:cNvSpPr/>
          <p:nvPr/>
        </p:nvSpPr>
        <p:spPr>
          <a:xfrm>
            <a:off x="4572000" y="5718175"/>
            <a:ext cx="2025650" cy="83502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车间作业计划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PAC）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8737" name="矩形 328736"/>
          <p:cNvSpPr/>
          <p:nvPr/>
        </p:nvSpPr>
        <p:spPr>
          <a:xfrm>
            <a:off x="2362200" y="3581400"/>
            <a:ext cx="1416050" cy="46990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库存信息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8738" name="矩形 328737"/>
          <p:cNvSpPr/>
          <p:nvPr/>
        </p:nvSpPr>
        <p:spPr>
          <a:xfrm>
            <a:off x="7086600" y="3429000"/>
            <a:ext cx="2025650" cy="83502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能力需求计划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CRP）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8739" name="矩形 328738"/>
          <p:cNvSpPr/>
          <p:nvPr/>
        </p:nvSpPr>
        <p:spPr>
          <a:xfrm>
            <a:off x="7162800" y="5715000"/>
            <a:ext cx="2025650" cy="83502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物资供应计划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PM）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8750" name="直接连接符 328749"/>
          <p:cNvSpPr/>
          <p:nvPr/>
        </p:nvSpPr>
        <p:spPr>
          <a:xfrm>
            <a:off x="5562600" y="5486400"/>
            <a:ext cx="25146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751" name="直接连接符 328750"/>
          <p:cNvSpPr/>
          <p:nvPr/>
        </p:nvSpPr>
        <p:spPr>
          <a:xfrm>
            <a:off x="8077200" y="5486400"/>
            <a:ext cx="0" cy="2286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28758" name="标题 328757"/>
          <p:cNvSpPr>
            <a:spLocks noGrp="1"/>
          </p:cNvSpPr>
          <p:nvPr>
            <p:ph type="ctrTitle"/>
          </p:nvPr>
        </p:nvSpPr>
        <p:spPr>
          <a:xfrm>
            <a:off x="2822575" y="6946900"/>
            <a:ext cx="3883025" cy="596900"/>
          </a:xfrm>
          <a:ln/>
        </p:spPr>
        <p:txBody>
          <a:bodyPr lIns="110377" tIns="55189" rIns="110377" bIns="55189" anchor="b" anchorCtr="0"/>
          <a:p>
            <a:pPr defTabSz="1103630">
              <a:buSzTx/>
              <a:buFontTx/>
              <a:buNone/>
            </a:pPr>
            <a:r>
              <a:rPr lang="zh-CN" altLang="en-US" sz="3500" b="1" kern="1200" baseline="0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工业生产计划体系</a:t>
            </a:r>
            <a:endParaRPr lang="zh-CN" altLang="en-US" sz="3500" b="1" kern="1200" baseline="0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28760" name="直接连接符 328759"/>
          <p:cNvSpPr/>
          <p:nvPr/>
        </p:nvSpPr>
        <p:spPr>
          <a:xfrm flipH="1">
            <a:off x="6400800" y="1295400"/>
            <a:ext cx="1600200" cy="11430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28761" name="直接连接符 328760"/>
          <p:cNvSpPr/>
          <p:nvPr/>
        </p:nvSpPr>
        <p:spPr>
          <a:xfrm flipH="1">
            <a:off x="6477000" y="1066800"/>
            <a:ext cx="9144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28762" name="直接连接符 328761"/>
          <p:cNvSpPr/>
          <p:nvPr/>
        </p:nvSpPr>
        <p:spPr>
          <a:xfrm>
            <a:off x="3657600" y="990600"/>
            <a:ext cx="7620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28763" name="直接连接符 328762"/>
          <p:cNvSpPr/>
          <p:nvPr/>
        </p:nvSpPr>
        <p:spPr>
          <a:xfrm>
            <a:off x="5410200" y="1524000"/>
            <a:ext cx="0" cy="4572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28765" name="直接连接符 328764"/>
          <p:cNvSpPr/>
          <p:nvPr/>
        </p:nvSpPr>
        <p:spPr>
          <a:xfrm>
            <a:off x="3810000" y="3810000"/>
            <a:ext cx="7620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28766" name="直接连接符 328765"/>
          <p:cNvSpPr/>
          <p:nvPr/>
        </p:nvSpPr>
        <p:spPr>
          <a:xfrm>
            <a:off x="5486400" y="2819400"/>
            <a:ext cx="0" cy="6096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28767" name="直接连接符 328766"/>
          <p:cNvSpPr/>
          <p:nvPr/>
        </p:nvSpPr>
        <p:spPr>
          <a:xfrm flipH="1">
            <a:off x="6629400" y="3886200"/>
            <a:ext cx="4572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28768" name="矩形 328767"/>
          <p:cNvSpPr/>
          <p:nvPr/>
        </p:nvSpPr>
        <p:spPr>
          <a:xfrm>
            <a:off x="4648200" y="4495800"/>
            <a:ext cx="1905000" cy="762000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28769" name="文本框 328768"/>
          <p:cNvSpPr txBox="1"/>
          <p:nvPr/>
        </p:nvSpPr>
        <p:spPr>
          <a:xfrm>
            <a:off x="4648200" y="4495800"/>
            <a:ext cx="1905000" cy="82232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时间能力计划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8770" name="直接连接符 328769"/>
          <p:cNvSpPr/>
          <p:nvPr/>
        </p:nvSpPr>
        <p:spPr>
          <a:xfrm>
            <a:off x="5562600" y="5257800"/>
            <a:ext cx="0" cy="5334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28771" name="直接连接符 328770"/>
          <p:cNvSpPr/>
          <p:nvPr/>
        </p:nvSpPr>
        <p:spPr>
          <a:xfrm>
            <a:off x="2971800" y="6705600"/>
            <a:ext cx="51816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772" name="直接连接符 328771"/>
          <p:cNvSpPr/>
          <p:nvPr/>
        </p:nvSpPr>
        <p:spPr>
          <a:xfrm>
            <a:off x="8153400" y="6553200"/>
            <a:ext cx="0" cy="1524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775" name="直接连接符 328774"/>
          <p:cNvSpPr/>
          <p:nvPr/>
        </p:nvSpPr>
        <p:spPr>
          <a:xfrm flipV="1">
            <a:off x="2971800" y="4038600"/>
            <a:ext cx="0" cy="26670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28776" name="直接连接符 328775"/>
          <p:cNvSpPr/>
          <p:nvPr/>
        </p:nvSpPr>
        <p:spPr>
          <a:xfrm>
            <a:off x="5486400" y="4267200"/>
            <a:ext cx="0" cy="2286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28777" name="矩形 328776"/>
          <p:cNvSpPr/>
          <p:nvPr/>
        </p:nvSpPr>
        <p:spPr>
          <a:xfrm>
            <a:off x="7086600" y="4419600"/>
            <a:ext cx="2057400" cy="762000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28778" name="文本框 328777"/>
          <p:cNvSpPr txBox="1"/>
          <p:nvPr/>
        </p:nvSpPr>
        <p:spPr>
          <a:xfrm>
            <a:off x="7086600" y="4419600"/>
            <a:ext cx="2057400" cy="80962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物料清单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800">
                <a:latin typeface="Times New Roman" panose="02020603050405020304" pitchFamily="18" charset="0"/>
                <a:ea typeface="宋体" panose="02010600030101010101" pitchFamily="2" charset="-122"/>
              </a:rPr>
              <a:t>BOM</a:t>
            </a:r>
            <a:endParaRPr lang="en-US" altLang="zh-CN" sz="18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8779" name="直接连接符 328778"/>
          <p:cNvSpPr/>
          <p:nvPr/>
        </p:nvSpPr>
        <p:spPr>
          <a:xfrm flipH="1" flipV="1">
            <a:off x="6553200" y="3962400"/>
            <a:ext cx="533400" cy="83820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28780" name="矩形 328779"/>
          <p:cNvSpPr/>
          <p:nvPr/>
        </p:nvSpPr>
        <p:spPr>
          <a:xfrm>
            <a:off x="9601200" y="4495800"/>
            <a:ext cx="1219200" cy="533400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28782" name="文本框 328781"/>
          <p:cNvSpPr txBox="1"/>
          <p:nvPr/>
        </p:nvSpPr>
        <p:spPr>
          <a:xfrm>
            <a:off x="9601200" y="4572000"/>
            <a:ext cx="1219200" cy="3968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工艺文件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8783" name="直接连接符 328782"/>
          <p:cNvSpPr/>
          <p:nvPr/>
        </p:nvSpPr>
        <p:spPr>
          <a:xfrm flipH="1">
            <a:off x="9144000" y="4800600"/>
            <a:ext cx="4572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6354" name="标题 356353"/>
          <p:cNvSpPr>
            <a:spLocks noGrp="1"/>
          </p:cNvSpPr>
          <p:nvPr>
            <p:ph type="title"/>
          </p:nvPr>
        </p:nvSpPr>
        <p:spPr>
          <a:ln/>
        </p:spPr>
        <p:txBody>
          <a:bodyPr lIns="110377" tIns="55189" rIns="110377" bIns="55189" anchor="b" anchorCtr="0"/>
          <a:p>
            <a:r>
              <a:rPr lang="zh-CN" altLang="en-US" dirty="0">
                <a:solidFill>
                  <a:schemeClr val="tx1"/>
                </a:solidFill>
              </a:rPr>
              <a:t>变量设定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56355" name="文本占位符 356354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110377" tIns="55189" rIns="110377" bIns="55189"/>
          <a:p>
            <a:pPr>
              <a:lnSpc>
                <a:spcPct val="90000"/>
              </a:lnSpc>
            </a:pPr>
            <a:r>
              <a:rPr lang="en-US" altLang="zh-CN" sz="3500"/>
              <a:t>Wt ----- t</a:t>
            </a:r>
            <a:r>
              <a:rPr lang="zh-CN" altLang="en-US" sz="3500" dirty="0"/>
              <a:t>月劳动力数量；</a:t>
            </a:r>
            <a:endParaRPr lang="zh-CN" altLang="en-US" sz="3500" dirty="0"/>
          </a:p>
          <a:p>
            <a:pPr>
              <a:lnSpc>
                <a:spcPct val="90000"/>
              </a:lnSpc>
            </a:pPr>
            <a:r>
              <a:rPr lang="en-US" altLang="zh-CN" sz="3500"/>
              <a:t>Ht ----- t</a:t>
            </a:r>
            <a:r>
              <a:rPr lang="zh-CN" altLang="en-US" sz="3500" dirty="0"/>
              <a:t>月份开始时新雇用的工人数；</a:t>
            </a:r>
            <a:endParaRPr lang="zh-CN" altLang="en-US" sz="3500" dirty="0"/>
          </a:p>
          <a:p>
            <a:pPr>
              <a:lnSpc>
                <a:spcPct val="90000"/>
              </a:lnSpc>
            </a:pPr>
            <a:r>
              <a:rPr lang="en-US" altLang="zh-CN" sz="3500"/>
              <a:t>Lt ----- t</a:t>
            </a:r>
            <a:r>
              <a:rPr lang="zh-CN" altLang="en-US" sz="3500" dirty="0"/>
              <a:t>月份开始被解雇的工人数；</a:t>
            </a:r>
            <a:endParaRPr lang="zh-CN" altLang="en-US" sz="3500" dirty="0"/>
          </a:p>
          <a:p>
            <a:pPr>
              <a:lnSpc>
                <a:spcPct val="90000"/>
              </a:lnSpc>
            </a:pPr>
            <a:r>
              <a:rPr lang="en-US" altLang="zh-CN" sz="3500"/>
              <a:t>Pt ----- t</a:t>
            </a:r>
            <a:r>
              <a:rPr lang="zh-CN" altLang="en-US" sz="3500" dirty="0"/>
              <a:t>月份生产的产品数；</a:t>
            </a:r>
            <a:endParaRPr lang="zh-CN" altLang="en-US" sz="3500" dirty="0"/>
          </a:p>
          <a:p>
            <a:pPr>
              <a:lnSpc>
                <a:spcPct val="90000"/>
              </a:lnSpc>
            </a:pPr>
            <a:r>
              <a:rPr lang="en-US" altLang="zh-CN" sz="3500"/>
              <a:t>It ----- t</a:t>
            </a:r>
            <a:r>
              <a:rPr lang="zh-CN" altLang="en-US" sz="3500" dirty="0"/>
              <a:t>月末库存量；</a:t>
            </a:r>
            <a:endParaRPr lang="zh-CN" altLang="en-US" sz="3500" dirty="0"/>
          </a:p>
          <a:p>
            <a:pPr>
              <a:lnSpc>
                <a:spcPct val="90000"/>
              </a:lnSpc>
            </a:pPr>
            <a:r>
              <a:rPr lang="en-US" altLang="zh-CN" sz="3500"/>
              <a:t>St ----- t</a:t>
            </a:r>
            <a:r>
              <a:rPr lang="zh-CN" altLang="en-US" sz="3500" dirty="0"/>
              <a:t>月末缺货数；</a:t>
            </a:r>
            <a:endParaRPr lang="zh-CN" altLang="en-US" sz="3500" dirty="0"/>
          </a:p>
          <a:p>
            <a:pPr>
              <a:lnSpc>
                <a:spcPct val="90000"/>
              </a:lnSpc>
            </a:pPr>
            <a:r>
              <a:rPr lang="en-US" altLang="zh-CN" sz="3500"/>
              <a:t>Ct ----- t</a:t>
            </a:r>
            <a:r>
              <a:rPr lang="zh-CN" altLang="en-US" sz="3500" dirty="0"/>
              <a:t>月份外包的产品数；</a:t>
            </a:r>
            <a:endParaRPr lang="zh-CN" altLang="en-US" sz="3500" dirty="0"/>
          </a:p>
          <a:p>
            <a:pPr>
              <a:lnSpc>
                <a:spcPct val="90000"/>
              </a:lnSpc>
            </a:pPr>
            <a:r>
              <a:rPr lang="en-US" altLang="zh-CN" sz="3500" err="1"/>
              <a:t>Ot</a:t>
            </a:r>
            <a:r>
              <a:rPr lang="en-US" altLang="zh-CN" sz="3500"/>
              <a:t> ----- t</a:t>
            </a:r>
            <a:r>
              <a:rPr lang="zh-CN" altLang="en-US" sz="3500" dirty="0"/>
              <a:t>月份超时数。</a:t>
            </a:r>
            <a:endParaRPr lang="zh-CN" altLang="en-US" sz="35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7378" name="标题 357377"/>
          <p:cNvSpPr>
            <a:spLocks noGrp="1"/>
          </p:cNvSpPr>
          <p:nvPr>
            <p:ph type="title"/>
          </p:nvPr>
        </p:nvSpPr>
        <p:spPr>
          <a:ln/>
        </p:spPr>
        <p:txBody>
          <a:bodyPr lIns="110377" tIns="55189" rIns="110377" bIns="55189" anchor="b" anchorCtr="0"/>
          <a:p>
            <a:r>
              <a:rPr lang="zh-CN" altLang="en-US" dirty="0">
                <a:solidFill>
                  <a:schemeClr val="tx1"/>
                </a:solidFill>
              </a:rPr>
              <a:t>各项费用计算结果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57379" name="文本占位符 357378"/>
          <p:cNvSpPr>
            <a:spLocks noGrp="1"/>
          </p:cNvSpPr>
          <p:nvPr>
            <p:ph type="body" idx="1"/>
          </p:nvPr>
        </p:nvSpPr>
        <p:spPr>
          <a:xfrm>
            <a:off x="1336675" y="3200400"/>
            <a:ext cx="9618663" cy="2816225"/>
          </a:xfrm>
          <a:ln/>
        </p:spPr>
        <p:txBody>
          <a:bodyPr lIns="110377" tIns="55189" rIns="110377" bIns="55189"/>
          <a:p>
            <a:pPr>
              <a:buNone/>
            </a:pPr>
            <a:r>
              <a:rPr lang="zh-CN" altLang="en-US" dirty="0"/>
              <a:t> 表</a:t>
            </a:r>
            <a:r>
              <a:rPr lang="en-US" altLang="zh-CN"/>
              <a:t>10-6 </a:t>
            </a:r>
            <a:r>
              <a:rPr lang="zh-CN" altLang="en-US" dirty="0"/>
              <a:t>各决策变量的成本</a:t>
            </a:r>
            <a:endParaRPr lang="zh-CN" altLang="en-US" dirty="0"/>
          </a:p>
          <a:p>
            <a:pPr>
              <a:buNone/>
            </a:pPr>
            <a:r>
              <a:rPr lang="en-US" altLang="zh-CN" sz="3200"/>
              <a:t>  Wt          Ht             Lt          It        Pt      St       Ct        </a:t>
            </a:r>
            <a:r>
              <a:rPr lang="en-US" altLang="zh-CN" sz="3200" err="1"/>
              <a:t>Ot</a:t>
            </a:r>
            <a:endParaRPr lang="en-US" altLang="zh-CN" sz="3200"/>
          </a:p>
          <a:p>
            <a:pPr>
              <a:buNone/>
            </a:pPr>
            <a:r>
              <a:rPr lang="en-US" altLang="zh-CN" sz="3200"/>
              <a:t>800      1000      1500      5        10       5       10         7</a:t>
            </a:r>
            <a:endParaRPr lang="zh-CN" altLang="en-US" sz="3200"/>
          </a:p>
        </p:txBody>
      </p:sp>
      <p:sp>
        <p:nvSpPr>
          <p:cNvPr id="357381" name="文本框 357380"/>
          <p:cNvSpPr txBox="1"/>
          <p:nvPr/>
        </p:nvSpPr>
        <p:spPr>
          <a:xfrm>
            <a:off x="1697038" y="5513388"/>
            <a:ext cx="6913562" cy="15525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固定工人每月工资：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5*8*20=800</a:t>
            </a:r>
            <a:endParaRPr lang="en-US" altLang="zh-CN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新雇工人每月工资：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6.25*8*20=1000</a:t>
            </a:r>
            <a:endParaRPr lang="en-US" altLang="zh-CN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解雇工人每月工资：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75*20=1500</a:t>
            </a:r>
            <a:endParaRPr lang="en-US" altLang="zh-CN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02" name="标题 358401"/>
          <p:cNvSpPr>
            <a:spLocks noGrp="1"/>
          </p:cNvSpPr>
          <p:nvPr>
            <p:ph type="title"/>
          </p:nvPr>
        </p:nvSpPr>
        <p:spPr>
          <a:ln/>
        </p:spPr>
        <p:txBody>
          <a:bodyPr lIns="110377" tIns="55189" rIns="110377" bIns="55189" anchor="b" anchorCtr="0"/>
          <a:p>
            <a:r>
              <a:rPr lang="zh-CN" altLang="en-US" dirty="0">
                <a:solidFill>
                  <a:schemeClr val="tx1"/>
                </a:solidFill>
              </a:rPr>
              <a:t>目标函数</a:t>
            </a:r>
            <a:endParaRPr lang="zh-CN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358404" name="内容占位符 358403"/>
          <p:cNvGraphicFramePr/>
          <p:nvPr>
            <p:ph sz="half" idx="1"/>
          </p:nvPr>
        </p:nvGraphicFramePr>
        <p:xfrm>
          <a:off x="1481138" y="3568700"/>
          <a:ext cx="8785225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3896995" imgH="431800" progId="Equation.3">
                  <p:embed/>
                </p:oleObj>
              </mc:Choice>
              <mc:Fallback>
                <p:oleObj name="" r:id="rId1" imgW="3896995" imgH="431800" progId="Equation.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81138" y="3568700"/>
                        <a:ext cx="8785225" cy="973138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06" name="文本框 358405"/>
          <p:cNvSpPr txBox="1"/>
          <p:nvPr/>
        </p:nvSpPr>
        <p:spPr>
          <a:xfrm>
            <a:off x="4362450" y="4792663"/>
            <a:ext cx="3959225" cy="3365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endParaRPr lang="zh-CN" altLang="en-US" sz="16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358407" name="内容占位符 358406"/>
          <p:cNvGraphicFramePr/>
          <p:nvPr>
            <p:ph sz="half" idx="2"/>
          </p:nvPr>
        </p:nvGraphicFramePr>
        <p:xfrm>
          <a:off x="2466975" y="5353050"/>
          <a:ext cx="3417888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3" imgW="1688465" imgH="431800" progId="Equation.3">
                  <p:embed/>
                </p:oleObj>
              </mc:Choice>
              <mc:Fallback>
                <p:oleObj name="" r:id="rId3" imgW="1688465" imgH="431800" progId="Equation.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66975" y="5353050"/>
                        <a:ext cx="3417888" cy="8731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09" name="文本框 358408"/>
          <p:cNvSpPr txBox="1"/>
          <p:nvPr/>
        </p:nvSpPr>
        <p:spPr>
          <a:xfrm>
            <a:off x="3209925" y="6376988"/>
            <a:ext cx="6624638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8411" name="文本框 358410"/>
          <p:cNvSpPr txBox="1"/>
          <p:nvPr/>
        </p:nvSpPr>
        <p:spPr>
          <a:xfrm>
            <a:off x="2633663" y="6448425"/>
            <a:ext cx="7561262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en-US" altLang="zh-CN">
                <a:latin typeface="黑体" panose="02010609060101010101" pitchFamily="2" charset="-122"/>
                <a:ea typeface="黑体" panose="02010609060101010101" pitchFamily="2" charset="-122"/>
              </a:rPr>
              <a:t>S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dirty="0">
                <a:latin typeface="黑体" panose="02010609060101010101" pitchFamily="2" charset="-122"/>
                <a:ea typeface="黑体" panose="02010609060101010101" pitchFamily="2" charset="-122"/>
              </a:rPr>
              <a:t>缺货数量；</a:t>
            </a:r>
            <a:r>
              <a:rPr lang="en-US" altLang="zh-CN">
                <a:latin typeface="黑体" panose="02010609060101010101" pitchFamily="2" charset="-122"/>
                <a:ea typeface="黑体" panose="02010609060101010101" pitchFamily="2" charset="-122"/>
              </a:rPr>
              <a:t>C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dirty="0">
                <a:latin typeface="黑体" panose="02010609060101010101" pitchFamily="2" charset="-122"/>
                <a:ea typeface="黑体" panose="02010609060101010101" pitchFamily="2" charset="-122"/>
              </a:rPr>
              <a:t>外包数量；</a:t>
            </a:r>
            <a:r>
              <a:rPr lang="en-US" altLang="zh-CN">
                <a:latin typeface="黑体" panose="02010609060101010101" pitchFamily="2" charset="-122"/>
                <a:ea typeface="黑体" panose="02010609060101010101" pitchFamily="2" charset="-122"/>
              </a:rPr>
              <a:t>Q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dirty="0">
                <a:latin typeface="黑体" panose="02010609060101010101" pitchFamily="2" charset="-122"/>
                <a:ea typeface="黑体" panose="02010609060101010101" pitchFamily="2" charset="-122"/>
              </a:rPr>
              <a:t>超时工时</a:t>
            </a:r>
            <a:endParaRPr lang="zh-CN" altLang="en-US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0450" name="标题 360449"/>
          <p:cNvSpPr>
            <a:spLocks noGrp="1"/>
          </p:cNvSpPr>
          <p:nvPr>
            <p:ph type="title" sz="quarter"/>
          </p:nvPr>
        </p:nvSpPr>
        <p:spPr>
          <a:ln/>
        </p:spPr>
        <p:txBody>
          <a:bodyPr lIns="110377" tIns="55189" rIns="110377" bIns="55189" anchor="b" anchorCtr="0"/>
          <a:p>
            <a:r>
              <a:rPr lang="zh-CN" altLang="en-US" dirty="0">
                <a:solidFill>
                  <a:schemeClr val="tx1"/>
                </a:solidFill>
              </a:rPr>
              <a:t>约束条件</a:t>
            </a:r>
            <a:endParaRPr lang="zh-CN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360452" name="内容占位符 360451"/>
          <p:cNvGraphicFramePr/>
          <p:nvPr>
            <p:ph sz="quarter" idx="1"/>
          </p:nvPr>
        </p:nvGraphicFramePr>
        <p:xfrm>
          <a:off x="1027113" y="2940050"/>
          <a:ext cx="77311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" imgW="3251200" imgH="228600" progId="Equation.3">
                  <p:embed/>
                </p:oleObj>
              </mc:Choice>
              <mc:Fallback>
                <p:oleObj name="" r:id="rId1" imgW="3251200" imgH="228600" progId="Equation.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27113" y="2940050"/>
                        <a:ext cx="7731125" cy="5429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0454" name="内容占位符 360453"/>
          <p:cNvGraphicFramePr/>
          <p:nvPr>
            <p:ph sz="quarter" idx="2"/>
          </p:nvPr>
        </p:nvGraphicFramePr>
        <p:xfrm>
          <a:off x="1027113" y="3994150"/>
          <a:ext cx="82804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3" imgW="3314700" imgH="228600" progId="Equation.3">
                  <p:embed/>
                </p:oleObj>
              </mc:Choice>
              <mc:Fallback>
                <p:oleObj name="" r:id="rId3" imgW="3314700" imgH="228600" progId="Equation.3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7113" y="3994150"/>
                        <a:ext cx="8280400" cy="58896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0456" name="内容占位符 360455"/>
          <p:cNvGraphicFramePr/>
          <p:nvPr>
            <p:ph sz="quarter" idx="3"/>
          </p:nvPr>
        </p:nvGraphicFramePr>
        <p:xfrm>
          <a:off x="1100138" y="5434013"/>
          <a:ext cx="87630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5" imgW="4165600" imgH="228600" progId="Equation.3">
                  <p:embed/>
                </p:oleObj>
              </mc:Choice>
              <mc:Fallback>
                <p:oleObj name="" r:id="rId5" imgW="4165600" imgH="228600" progId="Equation.3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0138" y="5434013"/>
                        <a:ext cx="8763000" cy="62547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0458" name="内容占位符 360457"/>
          <p:cNvGraphicFramePr/>
          <p:nvPr>
            <p:ph sz="quarter" idx="4"/>
          </p:nvPr>
        </p:nvGraphicFramePr>
        <p:xfrm>
          <a:off x="2057400" y="6737350"/>
          <a:ext cx="691356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7" imgW="2336800" imgH="228600" progId="Equation.3">
                  <p:embed/>
                </p:oleObj>
              </mc:Choice>
              <mc:Fallback>
                <p:oleObj name="" r:id="rId7" imgW="2336800" imgH="228600" progId="Equation.3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57400" y="6737350"/>
                        <a:ext cx="6913563" cy="58896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0462" name="文本框 360461"/>
          <p:cNvSpPr txBox="1"/>
          <p:nvPr/>
        </p:nvSpPr>
        <p:spPr>
          <a:xfrm>
            <a:off x="2344738" y="4432300"/>
            <a:ext cx="5834062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黑体" panose="02010609060101010101" pitchFamily="2" charset="-122"/>
                <a:ea typeface="黑体" panose="02010609060101010101" pitchFamily="2" charset="-122"/>
              </a:rPr>
              <a:t>（常人班工人每天</a:t>
            </a:r>
            <a:r>
              <a:rPr lang="en-US" altLang="zh-CN">
                <a:latin typeface="黑体" panose="02010609060101010101" pitchFamily="2" charset="-122"/>
                <a:ea typeface="黑体" panose="02010609060101010101" pitchFamily="2" charset="-122"/>
              </a:rPr>
              <a:t>5</a:t>
            </a:r>
            <a:r>
              <a:rPr lang="zh-CN" altLang="en-US" dirty="0">
                <a:latin typeface="黑体" panose="02010609060101010101" pitchFamily="2" charset="-122"/>
                <a:ea typeface="黑体" panose="02010609060101010101" pitchFamily="2" charset="-122"/>
              </a:rPr>
              <a:t>件，加班每件</a:t>
            </a:r>
            <a:r>
              <a:rPr lang="en-US" altLang="zh-CN">
                <a:latin typeface="黑体" panose="02010609060101010101" pitchFamily="2" charset="-122"/>
                <a:ea typeface="黑体" panose="02010609060101010101" pitchFamily="2" charset="-122"/>
              </a:rPr>
              <a:t>5</a:t>
            </a:r>
            <a:r>
              <a:rPr lang="zh-CN" altLang="en-US" dirty="0">
                <a:latin typeface="黑体" panose="02010609060101010101" pitchFamily="2" charset="-122"/>
                <a:ea typeface="黑体" panose="02010609060101010101" pitchFamily="2" charset="-122"/>
              </a:rPr>
              <a:t>小时）</a:t>
            </a:r>
            <a:endParaRPr lang="zh-CN" altLang="en-US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60463" name="文本框 360462"/>
          <p:cNvSpPr txBox="1"/>
          <p:nvPr/>
        </p:nvSpPr>
        <p:spPr>
          <a:xfrm>
            <a:off x="2489200" y="5945188"/>
            <a:ext cx="5832475" cy="82232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（本月生产量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2" charset="-122"/>
              </a:rPr>
              <a:t>+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上月库存加本月外包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2" charset="-122"/>
              </a:rPr>
              <a:t>=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本月需求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2" charset="-122"/>
              </a:rPr>
              <a:t>+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是月缺货加本库存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2" charset="-122"/>
              </a:rPr>
              <a:t>-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本月缺货）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60465" name="文本框 360464"/>
          <p:cNvSpPr txBox="1"/>
          <p:nvPr/>
        </p:nvSpPr>
        <p:spPr>
          <a:xfrm>
            <a:off x="2778125" y="7385050"/>
            <a:ext cx="554355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黑体" panose="02010609060101010101" pitchFamily="2" charset="-122"/>
                <a:ea typeface="黑体" panose="02010609060101010101" pitchFamily="2" charset="-122"/>
              </a:rPr>
              <a:t>（每一工人每月加班不超过</a:t>
            </a:r>
            <a:r>
              <a:rPr lang="en-US" altLang="zh-CN">
                <a:latin typeface="黑体" panose="02010609060101010101" pitchFamily="2" charset="-122"/>
                <a:ea typeface="黑体" panose="02010609060101010101" pitchFamily="2" charset="-122"/>
              </a:rPr>
              <a:t>10</a:t>
            </a:r>
            <a:r>
              <a:rPr lang="zh-CN" altLang="en-US" dirty="0">
                <a:latin typeface="黑体" panose="02010609060101010101" pitchFamily="2" charset="-122"/>
                <a:ea typeface="黑体" panose="02010609060101010101" pitchFamily="2" charset="-122"/>
              </a:rPr>
              <a:t>小时）</a:t>
            </a:r>
            <a:endParaRPr lang="zh-CN" altLang="en-US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3282" name="标题 353281"/>
          <p:cNvSpPr>
            <a:spLocks noGrp="1"/>
          </p:cNvSpPr>
          <p:nvPr>
            <p:ph type="title"/>
          </p:nvPr>
        </p:nvSpPr>
        <p:spPr>
          <a:xfrm>
            <a:off x="1508125" y="488950"/>
            <a:ext cx="9618663" cy="882650"/>
          </a:xfrm>
          <a:ln/>
        </p:spPr>
        <p:txBody>
          <a:bodyPr lIns="110377" tIns="55189" rIns="110377" bIns="55189" anchor="b" anchorCtr="0"/>
          <a:p>
            <a:r>
              <a:rPr lang="zh-CN" altLang="en-US" sz="4400" dirty="0">
                <a:solidFill>
                  <a:srgbClr val="FF0066"/>
                </a:solidFill>
                <a:ea typeface="隶书" panose="02010509060101010101" pitchFamily="49" charset="-122"/>
              </a:rPr>
              <a:t>生产组织线性规划练习例</a:t>
            </a:r>
            <a:endParaRPr lang="zh-CN" altLang="en-US" sz="4400" dirty="0">
              <a:solidFill>
                <a:srgbClr val="FF0066"/>
              </a:solidFill>
              <a:ea typeface="隶书" panose="02010509060101010101" pitchFamily="49" charset="-122"/>
            </a:endParaRPr>
          </a:p>
        </p:txBody>
      </p:sp>
      <p:sp>
        <p:nvSpPr>
          <p:cNvPr id="353283" name="文本占位符 353282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110377" tIns="55189" rIns="110377" bIns="55189"/>
          <a:p>
            <a:pPr>
              <a:buNone/>
            </a:pPr>
            <a:r>
              <a:rPr lang="zh-CN" altLang="en-US" sz="2400" dirty="0"/>
              <a:t>题意：</a:t>
            </a:r>
            <a:endParaRPr lang="zh-CN" altLang="en-US" sz="2400" dirty="0"/>
          </a:p>
        </p:txBody>
      </p:sp>
      <p:sp>
        <p:nvSpPr>
          <p:cNvPr id="353284" name="文本框 353283"/>
          <p:cNvSpPr txBox="1"/>
          <p:nvPr/>
        </p:nvSpPr>
        <p:spPr>
          <a:xfrm>
            <a:off x="1447800" y="3048000"/>
            <a:ext cx="9867900" cy="44005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Impact" panose="020B0806030902050204" pitchFamily="34" charset="0"/>
                <a:ea typeface="宋体" panose="02010600030101010101" pitchFamily="2" charset="-122"/>
              </a:rPr>
              <a:t>某厂生产柴油机，1、2、3、4月的订货分别为（台）：</a:t>
            </a:r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Impact" panose="020B0806030902050204" pitchFamily="34" charset="0"/>
              <a:ea typeface="宋体" panose="02010600030101010101" pitchFamily="2" charset="-122"/>
            </a:endParaRPr>
          </a:p>
          <a:p>
            <a:pPr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Impact" panose="020B0806030902050204" pitchFamily="34" charset="0"/>
                <a:ea typeface="宋体" panose="02010600030101010101" pitchFamily="2" charset="-122"/>
              </a:rPr>
              <a:t>                     3000，4500，3500，5000。</a:t>
            </a:r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Impact" panose="020B0806030902050204" pitchFamily="34" charset="0"/>
              <a:ea typeface="宋体" panose="02010600030101010101" pitchFamily="2" charset="-122"/>
            </a:endParaRPr>
          </a:p>
          <a:p>
            <a:pPr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Impact" panose="020B0806030902050204" pitchFamily="34" charset="0"/>
                <a:ea typeface="宋体" panose="02010600030101010101" pitchFamily="2" charset="-122"/>
              </a:rPr>
              <a:t>该厂正常生产能力为：3000台，成本每台为：5000元；</a:t>
            </a:r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Impact" panose="020B0806030902050204" pitchFamily="34" charset="0"/>
              <a:ea typeface="宋体" panose="02010600030101010101" pitchFamily="2" charset="-122"/>
            </a:endParaRPr>
          </a:p>
          <a:p>
            <a:pPr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Impact" panose="020B0806030902050204" pitchFamily="34" charset="0"/>
                <a:ea typeface="宋体" panose="02010600030101010101" pitchFamily="2" charset="-122"/>
              </a:rPr>
              <a:t>                        加班能力为：1500台，每台另加1500元；</a:t>
            </a:r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Impact" panose="020B0806030902050204" pitchFamily="34" charset="0"/>
              <a:ea typeface="宋体" panose="02010600030101010101" pitchFamily="2" charset="-122"/>
            </a:endParaRPr>
          </a:p>
          <a:p>
            <a:pPr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Impact" panose="020B0806030902050204" pitchFamily="34" charset="0"/>
                <a:ea typeface="宋体" panose="02010600030101010101" pitchFamily="2" charset="-122"/>
              </a:rPr>
              <a:t>                        库存：                每台每月为：200元。</a:t>
            </a:r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Impact" panose="020B0806030902050204" pitchFamily="34" charset="0"/>
              <a:ea typeface="宋体" panose="02010600030101010101" pitchFamily="2" charset="-122"/>
            </a:endParaRPr>
          </a:p>
          <a:p>
            <a:pPr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请写出目标函数和约束条件。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提示：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        变量设置： </a:t>
            </a:r>
            <a:r>
              <a:rPr lang="en-US" altLang="zh-CN" err="1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baseline="-25000" err="1"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zh-CN" baseline="-250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-----i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月的正常产量；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</a:t>
            </a:r>
            <a:r>
              <a:rPr lang="en-US" altLang="zh-CN" err="1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baseline="-25000" err="1"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zh-CN" baseline="-250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-----i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月的加班生产量；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</a:t>
            </a:r>
            <a:r>
              <a:rPr lang="en-US" altLang="zh-CN" err="1">
                <a:latin typeface="Times New Roman" panose="02020603050405020304" pitchFamily="18" charset="0"/>
                <a:ea typeface="宋体" panose="02010600030101010101" pitchFamily="2" charset="-122"/>
              </a:rPr>
              <a:t>z</a:t>
            </a:r>
            <a:r>
              <a:rPr lang="en-US" altLang="zh-CN" baseline="-25000" err="1"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zh-CN" baseline="-250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-----i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月的库存（第1月为库存）。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4306" name="文本框 354305"/>
          <p:cNvSpPr txBox="1"/>
          <p:nvPr/>
        </p:nvSpPr>
        <p:spPr>
          <a:xfrm>
            <a:off x="990600" y="0"/>
            <a:ext cx="2590800" cy="762000"/>
          </a:xfrm>
          <a:prstGeom prst="rect">
            <a:avLst/>
          </a:prstGeom>
          <a:noFill/>
          <a:ln w="38100">
            <a:noFill/>
          </a:ln>
        </p:spPr>
        <p:txBody>
          <a:bodyPr anchor="ctr" anchorCtr="0">
            <a:spAutoFit/>
          </a:bodyPr>
          <a:p>
            <a:r>
              <a:rPr lang="zh-CN" altLang="en-US" sz="4400" dirty="0">
                <a:solidFill>
                  <a:srgbClr val="FF006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题  解:</a:t>
            </a:r>
            <a:endParaRPr lang="zh-CN" altLang="en-US" sz="4400" dirty="0">
              <a:solidFill>
                <a:srgbClr val="FF0066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54307" name="文本框 354306"/>
          <p:cNvSpPr txBox="1"/>
          <p:nvPr/>
        </p:nvSpPr>
        <p:spPr>
          <a:xfrm>
            <a:off x="2514600" y="52388"/>
            <a:ext cx="8305800" cy="1801812"/>
          </a:xfrm>
          <a:prstGeom prst="rect">
            <a:avLst/>
          </a:prstGeom>
          <a:noFill/>
          <a:ln w="38100">
            <a:noFill/>
          </a:ln>
        </p:spPr>
        <p:txBody>
          <a:bodyPr anchor="ctr" anchorCtr="0">
            <a:spAutoFit/>
          </a:bodyPr>
          <a:p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变量设定：</a:t>
            </a:r>
            <a:r>
              <a:rPr lang="en-US" altLang="en-US" sz="2800" err="1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en-US" sz="2800" baseline="-25000" err="1"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en-US" sz="2800">
                <a:latin typeface="Times New Roman" panose="02020603050405020304" pitchFamily="18" charset="0"/>
                <a:ea typeface="宋体" panose="02010600030101010101" pitchFamily="2" charset="-122"/>
              </a:rPr>
              <a:t> ----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每月正常的生产量；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800" err="1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800" baseline="-25000" err="1"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 ----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每月加班的生产量；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  <a:ea typeface="宋体" panose="02010600030101010101" pitchFamily="2" charset="-122"/>
              </a:rPr>
              <a:t>z</a:t>
            </a:r>
            <a:r>
              <a:rPr lang="en-US" altLang="zh-CN" sz="2800" baseline="-25000" err="1"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 ---</a:t>
            </a:r>
            <a:r>
              <a:rPr lang="zh-CN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各月的库存量。</a:t>
            </a:r>
            <a:endParaRPr lang="zh-CN" altLang="zh-CN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i= 1, 2, 3, 4. Z</a:t>
            </a:r>
            <a:r>
              <a:rPr lang="en-US" altLang="zh-CN" sz="28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=0  </a:t>
            </a:r>
            <a:endParaRPr lang="en-US" altLang="zh-CN" sz="28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4308" name="文本框 354307"/>
          <p:cNvSpPr txBox="1"/>
          <p:nvPr/>
        </p:nvSpPr>
        <p:spPr>
          <a:xfrm>
            <a:off x="904875" y="2271713"/>
            <a:ext cx="8555038" cy="579437"/>
          </a:xfrm>
          <a:prstGeom prst="rect">
            <a:avLst/>
          </a:prstGeom>
          <a:solidFill>
            <a:srgbClr val="CCCC00"/>
          </a:solidFill>
          <a:ln w="38100">
            <a:noFill/>
          </a:ln>
        </p:spPr>
        <p:txBody>
          <a:bodyPr anchor="ctr" anchorCtr="0">
            <a:spAutoFit/>
          </a:bodyPr>
          <a:p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目标函数：</a:t>
            </a:r>
            <a:r>
              <a:rPr lang="en-US" altLang="en-US" sz="3200">
                <a:latin typeface="Times New Roman" panose="02020603050405020304" pitchFamily="18" charset="0"/>
                <a:ea typeface="宋体" panose="02010600030101010101" pitchFamily="2" charset="-122"/>
              </a:rPr>
              <a:t>min C= </a:t>
            </a:r>
            <a:r>
              <a:rPr lang="en-US" altLang="en-US">
                <a:latin typeface="Times New Roman" panose="02020603050405020304" pitchFamily="18" charset="0"/>
                <a:ea typeface="宋体" panose="02010600030101010101" pitchFamily="2" charset="-122"/>
              </a:rPr>
              <a:t>∑ 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en-US" sz="3200">
                <a:latin typeface="Times New Roman" panose="02020603050405020304" pitchFamily="18" charset="0"/>
                <a:ea typeface="宋体" panose="02010600030101010101" pitchFamily="2" charset="-122"/>
              </a:rPr>
              <a:t>5000</a:t>
            </a:r>
            <a:r>
              <a:rPr lang="en-US" altLang="en-US" sz="3200" err="1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en-US" sz="2800" err="1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en-US" sz="2800" baseline="-25000" err="1"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en-US" sz="2800">
                <a:latin typeface="Times New Roman" panose="02020603050405020304" pitchFamily="18" charset="0"/>
                <a:ea typeface="宋体" panose="02010600030101010101" pitchFamily="2" charset="-122"/>
              </a:rPr>
              <a:t>+6500 </a:t>
            </a:r>
            <a:r>
              <a:rPr lang="en-US" altLang="zh-CN" sz="2800" err="1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800" baseline="-25000" err="1"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+200 </a:t>
            </a:r>
            <a:r>
              <a:rPr lang="en-US" altLang="zh-CN" sz="2800" err="1">
                <a:latin typeface="Times New Roman" panose="02020603050405020304" pitchFamily="18" charset="0"/>
                <a:ea typeface="宋体" panose="02010600030101010101" pitchFamily="2" charset="-122"/>
              </a:rPr>
              <a:t>z</a:t>
            </a:r>
            <a:r>
              <a:rPr lang="en-US" altLang="zh-CN" sz="2800" baseline="-25000" err="1"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zh-CN" sz="28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endParaRPr lang="zh-CN" altLang="en-US" sz="280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4309" name="文本框 354308"/>
          <p:cNvSpPr txBox="1"/>
          <p:nvPr/>
        </p:nvSpPr>
        <p:spPr>
          <a:xfrm>
            <a:off x="1265238" y="3030538"/>
            <a:ext cx="10050462" cy="4970462"/>
          </a:xfrm>
          <a:prstGeom prst="rect">
            <a:avLst/>
          </a:prstGeom>
          <a:solidFill>
            <a:schemeClr val="tx2"/>
          </a:solidFill>
          <a:ln w="38100">
            <a:noFill/>
          </a:ln>
        </p:spPr>
        <p:txBody>
          <a:bodyPr anchor="ctr" anchorCtr="0">
            <a:spAutoFit/>
          </a:bodyPr>
          <a:p>
            <a:pPr algn="l"/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约束条件：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+y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-z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=3000;</a:t>
            </a:r>
            <a:endParaRPr lang="en-US" altLang="zh-CN" sz="32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+y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_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z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+z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=4500;</a:t>
            </a:r>
            <a:endParaRPr lang="en-US" altLang="zh-CN" sz="32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+y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+z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-z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=3500;</a:t>
            </a:r>
            <a:endParaRPr lang="en-US" altLang="zh-CN" sz="32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+y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+z</a:t>
            </a:r>
            <a:r>
              <a:rPr lang="en-US" altLang="zh-CN" sz="3200" baseline="-2500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=5000;</a:t>
            </a:r>
            <a:endParaRPr lang="en-US" altLang="zh-CN" sz="32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0&lt;=</a:t>
            </a:r>
            <a:r>
              <a:rPr lang="en-US" altLang="zh-CN" sz="3200" err="1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3200" baseline="-25000" err="1"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&lt;=3000;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正常生产能力约束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 0&lt;=</a:t>
            </a:r>
            <a:r>
              <a:rPr lang="en-US" altLang="zh-CN" sz="3200" err="1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3200" baseline="-25000" err="1"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&lt;=1500;  </a:t>
            </a:r>
            <a:r>
              <a:rPr lang="en-US" altLang="zh-CN" sz="3200" err="1">
                <a:latin typeface="Times New Roman" panose="02020603050405020304" pitchFamily="18" charset="0"/>
                <a:ea typeface="宋体" panose="02010600030101010101" pitchFamily="2" charset="-122"/>
              </a:rPr>
              <a:t>z</a:t>
            </a:r>
            <a:r>
              <a:rPr lang="en-US" altLang="zh-CN" sz="3200" baseline="-25000" err="1"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&gt;=0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加班的限制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4310" name="右大括号 354309"/>
          <p:cNvSpPr/>
          <p:nvPr/>
        </p:nvSpPr>
        <p:spPr>
          <a:xfrm>
            <a:off x="5945188" y="4071938"/>
            <a:ext cx="285750" cy="2185987"/>
          </a:xfrm>
          <a:prstGeom prst="rightBrace">
            <a:avLst>
              <a:gd name="adj1" fmla="val 63749"/>
              <a:gd name="adj2" fmla="val 50000"/>
            </a:avLst>
          </a:prstGeom>
          <a:noFill/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54312" name="文本框 354311"/>
          <p:cNvSpPr txBox="1"/>
          <p:nvPr/>
        </p:nvSpPr>
        <p:spPr>
          <a:xfrm>
            <a:off x="6705600" y="5143500"/>
            <a:ext cx="3581400" cy="396875"/>
          </a:xfrm>
          <a:prstGeom prst="rect">
            <a:avLst/>
          </a:prstGeom>
          <a:noFill/>
          <a:ln w="38100">
            <a:noFill/>
          </a:ln>
        </p:spPr>
        <p:txBody>
          <a:bodyPr anchor="ctr" anchorCtr="0">
            <a:spAutoFit/>
          </a:bodyPr>
          <a:p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4方程相加等于4个月 订货量</a:t>
            </a:r>
            <a:endParaRPr lang="zh-CN" altLang="en-US" sz="16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62" name="标题 296961"/>
          <p:cNvSpPr>
            <a:spLocks noGrp="1"/>
          </p:cNvSpPr>
          <p:nvPr>
            <p:ph type="title"/>
          </p:nvPr>
        </p:nvSpPr>
        <p:spPr>
          <a:xfrm>
            <a:off x="2667000" y="6858000"/>
            <a:ext cx="6324600" cy="679450"/>
          </a:xfrm>
          <a:ln/>
        </p:spPr>
        <p:txBody>
          <a:bodyPr lIns="110377" tIns="55189" rIns="110377" bIns="55189" anchor="b" anchorCtr="0"/>
          <a:p>
            <a:r>
              <a:rPr lang="zh-CN" altLang="en-US" sz="28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总生产计划在整个生产计划中的地位</a:t>
            </a:r>
            <a:endParaRPr lang="zh-CN" altLang="en-US" sz="2800" dirty="0"/>
          </a:p>
        </p:txBody>
      </p:sp>
      <p:grpSp>
        <p:nvGrpSpPr>
          <p:cNvPr id="297002" name="组合 297001"/>
          <p:cNvGrpSpPr/>
          <p:nvPr/>
        </p:nvGrpSpPr>
        <p:grpSpPr>
          <a:xfrm>
            <a:off x="1143000" y="1066800"/>
            <a:ext cx="9220200" cy="5334000"/>
            <a:chOff x="624" y="1632"/>
            <a:chExt cx="4800" cy="2304"/>
          </a:xfrm>
        </p:grpSpPr>
        <p:sp>
          <p:nvSpPr>
            <p:cNvPr id="296973" name="矩形 296972"/>
            <p:cNvSpPr/>
            <p:nvPr/>
          </p:nvSpPr>
          <p:spPr>
            <a:xfrm>
              <a:off x="2112" y="2544"/>
              <a:ext cx="1344" cy="480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96974" name="矩形 296973"/>
            <p:cNvSpPr/>
            <p:nvPr/>
          </p:nvSpPr>
          <p:spPr>
            <a:xfrm>
              <a:off x="624" y="2112"/>
              <a:ext cx="960" cy="336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96976" name="矩形 296975"/>
            <p:cNvSpPr/>
            <p:nvPr/>
          </p:nvSpPr>
          <p:spPr>
            <a:xfrm>
              <a:off x="2256" y="3312"/>
              <a:ext cx="1152" cy="336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96977" name="矩形 296976"/>
            <p:cNvSpPr/>
            <p:nvPr/>
          </p:nvSpPr>
          <p:spPr>
            <a:xfrm>
              <a:off x="624" y="2688"/>
              <a:ext cx="960" cy="336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96978" name="矩形 296977"/>
            <p:cNvSpPr/>
            <p:nvPr/>
          </p:nvSpPr>
          <p:spPr>
            <a:xfrm>
              <a:off x="4032" y="2976"/>
              <a:ext cx="960" cy="336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96979" name="矩形 296978"/>
            <p:cNvSpPr/>
            <p:nvPr/>
          </p:nvSpPr>
          <p:spPr>
            <a:xfrm>
              <a:off x="4032" y="2496"/>
              <a:ext cx="1248" cy="336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96980" name="矩形 296979"/>
            <p:cNvSpPr/>
            <p:nvPr/>
          </p:nvSpPr>
          <p:spPr>
            <a:xfrm>
              <a:off x="4032" y="2016"/>
              <a:ext cx="960" cy="336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96981" name="矩形 296980"/>
            <p:cNvSpPr/>
            <p:nvPr/>
          </p:nvSpPr>
          <p:spPr>
            <a:xfrm>
              <a:off x="2304" y="1632"/>
              <a:ext cx="960" cy="336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96982" name="文本框 296981"/>
            <p:cNvSpPr txBox="1"/>
            <p:nvPr/>
          </p:nvSpPr>
          <p:spPr>
            <a:xfrm>
              <a:off x="672" y="2160"/>
              <a:ext cx="1008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 eaLnBrk="1" hangingPunct="1"/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需求预测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96983" name="文本框 296982"/>
            <p:cNvSpPr txBox="1"/>
            <p:nvPr/>
          </p:nvSpPr>
          <p:spPr>
            <a:xfrm>
              <a:off x="768" y="2640"/>
              <a:ext cx="720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 eaLnBrk="1" hangingPunct="1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96984" name="文本框 296983"/>
            <p:cNvSpPr txBox="1"/>
            <p:nvPr/>
          </p:nvSpPr>
          <p:spPr>
            <a:xfrm>
              <a:off x="672" y="2736"/>
              <a:ext cx="816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 eaLnBrk="1" hangingPunct="1"/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  订  单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96985" name="文本框 296984"/>
            <p:cNvSpPr txBox="1"/>
            <p:nvPr/>
          </p:nvSpPr>
          <p:spPr>
            <a:xfrm>
              <a:off x="2160" y="2544"/>
              <a:ext cx="1296" cy="51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15000"/>
                </a:spcBef>
              </a:pP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综合生产计划      </a:t>
              </a:r>
              <a:r>
                <a:rPr lang="en-US" altLang="zh-CN">
                  <a:latin typeface="Times New Roman" panose="02020603050405020304" pitchFamily="18" charset="0"/>
                  <a:ea typeface="宋体" panose="02010600030101010101" pitchFamily="2" charset="-122"/>
                </a:rPr>
                <a:t>Aggregate Planning     </a:t>
              </a:r>
              <a:endParaRPr lang="en-US" altLang="zh-CN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96986" name="文本框 296985"/>
            <p:cNvSpPr txBox="1"/>
            <p:nvPr/>
          </p:nvSpPr>
          <p:spPr>
            <a:xfrm>
              <a:off x="2352" y="1680"/>
              <a:ext cx="1008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 eaLnBrk="1" hangingPunct="1"/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产品决策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96987" name="文本框 296986"/>
            <p:cNvSpPr txBox="1"/>
            <p:nvPr/>
          </p:nvSpPr>
          <p:spPr>
            <a:xfrm>
              <a:off x="4080" y="2064"/>
              <a:ext cx="960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 eaLnBrk="1" hangingPunct="1"/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能力决策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96988" name="文本框 296987"/>
            <p:cNvSpPr txBox="1"/>
            <p:nvPr/>
          </p:nvSpPr>
          <p:spPr>
            <a:xfrm>
              <a:off x="4080" y="2496"/>
              <a:ext cx="1344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 eaLnBrk="1" hangingPunct="1"/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可获的原材料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96989" name="文本框 296988"/>
            <p:cNvSpPr txBox="1"/>
            <p:nvPr/>
          </p:nvSpPr>
          <p:spPr>
            <a:xfrm>
              <a:off x="4080" y="3024"/>
              <a:ext cx="1008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 eaLnBrk="1" hangingPunct="1"/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外部能力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96990" name="文本框 296989"/>
            <p:cNvSpPr txBox="1"/>
            <p:nvPr/>
          </p:nvSpPr>
          <p:spPr>
            <a:xfrm>
              <a:off x="2256" y="3312"/>
              <a:ext cx="1104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 eaLnBrk="1" hangingPunct="1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96991" name="直接连接符 296990"/>
            <p:cNvSpPr/>
            <p:nvPr/>
          </p:nvSpPr>
          <p:spPr>
            <a:xfrm>
              <a:off x="2784" y="1968"/>
              <a:ext cx="0" cy="57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296992" name="直接连接符 296991"/>
            <p:cNvSpPr/>
            <p:nvPr/>
          </p:nvSpPr>
          <p:spPr>
            <a:xfrm>
              <a:off x="1584" y="2304"/>
              <a:ext cx="19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6993" name="直接连接符 296992"/>
            <p:cNvSpPr/>
            <p:nvPr/>
          </p:nvSpPr>
          <p:spPr>
            <a:xfrm>
              <a:off x="1776" y="2304"/>
              <a:ext cx="0" cy="33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6994" name="直接连接符 296993"/>
            <p:cNvSpPr/>
            <p:nvPr/>
          </p:nvSpPr>
          <p:spPr>
            <a:xfrm>
              <a:off x="1776" y="2640"/>
              <a:ext cx="3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296995" name="直接连接符 296994"/>
            <p:cNvSpPr/>
            <p:nvPr/>
          </p:nvSpPr>
          <p:spPr>
            <a:xfrm>
              <a:off x="1584" y="2880"/>
              <a:ext cx="52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296996" name="直接连接符 296995"/>
            <p:cNvSpPr/>
            <p:nvPr/>
          </p:nvSpPr>
          <p:spPr>
            <a:xfrm flipH="1">
              <a:off x="3456" y="2208"/>
              <a:ext cx="576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296997" name="直接连接符 296996"/>
            <p:cNvSpPr/>
            <p:nvPr/>
          </p:nvSpPr>
          <p:spPr>
            <a:xfrm flipH="1">
              <a:off x="3456" y="2688"/>
              <a:ext cx="57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296998" name="直接连接符 296997"/>
            <p:cNvSpPr/>
            <p:nvPr/>
          </p:nvSpPr>
          <p:spPr>
            <a:xfrm flipH="1" flipV="1">
              <a:off x="3456" y="2784"/>
              <a:ext cx="576" cy="2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296999" name="文本框 296998"/>
            <p:cNvSpPr txBox="1"/>
            <p:nvPr/>
          </p:nvSpPr>
          <p:spPr>
            <a:xfrm>
              <a:off x="2208" y="3360"/>
              <a:ext cx="1344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/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主生产计划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97000" name="直接连接符 296999"/>
            <p:cNvSpPr/>
            <p:nvPr/>
          </p:nvSpPr>
          <p:spPr>
            <a:xfrm>
              <a:off x="2784" y="3024"/>
              <a:ext cx="0" cy="2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297001" name="直接连接符 297000"/>
            <p:cNvSpPr/>
            <p:nvPr/>
          </p:nvSpPr>
          <p:spPr>
            <a:xfrm>
              <a:off x="2784" y="3648"/>
              <a:ext cx="0" cy="2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lg" len="lg"/>
            </a:ln>
          </p:spPr>
        </p:sp>
      </p:grpSp>
      <p:sp>
        <p:nvSpPr>
          <p:cNvPr id="2" name="文本框 1"/>
          <p:cNvSpPr txBox="1"/>
          <p:nvPr/>
        </p:nvSpPr>
        <p:spPr>
          <a:xfrm>
            <a:off x="2169795" y="7669530"/>
            <a:ext cx="37719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2802" name="文本框 332801"/>
          <p:cNvSpPr txBox="1"/>
          <p:nvPr/>
        </p:nvSpPr>
        <p:spPr>
          <a:xfrm>
            <a:off x="1143000" y="304800"/>
            <a:ext cx="1752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2803" name="文本框 332802"/>
          <p:cNvSpPr txBox="1"/>
          <p:nvPr/>
        </p:nvSpPr>
        <p:spPr>
          <a:xfrm>
            <a:off x="838200" y="914400"/>
            <a:ext cx="2403475" cy="1555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800" b="1" dirty="0">
                <a:solidFill>
                  <a:srgbClr val="A50021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生产能力度量</a:t>
            </a:r>
            <a:endParaRPr lang="zh-CN" altLang="en-US" sz="4800" b="1" dirty="0">
              <a:solidFill>
                <a:srgbClr val="A50021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  <p:sp>
        <p:nvSpPr>
          <p:cNvPr id="332804" name="文本框 332803"/>
          <p:cNvSpPr txBox="1"/>
          <p:nvPr/>
        </p:nvSpPr>
        <p:spPr>
          <a:xfrm>
            <a:off x="838200" y="4191000"/>
            <a:ext cx="20574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800" b="1" dirty="0">
                <a:solidFill>
                  <a:srgbClr val="A50021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重要性</a:t>
            </a:r>
            <a:endParaRPr lang="zh-CN" altLang="en-US" sz="4800" b="1" dirty="0">
              <a:solidFill>
                <a:srgbClr val="A50021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  <p:sp>
        <p:nvSpPr>
          <p:cNvPr id="332805" name="文本框 332804"/>
          <p:cNvSpPr txBox="1"/>
          <p:nvPr/>
        </p:nvSpPr>
        <p:spPr>
          <a:xfrm>
            <a:off x="3162300" y="838200"/>
            <a:ext cx="7886700" cy="1465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buBlip>
                <a:blip r:embed="rId1"/>
              </a:buBlip>
            </a:pP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产出度量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en-US" sz="3200" dirty="0">
                <a:latin typeface="华文新魏" panose="02010800040101010101" pitchFamily="2" charset="-122"/>
                <a:ea typeface="华文新魏" panose="02010800040101010101" pitchFamily="2" charset="-122"/>
              </a:rPr>
              <a:t>如汽车厂年产100辆汽车</a:t>
            </a:r>
            <a:endParaRPr lang="zh-CN" altLang="en-US" sz="32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l">
              <a:buBlip>
                <a:blip r:embed="rId1"/>
              </a:buBlip>
            </a:pP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投入度量：可利用的设备台数</a:t>
            </a:r>
            <a:endParaRPr lang="zh-CN" altLang="en-US" sz="36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32806" name="文本框 332805"/>
          <p:cNvSpPr txBox="1"/>
          <p:nvPr/>
        </p:nvSpPr>
        <p:spPr>
          <a:xfrm>
            <a:off x="3695700" y="2514600"/>
            <a:ext cx="29337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dirty="0">
                <a:latin typeface="Times New Roman" panose="02020603050405020304" pitchFamily="18" charset="0"/>
                <a:ea typeface="华文行楷" panose="02010800040101010101" pitchFamily="2" charset="-122"/>
              </a:rPr>
              <a:t>最大能力</a:t>
            </a:r>
            <a:endParaRPr lang="zh-CN" altLang="en-US" sz="3200" dirty="0"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332807" name="文本框 332806"/>
          <p:cNvSpPr txBox="1"/>
          <p:nvPr/>
        </p:nvSpPr>
        <p:spPr>
          <a:xfrm>
            <a:off x="5908675" y="2514600"/>
            <a:ext cx="2286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dirty="0">
                <a:latin typeface="Times New Roman" panose="02020603050405020304" pitchFamily="18" charset="0"/>
                <a:ea typeface="华文行楷" panose="02010800040101010101" pitchFamily="2" charset="-122"/>
              </a:rPr>
              <a:t>正常能力</a:t>
            </a:r>
            <a:endParaRPr lang="zh-CN" altLang="en-US" sz="3200" dirty="0"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332808" name="文本框 332807"/>
          <p:cNvSpPr txBox="1"/>
          <p:nvPr/>
        </p:nvSpPr>
        <p:spPr>
          <a:xfrm>
            <a:off x="3013075" y="4191000"/>
            <a:ext cx="4191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buBlip>
                <a:blip r:embed="rId1"/>
              </a:buBlip>
            </a:pP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过大浪费</a:t>
            </a:r>
            <a:endParaRPr lang="zh-CN" altLang="en-US" sz="36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32809" name="文本框 332808"/>
          <p:cNvSpPr txBox="1"/>
          <p:nvPr/>
        </p:nvSpPr>
        <p:spPr>
          <a:xfrm>
            <a:off x="3013075" y="4997450"/>
            <a:ext cx="6934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buBlip>
                <a:blip r:embed="rId1"/>
              </a:buBlip>
            </a:pP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过小不能满足市场需要</a:t>
            </a:r>
            <a:endParaRPr lang="zh-CN" altLang="en-US" sz="36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32810" name="矩形 332809"/>
          <p:cNvSpPr/>
          <p:nvPr/>
        </p:nvSpPr>
        <p:spPr>
          <a:xfrm>
            <a:off x="879475" y="838200"/>
            <a:ext cx="9677400" cy="2590800"/>
          </a:xfrm>
          <a:prstGeom prst="rect">
            <a:avLst/>
          </a:prstGeom>
          <a:noFill/>
          <a:ln w="317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2811" name="矩形 332810"/>
          <p:cNvSpPr/>
          <p:nvPr/>
        </p:nvSpPr>
        <p:spPr>
          <a:xfrm>
            <a:off x="879475" y="3962400"/>
            <a:ext cx="9601200" cy="2286000"/>
          </a:xfrm>
          <a:prstGeom prst="rect">
            <a:avLst/>
          </a:prstGeom>
          <a:noFill/>
          <a:ln w="317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2819" name="标题 332818"/>
          <p:cNvSpPr>
            <a:spLocks noGrp="1"/>
          </p:cNvSpPr>
          <p:nvPr>
            <p:ph type="title"/>
          </p:nvPr>
        </p:nvSpPr>
        <p:spPr>
          <a:xfrm>
            <a:off x="2840038" y="6896100"/>
            <a:ext cx="5008562" cy="64770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生产能力定义及重要性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5877" name="文本框 335876"/>
          <p:cNvSpPr txBox="1"/>
          <p:nvPr/>
        </p:nvSpPr>
        <p:spPr>
          <a:xfrm>
            <a:off x="609600" y="1416050"/>
            <a:ext cx="2743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能力利用率=</a:t>
            </a:r>
            <a:endParaRPr lang="zh-CN" altLang="en-US" sz="3600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5878" name="文本框 335877"/>
          <p:cNvSpPr txBox="1"/>
          <p:nvPr/>
        </p:nvSpPr>
        <p:spPr>
          <a:xfrm>
            <a:off x="3273425" y="1066800"/>
            <a:ext cx="2971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实际能力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5879" name="直接连接符 335878"/>
          <p:cNvSpPr/>
          <p:nvPr/>
        </p:nvSpPr>
        <p:spPr>
          <a:xfrm>
            <a:off x="3425825" y="1752600"/>
            <a:ext cx="2743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5880" name="文本框 335879"/>
          <p:cNvSpPr txBox="1"/>
          <p:nvPr/>
        </p:nvSpPr>
        <p:spPr>
          <a:xfrm>
            <a:off x="3273425" y="1828800"/>
            <a:ext cx="2971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设计最大能力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5881" name="直接连接符 335880"/>
          <p:cNvSpPr/>
          <p:nvPr/>
        </p:nvSpPr>
        <p:spPr>
          <a:xfrm>
            <a:off x="6321425" y="1600200"/>
            <a:ext cx="3810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5882" name="直接连接符 335881"/>
          <p:cNvSpPr/>
          <p:nvPr/>
        </p:nvSpPr>
        <p:spPr>
          <a:xfrm flipH="1">
            <a:off x="6321425" y="1600200"/>
            <a:ext cx="3810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5883" name="文本框 335882"/>
          <p:cNvSpPr txBox="1"/>
          <p:nvPr/>
        </p:nvSpPr>
        <p:spPr>
          <a:xfrm>
            <a:off x="6854825" y="1447800"/>
            <a:ext cx="1447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100%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5884" name="文本框 335883"/>
          <p:cNvSpPr txBox="1"/>
          <p:nvPr/>
        </p:nvSpPr>
        <p:spPr>
          <a:xfrm>
            <a:off x="685800" y="3124200"/>
            <a:ext cx="9791700" cy="3279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dirty="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美国：  </a:t>
            </a:r>
            <a:r>
              <a:rPr lang="zh-CN" altLang="en-US" sz="3600" dirty="0">
                <a:effectLst>
                  <a:outerShdw blurRad="38100" dist="38100" dir="2700000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从1948~1990平均利用率为</a:t>
            </a:r>
            <a:r>
              <a:rPr lang="zh-CN" altLang="en-US" sz="3600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82%</a:t>
            </a:r>
            <a:endParaRPr lang="zh-CN" altLang="en-US" sz="3600" dirty="0">
              <a:solidFill>
                <a:srgbClr val="FF0066"/>
              </a:solidFill>
              <a:effectLst>
                <a:outerShdw blurRad="38100" dist="38100" dir="2700000">
                  <a:srgbClr val="C0C0C0"/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l"/>
            <a:endParaRPr lang="zh-CN" altLang="en-US" sz="3600" dirty="0">
              <a:solidFill>
                <a:srgbClr val="FF0066"/>
              </a:solidFill>
              <a:effectLst>
                <a:outerShdw blurRad="38100" dist="38100" dir="2700000">
                  <a:srgbClr val="C0C0C0"/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3600" dirty="0">
                <a:effectLst>
                  <a:outerShdw blurRad="38100" dist="38100" dir="2700000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              最高为91% (1960年经济景气时)</a:t>
            </a:r>
            <a:endParaRPr lang="zh-CN" altLang="en-US" sz="3600" dirty="0">
              <a:effectLst>
                <a:outerShdw blurRad="38100" dist="38100" dir="2700000">
                  <a:srgbClr val="C0C0C0"/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l">
              <a:spcBef>
                <a:spcPct val="10000"/>
              </a:spcBef>
            </a:pPr>
            <a:endParaRPr lang="zh-CN" altLang="en-US" sz="3600" dirty="0">
              <a:effectLst>
                <a:outerShdw blurRad="38100" dist="38100" dir="2700000">
                  <a:srgbClr val="C0C0C0"/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l">
              <a:spcBef>
                <a:spcPct val="10000"/>
              </a:spcBef>
            </a:pPr>
            <a:r>
              <a:rPr lang="zh-CN" altLang="en-US" sz="3600" dirty="0">
                <a:effectLst>
                  <a:outerShdw blurRad="38100" dist="38100" dir="2700000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               最低为</a:t>
            </a:r>
            <a:r>
              <a:rPr lang="zh-CN" altLang="en-US" sz="3600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72% </a:t>
            </a:r>
            <a:r>
              <a:rPr lang="zh-CN" altLang="en-US" sz="3600" dirty="0">
                <a:solidFill>
                  <a:schemeClr val="bg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(1982年被日本超过时)</a:t>
            </a:r>
            <a:endParaRPr lang="zh-CN" altLang="en-US" sz="3600" dirty="0">
              <a:solidFill>
                <a:schemeClr val="bg2"/>
              </a:solidFill>
              <a:effectLst>
                <a:outerShdw blurRad="38100" dist="38100" dir="2700000">
                  <a:srgbClr val="C0C0C0"/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35893" name="标题 335892"/>
          <p:cNvSpPr>
            <a:spLocks noGrp="1"/>
          </p:cNvSpPr>
          <p:nvPr>
            <p:ph type="title"/>
          </p:nvPr>
        </p:nvSpPr>
        <p:spPr>
          <a:xfrm>
            <a:off x="3886200" y="6934200"/>
            <a:ext cx="2682875" cy="6032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能力利用率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22" name="文本框 337921"/>
          <p:cNvSpPr txBox="1"/>
          <p:nvPr/>
        </p:nvSpPr>
        <p:spPr>
          <a:xfrm>
            <a:off x="1524000" y="2400300"/>
            <a:ext cx="1752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7924" name="文本框 337923"/>
          <p:cNvSpPr txBox="1"/>
          <p:nvPr/>
        </p:nvSpPr>
        <p:spPr>
          <a:xfrm>
            <a:off x="2060575" y="2198688"/>
            <a:ext cx="8001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7925" name="文本框 337924"/>
          <p:cNvSpPr txBox="1"/>
          <p:nvPr/>
        </p:nvSpPr>
        <p:spPr>
          <a:xfrm>
            <a:off x="1143000" y="1447800"/>
            <a:ext cx="9407525" cy="4351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125000"/>
              </a:spcBef>
              <a:buBlip>
                <a:blip r:embed="rId1"/>
              </a:buBlip>
            </a:pP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</a:t>
            </a:r>
            <a:r>
              <a:rPr lang="zh-CN" altLang="en-US" sz="3600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确定需求与现有能力之差</a:t>
            </a:r>
            <a:endParaRPr lang="zh-CN" altLang="en-US" sz="3600" dirty="0">
              <a:solidFill>
                <a:srgbClr val="0000FF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l">
              <a:spcBef>
                <a:spcPct val="125000"/>
              </a:spcBef>
              <a:buBlip>
                <a:blip r:embed="rId1"/>
              </a:buBlip>
            </a:pPr>
            <a:r>
              <a:rPr lang="zh-CN" altLang="en-US" sz="3600" dirty="0">
                <a:solidFill>
                  <a:schemeClr val="hlink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制定候选的能力计划方案</a:t>
            </a:r>
            <a:endParaRPr lang="zh-CN" altLang="en-US" sz="3600" dirty="0">
              <a:solidFill>
                <a:schemeClr val="hlink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l">
              <a:spcBef>
                <a:spcPct val="125000"/>
              </a:spcBef>
              <a:buBlip>
                <a:blip r:embed="rId1"/>
              </a:buBlip>
            </a:pP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</a:t>
            </a:r>
            <a:r>
              <a:rPr lang="zh-CN" altLang="en-US" sz="3600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评价每个方案（定性和定量），做出抉择</a:t>
            </a:r>
            <a:endParaRPr lang="zh-CN" altLang="en-US" sz="3600" dirty="0">
              <a:solidFill>
                <a:srgbClr val="0000FF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l">
              <a:spcBef>
                <a:spcPct val="125000"/>
              </a:spcBef>
              <a:buBlip>
                <a:blip r:embed="rId1"/>
              </a:buBlip>
            </a:pPr>
            <a:r>
              <a:rPr lang="zh-CN" altLang="en-US" sz="3600" b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3600" dirty="0">
                <a:solidFill>
                  <a:schemeClr val="hlink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估计未来的能力需求</a:t>
            </a:r>
            <a:endParaRPr lang="zh-CN" altLang="en-US" sz="3600" dirty="0">
              <a:solidFill>
                <a:schemeClr val="hlink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37934" name="标题 337933"/>
          <p:cNvSpPr>
            <a:spLocks noGrp="1"/>
          </p:cNvSpPr>
          <p:nvPr>
            <p:ph type="title"/>
          </p:nvPr>
        </p:nvSpPr>
        <p:spPr>
          <a:xfrm>
            <a:off x="2895600" y="6934200"/>
            <a:ext cx="4283075" cy="6032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能力计划决策步骤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6114" name="标题 346113"/>
          <p:cNvSpPr>
            <a:spLocks noGrp="1"/>
          </p:cNvSpPr>
          <p:nvPr>
            <p:ph type="title"/>
          </p:nvPr>
        </p:nvSpPr>
        <p:spPr>
          <a:xfrm>
            <a:off x="2819400" y="6858000"/>
            <a:ext cx="5273675" cy="67945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能力计划编制与管理技术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46122" name="文本框 346121"/>
          <p:cNvSpPr txBox="1"/>
          <p:nvPr/>
        </p:nvSpPr>
        <p:spPr>
          <a:xfrm>
            <a:off x="2438400" y="1477963"/>
            <a:ext cx="6934200" cy="701675"/>
          </a:xfrm>
          <a:prstGeom prst="rect">
            <a:avLst/>
          </a:prstGeom>
          <a:noFill/>
          <a:ln w="349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rgbClr val="FF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能力计划编制与管理技术</a:t>
            </a:r>
            <a:endParaRPr lang="zh-CN" altLang="en-US" sz="4000" dirty="0">
              <a:solidFill>
                <a:srgbClr val="FF33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346123" name="直接连接符 346122"/>
          <p:cNvSpPr/>
          <p:nvPr/>
        </p:nvSpPr>
        <p:spPr>
          <a:xfrm>
            <a:off x="762000" y="2590800"/>
            <a:ext cx="9829800" cy="0"/>
          </a:xfrm>
          <a:prstGeom prst="line">
            <a:avLst/>
          </a:prstGeom>
          <a:ln w="349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6124" name="直接连接符 346123"/>
          <p:cNvSpPr/>
          <p:nvPr/>
        </p:nvSpPr>
        <p:spPr>
          <a:xfrm>
            <a:off x="762000" y="3276600"/>
            <a:ext cx="9829800" cy="0"/>
          </a:xfrm>
          <a:prstGeom prst="line">
            <a:avLst/>
          </a:prstGeom>
          <a:ln w="349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6125" name="直接连接符 346124"/>
          <p:cNvSpPr/>
          <p:nvPr/>
        </p:nvSpPr>
        <p:spPr>
          <a:xfrm>
            <a:off x="762000" y="3962400"/>
            <a:ext cx="9829800" cy="0"/>
          </a:xfrm>
          <a:prstGeom prst="line">
            <a:avLst/>
          </a:prstGeom>
          <a:ln w="349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6126" name="直接连接符 346125"/>
          <p:cNvSpPr/>
          <p:nvPr/>
        </p:nvSpPr>
        <p:spPr>
          <a:xfrm>
            <a:off x="762000" y="4648200"/>
            <a:ext cx="9829800" cy="0"/>
          </a:xfrm>
          <a:prstGeom prst="line">
            <a:avLst/>
          </a:prstGeom>
          <a:ln w="349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6127" name="直接连接符 346126"/>
          <p:cNvSpPr/>
          <p:nvPr/>
        </p:nvSpPr>
        <p:spPr>
          <a:xfrm>
            <a:off x="762000" y="5334000"/>
            <a:ext cx="9829800" cy="0"/>
          </a:xfrm>
          <a:prstGeom prst="line">
            <a:avLst/>
          </a:prstGeom>
          <a:ln w="349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6128" name="直接连接符 346127"/>
          <p:cNvSpPr/>
          <p:nvPr/>
        </p:nvSpPr>
        <p:spPr>
          <a:xfrm>
            <a:off x="762000" y="6019800"/>
            <a:ext cx="9829800" cy="0"/>
          </a:xfrm>
          <a:prstGeom prst="line">
            <a:avLst/>
          </a:prstGeom>
          <a:ln w="349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6129" name="直接连接符 346128"/>
          <p:cNvSpPr/>
          <p:nvPr/>
        </p:nvSpPr>
        <p:spPr>
          <a:xfrm>
            <a:off x="3200400" y="2590800"/>
            <a:ext cx="0" cy="3429000"/>
          </a:xfrm>
          <a:prstGeom prst="line">
            <a:avLst/>
          </a:prstGeom>
          <a:ln w="349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6130" name="直接连接符 346129"/>
          <p:cNvSpPr/>
          <p:nvPr/>
        </p:nvSpPr>
        <p:spPr>
          <a:xfrm>
            <a:off x="6553200" y="2590800"/>
            <a:ext cx="0" cy="3429000"/>
          </a:xfrm>
          <a:prstGeom prst="line">
            <a:avLst/>
          </a:prstGeom>
          <a:ln w="349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6131" name="直接连接符 346130"/>
          <p:cNvSpPr/>
          <p:nvPr/>
        </p:nvSpPr>
        <p:spPr>
          <a:xfrm>
            <a:off x="8686800" y="2590800"/>
            <a:ext cx="0" cy="3429000"/>
          </a:xfrm>
          <a:prstGeom prst="line">
            <a:avLst/>
          </a:prstGeom>
          <a:ln w="349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6132" name="文本框 346131"/>
          <p:cNvSpPr txBox="1"/>
          <p:nvPr/>
        </p:nvSpPr>
        <p:spPr>
          <a:xfrm>
            <a:off x="838200" y="2667000"/>
            <a:ext cx="2362200" cy="3232150"/>
          </a:xfrm>
          <a:prstGeom prst="rect">
            <a:avLst/>
          </a:prstGeom>
          <a:noFill/>
          <a:ln w="34925">
            <a:noFill/>
          </a:ln>
        </p:spPr>
        <p:txBody>
          <a:bodyPr>
            <a:spAutoFit/>
          </a:bodyPr>
          <a:p>
            <a:pPr>
              <a:spcBef>
                <a:spcPct val="9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能力计划与技术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资源需求计划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粗能力计划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能力需求计划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输入/输出控制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33" name="文本框 346132"/>
          <p:cNvSpPr txBox="1"/>
          <p:nvPr/>
        </p:nvSpPr>
        <p:spPr>
          <a:xfrm>
            <a:off x="3657600" y="2667000"/>
            <a:ext cx="2362200" cy="3232150"/>
          </a:xfrm>
          <a:prstGeom prst="rect">
            <a:avLst/>
          </a:prstGeom>
          <a:noFill/>
          <a:ln w="34925">
            <a:noFill/>
          </a:ln>
        </p:spPr>
        <p:txBody>
          <a:bodyPr>
            <a:spAutoFit/>
          </a:bodyPr>
          <a:p>
            <a:pPr>
              <a:spcBef>
                <a:spcPct val="9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相应的生产计划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综合生产计划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主生产计划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物料需求计划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车间作业管理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34" name="文本框 346133"/>
          <p:cNvSpPr txBox="1"/>
          <p:nvPr/>
        </p:nvSpPr>
        <p:spPr>
          <a:xfrm>
            <a:off x="6400800" y="2667000"/>
            <a:ext cx="2362200" cy="3232150"/>
          </a:xfrm>
          <a:prstGeom prst="rect">
            <a:avLst/>
          </a:prstGeom>
          <a:noFill/>
          <a:ln w="34925">
            <a:noFill/>
          </a:ln>
        </p:spPr>
        <p:txBody>
          <a:bodyPr>
            <a:spAutoFit/>
          </a:bodyPr>
          <a:p>
            <a:pPr>
              <a:spcBef>
                <a:spcPct val="9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负责人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上层管理人员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上层管理人员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生产计划员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车间计划员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6135" name="文本框 346134"/>
          <p:cNvSpPr txBox="1"/>
          <p:nvPr/>
        </p:nvSpPr>
        <p:spPr>
          <a:xfrm>
            <a:off x="8382000" y="2667000"/>
            <a:ext cx="2362200" cy="3232150"/>
          </a:xfrm>
          <a:prstGeom prst="rect">
            <a:avLst/>
          </a:prstGeom>
          <a:noFill/>
          <a:ln w="34925">
            <a:noFill/>
          </a:ln>
        </p:spPr>
        <p:txBody>
          <a:bodyPr>
            <a:spAutoFit/>
          </a:bodyPr>
          <a:p>
            <a:pPr>
              <a:spcBef>
                <a:spcPct val="9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计划期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长期</a:t>
            </a:r>
            <a:endParaRPr lang="zh-CN" altLang="en-US" dirty="0">
              <a:solidFill>
                <a:schemeClr val="bg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中长期</a:t>
            </a:r>
            <a:endParaRPr lang="zh-CN" altLang="en-US" dirty="0">
              <a:solidFill>
                <a:schemeClr val="bg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中期</a:t>
            </a:r>
            <a:endParaRPr lang="zh-CN" altLang="en-US" dirty="0">
              <a:solidFill>
                <a:schemeClr val="bg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90000"/>
              </a:spcBef>
            </a:pPr>
            <a:r>
              <a:rPr lang="zh-CN" altLang="en-US" dirty="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短期</a:t>
            </a:r>
            <a:endParaRPr lang="zh-CN" altLang="en-US" dirty="0">
              <a:solidFill>
                <a:schemeClr val="bg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0210" name="标题 350209"/>
          <p:cNvSpPr>
            <a:spLocks noGrp="1"/>
          </p:cNvSpPr>
          <p:nvPr>
            <p:ph type="title"/>
          </p:nvPr>
        </p:nvSpPr>
        <p:spPr>
          <a:xfrm>
            <a:off x="3259138" y="6781800"/>
            <a:ext cx="4132262" cy="723900"/>
          </a:xfrm>
          <a:ln/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生产能力的调节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50218" name="文本框 350217"/>
          <p:cNvSpPr txBox="1"/>
          <p:nvPr/>
        </p:nvSpPr>
        <p:spPr>
          <a:xfrm>
            <a:off x="1219200" y="1600200"/>
            <a:ext cx="9753600" cy="372586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 eaLnBrk="1" hangingPunct="1"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（1）改变库存水平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algn="l" eaLnBrk="1" hangingPunct="1"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（2）新聘，解聘来改变劳动力的数量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algn="l" eaLnBrk="1" hangingPunct="1"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（3）超时或减时来改变生产率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algn="l" eaLnBrk="1" hangingPunct="1"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（4）转包：更高的工资，失去顾客的可能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algn="l" eaLnBrk="1" hangingPunct="1"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（5）聘用非工作日的工人：超市。餐馆</a:t>
            </a:r>
            <a:r>
              <a:rPr lang="zh-CN" altLang="en-US" sz="2800" dirty="0">
                <a:latin typeface="Times New Roman" panose="02020603050405020304" pitchFamily="18" charset="0"/>
                <a:ea typeface="楷体_GB2312" pitchFamily="49" charset="-122"/>
              </a:rPr>
              <a:t>……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50219" name="文本框 350218"/>
          <p:cNvSpPr txBox="1"/>
          <p:nvPr/>
        </p:nvSpPr>
        <p:spPr>
          <a:xfrm>
            <a:off x="1143000" y="685800"/>
            <a:ext cx="5638800" cy="6413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l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zh-CN" altLang="en-US" sz="3600" dirty="0">
                <a:solidFill>
                  <a:srgbClr val="A5002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生产能力的调节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PP_MARK_KEY" val="361b7739-23a2-4d2d-bfc1-a28b404bc5c5"/>
  <p:tag name="COMMONDATA" val="eyJoZGlkIjoiODc5OTdkZDQxOTMwNGQxNTBmNzRiMmEzNWM0ZjQ1MmMifQ=="/>
</p:tagLst>
</file>

<file path=ppt/theme/theme1.xml><?xml version="1.0" encoding="utf-8"?>
<a:theme xmlns:a="http://schemas.openxmlformats.org/drawingml/2006/main" name="整洁型模板">
  <a:themeElements>
    <a:clrScheme name="">
      <a:dk1>
        <a:srgbClr val="000000"/>
      </a:dk1>
      <a:lt1>
        <a:srgbClr val="FFFFFF"/>
      </a:lt1>
      <a:dk2>
        <a:srgbClr val="CCFFFF"/>
      </a:dk2>
      <a:lt2>
        <a:srgbClr val="001932"/>
      </a:lt2>
      <a:accent1>
        <a:srgbClr val="99FFCC"/>
      </a:accent1>
      <a:accent2>
        <a:srgbClr val="01B0FF"/>
      </a:accent2>
      <a:accent3>
        <a:srgbClr val="FFFFFF"/>
      </a:accent3>
      <a:accent4>
        <a:srgbClr val="000000"/>
      </a:accent4>
      <a:accent5>
        <a:srgbClr val="CAFFE2"/>
      </a:accent5>
      <a:accent6>
        <a:srgbClr val="009DE5"/>
      </a:accent6>
      <a:hlink>
        <a:srgbClr val="6666FF"/>
      </a:hlink>
      <a:folHlink>
        <a:srgbClr val="1C6D9A"/>
      </a:folHlink>
    </a:clrScheme>
    <a:fontScheme name="">
      <a:majorFont>
        <a:latin typeface="Impact"/>
        <a:ea typeface="宋体"/>
        <a:cs typeface=""/>
      </a:majorFont>
      <a:minorFont>
        <a:latin typeface="Impact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2181B7"/>
        </a:lt1>
        <a:dk2>
          <a:srgbClr val="CCFFFF"/>
        </a:dk2>
        <a:lt2>
          <a:srgbClr val="001932"/>
        </a:lt2>
        <a:accent1>
          <a:srgbClr val="99FFCC"/>
        </a:accent1>
        <a:accent2>
          <a:srgbClr val="01B0FF"/>
        </a:accent2>
        <a:accent3>
          <a:srgbClr val="ABC1D7"/>
        </a:accent3>
        <a:accent4>
          <a:srgbClr val="DCDCDC"/>
        </a:accent4>
        <a:accent5>
          <a:srgbClr val="CAFFE2"/>
        </a:accent5>
        <a:accent6>
          <a:srgbClr val="009DE5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9B9CA"/>
        </a:accent5>
        <a:accent6>
          <a:srgbClr val="B7B7E5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1E1E1"/>
        </a:accent5>
        <a:accent6>
          <a:srgbClr val="787878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1AAAA"/>
        </a:accent5>
        <a:accent6>
          <a:srgbClr val="B75B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DDDDDD"/>
        </a:dk2>
        <a:lt2>
          <a:srgbClr val="1C3956"/>
        </a:lt2>
        <a:accent1>
          <a:srgbClr val="3D7CBB"/>
        </a:accent1>
        <a:accent2>
          <a:srgbClr val="00152A"/>
        </a:accent2>
        <a:accent3>
          <a:srgbClr val="AAADB9"/>
        </a:accent3>
        <a:accent4>
          <a:srgbClr val="DCDCDC"/>
        </a:accent4>
        <a:accent5>
          <a:srgbClr val="AFBFD9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A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9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CC00"/>
        </a:dk2>
        <a:lt2>
          <a:srgbClr val="000000"/>
        </a:lt2>
        <a:accent1>
          <a:srgbClr val="FF9900"/>
        </a:accent1>
        <a:accent2>
          <a:srgbClr val="D60093"/>
        </a:accent2>
        <a:accent3>
          <a:srgbClr val="AAAAAA"/>
        </a:accent3>
        <a:accent4>
          <a:srgbClr val="DCDCDC"/>
        </a:accent4>
        <a:accent5>
          <a:srgbClr val="FFCAAA"/>
        </a:accent5>
        <a:accent6>
          <a:srgbClr val="C00083"/>
        </a:accent6>
        <a:hlink>
          <a:srgbClr val="99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Designs\Dad`s Tie.pot</Template>
  <TotalTime>0</TotalTime>
  <Words>6348</Words>
  <Application>WPS 演示</Application>
  <PresentationFormat>自定义</PresentationFormat>
  <Paragraphs>1095</Paragraphs>
  <Slides>35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25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9</vt:i4>
      </vt:variant>
      <vt:variant>
        <vt:lpstr>幻灯片标题</vt:lpstr>
      </vt:variant>
      <vt:variant>
        <vt:i4>35</vt:i4>
      </vt:variant>
    </vt:vector>
  </HeadingPairs>
  <TitlesOfParts>
    <vt:vector size="70" baseType="lpstr">
      <vt:lpstr>Arial</vt:lpstr>
      <vt:lpstr>宋体</vt:lpstr>
      <vt:lpstr>Wingdings</vt:lpstr>
      <vt:lpstr>Times New Roman</vt:lpstr>
      <vt:lpstr>Impact</vt:lpstr>
      <vt:lpstr>Monotype Sorts</vt:lpstr>
      <vt:lpstr>Wingdings</vt:lpstr>
      <vt:lpstr>Arial Narrow</vt:lpstr>
      <vt:lpstr>华文细黑</vt:lpstr>
      <vt:lpstr>Arial Black</vt:lpstr>
      <vt:lpstr>宋体繁体</vt:lpstr>
      <vt:lpstr>隶书</vt:lpstr>
      <vt:lpstr>楷体_GB2312</vt:lpstr>
      <vt:lpstr>新宋体</vt:lpstr>
      <vt:lpstr>幼圆</vt:lpstr>
      <vt:lpstr>黑体</vt:lpstr>
      <vt:lpstr>方正姚体</vt:lpstr>
      <vt:lpstr>华文彩云</vt:lpstr>
      <vt:lpstr>华文新魏</vt:lpstr>
      <vt:lpstr>华文行楷</vt:lpstr>
      <vt:lpstr>华文隶书</vt:lpstr>
      <vt:lpstr>华文琥珀</vt:lpstr>
      <vt:lpstr>微软雅黑</vt:lpstr>
      <vt:lpstr>Arial Unicode MS</vt:lpstr>
      <vt:lpstr>Calibri</vt:lpstr>
      <vt:lpstr>整洁型模板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没有幻灯片标题</dc:title>
  <dc:creator>胡宗武</dc:creator>
  <cp:lastModifiedBy>WPS_1670316127</cp:lastModifiedBy>
  <cp:revision>164</cp:revision>
  <dcterms:created xsi:type="dcterms:W3CDTF">2000-06-23T10:34:15Z</dcterms:created>
  <dcterms:modified xsi:type="dcterms:W3CDTF">2023-02-21T08:34:29Z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B075D66714444DCA9D82DB6239D13894</vt:lpwstr>
  </property>
  <property fmtid="{D5CDD505-2E9C-101B-9397-08002B2CF9AE}" pid="3" name="KSOProductBuildVer">
    <vt:lpwstr>2052-11.1.0.13703</vt:lpwstr>
  </property>
</Properties>
</file>