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23"/>
  </p:handoutMasterIdLst>
  <p:sldIdLst>
    <p:sldId id="256" r:id="rId3"/>
    <p:sldId id="257" r:id="rId4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9144000" cy="6858000" type="screen4x3"/>
  <p:notesSz cx="6858000" cy="9144000"/>
  <p:custDataLst>
    <p:tags r:id="rId27"/>
  </p:custDataLst>
  <p:kinsoku lang="zh-CN" invalStChars="!),.:;?]}，、。．；：？！︰…‥﹐﹑﹒﹔﹕﹖﹗｜–︱—︳?︴﹏）︶﹜︸〕︺】︼》︾〉﹀」﹂』﹄﹚﹜﹞’”〞′·" invalEndChars="([{（︵﹛︷〔︹【︻《︽〈︿「﹁『﹃﹙﹛﹝‘“〝‵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6"/>
    <p:restoredTop sz="90929"/>
  </p:normalViewPr>
  <p:slideViewPr>
    <p:cSldViewPr showGuides="1">
      <p:cViewPr varScale="1">
        <p:scale>
          <a:sx n="61" d="100"/>
          <a:sy n="61" d="100"/>
        </p:scale>
        <p:origin x="-485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5006" cy="45006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gs" Target="tags/tag2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handoutMaster" Target="handoutMasters/handoutMaster1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幻灯片图像占位符 2049"/>
          <p:cNvSpPr>
            <a:spLocks noTextEdit="1"/>
          </p:cNvSpPr>
          <p:nvPr>
            <p:ph type="sldImg" idx="2"/>
          </p:nvPr>
        </p:nvSpPr>
        <p:spPr>
          <a:xfrm>
            <a:off x="1149350" y="692150"/>
            <a:ext cx="4559300" cy="3416300"/>
          </a:xfrm>
          <a:prstGeom prst="rect">
            <a:avLst/>
          </a:prstGeom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051" name="文本占位符 2050"/>
          <p:cNvSpPr>
            <a:spLocks noGrp="1"/>
          </p:cNvSpPr>
          <p:nvPr>
            <p:ph type="body" sz="quarter" idx="3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</a:ln>
        </p:spPr>
        <p:txBody>
          <a:bodyPr lIns="90488" tIns="44450" rIns="90488" bIns="44450"/>
          <a:p>
            <a:pPr lvl="0"/>
            <a:r>
              <a:rPr lang="en-US" altLang="zh-TW" dirty="0"/>
              <a:t>Click to edit Master notes styles</a:t>
            </a:r>
            <a:endParaRPr lang="en-US" altLang="zh-TW" dirty="0"/>
          </a:p>
          <a:p>
            <a:pPr lvl="1"/>
            <a:r>
              <a:rPr lang="en-US" altLang="zh-TW" dirty="0"/>
              <a:t>Second Level</a:t>
            </a:r>
            <a:endParaRPr lang="en-US" altLang="zh-TW" dirty="0"/>
          </a:p>
          <a:p>
            <a:pPr lvl="2"/>
            <a:r>
              <a:rPr lang="en-US" altLang="zh-TW" dirty="0"/>
              <a:t>Third Level</a:t>
            </a:r>
            <a:endParaRPr lang="en-US" altLang="zh-TW" dirty="0"/>
          </a:p>
          <a:p>
            <a:pPr lvl="3"/>
            <a:r>
              <a:rPr lang="en-US" altLang="zh-TW" dirty="0"/>
              <a:t>Fourth Level</a:t>
            </a:r>
            <a:endParaRPr lang="en-US" altLang="zh-TW" dirty="0"/>
          </a:p>
          <a:p>
            <a:pPr lvl="4"/>
            <a:r>
              <a:rPr lang="en-US" altLang="zh-TW" dirty="0"/>
              <a:t>Fifth Level</a:t>
            </a:r>
            <a:endParaRPr lang="en-US" altLang="zh-TW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lvl="0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文本占位符 6145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0488" tIns="44450" rIns="90488" bIns="44450" anchor="t" anchorCtr="0"/>
          <a:p>
            <a:pPr lvl="0"/>
            <a:endParaRPr lang="zh-TW" altLang="en-US" dirty="0">
              <a:ea typeface="PMingLiU" panose="02020500000000000000" charset="-120"/>
            </a:endParaRPr>
          </a:p>
        </p:txBody>
      </p:sp>
      <p:sp>
        <p:nvSpPr>
          <p:cNvPr id="6147" name="幻灯片图像占位符 6146"/>
          <p:cNvSpPr>
            <a:spLocks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>
            <a:solidFill>
              <a:schemeClr val="tx1">
                <a:alpha val="100000"/>
              </a:schemeClr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9724" y="1981200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png"/><Relationship Id="rId12" Type="http://schemas.openxmlformats.org/officeDocument/2006/relationships/tags" Target="../tags/tag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29804"/>
                <a:invGamma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/>
      <p:grpSp>
        <p:nvGrpSpPr>
          <p:cNvPr id="1028" name="组合 1027"/>
          <p:cNvGrpSpPr/>
          <p:nvPr/>
        </p:nvGrpSpPr>
        <p:grpSpPr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026" name="任意多边形 1025"/>
            <p:cNvSpPr/>
            <p:nvPr/>
          </p:nvSpPr>
          <p:spPr>
            <a:xfrm>
              <a:off x="3394" y="999"/>
              <a:ext cx="2359" cy="3314"/>
            </a:xfrm>
            <a:custGeom>
              <a:avLst/>
              <a:gdLst/>
              <a:ahLst/>
              <a:cxnLst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rgbClr val="103BB1">
                    <a:gamma/>
                    <a:shade val="80000"/>
                    <a:invGamma/>
                  </a:srgbClr>
                </a:gs>
                <a:gs pos="100000">
                  <a:srgbClr val="103BB1"/>
                </a:gs>
              </a:gsLst>
              <a:lin ang="0" scaled="1"/>
              <a:tileRect/>
            </a:gradFill>
            <a:ln w="1270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27" name="任意多边形 1026"/>
            <p:cNvSpPr/>
            <p:nvPr/>
          </p:nvSpPr>
          <p:spPr>
            <a:xfrm>
              <a:off x="0" y="1"/>
              <a:ext cx="5298" cy="4312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21600 h 21600"/>
              </a:gdLst>
              <a:ahLst/>
              <a:cxnLst>
                <a:cxn ang="270">
                  <a:pos x="0" y="0"/>
                </a:cxn>
                <a:cxn ang="90">
                  <a:pos x="21600" y="21600"/>
                </a:cxn>
                <a:cxn ang="90">
                  <a:pos x="0" y="21600"/>
                </a:cxn>
              </a:cxnLst>
              <a:rect l="txL" t="txT" r="txR" b="txB"/>
              <a:pathLst>
                <a:path w="21600" h="21600" fill="none">
                  <a:moveTo>
                    <a:pt x="0" y="0"/>
                  </a:moveTo>
                  <a:arcTo wR="21600" hR="21600" stAng="-5400000" swAng="5400000"/>
                </a:path>
                <a:path w="21600" h="21600" stroke="0">
                  <a:moveTo>
                    <a:pt x="0" y="0"/>
                  </a:moveTo>
                  <a:arcTo wR="21600" hR="21600" stAng="-5400000" swAng="5400000"/>
                  <a:lnTo>
                    <a:pt x="0" y="21600"/>
                  </a:lnTo>
                  <a:close/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1029" name="文本占位符 1028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</a:ln>
        </p:spPr>
        <p:txBody>
          <a:bodyPr lIns="90488" tIns="44450" rIns="90488" bIns="44450"/>
          <a:p>
            <a:pPr lvl="0"/>
            <a:r>
              <a:rPr lang="en-US" altLang="zh-TW" dirty="0"/>
              <a:t>Click to edit Master text styles</a:t>
            </a:r>
            <a:endParaRPr lang="en-US" altLang="zh-TW" dirty="0"/>
          </a:p>
          <a:p>
            <a:pPr lvl="1"/>
            <a:r>
              <a:rPr lang="en-US" altLang="zh-TW" dirty="0"/>
              <a:t>Second Level</a:t>
            </a:r>
            <a:endParaRPr lang="en-US" altLang="zh-TW" dirty="0"/>
          </a:p>
          <a:p>
            <a:pPr lvl="2"/>
            <a:r>
              <a:rPr lang="en-US" altLang="zh-TW" dirty="0"/>
              <a:t>Third Level</a:t>
            </a:r>
            <a:endParaRPr lang="en-US" altLang="zh-TW" dirty="0"/>
          </a:p>
          <a:p>
            <a:pPr lvl="3"/>
            <a:r>
              <a:rPr lang="en-US" altLang="zh-TW" dirty="0"/>
              <a:t>Fourth Level</a:t>
            </a:r>
            <a:endParaRPr lang="en-US" altLang="zh-TW" dirty="0"/>
          </a:p>
          <a:p>
            <a:pPr lvl="4"/>
            <a:r>
              <a:rPr lang="en-US" altLang="zh-TW" dirty="0"/>
              <a:t>Fifth Level</a:t>
            </a:r>
            <a:endParaRPr lang="en-US" altLang="zh-TW" dirty="0"/>
          </a:p>
        </p:txBody>
      </p:sp>
      <p:pic>
        <p:nvPicPr>
          <p:cNvPr id="2" name="图片 1" descr="商标（横）白底"/>
          <p:cNvPicPr>
            <a:picLocks noChangeAspect="1"/>
          </p:cNvPicPr>
          <p:nvPr userDrawn="1">
            <p:custDataLst>
              <p:tags r:id="rId12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116840" y="53340"/>
            <a:ext cx="1705610" cy="6311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marL="0" lvl="0" indent="0" algn="ctr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ctr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None/>
        <a:defRPr sz="3600" b="1" i="0" u="none" kern="1200" baseline="0">
          <a:solidFill>
            <a:schemeClr val="accent2"/>
          </a:solidFill>
          <a:latin typeface="+mn-lt"/>
          <a:ea typeface="+mn-ea"/>
          <a:cs typeface="+mn-cs"/>
        </a:defRPr>
      </a:lvl1pPr>
      <a:lvl2pPr marL="742950" lvl="1" indent="-2857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None/>
        <a:defRPr sz="30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Times New Roman" panose="02020603050405020304" charset="0"/>
          <a:ea typeface="+mn-ea"/>
          <a:cs typeface="+mn-cs"/>
        </a:defRPr>
      </a:lvl2pPr>
      <a:lvl3pPr marL="914400" lvl="2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Times New Roman" panose="02020603050405020304" charset="0"/>
          <a:ea typeface="+mn-ea"/>
          <a:cs typeface="+mn-cs"/>
        </a:defRPr>
      </a:lvl3pPr>
      <a:lvl4pPr marL="1371600" lvl="3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Times New Roman" panose="02020603050405020304" charset="0"/>
          <a:ea typeface="+mn-ea"/>
          <a:cs typeface="+mn-cs"/>
        </a:defRPr>
      </a:lvl4pPr>
      <a:lvl5pPr marL="1828800" lvl="4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Times New Roman" panose="02020603050405020304" charset="0"/>
          <a:ea typeface="+mn-ea"/>
          <a:cs typeface="+mn-cs"/>
        </a:defRPr>
      </a:lvl5pPr>
      <a:lvl6pPr marL="2286000" lvl="5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Times New Roman" panose="02020603050405020304" charset="0"/>
          <a:ea typeface="+mn-ea"/>
          <a:cs typeface="+mn-cs"/>
        </a:defRPr>
      </a:lvl6pPr>
      <a:lvl7pPr marL="2743200" lvl="6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Times New Roman" panose="02020603050405020304" charset="0"/>
          <a:ea typeface="+mn-ea"/>
          <a:cs typeface="+mn-cs"/>
        </a:defRPr>
      </a:lvl7pPr>
      <a:lvl8pPr marL="3200400" lvl="7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Times New Roman" panose="02020603050405020304" charset="0"/>
          <a:ea typeface="+mn-ea"/>
          <a:cs typeface="+mn-cs"/>
        </a:defRPr>
      </a:lvl8pPr>
      <a:lvl9pPr marL="3657600" lvl="8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Times New Roman" panose="0202060305040502030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1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9" name="标题 4098"/>
          <p:cNvSpPr>
            <a:spLocks noGrp="1"/>
          </p:cNvSpPr>
          <p:nvPr>
            <p:ph type="ctrTitle"/>
          </p:nvPr>
        </p:nvSpPr>
        <p:spPr>
          <a:xfrm>
            <a:off x="990600" y="2743200"/>
            <a:ext cx="7772400" cy="1447800"/>
          </a:xfrm>
          <a:noFill/>
          <a:ln w="12700">
            <a:noFill/>
          </a:ln>
        </p:spPr>
        <p:txBody>
          <a:bodyPr lIns="90488" tIns="44450" rIns="90488" bIns="44450" anchor="ctr" anchorCtr="0"/>
          <a:p>
            <a:pPr defTabSz="914400">
              <a:buClrTx/>
              <a:buSzTx/>
              <a:buFontTx/>
              <a:buNone/>
            </a:pPr>
            <a:r>
              <a:rPr lang="zh-TW" altLang="en-US" sz="4400" b="1" kern="1200" baseline="0" dirty="0">
                <a:solidFill>
                  <a:schemeClr val="accent2"/>
                </a:solidFill>
                <a:latin typeface="Arial" panose="020B0604020202020204" pitchFamily="34" charset="0"/>
                <a:ea typeface="汉仪文黑-85W" panose="00020600040101010101" charset="-122"/>
              </a:rPr>
              <a:t>团队合作</a:t>
            </a:r>
            <a:r>
              <a:rPr lang="zh-CN" altLang="zh-TW" sz="4400" b="1" kern="1200" baseline="0" dirty="0">
                <a:solidFill>
                  <a:schemeClr val="accent2"/>
                </a:solidFill>
                <a:latin typeface="Arial" panose="020B0604020202020204" pitchFamily="34" charset="0"/>
                <a:ea typeface="汉仪文黑-85W" panose="00020600040101010101" charset="-122"/>
              </a:rPr>
              <a:t>、</a:t>
            </a:r>
            <a:r>
              <a:rPr lang="zh-TW" altLang="en-US" sz="4400" b="1" kern="1200" baseline="0" dirty="0">
                <a:solidFill>
                  <a:schemeClr val="accent2"/>
                </a:solidFill>
                <a:latin typeface="Arial" panose="020B0604020202020204" pitchFamily="34" charset="0"/>
                <a:ea typeface="汉仪文黑-85W" panose="00020600040101010101" charset="-122"/>
              </a:rPr>
              <a:t>问题分析与改善 </a:t>
            </a:r>
            <a:br>
              <a:rPr lang="zh-TW" altLang="en-US" sz="4400" b="1" kern="1200" baseline="0" dirty="0">
                <a:solidFill>
                  <a:schemeClr val="accent2"/>
                </a:solidFill>
                <a:latin typeface="Arial" panose="020B0604020202020204" pitchFamily="34" charset="0"/>
                <a:ea typeface="汉仪文黑-85W" panose="00020600040101010101" charset="-122"/>
              </a:rPr>
            </a:br>
            <a:r>
              <a:rPr lang="zh-TW" altLang="en-US" sz="4400" b="1" kern="1200" baseline="0" dirty="0">
                <a:solidFill>
                  <a:schemeClr val="accent2"/>
                </a:solidFill>
                <a:latin typeface="Arial" panose="020B0604020202020204" pitchFamily="34" charset="0"/>
                <a:ea typeface="汉仪文黑-85W" panose="00020600040101010101" charset="-122"/>
              </a:rPr>
              <a:t>8</a:t>
            </a:r>
            <a:r>
              <a:rPr lang="en-US" altLang="zh-TW" sz="4400" b="1" kern="1200" baseline="0" dirty="0">
                <a:solidFill>
                  <a:schemeClr val="accent2"/>
                </a:solidFill>
                <a:latin typeface="Arial" panose="020B0604020202020204" pitchFamily="34" charset="0"/>
                <a:ea typeface="汉仪文黑-85W" panose="00020600040101010101" charset="-122"/>
              </a:rPr>
              <a:t>D </a:t>
            </a:r>
            <a:r>
              <a:rPr lang="zh-TW" altLang="en-US" sz="4400" b="1" kern="1200" baseline="0" dirty="0">
                <a:solidFill>
                  <a:schemeClr val="accent2"/>
                </a:solidFill>
                <a:latin typeface="Arial" panose="020B0604020202020204" pitchFamily="34" charset="0"/>
                <a:ea typeface="汉仪文黑-85W" panose="00020600040101010101" charset="-122"/>
              </a:rPr>
              <a:t>手法应用 (8大步骤)                                    </a:t>
            </a:r>
            <a:r>
              <a:rPr lang="zh-TW" altLang="en-US" sz="4400" kern="1200" baseline="0" dirty="0">
                <a:solidFill>
                  <a:schemeClr val="accent2"/>
                </a:solidFill>
                <a:latin typeface="Arial" panose="020B0604020202020204" pitchFamily="34" charset="0"/>
                <a:ea typeface="汉仪文黑-85W" panose="00020600040101010101" charset="-122"/>
              </a:rPr>
              <a:t>8 </a:t>
            </a:r>
            <a:r>
              <a:rPr lang="en-US" altLang="zh-TW" sz="4400" kern="1200" baseline="0" dirty="0">
                <a:solidFill>
                  <a:schemeClr val="accent2"/>
                </a:solidFill>
                <a:latin typeface="Arial" panose="020B0604020202020204" pitchFamily="34" charset="0"/>
                <a:ea typeface="汉仪文黑-85W" panose="00020600040101010101" charset="-122"/>
              </a:rPr>
              <a:t>Discipline in Problem Solving </a:t>
            </a:r>
            <a:br>
              <a:rPr lang="en-US" altLang="zh-TW" sz="4400" kern="1200" baseline="0" dirty="0">
                <a:solidFill>
                  <a:schemeClr val="accent2"/>
                </a:solidFill>
                <a:latin typeface="Arial" panose="020B0604020202020204" pitchFamily="34" charset="0"/>
                <a:ea typeface="汉仪文黑-85W" panose="00020600040101010101" charset="-122"/>
              </a:rPr>
            </a:br>
            <a:endParaRPr lang="en-US" altLang="zh-TW" sz="4400" kern="1200" baseline="0" dirty="0">
              <a:solidFill>
                <a:schemeClr val="accent2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4100" name="副标题 4099"/>
          <p:cNvSpPr>
            <a:spLocks noGrp="1"/>
          </p:cNvSpPr>
          <p:nvPr>
            <p:ph type="subTitle" idx="1"/>
          </p:nvPr>
        </p:nvSpPr>
        <p:spPr>
          <a:xfrm>
            <a:off x="4800600" y="5257800"/>
            <a:ext cx="4114800" cy="609600"/>
          </a:xfrm>
          <a:ln/>
        </p:spPr>
        <p:txBody>
          <a:bodyPr wrap="square" lIns="90488" tIns="44450" rIns="90488" bIns="44450" anchor="t" anchorCtr="0"/>
          <a:p>
            <a:pPr marL="342900" indent="-342900" defTabSz="914400">
              <a:buClrTx/>
              <a:buSzTx/>
              <a:buFontTx/>
              <a:buNone/>
            </a:pPr>
            <a:r>
              <a:rPr lang="en-US" altLang="zh-TW" sz="3600" kern="1200" baseline="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汉仪旗黑-55简" panose="00020600040101010101" charset="-122"/>
              </a:rPr>
              <a:t>WILLIAM TSAI</a:t>
            </a:r>
            <a:endParaRPr lang="en-US" altLang="zh-TW" sz="3600" kern="1200" baseline="0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4101" name="矩形 4100"/>
          <p:cNvSpPr/>
          <p:nvPr/>
        </p:nvSpPr>
        <p:spPr>
          <a:xfrm>
            <a:off x="4761865" y="5880736"/>
            <a:ext cx="4039870" cy="827405"/>
          </a:xfrm>
          <a:prstGeom prst="rect">
            <a:avLst/>
          </a:prstGeom>
          <a:noFill/>
          <a:ln w="12700">
            <a:noFill/>
          </a:ln>
        </p:spPr>
        <p:txBody>
          <a:bodyPr wrap="none" lIns="90488" tIns="44450" rIns="90488" bIns="44450" anchor="ctr" anchorCtr="0">
            <a:spAutoFit/>
          </a:bodyPr>
          <a:p>
            <a:pPr algn="ctr"/>
            <a:r>
              <a:rPr lang="en-US" altLang="zh-TW" sz="2400" b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汉仪旗黑-55简" panose="00020600040101010101" charset="-122"/>
              </a:rPr>
              <a:t>MOTOROLA Site Resident </a:t>
            </a:r>
            <a:endParaRPr lang="en-US" altLang="zh-TW" sz="2400" b="1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ctr"/>
            <a:r>
              <a:rPr lang="en-US" altLang="zh-TW" sz="2400" b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汉仪旗黑-55简" panose="00020600040101010101" charset="-122"/>
              </a:rPr>
              <a:t>at ASE/ASET</a:t>
            </a:r>
            <a:endParaRPr lang="en-US" altLang="zh-TW" sz="2400" b="1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  <p:transition advTm="20000"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标题 14337"/>
          <p:cNvSpPr>
            <a:spLocks noGrp="1"/>
          </p:cNvSpPr>
          <p:nvPr>
            <p:ph type="title"/>
          </p:nvPr>
        </p:nvSpPr>
        <p:spPr>
          <a:xfrm>
            <a:off x="76200" y="1447800"/>
            <a:ext cx="8991600" cy="1143000"/>
          </a:xfrm>
          <a:noFill/>
          <a:ln w="12700">
            <a:noFill/>
          </a:ln>
        </p:spPr>
        <p:txBody>
          <a:bodyPr lIns="90488" tIns="44450" rIns="90488" bIns="44450" anchor="ctr" anchorCtr="0"/>
          <a:p>
            <a:br>
              <a:rPr lang="en-US" altLang="zh-TW" sz="3300" b="1" dirty="0">
                <a:solidFill>
                  <a:schemeClr val="accent2"/>
                </a:solidFill>
                <a:latin typeface="Arial" panose="020B0604020202020204" pitchFamily="34" charset="0"/>
                <a:ea typeface="汉仪文黑-85W" panose="00020600040101010101" charset="-122"/>
              </a:rPr>
            </a:br>
            <a:br>
              <a:rPr lang="en-US" altLang="zh-TW" sz="3300" b="1" dirty="0">
                <a:solidFill>
                  <a:schemeClr val="accent2"/>
                </a:solidFill>
                <a:latin typeface="Arial" panose="020B0604020202020204" pitchFamily="34" charset="0"/>
                <a:ea typeface="汉仪文黑-85W" panose="00020600040101010101" charset="-122"/>
              </a:rPr>
            </a:br>
            <a:br>
              <a:rPr lang="en-US" altLang="zh-TW" sz="3300" b="1" dirty="0">
                <a:solidFill>
                  <a:schemeClr val="accent2"/>
                </a:solidFill>
                <a:latin typeface="Arial" panose="020B0604020202020204" pitchFamily="34" charset="0"/>
                <a:ea typeface="汉仪文黑-85W" panose="00020600040101010101" charset="-122"/>
              </a:rPr>
            </a:br>
            <a:br>
              <a:rPr lang="en-US" altLang="zh-TW" sz="3300" b="1" dirty="0">
                <a:solidFill>
                  <a:schemeClr val="accent2"/>
                </a:solidFill>
                <a:latin typeface="Arial" panose="020B0604020202020204" pitchFamily="34" charset="0"/>
                <a:ea typeface="汉仪文黑-85W" panose="00020600040101010101" charset="-122"/>
              </a:rPr>
            </a:br>
            <a:br>
              <a:rPr lang="en-US" altLang="zh-TW" sz="3300" b="1" dirty="0">
                <a:solidFill>
                  <a:schemeClr val="accent2"/>
                </a:solidFill>
                <a:latin typeface="Arial" panose="020B0604020202020204" pitchFamily="34" charset="0"/>
                <a:ea typeface="汉仪文黑-85W" panose="00020600040101010101" charset="-122"/>
              </a:rPr>
            </a:br>
            <a:br>
              <a:rPr lang="en-US" altLang="zh-TW" sz="3300" b="1" dirty="0">
                <a:solidFill>
                  <a:schemeClr val="accent2"/>
                </a:solidFill>
                <a:latin typeface="Arial" panose="020B0604020202020204" pitchFamily="34" charset="0"/>
                <a:ea typeface="汉仪文黑-85W" panose="00020600040101010101" charset="-122"/>
              </a:rPr>
            </a:br>
            <a:br>
              <a:rPr lang="en-US" altLang="zh-TW" sz="3300" b="1" dirty="0">
                <a:solidFill>
                  <a:schemeClr val="accent2"/>
                </a:solidFill>
                <a:latin typeface="Arial" panose="020B0604020202020204" pitchFamily="34" charset="0"/>
                <a:ea typeface="汉仪文黑-85W" panose="00020600040101010101" charset="-122"/>
              </a:rPr>
            </a:br>
            <a:br>
              <a:rPr lang="en-US" altLang="zh-TW" sz="3300" b="1" dirty="0">
                <a:solidFill>
                  <a:schemeClr val="accent2"/>
                </a:solidFill>
                <a:latin typeface="Arial" panose="020B0604020202020204" pitchFamily="34" charset="0"/>
                <a:ea typeface="汉仪文黑-85W" panose="00020600040101010101" charset="-122"/>
              </a:rPr>
            </a:br>
            <a:endParaRPr lang="en-US" altLang="zh-TW" sz="3300" b="1" dirty="0">
              <a:solidFill>
                <a:schemeClr val="accent2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4339" name="文本占位符 14338"/>
          <p:cNvSpPr>
            <a:spLocks noGrp="1"/>
          </p:cNvSpPr>
          <p:nvPr>
            <p:ph type="body" idx="1"/>
          </p:nvPr>
        </p:nvSpPr>
        <p:spPr>
          <a:xfrm>
            <a:off x="228600" y="1905000"/>
            <a:ext cx="8763000" cy="4191000"/>
          </a:xfrm>
          <a:ln/>
        </p:spPr>
        <p:txBody>
          <a:bodyPr wrap="square" lIns="90488" tIns="44450" rIns="90488" bIns="44450" anchor="t" anchorCtr="0"/>
          <a:p>
            <a:pPr>
              <a:spcBef>
                <a:spcPct val="0"/>
              </a:spcBef>
            </a:pPr>
            <a:r>
              <a:rPr lang="zh-TW" altLang="en-US" sz="3400" b="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汉仪旗黑-55简" panose="00020600040101010101" charset="-122"/>
              </a:rPr>
              <a:t>解决问题的八大步骤</a:t>
            </a:r>
            <a:r>
              <a:rPr lang="en-US" altLang="zh-TW" sz="3400" b="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汉仪旗黑-55简" panose="00020600040101010101" charset="-122"/>
              </a:rPr>
              <a:t>The Eight Disciplines</a:t>
            </a:r>
            <a:endParaRPr lang="en-US" altLang="zh-TW" sz="3200" b="0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en-US" altLang="zh-TW" sz="10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zh-TW" altLang="en-US" i="1" u="sng" dirty="0">
                <a:latin typeface="Arial" panose="020B0604020202020204" pitchFamily="34" charset="0"/>
                <a:ea typeface="汉仪旗黑-55简" panose="00020600040101010101" charset="-122"/>
              </a:rPr>
              <a:t>1. 组队; 团队合作; </a:t>
            </a:r>
            <a:r>
              <a:rPr lang="en-US" altLang="zh-TW" dirty="0">
                <a:latin typeface="Arial" panose="020B0604020202020204" pitchFamily="34" charset="0"/>
                <a:ea typeface="汉仪旗黑-55简" panose="00020600040101010101" charset="-122"/>
              </a:rPr>
              <a:t>Use Team Approach </a:t>
            </a:r>
            <a:endParaRPr lang="en-US" altLang="zh-TW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/>
            <a:r>
              <a:rPr lang="zh-TW" altLang="en-US" sz="1200" dirty="0">
                <a:latin typeface="Arial" panose="020B0604020202020204" pitchFamily="34" charset="0"/>
                <a:ea typeface="汉仪旗黑-55简" panose="00020600040101010101" charset="-122"/>
              </a:rPr>
              <a:t>      </a:t>
            </a:r>
            <a:r>
              <a:rPr lang="zh-TW" altLang="en-US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召集拥有制程或产品相关技术人员组成 一个团队小组, 付与</a:t>
            </a:r>
            <a:r>
              <a:rPr lang="zh-TW" altLang="en-US" dirty="0">
                <a:latin typeface="Arial" panose="020B0604020202020204" pitchFamily="34" charset="0"/>
                <a:ea typeface="汉仪旗黑-55简" panose="00020600040101010101" charset="-122"/>
              </a:rPr>
              <a:t>改善的权力</a:t>
            </a:r>
            <a:r>
              <a:rPr lang="zh-TW" altLang="en-US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, 并给与小组 成员足够的</a:t>
            </a:r>
            <a:r>
              <a:rPr lang="zh-TW" altLang="en-US" dirty="0">
                <a:latin typeface="Arial" panose="020B0604020202020204" pitchFamily="34" charset="0"/>
                <a:ea typeface="汉仪旗黑-55简" panose="00020600040101010101" charset="-122"/>
              </a:rPr>
              <a:t>时间</a:t>
            </a:r>
            <a:r>
              <a:rPr lang="zh-TW" altLang="en-US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及</a:t>
            </a:r>
            <a:r>
              <a:rPr lang="zh-TW" altLang="en-US" dirty="0">
                <a:latin typeface="Arial" panose="020B0604020202020204" pitchFamily="34" charset="0"/>
                <a:ea typeface="汉仪旗黑-55简" panose="00020600040101010101" charset="-122"/>
              </a:rPr>
              <a:t>资源</a:t>
            </a:r>
            <a:r>
              <a:rPr lang="zh-TW" altLang="en-US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, 来解决问题和执 行改善措施</a:t>
            </a:r>
            <a:r>
              <a:rPr lang="en-US" altLang="zh-TW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o </a:t>
            </a:r>
            <a:r>
              <a:rPr lang="zh-TW" altLang="en-US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这个团队小组必需指定一人担任</a:t>
            </a:r>
            <a:r>
              <a:rPr lang="zh-TW" altLang="en-US" dirty="0">
                <a:latin typeface="Arial" panose="020B0604020202020204" pitchFamily="34" charset="0"/>
                <a:ea typeface="汉仪旗黑-55简" panose="00020600040101010101" charset="-122"/>
              </a:rPr>
              <a:t>小组 长</a:t>
            </a:r>
            <a:r>
              <a:rPr lang="en-US" altLang="zh-TW" dirty="0">
                <a:latin typeface="Arial" panose="020B0604020202020204" pitchFamily="34" charset="0"/>
                <a:ea typeface="汉仪旗黑-55简" panose="00020600040101010101" charset="-122"/>
              </a:rPr>
              <a:t>o</a:t>
            </a:r>
            <a:endParaRPr lang="en-US" altLang="zh-TW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  <p:transition advTm="35000">
    <p:cover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文本占位符 15361"/>
          <p:cNvSpPr>
            <a:spLocks noGrp="1"/>
          </p:cNvSpPr>
          <p:nvPr>
            <p:ph type="body" idx="1"/>
          </p:nvPr>
        </p:nvSpPr>
        <p:spPr>
          <a:xfrm>
            <a:off x="152400" y="1600200"/>
            <a:ext cx="8763000" cy="5105400"/>
          </a:xfrm>
          <a:ln/>
          <a:effectLst>
            <a:outerShdw dist="35921" dir="2699999" algn="ctr" rotWithShape="0">
              <a:schemeClr val="bg2"/>
            </a:outerShdw>
          </a:effectLst>
        </p:spPr>
        <p:txBody>
          <a:bodyPr wrap="square" lIns="90488" tIns="44450" rIns="90488" bIns="44450" anchor="t" anchorCtr="0"/>
          <a:p>
            <a:r>
              <a:rPr lang="zh-TW" altLang="en-US" dirty="0">
                <a:ea typeface="汉仪旗黑-55简" panose="00020600040101010101" charset="-122"/>
              </a:rPr>
              <a:t>2. </a:t>
            </a:r>
            <a:r>
              <a:rPr lang="zh-TW" altLang="en-US" i="1" u="sng" dirty="0">
                <a:ea typeface="汉仪旗黑-55简" panose="00020600040101010101" charset="-122"/>
              </a:rPr>
              <a:t>问题描述 </a:t>
            </a:r>
            <a:r>
              <a:rPr lang="zh-TW" altLang="en-US" dirty="0">
                <a:ea typeface="汉仪旗黑-55简" panose="00020600040101010101" charset="-122"/>
              </a:rPr>
              <a:t>; </a:t>
            </a:r>
            <a:r>
              <a:rPr lang="en-US" altLang="zh-TW" dirty="0">
                <a:ea typeface="汉仪旗黑-55简" panose="00020600040101010101" charset="-122"/>
              </a:rPr>
              <a:t>Describe the Problem</a:t>
            </a:r>
            <a:endParaRPr lang="en-US" altLang="zh-TW" dirty="0">
              <a:ea typeface="汉仪旗黑-55简" panose="00020600040101010101" charset="-122"/>
            </a:endParaRPr>
          </a:p>
          <a:p>
            <a:pPr lvl="1"/>
            <a:r>
              <a:rPr lang="zh-TW" altLang="en-US" sz="2800" dirty="0">
                <a:ea typeface="汉仪旗黑-55简" panose="00020600040101010101" charset="-122"/>
              </a:rPr>
              <a:t>   指出内部或外在顾客的问题所在</a:t>
            </a:r>
            <a:r>
              <a:rPr lang="en-US" altLang="zh-TW" sz="2800" dirty="0">
                <a:ea typeface="汉仪旗黑-55简" panose="00020600040101010101" charset="-122"/>
              </a:rPr>
              <a:t>o </a:t>
            </a:r>
            <a:r>
              <a:rPr lang="zh-TW" altLang="en-US" sz="2800" dirty="0">
                <a:ea typeface="汉仪旗黑-55简" panose="00020600040101010101" charset="-122"/>
              </a:rPr>
              <a:t>使用5</a:t>
            </a:r>
            <a:r>
              <a:rPr lang="en-US" altLang="zh-TW" sz="2800" dirty="0">
                <a:ea typeface="汉仪旗黑-55简" panose="00020600040101010101" charset="-122"/>
              </a:rPr>
              <a:t>W2H</a:t>
            </a:r>
            <a:r>
              <a:rPr lang="zh-TW" altLang="en-US" sz="2800" dirty="0">
                <a:ea typeface="汉仪旗黑-55简" panose="00020600040101010101" charset="-122"/>
              </a:rPr>
              <a:t>让清楚描述问题</a:t>
            </a:r>
            <a:endParaRPr lang="zh-TW" altLang="en-US" sz="2800" dirty="0">
              <a:ea typeface="汉仪旗黑-55简" panose="00020600040101010101" charset="-122"/>
            </a:endParaRPr>
          </a:p>
          <a:p>
            <a:pPr lvl="1"/>
            <a:r>
              <a:rPr lang="en-US" altLang="zh-TW" sz="2800" dirty="0">
                <a:solidFill>
                  <a:schemeClr val="accent2"/>
                </a:solidFill>
                <a:ea typeface="汉仪旗黑-55简" panose="00020600040101010101" charset="-122"/>
              </a:rPr>
              <a:t>WHO: </a:t>
            </a:r>
            <a:r>
              <a:rPr lang="zh-TW" altLang="en-US" sz="2800" dirty="0">
                <a:ea typeface="汉仪旗黑-55简" panose="00020600040101010101" charset="-122"/>
              </a:rPr>
              <a:t>顾客是谁             </a:t>
            </a:r>
            <a:r>
              <a:rPr lang="en-US" altLang="zh-TW" sz="2800" dirty="0">
                <a:solidFill>
                  <a:schemeClr val="accent2"/>
                </a:solidFill>
                <a:ea typeface="汉仪旗黑-55简" panose="00020600040101010101" charset="-122"/>
              </a:rPr>
              <a:t>WHAT: </a:t>
            </a:r>
            <a:r>
              <a:rPr lang="zh-TW" altLang="en-US" sz="2800" dirty="0">
                <a:ea typeface="汉仪旗黑-55简" panose="00020600040101010101" charset="-122"/>
              </a:rPr>
              <a:t>产品是什么</a:t>
            </a:r>
            <a:endParaRPr lang="zh-TW" altLang="en-US" sz="2800" dirty="0">
              <a:ea typeface="汉仪旗黑-55简" panose="00020600040101010101" charset="-122"/>
            </a:endParaRPr>
          </a:p>
          <a:p>
            <a:pPr lvl="1"/>
            <a:r>
              <a:rPr lang="en-US" altLang="zh-TW" sz="2800" dirty="0">
                <a:solidFill>
                  <a:schemeClr val="accent2"/>
                </a:solidFill>
                <a:ea typeface="汉仪旗黑-55简" panose="00020600040101010101" charset="-122"/>
              </a:rPr>
              <a:t>WHEN: </a:t>
            </a:r>
            <a:r>
              <a:rPr lang="zh-TW" altLang="en-US" sz="2800" dirty="0">
                <a:ea typeface="汉仪旗黑-55简" panose="00020600040101010101" charset="-122"/>
              </a:rPr>
              <a:t>何时制造生产的 </a:t>
            </a:r>
            <a:r>
              <a:rPr lang="en-US" altLang="zh-TW" sz="2800" dirty="0">
                <a:solidFill>
                  <a:schemeClr val="accent2"/>
                </a:solidFill>
                <a:ea typeface="汉仪旗黑-55简" panose="00020600040101010101" charset="-122"/>
              </a:rPr>
              <a:t>WHERE: </a:t>
            </a:r>
            <a:r>
              <a:rPr lang="zh-TW" altLang="en-US" sz="2800" dirty="0">
                <a:ea typeface="汉仪旗黑-55简" panose="00020600040101010101" charset="-122"/>
              </a:rPr>
              <a:t>问题发生在那里</a:t>
            </a:r>
            <a:endParaRPr lang="zh-TW" altLang="en-US" sz="2800" dirty="0">
              <a:ea typeface="汉仪旗黑-55简" panose="00020600040101010101" charset="-122"/>
            </a:endParaRPr>
          </a:p>
          <a:p>
            <a:pPr lvl="1"/>
            <a:r>
              <a:rPr lang="en-US" altLang="zh-TW" sz="2800" dirty="0">
                <a:solidFill>
                  <a:schemeClr val="accent2"/>
                </a:solidFill>
                <a:ea typeface="汉仪旗黑-55简" panose="00020600040101010101" charset="-122"/>
              </a:rPr>
              <a:t>WHY: </a:t>
            </a:r>
            <a:r>
              <a:rPr lang="zh-TW" altLang="en-US" sz="2800" dirty="0">
                <a:ea typeface="汉仪旗黑-55简" panose="00020600040101010101" charset="-122"/>
              </a:rPr>
              <a:t>为何发生问题 (人, 机器, 材料, 维修保养,</a:t>
            </a:r>
            <a:endParaRPr lang="zh-TW" altLang="en-US" sz="2800" dirty="0">
              <a:ea typeface="汉仪旗黑-55简" panose="00020600040101010101" charset="-122"/>
            </a:endParaRPr>
          </a:p>
          <a:p>
            <a:pPr lvl="1"/>
            <a:r>
              <a:rPr lang="zh-TW" altLang="en-US" sz="2800" dirty="0">
                <a:ea typeface="汉仪旗黑-55简" panose="00020600040101010101" charset="-122"/>
              </a:rPr>
              <a:t>             或量测工具与方法)</a:t>
            </a:r>
            <a:endParaRPr lang="zh-TW" altLang="en-US" sz="2800" dirty="0">
              <a:ea typeface="汉仪旗黑-55简" panose="00020600040101010101" charset="-122"/>
            </a:endParaRPr>
          </a:p>
          <a:p>
            <a:pPr lvl="1"/>
            <a:r>
              <a:rPr lang="en-US" altLang="zh-TW" sz="2800" dirty="0">
                <a:solidFill>
                  <a:schemeClr val="accent2"/>
                </a:solidFill>
                <a:ea typeface="汉仪旗黑-55简" panose="00020600040101010101" charset="-122"/>
              </a:rPr>
              <a:t>HOW: </a:t>
            </a:r>
            <a:r>
              <a:rPr lang="zh-TW" altLang="en-US" sz="2800" dirty="0">
                <a:ea typeface="汉仪旗黑-55简" panose="00020600040101010101" charset="-122"/>
              </a:rPr>
              <a:t>问题是如何产生(未遵守</a:t>
            </a:r>
            <a:r>
              <a:rPr lang="en-US" altLang="zh-TW" sz="2800" dirty="0">
                <a:ea typeface="汉仪旗黑-55简" panose="00020600040101010101" charset="-122"/>
              </a:rPr>
              <a:t>TCM</a:t>
            </a:r>
            <a:r>
              <a:rPr lang="zh-TW" altLang="en-US" sz="2800" dirty="0">
                <a:ea typeface="汉仪旗黑-55简" panose="00020600040101010101" charset="-122"/>
              </a:rPr>
              <a:t>规定,</a:t>
            </a:r>
            <a:endParaRPr lang="zh-TW" altLang="en-US" sz="2800" dirty="0">
              <a:ea typeface="汉仪旗黑-55简" panose="00020600040101010101" charset="-122"/>
            </a:endParaRPr>
          </a:p>
          <a:p>
            <a:pPr lvl="1"/>
            <a:r>
              <a:rPr lang="zh-TW" altLang="en-US" sz="2800" dirty="0">
                <a:ea typeface="汉仪旗黑-55简" panose="00020600040101010101" charset="-122"/>
              </a:rPr>
              <a:t>             或未规定完整) </a:t>
            </a:r>
            <a:endParaRPr lang="zh-TW" altLang="en-US" sz="2800" dirty="0">
              <a:ea typeface="汉仪旗黑-55简" panose="00020600040101010101" charset="-122"/>
            </a:endParaRPr>
          </a:p>
          <a:p>
            <a:pPr lvl="1"/>
            <a:r>
              <a:rPr lang="en-US" altLang="zh-TW" sz="2800" dirty="0">
                <a:solidFill>
                  <a:schemeClr val="accent2"/>
                </a:solidFill>
                <a:ea typeface="汉仪旗黑-55简" panose="00020600040101010101" charset="-122"/>
              </a:rPr>
              <a:t>HOW MANY: </a:t>
            </a:r>
            <a:r>
              <a:rPr lang="zh-TW" altLang="en-US" sz="2800" dirty="0">
                <a:ea typeface="汉仪旗黑-55简" panose="00020600040101010101" charset="-122"/>
              </a:rPr>
              <a:t>有多少数量的产品被影响</a:t>
            </a:r>
            <a:endParaRPr lang="zh-TW" altLang="en-US" dirty="0">
              <a:ea typeface="汉仪旗黑-55简" panose="00020600040101010101" charset="-122"/>
            </a:endParaRPr>
          </a:p>
          <a:p>
            <a:pPr lvl="1"/>
            <a:r>
              <a:rPr lang="zh-TW" altLang="en-US" dirty="0">
                <a:ea typeface="汉仪旗黑-55简" panose="00020600040101010101" charset="-122"/>
              </a:rPr>
              <a:t> </a:t>
            </a:r>
            <a:endParaRPr lang="zh-TW" altLang="en-US" dirty="0">
              <a:ea typeface="汉仪旗黑-55简" panose="00020600040101010101" charset="-122"/>
            </a:endParaRPr>
          </a:p>
        </p:txBody>
      </p:sp>
    </p:spTree>
  </p:cSld>
  <p:clrMapOvr>
    <a:masterClrMapping/>
  </p:clrMapOvr>
  <p:transition advTm="30000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文本占位符 16385"/>
          <p:cNvSpPr>
            <a:spLocks noGrp="1"/>
          </p:cNvSpPr>
          <p:nvPr>
            <p:ph type="body" idx="1"/>
          </p:nvPr>
        </p:nvSpPr>
        <p:spPr>
          <a:xfrm>
            <a:off x="304800" y="1981200"/>
            <a:ext cx="8534400" cy="4114800"/>
          </a:xfrm>
          <a:ln/>
        </p:spPr>
        <p:txBody>
          <a:bodyPr wrap="square" lIns="90488" tIns="44450" rIns="90488" bIns="44450" anchor="t" anchorCtr="0"/>
          <a:p>
            <a:pPr lvl="1" algn="ctr"/>
            <a:r>
              <a:rPr lang="zh-TW" altLang="en-US" sz="3600" i="1" u="sng" dirty="0">
                <a:solidFill>
                  <a:schemeClr val="accent2"/>
                </a:solidFill>
                <a:ea typeface="汉仪旗黑-55简" panose="00020600040101010101" charset="-122"/>
              </a:rPr>
              <a:t>3. 暂时的保固措施</a:t>
            </a:r>
            <a:endParaRPr lang="zh-TW" altLang="en-US" sz="3600" i="1" u="sng" dirty="0">
              <a:solidFill>
                <a:schemeClr val="accent2"/>
              </a:solidFill>
              <a:ea typeface="汉仪旗黑-55简" panose="00020600040101010101" charset="-122"/>
            </a:endParaRPr>
          </a:p>
          <a:p>
            <a:r>
              <a:rPr lang="en-US" altLang="zh-TW" sz="2800" dirty="0">
                <a:ea typeface="汉仪旗黑-55简" panose="00020600040101010101" charset="-122"/>
              </a:rPr>
              <a:t>Implement and Verify Interim (Containment) Actions</a:t>
            </a:r>
            <a:endParaRPr lang="en-US" altLang="zh-TW" sz="2800" dirty="0">
              <a:ea typeface="汉仪旗黑-55简" panose="00020600040101010101" charset="-122"/>
            </a:endParaRPr>
          </a:p>
          <a:p>
            <a:pPr lvl="1"/>
            <a:r>
              <a:rPr lang="zh-TW" altLang="en-US" sz="2800" dirty="0">
                <a:ea typeface="汉仪旗黑-55简" panose="00020600040101010101" charset="-122"/>
              </a:rPr>
              <a:t>  </a:t>
            </a:r>
            <a:r>
              <a:rPr lang="zh-TW" altLang="en-US" dirty="0">
                <a:ea typeface="汉仪旗黑-55简" panose="00020600040101010101" charset="-122"/>
              </a:rPr>
              <a:t>找寻并且实行暂时的</a:t>
            </a:r>
            <a:r>
              <a:rPr lang="zh-TW" altLang="en-US" dirty="0">
                <a:solidFill>
                  <a:schemeClr val="accent2"/>
                </a:solidFill>
                <a:ea typeface="汉仪旗黑-55简" panose="00020600040101010101" charset="-122"/>
              </a:rPr>
              <a:t>保固措施</a:t>
            </a:r>
            <a:r>
              <a:rPr lang="zh-TW" altLang="en-US" dirty="0">
                <a:ea typeface="汉仪旗黑-55简" panose="00020600040101010101" charset="-122"/>
              </a:rPr>
              <a:t>来隔离问 题对任 何内部或外部顾客的影响, 直到改善措施实 行为止</a:t>
            </a:r>
            <a:r>
              <a:rPr lang="en-US" altLang="zh-TW" dirty="0">
                <a:ea typeface="汉仪旗黑-55简" panose="00020600040101010101" charset="-122"/>
              </a:rPr>
              <a:t>o </a:t>
            </a:r>
            <a:endParaRPr lang="en-US" altLang="zh-TW" dirty="0">
              <a:ea typeface="汉仪旗黑-55简" panose="00020600040101010101" charset="-122"/>
            </a:endParaRPr>
          </a:p>
          <a:p>
            <a:pPr lvl="1"/>
            <a:endParaRPr lang="en-US" altLang="zh-TW" sz="1600" dirty="0">
              <a:ea typeface="汉仪旗黑-55简" panose="00020600040101010101" charset="-122"/>
            </a:endParaRPr>
          </a:p>
          <a:p>
            <a:pPr lvl="1"/>
            <a:r>
              <a:rPr lang="zh-TW" altLang="en-US" dirty="0">
                <a:ea typeface="汉仪旗黑-55简" panose="00020600040101010101" charset="-122"/>
              </a:rPr>
              <a:t>   确定保固措施能有效的控制问题, 使之</a:t>
            </a:r>
            <a:r>
              <a:rPr lang="zh-TW" altLang="en-US" dirty="0">
                <a:solidFill>
                  <a:schemeClr val="accent2"/>
                </a:solidFill>
                <a:ea typeface="汉仪旗黑-55简" panose="00020600040101010101" charset="-122"/>
              </a:rPr>
              <a:t>不再影响顾客满意</a:t>
            </a:r>
            <a:r>
              <a:rPr lang="en-US" altLang="zh-TW" dirty="0">
                <a:ea typeface="汉仪旗黑-55简" panose="00020600040101010101" charset="-122"/>
              </a:rPr>
              <a:t>o</a:t>
            </a:r>
            <a:endParaRPr lang="en-US" altLang="zh-TW" dirty="0">
              <a:ea typeface="汉仪旗黑-55简" panose="00020600040101010101" charset="-122"/>
            </a:endParaRPr>
          </a:p>
          <a:p>
            <a:pPr lvl="1"/>
            <a:r>
              <a:rPr lang="zh-TW" altLang="en-US" dirty="0">
                <a:ea typeface="汉仪旗黑-55简" panose="00020600040101010101" charset="-122"/>
              </a:rPr>
              <a:t> </a:t>
            </a:r>
            <a:endParaRPr lang="zh-TW" altLang="en-US" dirty="0">
              <a:ea typeface="汉仪旗黑-55简" panose="00020600040101010101" charset="-122"/>
            </a:endParaRPr>
          </a:p>
        </p:txBody>
      </p:sp>
    </p:spTree>
  </p:cSld>
  <p:clrMapOvr>
    <a:masterClrMapping/>
  </p:clrMapOvr>
  <p:transition advTm="35000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文本占位符 17409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0488" tIns="44450" rIns="90488" bIns="44450" anchor="t" anchorCtr="0"/>
          <a:p>
            <a:r>
              <a:rPr lang="zh-TW" altLang="en-US" sz="4000" dirty="0">
                <a:ea typeface="汉仪旗黑-55简" panose="00020600040101010101" charset="-122"/>
              </a:rPr>
              <a:t>4. </a:t>
            </a:r>
            <a:r>
              <a:rPr lang="zh-TW" altLang="en-US" sz="4000" i="1" u="sng" dirty="0">
                <a:ea typeface="汉仪旗黑-55简" panose="00020600040101010101" charset="-122"/>
              </a:rPr>
              <a:t>真因的找寻及验证 ; </a:t>
            </a:r>
            <a:endParaRPr lang="zh-TW" altLang="en-US" i="1" u="sng" dirty="0">
              <a:ea typeface="汉仪旗黑-55简" panose="00020600040101010101" charset="-122"/>
            </a:endParaRPr>
          </a:p>
          <a:p>
            <a:r>
              <a:rPr lang="en-US" altLang="zh-TW" dirty="0">
                <a:ea typeface="汉仪旗黑-55简" panose="00020600040101010101" charset="-122"/>
              </a:rPr>
              <a:t>Define and Verify Root Causes</a:t>
            </a:r>
            <a:endParaRPr lang="en-US" altLang="zh-TW" dirty="0">
              <a:ea typeface="汉仪旗黑-55简" panose="00020600040101010101" charset="-122"/>
            </a:endParaRPr>
          </a:p>
          <a:p>
            <a:pPr lvl="1"/>
            <a:r>
              <a:rPr lang="zh-TW" altLang="en-US" dirty="0">
                <a:ea typeface="汉仪旗黑-55简" panose="00020600040101010101" charset="-122"/>
              </a:rPr>
              <a:t>   </a:t>
            </a:r>
            <a:r>
              <a:rPr lang="zh-TW" altLang="en-US" sz="3600" dirty="0">
                <a:ea typeface="汉仪旗黑-55简" panose="00020600040101010101" charset="-122"/>
              </a:rPr>
              <a:t>验证所有可能造成该问题的因素</a:t>
            </a:r>
            <a:r>
              <a:rPr lang="en-US" altLang="zh-TW" sz="3600" dirty="0">
                <a:ea typeface="汉仪旗黑-55简" panose="00020600040101010101" charset="-122"/>
              </a:rPr>
              <a:t>o </a:t>
            </a:r>
            <a:r>
              <a:rPr lang="zh-TW" altLang="en-US" sz="3600" dirty="0">
                <a:ea typeface="汉仪旗黑-55简" panose="00020600040101010101" charset="-122"/>
              </a:rPr>
              <a:t>藉由实验 研究每一个可能的因子, 寻找及确认问题 的真因</a:t>
            </a:r>
            <a:r>
              <a:rPr lang="en-US" altLang="zh-TW" sz="3600" dirty="0">
                <a:ea typeface="汉仪旗黑-55简" panose="00020600040101010101" charset="-122"/>
              </a:rPr>
              <a:t>o </a:t>
            </a:r>
            <a:r>
              <a:rPr lang="zh-TW" altLang="en-US" sz="3600" dirty="0">
                <a:ea typeface="汉仪旗黑-55简" panose="00020600040101010101" charset="-122"/>
              </a:rPr>
              <a:t>再寻求各种改善方案, 来去除真 因</a:t>
            </a:r>
            <a:r>
              <a:rPr lang="en-US" altLang="zh-TW" sz="3600" dirty="0">
                <a:ea typeface="汉仪旗黑-55简" panose="00020600040101010101" charset="-122"/>
              </a:rPr>
              <a:t>o</a:t>
            </a:r>
            <a:endParaRPr lang="en-US" altLang="zh-TW" sz="3600" dirty="0">
              <a:ea typeface="汉仪旗黑-55简" panose="00020600040101010101" charset="-122"/>
            </a:endParaRPr>
          </a:p>
        </p:txBody>
      </p:sp>
    </p:spTree>
  </p:cSld>
  <p:clrMapOvr>
    <a:masterClrMapping/>
  </p:clrMapOvr>
  <p:transition advTm="35000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文本占位符 18433"/>
          <p:cNvSpPr>
            <a:spLocks noGrp="1"/>
          </p:cNvSpPr>
          <p:nvPr>
            <p:ph type="body" idx="1"/>
          </p:nvPr>
        </p:nvSpPr>
        <p:spPr>
          <a:xfrm>
            <a:off x="685800" y="1676400"/>
            <a:ext cx="7772400" cy="4724400"/>
          </a:xfrm>
          <a:ln/>
        </p:spPr>
        <p:txBody>
          <a:bodyPr wrap="square" lIns="90488" tIns="44450" rIns="90488" bIns="44450" anchor="t" anchorCtr="0"/>
          <a:p>
            <a:r>
              <a:rPr lang="zh-TW" altLang="en-US" dirty="0">
                <a:ea typeface="汉仪旗黑-55简" panose="00020600040101010101" charset="-122"/>
              </a:rPr>
              <a:t>5. </a:t>
            </a:r>
            <a:r>
              <a:rPr lang="zh-TW" altLang="en-US" sz="4000" i="1" u="sng" dirty="0">
                <a:ea typeface="汉仪旗黑-55简" panose="00020600040101010101" charset="-122"/>
              </a:rPr>
              <a:t>验证改善方案</a:t>
            </a:r>
            <a:endParaRPr lang="zh-TW" altLang="en-US" dirty="0">
              <a:ea typeface="汉仪旗黑-55简" panose="00020600040101010101" charset="-122"/>
            </a:endParaRPr>
          </a:p>
          <a:p>
            <a:r>
              <a:rPr lang="en-US" altLang="zh-TW" dirty="0">
                <a:ea typeface="汉仪旗黑-55简" panose="00020600040101010101" charset="-122"/>
              </a:rPr>
              <a:t>Verify Corrective Actions</a:t>
            </a:r>
            <a:endParaRPr lang="en-US" altLang="zh-TW" dirty="0">
              <a:ea typeface="汉仪旗黑-55简" panose="00020600040101010101" charset="-122"/>
            </a:endParaRPr>
          </a:p>
          <a:p>
            <a:pPr lvl="1"/>
            <a:r>
              <a:rPr lang="zh-TW" altLang="en-US" dirty="0">
                <a:ea typeface="汉仪旗黑-55简" panose="00020600040101010101" charset="-122"/>
              </a:rPr>
              <a:t>   </a:t>
            </a:r>
            <a:r>
              <a:rPr lang="zh-TW" altLang="en-US" sz="3200" dirty="0">
                <a:ea typeface="汉仪旗黑-55简" panose="00020600040101010101" charset="-122"/>
              </a:rPr>
              <a:t>经由试产／试作确认所选择的改善 方案能有效的彻底解决顾客的问题</a:t>
            </a:r>
            <a:r>
              <a:rPr lang="en-US" altLang="zh-TW" sz="3200" dirty="0">
                <a:ea typeface="汉仪旗黑-55简" panose="00020600040101010101" charset="-122"/>
              </a:rPr>
              <a:t>o </a:t>
            </a:r>
            <a:r>
              <a:rPr lang="zh-TW" altLang="en-US" sz="3200" dirty="0">
                <a:ea typeface="汉仪旗黑-55简" panose="00020600040101010101" charset="-122"/>
              </a:rPr>
              <a:t>并且不会有其它不可预期的负作用</a:t>
            </a:r>
            <a:r>
              <a:rPr lang="en-US" altLang="zh-TW" sz="3200" dirty="0">
                <a:ea typeface="汉仪旗黑-55简" panose="00020600040101010101" charset="-122"/>
              </a:rPr>
              <a:t>o</a:t>
            </a:r>
            <a:endParaRPr lang="en-US" altLang="zh-TW" sz="3200" dirty="0">
              <a:ea typeface="汉仪旗黑-55简" panose="00020600040101010101" charset="-122"/>
            </a:endParaRPr>
          </a:p>
          <a:p>
            <a:pPr lvl="1"/>
            <a:endParaRPr lang="zh-TW" altLang="en-US" sz="3200" dirty="0">
              <a:ea typeface="汉仪旗黑-55简" panose="00020600040101010101" charset="-122"/>
            </a:endParaRPr>
          </a:p>
          <a:p>
            <a:pPr lvl="1"/>
            <a:endParaRPr lang="zh-TW" altLang="en-US" sz="3200" dirty="0">
              <a:ea typeface="汉仪旗黑-55简" panose="00020600040101010101" charset="-122"/>
            </a:endParaRPr>
          </a:p>
          <a:p>
            <a:pPr lvl="1"/>
            <a:r>
              <a:rPr lang="zh-TW" altLang="en-US" sz="3200" dirty="0">
                <a:ea typeface="汉仪旗黑-55简" panose="00020600040101010101" charset="-122"/>
              </a:rPr>
              <a:t>    (必要的时, 可以风险评估方式为之)</a:t>
            </a:r>
            <a:endParaRPr lang="zh-TW" altLang="en-US" sz="3200" dirty="0">
              <a:ea typeface="汉仪旗黑-55简" panose="00020600040101010101" charset="-122"/>
            </a:endParaRPr>
          </a:p>
          <a:p>
            <a:pPr lvl="1"/>
            <a:r>
              <a:rPr lang="zh-TW" altLang="en-US" sz="3200" dirty="0">
                <a:ea typeface="汉仪旗黑-55简" panose="00020600040101010101" charset="-122"/>
              </a:rPr>
              <a:t> </a:t>
            </a:r>
            <a:endParaRPr lang="zh-TW" altLang="en-US" sz="3200" dirty="0">
              <a:ea typeface="汉仪旗黑-55简" panose="00020600040101010101" charset="-122"/>
            </a:endParaRPr>
          </a:p>
        </p:txBody>
      </p:sp>
    </p:spTree>
  </p:cSld>
  <p:clrMapOvr>
    <a:masterClrMapping/>
  </p:clrMapOvr>
  <p:transition advTm="35000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文本占位符 19457"/>
          <p:cNvSpPr>
            <a:spLocks noGrp="1"/>
          </p:cNvSpPr>
          <p:nvPr>
            <p:ph type="body" idx="1"/>
          </p:nvPr>
        </p:nvSpPr>
        <p:spPr>
          <a:xfrm>
            <a:off x="685800" y="2133600"/>
            <a:ext cx="7772400" cy="4114800"/>
          </a:xfrm>
          <a:ln/>
        </p:spPr>
        <p:txBody>
          <a:bodyPr wrap="square" lIns="90488" tIns="44450" rIns="90488" bIns="44450" anchor="t" anchorCtr="0"/>
          <a:p>
            <a:r>
              <a:rPr lang="zh-TW" altLang="en-US" dirty="0">
                <a:ea typeface="汉仪旗黑-55简" panose="00020600040101010101" charset="-122"/>
              </a:rPr>
              <a:t>6.  </a:t>
            </a:r>
            <a:r>
              <a:rPr lang="zh-TW" altLang="en-US" i="1" u="sng" dirty="0">
                <a:ea typeface="汉仪旗黑-55简" panose="00020600040101010101" charset="-122"/>
              </a:rPr>
              <a:t>实行彻底的改善行动  </a:t>
            </a:r>
            <a:endParaRPr lang="zh-TW" altLang="en-US" dirty="0">
              <a:ea typeface="汉仪旗黑-55简" panose="00020600040101010101" charset="-122"/>
            </a:endParaRPr>
          </a:p>
          <a:p>
            <a:r>
              <a:rPr lang="en-US" altLang="zh-TW" sz="3200" dirty="0">
                <a:ea typeface="汉仪旗黑-55简" panose="00020600040101010101" charset="-122"/>
              </a:rPr>
              <a:t>Implement Permanent Corrective Actions</a:t>
            </a:r>
            <a:endParaRPr lang="en-US" altLang="zh-TW" dirty="0">
              <a:ea typeface="汉仪旗黑-55简" panose="00020600040101010101" charset="-122"/>
            </a:endParaRPr>
          </a:p>
          <a:p>
            <a:pPr lvl="1"/>
            <a:r>
              <a:rPr lang="zh-TW" altLang="en-US" sz="3200" dirty="0">
                <a:ea typeface="汉仪旗黑-55简" panose="00020600040101010101" charset="-122"/>
              </a:rPr>
              <a:t> </a:t>
            </a:r>
            <a:r>
              <a:rPr lang="zh-TW" altLang="en-US" sz="1400" dirty="0">
                <a:ea typeface="汉仪旗黑-55简" panose="00020600040101010101" charset="-122"/>
              </a:rPr>
              <a:t>  </a:t>
            </a:r>
            <a:r>
              <a:rPr lang="zh-TW" altLang="en-US" sz="3200" dirty="0">
                <a:ea typeface="汉仪旗黑-55简" panose="00020600040101010101" charset="-122"/>
              </a:rPr>
              <a:t>决定及实行最有效的的各个改善 行动</a:t>
            </a:r>
            <a:r>
              <a:rPr lang="en-US" altLang="zh-TW" sz="3200" dirty="0">
                <a:ea typeface="汉仪旗黑-55简" panose="00020600040101010101" charset="-122"/>
              </a:rPr>
              <a:t>o  </a:t>
            </a:r>
            <a:r>
              <a:rPr lang="zh-TW" altLang="en-US" sz="3200" dirty="0">
                <a:ea typeface="汉仪旗黑-55简" panose="00020600040101010101" charset="-122"/>
              </a:rPr>
              <a:t>选择控制因子 , 以确定真因 已被排除</a:t>
            </a:r>
            <a:r>
              <a:rPr lang="en-US" altLang="zh-TW" sz="3200" dirty="0">
                <a:ea typeface="汉仪旗黑-55简" panose="00020600040101010101" charset="-122"/>
              </a:rPr>
              <a:t>o </a:t>
            </a:r>
            <a:r>
              <a:rPr lang="zh-TW" altLang="en-US" sz="3200" dirty="0">
                <a:ea typeface="汉仪旗黑-55简" panose="00020600040101010101" charset="-122"/>
              </a:rPr>
              <a:t>当大量生产时, 观察 长期效应</a:t>
            </a:r>
            <a:r>
              <a:rPr lang="en-US" altLang="zh-TW" sz="3200" dirty="0">
                <a:ea typeface="汉仪旗黑-55简" panose="00020600040101010101" charset="-122"/>
              </a:rPr>
              <a:t>o </a:t>
            </a:r>
            <a:r>
              <a:rPr lang="zh-TW" altLang="en-US" sz="3200" dirty="0">
                <a:ea typeface="汉仪旗黑-55简" panose="00020600040101010101" charset="-122"/>
              </a:rPr>
              <a:t>必要时, 可以再施行一些 补强措施</a:t>
            </a:r>
            <a:r>
              <a:rPr lang="en-US" altLang="zh-TW" sz="3200" dirty="0">
                <a:ea typeface="汉仪旗黑-55简" panose="00020600040101010101" charset="-122"/>
              </a:rPr>
              <a:t>o</a:t>
            </a:r>
            <a:endParaRPr lang="en-US" altLang="zh-TW" sz="3200" dirty="0">
              <a:ea typeface="汉仪旗黑-55简" panose="00020600040101010101" charset="-122"/>
            </a:endParaRPr>
          </a:p>
        </p:txBody>
      </p:sp>
    </p:spTree>
  </p:cSld>
  <p:clrMapOvr>
    <a:masterClrMapping/>
  </p:clrMapOvr>
  <p:transition advTm="35000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文本占位符 20481"/>
          <p:cNvSpPr>
            <a:spLocks noGrp="1"/>
          </p:cNvSpPr>
          <p:nvPr>
            <p:ph type="body" idx="1"/>
          </p:nvPr>
        </p:nvSpPr>
        <p:spPr>
          <a:xfrm>
            <a:off x="609600" y="1981200"/>
            <a:ext cx="8077200" cy="4267200"/>
          </a:xfrm>
          <a:ln/>
        </p:spPr>
        <p:txBody>
          <a:bodyPr wrap="square" lIns="90488" tIns="44450" rIns="90488" bIns="44450" anchor="t" anchorCtr="0"/>
          <a:p>
            <a:r>
              <a:rPr lang="zh-TW" altLang="en-US" dirty="0">
                <a:ea typeface="汉仪旗黑-55简" panose="00020600040101010101" charset="-122"/>
              </a:rPr>
              <a:t>7.</a:t>
            </a:r>
            <a:r>
              <a:rPr lang="zh-TW" altLang="en-US" sz="4000" i="1" u="sng" dirty="0">
                <a:ea typeface="汉仪旗黑-55简" panose="00020600040101010101" charset="-122"/>
              </a:rPr>
              <a:t>  预防再发生；标准化 </a:t>
            </a:r>
            <a:endParaRPr lang="zh-TW" altLang="en-US" dirty="0">
              <a:ea typeface="汉仪旗黑-55简" panose="00020600040101010101" charset="-122"/>
            </a:endParaRPr>
          </a:p>
          <a:p>
            <a:r>
              <a:rPr lang="en-US" altLang="zh-TW" dirty="0">
                <a:ea typeface="汉仪旗黑-55简" panose="00020600040101010101" charset="-122"/>
              </a:rPr>
              <a:t>Prevent Recurrence</a:t>
            </a:r>
            <a:endParaRPr lang="en-US" altLang="zh-TW" dirty="0">
              <a:ea typeface="汉仪旗黑-55简" panose="00020600040101010101" charset="-122"/>
            </a:endParaRPr>
          </a:p>
          <a:p>
            <a:pPr lvl="1"/>
            <a:r>
              <a:rPr lang="zh-TW" altLang="en-US" dirty="0">
                <a:ea typeface="汉仪旗黑-55简" panose="00020600040101010101" charset="-122"/>
              </a:rPr>
              <a:t>   </a:t>
            </a:r>
            <a:r>
              <a:rPr lang="zh-TW" altLang="en-US" sz="3600" dirty="0">
                <a:ea typeface="汉仪旗黑-55简" panose="00020600040101010101" charset="-122"/>
              </a:rPr>
              <a:t>修定管理／管制系统 , 作业系统, 将它们彻底实行并且标准化 , (如写入</a:t>
            </a:r>
            <a:r>
              <a:rPr lang="en-US" altLang="zh-TW" sz="3600" dirty="0">
                <a:ea typeface="汉仪旗黑-55简" panose="00020600040101010101" charset="-122"/>
              </a:rPr>
              <a:t>TCM</a:t>
            </a:r>
            <a:r>
              <a:rPr lang="zh-TW" altLang="en-US" sz="3600" dirty="0">
                <a:ea typeface="汉仪旗黑-55简" panose="00020600040101010101" charset="-122"/>
              </a:rPr>
              <a:t>资料), 来预防相同或 类 似问题的再发生</a:t>
            </a:r>
            <a:r>
              <a:rPr lang="en-US" altLang="zh-TW" sz="3600" dirty="0">
                <a:ea typeface="汉仪旗黑-55简" panose="00020600040101010101" charset="-122"/>
              </a:rPr>
              <a:t>o</a:t>
            </a:r>
            <a:endParaRPr lang="en-US" altLang="zh-TW" sz="3600" dirty="0">
              <a:ea typeface="汉仪旗黑-55简" panose="00020600040101010101" charset="-122"/>
            </a:endParaRPr>
          </a:p>
        </p:txBody>
      </p:sp>
    </p:spTree>
  </p:cSld>
  <p:clrMapOvr>
    <a:masterClrMapping/>
  </p:clrMapOvr>
  <p:transition advTm="30000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文本占位符 21505"/>
          <p:cNvSpPr>
            <a:spLocks noGrp="1"/>
          </p:cNvSpPr>
          <p:nvPr>
            <p:ph type="body" idx="1"/>
          </p:nvPr>
        </p:nvSpPr>
        <p:spPr>
          <a:xfrm>
            <a:off x="762000" y="2438400"/>
            <a:ext cx="7772400" cy="1676400"/>
          </a:xfrm>
          <a:ln/>
        </p:spPr>
        <p:txBody>
          <a:bodyPr wrap="square" lIns="90488" tIns="44450" rIns="90488" bIns="44450" anchor="t" anchorCtr="0"/>
          <a:p>
            <a:r>
              <a:rPr lang="zh-TW" altLang="en-US" dirty="0">
                <a:ea typeface="汉仪旗黑-55简" panose="00020600040101010101" charset="-122"/>
              </a:rPr>
              <a:t>8. </a:t>
            </a:r>
            <a:r>
              <a:rPr lang="zh-TW" altLang="en-US" sz="4000" i="1" u="sng" dirty="0">
                <a:ea typeface="汉仪旗黑-55简" panose="00020600040101010101" charset="-122"/>
              </a:rPr>
              <a:t>庆贺您的团队成功 </a:t>
            </a:r>
            <a:endParaRPr lang="zh-TW" altLang="en-US" dirty="0">
              <a:ea typeface="汉仪旗黑-55简" panose="00020600040101010101" charset="-122"/>
            </a:endParaRPr>
          </a:p>
          <a:p>
            <a:r>
              <a:rPr lang="en-US" altLang="zh-TW" dirty="0">
                <a:ea typeface="汉仪旗黑-55简" panose="00020600040101010101" charset="-122"/>
              </a:rPr>
              <a:t>Congratulate your team</a:t>
            </a:r>
            <a:endParaRPr lang="en-US" altLang="zh-TW" dirty="0">
              <a:ea typeface="汉仪旗黑-55简" panose="00020600040101010101" charset="-122"/>
            </a:endParaRPr>
          </a:p>
          <a:p>
            <a:pPr lvl="1"/>
            <a:r>
              <a:rPr lang="zh-TW" altLang="en-US" sz="3200" dirty="0">
                <a:ea typeface="汉仪旗黑-55简" panose="00020600040101010101" charset="-122"/>
              </a:rPr>
              <a:t>赞扬的整个团队的各项努力与成功</a:t>
            </a:r>
            <a:r>
              <a:rPr lang="en-US" altLang="zh-TW" sz="3200" dirty="0">
                <a:ea typeface="汉仪旗黑-55简" panose="00020600040101010101" charset="-122"/>
              </a:rPr>
              <a:t>o Recognize the collective efforts of the team.</a:t>
            </a:r>
            <a:endParaRPr lang="en-US" altLang="zh-TW" sz="3200" dirty="0">
              <a:ea typeface="汉仪旗黑-55简" panose="00020600040101010101" charset="-122"/>
            </a:endParaRPr>
          </a:p>
        </p:txBody>
      </p:sp>
    </p:spTree>
  </p:cSld>
  <p:clrMapOvr>
    <a:masterClrMapping/>
  </p:clrMapOvr>
  <p:transition advTm="15000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文本占位符 22529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0488" tIns="44450" rIns="90488" bIns="44450" anchor="t" anchorCtr="0"/>
          <a:p>
            <a:pPr algn="l"/>
            <a:r>
              <a:rPr lang="zh-TW" altLang="en-US" dirty="0">
                <a:latin typeface="Arial" panose="020B0604020202020204" pitchFamily="34" charset="0"/>
                <a:ea typeface="汉仪旗黑-55简" panose="00020600040101010101" charset="-122"/>
              </a:rPr>
              <a:t> 		</a:t>
            </a:r>
            <a:r>
              <a:rPr lang="zh-TW" altLang="en-US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这些步骤并没有一定的先后次序, 它们是可以随着问题的不同而作调整的</a:t>
            </a:r>
            <a:r>
              <a:rPr lang="en-US" altLang="zh-TW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o </a:t>
            </a:r>
            <a:endParaRPr lang="en-US" altLang="zh-TW" dirty="0">
              <a:solidFill>
                <a:schemeClr val="tx1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/>
            <a:r>
              <a:rPr lang="zh-TW" altLang="en-US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   例如问题刚被发现和组队, 而暂时的保固措施已被生产线上的领班和作业人员所实行</a:t>
            </a:r>
            <a:r>
              <a:rPr lang="en-US" altLang="zh-TW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o</a:t>
            </a:r>
            <a:endParaRPr lang="en-US" altLang="zh-TW" dirty="0">
              <a:solidFill>
                <a:schemeClr val="tx1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zh-TW" altLang="en-US">
              <a:solidFill>
                <a:schemeClr val="tx1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  <p:transition advTm="35000">
    <p:cover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文本占位符 23553"/>
          <p:cNvSpPr>
            <a:spLocks noGrp="1"/>
          </p:cNvSpPr>
          <p:nvPr>
            <p:ph type="body" idx="1"/>
          </p:nvPr>
        </p:nvSpPr>
        <p:spPr>
          <a:xfrm>
            <a:off x="0" y="1981200"/>
            <a:ext cx="9067800" cy="4419600"/>
          </a:xfrm>
          <a:ln/>
        </p:spPr>
        <p:txBody>
          <a:bodyPr wrap="square" lIns="90488" tIns="44450" rIns="90488" bIns="44450" anchor="t" anchorCtr="0"/>
          <a:p>
            <a:r>
              <a:rPr lang="zh-TW" altLang="en-US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标准的8</a:t>
            </a:r>
            <a:r>
              <a:rPr lang="en-US" altLang="zh-TW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D</a:t>
            </a:r>
            <a:r>
              <a:rPr lang="zh-TW" altLang="en-US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格式, 可以在日月光的网络 </a:t>
            </a:r>
            <a:endParaRPr lang="zh-TW" altLang="en-US" dirty="0">
              <a:solidFill>
                <a:schemeClr val="tx1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zh-TW" altLang="en-US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档案</a:t>
            </a:r>
            <a:r>
              <a:rPr lang="en-US" altLang="zh-TW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COPY</a:t>
            </a:r>
            <a:r>
              <a:rPr lang="zh-TW" altLang="en-US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得到: </a:t>
            </a:r>
            <a:endParaRPr lang="zh-TW" altLang="en-US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en-US" altLang="zh-TW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zh-TW" altLang="en-US" dirty="0">
                <a:latin typeface="Arial" panose="020B0604020202020204" pitchFamily="34" charset="0"/>
                <a:ea typeface="汉仪旗黑-55简" panose="00020600040101010101" charset="-122"/>
              </a:rPr>
              <a:t> </a:t>
            </a:r>
            <a:r>
              <a:rPr lang="en-US" altLang="zh-TW" sz="4000" dirty="0">
                <a:latin typeface="Arial" panose="020B0604020202020204" pitchFamily="34" charset="0"/>
                <a:ea typeface="汉仪旗黑-55简" panose="00020600040101010101" charset="-122"/>
              </a:rPr>
              <a:t>L:\users\Training\8D\8DFORM.doc</a:t>
            </a:r>
            <a:endParaRPr lang="en-US" altLang="zh-TW" sz="40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en-US" altLang="zh-TW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zh-TW" altLang="en-US" dirty="0">
                <a:latin typeface="Arial" panose="020B0604020202020204" pitchFamily="34" charset="0"/>
                <a:ea typeface="汉仪旗黑-55简" panose="00020600040101010101" charset="-122"/>
              </a:rPr>
              <a:t>    使用</a:t>
            </a:r>
            <a:r>
              <a:rPr lang="en-US" altLang="zh-TW" dirty="0">
                <a:latin typeface="Arial" panose="020B0604020202020204" pitchFamily="34" charset="0"/>
                <a:ea typeface="汉仪旗黑-55简" panose="00020600040101010101" charset="-122"/>
              </a:rPr>
              <a:t>WORD 5.0 for Windows </a:t>
            </a:r>
            <a:endParaRPr lang="en-US" altLang="zh-TW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zh-TW" altLang="en-US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zh-TW" altLang="en-US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  <p:transition advTm="30000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文本占位符 5121"/>
          <p:cNvSpPr>
            <a:spLocks noGrp="1"/>
          </p:cNvSpPr>
          <p:nvPr>
            <p:ph type="body" idx="1"/>
          </p:nvPr>
        </p:nvSpPr>
        <p:spPr>
          <a:xfrm>
            <a:off x="533400" y="1752600"/>
            <a:ext cx="8001000" cy="4419600"/>
          </a:xfrm>
          <a:ln/>
        </p:spPr>
        <p:txBody>
          <a:bodyPr wrap="square" lIns="90488" tIns="44450" rIns="90488" bIns="44450" anchor="t" anchorCtr="0"/>
          <a:p>
            <a:r>
              <a:rPr lang="zh-TW" altLang="en-US" sz="5400" u="sng" dirty="0">
                <a:ea typeface="汉仪旗黑-55简" panose="00020600040101010101" charset="-122"/>
              </a:rPr>
              <a:t>8</a:t>
            </a:r>
            <a:r>
              <a:rPr lang="en-US" altLang="zh-TW" sz="5400" u="sng" dirty="0">
                <a:ea typeface="汉仪旗黑-55简" panose="00020600040101010101" charset="-122"/>
              </a:rPr>
              <a:t>D; </a:t>
            </a:r>
            <a:r>
              <a:rPr lang="zh-TW" altLang="en-US" sz="5400" u="sng" dirty="0">
                <a:ea typeface="汉仪旗黑-55简" panose="00020600040101010101" charset="-122"/>
              </a:rPr>
              <a:t>问题分析与改善 </a:t>
            </a:r>
            <a:endParaRPr lang="zh-TW" altLang="en-US" dirty="0">
              <a:ea typeface="汉仪旗黑-55简" panose="00020600040101010101" charset="-122"/>
            </a:endParaRPr>
          </a:p>
          <a:p>
            <a:pPr lvl="1"/>
            <a:r>
              <a:rPr lang="zh-TW" altLang="en-US" dirty="0">
                <a:ea typeface="汉仪旗黑-55简" panose="00020600040101010101" charset="-122"/>
              </a:rPr>
              <a:t>  </a:t>
            </a:r>
            <a:r>
              <a:rPr lang="zh-TW" altLang="en-US" b="0" dirty="0">
                <a:ea typeface="汉仪旗黑-55简" panose="00020600040101010101" charset="-122"/>
              </a:rPr>
              <a:t>8</a:t>
            </a:r>
            <a:r>
              <a:rPr lang="en-US" altLang="zh-TW" b="0" dirty="0">
                <a:ea typeface="汉仪旗黑-55简" panose="00020600040101010101" charset="-122"/>
              </a:rPr>
              <a:t>D</a:t>
            </a:r>
            <a:r>
              <a:rPr lang="zh-TW" altLang="en-US" b="0" dirty="0">
                <a:ea typeface="汉仪旗黑-55简" panose="00020600040101010101" charset="-122"/>
              </a:rPr>
              <a:t>的改善方法强调利用</a:t>
            </a:r>
            <a:r>
              <a:rPr lang="zh-TW" altLang="en-US" dirty="0">
                <a:solidFill>
                  <a:schemeClr val="accent2"/>
                </a:solidFill>
                <a:ea typeface="汉仪旗黑-55简" panose="00020600040101010101" charset="-122"/>
              </a:rPr>
              <a:t>团队合作,</a:t>
            </a:r>
            <a:r>
              <a:rPr lang="zh-TW" altLang="en-US" b="0" dirty="0">
                <a:ea typeface="汉仪旗黑-55简" panose="00020600040101010101" charset="-122"/>
              </a:rPr>
              <a:t>来达成 </a:t>
            </a:r>
            <a:r>
              <a:rPr lang="zh-TW" altLang="en-US" dirty="0">
                <a:solidFill>
                  <a:schemeClr val="accent2"/>
                </a:solidFill>
                <a:ea typeface="汉仪旗黑-55简" panose="00020600040101010101" charset="-122"/>
              </a:rPr>
              <a:t>问题分析与改善</a:t>
            </a:r>
            <a:r>
              <a:rPr lang="zh-TW" altLang="en-US" b="0" dirty="0">
                <a:ea typeface="汉仪旗黑-55简" panose="00020600040101010101" charset="-122"/>
              </a:rPr>
              <a:t>的目的</a:t>
            </a:r>
            <a:r>
              <a:rPr lang="en-US" altLang="zh-TW" b="0" dirty="0">
                <a:ea typeface="汉仪旗黑-55简" panose="00020600040101010101" charset="-122"/>
              </a:rPr>
              <a:t>o</a:t>
            </a:r>
            <a:r>
              <a:rPr lang="zh-TW" altLang="en-US" b="0" dirty="0">
                <a:solidFill>
                  <a:schemeClr val="accent2"/>
                </a:solidFill>
                <a:ea typeface="汉仪旗黑-55简" panose="00020600040101010101" charset="-122"/>
              </a:rPr>
              <a:t> </a:t>
            </a:r>
            <a:r>
              <a:rPr lang="zh-TW" altLang="en-US" b="0" dirty="0">
                <a:ea typeface="汉仪旗黑-55简" panose="00020600040101010101" charset="-122"/>
              </a:rPr>
              <a:t>英文称为       </a:t>
            </a:r>
            <a:r>
              <a:rPr lang="en-US" altLang="zh-TW" dirty="0">
                <a:ea typeface="汉仪旗黑-55简" panose="00020600040101010101" charset="-122"/>
              </a:rPr>
              <a:t>Team Oriented Problem Solving (TOPS)</a:t>
            </a:r>
            <a:r>
              <a:rPr lang="zh-TW" altLang="en-US" b="0" dirty="0">
                <a:ea typeface="汉仪旗黑-55简" panose="00020600040101010101" charset="-122"/>
              </a:rPr>
              <a:t>;   它是福特汽车所发展出来的方法: 透过</a:t>
            </a:r>
            <a:r>
              <a:rPr lang="zh-TW" altLang="en-US" dirty="0">
                <a:solidFill>
                  <a:schemeClr val="accent2"/>
                </a:solidFill>
                <a:ea typeface="汉仪旗黑-55简" panose="00020600040101010101" charset="-122"/>
              </a:rPr>
              <a:t>团队合作</a:t>
            </a:r>
            <a:r>
              <a:rPr lang="zh-TW" altLang="en-US" b="0" dirty="0">
                <a:solidFill>
                  <a:schemeClr val="accent2"/>
                </a:solidFill>
                <a:ea typeface="汉仪旗黑-55简" panose="00020600040101010101" charset="-122"/>
              </a:rPr>
              <a:t>,</a:t>
            </a:r>
            <a:r>
              <a:rPr lang="zh-TW" altLang="en-US" b="0" dirty="0">
                <a:ea typeface="汉仪旗黑-55简" panose="00020600040101010101" charset="-122"/>
              </a:rPr>
              <a:t>用以分析与改善制程能 力(</a:t>
            </a:r>
            <a:r>
              <a:rPr lang="en-US" altLang="zh-TW" b="0" dirty="0">
                <a:ea typeface="汉仪旗黑-55简" panose="00020600040101010101" charset="-122"/>
              </a:rPr>
              <a:t>capability)</a:t>
            </a:r>
            <a:r>
              <a:rPr lang="zh-TW" altLang="en-US" b="0" dirty="0">
                <a:ea typeface="汉仪旗黑-55简" panose="00020600040101010101" charset="-122"/>
              </a:rPr>
              <a:t>和客户抱怨,进而提升</a:t>
            </a:r>
            <a:r>
              <a:rPr lang="zh-TW" altLang="en-US" dirty="0">
                <a:solidFill>
                  <a:schemeClr val="accent2"/>
                </a:solidFill>
                <a:ea typeface="汉仪旗黑-55简" panose="00020600040101010101" charset="-122"/>
              </a:rPr>
              <a:t>制程能力</a:t>
            </a:r>
            <a:r>
              <a:rPr lang="zh-TW" altLang="en-US" dirty="0">
                <a:ea typeface="汉仪旗黑-55简" panose="00020600040101010101" charset="-122"/>
              </a:rPr>
              <a:t>及</a:t>
            </a:r>
            <a:r>
              <a:rPr lang="zh-TW" altLang="en-US" dirty="0">
                <a:solidFill>
                  <a:schemeClr val="accent2"/>
                </a:solidFill>
                <a:ea typeface="汉仪旗黑-55简" panose="00020600040101010101" charset="-122"/>
              </a:rPr>
              <a:t>顾客满意</a:t>
            </a:r>
            <a:r>
              <a:rPr lang="en-US" altLang="zh-TW" dirty="0">
                <a:ea typeface="汉仪旗黑-55简" panose="00020600040101010101" charset="-122"/>
              </a:rPr>
              <a:t>o</a:t>
            </a:r>
            <a:endParaRPr lang="en-US" altLang="zh-TW" b="0" dirty="0">
              <a:ea typeface="汉仪旗黑-55简" panose="00020600040101010101" charset="-122"/>
            </a:endParaRPr>
          </a:p>
          <a:p>
            <a:pPr lvl="1"/>
            <a:endParaRPr lang="zh-TW" altLang="en-US" b="0">
              <a:ea typeface="汉仪旗黑-55简" panose="00020600040101010101" charset="-122"/>
            </a:endParaRPr>
          </a:p>
        </p:txBody>
      </p:sp>
    </p:spTree>
  </p:cSld>
  <p:clrMapOvr>
    <a:masterClrMapping/>
  </p:clrMapOvr>
  <p:transition advTm="20000">
    <p:cover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标题 7169"/>
          <p:cNvSpPr>
            <a:spLocks noGrp="1"/>
          </p:cNvSpPr>
          <p:nvPr>
            <p:ph type="title"/>
          </p:nvPr>
        </p:nvSpPr>
        <p:spPr>
          <a:xfrm>
            <a:off x="762000" y="2819400"/>
            <a:ext cx="7772400" cy="1143000"/>
          </a:xfrm>
          <a:noFill/>
          <a:ln w="12700">
            <a:noFill/>
          </a:ln>
        </p:spPr>
        <p:txBody>
          <a:bodyPr lIns="90488" tIns="44450" rIns="90488" bIns="44450" anchor="ctr" anchorCtr="0"/>
          <a:p>
            <a:r>
              <a:rPr lang="zh-TW" altLang="en-US" sz="7200" b="1" dirty="0">
                <a:solidFill>
                  <a:schemeClr val="accent2"/>
                </a:solidFill>
                <a:latin typeface="Arial" panose="020B0604020202020204" pitchFamily="34" charset="0"/>
                <a:ea typeface="汉仪文黑-85W" panose="00020600040101010101" charset="-122"/>
              </a:rPr>
              <a:t>应用8</a:t>
            </a:r>
            <a:r>
              <a:rPr lang="en-US" altLang="zh-TW" sz="7200" b="1" dirty="0">
                <a:solidFill>
                  <a:schemeClr val="accent2"/>
                </a:solidFill>
                <a:latin typeface="Arial" panose="020B0604020202020204" pitchFamily="34" charset="0"/>
                <a:ea typeface="汉仪文黑-85W" panose="00020600040101010101" charset="-122"/>
              </a:rPr>
              <a:t>D</a:t>
            </a:r>
            <a:r>
              <a:rPr lang="zh-TW" altLang="en-US" sz="7200" b="1" dirty="0">
                <a:solidFill>
                  <a:schemeClr val="accent2"/>
                </a:solidFill>
                <a:latin typeface="Arial" panose="020B0604020202020204" pitchFamily="34" charset="0"/>
                <a:ea typeface="汉仪文黑-85W" panose="00020600040101010101" charset="-122"/>
              </a:rPr>
              <a:t>手法达成 问题分析与改善 </a:t>
            </a:r>
            <a:endParaRPr lang="zh-TW" altLang="en-US" sz="7200" b="1" dirty="0">
              <a:solidFill>
                <a:schemeClr val="accent2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</p:spTree>
  </p:cSld>
  <p:clrMapOvr>
    <a:masterClrMapping/>
  </p:clrMapOvr>
  <p:transition advTm="10000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标题 8193"/>
          <p:cNvSpPr>
            <a:spLocks noGrp="1"/>
          </p:cNvSpPr>
          <p:nvPr>
            <p:ph type="title"/>
          </p:nvPr>
        </p:nvSpPr>
        <p:spPr>
          <a:xfrm>
            <a:off x="304800" y="1905000"/>
            <a:ext cx="8534400" cy="4648200"/>
          </a:xfrm>
          <a:noFill/>
          <a:ln w="12700">
            <a:noFill/>
          </a:ln>
        </p:spPr>
        <p:txBody>
          <a:bodyPr lIns="90488" tIns="44450" rIns="90488" bIns="44450" anchor="ctr" anchorCtr="0"/>
          <a:p>
            <a:pPr algn="l"/>
            <a:r>
              <a:rPr lang="zh-TW" altLang="en-US" sz="3600" b="1" dirty="0">
                <a:latin typeface="Arial" panose="020B0604020202020204" pitchFamily="34" charset="0"/>
                <a:ea typeface="汉仪旗黑-55简" panose="00020600040101010101" charset="-122"/>
              </a:rPr>
              <a:t>提供一套井然有序的团队合作方法,注重</a:t>
            </a:r>
            <a:r>
              <a:rPr lang="zh-TW" altLang="en-US" sz="3600" b="1" dirty="0">
                <a:solidFill>
                  <a:schemeClr val="accent2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事实证据</a:t>
            </a:r>
            <a:r>
              <a:rPr lang="zh-TW" altLang="en-US" sz="3600" b="1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与</a:t>
            </a:r>
            <a:r>
              <a:rPr lang="zh-TW" altLang="en-US" sz="3600" b="1" dirty="0">
                <a:solidFill>
                  <a:schemeClr val="accent2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数据解析</a:t>
            </a:r>
            <a:r>
              <a:rPr lang="zh-TW" altLang="en-US" sz="3600" b="1" dirty="0">
                <a:latin typeface="Arial" panose="020B0604020202020204" pitchFamily="34" charset="0"/>
                <a:ea typeface="汉仪旗黑-55简" panose="00020600040101010101" charset="-122"/>
              </a:rPr>
              <a:t>,减少因人而异的 处理方式,达成</a:t>
            </a:r>
            <a:r>
              <a:rPr lang="zh-TW" altLang="en-US" sz="3600" b="1" dirty="0">
                <a:solidFill>
                  <a:schemeClr val="accent2"/>
                </a:solidFill>
                <a:latin typeface="Arial" panose="020B0604020202020204" pitchFamily="34" charset="0"/>
                <a:ea typeface="汉仪旗黑-55简" panose="00020600040101010101" charset="-122"/>
              </a:rPr>
              <a:t>问题的分析与改善</a:t>
            </a:r>
            <a:r>
              <a:rPr lang="en-US" altLang="zh-TW" sz="3600" b="1" dirty="0">
                <a:latin typeface="Arial" panose="020B0604020202020204" pitchFamily="34" charset="0"/>
                <a:ea typeface="汉仪旗黑-55简" panose="00020600040101010101" charset="-122"/>
              </a:rPr>
              <a:t>o</a:t>
            </a:r>
            <a:br>
              <a:rPr lang="en-US" altLang="zh-TW" sz="3600" b="1" dirty="0">
                <a:latin typeface="Arial" panose="020B0604020202020204" pitchFamily="34" charset="0"/>
                <a:ea typeface="汉仪旗黑-55简" panose="00020600040101010101" charset="-122"/>
              </a:rPr>
            </a:br>
            <a:br>
              <a:rPr lang="en-US" altLang="zh-TW" sz="3600" b="1" dirty="0">
                <a:latin typeface="Arial" panose="020B0604020202020204" pitchFamily="34" charset="0"/>
                <a:ea typeface="汉仪旗黑-55简" panose="00020600040101010101" charset="-122"/>
              </a:rPr>
            </a:br>
            <a:r>
              <a:rPr lang="zh-TW" altLang="en-US" sz="3600" b="1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为了找寻及建立长治久安的作业方法, 我们需要来自各方面的意见与建 议</a:t>
            </a:r>
            <a:r>
              <a:rPr lang="en-US" altLang="zh-TW" sz="3600" b="1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o</a:t>
            </a:r>
            <a:br>
              <a:rPr lang="zh-TW" altLang="en-US" sz="3600" b="1" dirty="0">
                <a:solidFill>
                  <a:schemeClr val="accent2"/>
                </a:solidFill>
                <a:latin typeface="Arial" panose="020B0604020202020204" pitchFamily="34" charset="0"/>
                <a:ea typeface="汉仪旗黑-55简" panose="00020600040101010101" charset="-122"/>
              </a:rPr>
            </a:br>
            <a:br>
              <a:rPr lang="zh-TW" altLang="en-US" sz="3600" b="1" dirty="0">
                <a:solidFill>
                  <a:schemeClr val="accent2"/>
                </a:solidFill>
                <a:latin typeface="Arial" panose="020B0604020202020204" pitchFamily="34" charset="0"/>
                <a:ea typeface="汉仪旗黑-55简" panose="00020600040101010101" charset="-122"/>
              </a:rPr>
            </a:br>
            <a:r>
              <a:rPr lang="zh-TW" altLang="en-US" sz="3600" b="1" dirty="0">
                <a:solidFill>
                  <a:schemeClr val="accent2"/>
                </a:solidFill>
                <a:latin typeface="Arial" panose="020B0604020202020204" pitchFamily="34" charset="0"/>
                <a:ea typeface="汉仪旗黑-55简" panose="00020600040101010101" charset="-122"/>
              </a:rPr>
              <a:t>                       </a:t>
            </a:r>
            <a:r>
              <a:rPr lang="zh-TW" altLang="en-US" sz="6000" b="1" i="1" dirty="0">
                <a:solidFill>
                  <a:schemeClr val="hlink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团队合作</a:t>
            </a:r>
            <a:endParaRPr lang="zh-TW" altLang="en-US" sz="6000" b="1" i="1" dirty="0">
              <a:solidFill>
                <a:schemeClr val="hlink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8195" name="十六角星 8194"/>
          <p:cNvSpPr/>
          <p:nvPr/>
        </p:nvSpPr>
        <p:spPr>
          <a:xfrm>
            <a:off x="1758950" y="5187950"/>
            <a:ext cx="5930900" cy="1587500"/>
          </a:xfrm>
          <a:prstGeom prst="star16">
            <a:avLst>
              <a:gd name="adj" fmla="val 37500"/>
            </a:avLst>
          </a:prstGeom>
          <a:noFill/>
          <a:ln w="12700" cap="flat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chemeClr val="bg2"/>
            </a:outerShdw>
          </a:effectLst>
        </p:spPr>
        <p:txBody>
          <a:bodyPr/>
          <a:p>
            <a:endParaRPr lang="zh-CN" altLang="en-US"/>
          </a:p>
        </p:txBody>
      </p:sp>
    </p:spTree>
  </p:cSld>
  <p:clrMapOvr>
    <a:masterClrMapping/>
  </p:clrMapOvr>
  <p:transition advTm="30000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文本占位符 9217"/>
          <p:cNvSpPr>
            <a:spLocks noGrp="1"/>
          </p:cNvSpPr>
          <p:nvPr>
            <p:ph type="body" idx="1"/>
          </p:nvPr>
        </p:nvSpPr>
        <p:spPr>
          <a:xfrm>
            <a:off x="152400" y="2362200"/>
            <a:ext cx="8915400" cy="3276600"/>
          </a:xfrm>
          <a:ln/>
        </p:spPr>
        <p:txBody>
          <a:bodyPr wrap="square" lIns="90488" tIns="44450" rIns="90488" bIns="44450" anchor="t" anchorCtr="0"/>
          <a:p>
            <a:pPr algn="l"/>
            <a:r>
              <a:rPr lang="zh-TW" altLang="en-US" sz="4800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应用于任何问题或改善活动: 在</a:t>
            </a:r>
            <a:r>
              <a:rPr lang="zh-TW" altLang="en-US" sz="4800" dirty="0">
                <a:latin typeface="Arial" panose="020B0604020202020204" pitchFamily="34" charset="0"/>
                <a:ea typeface="汉仪旗黑-55简" panose="00020600040101010101" charset="-122"/>
              </a:rPr>
              <a:t>共同目标</a:t>
            </a:r>
            <a:r>
              <a:rPr lang="zh-TW" altLang="en-US" sz="4800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下, 达成部门间之 有效沟通, 减少各单位之    </a:t>
            </a:r>
            <a:r>
              <a:rPr lang="zh-TW" altLang="en-US" sz="4800" dirty="0">
                <a:latin typeface="Arial" panose="020B0604020202020204" pitchFamily="34" charset="0"/>
                <a:ea typeface="汉仪旗黑-55简" panose="00020600040101010101" charset="-122"/>
              </a:rPr>
              <a:t>本位主义</a:t>
            </a:r>
            <a:r>
              <a:rPr lang="zh-TW" altLang="en-US" sz="4800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的籓篱</a:t>
            </a:r>
            <a:r>
              <a:rPr lang="en-US" altLang="zh-TW" sz="4800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o</a:t>
            </a:r>
            <a:endParaRPr lang="en-US" altLang="zh-TW" sz="4800" dirty="0">
              <a:solidFill>
                <a:schemeClr val="tx1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  <p:transition advTm="30000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文本占位符 10241"/>
          <p:cNvSpPr>
            <a:spLocks noGrp="1"/>
          </p:cNvSpPr>
          <p:nvPr>
            <p:ph type="body" idx="1"/>
          </p:nvPr>
        </p:nvSpPr>
        <p:spPr>
          <a:xfrm>
            <a:off x="304800" y="1981200"/>
            <a:ext cx="8763000" cy="4191000"/>
          </a:xfrm>
          <a:ln/>
        </p:spPr>
        <p:txBody>
          <a:bodyPr wrap="square" lIns="90488" tIns="44450" rIns="90488" bIns="44450" anchor="t" anchorCtr="0"/>
          <a:p>
            <a:pPr algn="l">
              <a:buClr>
                <a:schemeClr val="accent2"/>
              </a:buClr>
              <a:buSzPct val="75000"/>
              <a:buFont typeface="Monotype Sorts" pitchFamily="2" charset="2"/>
              <a:buChar char="l"/>
            </a:pP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所有相关的分析报告 , 均需</a:t>
            </a:r>
            <a:r>
              <a:rPr lang="zh-TW" altLang="en-US" sz="4000" dirty="0">
                <a:latin typeface="Arial" panose="020B0604020202020204" pitchFamily="34" charset="0"/>
                <a:ea typeface="汉仪旗黑-55简" panose="00020600040101010101" charset="-122"/>
              </a:rPr>
              <a:t>文件化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o</a:t>
            </a:r>
            <a:r>
              <a:rPr lang="zh-TW" altLang="en-US" sz="4000" dirty="0">
                <a:latin typeface="Arial" panose="020B0604020202020204" pitchFamily="34" charset="0"/>
                <a:ea typeface="汉仪旗黑-55简" panose="00020600040101010101" charset="-122"/>
              </a:rPr>
              <a:t> </a:t>
            </a:r>
            <a:endParaRPr lang="zh-TW" altLang="en-US" sz="4000" dirty="0">
              <a:solidFill>
                <a:schemeClr val="tx1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buClr>
                <a:schemeClr val="accent2"/>
              </a:buClr>
              <a:buSzPct val="75000"/>
              <a:buFont typeface="Monotype Sorts" pitchFamily="2" charset="2"/>
              <a:buChar char="l"/>
            </a:pP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提供</a:t>
            </a:r>
            <a:r>
              <a:rPr lang="en-US" altLang="zh-TW" sz="4000" dirty="0">
                <a:latin typeface="Arial" panose="020B0604020202020204" pitchFamily="34" charset="0"/>
                <a:ea typeface="汉仪旗黑-55简" panose="00020600040101010101" charset="-122"/>
              </a:rPr>
              <a:t>SPC(</a:t>
            </a:r>
            <a:r>
              <a:rPr lang="zh-TW" altLang="en-US" sz="4000" dirty="0">
                <a:latin typeface="Arial" panose="020B0604020202020204" pitchFamily="34" charset="0"/>
                <a:ea typeface="汉仪旗黑-55简" panose="00020600040101010101" charset="-122"/>
              </a:rPr>
              <a:t>统计品管)</a:t>
            </a: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与已知的</a:t>
            </a:r>
            <a:r>
              <a:rPr lang="zh-TW" altLang="en-US" sz="4000" dirty="0">
                <a:latin typeface="Arial" panose="020B0604020202020204" pitchFamily="34" charset="0"/>
                <a:ea typeface="汉仪旗黑-55简" panose="00020600040101010101" charset="-122"/>
              </a:rPr>
              <a:t>质量改 善计划</a:t>
            </a: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之相关连处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o      </a:t>
            </a:r>
            <a:endParaRPr lang="en-US" altLang="zh-TW" dirty="0">
              <a:solidFill>
                <a:schemeClr val="tx1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buNone/>
            </a:pPr>
            <a:endParaRPr lang="en-US" altLang="zh-TW" dirty="0">
              <a:solidFill>
                <a:schemeClr val="tx1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buNone/>
            </a:pPr>
            <a:r>
              <a:rPr lang="zh-TW" altLang="en-US" dirty="0">
                <a:latin typeface="Arial" panose="020B0604020202020204" pitchFamily="34" charset="0"/>
                <a:ea typeface="汉仪旗黑-55简" panose="00020600040101010101" charset="-122"/>
              </a:rPr>
              <a:t>注:</a:t>
            </a:r>
            <a:r>
              <a:rPr lang="en-US" altLang="zh-TW" dirty="0">
                <a:latin typeface="Arial" panose="020B0604020202020204" pitchFamily="34" charset="0"/>
                <a:ea typeface="汉仪旗黑-55简" panose="00020600040101010101" charset="-122"/>
              </a:rPr>
              <a:t>SPC</a:t>
            </a:r>
            <a:r>
              <a:rPr lang="zh-TW" altLang="en-US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是指实际上的</a:t>
            </a:r>
            <a:r>
              <a:rPr lang="zh-TW" altLang="en-US" dirty="0">
                <a:latin typeface="Arial" panose="020B0604020202020204" pitchFamily="34" charset="0"/>
                <a:ea typeface="汉仪旗黑-55简" panose="00020600040101010101" charset="-122"/>
              </a:rPr>
              <a:t>质量信息,质量                                改善计划</a:t>
            </a:r>
            <a:r>
              <a:rPr lang="zh-TW" altLang="en-US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则是</a:t>
            </a:r>
            <a:r>
              <a:rPr lang="zh-TW" altLang="en-US" dirty="0">
                <a:latin typeface="Arial" panose="020B0604020202020204" pitchFamily="34" charset="0"/>
                <a:ea typeface="汉仪旗黑-55简" panose="00020600040101010101" charset="-122"/>
              </a:rPr>
              <a:t>计划与目标</a:t>
            </a:r>
            <a:r>
              <a:rPr lang="en-US" altLang="zh-TW" dirty="0">
                <a:latin typeface="Arial" panose="020B0604020202020204" pitchFamily="34" charset="0"/>
                <a:ea typeface="汉仪旗黑-55简" panose="00020600040101010101" charset="-122"/>
              </a:rPr>
              <a:t>o</a:t>
            </a:r>
            <a:endParaRPr lang="en-US" altLang="zh-TW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  <p:transition advTm="25000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文本占位符 11265"/>
          <p:cNvSpPr>
            <a:spLocks noGrp="1"/>
          </p:cNvSpPr>
          <p:nvPr>
            <p:ph type="body" idx="1"/>
          </p:nvPr>
        </p:nvSpPr>
        <p:spPr>
          <a:xfrm>
            <a:off x="304800" y="2133600"/>
            <a:ext cx="8686800" cy="4648200"/>
          </a:xfrm>
          <a:ln/>
        </p:spPr>
        <p:txBody>
          <a:bodyPr wrap="square" lIns="90488" tIns="44450" rIns="90488" bIns="44450" anchor="t" anchorCtr="0"/>
          <a:p>
            <a:pPr algn="l"/>
            <a:r>
              <a:rPr lang="zh-TW" altLang="en-US" sz="4000" dirty="0">
                <a:latin typeface="Arial" panose="020B0604020202020204" pitchFamily="34" charset="0"/>
                <a:ea typeface="汉仪旗黑-55简" panose="00020600040101010101" charset="-122"/>
              </a:rPr>
              <a:t> </a:t>
            </a:r>
            <a:r>
              <a:rPr lang="zh-TW" altLang="en-US" sz="4400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每一个问题的原由与改善的 方法, 将之</a:t>
            </a:r>
            <a:r>
              <a:rPr lang="zh-TW" altLang="en-US" sz="4400" dirty="0">
                <a:latin typeface="Arial" panose="020B0604020202020204" pitchFamily="34" charset="0"/>
                <a:ea typeface="汉仪旗黑-55简" panose="00020600040101010101" charset="-122"/>
              </a:rPr>
              <a:t>文件化</a:t>
            </a:r>
            <a:r>
              <a:rPr lang="zh-TW" altLang="en-US" sz="4400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是必要的</a:t>
            </a:r>
            <a: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o</a:t>
            </a:r>
            <a:endParaRPr lang="en-US" altLang="zh-TW" sz="4400" dirty="0">
              <a:solidFill>
                <a:schemeClr val="tx1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/>
            <a:endParaRPr lang="en-US" altLang="zh-TW" sz="2000" dirty="0">
              <a:solidFill>
                <a:schemeClr val="tx1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/>
            <a:r>
              <a:rPr lang="zh-TW" altLang="en-US" sz="4400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然而解决与改善的步骤可能会依 个别问题的困难或复杂程度而采取不同的步骤与次序</a:t>
            </a:r>
            <a:r>
              <a:rPr lang="en-US" altLang="zh-TW" sz="4400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o  </a:t>
            </a:r>
            <a:endParaRPr lang="en-US" altLang="zh-TW" sz="4400" dirty="0">
              <a:solidFill>
                <a:schemeClr val="tx1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  <p:transition advTm="30000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文本占位符 12289"/>
          <p:cNvSpPr>
            <a:spLocks noGrp="1"/>
          </p:cNvSpPr>
          <p:nvPr>
            <p:ph type="body" idx="1"/>
          </p:nvPr>
        </p:nvSpPr>
        <p:spPr>
          <a:xfrm>
            <a:off x="685800" y="2133600"/>
            <a:ext cx="7772400" cy="3200400"/>
          </a:xfrm>
          <a:ln/>
        </p:spPr>
        <p:txBody>
          <a:bodyPr wrap="square" lIns="90488" tIns="44450" rIns="90488" bIns="44450" anchor="t" anchorCtr="0"/>
          <a:p>
            <a:pPr algn="l"/>
            <a:r>
              <a:rPr lang="zh-TW" altLang="en-US" dirty="0">
                <a:latin typeface="Arial" panose="020B0604020202020204" pitchFamily="34" charset="0"/>
                <a:ea typeface="汉仪旗黑-55简" panose="00020600040101010101" charset="-122"/>
              </a:rPr>
              <a:t>   </a:t>
            </a: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例如: 一个问题发生之后, 制造部立即采取暂时的应付措施避免问题恶化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o</a:t>
            </a:r>
            <a:endParaRPr lang="en-US" altLang="zh-TW" sz="4000" dirty="0">
              <a:solidFill>
                <a:schemeClr val="tx1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/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  但是彻底的改善与避免再发生 的长远对策, 仍需要配合组织 相关部门人员, 透过</a:t>
            </a:r>
            <a:r>
              <a:rPr lang="zh-TW" altLang="en-US" sz="4000" dirty="0">
                <a:latin typeface="Arial" panose="020B0604020202020204" pitchFamily="34" charset="0"/>
                <a:ea typeface="汉仪旗黑-55简" panose="00020600040101010101" charset="-122"/>
              </a:rPr>
              <a:t>团队合作</a:t>
            </a: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, 解决问题 的</a:t>
            </a:r>
            <a:r>
              <a:rPr lang="zh-TW" altLang="en-US" sz="4000" dirty="0">
                <a:latin typeface="Arial" panose="020B0604020202020204" pitchFamily="34" charset="0"/>
                <a:ea typeface="汉仪旗黑-55简" panose="00020600040101010101" charset="-122"/>
              </a:rPr>
              <a:t>根源</a:t>
            </a:r>
            <a:r>
              <a:rPr lang="en-US" altLang="zh-TW" sz="4000" dirty="0">
                <a:solidFill>
                  <a:schemeClr val="tx1"/>
                </a:solidFill>
                <a:latin typeface="Arial" panose="020B0604020202020204" pitchFamily="34" charset="0"/>
                <a:ea typeface="汉仪旗黑-55简" panose="00020600040101010101" charset="-122"/>
              </a:rPr>
              <a:t>o</a:t>
            </a:r>
            <a:endParaRPr lang="en-US" altLang="zh-TW" sz="4000" dirty="0">
              <a:solidFill>
                <a:schemeClr val="tx1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  <p:transition advTm="30000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3314" name="对象 13313">
            <a:hlinkClick r:id="" action="ppaction://ole?verb="/>
          </p:cNvPr>
          <p:cNvGraphicFramePr/>
          <p:nvPr/>
        </p:nvGraphicFramePr>
        <p:xfrm>
          <a:off x="168275" y="152400"/>
          <a:ext cx="8823325" cy="655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8808720" imgH="6071870" progId="Visio.Drawing.3">
                  <p:embed/>
                </p:oleObj>
              </mc:Choice>
              <mc:Fallback>
                <p:oleObj name="" r:id="rId1" imgW="8808720" imgH="6071870" progId="Visio.Drawing.3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68275" y="152400"/>
                        <a:ext cx="8823325" cy="65532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35000">
    <p:cover dir="d"/>
  </p:transition>
</p:sld>
</file>

<file path=ppt/tags/tag1.xml><?xml version="1.0" encoding="utf-8"?>
<p:tagLst xmlns:p="http://schemas.openxmlformats.org/presentationml/2006/main">
  <p:tag name="KSO_WM_UNIT_PLACING_PICTURE_USER_VIEWPORT" val="{&quot;height&quot;:5329,&quot;width&quot;:14400}"/>
</p:tagLst>
</file>

<file path=ppt/tags/tag2.xml><?xml version="1.0" encoding="utf-8"?>
<p:tagLst xmlns:p="http://schemas.openxmlformats.org/presentationml/2006/main">
  <p:tag name="KSO_WPP_MARK_KEY" val="0361236c-0943-40b9-827e-450b088a7215"/>
  <p:tag name="FULLTEXTBEAUTIFYED" val="1"/>
  <p:tag name="COMMONDATA" val="eyJoZGlkIjoiODc5OTdkZDQxOTMwNGQxNTBmNzRiMmEzNWM0ZjQ1MmMifQ=="/>
</p:tagLst>
</file>

<file path=ppt/theme/theme1.xml><?xml version="1.0" encoding="utf-8"?>
<a:theme xmlns:a="http://schemas.openxmlformats.org/drawingml/2006/main" name="soarings">
  <a:themeElements>
    <a:clrScheme name="">
      <a:dk1>
        <a:srgbClr val="FFFFFF"/>
      </a:dk1>
      <a:lt1>
        <a:srgbClr val="103BB1"/>
      </a:lt1>
      <a:dk2>
        <a:srgbClr val="F6BF69"/>
      </a:dk2>
      <a:lt2>
        <a:srgbClr val="000000"/>
      </a:lt2>
      <a:accent1>
        <a:srgbClr val="00FFFF"/>
      </a:accent1>
      <a:accent2>
        <a:srgbClr val="FAFD00"/>
      </a:accent2>
      <a:accent3>
        <a:srgbClr val="AAAFD4"/>
      </a:accent3>
      <a:accent4>
        <a:srgbClr val="DCDCDC"/>
      </a:accent4>
      <a:accent5>
        <a:srgbClr val="AAFFFF"/>
      </a:accent5>
      <a:accent6>
        <a:srgbClr val="E0E300"/>
      </a:accent6>
      <a:hlink>
        <a:srgbClr val="FC0128"/>
      </a:hlink>
      <a:folHlink>
        <a:srgbClr val="3365FB"/>
      </a:folHlink>
    </a:clrScheme>
    <a:fontScheme name="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C00"/>
      </a:accent6>
      <a:hlink>
        <a:srgbClr val="FC0128"/>
      </a:hlink>
      <a:folHlink>
        <a:srgbClr val="CECECE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C00"/>
      </a:accent6>
      <a:hlink>
        <a:srgbClr val="FC0128"/>
      </a:hlink>
      <a:folHlink>
        <a:srgbClr val="CECECE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c:\projects\pp4eng\common\template\sldshow\soarings.ppt</Template>
  <TotalTime>0</TotalTime>
  <Words>2027</Words>
  <Application>WPS 演示</Application>
  <PresentationFormat>如螢幕大小</PresentationFormat>
  <Paragraphs>91</Paragraphs>
  <Slides>19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3" baseType="lpstr">
      <vt:lpstr>Arial</vt:lpstr>
      <vt:lpstr>宋体</vt:lpstr>
      <vt:lpstr>Wingdings</vt:lpstr>
      <vt:lpstr>Times New Roman</vt:lpstr>
      <vt:lpstr>Book Antiqua</vt:lpstr>
      <vt:lpstr>PMingLiU</vt:lpstr>
      <vt:lpstr>Monotype Sorts</vt:lpstr>
      <vt:lpstr>Wingdings</vt:lpstr>
      <vt:lpstr>微软雅黑</vt:lpstr>
      <vt:lpstr>Arial Unicode MS</vt:lpstr>
      <vt:lpstr>汉仪文黑-85W</vt:lpstr>
      <vt:lpstr>汉仪旗黑-55简</vt:lpstr>
      <vt:lpstr>soarings</vt:lpstr>
      <vt:lpstr>Visio.Drawing.3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  <Pages>21</Page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</dc:title>
  <dc:creator>WILLIAM TSAI</dc:creator>
  <cp:keywords>discipline</cp:keywords>
  <dc:subject>8d</dc:subject>
  <cp:lastModifiedBy>WPS_1670316127</cp:lastModifiedBy>
  <cp:revision>5</cp:revision>
  <dcterms:created xsi:type="dcterms:W3CDTF">1995-09-13T23:23:32Z</dcterms:created>
  <dcterms:modified xsi:type="dcterms:W3CDTF">2023-02-17T03:19:24Z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04E8156784894162A4C6CAFB2EAA05C8</vt:lpwstr>
  </property>
  <property fmtid="{D5CDD505-2E9C-101B-9397-08002B2CF9AE}" pid="3" name="KSOProductBuildVer">
    <vt:lpwstr>2052-11.1.0.13703</vt:lpwstr>
  </property>
</Properties>
</file>