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74" r:id="rId12"/>
    <p:sldId id="275" r:id="rId13"/>
    <p:sldId id="276" r:id="rId14"/>
    <p:sldId id="277" r:id="rId15"/>
    <p:sldId id="265" r:id="rId16"/>
    <p:sldId id="267" r:id="rId17"/>
    <p:sldId id="266" r:id="rId18"/>
    <p:sldId id="269" r:id="rId19"/>
    <p:sldId id="268" r:id="rId20"/>
    <p:sldId id="270" r:id="rId21"/>
    <p:sldId id="271" r:id="rId22"/>
    <p:sldId id="272" r:id="rId23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66FFFF"/>
    <a:srgbClr val="0000FF"/>
    <a:srgbClr val="FFFF00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4"/>
    <p:restoredTop sz="99823"/>
  </p:normalViewPr>
  <p:slideViewPr>
    <p:cSldViewPr showGuides="1">
      <p:cViewPr varScale="1">
        <p:scale>
          <a:sx n="78" d="100"/>
          <a:sy n="78" d="100"/>
        </p:scale>
        <p:origin x="-2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45006" cy="45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handoutMaster" Target="handoutMasters/handoutMaster1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4818" name="页眉占位符 3481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4819" name="日期占位符 34818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4820" name="页脚占位符 34819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CN" altLang="en-US" sz="1200" dirty="0"/>
          </a:p>
        </p:txBody>
      </p:sp>
      <p:sp>
        <p:nvSpPr>
          <p:cNvPr id="34821" name="灯片编号占位符 34820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2770" name="页眉占位符 327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2771" name="日期占位符 32770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2772" name="幻灯片图像占位符 32771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2773" name="文本占位符 32772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2774" name="页脚占位符 32773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zh-CN" altLang="en-US" sz="1200" dirty="0"/>
          </a:p>
        </p:txBody>
      </p:sp>
      <p:sp>
        <p:nvSpPr>
          <p:cNvPr id="32775" name="灯片编号占位符 32774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>
          <a:gsLst>
            <a:gs pos="0">
              <a:schemeClr val="bg2"/>
            </a:gs>
            <a:gs pos="25000">
              <a:schemeClr val="bg2"/>
            </a:gs>
            <a:gs pos="100000">
              <a:schemeClr val="bg2"/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7170" name="组合 7169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矩形 7170"/>
            <p:cNvSpPr/>
            <p:nvPr/>
          </p:nvSpPr>
          <p:spPr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2" name="矩形 7171"/>
            <p:cNvSpPr/>
            <p:nvPr/>
          </p:nvSpPr>
          <p:spPr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7173" name="组合 7172"/>
          <p:cNvGrpSpPr/>
          <p:nvPr/>
        </p:nvGrpSpPr>
        <p:grpSpPr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7174" name="平行四边形 7173"/>
            <p:cNvSpPr/>
            <p:nvPr/>
          </p:nvSpPr>
          <p:spPr>
            <a:xfrm rot="5400000" flipH="1">
              <a:off x="81" y="1994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5" name="平行四边形 7174"/>
            <p:cNvSpPr/>
            <p:nvPr/>
          </p:nvSpPr>
          <p:spPr>
            <a:xfrm rot="5400000" flipH="1">
              <a:off x="81" y="2588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6" name="平行四边形 7175"/>
            <p:cNvSpPr/>
            <p:nvPr/>
          </p:nvSpPr>
          <p:spPr>
            <a:xfrm rot="5400000" flipH="1">
              <a:off x="80" y="318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7" name="平行四边形 7176"/>
            <p:cNvSpPr/>
            <p:nvPr/>
          </p:nvSpPr>
          <p:spPr>
            <a:xfrm rot="5400000" flipH="1">
              <a:off x="83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8" name="平行四边形 7177"/>
            <p:cNvSpPr/>
            <p:nvPr/>
          </p:nvSpPr>
          <p:spPr>
            <a:xfrm rot="5400000" flipH="1">
              <a:off x="81" y="21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9" name="平行四边形 7178"/>
            <p:cNvSpPr/>
            <p:nvPr/>
          </p:nvSpPr>
          <p:spPr>
            <a:xfrm rot="5400000" flipH="1">
              <a:off x="80" y="80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0" name="平行四边形 7179"/>
            <p:cNvSpPr/>
            <p:nvPr/>
          </p:nvSpPr>
          <p:spPr>
            <a:xfrm rot="5400000" flipH="1">
              <a:off x="80" y="139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7181" name="矩形 7180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82" name="五边形 7181"/>
          <p:cNvSpPr/>
          <p:nvPr/>
        </p:nvSpPr>
        <p:spPr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83" name="椭圆 7182"/>
          <p:cNvSpPr/>
          <p:nvPr/>
        </p:nvSpPr>
        <p:spPr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84" name="矩形 7183"/>
          <p:cNvSpPr/>
          <p:nvPr/>
        </p:nvSpPr>
        <p:spPr>
          <a:xfrm>
            <a:off x="463550" y="2700338"/>
            <a:ext cx="161925" cy="415766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85" name="椭圆 7184"/>
          <p:cNvSpPr/>
          <p:nvPr/>
        </p:nvSpPr>
        <p:spPr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86" name="矩形 7185"/>
          <p:cNvSpPr/>
          <p:nvPr/>
        </p:nvSpPr>
        <p:spPr>
          <a:xfrm>
            <a:off x="484188" y="2760663"/>
            <a:ext cx="8751887" cy="1905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pSp>
        <p:nvGrpSpPr>
          <p:cNvPr id="7187" name="组合 7186"/>
          <p:cNvGrpSpPr/>
          <p:nvPr/>
        </p:nvGrpSpPr>
        <p:grpSpPr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7188" name="平行四边形 7187"/>
            <p:cNvSpPr/>
            <p:nvPr/>
          </p:nvSpPr>
          <p:spPr>
            <a:xfrm rot="-5400000">
              <a:off x="81" y="229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9" name="平行四边形 7188"/>
            <p:cNvSpPr/>
            <p:nvPr/>
          </p:nvSpPr>
          <p:spPr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0" name="平行四边形 7189"/>
            <p:cNvSpPr/>
            <p:nvPr/>
          </p:nvSpPr>
          <p:spPr>
            <a:xfrm rot="-5400000">
              <a:off x="80" y="347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1" name="平行四边形 7190"/>
            <p:cNvSpPr/>
            <p:nvPr/>
          </p:nvSpPr>
          <p:spPr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2" name="平行四边形 7191"/>
            <p:cNvSpPr/>
            <p:nvPr/>
          </p:nvSpPr>
          <p:spPr>
            <a:xfrm rot="-5400000">
              <a:off x="80" y="110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3" name="平行四边形 7192"/>
            <p:cNvSpPr/>
            <p:nvPr/>
          </p:nvSpPr>
          <p:spPr>
            <a:xfrm rot="-5400000">
              <a:off x="80" y="1697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4" name="任意多边形 7193"/>
            <p:cNvSpPr/>
            <p:nvPr/>
          </p:nvSpPr>
          <p:spPr>
            <a:xfrm>
              <a:off x="98" y="0"/>
              <a:ext cx="532" cy="465"/>
            </a:xfrm>
            <a:custGeom>
              <a:avLst/>
              <a:gdLst/>
              <a:ahLst/>
              <a:cxnLst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5" name="任意多边形 7194"/>
            <p:cNvSpPr/>
            <p:nvPr/>
          </p:nvSpPr>
          <p:spPr>
            <a:xfrm>
              <a:off x="95" y="4060"/>
              <a:ext cx="457" cy="260"/>
            </a:xfrm>
            <a:custGeom>
              <a:avLst/>
              <a:gdLst/>
              <a:ahLst/>
              <a:cxnLst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7196" name="标题 7195"/>
          <p:cNvSpPr>
            <a:spLocks noGrp="1"/>
          </p:cNvSpPr>
          <p:nvPr>
            <p:ph type="ctrTitle" sz="quarter"/>
          </p:nvPr>
        </p:nvSpPr>
        <p:spPr>
          <a:xfrm>
            <a:off x="1154113" y="1211263"/>
            <a:ext cx="7772400" cy="143192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197" name="副标题 7196"/>
          <p:cNvSpPr>
            <a:spLocks noGrp="1"/>
          </p:cNvSpPr>
          <p:nvPr>
            <p:ph type="subTitle" sz="quarter" idx="1"/>
          </p:nvPr>
        </p:nvSpPr>
        <p:spPr>
          <a:xfrm>
            <a:off x="1171575" y="3124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7198" name="日期占位符 7197"/>
          <p:cNvSpPr>
            <a:spLocks noGrp="1"/>
          </p:cNvSpPr>
          <p:nvPr>
            <p:ph type="dt" sz="quarter" idx="2"/>
          </p:nvPr>
        </p:nvSpPr>
        <p:spPr>
          <a:xfrm>
            <a:off x="1119188" y="63182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199" name="页脚占位符 7198"/>
          <p:cNvSpPr>
            <a:spLocks noGrp="1"/>
          </p:cNvSpPr>
          <p:nvPr>
            <p:ph type="ftr" sz="quarter" idx="3"/>
          </p:nvPr>
        </p:nvSpPr>
        <p:spPr>
          <a:xfrm>
            <a:off x="3557588" y="631825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200" name="灯片编号占位符 7199"/>
          <p:cNvSpPr>
            <a:spLocks noGrp="1"/>
          </p:cNvSpPr>
          <p:nvPr>
            <p:ph type="sldNum" sz="quarter" idx="4"/>
          </p:nvPr>
        </p:nvSpPr>
        <p:spPr>
          <a:xfrm>
            <a:off x="6986588" y="631825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53250" y="144463"/>
            <a:ext cx="1962150" cy="59515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144463"/>
            <a:ext cx="5772702" cy="59515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>
          <a:gsLst>
            <a:gs pos="0">
              <a:schemeClr val="bg2"/>
            </a:gs>
            <a:gs pos="25000">
              <a:schemeClr val="bg2"/>
            </a:gs>
            <a:gs pos="100000">
              <a:schemeClr val="bg2"/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pic>
        <p:nvPicPr>
          <p:cNvPr id="7" name="图片 6" descr="商标（横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97445" y="0"/>
            <a:ext cx="1616075" cy="5981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45814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69586" y="1981200"/>
            <a:ext cx="3845814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25000">
              <a:schemeClr val="bg2"/>
            </a:gs>
            <a:gs pos="100000">
              <a:schemeClr val="bg2"/>
            </a:gs>
          </a:gsLst>
          <a:path path="circle"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6146" name="组合 6145"/>
          <p:cNvGrpSpPr/>
          <p:nvPr/>
        </p:nvGrpSpPr>
        <p:grpSpPr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6147" name="平行四边形 6146"/>
            <p:cNvSpPr/>
            <p:nvPr/>
          </p:nvSpPr>
          <p:spPr>
            <a:xfrm rot="5400000" flipH="1">
              <a:off x="81" y="1994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48" name="平行四边形 6147"/>
            <p:cNvSpPr/>
            <p:nvPr/>
          </p:nvSpPr>
          <p:spPr>
            <a:xfrm rot="5400000" flipH="1">
              <a:off x="81" y="2588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49" name="平行四边形 6148"/>
            <p:cNvSpPr/>
            <p:nvPr/>
          </p:nvSpPr>
          <p:spPr>
            <a:xfrm rot="5400000" flipH="1">
              <a:off x="80" y="318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0" name="平行四边形 6149"/>
            <p:cNvSpPr/>
            <p:nvPr/>
          </p:nvSpPr>
          <p:spPr>
            <a:xfrm rot="5400000" flipH="1">
              <a:off x="83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1" name="平行四边形 6150"/>
            <p:cNvSpPr/>
            <p:nvPr/>
          </p:nvSpPr>
          <p:spPr>
            <a:xfrm rot="5400000" flipH="1">
              <a:off x="81" y="21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2" name="平行四边形 6151"/>
            <p:cNvSpPr/>
            <p:nvPr/>
          </p:nvSpPr>
          <p:spPr>
            <a:xfrm rot="5400000" flipH="1">
              <a:off x="80" y="803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3" name="平行四边形 6152"/>
            <p:cNvSpPr/>
            <p:nvPr/>
          </p:nvSpPr>
          <p:spPr>
            <a:xfrm rot="5400000" flipH="1">
              <a:off x="80" y="139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54" name="矩形 6153"/>
          <p:cNvSpPr/>
          <p:nvPr/>
        </p:nvSpPr>
        <p:spPr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55" name="五边形 6154"/>
          <p:cNvSpPr/>
          <p:nvPr/>
        </p:nvSpPr>
        <p:spPr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56" name="椭圆 6155"/>
          <p:cNvSpPr/>
          <p:nvPr/>
        </p:nvSpPr>
        <p:spPr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57" name="矩形 6156"/>
          <p:cNvSpPr/>
          <p:nvPr/>
        </p:nvSpPr>
        <p:spPr>
          <a:xfrm>
            <a:off x="463550" y="1912938"/>
            <a:ext cx="190500" cy="467836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58" name="椭圆 6157"/>
          <p:cNvSpPr/>
          <p:nvPr/>
        </p:nvSpPr>
        <p:spPr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59" name="矩形 6158"/>
          <p:cNvSpPr/>
          <p:nvPr/>
        </p:nvSpPr>
        <p:spPr>
          <a:xfrm>
            <a:off x="457200" y="1739900"/>
            <a:ext cx="8751888" cy="1905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pPr lvl="0" algn="ctr"/>
            <a:endParaRPr lang="zh-CN" altLang="en-US" sz="36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pSp>
        <p:nvGrpSpPr>
          <p:cNvPr id="6160" name="组合 6159"/>
          <p:cNvGrpSpPr/>
          <p:nvPr/>
        </p:nvGrpSpPr>
        <p:grpSpPr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6161" name="平行四边形 6160"/>
            <p:cNvSpPr/>
            <p:nvPr/>
          </p:nvSpPr>
          <p:spPr>
            <a:xfrm rot="-5400000">
              <a:off x="81" y="229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2" name="平行四边形 6161"/>
            <p:cNvSpPr/>
            <p:nvPr/>
          </p:nvSpPr>
          <p:spPr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3" name="平行四边形 6162"/>
            <p:cNvSpPr/>
            <p:nvPr/>
          </p:nvSpPr>
          <p:spPr>
            <a:xfrm rot="-5400000">
              <a:off x="80" y="3479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4" name="平行四边形 6163"/>
            <p:cNvSpPr/>
            <p:nvPr/>
          </p:nvSpPr>
          <p:spPr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5" name="平行四边形 6164"/>
            <p:cNvSpPr/>
            <p:nvPr/>
          </p:nvSpPr>
          <p:spPr>
            <a:xfrm rot="-5400000">
              <a:off x="80" y="1101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6" name="平行四边形 6165"/>
            <p:cNvSpPr/>
            <p:nvPr/>
          </p:nvSpPr>
          <p:spPr>
            <a:xfrm rot="-5400000">
              <a:off x="80" y="1697"/>
              <a:ext cx="564" cy="533"/>
            </a:xfrm>
            <a:prstGeom prst="parallelogram">
              <a:avLst>
                <a:gd name="adj" fmla="val 560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7" name="任意多边形 6166"/>
            <p:cNvSpPr/>
            <p:nvPr/>
          </p:nvSpPr>
          <p:spPr>
            <a:xfrm>
              <a:off x="98" y="0"/>
              <a:ext cx="532" cy="465"/>
            </a:xfrm>
            <a:custGeom>
              <a:avLst/>
              <a:gdLst/>
              <a:ahLst/>
              <a:cxnLst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8" name="任意多边形 6167"/>
            <p:cNvSpPr/>
            <p:nvPr/>
          </p:nvSpPr>
          <p:spPr>
            <a:xfrm>
              <a:off x="95" y="4060"/>
              <a:ext cx="457" cy="260"/>
            </a:xfrm>
            <a:custGeom>
              <a:avLst/>
              <a:gdLst/>
              <a:ahLst/>
              <a:cxnLst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>
                    <a:alpha val="10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69" name="标题 6168"/>
          <p:cNvSpPr>
            <a:spLocks noGrp="1"/>
          </p:cNvSpPr>
          <p:nvPr>
            <p:ph type="title"/>
          </p:nvPr>
        </p:nvSpPr>
        <p:spPr>
          <a:xfrm>
            <a:off x="1143000" y="144463"/>
            <a:ext cx="7772400" cy="143192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170" name="文本占位符 6169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8486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71" name="日期占位符 6170"/>
          <p:cNvSpPr>
            <a:spLocks noGrp="1"/>
          </p:cNvSpPr>
          <p:nvPr>
            <p:ph type="dt" sz="half" idx="2"/>
          </p:nvPr>
        </p:nvSpPr>
        <p:spPr>
          <a:xfrm>
            <a:off x="1154113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72" name="页脚占位符 6171"/>
          <p:cNvSpPr>
            <a:spLocks noGrp="1"/>
          </p:cNvSpPr>
          <p:nvPr>
            <p:ph type="ftr" sz="quarter" idx="3"/>
          </p:nvPr>
        </p:nvSpPr>
        <p:spPr>
          <a:xfrm>
            <a:off x="3592513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6173" name="灯片编号占位符 6172"/>
          <p:cNvSpPr>
            <a:spLocks noGrp="1"/>
          </p:cNvSpPr>
          <p:nvPr>
            <p:ph type="sldNum" sz="quarter" idx="4"/>
          </p:nvPr>
        </p:nvSpPr>
        <p:spPr>
          <a:xfrm>
            <a:off x="7021513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ln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600" b="0" i="0" u="none" kern="1200" baseline="0">
          <a:solidFill>
            <a:schemeClr val="tx1"/>
          </a:solidFill>
          <a:latin typeface="Times New Roman" panose="0202060305040502030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1371600" y="680720"/>
            <a:ext cx="7239000" cy="706755"/>
          </a:xfrm>
          <a:ln>
            <a:solidFill>
              <a:schemeClr val="accent1"/>
            </a:solidFill>
          </a:ln>
        </p:spPr>
        <p:txBody>
          <a:bodyPr wrap="square" anchor="b" anchorCtr="0">
            <a:spAutoFit/>
          </a:bodyPr>
          <a:p>
            <a:r>
              <a:rPr lang="zh-CN" altLang="en-US" sz="4000" dirty="0"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848600" cy="4572000"/>
          </a:xfrm>
          <a:ln/>
        </p:spPr>
        <p:txBody>
          <a:bodyPr/>
          <a:p>
            <a:pPr>
              <a:buNone/>
            </a:pPr>
            <a:r>
              <a:rPr lang="zh-CN" altLang="en-US" sz="2800" dirty="0">
                <a:solidFill>
                  <a:srgbClr val="FF3300"/>
                </a:solidFill>
                <a:ea typeface="楷体_GB2312" pitchFamily="49" charset="-122"/>
              </a:rPr>
              <a:t>一、流水生产的发展过程</a:t>
            </a:r>
            <a:endParaRPr lang="zh-CN" altLang="en-US" sz="2800" dirty="0">
              <a:solidFill>
                <a:srgbClr val="FF3300"/>
              </a:solidFill>
              <a:ea typeface="楷体_GB2312" pitchFamily="49" charset="-122"/>
            </a:endParaRPr>
          </a:p>
          <a:p>
            <a:pPr>
              <a:buNone/>
            </a:pPr>
            <a:r>
              <a:rPr lang="zh-CN" altLang="en-US" sz="2400" dirty="0">
                <a:solidFill>
                  <a:srgbClr val="FFFF00"/>
                </a:solidFill>
              </a:rPr>
              <a:t>现代流水生产起源于1914年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</a:rPr>
              <a:t>—</a:t>
            </a:r>
            <a:r>
              <a:rPr lang="zh-CN" altLang="en-US" sz="2400" dirty="0">
                <a:solidFill>
                  <a:srgbClr val="FFFF00"/>
                </a:solidFill>
              </a:rPr>
              <a:t>1920年的福特制。</a:t>
            </a:r>
            <a:endParaRPr lang="zh-CN" altLang="en-US" sz="24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CN" altLang="en-US" sz="2400" dirty="0"/>
              <a:t>     福特制的主要内容：</a:t>
            </a:r>
            <a:endParaRPr lang="zh-CN" altLang="en-US" sz="2400" dirty="0"/>
          </a:p>
          <a:p>
            <a:pPr>
              <a:buNone/>
            </a:pPr>
            <a:r>
              <a:rPr lang="zh-CN" altLang="en-US" sz="2400" dirty="0"/>
              <a:t>         1。在科学组织生产的前提下谋求高效率和低成本。因而实施产品、零件的标准化、设备和工具的专用化以及工场的专业化。</a:t>
            </a:r>
            <a:endParaRPr lang="zh-CN" altLang="en-US" sz="2400" dirty="0"/>
          </a:p>
          <a:p>
            <a:pPr>
              <a:lnSpc>
                <a:spcPct val="120000"/>
              </a:lnSpc>
              <a:buNone/>
            </a:pPr>
            <a:r>
              <a:rPr lang="zh-CN" altLang="en-US" sz="2400" dirty="0"/>
              <a:t>            唯一最佳的“单一产品原则”</a:t>
            </a:r>
            <a:endParaRPr lang="zh-CN" altLang="en-US" sz="2400" dirty="0"/>
          </a:p>
          <a:p>
            <a:pPr>
              <a:buNone/>
            </a:pPr>
            <a:r>
              <a:rPr lang="zh-CN" altLang="en-US" sz="2400" dirty="0"/>
              <a:t>         2。创造了流水线的生产方法，建立了传送带式的流水生产线。</a:t>
            </a:r>
            <a:endParaRPr lang="zh-CN" altLang="en-US" sz="2400" dirty="0"/>
          </a:p>
          <a:p>
            <a:pPr>
              <a:buNone/>
            </a:pPr>
            <a:r>
              <a:rPr lang="zh-CN" altLang="en-US" sz="2400" dirty="0">
                <a:solidFill>
                  <a:srgbClr val="FF9933"/>
                </a:solidFill>
              </a:rPr>
              <a:t>    </a:t>
            </a:r>
            <a:endParaRPr lang="zh-CN" alt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1219200" y="2286000"/>
            <a:ext cx="1143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例：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3429000" y="3200400"/>
            <a:ext cx="381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grpSp>
        <p:nvGrpSpPr>
          <p:cNvPr id="28678" name="组合 28677"/>
          <p:cNvGrpSpPr/>
          <p:nvPr/>
        </p:nvGrpSpPr>
        <p:grpSpPr>
          <a:xfrm>
            <a:off x="990600" y="2895600"/>
            <a:ext cx="3003550" cy="2286000"/>
            <a:chOff x="624" y="1776"/>
            <a:chExt cx="1892" cy="1440"/>
          </a:xfrm>
        </p:grpSpPr>
        <p:grpSp>
          <p:nvGrpSpPr>
            <p:cNvPr id="28679" name="组合 28678"/>
            <p:cNvGrpSpPr/>
            <p:nvPr/>
          </p:nvGrpSpPr>
          <p:grpSpPr>
            <a:xfrm>
              <a:off x="624" y="1920"/>
              <a:ext cx="1892" cy="1296"/>
              <a:chOff x="672" y="1920"/>
              <a:chExt cx="1892" cy="1296"/>
            </a:xfrm>
          </p:grpSpPr>
          <p:sp>
            <p:nvSpPr>
              <p:cNvPr id="28680" name="矩形 28679"/>
              <p:cNvSpPr/>
              <p:nvPr/>
            </p:nvSpPr>
            <p:spPr>
              <a:xfrm>
                <a:off x="672" y="2112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①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1" name="矩形 28680"/>
              <p:cNvSpPr/>
              <p:nvPr/>
            </p:nvSpPr>
            <p:spPr>
              <a:xfrm>
                <a:off x="672" y="288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②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2" name="矩形 28681"/>
              <p:cNvSpPr/>
              <p:nvPr/>
            </p:nvSpPr>
            <p:spPr>
              <a:xfrm>
                <a:off x="1104" y="192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③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3" name="矩形 28682"/>
              <p:cNvSpPr/>
              <p:nvPr/>
            </p:nvSpPr>
            <p:spPr>
              <a:xfrm>
                <a:off x="1104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④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4" name="矩形 28683"/>
              <p:cNvSpPr/>
              <p:nvPr/>
            </p:nvSpPr>
            <p:spPr>
              <a:xfrm>
                <a:off x="1488" y="2208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⑤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5" name="矩形 28684"/>
              <p:cNvSpPr/>
              <p:nvPr/>
            </p:nvSpPr>
            <p:spPr>
              <a:xfrm>
                <a:off x="1344" y="288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⑥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6" name="矩形 28685"/>
              <p:cNvSpPr/>
              <p:nvPr/>
            </p:nvSpPr>
            <p:spPr>
              <a:xfrm>
                <a:off x="1824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⑦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7" name="矩形 28686"/>
              <p:cNvSpPr/>
              <p:nvPr/>
            </p:nvSpPr>
            <p:spPr>
              <a:xfrm>
                <a:off x="2256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⑧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8" name="矩形 28687"/>
              <p:cNvSpPr/>
              <p:nvPr/>
            </p:nvSpPr>
            <p:spPr>
              <a:xfrm>
                <a:off x="2160" y="2928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⑨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8689" name="直接连接符 28688"/>
              <p:cNvSpPr/>
              <p:nvPr/>
            </p:nvSpPr>
            <p:spPr>
              <a:xfrm flipV="1">
                <a:off x="912" y="2112"/>
                <a:ext cx="28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0" name="直接连接符 28689"/>
              <p:cNvSpPr/>
              <p:nvPr/>
            </p:nvSpPr>
            <p:spPr>
              <a:xfrm>
                <a:off x="864" y="2352"/>
                <a:ext cx="33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1" name="直接连接符 28690"/>
              <p:cNvSpPr/>
              <p:nvPr/>
            </p:nvSpPr>
            <p:spPr>
              <a:xfrm>
                <a:off x="912" y="3024"/>
                <a:ext cx="52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2" name="直接连接符 28691"/>
              <p:cNvSpPr/>
              <p:nvPr/>
            </p:nvSpPr>
            <p:spPr>
              <a:xfrm>
                <a:off x="1584" y="3024"/>
                <a:ext cx="672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3" name="直接连接符 28692"/>
              <p:cNvSpPr/>
              <p:nvPr/>
            </p:nvSpPr>
            <p:spPr>
              <a:xfrm flipV="1">
                <a:off x="1344" y="2400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4" name="直接连接符 28693"/>
              <p:cNvSpPr/>
              <p:nvPr/>
            </p:nvSpPr>
            <p:spPr>
              <a:xfrm>
                <a:off x="1344" y="2064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5" name="直接连接符 28694"/>
              <p:cNvSpPr/>
              <p:nvPr/>
            </p:nvSpPr>
            <p:spPr>
              <a:xfrm>
                <a:off x="1344" y="2736"/>
                <a:ext cx="192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6" name="直接连接符 28695"/>
              <p:cNvSpPr/>
              <p:nvPr/>
            </p:nvSpPr>
            <p:spPr>
              <a:xfrm>
                <a:off x="1728" y="2400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7" name="直接连接符 28696"/>
              <p:cNvSpPr/>
              <p:nvPr/>
            </p:nvSpPr>
            <p:spPr>
              <a:xfrm flipV="1">
                <a:off x="1584" y="2736"/>
                <a:ext cx="336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28698" name="直接连接符 28697"/>
              <p:cNvSpPr/>
              <p:nvPr/>
            </p:nvSpPr>
            <p:spPr>
              <a:xfrm>
                <a:off x="2064" y="2688"/>
                <a:ext cx="2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28699" name="文本框 28698"/>
            <p:cNvSpPr txBox="1"/>
            <p:nvPr/>
          </p:nvSpPr>
          <p:spPr>
            <a:xfrm>
              <a:off x="624" y="1968"/>
              <a:ext cx="28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4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0" name="文本框 28699"/>
            <p:cNvSpPr txBox="1"/>
            <p:nvPr/>
          </p:nvSpPr>
          <p:spPr>
            <a:xfrm>
              <a:off x="1056" y="1776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6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1" name="文本框 28700"/>
            <p:cNvSpPr txBox="1"/>
            <p:nvPr/>
          </p:nvSpPr>
          <p:spPr>
            <a:xfrm>
              <a:off x="1440" y="2064"/>
              <a:ext cx="3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10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2" name="文本框 28701"/>
            <p:cNvSpPr txBox="1"/>
            <p:nvPr/>
          </p:nvSpPr>
          <p:spPr>
            <a:xfrm>
              <a:off x="672" y="2736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5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3" name="文本框 28702"/>
            <p:cNvSpPr txBox="1"/>
            <p:nvPr/>
          </p:nvSpPr>
          <p:spPr>
            <a:xfrm>
              <a:off x="1104" y="2400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7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4" name="文本框 28703"/>
            <p:cNvSpPr txBox="1"/>
            <p:nvPr/>
          </p:nvSpPr>
          <p:spPr>
            <a:xfrm>
              <a:off x="1392" y="2736"/>
              <a:ext cx="33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5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5" name="文本框 28704"/>
            <p:cNvSpPr txBox="1"/>
            <p:nvPr/>
          </p:nvSpPr>
          <p:spPr>
            <a:xfrm>
              <a:off x="1824" y="2400"/>
              <a:ext cx="28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6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6" name="文本框 28705"/>
            <p:cNvSpPr txBox="1"/>
            <p:nvPr/>
          </p:nvSpPr>
          <p:spPr>
            <a:xfrm>
              <a:off x="2112" y="2784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4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28707" name="文本框 28706"/>
            <p:cNvSpPr txBox="1"/>
            <p:nvPr/>
          </p:nvSpPr>
          <p:spPr>
            <a:xfrm>
              <a:off x="2256" y="2352"/>
              <a:ext cx="19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1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sp>
        <p:nvSpPr>
          <p:cNvPr id="28708" name="文本框 28707"/>
          <p:cNvSpPr txBox="1"/>
          <p:nvPr/>
        </p:nvSpPr>
        <p:spPr>
          <a:xfrm>
            <a:off x="4114800" y="3429000"/>
            <a:ext cx="4648200" cy="19272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chemeClr val="accent2">
                <a:alpha val="5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步骤1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  </a:t>
            </a:r>
            <a:r>
              <a:rPr lang="zh-CN" altLang="en-US" sz="2400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列出所有可能作为第一工作地的工序组合方案。</a:t>
            </a:r>
            <a:endParaRPr lang="zh-CN" altLang="en-US" sz="2400" dirty="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方案1-1：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黑体" panose="02010609060101010101" pitchFamily="2" charset="-122"/>
              </a:rPr>
              <a:t>① ② ③, 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charset="0"/>
                <a:ea typeface="黑体" panose="02010609060101010101" pitchFamily="2" charset="-122"/>
              </a:rPr>
              <a:t>Te11=15min</a:t>
            </a:r>
            <a:endParaRPr lang="en-US" altLang="zh-CN" sz="2400" dirty="0">
              <a:solidFill>
                <a:srgbClr val="FFFF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FF00"/>
                </a:solidFill>
                <a:latin typeface="Times New Roman" panose="02020603050405020304" charset="0"/>
                <a:ea typeface="黑体" panose="02010609060101010101" pitchFamily="2" charset="-122"/>
              </a:rPr>
              <a:t>  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黑体" panose="02010609060101010101" pitchFamily="2" charset="-122"/>
              </a:rPr>
              <a:t>方案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1-2： 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黑体" panose="02010609060101010101" pitchFamily="2" charset="-122"/>
              </a:rPr>
              <a:t>① ② ④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Te12=16min</a:t>
            </a:r>
            <a:endParaRPr lang="en-US" altLang="zh-CN" sz="2400" dirty="0">
              <a:solidFill>
                <a:srgbClr val="FFFF00"/>
              </a:solidFill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28709" name="文本框 28708"/>
          <p:cNvSpPr txBox="1"/>
          <p:nvPr/>
        </p:nvSpPr>
        <p:spPr>
          <a:xfrm>
            <a:off x="3048000" y="2514600"/>
            <a:ext cx="2133600" cy="4572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节拍</a:t>
            </a:r>
            <a:r>
              <a:rPr lang="en-US" altLang="zh-CN" sz="24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r=16</a:t>
            </a:r>
            <a:r>
              <a:rPr lang="zh-CN" altLang="en-US" sz="2400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分钟</a:t>
            </a:r>
            <a:endParaRPr lang="zh-CN" altLang="en-US" sz="2400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710" name="矩形 28709"/>
          <p:cNvSpPr>
            <a:spLocks noGrp="1"/>
          </p:cNvSpPr>
          <p:nvPr/>
        </p:nvSpPr>
        <p:spPr>
          <a:xfrm>
            <a:off x="1143000" y="4521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9698" name="矩形 29697"/>
          <p:cNvSpPr/>
          <p:nvPr/>
        </p:nvSpPr>
        <p:spPr>
          <a:xfrm>
            <a:off x="1219200" y="3352800"/>
            <a:ext cx="2971800" cy="1066800"/>
          </a:xfrm>
          <a:prstGeom prst="rect">
            <a:avLst/>
          </a:prstGeom>
          <a:solidFill>
            <a:schemeClr val="folHlink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00" name="文本框 29699"/>
          <p:cNvSpPr txBox="1"/>
          <p:nvPr/>
        </p:nvSpPr>
        <p:spPr>
          <a:xfrm>
            <a:off x="1066800" y="2209800"/>
            <a:ext cx="7696200" cy="822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步骤2</a:t>
            </a: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charset="0"/>
                <a:ea typeface="宋体" panose="02010600030101010101" pitchFamily="2" charset="-122"/>
              </a:rPr>
              <a:t>  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求出第一工作地各编组方案对装配线所需最少工作地数，公式为：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pSp>
        <p:nvGrpSpPr>
          <p:cNvPr id="29702" name="组合 29701"/>
          <p:cNvGrpSpPr/>
          <p:nvPr/>
        </p:nvGrpSpPr>
        <p:grpSpPr>
          <a:xfrm>
            <a:off x="1295400" y="3429000"/>
            <a:ext cx="3200400" cy="762000"/>
            <a:chOff x="1248" y="1920"/>
            <a:chExt cx="2016" cy="480"/>
          </a:xfrm>
        </p:grpSpPr>
        <p:grpSp>
          <p:nvGrpSpPr>
            <p:cNvPr id="29703" name="组合 29702"/>
            <p:cNvGrpSpPr/>
            <p:nvPr/>
          </p:nvGrpSpPr>
          <p:grpSpPr>
            <a:xfrm>
              <a:off x="1248" y="1920"/>
              <a:ext cx="2016" cy="432"/>
              <a:chOff x="1248" y="1920"/>
              <a:chExt cx="2016" cy="432"/>
            </a:xfrm>
          </p:grpSpPr>
          <p:sp>
            <p:nvSpPr>
              <p:cNvPr id="29704" name="文本框 29703"/>
              <p:cNvSpPr txBox="1"/>
              <p:nvPr/>
            </p:nvSpPr>
            <p:spPr>
              <a:xfrm>
                <a:off x="1248" y="2064"/>
                <a:ext cx="201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dirty="0" err="1">
                    <a:latin typeface="Times New Roman" panose="02020603050405020304" charset="0"/>
                    <a:ea typeface="黑体" panose="02010609060101010101" pitchFamily="2" charset="-122"/>
                  </a:rPr>
                  <a:t>Sij</a:t>
                </a:r>
                <a:r>
                  <a:rPr lang="en-US" altLang="zh-CN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=I+[                   ]</a:t>
                </a:r>
                <a:endParaRPr lang="en-US" altLang="zh-CN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9705" name="直接连接符 29704"/>
              <p:cNvSpPr/>
              <p:nvPr/>
            </p:nvSpPr>
            <p:spPr>
              <a:xfrm>
                <a:off x="1920" y="2208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9706" name="文本框 29705"/>
              <p:cNvSpPr txBox="1"/>
              <p:nvPr/>
            </p:nvSpPr>
            <p:spPr>
              <a:xfrm>
                <a:off x="1872" y="1920"/>
                <a:ext cx="134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T--∑</a:t>
                </a:r>
                <a:r>
                  <a:rPr lang="en-US" altLang="zh-CN" sz="2400" dirty="0" err="1">
                    <a:latin typeface="Times New Roman" panose="02020603050405020304" charset="0"/>
                    <a:ea typeface="黑体" panose="02010609060101010101" pitchFamily="2" charset="-122"/>
                  </a:rPr>
                  <a:t>Teij</a:t>
                </a:r>
                <a:endParaRPr lang="en-US" altLang="zh-CN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29707" name="文本框 29706"/>
            <p:cNvSpPr txBox="1"/>
            <p:nvPr/>
          </p:nvSpPr>
          <p:spPr>
            <a:xfrm>
              <a:off x="2208" y="2112"/>
              <a:ext cx="52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400" dirty="0">
                  <a:latin typeface="Times New Roman" panose="02020603050405020304" charset="0"/>
                  <a:ea typeface="黑体" panose="02010609060101010101" pitchFamily="2" charset="-122"/>
                </a:rPr>
                <a:t>r</a:t>
              </a:r>
              <a:endParaRPr lang="en-US" altLang="zh-CN" sz="24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sp>
        <p:nvSpPr>
          <p:cNvPr id="29708" name="文本框 29707"/>
          <p:cNvSpPr txBox="1"/>
          <p:nvPr/>
        </p:nvSpPr>
        <p:spPr>
          <a:xfrm>
            <a:off x="4495800" y="3048000"/>
            <a:ext cx="4267200" cy="1920875"/>
          </a:xfrm>
          <a:prstGeom prst="rect">
            <a:avLst/>
          </a:prstGeom>
          <a:solidFill>
            <a:srgbClr val="FF9933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式中：</a:t>
            </a:r>
            <a:r>
              <a:rPr lang="en-US" altLang="zh-CN" sz="2000" dirty="0" err="1">
                <a:latin typeface="Times New Roman" panose="02020603050405020304" charset="0"/>
                <a:ea typeface="宋体" panose="02010600030101010101" pitchFamily="2" charset="-122"/>
              </a:rPr>
              <a:t>Sij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</a:rPr>
              <a:t>----</a:t>
            </a: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根据第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</a:rPr>
              <a:t>i </a:t>
            </a: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个工作地中第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</a:rPr>
              <a:t>j </a:t>
            </a: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个编组方案计算的所需最少工作地.</a:t>
            </a:r>
            <a:endParaRPr lang="zh-CN" altLang="en-US" sz="2000" dirty="0"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 dirty="0" err="1">
                <a:latin typeface="Times New Roman" panose="02020603050405020304" charset="0"/>
                <a:ea typeface="宋体" panose="02010600030101010101" pitchFamily="2" charset="-122"/>
              </a:rPr>
              <a:t>Teij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</a:rPr>
              <a:t>---- </a:t>
            </a: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已分配和正在分配编组的各工序定额时间 .</a:t>
            </a:r>
            <a:endParaRPr lang="zh-CN" altLang="en-US" sz="2000" dirty="0"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000" dirty="0">
                <a:latin typeface="Times New Roman" panose="02020603050405020304" charset="0"/>
                <a:ea typeface="宋体" panose="02010600030101010101" pitchFamily="2" charset="-122"/>
              </a:rPr>
              <a:t>T------</a:t>
            </a:r>
            <a:r>
              <a:rPr lang="zh-CN" altLang="en-US" sz="2000" dirty="0">
                <a:latin typeface="Times New Roman" panose="02020603050405020304" charset="0"/>
                <a:ea typeface="宋体" panose="02010600030101010101" pitchFamily="2" charset="-122"/>
              </a:rPr>
              <a:t>所有工序定额时间之和。</a:t>
            </a:r>
            <a:endParaRPr lang="zh-CN" altLang="en-US" sz="20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9709" name="文本框 29708"/>
          <p:cNvSpPr txBox="1"/>
          <p:nvPr/>
        </p:nvSpPr>
        <p:spPr>
          <a:xfrm>
            <a:off x="1219200" y="5257800"/>
            <a:ext cx="25908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本例中：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T=48,Te11=15 Te12=16,r=16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9710" name="组合 29709"/>
          <p:cNvGrpSpPr/>
          <p:nvPr/>
        </p:nvGrpSpPr>
        <p:grpSpPr>
          <a:xfrm>
            <a:off x="4572000" y="5105400"/>
            <a:ext cx="2895600" cy="701675"/>
            <a:chOff x="2592" y="3504"/>
            <a:chExt cx="1824" cy="442"/>
          </a:xfrm>
        </p:grpSpPr>
        <p:sp>
          <p:nvSpPr>
            <p:cNvPr id="29711" name="直接连接符 29710"/>
            <p:cNvSpPr/>
            <p:nvPr/>
          </p:nvSpPr>
          <p:spPr>
            <a:xfrm>
              <a:off x="3216" y="3744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9712" name="组合 29711"/>
            <p:cNvGrpSpPr/>
            <p:nvPr/>
          </p:nvGrpSpPr>
          <p:grpSpPr>
            <a:xfrm>
              <a:off x="2592" y="3504"/>
              <a:ext cx="1824" cy="442"/>
              <a:chOff x="2352" y="3216"/>
              <a:chExt cx="1824" cy="442"/>
            </a:xfrm>
          </p:grpSpPr>
          <p:sp>
            <p:nvSpPr>
              <p:cNvPr id="29713" name="文本框 29712"/>
              <p:cNvSpPr txBox="1"/>
              <p:nvPr/>
            </p:nvSpPr>
            <p:spPr>
              <a:xfrm>
                <a:off x="2352" y="3312"/>
                <a:ext cx="1824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S11=1+[            ]= 4</a:t>
                </a:r>
                <a:endParaRPr lang="en-US" altLang="zh-CN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9714" name="文本框 29713"/>
              <p:cNvSpPr txBox="1"/>
              <p:nvPr/>
            </p:nvSpPr>
            <p:spPr>
              <a:xfrm>
                <a:off x="2928" y="3216"/>
                <a:ext cx="912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48--15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9715" name="文本框 29714"/>
              <p:cNvSpPr txBox="1"/>
              <p:nvPr/>
            </p:nvSpPr>
            <p:spPr>
              <a:xfrm>
                <a:off x="3072" y="3408"/>
                <a:ext cx="576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16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</p:grpSp>
      </p:grpSp>
      <p:grpSp>
        <p:nvGrpSpPr>
          <p:cNvPr id="29716" name="组合 29715"/>
          <p:cNvGrpSpPr/>
          <p:nvPr/>
        </p:nvGrpSpPr>
        <p:grpSpPr>
          <a:xfrm>
            <a:off x="4648200" y="5791200"/>
            <a:ext cx="2895600" cy="701675"/>
            <a:chOff x="2592" y="3504"/>
            <a:chExt cx="1824" cy="442"/>
          </a:xfrm>
        </p:grpSpPr>
        <p:sp>
          <p:nvSpPr>
            <p:cNvPr id="29717" name="直接连接符 29716"/>
            <p:cNvSpPr/>
            <p:nvPr/>
          </p:nvSpPr>
          <p:spPr>
            <a:xfrm>
              <a:off x="3216" y="3744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29718" name="组合 29717"/>
            <p:cNvGrpSpPr/>
            <p:nvPr/>
          </p:nvGrpSpPr>
          <p:grpSpPr>
            <a:xfrm>
              <a:off x="2592" y="3504"/>
              <a:ext cx="1824" cy="442"/>
              <a:chOff x="2352" y="3216"/>
              <a:chExt cx="1824" cy="442"/>
            </a:xfrm>
          </p:grpSpPr>
          <p:sp>
            <p:nvSpPr>
              <p:cNvPr id="29719" name="文本框 29718"/>
              <p:cNvSpPr txBox="1"/>
              <p:nvPr/>
            </p:nvSpPr>
            <p:spPr>
              <a:xfrm>
                <a:off x="2352" y="3312"/>
                <a:ext cx="1824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S12=1+[            ]= 3</a:t>
                </a:r>
                <a:endParaRPr lang="en-US" altLang="zh-CN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9720" name="文本框 29719"/>
              <p:cNvSpPr txBox="1"/>
              <p:nvPr/>
            </p:nvSpPr>
            <p:spPr>
              <a:xfrm>
                <a:off x="2928" y="3216"/>
                <a:ext cx="912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48--16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29721" name="文本框 29720"/>
              <p:cNvSpPr txBox="1"/>
              <p:nvPr/>
            </p:nvSpPr>
            <p:spPr>
              <a:xfrm>
                <a:off x="3072" y="3408"/>
                <a:ext cx="576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16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</p:grpSp>
      </p:grpSp>
      <p:sp>
        <p:nvSpPr>
          <p:cNvPr id="29722" name="左右箭头 29721"/>
          <p:cNvSpPr/>
          <p:nvPr/>
        </p:nvSpPr>
        <p:spPr>
          <a:xfrm>
            <a:off x="4191000" y="3733800"/>
            <a:ext cx="304800" cy="3810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9723" name="矩形 29722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0724" name="文本框 30723"/>
          <p:cNvSpPr txBox="1"/>
          <p:nvPr/>
        </p:nvSpPr>
        <p:spPr>
          <a:xfrm>
            <a:off x="1066800" y="2286000"/>
            <a:ext cx="7772400" cy="1196975"/>
          </a:xfrm>
          <a:prstGeom prst="rect">
            <a:avLst/>
          </a:prstGeom>
          <a:solidFill>
            <a:schemeClr val="accent2"/>
          </a:solidFill>
          <a:ln w="9525" cap="flat" cmpd="sng">
            <a:solidFill>
              <a:srgbClr val="FFFF99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charset="0"/>
                <a:ea typeface="宋体" panose="02010600030101010101" pitchFamily="2" charset="-122"/>
              </a:rPr>
              <a:t>步骤3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  从各编组方案中，找出</a:t>
            </a:r>
            <a:r>
              <a:rPr lang="en-US" altLang="zh-CN" sz="2400" dirty="0" err="1">
                <a:latin typeface="Times New Roman" panose="02020603050405020304" charset="0"/>
                <a:ea typeface="宋体" panose="02010600030101010101" pitchFamily="2" charset="-122"/>
              </a:rPr>
              <a:t>Sij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最小的值，该值所在的编组方案即为分支点。 当各方案的</a:t>
            </a:r>
            <a:r>
              <a:rPr lang="en-US" altLang="zh-CN" sz="2400" dirty="0" err="1">
                <a:latin typeface="Times New Roman" panose="02020603050405020304" charset="0"/>
                <a:ea typeface="宋体" panose="02010600030101010101" pitchFamily="2" charset="-122"/>
              </a:rPr>
              <a:t>Sij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相等时，选取</a:t>
            </a:r>
            <a:r>
              <a:rPr lang="en-US" altLang="zh-CN" sz="2400" dirty="0" err="1">
                <a:latin typeface="Times New Roman" panose="02020603050405020304" charset="0"/>
                <a:ea typeface="宋体" panose="02010600030101010101" pitchFamily="2" charset="-122"/>
              </a:rPr>
              <a:t>Teij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较大的编组方案作为分支点。 本例中，取方案2。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0725" name="文本框 30724"/>
          <p:cNvSpPr txBox="1"/>
          <p:nvPr/>
        </p:nvSpPr>
        <p:spPr>
          <a:xfrm>
            <a:off x="3962400" y="3505200"/>
            <a:ext cx="4876800" cy="822325"/>
          </a:xfrm>
          <a:prstGeom prst="rect">
            <a:avLst/>
          </a:prstGeom>
          <a:solidFill>
            <a:srgbClr val="ACA77A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charset="0"/>
                <a:ea typeface="宋体" panose="02010600030101010101" pitchFamily="2" charset="-122"/>
              </a:rPr>
              <a:t>步骤 4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顺序进行第二个工作地编组，重复上述步骤。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0726" name="矩形 30725"/>
          <p:cNvSpPr/>
          <p:nvPr/>
        </p:nvSpPr>
        <p:spPr>
          <a:xfrm>
            <a:off x="4267200" y="4267200"/>
            <a:ext cx="4572000" cy="1004888"/>
          </a:xfrm>
          <a:prstGeom prst="rect">
            <a:avLst/>
          </a:prstGeom>
          <a:solidFill>
            <a:srgbClr val="ACA77A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方案2-1：</a:t>
            </a:r>
            <a:r>
              <a:rPr lang="zh-CN" altLang="en-US" sz="2400" dirty="0">
                <a:latin typeface="Times New Roman" panose="02020603050405020304" charset="0"/>
                <a:ea typeface="黑体" panose="02010609060101010101" pitchFamily="2" charset="-122"/>
              </a:rPr>
              <a:t>③ ⑤,   </a:t>
            </a:r>
            <a:r>
              <a:rPr lang="en-US" altLang="zh-CN" sz="2400" dirty="0">
                <a:latin typeface="Times New Roman" panose="02020603050405020304" charset="0"/>
                <a:ea typeface="黑体" panose="02010609060101010101" pitchFamily="2" charset="-122"/>
              </a:rPr>
              <a:t>Te21=16min</a:t>
            </a:r>
            <a:endParaRPr lang="en-US" altLang="zh-CN" sz="2400" dirty="0">
              <a:latin typeface="Times New Roman" panose="02020603050405020304" charset="0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黑体" panose="02010609060101010101" pitchFamily="2" charset="-122"/>
              </a:rPr>
              <a:t>方案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2-2： </a:t>
            </a:r>
            <a:r>
              <a:rPr lang="zh-CN" altLang="en-US" sz="2400" dirty="0">
                <a:latin typeface="Times New Roman" panose="02020603050405020304" charset="0"/>
                <a:ea typeface="黑体" panose="02010609060101010101" pitchFamily="2" charset="-122"/>
              </a:rPr>
              <a:t>③ ⑥ ⑨</a:t>
            </a: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, </a:t>
            </a:r>
            <a:r>
              <a:rPr lang="en-US" altLang="zh-CN" sz="2400" dirty="0">
                <a:latin typeface="Times New Roman" panose="02020603050405020304" charset="0"/>
                <a:ea typeface="宋体" panose="02010600030101010101" pitchFamily="2" charset="-122"/>
              </a:rPr>
              <a:t>Te22=15min</a:t>
            </a:r>
            <a:endParaRPr lang="en-US" altLang="zh-CN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0727" name="直接连接符 30726"/>
          <p:cNvSpPr/>
          <p:nvPr/>
        </p:nvSpPr>
        <p:spPr>
          <a:xfrm>
            <a:off x="5562600" y="5638800"/>
            <a:ext cx="1600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8" name="文本框 30727"/>
          <p:cNvSpPr txBox="1"/>
          <p:nvPr/>
        </p:nvSpPr>
        <p:spPr>
          <a:xfrm>
            <a:off x="4572000" y="5410200"/>
            <a:ext cx="3733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latin typeface="Times New Roman" panose="02020603050405020304" charset="0"/>
                <a:ea typeface="黑体" panose="02010609060101010101" pitchFamily="2" charset="-122"/>
              </a:rPr>
              <a:t>S21=2+[                         ]= 3 </a:t>
            </a:r>
            <a:endParaRPr lang="en-US" altLang="zh-CN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0729" name="文本框 30728"/>
          <p:cNvSpPr txBox="1"/>
          <p:nvPr/>
        </p:nvSpPr>
        <p:spPr>
          <a:xfrm>
            <a:off x="5562600" y="5257800"/>
            <a:ext cx="1447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48-（16+16）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0730" name="文本框 30729"/>
          <p:cNvSpPr txBox="1"/>
          <p:nvPr/>
        </p:nvSpPr>
        <p:spPr>
          <a:xfrm>
            <a:off x="5943600" y="56388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16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0731" name="文本框 30730"/>
          <p:cNvSpPr txBox="1"/>
          <p:nvPr/>
        </p:nvSpPr>
        <p:spPr>
          <a:xfrm>
            <a:off x="4648200" y="6096000"/>
            <a:ext cx="3733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latin typeface="Times New Roman" panose="02020603050405020304" charset="0"/>
                <a:ea typeface="黑体" panose="02010609060101010101" pitchFamily="2" charset="-122"/>
              </a:rPr>
              <a:t>S22=2+[                         ]= 4</a:t>
            </a:r>
            <a:endParaRPr lang="en-US" altLang="zh-CN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0732" name="文本框 30731"/>
          <p:cNvSpPr txBox="1"/>
          <p:nvPr/>
        </p:nvSpPr>
        <p:spPr>
          <a:xfrm>
            <a:off x="5715000" y="5867400"/>
            <a:ext cx="1447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48-（16+15）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0733" name="直接连接符 30732"/>
          <p:cNvSpPr/>
          <p:nvPr/>
        </p:nvSpPr>
        <p:spPr>
          <a:xfrm>
            <a:off x="5715000" y="6248400"/>
            <a:ext cx="1524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4" name="文本框 30733"/>
          <p:cNvSpPr txBox="1"/>
          <p:nvPr/>
        </p:nvSpPr>
        <p:spPr>
          <a:xfrm>
            <a:off x="6019800" y="61722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16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grpSp>
        <p:nvGrpSpPr>
          <p:cNvPr id="30735" name="组合 30734"/>
          <p:cNvGrpSpPr/>
          <p:nvPr/>
        </p:nvGrpSpPr>
        <p:grpSpPr>
          <a:xfrm>
            <a:off x="1295400" y="3733800"/>
            <a:ext cx="3003550" cy="2286000"/>
            <a:chOff x="624" y="1776"/>
            <a:chExt cx="1892" cy="1440"/>
          </a:xfrm>
        </p:grpSpPr>
        <p:grpSp>
          <p:nvGrpSpPr>
            <p:cNvPr id="30736" name="组合 30735"/>
            <p:cNvGrpSpPr/>
            <p:nvPr/>
          </p:nvGrpSpPr>
          <p:grpSpPr>
            <a:xfrm>
              <a:off x="624" y="1920"/>
              <a:ext cx="1892" cy="1296"/>
              <a:chOff x="672" y="1920"/>
              <a:chExt cx="1892" cy="1296"/>
            </a:xfrm>
          </p:grpSpPr>
          <p:sp>
            <p:nvSpPr>
              <p:cNvPr id="30737" name="矩形 30736"/>
              <p:cNvSpPr/>
              <p:nvPr/>
            </p:nvSpPr>
            <p:spPr>
              <a:xfrm>
                <a:off x="672" y="2112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①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38" name="矩形 30737"/>
              <p:cNvSpPr/>
              <p:nvPr/>
            </p:nvSpPr>
            <p:spPr>
              <a:xfrm>
                <a:off x="672" y="288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②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39" name="矩形 30738"/>
              <p:cNvSpPr/>
              <p:nvPr/>
            </p:nvSpPr>
            <p:spPr>
              <a:xfrm>
                <a:off x="1104" y="192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③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0" name="矩形 30739"/>
              <p:cNvSpPr/>
              <p:nvPr/>
            </p:nvSpPr>
            <p:spPr>
              <a:xfrm>
                <a:off x="1104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④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1" name="矩形 30740"/>
              <p:cNvSpPr/>
              <p:nvPr/>
            </p:nvSpPr>
            <p:spPr>
              <a:xfrm>
                <a:off x="1488" y="2208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⑤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2" name="矩形 30741"/>
              <p:cNvSpPr/>
              <p:nvPr/>
            </p:nvSpPr>
            <p:spPr>
              <a:xfrm>
                <a:off x="1344" y="2880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⑥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3" name="矩形 30742"/>
              <p:cNvSpPr/>
              <p:nvPr/>
            </p:nvSpPr>
            <p:spPr>
              <a:xfrm>
                <a:off x="1824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⑦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4" name="矩形 30743"/>
              <p:cNvSpPr/>
              <p:nvPr/>
            </p:nvSpPr>
            <p:spPr>
              <a:xfrm>
                <a:off x="2256" y="2544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⑧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5" name="矩形 30744"/>
              <p:cNvSpPr/>
              <p:nvPr/>
            </p:nvSpPr>
            <p:spPr>
              <a:xfrm>
                <a:off x="2160" y="2928"/>
                <a:ext cx="308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rPr>
                  <a:t>⑨</a:t>
                </a:r>
                <a:endParaRPr lang="zh-CN" altLang="en-US" sz="24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0746" name="直接连接符 30745"/>
              <p:cNvSpPr/>
              <p:nvPr/>
            </p:nvSpPr>
            <p:spPr>
              <a:xfrm flipV="1">
                <a:off x="912" y="2112"/>
                <a:ext cx="28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47" name="直接连接符 30746"/>
              <p:cNvSpPr/>
              <p:nvPr/>
            </p:nvSpPr>
            <p:spPr>
              <a:xfrm>
                <a:off x="864" y="2352"/>
                <a:ext cx="336" cy="28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48" name="直接连接符 30747"/>
              <p:cNvSpPr/>
              <p:nvPr/>
            </p:nvSpPr>
            <p:spPr>
              <a:xfrm>
                <a:off x="912" y="3024"/>
                <a:ext cx="52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49" name="直接连接符 30748"/>
              <p:cNvSpPr/>
              <p:nvPr/>
            </p:nvSpPr>
            <p:spPr>
              <a:xfrm>
                <a:off x="1584" y="3024"/>
                <a:ext cx="672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0" name="直接连接符 30749"/>
              <p:cNvSpPr/>
              <p:nvPr/>
            </p:nvSpPr>
            <p:spPr>
              <a:xfrm flipV="1">
                <a:off x="1344" y="2400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1" name="直接连接符 30750"/>
              <p:cNvSpPr/>
              <p:nvPr/>
            </p:nvSpPr>
            <p:spPr>
              <a:xfrm>
                <a:off x="1344" y="2064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2" name="直接连接符 30751"/>
              <p:cNvSpPr/>
              <p:nvPr/>
            </p:nvSpPr>
            <p:spPr>
              <a:xfrm>
                <a:off x="1344" y="2736"/>
                <a:ext cx="192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3" name="直接连接符 30752"/>
              <p:cNvSpPr/>
              <p:nvPr/>
            </p:nvSpPr>
            <p:spPr>
              <a:xfrm>
                <a:off x="1728" y="2400"/>
                <a:ext cx="240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4" name="直接连接符 30753"/>
              <p:cNvSpPr/>
              <p:nvPr/>
            </p:nvSpPr>
            <p:spPr>
              <a:xfrm flipV="1">
                <a:off x="1584" y="2736"/>
                <a:ext cx="336" cy="24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55" name="直接连接符 30754"/>
              <p:cNvSpPr/>
              <p:nvPr/>
            </p:nvSpPr>
            <p:spPr>
              <a:xfrm>
                <a:off x="2064" y="2688"/>
                <a:ext cx="288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30756" name="文本框 30755"/>
            <p:cNvSpPr txBox="1"/>
            <p:nvPr/>
          </p:nvSpPr>
          <p:spPr>
            <a:xfrm>
              <a:off x="624" y="1968"/>
              <a:ext cx="28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4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57" name="文本框 30756"/>
            <p:cNvSpPr txBox="1"/>
            <p:nvPr/>
          </p:nvSpPr>
          <p:spPr>
            <a:xfrm>
              <a:off x="1056" y="1776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6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58" name="文本框 30757"/>
            <p:cNvSpPr txBox="1"/>
            <p:nvPr/>
          </p:nvSpPr>
          <p:spPr>
            <a:xfrm>
              <a:off x="1440" y="2064"/>
              <a:ext cx="38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10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59" name="文本框 30758"/>
            <p:cNvSpPr txBox="1"/>
            <p:nvPr/>
          </p:nvSpPr>
          <p:spPr>
            <a:xfrm>
              <a:off x="672" y="2736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5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60" name="文本框 30759"/>
            <p:cNvSpPr txBox="1"/>
            <p:nvPr/>
          </p:nvSpPr>
          <p:spPr>
            <a:xfrm>
              <a:off x="1104" y="2400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7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61" name="文本框 30760"/>
            <p:cNvSpPr txBox="1"/>
            <p:nvPr/>
          </p:nvSpPr>
          <p:spPr>
            <a:xfrm>
              <a:off x="1392" y="2736"/>
              <a:ext cx="33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5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62" name="文本框 30761"/>
            <p:cNvSpPr txBox="1"/>
            <p:nvPr/>
          </p:nvSpPr>
          <p:spPr>
            <a:xfrm>
              <a:off x="1824" y="2400"/>
              <a:ext cx="28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6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63" name="文本框 30762"/>
            <p:cNvSpPr txBox="1"/>
            <p:nvPr/>
          </p:nvSpPr>
          <p:spPr>
            <a:xfrm>
              <a:off x="2112" y="2784"/>
              <a:ext cx="24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4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  <p:sp>
          <p:nvSpPr>
            <p:cNvPr id="30764" name="文本框 30763"/>
            <p:cNvSpPr txBox="1"/>
            <p:nvPr/>
          </p:nvSpPr>
          <p:spPr>
            <a:xfrm>
              <a:off x="2256" y="2352"/>
              <a:ext cx="192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dirty="0">
                  <a:latin typeface="Times New Roman" panose="02020603050405020304" charset="0"/>
                  <a:ea typeface="黑体" panose="02010609060101010101" pitchFamily="2" charset="-122"/>
                </a:rPr>
                <a:t>1</a:t>
              </a:r>
              <a:endParaRPr lang="zh-CN" altLang="en-US" sz="2000" dirty="0">
                <a:latin typeface="Times New Roman" panose="02020603050405020304" charset="0"/>
                <a:ea typeface="黑体" panose="02010609060101010101" pitchFamily="2" charset="-122"/>
              </a:endParaRPr>
            </a:p>
          </p:txBody>
        </p:sp>
      </p:grpSp>
      <p:sp>
        <p:nvSpPr>
          <p:cNvPr id="30765" name="直接连接符 30764"/>
          <p:cNvSpPr/>
          <p:nvPr/>
        </p:nvSpPr>
        <p:spPr>
          <a:xfrm>
            <a:off x="1371600" y="3810000"/>
            <a:ext cx="1371600" cy="1371600"/>
          </a:xfrm>
          <a:prstGeom prst="line">
            <a:avLst/>
          </a:prstGeom>
          <a:ln w="57150" cap="rnd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30766" name="直接连接符 30765"/>
          <p:cNvSpPr/>
          <p:nvPr/>
        </p:nvSpPr>
        <p:spPr>
          <a:xfrm flipH="1">
            <a:off x="1447800" y="5181600"/>
            <a:ext cx="1219200" cy="1143000"/>
          </a:xfrm>
          <a:prstGeom prst="line">
            <a:avLst/>
          </a:prstGeom>
          <a:ln w="57150" cap="rnd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30767" name="直接连接符 30766"/>
          <p:cNvSpPr/>
          <p:nvPr/>
        </p:nvSpPr>
        <p:spPr>
          <a:xfrm flipV="1">
            <a:off x="2743200" y="3810000"/>
            <a:ext cx="990600" cy="1295400"/>
          </a:xfrm>
          <a:prstGeom prst="line">
            <a:avLst/>
          </a:prstGeom>
          <a:ln w="57150" cap="rnd" cmpd="sng">
            <a:solidFill>
              <a:srgbClr val="00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30768" name="矩形 30767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1748" name="文本框 31747"/>
          <p:cNvSpPr txBox="1"/>
          <p:nvPr/>
        </p:nvSpPr>
        <p:spPr>
          <a:xfrm>
            <a:off x="1143000" y="2133600"/>
            <a:ext cx="7467600" cy="1370013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根据以上原则，应取方案1。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接着进行第三工作地的组合，剩余的工序只有一个方案组合。即方案3-1 ： ⑥⑦⑧⑨       </a:t>
            </a:r>
            <a:r>
              <a:rPr lang="en-US" altLang="zh-CN" sz="2400" dirty="0">
                <a:latin typeface="Times New Roman" panose="02020603050405020304" charset="0"/>
                <a:ea typeface="宋体" panose="02010600030101010101" pitchFamily="2" charset="-122"/>
              </a:rPr>
              <a:t>Te31=16</a:t>
            </a:r>
            <a:endParaRPr lang="en-US" altLang="zh-CN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grpSp>
        <p:nvGrpSpPr>
          <p:cNvPr id="31749" name="组合 31748"/>
          <p:cNvGrpSpPr/>
          <p:nvPr/>
        </p:nvGrpSpPr>
        <p:grpSpPr>
          <a:xfrm>
            <a:off x="1143000" y="3657600"/>
            <a:ext cx="3003550" cy="2590800"/>
            <a:chOff x="816" y="2352"/>
            <a:chExt cx="1892" cy="1632"/>
          </a:xfrm>
        </p:grpSpPr>
        <p:grpSp>
          <p:nvGrpSpPr>
            <p:cNvPr id="31750" name="组合 31749"/>
            <p:cNvGrpSpPr/>
            <p:nvPr/>
          </p:nvGrpSpPr>
          <p:grpSpPr>
            <a:xfrm>
              <a:off x="816" y="2352"/>
              <a:ext cx="1892" cy="1440"/>
              <a:chOff x="624" y="1776"/>
              <a:chExt cx="1892" cy="1440"/>
            </a:xfrm>
          </p:grpSpPr>
          <p:grpSp>
            <p:nvGrpSpPr>
              <p:cNvPr id="31751" name="组合 31750"/>
              <p:cNvGrpSpPr/>
              <p:nvPr/>
            </p:nvGrpSpPr>
            <p:grpSpPr>
              <a:xfrm>
                <a:off x="624" y="1920"/>
                <a:ext cx="1892" cy="1296"/>
                <a:chOff x="672" y="1920"/>
                <a:chExt cx="1892" cy="1296"/>
              </a:xfrm>
            </p:grpSpPr>
            <p:sp>
              <p:nvSpPr>
                <p:cNvPr id="31752" name="矩形 31751"/>
                <p:cNvSpPr/>
                <p:nvPr/>
              </p:nvSpPr>
              <p:spPr>
                <a:xfrm>
                  <a:off x="672" y="2112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①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3" name="矩形 31752"/>
                <p:cNvSpPr/>
                <p:nvPr/>
              </p:nvSpPr>
              <p:spPr>
                <a:xfrm>
                  <a:off x="672" y="2880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②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4" name="矩形 31753"/>
                <p:cNvSpPr/>
                <p:nvPr/>
              </p:nvSpPr>
              <p:spPr>
                <a:xfrm>
                  <a:off x="1104" y="1920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③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5" name="矩形 31754"/>
                <p:cNvSpPr/>
                <p:nvPr/>
              </p:nvSpPr>
              <p:spPr>
                <a:xfrm>
                  <a:off x="1104" y="2544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④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6" name="矩形 31755"/>
                <p:cNvSpPr/>
                <p:nvPr/>
              </p:nvSpPr>
              <p:spPr>
                <a:xfrm>
                  <a:off x="1488" y="2208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⑤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7" name="矩形 31756"/>
                <p:cNvSpPr/>
                <p:nvPr/>
              </p:nvSpPr>
              <p:spPr>
                <a:xfrm>
                  <a:off x="1344" y="2880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⑥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8" name="矩形 31757"/>
                <p:cNvSpPr/>
                <p:nvPr/>
              </p:nvSpPr>
              <p:spPr>
                <a:xfrm>
                  <a:off x="1824" y="2544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⑦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59" name="矩形 31758"/>
                <p:cNvSpPr/>
                <p:nvPr/>
              </p:nvSpPr>
              <p:spPr>
                <a:xfrm>
                  <a:off x="2256" y="2544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⑧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60" name="矩形 31759"/>
                <p:cNvSpPr/>
                <p:nvPr/>
              </p:nvSpPr>
              <p:spPr>
                <a:xfrm>
                  <a:off x="2160" y="2928"/>
                  <a:ext cx="308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zh-CN" altLang="en-US" sz="2400" dirty="0">
                      <a:latin typeface="Times New Roman" panose="02020603050405020304" charset="0"/>
                      <a:ea typeface="黑体" panose="02010609060101010101" pitchFamily="2" charset="-122"/>
                    </a:rPr>
                    <a:t>⑨</a:t>
                  </a:r>
                  <a:endParaRPr lang="zh-CN" altLang="en-US" sz="2400" dirty="0">
                    <a:latin typeface="Times New Roman" panose="02020603050405020304" charset="0"/>
                    <a:ea typeface="黑体" panose="02010609060101010101" pitchFamily="2" charset="-122"/>
                  </a:endParaRPr>
                </a:p>
              </p:txBody>
            </p:sp>
            <p:sp>
              <p:nvSpPr>
                <p:cNvPr id="31761" name="直接连接符 31760"/>
                <p:cNvSpPr/>
                <p:nvPr/>
              </p:nvSpPr>
              <p:spPr>
                <a:xfrm flipV="1">
                  <a:off x="912" y="2112"/>
                  <a:ext cx="288" cy="96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2" name="直接连接符 31761"/>
                <p:cNvSpPr/>
                <p:nvPr/>
              </p:nvSpPr>
              <p:spPr>
                <a:xfrm>
                  <a:off x="864" y="2352"/>
                  <a:ext cx="336" cy="28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3" name="直接连接符 31762"/>
                <p:cNvSpPr/>
                <p:nvPr/>
              </p:nvSpPr>
              <p:spPr>
                <a:xfrm>
                  <a:off x="912" y="3024"/>
                  <a:ext cx="528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4" name="直接连接符 31763"/>
                <p:cNvSpPr/>
                <p:nvPr/>
              </p:nvSpPr>
              <p:spPr>
                <a:xfrm>
                  <a:off x="1584" y="3024"/>
                  <a:ext cx="672" cy="4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5" name="直接连接符 31764"/>
                <p:cNvSpPr/>
                <p:nvPr/>
              </p:nvSpPr>
              <p:spPr>
                <a:xfrm flipV="1">
                  <a:off x="1344" y="2400"/>
                  <a:ext cx="240" cy="2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6" name="直接连接符 31765"/>
                <p:cNvSpPr/>
                <p:nvPr/>
              </p:nvSpPr>
              <p:spPr>
                <a:xfrm>
                  <a:off x="1344" y="2064"/>
                  <a:ext cx="240" cy="2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7" name="直接连接符 31766"/>
                <p:cNvSpPr/>
                <p:nvPr/>
              </p:nvSpPr>
              <p:spPr>
                <a:xfrm>
                  <a:off x="1344" y="2736"/>
                  <a:ext cx="192" cy="2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8" name="直接连接符 31767"/>
                <p:cNvSpPr/>
                <p:nvPr/>
              </p:nvSpPr>
              <p:spPr>
                <a:xfrm>
                  <a:off x="1728" y="2400"/>
                  <a:ext cx="240" cy="2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69" name="直接连接符 31768"/>
                <p:cNvSpPr/>
                <p:nvPr/>
              </p:nvSpPr>
              <p:spPr>
                <a:xfrm flipV="1">
                  <a:off x="1584" y="2736"/>
                  <a:ext cx="336" cy="24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770" name="直接连接符 31769"/>
                <p:cNvSpPr/>
                <p:nvPr/>
              </p:nvSpPr>
              <p:spPr>
                <a:xfrm>
                  <a:off x="2064" y="2688"/>
                  <a:ext cx="288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31771" name="文本框 31770"/>
              <p:cNvSpPr txBox="1"/>
              <p:nvPr/>
            </p:nvSpPr>
            <p:spPr>
              <a:xfrm>
                <a:off x="624" y="1968"/>
                <a:ext cx="288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4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2" name="文本框 31771"/>
              <p:cNvSpPr txBox="1"/>
              <p:nvPr/>
            </p:nvSpPr>
            <p:spPr>
              <a:xfrm>
                <a:off x="1056" y="1776"/>
                <a:ext cx="240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6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3" name="文本框 31772"/>
              <p:cNvSpPr txBox="1"/>
              <p:nvPr/>
            </p:nvSpPr>
            <p:spPr>
              <a:xfrm>
                <a:off x="1440" y="2064"/>
                <a:ext cx="384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10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4" name="文本框 31773"/>
              <p:cNvSpPr txBox="1"/>
              <p:nvPr/>
            </p:nvSpPr>
            <p:spPr>
              <a:xfrm>
                <a:off x="672" y="2736"/>
                <a:ext cx="240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5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5" name="文本框 31774"/>
              <p:cNvSpPr txBox="1"/>
              <p:nvPr/>
            </p:nvSpPr>
            <p:spPr>
              <a:xfrm>
                <a:off x="1104" y="2400"/>
                <a:ext cx="240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7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6" name="文本框 31775"/>
              <p:cNvSpPr txBox="1"/>
              <p:nvPr/>
            </p:nvSpPr>
            <p:spPr>
              <a:xfrm>
                <a:off x="1392" y="2736"/>
                <a:ext cx="336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5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7" name="文本框 31776"/>
              <p:cNvSpPr txBox="1"/>
              <p:nvPr/>
            </p:nvSpPr>
            <p:spPr>
              <a:xfrm>
                <a:off x="1824" y="2400"/>
                <a:ext cx="288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6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8" name="文本框 31777"/>
              <p:cNvSpPr txBox="1"/>
              <p:nvPr/>
            </p:nvSpPr>
            <p:spPr>
              <a:xfrm>
                <a:off x="2112" y="2784"/>
                <a:ext cx="240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4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  <p:sp>
            <p:nvSpPr>
              <p:cNvPr id="31779" name="文本框 31778"/>
              <p:cNvSpPr txBox="1"/>
              <p:nvPr/>
            </p:nvSpPr>
            <p:spPr>
              <a:xfrm>
                <a:off x="2256" y="2352"/>
                <a:ext cx="192" cy="25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000" dirty="0">
                    <a:latin typeface="Times New Roman" panose="02020603050405020304" charset="0"/>
                    <a:ea typeface="黑体" panose="02010609060101010101" pitchFamily="2" charset="-122"/>
                  </a:rPr>
                  <a:t>1</a:t>
                </a:r>
                <a:endParaRPr lang="zh-CN" altLang="en-US" sz="2000" dirty="0">
                  <a:latin typeface="Times New Roman" panose="02020603050405020304" charset="0"/>
                  <a:ea typeface="黑体" panose="02010609060101010101" pitchFamily="2" charset="-122"/>
                </a:endParaRPr>
              </a:p>
            </p:txBody>
          </p:sp>
        </p:grpSp>
        <p:sp>
          <p:nvSpPr>
            <p:cNvPr id="31780" name="直接连接符 31779"/>
            <p:cNvSpPr/>
            <p:nvPr/>
          </p:nvSpPr>
          <p:spPr>
            <a:xfrm>
              <a:off x="864" y="2400"/>
              <a:ext cx="864" cy="864"/>
            </a:xfrm>
            <a:prstGeom prst="line">
              <a:avLst/>
            </a:prstGeom>
            <a:ln w="57150" cap="rnd" cmpd="sng">
              <a:solidFill>
                <a:srgbClr val="FF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1781" name="直接连接符 31780"/>
            <p:cNvSpPr/>
            <p:nvPr/>
          </p:nvSpPr>
          <p:spPr>
            <a:xfrm flipH="1">
              <a:off x="912" y="3264"/>
              <a:ext cx="768" cy="720"/>
            </a:xfrm>
            <a:prstGeom prst="line">
              <a:avLst/>
            </a:prstGeom>
            <a:ln w="57150" cap="rnd" cmpd="sng">
              <a:solidFill>
                <a:srgbClr val="FF0000"/>
              </a:solidFill>
              <a:prstDash val="sysDot"/>
              <a:headEnd type="none" w="med" len="med"/>
              <a:tailEnd type="none" w="med" len="med"/>
            </a:ln>
          </p:spPr>
        </p:sp>
        <p:sp>
          <p:nvSpPr>
            <p:cNvPr id="31782" name="直接连接符 31781"/>
            <p:cNvSpPr/>
            <p:nvPr/>
          </p:nvSpPr>
          <p:spPr>
            <a:xfrm flipV="1">
              <a:off x="1680" y="2400"/>
              <a:ext cx="624" cy="816"/>
            </a:xfrm>
            <a:prstGeom prst="line">
              <a:avLst/>
            </a:prstGeom>
            <a:ln w="57150" cap="rnd" cmpd="sng">
              <a:solidFill>
                <a:srgbClr val="0000FF"/>
              </a:solidFill>
              <a:prstDash val="sysDot"/>
              <a:headEnd type="none" w="med" len="med"/>
              <a:tailEnd type="none" w="med" len="med"/>
            </a:ln>
          </p:spPr>
        </p:sp>
      </p:grpSp>
      <p:sp>
        <p:nvSpPr>
          <p:cNvPr id="31783" name="文本框 31782"/>
          <p:cNvSpPr txBox="1"/>
          <p:nvPr/>
        </p:nvSpPr>
        <p:spPr>
          <a:xfrm>
            <a:off x="4267200" y="3810000"/>
            <a:ext cx="3733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latin typeface="Times New Roman" panose="02020603050405020304" charset="0"/>
                <a:ea typeface="黑体" panose="02010609060101010101" pitchFamily="2" charset="-122"/>
              </a:rPr>
              <a:t>S31=3+[                              ]= 3 </a:t>
            </a:r>
            <a:endParaRPr lang="en-US" altLang="zh-CN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1784" name="直接连接符 31783"/>
          <p:cNvSpPr/>
          <p:nvPr/>
        </p:nvSpPr>
        <p:spPr>
          <a:xfrm>
            <a:off x="5334000" y="4038600"/>
            <a:ext cx="175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5" name="文本框 31784"/>
          <p:cNvSpPr txBox="1"/>
          <p:nvPr/>
        </p:nvSpPr>
        <p:spPr>
          <a:xfrm>
            <a:off x="5257800" y="3581400"/>
            <a:ext cx="2057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48-（16+16+16）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1786" name="文本框 31785"/>
          <p:cNvSpPr txBox="1"/>
          <p:nvPr/>
        </p:nvSpPr>
        <p:spPr>
          <a:xfrm>
            <a:off x="5867400" y="4038600"/>
            <a:ext cx="91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dirty="0">
                <a:latin typeface="Times New Roman" panose="02020603050405020304" charset="0"/>
                <a:ea typeface="黑体" panose="02010609060101010101" pitchFamily="2" charset="-122"/>
              </a:rPr>
              <a:t>16</a:t>
            </a:r>
            <a:endParaRPr lang="zh-CN" altLang="en-US" sz="2000" dirty="0">
              <a:latin typeface="Times New Roman" panose="02020603050405020304" charset="0"/>
              <a:ea typeface="黑体" panose="02010609060101010101" pitchFamily="2" charset="-122"/>
            </a:endParaRPr>
          </a:p>
        </p:txBody>
      </p:sp>
      <p:sp>
        <p:nvSpPr>
          <p:cNvPr id="31787" name="文本框 31786"/>
          <p:cNvSpPr txBox="1"/>
          <p:nvPr/>
        </p:nvSpPr>
        <p:spPr>
          <a:xfrm>
            <a:off x="4267200" y="4343400"/>
            <a:ext cx="3200400" cy="457200"/>
          </a:xfrm>
          <a:prstGeom prst="rect">
            <a:avLst/>
          </a:prstGeom>
          <a:solidFill>
            <a:srgbClr val="ACA77A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步骤5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 检查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788" name="文本框 31787"/>
          <p:cNvSpPr txBox="1"/>
          <p:nvPr/>
        </p:nvSpPr>
        <p:spPr>
          <a:xfrm>
            <a:off x="4267200" y="4876800"/>
            <a:ext cx="4343400" cy="15525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故此例中：Ⅰ </a:t>
            </a:r>
            <a:r>
              <a:rPr lang="zh-CN" altLang="en-US" sz="2400" dirty="0">
                <a:solidFill>
                  <a:srgbClr val="FF3300"/>
                </a:solidFill>
                <a:latin typeface="Times New Roman" panose="02020603050405020304" charset="0"/>
                <a:ea typeface="黑体" panose="02010609060101010101" pitchFamily="2" charset="-122"/>
              </a:rPr>
              <a:t>① ② ④</a:t>
            </a:r>
            <a:r>
              <a:rPr lang="zh-CN" altLang="en-US" sz="2400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T1=16</a:t>
            </a:r>
            <a:endParaRPr lang="en-US" altLang="zh-CN" sz="2400" dirty="0">
              <a:solidFill>
                <a:srgbClr val="FF33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              Ⅱ 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charset="0"/>
                <a:ea typeface="黑体" panose="02010609060101010101" pitchFamily="2" charset="-122"/>
              </a:rPr>
              <a:t>③ ⑤     T2=16</a:t>
            </a:r>
            <a:endParaRPr lang="en-US" altLang="zh-CN" sz="2400" dirty="0">
              <a:solidFill>
                <a:srgbClr val="FF33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rPr>
              <a:t>                     Ⅲ ⑥⑦⑧⑨ T3=16</a:t>
            </a:r>
            <a:endParaRPr lang="en-US" altLang="zh-CN" sz="2400" dirty="0">
              <a:solidFill>
                <a:srgbClr val="FF33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31789" name="矩形 31788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5363" name="文本占位符 1536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（三）计算设备数量和设备负荷系数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1。设备数量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 err="1">
                <a:ea typeface="隶书" panose="02010509060101010101" pitchFamily="49" charset="-122"/>
              </a:rPr>
              <a:t>          S</a:t>
            </a:r>
            <a:r>
              <a:rPr lang="en-US" altLang="zh-CN" sz="1200" dirty="0" err="1">
                <a:ea typeface="隶书" panose="02010509060101010101" pitchFamily="49" charset="-122"/>
              </a:rPr>
              <a:t>i</a:t>
            </a:r>
            <a:r>
              <a:rPr lang="en-US" altLang="zh-CN" sz="12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= </a:t>
            </a:r>
            <a:r>
              <a:rPr lang="en-US" altLang="zh-CN" sz="2000" dirty="0" err="1">
                <a:ea typeface="隶书" panose="02010509060101010101" pitchFamily="49" charset="-122"/>
              </a:rPr>
              <a:t>t</a:t>
            </a:r>
            <a:r>
              <a:rPr lang="en-US" altLang="zh-CN" sz="1200" dirty="0" err="1">
                <a:ea typeface="隶书" panose="02010509060101010101" pitchFamily="49" charset="-122"/>
              </a:rPr>
              <a:t>i</a:t>
            </a:r>
            <a:r>
              <a:rPr lang="en-US" altLang="zh-CN" sz="12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/ R   </a:t>
            </a:r>
            <a:r>
              <a:rPr lang="zh-CN" altLang="en-US" sz="2000" dirty="0">
                <a:ea typeface="隶书" panose="02010509060101010101" pitchFamily="49" charset="-122"/>
              </a:rPr>
              <a:t>其中： </a:t>
            </a:r>
            <a:r>
              <a:rPr lang="en-US" altLang="zh-CN" sz="2000" dirty="0" err="1">
                <a:ea typeface="隶书" panose="02010509060101010101" pitchFamily="49" charset="-122"/>
              </a:rPr>
              <a:t>S</a:t>
            </a:r>
            <a:r>
              <a:rPr lang="en-US" altLang="zh-CN" sz="1200" dirty="0" err="1">
                <a:ea typeface="隶书" panose="02010509060101010101" pitchFamily="49" charset="-122"/>
              </a:rPr>
              <a:t>i</a:t>
            </a:r>
            <a:r>
              <a:rPr lang="en-US" altLang="zh-CN" sz="12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Times New Roman" panose="02020603050405020304" charset="0"/>
                <a:ea typeface="隶书" panose="02010509060101010101" pitchFamily="49" charset="-122"/>
              </a:rPr>
              <a:t>—</a:t>
            </a:r>
            <a:r>
              <a:rPr lang="zh-CN" altLang="en-US" sz="2000" dirty="0">
                <a:ea typeface="隶书" panose="02010509060101010101" pitchFamily="49" charset="-122"/>
              </a:rPr>
              <a:t>第 </a:t>
            </a:r>
            <a:r>
              <a:rPr lang="en-US" altLang="zh-CN" sz="2000" dirty="0">
                <a:ea typeface="隶书" panose="02010509060101010101" pitchFamily="49" charset="-122"/>
              </a:rPr>
              <a:t>i </a:t>
            </a:r>
            <a:r>
              <a:rPr lang="zh-CN" altLang="en-US" sz="2000" dirty="0">
                <a:ea typeface="隶书" panose="02010509060101010101" pitchFamily="49" charset="-122"/>
              </a:rPr>
              <a:t>道工序所需设备数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2000" dirty="0">
                <a:ea typeface="隶书" panose="02010509060101010101" pitchFamily="49" charset="-122"/>
              </a:rPr>
              <a:t>                                   </a:t>
            </a:r>
            <a:r>
              <a:rPr lang="en-US" altLang="zh-CN" sz="2000" dirty="0" err="1">
                <a:ea typeface="隶书" panose="02010509060101010101" pitchFamily="49" charset="-122"/>
              </a:rPr>
              <a:t>t</a:t>
            </a:r>
            <a:r>
              <a:rPr lang="en-US" altLang="zh-CN" sz="1600" dirty="0" err="1">
                <a:ea typeface="隶书" panose="02010509060101010101" pitchFamily="49" charset="-122"/>
              </a:rPr>
              <a:t>i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Times New Roman" panose="02020603050405020304" charset="0"/>
                <a:ea typeface="隶书" panose="02010509060101010101" pitchFamily="49" charset="-122"/>
              </a:rPr>
              <a:t>—</a:t>
            </a:r>
            <a:r>
              <a:rPr lang="zh-CN" altLang="en-US" sz="2000" dirty="0">
                <a:ea typeface="隶书" panose="02010509060101010101" pitchFamily="49" charset="-122"/>
              </a:rPr>
              <a:t>第 </a:t>
            </a:r>
            <a:r>
              <a:rPr lang="en-US" altLang="zh-CN" sz="2000" dirty="0">
                <a:ea typeface="隶书" panose="02010509060101010101" pitchFamily="49" charset="-122"/>
              </a:rPr>
              <a:t>i </a:t>
            </a:r>
            <a:r>
              <a:rPr lang="zh-CN" altLang="en-US" sz="2000" dirty="0">
                <a:ea typeface="隶书" panose="02010509060101010101" pitchFamily="49" charset="-122"/>
              </a:rPr>
              <a:t>道工序单件时间定额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2。设备负荷系数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</a:t>
            </a:r>
            <a:r>
              <a:rPr lang="en-US" altLang="zh-CN" sz="2000" dirty="0" err="1">
                <a:ea typeface="隶书" panose="02010509060101010101" pitchFamily="49" charset="-122"/>
              </a:rPr>
              <a:t>        K</a:t>
            </a:r>
            <a:r>
              <a:rPr lang="en-US" altLang="zh-CN" sz="1600" dirty="0" err="1">
                <a:ea typeface="隶书" panose="02010509060101010101" pitchFamily="49" charset="-122"/>
              </a:rPr>
              <a:t>i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= </a:t>
            </a:r>
            <a:r>
              <a:rPr lang="en-US" altLang="zh-CN" sz="2000" dirty="0" err="1">
                <a:ea typeface="隶书" panose="02010509060101010101" pitchFamily="49" charset="-122"/>
              </a:rPr>
              <a:t>S</a:t>
            </a:r>
            <a:r>
              <a:rPr lang="en-US" altLang="zh-CN" sz="1600" dirty="0" err="1">
                <a:ea typeface="隶书" panose="02010509060101010101" pitchFamily="49" charset="-122"/>
              </a:rPr>
              <a:t>i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en-US" altLang="zh-CN" sz="2400" dirty="0">
                <a:ea typeface="隶书" panose="02010509060101010101" pitchFamily="49" charset="-122"/>
              </a:rPr>
              <a:t>/ </a:t>
            </a:r>
            <a:r>
              <a:rPr lang="en-US" altLang="zh-CN" sz="2000" dirty="0" err="1">
                <a:ea typeface="隶书" panose="02010509060101010101" pitchFamily="49" charset="-122"/>
              </a:rPr>
              <a:t>S</a:t>
            </a:r>
            <a:r>
              <a:rPr lang="en-US" altLang="zh-CN" sz="1600" dirty="0" err="1">
                <a:ea typeface="隶书" panose="02010509060101010101" pitchFamily="49" charset="-122"/>
              </a:rPr>
              <a:t>ei</a:t>
            </a:r>
            <a:endParaRPr lang="en-US" altLang="zh-CN" sz="1600" dirty="0" err="1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olidFill>
                  <a:srgbClr val="FF9933"/>
                </a:solidFill>
                <a:ea typeface="隶书" panose="02010509060101010101" pitchFamily="49" charset="-122"/>
              </a:rPr>
              <a:t>（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四）计算工人人数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P</a:t>
            </a:r>
            <a:r>
              <a:rPr lang="en-US" altLang="zh-CN" sz="1600" dirty="0">
                <a:ea typeface="隶书" panose="02010509060101010101" pitchFamily="49" charset="-122"/>
              </a:rPr>
              <a:t>i </a:t>
            </a:r>
            <a:r>
              <a:rPr lang="en-US" altLang="zh-CN" sz="2000" dirty="0">
                <a:ea typeface="隶书" panose="02010509060101010101" pitchFamily="49" charset="-122"/>
              </a:rPr>
              <a:t>= </a:t>
            </a:r>
            <a:r>
              <a:rPr lang="en-US" altLang="zh-CN" sz="2000" dirty="0" err="1">
                <a:ea typeface="隶书" panose="02010509060101010101" pitchFamily="49" charset="-122"/>
              </a:rPr>
              <a:t>S</a:t>
            </a:r>
            <a:r>
              <a:rPr lang="en-US" altLang="zh-CN" sz="1600" dirty="0" err="1">
                <a:ea typeface="隶书" panose="02010509060101010101" pitchFamily="49" charset="-122"/>
              </a:rPr>
              <a:t>ei </a:t>
            </a:r>
            <a:r>
              <a:rPr lang="en-US" altLang="zh-CN" sz="2000" dirty="0">
                <a:latin typeface="Times New Roman" panose="02020603050405020304" charset="0"/>
                <a:ea typeface="隶书" panose="02010509060101010101" pitchFamily="49" charset="-122"/>
              </a:rPr>
              <a:t>·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g </a:t>
            </a:r>
            <a:r>
              <a:rPr lang="en-US" altLang="zh-CN" sz="2000" dirty="0">
                <a:latin typeface="Times New Roman" panose="02020603050405020304" charset="0"/>
                <a:ea typeface="隶书" panose="02010509060101010101" pitchFamily="49" charset="-122"/>
              </a:rPr>
              <a:t>·</a:t>
            </a:r>
            <a:r>
              <a:rPr lang="en-US" altLang="zh-CN" sz="2000" dirty="0">
                <a:ea typeface="隶书" panose="02010509060101010101" pitchFamily="49" charset="-122"/>
              </a:rPr>
              <a:t> </a:t>
            </a:r>
            <a:r>
              <a:rPr lang="en-US" altLang="zh-CN" sz="2000" dirty="0" err="1">
                <a:ea typeface="隶书" panose="02010509060101010101" pitchFamily="49" charset="-122"/>
              </a:rPr>
              <a:t>W</a:t>
            </a:r>
            <a:r>
              <a:rPr lang="en-US" altLang="zh-CN" sz="1600" dirty="0" err="1">
                <a:ea typeface="隶书" panose="02010509060101010101" pitchFamily="49" charset="-122"/>
              </a:rPr>
              <a:t>i</a:t>
            </a:r>
            <a:endParaRPr lang="en-US" altLang="zh-CN" sz="1600" dirty="0" err="1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其中： </a:t>
            </a:r>
            <a:r>
              <a:rPr lang="en-US" altLang="zh-CN" sz="2000" dirty="0">
                <a:ea typeface="隶书" panose="02010509060101010101" pitchFamily="49" charset="-122"/>
              </a:rPr>
              <a:t>P</a:t>
            </a:r>
            <a:r>
              <a:rPr lang="en-US" altLang="zh-CN" sz="1600" dirty="0">
                <a:ea typeface="隶书" panose="02010509060101010101" pitchFamily="49" charset="-122"/>
              </a:rPr>
              <a:t>i  </a:t>
            </a:r>
            <a:r>
              <a:rPr lang="en-US" altLang="zh-CN" sz="1600" dirty="0">
                <a:latin typeface="Times New Roman" panose="02020603050405020304" charset="0"/>
                <a:ea typeface="隶书" panose="02010509060101010101" pitchFamily="49" charset="-122"/>
              </a:rPr>
              <a:t>——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zh-CN" altLang="en-US" sz="2000" dirty="0">
                <a:ea typeface="隶书" panose="02010509060101010101" pitchFamily="49" charset="-122"/>
              </a:rPr>
              <a:t>第</a:t>
            </a:r>
            <a:r>
              <a:rPr lang="en-US" altLang="zh-CN" sz="2000" dirty="0">
                <a:ea typeface="隶书" panose="02010509060101010101" pitchFamily="49" charset="-122"/>
              </a:rPr>
              <a:t>i</a:t>
            </a:r>
            <a:r>
              <a:rPr lang="zh-CN" altLang="en-US" sz="2000" dirty="0">
                <a:ea typeface="隶书" panose="02010509060101010101" pitchFamily="49" charset="-122"/>
              </a:rPr>
              <a:t>道工序的工人人数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    </a:t>
            </a:r>
            <a:r>
              <a:rPr lang="en-US" altLang="zh-CN" sz="2000" dirty="0">
                <a:ea typeface="隶书" panose="02010509060101010101" pitchFamily="49" charset="-122"/>
              </a:rPr>
              <a:t>g  </a:t>
            </a:r>
            <a:r>
              <a:rPr lang="en-US" altLang="zh-CN" sz="1600" dirty="0">
                <a:latin typeface="Times New Roman" panose="02020603050405020304" charset="0"/>
                <a:ea typeface="隶书" panose="02010509060101010101" pitchFamily="49" charset="-122"/>
              </a:rPr>
              <a:t>——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zh-CN" altLang="en-US" sz="2000" dirty="0">
                <a:ea typeface="隶书" panose="02010509060101010101" pitchFamily="49" charset="-122"/>
              </a:rPr>
              <a:t>每日工作班次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</a:t>
            </a:r>
            <a:r>
              <a:rPr lang="en-US" altLang="zh-CN" sz="2000" dirty="0" err="1">
                <a:ea typeface="隶书" panose="02010509060101010101" pitchFamily="49" charset="-122"/>
              </a:rPr>
              <a:t>        W</a:t>
            </a:r>
            <a:r>
              <a:rPr lang="en-US" altLang="zh-CN" sz="1600" dirty="0" err="1">
                <a:ea typeface="隶书" panose="02010509060101010101" pitchFamily="49" charset="-122"/>
              </a:rPr>
              <a:t>i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en-US" altLang="zh-CN" sz="1600" dirty="0">
                <a:latin typeface="Times New Roman" panose="02020603050405020304" charset="0"/>
                <a:ea typeface="隶书" panose="02010509060101010101" pitchFamily="49" charset="-122"/>
              </a:rPr>
              <a:t>——</a:t>
            </a:r>
            <a:r>
              <a:rPr lang="en-US" altLang="zh-CN" sz="1600" dirty="0">
                <a:ea typeface="隶书" panose="02010509060101010101" pitchFamily="49" charset="-122"/>
              </a:rPr>
              <a:t> </a:t>
            </a:r>
            <a:r>
              <a:rPr lang="zh-CN" altLang="en-US" sz="2000" dirty="0">
                <a:ea typeface="隶书" panose="02010509060101010101" pitchFamily="49" charset="-122"/>
              </a:rPr>
              <a:t>第</a:t>
            </a:r>
            <a:r>
              <a:rPr lang="en-US" altLang="zh-CN" sz="2000" dirty="0">
                <a:ea typeface="隶书" panose="02010509060101010101" pitchFamily="49" charset="-122"/>
              </a:rPr>
              <a:t>i</a:t>
            </a:r>
            <a:r>
              <a:rPr lang="zh-CN" altLang="en-US" sz="2000" dirty="0">
                <a:ea typeface="隶书" panose="02010509060101010101" pitchFamily="49" charset="-122"/>
              </a:rPr>
              <a:t>道工序每一工作地同时工作人数（人/台班）</a:t>
            </a:r>
            <a:endParaRPr lang="en-US" altLang="zh-CN" sz="16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2000" dirty="0">
              <a:ea typeface="隶书" panose="02010509060101010101" pitchFamily="49" charset="-122"/>
            </a:endParaRPr>
          </a:p>
        </p:txBody>
      </p:sp>
      <p:sp>
        <p:nvSpPr>
          <p:cNvPr id="15364" name="矩形 15363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7411" name="文本占位符 17410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（五）确定流水线节拍的性质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依据：工序同期化程度         强制节拍或自由节拍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（六）设计运输工具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流水线上采取何种运输方式主要取决于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加工对象的重量</a:t>
            </a:r>
            <a:r>
              <a:rPr lang="zh-CN" altLang="en-US" sz="2000" dirty="0">
                <a:ea typeface="隶书" panose="02010509060101010101" pitchFamily="49" charset="-122"/>
              </a:rPr>
              <a:t>和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外形尺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寸</a:t>
            </a:r>
            <a:r>
              <a:rPr lang="zh-CN" altLang="en-US" sz="2000" dirty="0">
                <a:ea typeface="隶书" panose="02010509060101010101" pitchFamily="49" charset="-122"/>
              </a:rPr>
              <a:t>、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流水线的类型和实现节拍</a:t>
            </a:r>
            <a:r>
              <a:rPr lang="zh-CN" altLang="en-US" sz="2000" dirty="0">
                <a:ea typeface="隶书" panose="02010509060101010101" pitchFamily="49" charset="-122"/>
              </a:rPr>
              <a:t>的方法。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[传送带参数确定]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1。分区单位长度或跨步（产品间隔）</a:t>
            </a:r>
            <a:r>
              <a:rPr lang="en-US" altLang="zh-CN" sz="2000" dirty="0">
                <a:ea typeface="隶书" panose="02010509060101010101" pitchFamily="49" charset="-122"/>
              </a:rPr>
              <a:t>： </a:t>
            </a:r>
            <a:r>
              <a:rPr lang="zh-CN" altLang="en-US" sz="2000" dirty="0">
                <a:ea typeface="隶书" panose="02010509060101010101" pitchFamily="49" charset="-122"/>
              </a:rPr>
              <a:t>连续流水线的传送带上两相邻制品中心之间的距离（</a:t>
            </a:r>
            <a:r>
              <a:rPr lang="en-US" altLang="zh-CN" sz="2000" dirty="0">
                <a:ea typeface="隶书" panose="02010509060101010101" pitchFamily="49" charset="-122"/>
              </a:rPr>
              <a:t>L</a:t>
            </a:r>
            <a:r>
              <a:rPr lang="en-US" altLang="zh-CN" sz="1600" dirty="0">
                <a:ea typeface="隶书" panose="02010509060101010101" pitchFamily="49" charset="-122"/>
              </a:rPr>
              <a:t>0</a:t>
            </a:r>
            <a:r>
              <a:rPr lang="en-US" altLang="zh-CN" sz="2000" dirty="0">
                <a:ea typeface="隶书" panose="02010509060101010101" pitchFamily="49" charset="-122"/>
              </a:rPr>
              <a:t>）。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2。</a:t>
            </a:r>
            <a:r>
              <a:rPr lang="zh-CN" altLang="en-US" sz="2000" dirty="0">
                <a:ea typeface="隶书" panose="02010509060101010101" pitchFamily="49" charset="-122"/>
              </a:rPr>
              <a:t>工作地长度（工序间隔）： 一般情况下，工作地长度</a:t>
            </a:r>
            <a:r>
              <a:rPr lang="en-US" altLang="zh-CN" sz="2400" dirty="0">
                <a:ea typeface="隶书" panose="02010509060101010101" pitchFamily="49" charset="-122"/>
              </a:rPr>
              <a:t>L</a:t>
            </a:r>
            <a:r>
              <a:rPr lang="en-US" altLang="zh-CN" sz="1800" dirty="0">
                <a:ea typeface="隶书" panose="02010509060101010101" pitchFamily="49" charset="-122"/>
              </a:rPr>
              <a:t>i </a:t>
            </a:r>
            <a:endParaRPr lang="en-US" altLang="zh-CN" sz="18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1800" dirty="0">
                <a:ea typeface="隶书" panose="02010509060101010101" pitchFamily="49" charset="-122"/>
              </a:rPr>
              <a:t>       </a:t>
            </a:r>
            <a:r>
              <a:rPr lang="en-US" altLang="zh-CN" sz="2000" dirty="0">
                <a:ea typeface="隶书" panose="02010509060101010101" pitchFamily="49" charset="-122"/>
              </a:rPr>
              <a:t>3.</a:t>
            </a:r>
            <a:r>
              <a:rPr lang="zh-CN" altLang="en-US" sz="2000" dirty="0">
                <a:ea typeface="隶书" panose="02010509060101010101" pitchFamily="49" charset="-122"/>
              </a:rPr>
              <a:t>传送带速度：</a:t>
            </a:r>
            <a:r>
              <a:rPr lang="en-US" altLang="zh-CN" sz="2000" dirty="0">
                <a:ea typeface="隶书" panose="02010509060101010101" pitchFamily="49" charset="-122"/>
              </a:rPr>
              <a:t>V = L</a:t>
            </a:r>
            <a:r>
              <a:rPr lang="en-US" altLang="zh-CN" sz="1600" dirty="0">
                <a:ea typeface="隶书" panose="02010509060101010101" pitchFamily="49" charset="-122"/>
              </a:rPr>
              <a:t>0 </a:t>
            </a:r>
            <a:r>
              <a:rPr lang="en-US" altLang="zh-CN" sz="2000" dirty="0">
                <a:ea typeface="隶书" panose="02010509060101010101" pitchFamily="49" charset="-122"/>
              </a:rPr>
              <a:t>/ R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4.</a:t>
            </a:r>
            <a:r>
              <a:rPr lang="zh-CN" altLang="en-US" sz="2000" dirty="0">
                <a:ea typeface="隶书" panose="02010509060101010101" pitchFamily="49" charset="-122"/>
              </a:rPr>
              <a:t>传送带工作部分的总长度：</a:t>
            </a:r>
            <a:r>
              <a:rPr lang="en-US" altLang="zh-CN" sz="2000" dirty="0">
                <a:ea typeface="隶书" panose="02010509060101010101" pitchFamily="49" charset="-122"/>
              </a:rPr>
              <a:t>L = ∑L</a:t>
            </a:r>
            <a:r>
              <a:rPr lang="en-US" altLang="zh-CN" sz="1600" dirty="0">
                <a:ea typeface="隶书" panose="02010509060101010101" pitchFamily="49" charset="-122"/>
              </a:rPr>
              <a:t>i </a:t>
            </a:r>
            <a:r>
              <a:rPr lang="en-US" altLang="zh-CN" sz="2000" dirty="0">
                <a:ea typeface="隶书" panose="02010509060101010101" pitchFamily="49" charset="-122"/>
              </a:rPr>
              <a:t>+ </a:t>
            </a:r>
            <a:r>
              <a:rPr lang="en-US" altLang="zh-CN" sz="2000" dirty="0" err="1">
                <a:ea typeface="隶书" panose="02010509060101010101" pitchFamily="49" charset="-122"/>
              </a:rPr>
              <a:t>L</a:t>
            </a:r>
            <a:r>
              <a:rPr lang="en-US" altLang="zh-CN" sz="1600" dirty="0" err="1">
                <a:ea typeface="隶书" panose="02010509060101010101" pitchFamily="49" charset="-122"/>
              </a:rPr>
              <a:t>g     </a:t>
            </a:r>
            <a:r>
              <a:rPr lang="en-US" altLang="zh-CN" sz="1600" dirty="0">
                <a:ea typeface="隶书" panose="02010509060101010101" pitchFamily="49" charset="-122"/>
              </a:rPr>
              <a:t> ( </a:t>
            </a:r>
            <a:r>
              <a:rPr lang="en-US" altLang="zh-CN" sz="2000" dirty="0" err="1">
                <a:ea typeface="隶书" panose="02010509060101010101" pitchFamily="49" charset="-122"/>
              </a:rPr>
              <a:t>L</a:t>
            </a:r>
            <a:r>
              <a:rPr lang="en-US" altLang="zh-CN" sz="1600" dirty="0" err="1">
                <a:ea typeface="隶书" panose="02010509060101010101" pitchFamily="49" charset="-122"/>
              </a:rPr>
              <a:t>g</a:t>
            </a:r>
            <a:r>
              <a:rPr lang="zh-CN" altLang="en-US" sz="2000" dirty="0">
                <a:ea typeface="隶书" panose="02010509060101010101" pitchFamily="49" charset="-122"/>
              </a:rPr>
              <a:t>是后备长度）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solidFill>
                  <a:srgbClr val="FF9933"/>
                </a:solidFill>
                <a:ea typeface="隶书" panose="02010509060101010101" pitchFamily="49" charset="-122"/>
              </a:rPr>
              <a:t>（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七）流水线的平面布置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</p:txBody>
      </p:sp>
      <p:sp>
        <p:nvSpPr>
          <p:cNvPr id="17412" name="矩形 17411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6387" name="文本占位符 1638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400" dirty="0">
                <a:solidFill>
                  <a:srgbClr val="FF3300"/>
                </a:solidFill>
                <a:ea typeface="隶书" panose="02010509060101010101" pitchFamily="49" charset="-122"/>
              </a:rPr>
              <a:t>五、多品种流水线的组织设计  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（可变流水线和混合流水线）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solidFill>
                  <a:srgbClr val="66FFFF"/>
                </a:solidFill>
                <a:ea typeface="隶书" panose="02010509060101010101" pitchFamily="49" charset="-122"/>
              </a:rPr>
              <a:t>（一）多品种可变流水线的组织设计</a:t>
            </a:r>
            <a:endParaRPr lang="zh-CN" altLang="en-US" sz="2000" dirty="0">
              <a:solidFill>
                <a:srgbClr val="66FFFF"/>
              </a:solidFill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多品种可变流水线的特征：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（1）成批轮番生产多种产品，更换产品时，需调整，但调整不大。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（2）每种产品在流水线所有工序上的设备负荷系数应大致相同。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（3）整个计划期内成批轮番的生产多种制品，但在计划期的各段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时间内只生产一种制品。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1。流水线节拍的计算</a:t>
            </a:r>
            <a:r>
              <a:rPr lang="zh-CN" altLang="en-US" sz="2000" dirty="0">
                <a:ea typeface="隶书" panose="02010509060101010101" pitchFamily="49" charset="-122"/>
              </a:rPr>
              <a:t>    </a:t>
            </a:r>
            <a:r>
              <a:rPr lang="zh-CN" altLang="en-US" sz="2000" dirty="0">
                <a:solidFill>
                  <a:srgbClr val="FF3300"/>
                </a:solidFill>
                <a:ea typeface="隶书" panose="02010509060101010101" pitchFamily="49" charset="-122"/>
              </a:rPr>
              <a:t>可变流水线节拍应分别按每种制品计算。</a:t>
            </a:r>
            <a:endParaRPr lang="zh-CN" altLang="en-US" sz="2000" dirty="0">
              <a:solidFill>
                <a:srgbClr val="FF3300"/>
              </a:solidFill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设某种可变流水线加工</a:t>
            </a:r>
            <a:r>
              <a:rPr lang="en-US" altLang="zh-CN" sz="2000" dirty="0">
                <a:ea typeface="隶书" panose="02010509060101010101" pitchFamily="49" charset="-122"/>
              </a:rPr>
              <a:t>A、B、C</a:t>
            </a:r>
            <a:r>
              <a:rPr lang="zh-CN" altLang="en-US" sz="2000" dirty="0">
                <a:ea typeface="隶书" panose="02010509060101010101" pitchFamily="49" charset="-122"/>
              </a:rPr>
              <a:t>三种零件，其计划年产量分别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为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、N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、N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；</a:t>
            </a:r>
            <a:r>
              <a:rPr lang="zh-CN" altLang="en-US" sz="2000" dirty="0">
                <a:ea typeface="隶书" panose="02010509060101010101" pitchFamily="49" charset="-122"/>
              </a:rPr>
              <a:t>流水线上加工各零件的单件时间定额为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、T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、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。</a:t>
            </a:r>
            <a:r>
              <a:rPr lang="zh-CN" altLang="en-US" sz="2000" dirty="0">
                <a:ea typeface="隶书" panose="02010509060101010101" pitchFamily="49" charset="-122"/>
              </a:rPr>
              <a:t>有两种方法计算节拍：</a:t>
            </a:r>
            <a:endParaRPr lang="zh-CN" altLang="en-US" sz="2000" dirty="0">
              <a:ea typeface="隶书" panose="02010509060101010101" pitchFamily="49" charset="-122"/>
            </a:endParaRPr>
          </a:p>
        </p:txBody>
      </p:sp>
      <p:sp>
        <p:nvSpPr>
          <p:cNvPr id="16388" name="矩形 16387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9459" name="文本占位符 19458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</a:t>
            </a:r>
            <a:r>
              <a:rPr lang="zh-CN" altLang="en-US" sz="2000" dirty="0">
                <a:solidFill>
                  <a:schemeClr val="accent2"/>
                </a:solidFill>
                <a:ea typeface="隶书" panose="02010509060101010101" pitchFamily="49" charset="-122"/>
              </a:rPr>
              <a:t>（1）代表零件法：</a:t>
            </a:r>
            <a:r>
              <a:rPr lang="zh-CN" altLang="en-US" sz="2000" dirty="0">
                <a:ea typeface="隶书" panose="02010509060101010101" pitchFamily="49" charset="-122"/>
              </a:rPr>
              <a:t>在流水线所生产的制品中选择一种产量大、劳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动量大、工艺过程复杂的制品为代表产品，将其它产品按劳动量换算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为代表产品的产量，尔后以代表产品来计算节拍。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假设</a:t>
            </a:r>
            <a:r>
              <a:rPr lang="en-US" altLang="zh-CN" sz="2000" dirty="0">
                <a:ea typeface="隶书" panose="02010509060101010101" pitchFamily="49" charset="-122"/>
              </a:rPr>
              <a:t>A</a:t>
            </a:r>
            <a:r>
              <a:rPr lang="zh-CN" altLang="en-US" sz="2000" dirty="0">
                <a:ea typeface="隶书" panose="02010509060101010101" pitchFamily="49" charset="-122"/>
              </a:rPr>
              <a:t>为代表产品，则：换算后的总产量为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 N = N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其中：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 = T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/ T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，E</a:t>
            </a:r>
            <a:r>
              <a:rPr lang="en-US" altLang="zh-CN" sz="1400" dirty="0"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ea typeface="隶书" panose="02010509060101010101" pitchFamily="49" charset="-122"/>
              </a:rPr>
              <a:t>= T</a:t>
            </a:r>
            <a:r>
              <a:rPr lang="en-US" altLang="zh-CN" sz="1400" dirty="0"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ea typeface="隶书" panose="02010509060101010101" pitchFamily="49" charset="-122"/>
              </a:rPr>
              <a:t>/ T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endParaRPr lang="en-US" altLang="zh-CN" sz="14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则各零件的节拍为：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R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 = T</a:t>
            </a:r>
            <a:r>
              <a:rPr lang="zh-CN" altLang="en-US" sz="2000" dirty="0">
                <a:ea typeface="隶书" panose="02010509060101010101" pitchFamily="49" charset="-122"/>
              </a:rPr>
              <a:t>效 / 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     = T</a:t>
            </a:r>
            <a:r>
              <a:rPr lang="zh-CN" altLang="en-US" sz="2000" dirty="0">
                <a:ea typeface="隶书" panose="02010509060101010101" pitchFamily="49" charset="-122"/>
              </a:rPr>
              <a:t>效 / (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)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R</a:t>
            </a:r>
            <a:r>
              <a:rPr lang="en-US" altLang="zh-CN" sz="1400" dirty="0">
                <a:ea typeface="隶书" panose="02010509060101010101" pitchFamily="49" charset="-122"/>
              </a:rPr>
              <a:t>B  </a:t>
            </a:r>
            <a:r>
              <a:rPr lang="en-US" altLang="zh-CN" sz="2000" dirty="0">
                <a:ea typeface="隶书" panose="02010509060101010101" pitchFamily="49" charset="-122"/>
              </a:rPr>
              <a:t>= R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endParaRPr lang="en-US" altLang="zh-CN" sz="14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R</a:t>
            </a:r>
            <a:r>
              <a:rPr lang="en-US" altLang="zh-CN" sz="1400" dirty="0">
                <a:ea typeface="隶书" panose="02010509060101010101" pitchFamily="49" charset="-122"/>
              </a:rPr>
              <a:t>C  </a:t>
            </a:r>
            <a:r>
              <a:rPr lang="en-US" altLang="zh-CN" sz="2000" dirty="0">
                <a:ea typeface="隶书" panose="02010509060101010101" pitchFamily="49" charset="-122"/>
              </a:rPr>
              <a:t>= R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E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endParaRPr lang="en-US" altLang="zh-CN" sz="1400" dirty="0">
              <a:ea typeface="隶书" panose="02010509060101010101" pitchFamily="49" charset="-122"/>
            </a:endParaRPr>
          </a:p>
        </p:txBody>
      </p:sp>
      <p:sp>
        <p:nvSpPr>
          <p:cNvPr id="19460" name="矩形 19459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848600" cy="4572000"/>
          </a:xfrm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</a:t>
            </a:r>
            <a:r>
              <a:rPr lang="zh-CN" altLang="en-US" sz="2000" dirty="0">
                <a:solidFill>
                  <a:schemeClr val="accent2"/>
                </a:solidFill>
                <a:ea typeface="隶书" panose="02010509060101010101" pitchFamily="49" charset="-122"/>
              </a:rPr>
              <a:t>（2）加工劳动量比重法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（时间分配法）</a:t>
            </a:r>
            <a:r>
              <a:rPr lang="zh-CN" altLang="en-US" sz="2000" dirty="0">
                <a:ea typeface="隶书" panose="02010509060101010101" pitchFamily="49" charset="-122"/>
              </a:rPr>
              <a:t>    按各种制品在流水线上总劳动量中所占的比重来分配有效工作时间，然后据以计算各制品的节拍。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设</a:t>
            </a:r>
            <a:r>
              <a:rPr lang="en-US" altLang="zh-CN" sz="2000" dirty="0">
                <a:ea typeface="隶书" panose="02010509060101010101" pitchFamily="49" charset="-122"/>
              </a:rPr>
              <a:t>ABC</a:t>
            </a:r>
            <a:r>
              <a:rPr lang="zh-CN" altLang="en-US" sz="2000" dirty="0">
                <a:ea typeface="隶书" panose="02010509060101010101" pitchFamily="49" charset="-122"/>
              </a:rPr>
              <a:t>的加工劳动量在总劳动量中的比重分别为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 、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、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ea typeface="隶书" panose="02010509060101010101" pitchFamily="49" charset="-122"/>
              </a:rPr>
              <a:t>，</a:t>
            </a:r>
            <a:r>
              <a:rPr lang="zh-CN" altLang="en-US" sz="2000" dirty="0">
                <a:ea typeface="隶书" panose="02010509060101010101" pitchFamily="49" charset="-122"/>
              </a:rPr>
              <a:t>则： 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 = N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/ (N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)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B  </a:t>
            </a:r>
            <a:r>
              <a:rPr lang="en-US" altLang="zh-CN" sz="2000" dirty="0">
                <a:ea typeface="隶书" panose="02010509060101010101" pitchFamily="49" charset="-122"/>
              </a:rPr>
              <a:t>=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 / (N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)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         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C  </a:t>
            </a:r>
            <a:r>
              <a:rPr lang="en-US" altLang="zh-CN" sz="2000" dirty="0">
                <a:ea typeface="隶书" panose="02010509060101010101" pitchFamily="49" charset="-122"/>
              </a:rPr>
              <a:t>=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 / (N</a:t>
            </a:r>
            <a:r>
              <a:rPr lang="en-US" altLang="zh-CN" sz="14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B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+ 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)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三种零件的节拍分别为：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R</a:t>
            </a:r>
            <a:r>
              <a:rPr lang="en-US" altLang="zh-CN" sz="1400" dirty="0"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ea typeface="隶书" panose="02010509060101010101" pitchFamily="49" charset="-122"/>
              </a:rPr>
              <a:t>=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A</a:t>
            </a:r>
            <a:r>
              <a:rPr lang="en-US" altLang="zh-CN" sz="2000" dirty="0">
                <a:ea typeface="隶书" panose="02010509060101010101" pitchFamily="49" charset="-122"/>
              </a:rPr>
              <a:t> T</a:t>
            </a:r>
            <a:r>
              <a:rPr lang="zh-CN" altLang="en-US" sz="2000" dirty="0">
                <a:ea typeface="隶书" panose="02010509060101010101" pitchFamily="49" charset="-122"/>
              </a:rPr>
              <a:t>效 / 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A        </a:t>
            </a:r>
            <a:r>
              <a:rPr lang="en-US" altLang="zh-CN" sz="2000" dirty="0">
                <a:ea typeface="隶书" panose="02010509060101010101" pitchFamily="49" charset="-122"/>
              </a:rPr>
              <a:t>R</a:t>
            </a:r>
            <a:r>
              <a:rPr lang="en-US" altLang="zh-CN" sz="14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=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zh-CN" altLang="en-US" sz="2000" dirty="0">
                <a:ea typeface="隶书" panose="02010509060101010101" pitchFamily="49" charset="-122"/>
              </a:rPr>
              <a:t>效 / 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B        </a:t>
            </a:r>
            <a:r>
              <a:rPr lang="en-US" altLang="zh-CN" sz="2000" dirty="0">
                <a:ea typeface="隶书" panose="02010509060101010101" pitchFamily="49" charset="-122"/>
              </a:rPr>
              <a:t>R</a:t>
            </a:r>
            <a:r>
              <a:rPr lang="en-US" altLang="zh-CN" sz="1400" dirty="0"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ea typeface="隶书" panose="02010509060101010101" pitchFamily="49" charset="-122"/>
              </a:rPr>
              <a:t>=</a:t>
            </a:r>
            <a:r>
              <a:rPr lang="en-US" altLang="zh-CN" sz="2400" dirty="0">
                <a:ea typeface="隶书" panose="02010509060101010101" pitchFamily="49" charset="-122"/>
              </a:rPr>
              <a:t>α</a:t>
            </a:r>
            <a:r>
              <a:rPr lang="en-US" altLang="zh-CN" sz="1200" dirty="0">
                <a:ea typeface="隶书" panose="02010509060101010101" pitchFamily="49" charset="-122"/>
              </a:rPr>
              <a:t>C</a:t>
            </a:r>
            <a:r>
              <a:rPr lang="en-US" altLang="zh-CN" sz="2000" dirty="0">
                <a:ea typeface="隶书" panose="02010509060101010101" pitchFamily="49" charset="-122"/>
              </a:rPr>
              <a:t> T</a:t>
            </a:r>
            <a:r>
              <a:rPr lang="zh-CN" altLang="en-US" sz="2000" dirty="0">
                <a:ea typeface="隶书" panose="02010509060101010101" pitchFamily="49" charset="-122"/>
              </a:rPr>
              <a:t>效 / 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C</a:t>
            </a:r>
            <a:endParaRPr lang="en-US" altLang="zh-CN" sz="14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solidFill>
                  <a:srgbClr val="FF9933"/>
                </a:solidFill>
                <a:ea typeface="隶书" panose="02010509060101010101" pitchFamily="49" charset="-122"/>
              </a:rPr>
              <a:t>      2。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计算设备需要量及要求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分别按不同的制品计算各工序的设备需要量，公式和前面单一品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种流水线一样。</a:t>
            </a:r>
            <a:r>
              <a:rPr lang="en-US" altLang="zh-CN" sz="2000" dirty="0" err="1">
                <a:ea typeface="隶书" panose="02010509060101010101" pitchFamily="49" charset="-122"/>
              </a:rPr>
              <a:t>Si</a:t>
            </a:r>
            <a:r>
              <a:rPr lang="en-US" altLang="zh-CN" sz="2000" dirty="0">
                <a:ea typeface="隶书" panose="02010509060101010101" pitchFamily="49" charset="-122"/>
              </a:rPr>
              <a:t> = T i / R，</a:t>
            </a:r>
            <a:r>
              <a:rPr lang="zh-CN" altLang="en-US" sz="2000" dirty="0">
                <a:ea typeface="隶书" panose="02010509060101010101" pitchFamily="49" charset="-122"/>
              </a:rPr>
              <a:t>算出 </a:t>
            </a:r>
            <a:r>
              <a:rPr lang="en-US" altLang="zh-CN" sz="2000" dirty="0" err="1">
                <a:ea typeface="隶书" panose="02010509060101010101" pitchFamily="49" charset="-122"/>
              </a:rPr>
              <a:t>SAi</a:t>
            </a:r>
            <a:r>
              <a:rPr lang="en-US" altLang="zh-CN" sz="2000" dirty="0">
                <a:ea typeface="隶书" panose="02010509060101010101" pitchFamily="49" charset="-122"/>
              </a:rPr>
              <a:t>、</a:t>
            </a:r>
            <a:r>
              <a:rPr lang="en-US" altLang="zh-CN" sz="2000" dirty="0" err="1">
                <a:ea typeface="隶书" panose="02010509060101010101" pitchFamily="49" charset="-122"/>
              </a:rPr>
              <a:t>SBi</a:t>
            </a:r>
            <a:r>
              <a:rPr lang="en-US" altLang="zh-CN" sz="2000" dirty="0">
                <a:ea typeface="隶书" panose="02010509060101010101" pitchFamily="49" charset="-122"/>
              </a:rPr>
              <a:t>、</a:t>
            </a:r>
            <a:r>
              <a:rPr lang="en-US" altLang="zh-CN" sz="2000" dirty="0" err="1">
                <a:ea typeface="隶书" panose="02010509060101010101" pitchFamily="49" charset="-122"/>
              </a:rPr>
              <a:t>Sci</a:t>
            </a:r>
            <a:endParaRPr lang="en-US" altLang="zh-CN" sz="2000" dirty="0" err="1"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 err="1">
                <a:ea typeface="隶书" panose="02010509060101010101" pitchFamily="49" charset="-122"/>
              </a:rPr>
              <a:t>      </a:t>
            </a:r>
            <a:r>
              <a:rPr lang="zh-CN" altLang="en-US" sz="2000" dirty="0">
                <a:ea typeface="隶书" panose="02010509060101010101" pitchFamily="49" charset="-122"/>
              </a:rPr>
              <a:t>要求： </a:t>
            </a:r>
            <a:r>
              <a:rPr lang="en-US" altLang="zh-CN" sz="2000" dirty="0" err="1">
                <a:ea typeface="隶书" panose="02010509060101010101" pitchFamily="49" charset="-122"/>
              </a:rPr>
              <a:t>SAi</a:t>
            </a:r>
            <a:r>
              <a:rPr lang="en-US" altLang="zh-CN" sz="2000" dirty="0">
                <a:ea typeface="隶书" panose="02010509060101010101" pitchFamily="49" charset="-122"/>
              </a:rPr>
              <a:t> = </a:t>
            </a:r>
            <a:r>
              <a:rPr lang="en-US" altLang="zh-CN" sz="2000" dirty="0" err="1">
                <a:ea typeface="隶书" panose="02010509060101010101" pitchFamily="49" charset="-122"/>
              </a:rPr>
              <a:t>SBi</a:t>
            </a:r>
            <a:r>
              <a:rPr lang="en-US" altLang="zh-CN" sz="2000" dirty="0">
                <a:ea typeface="隶书" panose="02010509060101010101" pitchFamily="49" charset="-122"/>
              </a:rPr>
              <a:t> = </a:t>
            </a:r>
            <a:r>
              <a:rPr lang="en-US" altLang="zh-CN" sz="2000" dirty="0" err="1">
                <a:ea typeface="隶书" panose="02010509060101010101" pitchFamily="49" charset="-122"/>
              </a:rPr>
              <a:t>SCi</a:t>
            </a:r>
            <a:endParaRPr lang="zh-CN" altLang="en-US" sz="1200" dirty="0">
              <a:ea typeface="隶书" panose="02010509060101010101" pitchFamily="49" charset="-122"/>
            </a:endParaRPr>
          </a:p>
        </p:txBody>
      </p:sp>
      <p:sp>
        <p:nvSpPr>
          <p:cNvPr id="18436" name="矩形 18435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 （二）多品种混合流水线的组织设计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多品种混合流水线的特点：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（1）成组移动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（2）组内顺序加工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（3）零件转换不需设备调整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1。确定零件组的节拍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</a:t>
            </a:r>
            <a:r>
              <a:rPr lang="en-US" altLang="zh-CN" sz="2000" dirty="0" err="1">
                <a:ea typeface="隶书" panose="02010509060101010101" pitchFamily="49" charset="-122"/>
              </a:rPr>
              <a:t>          R</a:t>
            </a:r>
            <a:r>
              <a:rPr lang="en-US" altLang="zh-CN" sz="1400" dirty="0" err="1">
                <a:ea typeface="隶书" panose="02010509060101010101" pitchFamily="49" charset="-122"/>
              </a:rPr>
              <a:t>g</a:t>
            </a:r>
            <a:r>
              <a:rPr lang="en-US" altLang="zh-CN" sz="14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= T</a:t>
            </a:r>
            <a:r>
              <a:rPr lang="zh-CN" altLang="en-US" sz="2000" dirty="0">
                <a:ea typeface="隶书" panose="02010509060101010101" pitchFamily="49" charset="-122"/>
              </a:rPr>
              <a:t>效 / 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g</a:t>
            </a:r>
            <a:r>
              <a:rPr lang="en-US" altLang="zh-CN" sz="2000" dirty="0">
                <a:ea typeface="隶书" panose="02010509060101010101" pitchFamily="49" charset="-122"/>
              </a:rPr>
              <a:t>     </a:t>
            </a:r>
            <a:r>
              <a:rPr lang="zh-CN" altLang="en-US" sz="2000" dirty="0">
                <a:ea typeface="隶书" panose="02010509060101010101" pitchFamily="49" charset="-122"/>
              </a:rPr>
              <a:t>其中：</a:t>
            </a:r>
            <a:r>
              <a:rPr lang="en-US" altLang="zh-CN" sz="2000" dirty="0">
                <a:ea typeface="隶书" panose="02010509060101010101" pitchFamily="49" charset="-122"/>
              </a:rPr>
              <a:t>N</a:t>
            </a:r>
            <a:r>
              <a:rPr lang="en-US" altLang="zh-CN" sz="1400" dirty="0">
                <a:ea typeface="隶书" panose="02010509060101010101" pitchFamily="49" charset="-122"/>
              </a:rPr>
              <a:t>g</a:t>
            </a:r>
            <a:r>
              <a:rPr lang="en-US" altLang="zh-CN" sz="20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Times New Roman" panose="02020603050405020304" charset="0"/>
                <a:ea typeface="隶书" panose="02010509060101010101" pitchFamily="49" charset="-122"/>
              </a:rPr>
              <a:t>——</a:t>
            </a:r>
            <a:r>
              <a:rPr lang="en-US" altLang="zh-CN" sz="2000" dirty="0">
                <a:ea typeface="隶书" panose="02010509060101010101" pitchFamily="49" charset="-122"/>
              </a:rPr>
              <a:t> </a:t>
            </a:r>
            <a:r>
              <a:rPr lang="zh-CN" altLang="en-US" sz="2000" dirty="0">
                <a:ea typeface="隶书" panose="02010509060101010101" pitchFamily="49" charset="-122"/>
              </a:rPr>
              <a:t>零件组数量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  2。</a:t>
            </a:r>
            <a:r>
              <a:rPr lang="zh-CN" altLang="en-US" sz="2000" dirty="0">
                <a:ea typeface="隶书" panose="02010509060101010101" pitchFamily="49" charset="-122"/>
              </a:rPr>
              <a:t>确定各工序设备数量</a:t>
            </a:r>
            <a:endParaRPr lang="zh-CN" altLang="en-US" sz="1400" dirty="0"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</a:t>
            </a:r>
            <a:r>
              <a:rPr lang="en-US" altLang="zh-CN" sz="2000" dirty="0" err="1">
                <a:ea typeface="隶书" panose="02010509060101010101" pitchFamily="49" charset="-122"/>
              </a:rPr>
              <a:t>          S</a:t>
            </a:r>
            <a:r>
              <a:rPr lang="en-US" altLang="zh-CN" sz="1400" dirty="0" err="1">
                <a:ea typeface="隶书" panose="02010509060101010101" pitchFamily="49" charset="-122"/>
              </a:rPr>
              <a:t>i  </a:t>
            </a:r>
            <a:r>
              <a:rPr lang="en-US" altLang="zh-CN" sz="2000" dirty="0">
                <a:ea typeface="隶书" panose="02010509060101010101" pitchFamily="49" charset="-122"/>
              </a:rPr>
              <a:t>=  </a:t>
            </a:r>
            <a:r>
              <a:rPr lang="en-US" altLang="zh-CN" sz="2000" dirty="0" err="1">
                <a:ea typeface="隶书" panose="02010509060101010101" pitchFamily="49" charset="-122"/>
              </a:rPr>
              <a:t>t</a:t>
            </a:r>
            <a:r>
              <a:rPr lang="en-US" altLang="zh-CN" sz="1400" dirty="0" err="1">
                <a:ea typeface="隶书" panose="02010509060101010101" pitchFamily="49" charset="-122"/>
              </a:rPr>
              <a:t>gi</a:t>
            </a:r>
            <a:r>
              <a:rPr lang="en-US" altLang="zh-CN" sz="1400" dirty="0"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ea typeface="隶书" panose="02010509060101010101" pitchFamily="49" charset="-122"/>
              </a:rPr>
              <a:t>/ </a:t>
            </a:r>
            <a:r>
              <a:rPr lang="en-US" altLang="zh-CN" sz="2000" dirty="0" err="1">
                <a:ea typeface="隶书" panose="02010509060101010101" pitchFamily="49" charset="-122"/>
              </a:rPr>
              <a:t>R</a:t>
            </a:r>
            <a:r>
              <a:rPr lang="en-US" altLang="zh-CN" sz="1400" dirty="0" err="1">
                <a:ea typeface="隶书" panose="02010509060101010101" pitchFamily="49" charset="-122"/>
              </a:rPr>
              <a:t>g</a:t>
            </a:r>
            <a:endParaRPr lang="en-US" altLang="zh-CN" sz="2000" dirty="0" err="1"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000" dirty="0" err="1">
                <a:ea typeface="隶书" panose="02010509060101010101" pitchFamily="49" charset="-122"/>
              </a:rPr>
              <a:t>       </a:t>
            </a:r>
            <a:r>
              <a:rPr lang="en-US" altLang="zh-CN" sz="2000" dirty="0">
                <a:ea typeface="隶书" panose="02010509060101010101" pitchFamily="49" charset="-122"/>
              </a:rPr>
              <a:t>3。</a:t>
            </a:r>
            <a:r>
              <a:rPr lang="zh-CN" altLang="en-US" sz="2000" dirty="0">
                <a:ea typeface="隶书" panose="02010509060101010101" pitchFamily="49" charset="-122"/>
              </a:rPr>
              <a:t>零件组的构成及组内排序（生产比倒数法）</a:t>
            </a:r>
            <a:endParaRPr lang="zh-CN" altLang="en-US" sz="1400" dirty="0">
              <a:ea typeface="隶书" panose="02010509060101010101" pitchFamily="49" charset="-122"/>
            </a:endParaRPr>
          </a:p>
        </p:txBody>
      </p:sp>
      <p:sp>
        <p:nvSpPr>
          <p:cNvPr id="20484" name="矩形 20483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848600" cy="4572000"/>
          </a:xfrm>
          <a:ln/>
        </p:spPr>
        <p:txBody>
          <a:bodyPr/>
          <a:p>
            <a:pPr>
              <a:buNone/>
            </a:pPr>
            <a:r>
              <a:rPr lang="zh-CN" altLang="en-US" sz="2400" dirty="0">
                <a:solidFill>
                  <a:srgbClr val="FF3300"/>
                </a:solidFill>
              </a:rPr>
              <a:t>二、流水线生产的特征和形式</a:t>
            </a:r>
            <a:endParaRPr lang="zh-CN" altLang="en-US" sz="2400" dirty="0">
              <a:solidFill>
                <a:srgbClr val="FF330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1800" dirty="0">
                <a:solidFill>
                  <a:srgbClr val="FFFF00"/>
                </a:solidFill>
              </a:rPr>
              <a:t>   </a:t>
            </a:r>
            <a:r>
              <a:rPr lang="zh-CN" altLang="en-US" sz="2000" dirty="0">
                <a:solidFill>
                  <a:srgbClr val="FFFF00"/>
                </a:solidFill>
              </a:rPr>
              <a:t>（一）特征：</a:t>
            </a:r>
            <a:r>
              <a:rPr lang="zh-CN" altLang="en-US" sz="2000" dirty="0"/>
              <a:t>流水线是指劳动对象按照一定的工艺路线顺序的通过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各个工作地，并按照统一的生产速度（节拍）完成工艺作业的连续的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重复的生产过程。</a:t>
            </a:r>
            <a:r>
              <a:rPr lang="zh-CN" altLang="en-US" sz="2400" dirty="0">
                <a:effectLst/>
              </a:rPr>
              <a:t>(将对象专业化和平行移动方式结合起来)</a:t>
            </a:r>
            <a:endParaRPr lang="zh-CN" altLang="en-US" sz="2400" dirty="0">
              <a:effectLst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1800" dirty="0"/>
              <a:t>     </a:t>
            </a:r>
            <a:r>
              <a:rPr lang="zh-CN" altLang="en-US" sz="2000" dirty="0"/>
              <a:t>它具有以下特征：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        1。工作地的专业化程度高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        2。具有明显的节奏性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        3。各工序的生产能力平衡或成比例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        4。产品按工艺路线单向移动</a:t>
            </a:r>
            <a:endParaRPr lang="zh-CN" altLang="en-US" sz="2000" dirty="0"/>
          </a:p>
          <a:p>
            <a:pPr>
              <a:lnSpc>
                <a:spcPct val="120000"/>
              </a:lnSpc>
              <a:buNone/>
            </a:pPr>
            <a:r>
              <a:rPr lang="zh-CN" altLang="en-US" sz="2000" dirty="0"/>
              <a:t>        5。具有高度的连续性</a:t>
            </a:r>
            <a:endParaRPr lang="zh-CN" altLang="en-US" sz="2000" dirty="0"/>
          </a:p>
        </p:txBody>
      </p:sp>
      <p:sp>
        <p:nvSpPr>
          <p:cNvPr id="8196" name="矩形 8195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1507" name="文本占位符 2150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400" dirty="0"/>
              <a:t>[</a:t>
            </a:r>
            <a:r>
              <a:rPr lang="zh-CN" altLang="en-US" sz="2400" dirty="0">
                <a:solidFill>
                  <a:srgbClr val="FFFF00"/>
                </a:solidFill>
                <a:ea typeface="隶书" panose="02010509060101010101" pitchFamily="49" charset="-122"/>
              </a:rPr>
              <a:t>例</a:t>
            </a:r>
            <a:r>
              <a:rPr lang="zh-CN" altLang="en-US" sz="2400" dirty="0"/>
              <a:t>] 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设某混合流水线成组地生产</a:t>
            </a:r>
            <a:r>
              <a:rPr lang="en-US" altLang="zh-CN" sz="2400" dirty="0">
                <a:latin typeface="隶书" panose="02010509060101010101" pitchFamily="49" charset="-122"/>
                <a:ea typeface="隶书" panose="02010509060101010101" pitchFamily="49" charset="-122"/>
              </a:rPr>
              <a:t>A、B、C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三种产品，计划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产量分别为3000、2000、1000件。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    1。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确定组数、生产比和构成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    找出三种产品产量的最大公约数，最大公约数即为零件组的组数。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本例为1000。然后用组数去除各产品产量，得生产比。即：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  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3000/1000 = 3;  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2000/1000 = 2;  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1000/1000 = 1。</a:t>
            </a:r>
            <a:endParaRPr lang="en-US" altLang="zh-CN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    这样即可确定一个零件组有6件产品，其中有3个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A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产品，2个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B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产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品，1个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C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产品。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    2。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计算生产比倒数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  M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1/X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A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1/3,  M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1/X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B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1/2,  M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1/X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C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=</a:t>
            </a:r>
            <a:r>
              <a:rPr lang="en-US" altLang="zh-CN" sz="1400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endParaRPr lang="en-US" altLang="zh-CN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latin typeface="隶书" panose="02010509060101010101" pitchFamily="49" charset="-122"/>
                <a:ea typeface="隶书" panose="02010509060101010101" pitchFamily="49" charset="-122"/>
              </a:rPr>
              <a:t>    3。</a:t>
            </a:r>
            <a:r>
              <a:rPr lang="zh-CN" altLang="en-US" sz="2000" dirty="0">
                <a:latin typeface="隶书" panose="02010509060101010101" pitchFamily="49" charset="-122"/>
                <a:ea typeface="隶书" panose="02010509060101010101" pitchFamily="49" charset="-122"/>
              </a:rPr>
              <a:t>确定组内产品顺序</a:t>
            </a:r>
            <a:endParaRPr lang="zh-CN" altLang="en-US" sz="20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1508" name="矩形 21507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2532" name="矩形 22531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aphicFrame>
        <p:nvGraphicFramePr>
          <p:cNvPr id="22623" name="表格 22622"/>
          <p:cNvGraphicFramePr/>
          <p:nvPr/>
        </p:nvGraphicFramePr>
        <p:xfrm>
          <a:off x="1295400" y="2438400"/>
          <a:ext cx="7467600" cy="3838575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143000"/>
                <a:gridCol w="1676400"/>
                <a:gridCol w="1219200"/>
              </a:tblGrid>
              <a:tr h="395288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solidFill>
                            <a:srgbClr val="FFFF00"/>
                          </a:solidFill>
                        </a:rPr>
                        <a:t>过  程</a:t>
                      </a:r>
                      <a:endParaRPr lang="zh-CN" alt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solidFill>
                            <a:srgbClr val="FFFF00"/>
                          </a:solidFill>
                        </a:rPr>
                        <a:t>产   品   品   种</a:t>
                      </a:r>
                      <a:endParaRPr lang="zh-CN" alt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solidFill>
                            <a:srgbClr val="FFFF00"/>
                          </a:solidFill>
                        </a:rPr>
                        <a:t>顺   序</a:t>
                      </a:r>
                      <a:endParaRPr lang="zh-CN" alt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solidFill>
                            <a:srgbClr val="FFFF00"/>
                          </a:solidFill>
                        </a:rPr>
                        <a:t>备   注</a:t>
                      </a:r>
                      <a:endParaRPr lang="zh-CN" alt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>
                          <a:solidFill>
                            <a:srgbClr val="66FFFF"/>
                          </a:solidFill>
                        </a:rPr>
                        <a:t>A</a:t>
                      </a:r>
                      <a:endParaRPr lang="en-US" altLang="zh-CN" sz="2000" dirty="0">
                        <a:solidFill>
                          <a:srgbClr val="66FFFF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>
                          <a:solidFill>
                            <a:srgbClr val="66FFFF"/>
                          </a:solidFill>
                        </a:rPr>
                        <a:t>B</a:t>
                      </a:r>
                      <a:endParaRPr lang="en-US" altLang="zh-CN" sz="2000" dirty="0">
                        <a:solidFill>
                          <a:srgbClr val="66FFFF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>
                          <a:solidFill>
                            <a:srgbClr val="66FFFF"/>
                          </a:solidFill>
                        </a:rPr>
                        <a:t>C</a:t>
                      </a:r>
                      <a:endParaRPr lang="en-US" altLang="zh-CN" sz="2000" dirty="0">
                        <a:solidFill>
                          <a:srgbClr val="66FFFF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1/3※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1/2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2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2/3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1/2※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AB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3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2/3※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ABA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4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ABAB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5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ABABA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6</a:t>
                      </a:r>
                      <a:endParaRPr lang="zh-CN" altLang="en-US" sz="20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r>
                        <a:rPr lang="zh-CN" altLang="en-US" sz="2000" dirty="0">
                          <a:latin typeface="Times New Roman" panose="02020603050405020304" charset="0"/>
                        </a:rPr>
                        <a:t>—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dirty="0"/>
                        <a:t>1※</a:t>
                      </a: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000" dirty="0"/>
                        <a:t>ABABAC</a:t>
                      </a:r>
                      <a:endParaRPr lang="en-US" altLang="zh-CN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0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7848600" cy="4876800"/>
          </a:xfrm>
          <a:ln/>
        </p:spPr>
        <p:txBody>
          <a:bodyPr/>
          <a:p>
            <a:pPr>
              <a:buNone/>
            </a:pPr>
            <a:r>
              <a:rPr lang="en-US" altLang="zh-CN" sz="2000" dirty="0">
                <a:solidFill>
                  <a:srgbClr val="FFFF00"/>
                </a:solidFill>
              </a:rPr>
              <a:t>   （</a:t>
            </a:r>
            <a:r>
              <a:rPr lang="zh-CN" altLang="en-US" sz="2000" dirty="0">
                <a:solidFill>
                  <a:srgbClr val="FFFF00"/>
                </a:solidFill>
              </a:rPr>
              <a:t>二）流水线的分类：</a:t>
            </a:r>
            <a:endParaRPr lang="zh-CN" altLang="en-US" sz="2000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CN" altLang="en-US" sz="2000" dirty="0"/>
              <a:t>        1。按生产对象的移动方式：固定流水线和移动流水线</a:t>
            </a:r>
            <a:endParaRPr lang="zh-CN" altLang="en-US" sz="2000" dirty="0"/>
          </a:p>
          <a:p>
            <a:pPr>
              <a:lnSpc>
                <a:spcPct val="80000"/>
              </a:lnSpc>
              <a:buNone/>
            </a:pPr>
            <a:endParaRPr lang="zh-CN" altLang="en-US" sz="2000" dirty="0"/>
          </a:p>
          <a:p>
            <a:pPr>
              <a:buNone/>
            </a:pPr>
            <a:endParaRPr lang="zh-CN" altLang="en-US" sz="2000" dirty="0"/>
          </a:p>
          <a:p>
            <a:pPr>
              <a:lnSpc>
                <a:spcPct val="80000"/>
              </a:lnSpc>
              <a:buNone/>
            </a:pPr>
            <a:endParaRPr lang="zh-CN" altLang="en-US" sz="2000" dirty="0"/>
          </a:p>
          <a:p>
            <a:pPr>
              <a:buNone/>
            </a:pPr>
            <a:endParaRPr lang="zh-CN" altLang="en-US" sz="2000" dirty="0"/>
          </a:p>
          <a:p>
            <a:pPr>
              <a:buNone/>
            </a:pPr>
            <a:endParaRPr lang="zh-CN" altLang="en-US" sz="2000" dirty="0"/>
          </a:p>
          <a:p>
            <a:pPr>
              <a:buNone/>
            </a:pPr>
            <a:r>
              <a:rPr lang="zh-CN" altLang="en-US" sz="2000" dirty="0"/>
              <a:t>        2。按生产对象的数目：单一品种流水线和多品种流水线</a:t>
            </a:r>
            <a:endParaRPr lang="zh-CN" altLang="en-US" sz="2000" dirty="0"/>
          </a:p>
          <a:p>
            <a:pPr>
              <a:buNone/>
            </a:pPr>
            <a:r>
              <a:rPr lang="zh-CN" altLang="en-US" sz="2000" dirty="0"/>
              <a:t>     多品种流水线按产品的轮换方式：可变流水线和混合流水线</a:t>
            </a:r>
            <a:endParaRPr lang="zh-CN" altLang="en-US" sz="2000" dirty="0"/>
          </a:p>
          <a:p>
            <a:pPr>
              <a:buNone/>
            </a:pPr>
            <a:r>
              <a:rPr lang="zh-CN" altLang="en-US" sz="2000" dirty="0"/>
              <a:t>        3。按连续程度：连续流水线和间断流水线</a:t>
            </a:r>
            <a:endParaRPr lang="zh-CN" altLang="en-US" sz="2000" dirty="0"/>
          </a:p>
          <a:p>
            <a:pPr>
              <a:buNone/>
            </a:pPr>
            <a:r>
              <a:rPr lang="zh-CN" altLang="en-US" sz="2000" dirty="0"/>
              <a:t>        4。按节奏性程度：强制节拍流水线、自由节拍流水线和粗略</a:t>
            </a:r>
            <a:endParaRPr lang="zh-CN" altLang="en-US" sz="2000" dirty="0"/>
          </a:p>
          <a:p>
            <a:pPr>
              <a:lnSpc>
                <a:spcPct val="80000"/>
              </a:lnSpc>
              <a:buNone/>
            </a:pPr>
            <a:r>
              <a:rPr lang="zh-CN" altLang="en-US" sz="2000" dirty="0"/>
              <a:t>节拍流水线</a:t>
            </a:r>
            <a:endParaRPr lang="zh-CN" altLang="en-US" sz="2000" dirty="0"/>
          </a:p>
          <a:p>
            <a:pPr>
              <a:buNone/>
            </a:pPr>
            <a:r>
              <a:rPr lang="zh-CN" altLang="en-US" sz="2000" dirty="0"/>
              <a:t>        5。按机械化程度：手工流水线、机械化流水线和自动线</a:t>
            </a:r>
            <a:endParaRPr lang="zh-CN" altLang="en-US" sz="2000" dirty="0"/>
          </a:p>
        </p:txBody>
      </p:sp>
      <p:sp>
        <p:nvSpPr>
          <p:cNvPr id="9220" name="矩形 9219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流水向生产的组织设计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9221" name="椭圆 9220"/>
          <p:cNvSpPr/>
          <p:nvPr/>
        </p:nvSpPr>
        <p:spPr>
          <a:xfrm>
            <a:off x="18288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2" name="椭圆 9221"/>
          <p:cNvSpPr/>
          <p:nvPr/>
        </p:nvSpPr>
        <p:spPr>
          <a:xfrm>
            <a:off x="1828800" y="375285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3" name="椭圆 9222"/>
          <p:cNvSpPr/>
          <p:nvPr/>
        </p:nvSpPr>
        <p:spPr>
          <a:xfrm>
            <a:off x="2819400" y="375285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4" name="椭圆 9223"/>
          <p:cNvSpPr/>
          <p:nvPr/>
        </p:nvSpPr>
        <p:spPr>
          <a:xfrm>
            <a:off x="3733800" y="375285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5" name="椭圆 9224"/>
          <p:cNvSpPr/>
          <p:nvPr/>
        </p:nvSpPr>
        <p:spPr>
          <a:xfrm>
            <a:off x="37338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6" name="椭圆 9225"/>
          <p:cNvSpPr/>
          <p:nvPr/>
        </p:nvSpPr>
        <p:spPr>
          <a:xfrm>
            <a:off x="28194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227" name="直接连接符 9226"/>
          <p:cNvSpPr/>
          <p:nvPr/>
        </p:nvSpPr>
        <p:spPr>
          <a:xfrm flipH="1">
            <a:off x="4038600" y="28194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28" name="直接连接符 9227"/>
          <p:cNvSpPr/>
          <p:nvPr/>
        </p:nvSpPr>
        <p:spPr>
          <a:xfrm>
            <a:off x="40386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9" name="直接连接符 9228"/>
          <p:cNvSpPr/>
          <p:nvPr/>
        </p:nvSpPr>
        <p:spPr>
          <a:xfrm>
            <a:off x="37338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直接连接符 9229"/>
          <p:cNvSpPr/>
          <p:nvPr/>
        </p:nvSpPr>
        <p:spPr>
          <a:xfrm flipH="1">
            <a:off x="3124200" y="28194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1" name="直接连接符 9230"/>
          <p:cNvSpPr/>
          <p:nvPr/>
        </p:nvSpPr>
        <p:spPr>
          <a:xfrm>
            <a:off x="31242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2" name="直接连接符 9231"/>
          <p:cNvSpPr/>
          <p:nvPr/>
        </p:nvSpPr>
        <p:spPr>
          <a:xfrm>
            <a:off x="28194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3" name="直接连接符 9232"/>
          <p:cNvSpPr/>
          <p:nvPr/>
        </p:nvSpPr>
        <p:spPr>
          <a:xfrm flipH="1">
            <a:off x="2133600" y="28194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4" name="直接连接符 9233"/>
          <p:cNvSpPr/>
          <p:nvPr/>
        </p:nvSpPr>
        <p:spPr>
          <a:xfrm>
            <a:off x="21336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5" name="直接连接符 9234"/>
          <p:cNvSpPr/>
          <p:nvPr/>
        </p:nvSpPr>
        <p:spPr>
          <a:xfrm>
            <a:off x="1828800" y="2819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6" name="直接连接符 9235"/>
          <p:cNvSpPr/>
          <p:nvPr/>
        </p:nvSpPr>
        <p:spPr>
          <a:xfrm flipH="1">
            <a:off x="1524000" y="28194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7" name="直接连接符 9236"/>
          <p:cNvSpPr/>
          <p:nvPr/>
        </p:nvSpPr>
        <p:spPr>
          <a:xfrm>
            <a:off x="1524000" y="2819400"/>
            <a:ext cx="0" cy="1447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8" name="直接连接符 9237"/>
          <p:cNvSpPr/>
          <p:nvPr/>
        </p:nvSpPr>
        <p:spPr>
          <a:xfrm>
            <a:off x="1524000" y="42672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39" name="直接连接符 9238"/>
          <p:cNvSpPr/>
          <p:nvPr/>
        </p:nvSpPr>
        <p:spPr>
          <a:xfrm>
            <a:off x="1828800" y="3962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0" name="直接连接符 9239"/>
          <p:cNvSpPr/>
          <p:nvPr/>
        </p:nvSpPr>
        <p:spPr>
          <a:xfrm>
            <a:off x="2133600" y="3962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1" name="直接连接符 9240"/>
          <p:cNvSpPr/>
          <p:nvPr/>
        </p:nvSpPr>
        <p:spPr>
          <a:xfrm>
            <a:off x="2133600" y="42672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2" name="直接连接符 9241"/>
          <p:cNvSpPr/>
          <p:nvPr/>
        </p:nvSpPr>
        <p:spPr>
          <a:xfrm>
            <a:off x="2819400" y="3962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3" name="直接连接符 9242"/>
          <p:cNvSpPr/>
          <p:nvPr/>
        </p:nvSpPr>
        <p:spPr>
          <a:xfrm>
            <a:off x="3124200" y="3962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4" name="直接连接符 9243"/>
          <p:cNvSpPr/>
          <p:nvPr/>
        </p:nvSpPr>
        <p:spPr>
          <a:xfrm>
            <a:off x="3124200" y="42672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5" name="直接连接符 9244"/>
          <p:cNvSpPr/>
          <p:nvPr/>
        </p:nvSpPr>
        <p:spPr>
          <a:xfrm>
            <a:off x="3733800" y="398145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6" name="直接连接符 9245"/>
          <p:cNvSpPr/>
          <p:nvPr/>
        </p:nvSpPr>
        <p:spPr>
          <a:xfrm>
            <a:off x="4038600" y="39624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7" name="直接连接符 9246"/>
          <p:cNvSpPr/>
          <p:nvPr/>
        </p:nvSpPr>
        <p:spPr>
          <a:xfrm>
            <a:off x="4038600" y="42672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48" name="直接连接符 9247"/>
          <p:cNvSpPr/>
          <p:nvPr/>
        </p:nvSpPr>
        <p:spPr>
          <a:xfrm>
            <a:off x="5181600" y="3657600"/>
            <a:ext cx="35052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直接连接符 9248"/>
          <p:cNvSpPr/>
          <p:nvPr/>
        </p:nvSpPr>
        <p:spPr>
          <a:xfrm>
            <a:off x="5181600" y="4191000"/>
            <a:ext cx="3505200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0" name="矩形 9249"/>
          <p:cNvSpPr/>
          <p:nvPr/>
        </p:nvSpPr>
        <p:spPr>
          <a:xfrm>
            <a:off x="5791200" y="3048000"/>
            <a:ext cx="5334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400" dirty="0">
                <a:solidFill>
                  <a:schemeClr val="bg2"/>
                </a:solidFill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endParaRPr lang="zh-CN" altLang="en-US" sz="2400" dirty="0">
              <a:solidFill>
                <a:schemeClr val="bg2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251" name="矩形 9250"/>
          <p:cNvSpPr/>
          <p:nvPr/>
        </p:nvSpPr>
        <p:spPr>
          <a:xfrm>
            <a:off x="7620000" y="3048000"/>
            <a:ext cx="5334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400" dirty="0">
                <a:solidFill>
                  <a:schemeClr val="bg2"/>
                </a:solidFill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endParaRPr lang="zh-CN" altLang="en-US" sz="2400" dirty="0">
              <a:solidFill>
                <a:schemeClr val="bg2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252" name="矩形 9251"/>
          <p:cNvSpPr/>
          <p:nvPr/>
        </p:nvSpPr>
        <p:spPr>
          <a:xfrm>
            <a:off x="6705600" y="3048000"/>
            <a:ext cx="533400" cy="304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400" dirty="0">
                <a:solidFill>
                  <a:schemeClr val="bg2"/>
                </a:solidFill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400" dirty="0">
              <a:solidFill>
                <a:schemeClr val="bg2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9253" name="直接连接符 9252"/>
          <p:cNvSpPr/>
          <p:nvPr/>
        </p:nvSpPr>
        <p:spPr>
          <a:xfrm>
            <a:off x="5181600" y="39624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4" name="直接连接符 9253"/>
          <p:cNvSpPr/>
          <p:nvPr/>
        </p:nvSpPr>
        <p:spPr>
          <a:xfrm flipV="1">
            <a:off x="59436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5" name="直接连接符 9254"/>
          <p:cNvSpPr/>
          <p:nvPr/>
        </p:nvSpPr>
        <p:spPr>
          <a:xfrm>
            <a:off x="61722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6" name="直接连接符 9255"/>
          <p:cNvSpPr/>
          <p:nvPr/>
        </p:nvSpPr>
        <p:spPr>
          <a:xfrm>
            <a:off x="6172200" y="39624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7" name="直接连接符 9256"/>
          <p:cNvSpPr/>
          <p:nvPr/>
        </p:nvSpPr>
        <p:spPr>
          <a:xfrm flipV="1">
            <a:off x="68580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8" name="直接连接符 9257"/>
          <p:cNvSpPr/>
          <p:nvPr/>
        </p:nvSpPr>
        <p:spPr>
          <a:xfrm>
            <a:off x="70866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59" name="直接连接符 9258"/>
          <p:cNvSpPr/>
          <p:nvPr/>
        </p:nvSpPr>
        <p:spPr>
          <a:xfrm>
            <a:off x="7086600" y="39624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60" name="直接连接符 9259"/>
          <p:cNvSpPr/>
          <p:nvPr/>
        </p:nvSpPr>
        <p:spPr>
          <a:xfrm flipV="1">
            <a:off x="77724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61" name="直接连接符 9260"/>
          <p:cNvSpPr/>
          <p:nvPr/>
        </p:nvSpPr>
        <p:spPr>
          <a:xfrm>
            <a:off x="8001000" y="33528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9262" name="直接连接符 9261"/>
          <p:cNvSpPr/>
          <p:nvPr/>
        </p:nvSpPr>
        <p:spPr>
          <a:xfrm>
            <a:off x="8001000" y="39624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buNone/>
            </a:pPr>
            <a:r>
              <a:rPr lang="zh-CN" altLang="en-US" sz="2400" dirty="0">
                <a:solidFill>
                  <a:srgbClr val="FF3300"/>
                </a:solidFill>
              </a:rPr>
              <a:t>三、流水线的组织条件</a:t>
            </a:r>
            <a:endParaRPr lang="zh-CN" altLang="en-US" sz="2400" dirty="0">
              <a:solidFill>
                <a:srgbClr val="FF3300"/>
              </a:solidFill>
            </a:endParaRPr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（一）品种稳定单一，产量足够大，长期供货，单位劳动量大，保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证设备足够负荷。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（二）产品结构和工艺相对稳定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      1。先进性     2。良好的工艺性和互换性    3。标准化程度高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（三）工艺过程能既可划分为简单的工序，又可以相互合并。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（四）原材料和协作件的标准化、规格化，且按时供应。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（五）机器设备始终处于完好状态，严格执行计划预修制度。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（六）工作必须符合质量标准。</a:t>
            </a:r>
            <a:endParaRPr lang="zh-CN" altLang="en-US" sz="2000" dirty="0"/>
          </a:p>
          <a:p>
            <a:pPr>
              <a:lnSpc>
                <a:spcPct val="110000"/>
              </a:lnSpc>
              <a:buNone/>
            </a:pPr>
            <a:r>
              <a:rPr lang="zh-CN" altLang="en-US" sz="2000" dirty="0"/>
              <a:t>   （七）厂房和生产面积适合安装流水线。</a:t>
            </a:r>
            <a:endParaRPr lang="zh-CN" altLang="en-US" sz="2000" dirty="0"/>
          </a:p>
        </p:txBody>
      </p:sp>
      <p:sp>
        <p:nvSpPr>
          <p:cNvPr id="10244" name="矩形 10243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400" dirty="0">
                <a:solidFill>
                  <a:srgbClr val="FF3300"/>
                </a:solidFill>
                <a:ea typeface="隶书" panose="02010509060101010101" pitchFamily="49" charset="-122"/>
              </a:rPr>
              <a:t>四、单一品种流水线的设计</a:t>
            </a:r>
            <a:r>
              <a:rPr lang="zh-CN" altLang="en-US" sz="2400" dirty="0"/>
              <a:t>     </a:t>
            </a:r>
            <a:r>
              <a:rPr lang="zh-CN" altLang="en-US" sz="2400" dirty="0">
                <a:solidFill>
                  <a:schemeClr val="accent2"/>
                </a:solidFill>
                <a:ea typeface="隶书" panose="02010509060101010101" pitchFamily="49" charset="-122"/>
              </a:rPr>
              <a:t>技术设计和组织设计</a:t>
            </a:r>
            <a:endParaRPr lang="zh-CN" altLang="en-US" sz="2400" dirty="0">
              <a:solidFill>
                <a:schemeClr val="accent2"/>
              </a:solidFill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2000" dirty="0">
                <a:solidFill>
                  <a:srgbClr val="FF9933"/>
                </a:solidFill>
                <a:ea typeface="隶书" panose="02010509060101010101" pitchFamily="49" charset="-122"/>
              </a:rPr>
              <a:t>    （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一）确定流水线的节拍</a:t>
            </a:r>
            <a:endParaRPr lang="zh-CN" altLang="en-US" sz="2000" dirty="0">
              <a:solidFill>
                <a:srgbClr val="FF9933"/>
              </a:solidFill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</a:t>
            </a:r>
            <a:r>
              <a:rPr lang="zh-CN" altLang="en-US" sz="2000" dirty="0">
                <a:solidFill>
                  <a:schemeClr val="accent1"/>
                </a:solidFill>
                <a:ea typeface="隶书" panose="02010509060101010101" pitchFamily="49" charset="-122"/>
              </a:rPr>
              <a:t>节拍</a:t>
            </a:r>
            <a:r>
              <a:rPr lang="zh-CN" altLang="en-US" sz="2000" dirty="0">
                <a:ea typeface="隶书" panose="02010509060101010101" pitchFamily="49" charset="-122"/>
              </a:rPr>
              <a:t>是一种重要的期量标准，是指流水线上连续出产两个相同制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品之间的时间间隔。它决定了流水线的生产能力、生产速度和效率。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确定节拍的依据是计划期的产量和有效工作时间。即：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                            </a:t>
            </a:r>
            <a:r>
              <a:rPr lang="en-US" altLang="zh-CN" sz="2000" dirty="0">
                <a:ea typeface="隶书" panose="02010509060101010101" pitchFamily="49" charset="-122"/>
              </a:rPr>
              <a:t>R=T</a:t>
            </a:r>
            <a:r>
              <a:rPr lang="zh-CN" altLang="en-US" sz="2000" dirty="0">
                <a:ea typeface="隶书" panose="02010509060101010101" pitchFamily="49" charset="-122"/>
              </a:rPr>
              <a:t>效/</a:t>
            </a:r>
            <a:r>
              <a:rPr lang="en-US" altLang="zh-CN" sz="2000" dirty="0">
                <a:ea typeface="隶书" panose="02010509060101010101" pitchFamily="49" charset="-122"/>
              </a:rPr>
              <a:t>Q</a:t>
            </a:r>
            <a:endParaRPr lang="en-US" altLang="zh-CN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en-US" altLang="zh-CN" sz="2000" dirty="0">
                <a:ea typeface="隶书" panose="02010509060101010101" pitchFamily="49" charset="-122"/>
              </a:rPr>
              <a:t>     R: </a:t>
            </a:r>
            <a:r>
              <a:rPr lang="zh-CN" altLang="en-US" sz="2000" dirty="0">
                <a:ea typeface="隶书" panose="02010509060101010101" pitchFamily="49" charset="-122"/>
              </a:rPr>
              <a:t>节拍   </a:t>
            </a:r>
            <a:r>
              <a:rPr lang="en-US" altLang="zh-CN" sz="2000" dirty="0">
                <a:ea typeface="隶书" panose="02010509060101010101" pitchFamily="49" charset="-122"/>
              </a:rPr>
              <a:t>T</a:t>
            </a:r>
            <a:r>
              <a:rPr lang="zh-CN" altLang="en-US" sz="2000" dirty="0">
                <a:ea typeface="隶书" panose="02010509060101010101" pitchFamily="49" charset="-122"/>
              </a:rPr>
              <a:t>效</a:t>
            </a:r>
            <a:r>
              <a:rPr lang="en-US" altLang="zh-CN" sz="2000" dirty="0">
                <a:ea typeface="隶书" panose="02010509060101010101" pitchFamily="49" charset="-122"/>
              </a:rPr>
              <a:t>: </a:t>
            </a:r>
            <a:r>
              <a:rPr lang="zh-CN" altLang="en-US" sz="2000" dirty="0">
                <a:ea typeface="隶书" panose="02010509060101010101" pitchFamily="49" charset="-122"/>
              </a:rPr>
              <a:t>计划其有效工作时间    </a:t>
            </a:r>
            <a:r>
              <a:rPr lang="en-US" altLang="zh-CN" sz="2000" dirty="0">
                <a:ea typeface="隶书" panose="02010509060101010101" pitchFamily="49" charset="-122"/>
              </a:rPr>
              <a:t>Q: </a:t>
            </a:r>
            <a:r>
              <a:rPr lang="zh-CN" altLang="en-US" sz="2000" dirty="0">
                <a:ea typeface="隶书" panose="02010509060101010101" pitchFamily="49" charset="-122"/>
              </a:rPr>
              <a:t>计划期制品产量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solidFill>
                  <a:schemeClr val="accent1"/>
                </a:solidFill>
                <a:ea typeface="隶书" panose="02010509060101010101" pitchFamily="49" charset="-122"/>
              </a:rPr>
              <a:t>     [节奏</a:t>
            </a:r>
            <a:r>
              <a:rPr lang="en-US" altLang="zh-CN" sz="2000" dirty="0">
                <a:solidFill>
                  <a:schemeClr val="accent1"/>
                </a:solidFill>
                <a:ea typeface="隶书" panose="02010509060101010101" pitchFamily="49" charset="-122"/>
              </a:rPr>
              <a:t>]</a:t>
            </a:r>
            <a:r>
              <a:rPr lang="en-US" altLang="zh-CN" sz="2000" dirty="0">
                <a:ea typeface="隶书" panose="02010509060101010101" pitchFamily="49" charset="-122"/>
              </a:rPr>
              <a:t>：</a:t>
            </a:r>
            <a:r>
              <a:rPr lang="zh-CN" altLang="en-US" sz="2000" dirty="0">
                <a:ea typeface="隶书" panose="02010509060101010101" pitchFamily="49" charset="-122"/>
              </a:rPr>
              <a:t>如果</a:t>
            </a:r>
            <a:r>
              <a:rPr lang="en-US" altLang="zh-CN" sz="2000" dirty="0">
                <a:ea typeface="隶书" panose="02010509060101010101" pitchFamily="49" charset="-122"/>
              </a:rPr>
              <a:t>R</a:t>
            </a:r>
            <a:r>
              <a:rPr lang="zh-CN" altLang="en-US" sz="2000" dirty="0">
                <a:ea typeface="隶书" panose="02010509060101010101" pitchFamily="49" charset="-122"/>
              </a:rPr>
              <a:t>很小，且体积重量也很小，不适于按件传递，则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可以实行批传递。顺序出产相邻两批同样制品之间的时间间隔就称为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节奏。      即：</a:t>
            </a:r>
            <a:r>
              <a:rPr lang="en-US" altLang="zh-CN" sz="2000" dirty="0" err="1">
                <a:ea typeface="隶书" panose="02010509060101010101" pitchFamily="49" charset="-122"/>
              </a:rPr>
              <a:t>Rg</a:t>
            </a:r>
            <a:r>
              <a:rPr lang="en-US" altLang="zh-CN" sz="2000" dirty="0">
                <a:ea typeface="隶书" panose="02010509060101010101" pitchFamily="49" charset="-122"/>
              </a:rPr>
              <a:t>=R</a:t>
            </a:r>
            <a:r>
              <a:rPr lang="en-US" altLang="zh-CN" sz="2400" dirty="0">
                <a:latin typeface="Times New Roman" panose="02020603050405020304" charset="0"/>
                <a:ea typeface="隶书" panose="02010509060101010101" pitchFamily="49" charset="-122"/>
              </a:rPr>
              <a:t>·</a:t>
            </a:r>
            <a:r>
              <a:rPr lang="en-US" altLang="zh-CN" sz="2000" dirty="0">
                <a:ea typeface="隶书" panose="02010509060101010101" pitchFamily="49" charset="-122"/>
              </a:rPr>
              <a:t>n   </a:t>
            </a:r>
            <a:r>
              <a:rPr lang="zh-CN" altLang="en-US" sz="2000" dirty="0">
                <a:ea typeface="隶书" panose="02010509060101010101" pitchFamily="49" charset="-122"/>
              </a:rPr>
              <a:t>其中 </a:t>
            </a:r>
            <a:r>
              <a:rPr lang="en-US" altLang="zh-CN" sz="2000" dirty="0" err="1">
                <a:ea typeface="隶书" panose="02010509060101010101" pitchFamily="49" charset="-122"/>
              </a:rPr>
              <a:t>Rg</a:t>
            </a:r>
            <a:r>
              <a:rPr lang="en-US" altLang="zh-CN" sz="2000" dirty="0">
                <a:ea typeface="隶书" panose="02010509060101010101" pitchFamily="49" charset="-122"/>
              </a:rPr>
              <a:t>: </a:t>
            </a:r>
            <a:r>
              <a:rPr lang="zh-CN" altLang="en-US" sz="2000" dirty="0">
                <a:ea typeface="隶书" panose="02010509060101010101" pitchFamily="49" charset="-122"/>
              </a:rPr>
              <a:t>节奏   </a:t>
            </a:r>
            <a:r>
              <a:rPr lang="en-US" altLang="zh-CN" sz="2000" dirty="0">
                <a:ea typeface="隶书" panose="02010509060101010101" pitchFamily="49" charset="-122"/>
              </a:rPr>
              <a:t>n: </a:t>
            </a:r>
            <a:r>
              <a:rPr lang="zh-CN" altLang="en-US" sz="2000" dirty="0">
                <a:ea typeface="隶书" panose="02010509060101010101" pitchFamily="49" charset="-122"/>
              </a:rPr>
              <a:t>批量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</a:t>
            </a:r>
            <a:r>
              <a:rPr lang="zh-CN" altLang="en-US" sz="2000" dirty="0">
                <a:solidFill>
                  <a:srgbClr val="FF9933"/>
                </a:solidFill>
                <a:ea typeface="隶书" panose="02010509060101010101" pitchFamily="49" charset="-122"/>
              </a:rPr>
              <a:t>（二）工序同期化</a:t>
            </a:r>
            <a:r>
              <a:rPr lang="zh-CN" altLang="en-US" sz="2000" dirty="0">
                <a:solidFill>
                  <a:srgbClr val="FFFF00"/>
                </a:solidFill>
                <a:ea typeface="隶书" panose="02010509060101010101" pitchFamily="49" charset="-122"/>
              </a:rPr>
              <a:t>（组织流水线的重要环节）</a:t>
            </a:r>
            <a:endParaRPr lang="zh-CN" altLang="en-US" sz="2000" dirty="0">
              <a:solidFill>
                <a:srgbClr val="FFFF00"/>
              </a:solidFill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     工序同期化是指通过各种可能的技术、组织措施来调整各工作地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的单件作业时间，使它们等于流水线的节拍或者与流水线节拍成倍比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关系。</a:t>
            </a:r>
            <a:endParaRPr lang="zh-CN" altLang="en-US" sz="2400" dirty="0">
              <a:ea typeface="隶书" panose="02010509060101010101" pitchFamily="49" charset="-122"/>
            </a:endParaRPr>
          </a:p>
        </p:txBody>
      </p:sp>
      <p:sp>
        <p:nvSpPr>
          <p:cNvPr id="11268" name="矩形 11267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1269" name="右箭头 11268">
            <a:hlinkClick r:id="rId1" action="ppaction://hlinksldjump"/>
          </p:cNvPr>
          <p:cNvSpPr/>
          <p:nvPr/>
        </p:nvSpPr>
        <p:spPr>
          <a:xfrm>
            <a:off x="7620000" y="6172200"/>
            <a:ext cx="762000" cy="228600"/>
          </a:xfrm>
          <a:prstGeom prst="rightArrow">
            <a:avLst>
              <a:gd name="adj1" fmla="val 50000"/>
              <a:gd name="adj2" fmla="val 83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27650" name="矩形 27649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7651" name="文本框 27650"/>
          <p:cNvSpPr txBox="1"/>
          <p:nvPr/>
        </p:nvSpPr>
        <p:spPr>
          <a:xfrm>
            <a:off x="1295400" y="2209800"/>
            <a:ext cx="75438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[</a:t>
            </a:r>
            <a:r>
              <a:rPr lang="zh-CN" altLang="en-US" sz="2400" dirty="0">
                <a:solidFill>
                  <a:srgbClr val="FFFF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例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]某制品流水线计划年销售量为20000件，另需生产备件1000件，废品率2%，两班制工作，每班8小时，时间有效利用系数95%，求流水线的节拍。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7652" name="文本框 27651"/>
          <p:cNvSpPr txBox="1"/>
          <p:nvPr/>
        </p:nvSpPr>
        <p:spPr>
          <a:xfrm>
            <a:off x="1219200" y="3429000"/>
            <a:ext cx="75438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  [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charset="0"/>
                <a:ea typeface="隶书" panose="02010509060101010101" pitchFamily="49" charset="-122"/>
              </a:rPr>
              <a:t>解</a:t>
            </a: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]     </a:t>
            </a:r>
            <a:r>
              <a:rPr lang="en-US" altLang="zh-CN" sz="2400" dirty="0">
                <a:latin typeface="Times New Roman" panose="02020603050405020304" charset="0"/>
                <a:ea typeface="隶书" panose="02010509060101010101" pitchFamily="49" charset="-122"/>
              </a:rPr>
              <a:t>T</a:t>
            </a: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效 = 254×8×2×60×95% = 231648 分钟</a:t>
            </a:r>
            <a:endParaRPr lang="zh-CN" altLang="en-US" sz="2400" dirty="0">
              <a:latin typeface="Times New Roman" panose="02020603050405020304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charset="0"/>
                <a:ea typeface="隶书" panose="02010509060101010101" pitchFamily="49" charset="-122"/>
              </a:rPr>
              <a:t>             Q = (20000+1000) / (1－2%) = 21429 </a:t>
            </a: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件</a:t>
            </a:r>
            <a:endParaRPr lang="zh-CN" altLang="en-US" sz="2400" dirty="0">
              <a:latin typeface="Times New Roman" panose="02020603050405020304" charset="0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400" dirty="0">
                <a:latin typeface="Times New Roman" panose="02020603050405020304" charset="0"/>
                <a:ea typeface="隶书" panose="02010509060101010101" pitchFamily="49" charset="-122"/>
              </a:rPr>
              <a:t>             R = T</a:t>
            </a: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效 / </a:t>
            </a:r>
            <a:r>
              <a:rPr lang="en-US" altLang="zh-CN" sz="2400" dirty="0">
                <a:latin typeface="Times New Roman" panose="02020603050405020304" charset="0"/>
                <a:ea typeface="隶书" panose="02010509060101010101" pitchFamily="49" charset="-122"/>
              </a:rPr>
              <a:t>Q = 231648 / 21429 = 11(</a:t>
            </a:r>
            <a:r>
              <a:rPr lang="zh-CN" altLang="en-US" sz="2400" dirty="0">
                <a:latin typeface="Times New Roman" panose="02020603050405020304" charset="0"/>
                <a:ea typeface="隶书" panose="02010509060101010101" pitchFamily="49" charset="-122"/>
              </a:rPr>
              <a:t>分/件）</a:t>
            </a:r>
            <a:endParaRPr lang="en-US" altLang="zh-CN" sz="2400" dirty="0">
              <a:latin typeface="Times New Roman" panose="02020603050405020304" charset="0"/>
              <a:ea typeface="隶书" panose="02010509060101010101" pitchFamily="49" charset="-122"/>
            </a:endParaRPr>
          </a:p>
        </p:txBody>
      </p:sp>
      <p:sp>
        <p:nvSpPr>
          <p:cNvPr id="27653" name="左箭头 27652">
            <a:hlinkClick r:id="" action="ppaction://hlinkshowjump?jump=previousslide"/>
          </p:cNvPr>
          <p:cNvSpPr/>
          <p:nvPr/>
        </p:nvSpPr>
        <p:spPr>
          <a:xfrm>
            <a:off x="7467600" y="6096000"/>
            <a:ext cx="762000" cy="228600"/>
          </a:xfrm>
          <a:prstGeom prst="leftArrow">
            <a:avLst>
              <a:gd name="adj1" fmla="val 50000"/>
              <a:gd name="adj2" fmla="val 83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>
          <a:xfrm>
            <a:off x="1066800" y="1981200"/>
            <a:ext cx="7848600" cy="1143000"/>
          </a:xfrm>
          <a:ln/>
        </p:spPr>
        <p:txBody>
          <a:bodyPr/>
          <a:p>
            <a:pPr>
              <a:buNone/>
            </a:pPr>
            <a:r>
              <a:rPr lang="zh-CN" altLang="en-US" sz="2400" dirty="0">
                <a:ea typeface="隶书" panose="02010509060101010101" pitchFamily="49" charset="-122"/>
              </a:rPr>
              <a:t>[</a:t>
            </a:r>
            <a:r>
              <a:rPr lang="zh-CN" altLang="en-US" sz="2400" dirty="0">
                <a:solidFill>
                  <a:srgbClr val="FFFF00"/>
                </a:solidFill>
                <a:ea typeface="隶书" panose="02010509060101010101" pitchFamily="49" charset="-122"/>
              </a:rPr>
              <a:t>例</a:t>
            </a:r>
            <a:r>
              <a:rPr lang="zh-CN" altLang="en-US" sz="2400" dirty="0">
                <a:ea typeface="隶书" panose="02010509060101010101" pitchFamily="49" charset="-122"/>
              </a:rPr>
              <a:t>]</a:t>
            </a:r>
            <a:r>
              <a:rPr lang="zh-CN" altLang="en-US" sz="2000" dirty="0">
                <a:ea typeface="隶书" panose="02010509060101010101" pitchFamily="49" charset="-122"/>
              </a:rPr>
              <a:t>假设某流水线的节拍为8分钟，由13道小工序组成，单位产品的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总装配时间为44分钟，各工序之间的装配顺序和每道工序的单件作</a:t>
            </a:r>
            <a:endParaRPr lang="zh-CN" altLang="en-US" sz="2000" dirty="0">
              <a:ea typeface="隶书" panose="02010509060101010101" pitchFamily="49" charset="-122"/>
            </a:endParaRPr>
          </a:p>
          <a:p>
            <a:pPr>
              <a:lnSpc>
                <a:spcPct val="70000"/>
              </a:lnSpc>
              <a:buNone/>
            </a:pPr>
            <a:r>
              <a:rPr lang="zh-CN" altLang="en-US" sz="2000" dirty="0">
                <a:ea typeface="隶书" panose="02010509060101010101" pitchFamily="49" charset="-122"/>
              </a:rPr>
              <a:t>业时间如图。</a:t>
            </a:r>
            <a:endParaRPr lang="zh-CN" altLang="en-US" sz="2000" dirty="0">
              <a:ea typeface="隶书" panose="02010509060101010101" pitchFamily="49" charset="-122"/>
            </a:endParaRPr>
          </a:p>
        </p:txBody>
      </p:sp>
      <p:sp>
        <p:nvSpPr>
          <p:cNvPr id="12292" name="矩形 12291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2293" name="椭圆 12292"/>
          <p:cNvSpPr/>
          <p:nvPr/>
        </p:nvSpPr>
        <p:spPr>
          <a:xfrm>
            <a:off x="2133600" y="3810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4" name="椭圆 12293"/>
          <p:cNvSpPr/>
          <p:nvPr/>
        </p:nvSpPr>
        <p:spPr>
          <a:xfrm>
            <a:off x="6553200" y="48006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12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5" name="椭圆 12294"/>
          <p:cNvSpPr/>
          <p:nvPr/>
        </p:nvSpPr>
        <p:spPr>
          <a:xfrm>
            <a:off x="3505200" y="48768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4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6" name="椭圆 12295"/>
          <p:cNvSpPr/>
          <p:nvPr/>
        </p:nvSpPr>
        <p:spPr>
          <a:xfrm>
            <a:off x="5181600" y="54102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10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7" name="椭圆 12296"/>
          <p:cNvSpPr/>
          <p:nvPr/>
        </p:nvSpPr>
        <p:spPr>
          <a:xfrm>
            <a:off x="5105400" y="4572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9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8" name="椭圆 12297"/>
          <p:cNvSpPr/>
          <p:nvPr/>
        </p:nvSpPr>
        <p:spPr>
          <a:xfrm>
            <a:off x="6553200" y="3810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11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299" name="椭圆 12298"/>
          <p:cNvSpPr/>
          <p:nvPr/>
        </p:nvSpPr>
        <p:spPr>
          <a:xfrm>
            <a:off x="5334000" y="382905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8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0" name="椭圆 12299"/>
          <p:cNvSpPr/>
          <p:nvPr/>
        </p:nvSpPr>
        <p:spPr>
          <a:xfrm>
            <a:off x="4191000" y="3810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5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1" name="椭圆 12300"/>
          <p:cNvSpPr/>
          <p:nvPr/>
        </p:nvSpPr>
        <p:spPr>
          <a:xfrm>
            <a:off x="3124200" y="3810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2" name="椭圆 12301"/>
          <p:cNvSpPr/>
          <p:nvPr/>
        </p:nvSpPr>
        <p:spPr>
          <a:xfrm>
            <a:off x="7696200" y="3810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13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3" name="椭圆 12302"/>
          <p:cNvSpPr/>
          <p:nvPr/>
        </p:nvSpPr>
        <p:spPr>
          <a:xfrm>
            <a:off x="6553200" y="3048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7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4" name="椭圆 12303"/>
          <p:cNvSpPr/>
          <p:nvPr/>
        </p:nvSpPr>
        <p:spPr>
          <a:xfrm>
            <a:off x="4953000" y="3048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6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5" name="椭圆 12304"/>
          <p:cNvSpPr/>
          <p:nvPr/>
        </p:nvSpPr>
        <p:spPr>
          <a:xfrm>
            <a:off x="3352800" y="3048000"/>
            <a:ext cx="381000" cy="3810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zh-CN" altLang="en-US" sz="2000" b="1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000" b="1" dirty="0">
              <a:solidFill>
                <a:srgbClr val="FFFF00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06" name="直接连接符 12305"/>
          <p:cNvSpPr/>
          <p:nvPr/>
        </p:nvSpPr>
        <p:spPr>
          <a:xfrm flipV="1">
            <a:off x="2438400" y="3352800"/>
            <a:ext cx="9144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7" name="直接连接符 12306"/>
          <p:cNvSpPr/>
          <p:nvPr/>
        </p:nvSpPr>
        <p:spPr>
          <a:xfrm>
            <a:off x="2514600" y="4000500"/>
            <a:ext cx="609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08" name="直接连接符 12307"/>
          <p:cNvSpPr/>
          <p:nvPr/>
        </p:nvSpPr>
        <p:spPr>
          <a:xfrm>
            <a:off x="2438400" y="4191000"/>
            <a:ext cx="1066800" cy="762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9" name="直接连接符 12308"/>
          <p:cNvSpPr/>
          <p:nvPr/>
        </p:nvSpPr>
        <p:spPr>
          <a:xfrm>
            <a:off x="5334000" y="32766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0" name="直接连接符 12309"/>
          <p:cNvSpPr/>
          <p:nvPr/>
        </p:nvSpPr>
        <p:spPr>
          <a:xfrm>
            <a:off x="3733800" y="32766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1" name="直接连接符 12310"/>
          <p:cNvSpPr/>
          <p:nvPr/>
        </p:nvSpPr>
        <p:spPr>
          <a:xfrm>
            <a:off x="3657600" y="3352800"/>
            <a:ext cx="5334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2" name="直接连接符 12311"/>
          <p:cNvSpPr/>
          <p:nvPr/>
        </p:nvSpPr>
        <p:spPr>
          <a:xfrm>
            <a:off x="3505200" y="40005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3" name="直接连接符 12312"/>
          <p:cNvSpPr/>
          <p:nvPr/>
        </p:nvSpPr>
        <p:spPr>
          <a:xfrm flipV="1">
            <a:off x="3810000" y="4191000"/>
            <a:ext cx="4572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4" name="直接连接符 12313"/>
          <p:cNvSpPr/>
          <p:nvPr/>
        </p:nvSpPr>
        <p:spPr>
          <a:xfrm flipV="1">
            <a:off x="3886200" y="4800600"/>
            <a:ext cx="12192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5" name="直接连接符 12314"/>
          <p:cNvSpPr/>
          <p:nvPr/>
        </p:nvSpPr>
        <p:spPr>
          <a:xfrm>
            <a:off x="3886200" y="5181600"/>
            <a:ext cx="12954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6" name="直接连接符 12315"/>
          <p:cNvSpPr/>
          <p:nvPr/>
        </p:nvSpPr>
        <p:spPr>
          <a:xfrm flipV="1">
            <a:off x="5562600" y="5105400"/>
            <a:ext cx="9906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7" name="直接连接符 12316"/>
          <p:cNvSpPr/>
          <p:nvPr/>
        </p:nvSpPr>
        <p:spPr>
          <a:xfrm flipV="1">
            <a:off x="6934200" y="4114800"/>
            <a:ext cx="8382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8" name="直接连接符 12317"/>
          <p:cNvSpPr/>
          <p:nvPr/>
        </p:nvSpPr>
        <p:spPr>
          <a:xfrm flipV="1">
            <a:off x="5486400" y="4114800"/>
            <a:ext cx="10668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19" name="直接连接符 12318"/>
          <p:cNvSpPr/>
          <p:nvPr/>
        </p:nvSpPr>
        <p:spPr>
          <a:xfrm>
            <a:off x="5486400" y="4800600"/>
            <a:ext cx="10668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0" name="直接连接符 12319"/>
          <p:cNvSpPr/>
          <p:nvPr/>
        </p:nvSpPr>
        <p:spPr>
          <a:xfrm flipV="1">
            <a:off x="5715000" y="40386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1" name="直接连接符 12320"/>
          <p:cNvSpPr/>
          <p:nvPr/>
        </p:nvSpPr>
        <p:spPr>
          <a:xfrm>
            <a:off x="6934200" y="3276600"/>
            <a:ext cx="76200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2" name="直接连接符 12321"/>
          <p:cNvSpPr/>
          <p:nvPr/>
        </p:nvSpPr>
        <p:spPr>
          <a:xfrm flipV="1">
            <a:off x="6934200" y="40386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3" name="直接连接符 12322"/>
          <p:cNvSpPr/>
          <p:nvPr/>
        </p:nvSpPr>
        <p:spPr>
          <a:xfrm>
            <a:off x="4572000" y="40005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24" name="直接连接符 12323"/>
          <p:cNvSpPr/>
          <p:nvPr/>
        </p:nvSpPr>
        <p:spPr>
          <a:xfrm flipV="1">
            <a:off x="4495800" y="3352800"/>
            <a:ext cx="4572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25" name="直接连接符 12324"/>
          <p:cNvSpPr/>
          <p:nvPr/>
        </p:nvSpPr>
        <p:spPr>
          <a:xfrm>
            <a:off x="4495800" y="4114800"/>
            <a:ext cx="685800" cy="533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326" name="文本框 12325"/>
          <p:cNvSpPr txBox="1"/>
          <p:nvPr/>
        </p:nvSpPr>
        <p:spPr>
          <a:xfrm>
            <a:off x="21336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27" name="文本框 12326"/>
          <p:cNvSpPr txBox="1"/>
          <p:nvPr/>
        </p:nvSpPr>
        <p:spPr>
          <a:xfrm>
            <a:off x="3352800" y="2667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5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28" name="文本框 12327"/>
          <p:cNvSpPr txBox="1"/>
          <p:nvPr/>
        </p:nvSpPr>
        <p:spPr>
          <a:xfrm>
            <a:off x="30480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8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29" name="文本框 12328"/>
          <p:cNvSpPr txBox="1"/>
          <p:nvPr/>
        </p:nvSpPr>
        <p:spPr>
          <a:xfrm>
            <a:off x="3505200" y="44958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0" name="文本框 12329"/>
          <p:cNvSpPr txBox="1"/>
          <p:nvPr/>
        </p:nvSpPr>
        <p:spPr>
          <a:xfrm>
            <a:off x="4876800" y="2667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3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1" name="文本框 12330"/>
          <p:cNvSpPr txBox="1"/>
          <p:nvPr/>
        </p:nvSpPr>
        <p:spPr>
          <a:xfrm>
            <a:off x="6477000" y="2667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2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2" name="文本框 12331"/>
          <p:cNvSpPr txBox="1"/>
          <p:nvPr/>
        </p:nvSpPr>
        <p:spPr>
          <a:xfrm>
            <a:off x="5105400" y="50292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 7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3" name="文本框 12332"/>
          <p:cNvSpPr txBox="1"/>
          <p:nvPr/>
        </p:nvSpPr>
        <p:spPr>
          <a:xfrm>
            <a:off x="41910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4" name="文本框 12333"/>
          <p:cNvSpPr txBox="1"/>
          <p:nvPr/>
        </p:nvSpPr>
        <p:spPr>
          <a:xfrm>
            <a:off x="53340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4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5" name="文本框 12334"/>
          <p:cNvSpPr txBox="1"/>
          <p:nvPr/>
        </p:nvSpPr>
        <p:spPr>
          <a:xfrm>
            <a:off x="5105400" y="4191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6" name="文本框 12335"/>
          <p:cNvSpPr txBox="1"/>
          <p:nvPr/>
        </p:nvSpPr>
        <p:spPr>
          <a:xfrm>
            <a:off x="65532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1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7" name="文本框 12336"/>
          <p:cNvSpPr txBox="1"/>
          <p:nvPr/>
        </p:nvSpPr>
        <p:spPr>
          <a:xfrm>
            <a:off x="6553200" y="44196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2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2338" name="文本框 12337"/>
          <p:cNvSpPr txBox="1"/>
          <p:nvPr/>
        </p:nvSpPr>
        <p:spPr>
          <a:xfrm>
            <a:off x="7696200" y="3429000"/>
            <a:ext cx="533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Times New Roman" panose="02020603050405020304" charset="0"/>
                <a:ea typeface="宋体" panose="02010600030101010101" pitchFamily="2" charset="-122"/>
              </a:rPr>
              <a:t>3</a:t>
            </a:r>
            <a:endParaRPr lang="zh-CN" altLang="en-US" sz="2400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3315" name="文本占位符 13314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7848600" cy="4114800"/>
          </a:xfrm>
          <a:ln/>
        </p:spPr>
        <p:txBody>
          <a:bodyPr/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[</a:t>
            </a:r>
            <a:r>
              <a:rPr lang="zh-CN" altLang="en-US" sz="2400" dirty="0">
                <a:solidFill>
                  <a:srgbClr val="FFFF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解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] 1。计算流水线上的最少工作地数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400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2400" dirty="0" err="1">
                <a:latin typeface="隶书" panose="02010509060101010101" pitchFamily="49" charset="-122"/>
                <a:ea typeface="隶书" panose="02010509060101010101" pitchFamily="49" charset="-122"/>
              </a:rPr>
              <a:t>     N</a:t>
            </a:r>
            <a:r>
              <a:rPr lang="en-US" altLang="zh-CN" sz="2000" dirty="0" err="1">
                <a:latin typeface="隶书" panose="02010509060101010101" pitchFamily="49" charset="-122"/>
                <a:ea typeface="隶书" panose="02010509060101010101" pitchFamily="49" charset="-122"/>
              </a:rPr>
              <a:t>min</a:t>
            </a:r>
            <a:r>
              <a:rPr lang="en-US" altLang="zh-CN" sz="2400" dirty="0">
                <a:latin typeface="隶书" panose="02010509060101010101" pitchFamily="49" charset="-122"/>
                <a:ea typeface="隶书" panose="02010509060101010101" pitchFamily="49" charset="-122"/>
              </a:rPr>
              <a:t>=[T/R]=[44/8]=[5.5]=6</a:t>
            </a:r>
            <a:endParaRPr lang="en-US" altLang="zh-CN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 2。组织工作地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需满足的条件：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 （1）保证各工序之间的先后顺序。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en-US" altLang="zh-CN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 （2）</a:t>
            </a: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每个工作地的作业时间不能大于节拍。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 （3）每个工作地的作业时间应尽量相等和接近节拍。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 （4）应使工作地的数目最少。</a:t>
            </a:r>
            <a:endParaRPr lang="zh-CN" altLang="en-US" sz="2400" dirty="0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buNone/>
            </a:pPr>
            <a:r>
              <a:rPr lang="zh-CN" altLang="en-US" sz="2400" dirty="0">
                <a:latin typeface="隶书" panose="02010509060101010101" pitchFamily="49" charset="-122"/>
                <a:ea typeface="隶书" panose="02010509060101010101" pitchFamily="49" charset="-122"/>
              </a:rPr>
              <a:t>    </a:t>
            </a:r>
            <a:r>
              <a:rPr lang="zh-CN" altLang="en-US" sz="240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分配和平衡方法：列举</a:t>
            </a:r>
            <a:r>
              <a:rPr lang="zh-CN" altLang="en-US" sz="2400" dirty="0">
                <a:solidFill>
                  <a:srgbClr val="FF3300"/>
                </a:solidFill>
                <a:latin typeface="Times New Roman" panose="02020603050405020304" charset="0"/>
                <a:ea typeface="隶书" panose="02010509060101010101" pitchFamily="49" charset="-122"/>
              </a:rPr>
              <a:t>—</a:t>
            </a:r>
            <a:r>
              <a:rPr lang="zh-CN" altLang="en-US" sz="240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消去法（试凑法）</a:t>
            </a:r>
            <a:endParaRPr lang="zh-CN" altLang="en-US" sz="2400" dirty="0">
              <a:solidFill>
                <a:srgbClr val="FF33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3316" name="矩形 13315"/>
          <p:cNvSpPr>
            <a:spLocks noGrp="1"/>
          </p:cNvSpPr>
          <p:nvPr/>
        </p:nvSpPr>
        <p:spPr>
          <a:xfrm>
            <a:off x="1371600" y="6807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zh-CN" altLang="en-US" dirty="0">
                <a:latin typeface="Times New Roman" panose="02020603050405020304" charset="0"/>
                <a:ea typeface="宋体" panose="02010600030101010101" pitchFamily="2" charset="-122"/>
              </a:rPr>
            </a:fld>
            <a:endParaRPr lang="zh-CN" altLang="en-US" dirty="0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4340" name="矩形 14339"/>
          <p:cNvSpPr>
            <a:spLocks noGrp="1"/>
          </p:cNvSpPr>
          <p:nvPr/>
        </p:nvSpPr>
        <p:spPr>
          <a:xfrm>
            <a:off x="1371600" y="375920"/>
            <a:ext cx="7239000" cy="70675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p>
            <a:pPr eaLnBrk="0" hangingPunct="0"/>
            <a:r>
              <a:rPr lang="zh-CN" altLang="en-US" sz="4000" dirty="0">
                <a:solidFill>
                  <a:schemeClr val="tx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 流水线生产的组织设计</a:t>
            </a:r>
            <a:endParaRPr lang="zh-CN" altLang="en-US" sz="4000" dirty="0">
              <a:solidFill>
                <a:schemeClr val="tx2"/>
              </a:solidFill>
              <a:effectLst>
                <a:outerShdw blurRad="38100" dist="38100" dir="2700000">
                  <a:srgbClr val="000000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aphicFrame>
        <p:nvGraphicFramePr>
          <p:cNvPr id="14482" name="表格 14481"/>
          <p:cNvGraphicFramePr/>
          <p:nvPr/>
        </p:nvGraphicFramePr>
        <p:xfrm>
          <a:off x="1295400" y="1143000"/>
          <a:ext cx="7086600" cy="4533900"/>
        </p:xfrm>
        <a:graphic>
          <a:graphicData uri="http://schemas.openxmlformats.org/drawingml/2006/table">
            <a:tbl>
              <a:tblPr/>
              <a:tblGrid>
                <a:gridCol w="1193800"/>
                <a:gridCol w="1168400"/>
                <a:gridCol w="1447800"/>
                <a:gridCol w="1676400"/>
                <a:gridCol w="1600200"/>
              </a:tblGrid>
              <a:tr h="6953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工作地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顺序号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工序号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工序单件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  <a:p>
                      <a:pPr marL="0" lvl="0" indent="0" algn="ctr">
                        <a:lnSpc>
                          <a:spcPct val="90000"/>
                        </a:lnSpc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作业时间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工作地单件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作 业 时 间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工作地空闲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1800" dirty="0">
                          <a:solidFill>
                            <a:srgbClr val="FFFF00"/>
                          </a:solidFill>
                        </a:rPr>
                        <a:t>时         间</a:t>
                      </a:r>
                      <a:endParaRPr lang="zh-CN" altLang="en-US" sz="1800" dirty="0">
                        <a:solidFill>
                          <a:srgbClr val="FFFF00"/>
                        </a:solidFill>
                      </a:endParaRPr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7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1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1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70000"/>
                        </a:lnSpc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5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7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7 = 1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3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8 = 0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3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4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5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8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4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8 = 0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4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10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7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7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7 = 1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5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6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7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9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3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3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8 = 0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6</a:t>
                      </a:r>
                      <a:endParaRPr lang="zh-CN" altLang="en-US" sz="1800" dirty="0"/>
                    </a:p>
                  </a:txBody>
                  <a:tcPr anchor="ctr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11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12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13</a:t>
                      </a:r>
                      <a:endParaRPr lang="zh-CN" altLang="en-US" sz="1800" dirty="0"/>
                    </a:p>
                  </a:txBody>
                  <a:tcPr anchor="b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1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2</a:t>
                      </a:r>
                      <a:endParaRPr lang="zh-CN" altLang="en-US" sz="1800" dirty="0"/>
                    </a:p>
                    <a:p>
                      <a:pPr marL="0" lvl="0" indent="0" algn="ctr">
                        <a:lnSpc>
                          <a:spcPct val="65000"/>
                        </a:lnSpc>
                        <a:buNone/>
                      </a:pPr>
                      <a:r>
                        <a:rPr lang="zh-CN" altLang="en-US" sz="1800" dirty="0"/>
                        <a:t>3</a:t>
                      </a:r>
                      <a:endParaRPr lang="zh-CN" altLang="en-US" sz="18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6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effectLst>
                            <a:outerShdw blurRad="38100" dist="38100" dir="2700000">
                              <a:srgbClr val="000000"/>
                            </a:outerShdw>
                          </a:effectLst>
                          <a:latin typeface="Arial Black" panose="020B0A040201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800" dirty="0"/>
                        <a:t>8 – 6 = 2</a:t>
                      </a:r>
                      <a:endParaRPr lang="zh-CN" altLang="en-US" sz="1800" dirty="0"/>
                    </a:p>
                  </a:txBody>
                  <a:tcPr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83" name="文本框 14482"/>
          <p:cNvSpPr txBox="1"/>
          <p:nvPr/>
        </p:nvSpPr>
        <p:spPr>
          <a:xfrm>
            <a:off x="1295400" y="6019800"/>
            <a:ext cx="6934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solidFill>
                  <a:srgbClr val="FFFF00"/>
                </a:solidFill>
                <a:latin typeface="Times New Roman" panose="02020603050405020304" charset="0"/>
                <a:ea typeface="宋体" panose="02010600030101010101" pitchFamily="2" charset="-122"/>
              </a:rPr>
              <a:t>工序同期化方法二       </a:t>
            </a:r>
            <a:r>
              <a:rPr lang="zh-CN" altLang="en-US" sz="2800" b="1" dirty="0">
                <a:solidFill>
                  <a:srgbClr val="FF9933"/>
                </a:solidFill>
                <a:latin typeface="Times New Roman" panose="02020603050405020304" charset="0"/>
                <a:ea typeface="宋体" panose="02010600030101010101" pitchFamily="2" charset="-122"/>
              </a:rPr>
              <a:t>分枝定界法</a:t>
            </a:r>
            <a:endParaRPr lang="zh-CN" altLang="en-US" sz="2800" b="1" dirty="0">
              <a:solidFill>
                <a:srgbClr val="FF9933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ca0f514d-e49f-4f0c-b8e8-63b4e061bdbd"/>
  <p:tag name="COMMONDATA" val="eyJoZGlkIjoiODc5OTdkZDQxOTMwNGQxNTBmNzRiMmEzNWM0ZjQ1MmMifQ=="/>
</p:tagLst>
</file>

<file path=ppt/theme/theme1.xml><?xml version="1.0" encoding="utf-8"?>
<a:theme xmlns:a="http://schemas.openxmlformats.org/drawingml/2006/main" name="High Volt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 Black"/>
        <a:ea typeface="宋体"/>
        <a:cs typeface=""/>
      </a:majorFont>
      <a:minorFont>
        <a:latin typeface="Arial Black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2181B7"/>
        </a:lt1>
        <a:dk2>
          <a:srgbClr val="CCFFFF"/>
        </a:dk2>
        <a:lt2>
          <a:srgbClr val="001932"/>
        </a:lt2>
        <a:accent1>
          <a:srgbClr val="99FFCC"/>
        </a:accent1>
        <a:accent2>
          <a:srgbClr val="01B0FF"/>
        </a:accent2>
        <a:accent3>
          <a:srgbClr val="ABC1D7"/>
        </a:accent3>
        <a:accent4>
          <a:srgbClr val="DCDCDC"/>
        </a:accent4>
        <a:accent5>
          <a:srgbClr val="CAFFE2"/>
        </a:accent5>
        <a:accent6>
          <a:srgbClr val="009DE5"/>
        </a:accent6>
        <a:hlink>
          <a:srgbClr val="6666FF"/>
        </a:hlink>
        <a:folHlink>
          <a:srgbClr val="1C6D9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9B9CA"/>
        </a:accent5>
        <a:accent6>
          <a:srgbClr val="B7B7E5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1AAAA"/>
        </a:accent5>
        <a:accent6>
          <a:srgbClr val="B75B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DDDDDD"/>
        </a:dk2>
        <a:lt2>
          <a:srgbClr val="1C3956"/>
        </a:lt2>
        <a:accent1>
          <a:srgbClr val="3D7CBB"/>
        </a:accent1>
        <a:accent2>
          <a:srgbClr val="00152A"/>
        </a:accent2>
        <a:accent3>
          <a:srgbClr val="AAADB9"/>
        </a:accent3>
        <a:accent4>
          <a:srgbClr val="DCDCDC"/>
        </a:accent4>
        <a:accent5>
          <a:srgbClr val="AFBFD9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A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9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Designs\High Voltage.pot</Template>
  <TotalTime>0</TotalTime>
  <Words>5302</Words>
  <Application>WPS 演示</Application>
  <PresentationFormat>屏幕显示</PresentationFormat>
  <Paragraphs>655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Arial Black</vt:lpstr>
      <vt:lpstr>隶书</vt:lpstr>
      <vt:lpstr>楷体_GB2312</vt:lpstr>
      <vt:lpstr>新宋体</vt:lpstr>
      <vt:lpstr>黑体</vt:lpstr>
      <vt:lpstr>微软雅黑</vt:lpstr>
      <vt:lpstr>Arial Unicode MS</vt:lpstr>
      <vt:lpstr>High Voltage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WPS_1670316127</cp:lastModifiedBy>
  <cp:revision>36</cp:revision>
  <dcterms:created xsi:type="dcterms:W3CDTF">2023-02-15T08:00:29Z</dcterms:created>
  <dcterms:modified xsi:type="dcterms:W3CDTF">2023-02-15T08:07:07Z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2824ECD86FCB4C1CAA6F6AD815061E2A</vt:lpwstr>
  </property>
  <property fmtid="{D5CDD505-2E9C-101B-9397-08002B2CF9AE}" pid="3" name="KSOProductBuildVer">
    <vt:lpwstr>2052-11.1.0.13703</vt:lpwstr>
  </property>
</Properties>
</file>