
<file path=[Content_Types].xml><?xml version="1.0" encoding="utf-8"?>
<Types xmlns="http://schemas.openxmlformats.org/package/2006/content-types">
  <Default Extension="vml" ContentType="application/vnd.openxmlformats-officedocument.vmlDrawing"/>
  <Default Extension="xls" ContentType="application/vnd.ms-excel"/>
  <Default Extension="bin" ContentType="application/vnd.openxmlformats-officedocument.oleObject"/>
  <Default Extension="png" ContentType="image/png"/>
  <Default Extension="emf" ContentType="image/x-emf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93" r:id="rId3"/>
    <p:sldId id="426" r:id="rId4"/>
    <p:sldId id="441" r:id="rId5"/>
    <p:sldId id="446" r:id="rId6"/>
    <p:sldId id="447" r:id="rId7"/>
    <p:sldId id="442" r:id="rId8"/>
    <p:sldId id="448" r:id="rId9"/>
    <p:sldId id="449" r:id="rId10"/>
    <p:sldId id="450" r:id="rId11"/>
    <p:sldId id="451" r:id="rId12"/>
    <p:sldId id="452" r:id="rId13"/>
    <p:sldId id="445" r:id="rId14"/>
    <p:sldId id="453" r:id="rId15"/>
    <p:sldId id="454" r:id="rId16"/>
    <p:sldId id="455" r:id="rId17"/>
    <p:sldId id="460" r:id="rId18"/>
    <p:sldId id="456" r:id="rId19"/>
    <p:sldId id="461" r:id="rId20"/>
    <p:sldId id="457" r:id="rId21"/>
    <p:sldId id="462" r:id="rId22"/>
    <p:sldId id="458" r:id="rId23"/>
    <p:sldId id="463" r:id="rId24"/>
    <p:sldId id="459" r:id="rId25"/>
    <p:sldId id="464" r:id="rId26"/>
    <p:sldId id="465" r:id="rId27"/>
    <p:sldId id="466" r:id="rId28"/>
    <p:sldId id="392" r:id="rId29"/>
  </p:sldIdLst>
  <p:sldSz cx="9144000" cy="6858000" type="screen4x3"/>
  <p:notesSz cx="6805295" cy="9939020"/>
  <p:custDataLst>
    <p:tags r:id="rId35"/>
  </p:custDataLst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KTypeMedium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KTypeMedium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KTypeMedium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KTypeMedium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KTypeMedium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KTypeMedium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KTypeMedium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KTypeMedium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KTypeMedium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FF00"/>
    <a:srgbClr val="FF66CC"/>
    <a:srgbClr val="FFFF00"/>
    <a:srgbClr val="FF66FF"/>
    <a:srgbClr val="66FF99"/>
    <a:srgbClr val="66FFCC"/>
    <a:srgbClr val="99FF33"/>
    <a:srgbClr val="66FF33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147" autoAdjust="0"/>
    <p:restoredTop sz="96869" autoAdjust="0"/>
  </p:normalViewPr>
  <p:slideViewPr>
    <p:cSldViewPr snapToObjects="1">
      <p:cViewPr>
        <p:scale>
          <a:sx n="75" d="100"/>
          <a:sy n="75" d="100"/>
        </p:scale>
        <p:origin x="-1224" y="-36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50" d="100"/>
          <a:sy n="50" d="100"/>
        </p:scale>
        <p:origin x="-2772" y="-96"/>
      </p:cViewPr>
      <p:guideLst>
        <p:guide orient="horz" pos="3130"/>
        <p:guide pos="214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gs" Target="tags/tag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F4EC-AA92-4EA1-9DDE-2801897F3A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B870B-72EE-4FE8-A8EF-C7AA92E5A3F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680" tIns="47840" rIns="95680" bIns="47840" numCol="1" anchor="t" anchorCtr="0" compatLnSpc="1"/>
          <a:lstStyle>
            <a:lvl1pPr algn="l" defTabSz="956310">
              <a:defRPr sz="1300"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7987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680" tIns="47840" rIns="95680" bIns="47840" numCol="1" anchor="t" anchorCtr="0" compatLnSpc="1"/>
          <a:lstStyle>
            <a:lvl1pPr algn="r" defTabSz="956310">
              <a:defRPr sz="1300"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72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6713" cy="4471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680" tIns="47840" rIns="95680" bIns="47840" numCol="1" anchor="t" anchorCtr="0" compatLnSpc="1"/>
          <a:lstStyle/>
          <a:p>
            <a:pPr lvl="0"/>
            <a:r>
              <a:rPr lang="de-DE" altLang="zh-CN" noProof="0" smtClean="0"/>
              <a:t>Textmasterformate durch Klicken bearbeiten</a:t>
            </a:r>
            <a:endParaRPr lang="de-DE" altLang="zh-CN" noProof="0" smtClean="0"/>
          </a:p>
          <a:p>
            <a:pPr lvl="1"/>
            <a:r>
              <a:rPr lang="de-DE" altLang="zh-CN" noProof="0" smtClean="0"/>
              <a:t>Zweite Ebene</a:t>
            </a:r>
            <a:endParaRPr lang="de-DE" altLang="zh-CN" noProof="0" smtClean="0"/>
          </a:p>
          <a:p>
            <a:pPr lvl="2"/>
            <a:r>
              <a:rPr lang="de-DE" altLang="zh-CN" noProof="0" smtClean="0"/>
              <a:t>Dritte Ebene</a:t>
            </a:r>
            <a:endParaRPr lang="de-DE" altLang="zh-CN" noProof="0" smtClean="0"/>
          </a:p>
          <a:p>
            <a:pPr lvl="3"/>
            <a:r>
              <a:rPr lang="de-DE" altLang="zh-CN" noProof="0" smtClean="0"/>
              <a:t>Vierte Ebene</a:t>
            </a:r>
            <a:endParaRPr lang="de-DE" altLang="zh-CN" noProof="0" smtClean="0"/>
          </a:p>
          <a:p>
            <a:pPr lvl="4"/>
            <a:r>
              <a:rPr lang="de-DE" altLang="zh-CN" noProof="0" smtClean="0"/>
              <a:t>Fünfte Ebene</a:t>
            </a:r>
            <a:endParaRPr lang="de-DE" altLang="zh-CN" noProof="0" smtClean="0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7988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680" tIns="47840" rIns="95680" bIns="47840" numCol="1" anchor="b" anchorCtr="0" compatLnSpc="1"/>
          <a:lstStyle>
            <a:lvl1pPr algn="l" defTabSz="956310">
              <a:defRPr sz="1300"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7987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680" tIns="47840" rIns="95680" bIns="47840" numCol="1" anchor="b" anchorCtr="0" compatLnSpc="1"/>
          <a:lstStyle>
            <a:lvl1pPr algn="r" defTabSz="956310">
              <a:defRPr sz="1300"/>
            </a:lvl1pPr>
          </a:lstStyle>
          <a:p>
            <a:pPr>
              <a:defRPr/>
            </a:pPr>
            <a:fld id="{E0F77C12-10A5-489F-8167-6EF913D84431}" type="slidenum">
              <a:rPr lang="zh-CN" altLang="de-DE"/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KTypeMedium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KTypeMedium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KTypeMedium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KTypeMedium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KTypeMedium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2" hidden="1"/>
          <p:cNvGraphicFramePr/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think-cell Slide" r:id="rId2" imgW="0" imgH="0" progId="">
                  <p:embed/>
                </p:oleObj>
              </mc:Choice>
              <mc:Fallback>
                <p:oleObj name="think-cell Slide" r:id="rId2" imgW="0" imgH="0" progId="">
                  <p:embed/>
                  <p:pic>
                    <p:nvPicPr>
                      <p:cNvPr id="0" name="矩形 2048"/>
                      <p:cNvPicPr/>
                      <p:nvPr/>
                    </p:nvPicPr>
                    <p:blipFill>
                      <a:blip/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76225"/>
            <a:ext cx="8594725" cy="334963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cxnSp>
        <p:nvCxnSpPr>
          <p:cNvPr id="4" name="直接连接符 3"/>
          <p:cNvCxnSpPr/>
          <p:nvPr userDrawn="1"/>
        </p:nvCxnSpPr>
        <p:spPr bwMode="auto">
          <a:xfrm>
            <a:off x="276225" y="685800"/>
            <a:ext cx="8597900" cy="0"/>
          </a:xfrm>
          <a:prstGeom prst="line">
            <a:avLst/>
          </a:prstGeom>
          <a:noFill/>
          <a:ln w="25400" cap="flat" cmpd="sng" algn="ctr">
            <a:solidFill>
              <a:srgbClr val="A2A3A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76225"/>
            <a:ext cx="2149475" cy="5510213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225" y="276225"/>
            <a:ext cx="6296025" cy="55102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cxnSp>
        <p:nvCxnSpPr>
          <p:cNvPr id="4" name="直接连接符 3"/>
          <p:cNvCxnSpPr/>
          <p:nvPr userDrawn="1"/>
        </p:nvCxnSpPr>
        <p:spPr bwMode="auto">
          <a:xfrm>
            <a:off x="276225" y="685800"/>
            <a:ext cx="8597900" cy="0"/>
          </a:xfrm>
          <a:prstGeom prst="line">
            <a:avLst/>
          </a:prstGeom>
          <a:noFill/>
          <a:ln w="25400" cap="flat" cmpd="sng" algn="ctr">
            <a:solidFill>
              <a:srgbClr val="A2A3A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 smtClean="0"/>
              <a:t>Click to edit Master text styles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Second level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Third level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Fourth level</a:t>
            </a:r>
            <a:endParaRPr lang="en-US" altLang="zh-CN" dirty="0" smtClean="0"/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cxnSp>
        <p:nvCxnSpPr>
          <p:cNvPr id="5" name="直接连接符 4"/>
          <p:cNvCxnSpPr/>
          <p:nvPr userDrawn="1"/>
        </p:nvCxnSpPr>
        <p:spPr bwMode="auto">
          <a:xfrm>
            <a:off x="276225" y="685800"/>
            <a:ext cx="8597900" cy="0"/>
          </a:xfrm>
          <a:prstGeom prst="line">
            <a:avLst/>
          </a:prstGeom>
          <a:noFill/>
          <a:ln w="25400" cap="flat" cmpd="sng" algn="ctr">
            <a:solidFill>
              <a:srgbClr val="A2A3A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</p:txBody>
      </p:sp>
      <p:cxnSp>
        <p:nvCxnSpPr>
          <p:cNvPr id="4" name="直接连接符 3"/>
          <p:cNvCxnSpPr/>
          <p:nvPr userDrawn="1"/>
        </p:nvCxnSpPr>
        <p:spPr bwMode="auto">
          <a:xfrm>
            <a:off x="276225" y="685800"/>
            <a:ext cx="8597900" cy="0"/>
          </a:xfrm>
          <a:prstGeom prst="line">
            <a:avLst/>
          </a:prstGeom>
          <a:noFill/>
          <a:ln w="25400" cap="flat" cmpd="sng" algn="ctr">
            <a:solidFill>
              <a:srgbClr val="A2A3A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6225" y="276225"/>
            <a:ext cx="2847975" cy="338554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COP</a:t>
            </a:r>
            <a:r>
              <a:rPr lang="zh-CN" altLang="en-US" dirty="0" smtClean="0"/>
              <a:t>盒体生产线设计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225" y="1341438"/>
            <a:ext cx="4222750" cy="444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341438"/>
            <a:ext cx="4222750" cy="444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cxnSp>
        <p:nvCxnSpPr>
          <p:cNvPr id="5" name="直接连接符 4"/>
          <p:cNvCxnSpPr/>
          <p:nvPr userDrawn="1"/>
        </p:nvCxnSpPr>
        <p:spPr bwMode="auto">
          <a:xfrm>
            <a:off x="276225" y="685800"/>
            <a:ext cx="8597900" cy="0"/>
          </a:xfrm>
          <a:prstGeom prst="line">
            <a:avLst/>
          </a:prstGeom>
          <a:noFill/>
          <a:ln w="25400" cap="flat" cmpd="sng" algn="ctr">
            <a:solidFill>
              <a:srgbClr val="A2A3A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 bwMode="auto">
          <a:xfrm>
            <a:off x="276225" y="685800"/>
            <a:ext cx="8597900" cy="0"/>
          </a:xfrm>
          <a:prstGeom prst="line">
            <a:avLst/>
          </a:prstGeom>
          <a:noFill/>
          <a:ln w="25400" cap="flat" cmpd="sng" algn="ctr">
            <a:solidFill>
              <a:srgbClr val="A2A3A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 userDrawn="1"/>
        </p:nvCxnSpPr>
        <p:spPr bwMode="auto">
          <a:xfrm>
            <a:off x="276225" y="685800"/>
            <a:ext cx="8597900" cy="0"/>
          </a:xfrm>
          <a:prstGeom prst="line">
            <a:avLst/>
          </a:prstGeom>
          <a:noFill/>
          <a:ln w="25400" cap="flat" cmpd="sng" algn="ctr">
            <a:solidFill>
              <a:srgbClr val="A2A3A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 userDrawn="1"/>
        </p:nvCxnSpPr>
        <p:spPr bwMode="auto">
          <a:xfrm>
            <a:off x="276225" y="685800"/>
            <a:ext cx="8597900" cy="0"/>
          </a:xfrm>
          <a:prstGeom prst="line">
            <a:avLst/>
          </a:prstGeom>
          <a:noFill/>
          <a:ln w="25400" cap="flat" cmpd="sng" algn="ctr">
            <a:solidFill>
              <a:srgbClr val="A2A3A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</p:txBody>
      </p:sp>
      <p:cxnSp>
        <p:nvCxnSpPr>
          <p:cNvPr id="5" name="直接连接符 4"/>
          <p:cNvCxnSpPr/>
          <p:nvPr userDrawn="1"/>
        </p:nvCxnSpPr>
        <p:spPr bwMode="auto">
          <a:xfrm>
            <a:off x="276225" y="685800"/>
            <a:ext cx="8597900" cy="0"/>
          </a:xfrm>
          <a:prstGeom prst="line">
            <a:avLst/>
          </a:prstGeom>
          <a:noFill/>
          <a:ln w="25400" cap="flat" cmpd="sng" algn="ctr">
            <a:solidFill>
              <a:srgbClr val="A2A3A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</p:txBody>
      </p:sp>
      <p:cxnSp>
        <p:nvCxnSpPr>
          <p:cNvPr id="5" name="直接连接符 4"/>
          <p:cNvCxnSpPr/>
          <p:nvPr userDrawn="1"/>
        </p:nvCxnSpPr>
        <p:spPr bwMode="auto">
          <a:xfrm>
            <a:off x="276225" y="685800"/>
            <a:ext cx="8597900" cy="0"/>
          </a:xfrm>
          <a:prstGeom prst="line">
            <a:avLst/>
          </a:prstGeom>
          <a:noFill/>
          <a:ln w="25400" cap="flat" cmpd="sng" algn="ctr">
            <a:solidFill>
              <a:srgbClr val="A2A3A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vmlDrawing" Target="../drawings/vmlDrawing2.vml"/><Relationship Id="rId14" Type="http://schemas.openxmlformats.org/officeDocument/2006/relationships/oleObject" Target="../embeddings/oleObject2.bin"/><Relationship Id="rId13" Type="http://schemas.openxmlformats.org/officeDocument/2006/relationships/tags" Target="../tags/tag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12700" algn="ctr">
            <a:noFill/>
            <a:miter lim="800000"/>
          </a:ln>
        </p:spPr>
        <p:txBody>
          <a:bodyPr wrap="none" lIns="0" tIns="10800" rIns="0" bIns="0" anchor="ctr"/>
          <a:lstStyle/>
          <a:p>
            <a:pPr>
              <a:defRPr/>
            </a:pP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1028" name="AutoShape 34"/>
          <p:cNvSpPr>
            <a:spLocks noChangeArrowheads="1"/>
          </p:cNvSpPr>
          <p:nvPr/>
        </p:nvSpPr>
        <p:spPr bwMode="auto">
          <a:xfrm>
            <a:off x="152400" y="152400"/>
            <a:ext cx="8858250" cy="6553200"/>
          </a:xfrm>
          <a:prstGeom prst="roundRect">
            <a:avLst>
              <a:gd name="adj" fmla="val 685"/>
            </a:avLst>
          </a:prstGeom>
          <a:blipFill rotWithShape="1">
            <a:blip r:embed="rId12"/>
            <a:stretch>
              <a:fillRect/>
            </a:stretch>
          </a:blipFill>
          <a:ln w="12700" algn="ctr">
            <a:noFill/>
            <a:round/>
          </a:ln>
        </p:spPr>
        <p:txBody>
          <a:bodyPr wrap="none" lIns="0" tIns="10800" rIns="0" bIns="0" anchor="ctr"/>
          <a:lstStyle/>
          <a:p>
            <a:pPr>
              <a:defRPr/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032" name="Rectangle 11"/>
          <p:cNvSpPr>
            <a:spLocks noGrp="1" noChangeArrowheads="1"/>
          </p:cNvSpPr>
          <p:nvPr>
            <p:ph type="body" idx="1"/>
            <p:custDataLst>
              <p:tags r:id="rId13"/>
            </p:custDataLst>
          </p:nvPr>
        </p:nvSpPr>
        <p:spPr bwMode="auto">
          <a:xfrm>
            <a:off x="276225" y="1341438"/>
            <a:ext cx="8597900" cy="4445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45720" rIns="0" bIns="45720" numCol="1" anchor="t" anchorCtr="0" compatLnSpc="1"/>
          <a:lstStyle/>
          <a:p>
            <a:pPr lvl="0"/>
            <a:r>
              <a:rPr lang="de-DE" altLang="zh-CN" dirty="0" smtClean="0"/>
              <a:t>Textmasterformate durch Klicken bearbeiten</a:t>
            </a:r>
            <a:endParaRPr lang="de-DE" altLang="zh-CN" dirty="0" smtClean="0"/>
          </a:p>
          <a:p>
            <a:pPr lvl="1"/>
            <a:r>
              <a:rPr lang="de-DE" altLang="zh-CN" dirty="0" smtClean="0"/>
              <a:t>Zweite Ebene</a:t>
            </a:r>
            <a:endParaRPr lang="de-DE" altLang="zh-CN" dirty="0" smtClean="0"/>
          </a:p>
          <a:p>
            <a:pPr lvl="2"/>
            <a:r>
              <a:rPr lang="de-DE" altLang="zh-CN" dirty="0" smtClean="0"/>
              <a:t>Dritte Ebene</a:t>
            </a:r>
            <a:endParaRPr lang="de-DE" altLang="zh-CN" dirty="0" smtClean="0"/>
          </a:p>
          <a:p>
            <a:pPr lvl="3"/>
            <a:r>
              <a:rPr lang="de-DE" altLang="zh-CN" dirty="0" smtClean="0"/>
              <a:t>Vierte Ebene</a:t>
            </a:r>
            <a:endParaRPr lang="de-DE" altLang="zh-CN" dirty="0" smtClean="0"/>
          </a:p>
          <a:p>
            <a:pPr lvl="4"/>
            <a:r>
              <a:rPr lang="de-DE" altLang="zh-CN" dirty="0" smtClean="0"/>
              <a:t>Fünfte Ebene</a:t>
            </a:r>
            <a:endParaRPr lang="de-DE" altLang="zh-CN" dirty="0" smtClean="0"/>
          </a:p>
        </p:txBody>
      </p:sp>
      <p:graphicFrame>
        <p:nvGraphicFramePr>
          <p:cNvPr id="2" name="Rectangle 2" hidden="1"/>
          <p:cNvGraphicFramePr/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0" name="矩形 1024"/>
                      <p:cNvPicPr/>
                      <p:nvPr/>
                    </p:nvPicPr>
                    <p:blipFill>
                      <a:blip/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000000"/>
          </a:solidFill>
          <a:latin typeface="TKType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000000"/>
          </a:solidFill>
          <a:latin typeface="TKType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000000"/>
          </a:solidFill>
          <a:latin typeface="TKType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000000"/>
          </a:solidFill>
          <a:latin typeface="TKType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>
          <a:solidFill>
            <a:srgbClr val="000000"/>
          </a:solidFill>
          <a:latin typeface="TKType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>
          <a:solidFill>
            <a:srgbClr val="000000"/>
          </a:solidFill>
          <a:latin typeface="TKType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>
          <a:solidFill>
            <a:srgbClr val="000000"/>
          </a:solidFill>
          <a:latin typeface="TKType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>
          <a:solidFill>
            <a:srgbClr val="000000"/>
          </a:solidFill>
          <a:latin typeface="TKType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TKTypeMedium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171450" indent="-17018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¡"/>
        <a:defRPr sz="2800">
          <a:solidFill>
            <a:srgbClr val="000000"/>
          </a:solidFill>
          <a:latin typeface="+mn-lt"/>
        </a:defRPr>
      </a:lvl2pPr>
      <a:lvl3pPr marL="355600" indent="-18288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TKTypeMedium" pitchFamily="34" charset="0"/>
        <a:buChar char="–"/>
        <a:defRPr sz="2400">
          <a:solidFill>
            <a:srgbClr val="000000"/>
          </a:solidFill>
          <a:latin typeface="+mn-lt"/>
        </a:defRPr>
      </a:lvl3pPr>
      <a:lvl4pPr marL="532130" indent="-1746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TKTypeMedium" pitchFamily="34" charset="0"/>
        <a:buChar char="–"/>
        <a:defRPr sz="2000">
          <a:solidFill>
            <a:srgbClr val="000000"/>
          </a:solidFill>
          <a:latin typeface="+mn-lt"/>
        </a:defRPr>
      </a:lvl4pPr>
      <a:lvl5pPr marL="716280" indent="-18288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TKTypeMedium" pitchFamily="34" charset="0"/>
        <a:buChar char="–"/>
        <a:defRPr sz="2000">
          <a:solidFill>
            <a:srgbClr val="000000"/>
          </a:solidFill>
          <a:latin typeface="+mn-lt"/>
        </a:defRPr>
      </a:lvl5pPr>
      <a:lvl6pPr marL="1173480" indent="-18288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TKTypeMedium" pitchFamily="34" charset="0"/>
        <a:buChar char="–"/>
        <a:defRPr>
          <a:solidFill>
            <a:srgbClr val="000000"/>
          </a:solidFill>
          <a:latin typeface="+mn-lt"/>
        </a:defRPr>
      </a:lvl6pPr>
      <a:lvl7pPr marL="1630680" indent="-18288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TKTypeMedium" pitchFamily="34" charset="0"/>
        <a:buChar char="–"/>
        <a:defRPr>
          <a:solidFill>
            <a:srgbClr val="000000"/>
          </a:solidFill>
          <a:latin typeface="+mn-lt"/>
        </a:defRPr>
      </a:lvl7pPr>
      <a:lvl8pPr marL="2087880" indent="-18288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TKTypeMedium" pitchFamily="34" charset="0"/>
        <a:buChar char="–"/>
        <a:defRPr>
          <a:solidFill>
            <a:srgbClr val="000000"/>
          </a:solidFill>
          <a:latin typeface="+mn-lt"/>
        </a:defRPr>
      </a:lvl8pPr>
      <a:lvl9pPr marL="2545080" indent="-18288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TKTypeMedium" pitchFamily="34" charset="0"/>
        <a:buChar char="–"/>
        <a:defRPr>
          <a:solidFill>
            <a:srgbClr val="000000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5.wmf"/><Relationship Id="rId3" Type="http://schemas.openxmlformats.org/officeDocument/2006/relationships/oleObject" Target="../embeddings/Workbook1.xls"/><Relationship Id="rId2" Type="http://schemas.openxmlformats.org/officeDocument/2006/relationships/image" Target="../media/image4.GIF"/><Relationship Id="rId1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83704" y="1556792"/>
            <a:ext cx="8884096" cy="1361033"/>
          </a:xfrm>
          <a:prstGeom prst="rect">
            <a:avLst/>
          </a:prstGeom>
          <a:solidFill>
            <a:schemeClr val="accent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00000"/>
                </a:solidFill>
                <a:latin typeface="TKType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00000"/>
                </a:solidFill>
                <a:latin typeface="TKType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00000"/>
                </a:solidFill>
                <a:latin typeface="TKType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00000"/>
                </a:solidFill>
                <a:latin typeface="TKType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000000"/>
                </a:solidFill>
                <a:latin typeface="TKType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000000"/>
                </a:solidFill>
                <a:latin typeface="TKType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000000"/>
                </a:solidFill>
                <a:latin typeface="TKType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000000"/>
                </a:solidFill>
                <a:latin typeface="TKTypeMedium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zh-CN" sz="4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PMC</a:t>
            </a:r>
            <a:r>
              <a:rPr lang="zh-CN" altLang="en-US" sz="4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流程优化</a:t>
            </a:r>
            <a:endParaRPr lang="zh-CN" altLang="en-US" sz="48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438400" y="3352800"/>
            <a:ext cx="4038600" cy="83099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altLang="zh-CN" sz="4800" b="1" dirty="0" smtClean="0"/>
              <a:t>Pacific</a:t>
            </a:r>
            <a:endParaRPr lang="zh-CN" altLang="en-US" sz="48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生产周期制定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4800" y="836711"/>
            <a:ext cx="30155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l"/>
            </a:pPr>
            <a:r>
              <a:rPr lang="zh-CN" altLang="en-US" sz="2000" b="1" dirty="0" smtClean="0"/>
              <a:t>库存周期</a:t>
            </a:r>
            <a:r>
              <a:rPr lang="en-US" altLang="zh-CN" sz="2000" b="1" dirty="0" smtClean="0"/>
              <a:t>&amp;</a:t>
            </a:r>
            <a:r>
              <a:rPr lang="zh-CN" altLang="en-US" sz="2000" b="1" dirty="0" smtClean="0"/>
              <a:t>生产提前期</a:t>
            </a:r>
            <a:endParaRPr lang="zh-CN" altLang="en-US" sz="2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10540" y="4267200"/>
            <a:ext cx="543740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注塑</a:t>
            </a:r>
            <a:endParaRPr lang="zh-CN" alt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4267200"/>
            <a:ext cx="543739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喷油</a:t>
            </a:r>
            <a:endParaRPr lang="zh-CN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58931" y="3656112"/>
            <a:ext cx="543740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电子</a:t>
            </a: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758931" y="4798368"/>
            <a:ext cx="543740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装配</a:t>
            </a:r>
            <a:endParaRPr lang="zh-CN" alt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5940623"/>
            <a:ext cx="902811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外购物料</a:t>
            </a:r>
            <a:endParaRPr lang="zh-CN" alt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772400" y="4798368"/>
            <a:ext cx="723276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验货期</a:t>
            </a:r>
            <a:endParaRPr lang="zh-CN" alt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066800" y="1447800"/>
            <a:ext cx="72205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包装材料库存周期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&lt;3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天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委外加工物料库存周期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&lt;5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天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 smtClean="0">
                <a:solidFill>
                  <a:srgbClr val="0000CC"/>
                </a:solidFill>
              </a:rPr>
              <a:t>五金件库存周期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&lt;2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周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前工序自制物料：注塑件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&lt;10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天   喷油件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&lt;5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天</a:t>
            </a:r>
            <a:endParaRPr lang="en-US" altLang="zh-CN" sz="2000" b="1" dirty="0" smtClean="0">
              <a:solidFill>
                <a:srgbClr val="0000CC"/>
              </a:solidFill>
            </a:endParaRPr>
          </a:p>
        </p:txBody>
      </p:sp>
      <p:cxnSp>
        <p:nvCxnSpPr>
          <p:cNvPr id="12" name="直接箭头连接符 11"/>
          <p:cNvCxnSpPr>
            <a:stCxn id="8" idx="0"/>
            <a:endCxn id="7" idx="2"/>
          </p:cNvCxnSpPr>
          <p:nvPr/>
        </p:nvCxnSpPr>
        <p:spPr bwMode="auto">
          <a:xfrm rot="5400000" flipH="1" flipV="1">
            <a:off x="5605164" y="5514987"/>
            <a:ext cx="834478" cy="16795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75460" y="4267200"/>
            <a:ext cx="5437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自制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5120" y="5331023"/>
            <a:ext cx="5437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外发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10540" y="5332511"/>
            <a:ext cx="543740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注塑</a:t>
            </a:r>
            <a:endParaRPr lang="zh-CN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657600" y="5332511"/>
            <a:ext cx="543739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喷油</a:t>
            </a:r>
            <a:endParaRPr lang="zh-CN" altLang="en-US" b="1" dirty="0"/>
          </a:p>
        </p:txBody>
      </p:sp>
      <p:cxnSp>
        <p:nvCxnSpPr>
          <p:cNvPr id="18" name="直接箭头连接符 17"/>
          <p:cNvCxnSpPr>
            <a:stCxn id="4" idx="3"/>
            <a:endCxn id="5" idx="1"/>
          </p:cNvCxnSpPr>
          <p:nvPr/>
        </p:nvCxnSpPr>
        <p:spPr bwMode="auto">
          <a:xfrm>
            <a:off x="2154280" y="4421089"/>
            <a:ext cx="1503320" cy="1588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直接箭头连接符 20"/>
          <p:cNvCxnSpPr>
            <a:stCxn id="15" idx="3"/>
            <a:endCxn id="16" idx="1"/>
          </p:cNvCxnSpPr>
          <p:nvPr/>
        </p:nvCxnSpPr>
        <p:spPr bwMode="auto">
          <a:xfrm>
            <a:off x="2154280" y="5486400"/>
            <a:ext cx="1503320" cy="1588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直接箭头连接符 23"/>
          <p:cNvCxnSpPr>
            <a:stCxn id="5" idx="3"/>
            <a:endCxn id="7" idx="1"/>
          </p:cNvCxnSpPr>
          <p:nvPr/>
        </p:nvCxnSpPr>
        <p:spPr bwMode="auto">
          <a:xfrm>
            <a:off x="4201339" y="4421089"/>
            <a:ext cx="1557592" cy="531168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直接箭头连接符 25"/>
          <p:cNvCxnSpPr>
            <a:stCxn id="16" idx="3"/>
            <a:endCxn id="7" idx="1"/>
          </p:cNvCxnSpPr>
          <p:nvPr/>
        </p:nvCxnSpPr>
        <p:spPr bwMode="auto">
          <a:xfrm flipV="1">
            <a:off x="4201339" y="4952257"/>
            <a:ext cx="1557592" cy="534143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直接箭头连接符 27"/>
          <p:cNvCxnSpPr>
            <a:stCxn id="6" idx="2"/>
            <a:endCxn id="7" idx="0"/>
          </p:cNvCxnSpPr>
          <p:nvPr/>
        </p:nvCxnSpPr>
        <p:spPr bwMode="auto">
          <a:xfrm rot="5400000">
            <a:off x="5613562" y="4381128"/>
            <a:ext cx="834479" cy="1588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0" name="直接箭头连接符 29"/>
          <p:cNvCxnSpPr>
            <a:stCxn id="7" idx="3"/>
            <a:endCxn id="9" idx="1"/>
          </p:cNvCxnSpPr>
          <p:nvPr/>
        </p:nvCxnSpPr>
        <p:spPr bwMode="auto">
          <a:xfrm>
            <a:off x="6302671" y="4952257"/>
            <a:ext cx="1469729" cy="1588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2" name="直接箭头连接符 31"/>
          <p:cNvCxnSpPr>
            <a:stCxn id="4" idx="2"/>
            <a:endCxn id="16" idx="0"/>
          </p:cNvCxnSpPr>
          <p:nvPr/>
        </p:nvCxnSpPr>
        <p:spPr bwMode="auto">
          <a:xfrm rot="16200000" flipH="1">
            <a:off x="2527173" y="3930214"/>
            <a:ext cx="757534" cy="2047060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4" name="直接箭头连接符 33"/>
          <p:cNvCxnSpPr>
            <a:stCxn id="15" idx="0"/>
          </p:cNvCxnSpPr>
          <p:nvPr/>
        </p:nvCxnSpPr>
        <p:spPr bwMode="auto">
          <a:xfrm rot="5400000" flipH="1" flipV="1">
            <a:off x="2527173" y="3930214"/>
            <a:ext cx="757534" cy="2047061"/>
          </a:xfrm>
          <a:prstGeom prst="straightConnector1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8" name="肘形连接符 37"/>
          <p:cNvCxnSpPr/>
          <p:nvPr/>
        </p:nvCxnSpPr>
        <p:spPr bwMode="auto">
          <a:xfrm rot="5400000" flipH="1" flipV="1">
            <a:off x="3562128" y="3410472"/>
            <a:ext cx="534143" cy="3924000"/>
          </a:xfrm>
          <a:prstGeom prst="bentConnector3">
            <a:avLst>
              <a:gd name="adj1" fmla="val -42798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4" name="肘形连接符 43"/>
          <p:cNvCxnSpPr/>
          <p:nvPr/>
        </p:nvCxnSpPr>
        <p:spPr bwMode="auto">
          <a:xfrm rot="16200000" flipH="1">
            <a:off x="3581616" y="2588785"/>
            <a:ext cx="531168" cy="3888000"/>
          </a:xfrm>
          <a:prstGeom prst="bentConnector3">
            <a:avLst>
              <a:gd name="adj1" fmla="val -43037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553200" y="4648200"/>
            <a:ext cx="10021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安全期</a:t>
            </a:r>
            <a:r>
              <a:rPr lang="en-US" altLang="zh-CN" dirty="0" smtClean="0"/>
              <a:t>3</a:t>
            </a:r>
            <a:r>
              <a:rPr lang="zh-CN" altLang="en-US" dirty="0" smtClean="0"/>
              <a:t>天</a:t>
            </a:r>
            <a:endParaRPr lang="zh-CN" alt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560403" y="4267200"/>
            <a:ext cx="1002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提前期</a:t>
            </a:r>
            <a:r>
              <a:rPr lang="en-US" altLang="zh-CN" dirty="0" smtClean="0"/>
              <a:t>3</a:t>
            </a:r>
            <a:r>
              <a:rPr lang="zh-CN" altLang="en-US" dirty="0" smtClean="0"/>
              <a:t>天</a:t>
            </a:r>
            <a:endParaRPr lang="zh-CN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514600" y="4111823"/>
            <a:ext cx="1002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提前期</a:t>
            </a:r>
            <a:r>
              <a:rPr lang="en-US" altLang="zh-CN" dirty="0" smtClean="0"/>
              <a:t>4</a:t>
            </a:r>
            <a:r>
              <a:rPr lang="zh-CN" altLang="en-US" dirty="0" smtClean="0"/>
              <a:t>天</a:t>
            </a:r>
            <a:endParaRPr lang="zh-CN" alt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560403" y="5331023"/>
            <a:ext cx="1002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提前期</a:t>
            </a:r>
            <a:r>
              <a:rPr lang="en-US" altLang="zh-CN" dirty="0" smtClean="0"/>
              <a:t>3</a:t>
            </a:r>
            <a:r>
              <a:rPr lang="zh-CN" altLang="en-US" dirty="0" smtClean="0"/>
              <a:t>天</a:t>
            </a:r>
            <a:endParaRPr lang="zh-CN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426802" y="5180211"/>
            <a:ext cx="1002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提前期</a:t>
            </a:r>
            <a:r>
              <a:rPr lang="en-US" altLang="zh-CN" dirty="0" smtClean="0"/>
              <a:t>4</a:t>
            </a:r>
            <a:r>
              <a:rPr lang="zh-CN" altLang="en-US" dirty="0" smtClean="0"/>
              <a:t>天</a:t>
            </a:r>
            <a:endParaRPr lang="zh-CN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320369" y="3656905"/>
            <a:ext cx="1002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提前期</a:t>
            </a:r>
            <a:r>
              <a:rPr lang="en-US" altLang="zh-CN" dirty="0" smtClean="0"/>
              <a:t>4</a:t>
            </a:r>
            <a:r>
              <a:rPr lang="zh-CN" altLang="en-US" dirty="0" smtClean="0"/>
              <a:t>天</a:t>
            </a:r>
            <a:endParaRPr lang="zh-CN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341202" y="5940623"/>
            <a:ext cx="1002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提前期</a:t>
            </a:r>
            <a:r>
              <a:rPr lang="en-US" altLang="zh-CN" dirty="0" smtClean="0"/>
              <a:t>4</a:t>
            </a:r>
            <a:r>
              <a:rPr lang="zh-CN" altLang="en-US" dirty="0" smtClean="0"/>
              <a:t>天</a:t>
            </a:r>
            <a:endParaRPr lang="zh-CN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6014005" y="5410200"/>
            <a:ext cx="1106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提前期</a:t>
            </a:r>
            <a:r>
              <a:rPr lang="en-US" altLang="zh-CN" dirty="0" smtClean="0"/>
              <a:t>&lt;3</a:t>
            </a:r>
            <a:r>
              <a:rPr lang="zh-CN" altLang="en-US" dirty="0" smtClean="0"/>
              <a:t>天</a:t>
            </a:r>
            <a:endParaRPr lang="zh-CN" alt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014005" y="41910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提前期</a:t>
            </a:r>
            <a:r>
              <a:rPr lang="en-US" altLang="zh-CN" dirty="0" smtClean="0"/>
              <a:t>&lt;5</a:t>
            </a:r>
            <a:r>
              <a:rPr lang="zh-CN" altLang="en-US" dirty="0" smtClean="0"/>
              <a:t>天</a:t>
            </a:r>
            <a:endParaRPr lang="zh-CN" altLang="en-US" dirty="0"/>
          </a:p>
        </p:txBody>
      </p:sp>
      <p:sp>
        <p:nvSpPr>
          <p:cNvPr id="57" name="爆炸形 1 56"/>
          <p:cNvSpPr/>
          <p:nvPr/>
        </p:nvSpPr>
        <p:spPr bwMode="auto">
          <a:xfrm>
            <a:off x="6934200" y="1752600"/>
            <a:ext cx="1561476" cy="1634192"/>
          </a:xfrm>
          <a:prstGeom prst="irregularSeal1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dirty="0" smtClean="0"/>
              <a:t>具体时间需商讨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KTypeMedium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生产进度跟进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4800" y="836711"/>
            <a:ext cx="25378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l"/>
            </a:pPr>
            <a:r>
              <a:rPr lang="zh-CN" altLang="en-US" sz="2000" b="1" dirty="0" smtClean="0"/>
              <a:t>实时生产进度反馈</a:t>
            </a:r>
            <a:endParaRPr lang="zh-CN" altLang="en-US" sz="2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95400" y="1600200"/>
            <a:ext cx="5485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solidFill>
                  <a:srgbClr val="0000CC"/>
                </a:solidFill>
              </a:rPr>
              <a:t>实时掌握车间生产进度、成品</a:t>
            </a:r>
            <a:r>
              <a:rPr lang="en-US" altLang="zh-CN" sz="2000" dirty="0" smtClean="0">
                <a:solidFill>
                  <a:srgbClr val="0000CC"/>
                </a:solidFill>
              </a:rPr>
              <a:t>&amp;</a:t>
            </a:r>
            <a:r>
              <a:rPr lang="zh-CN" altLang="en-US" sz="2000" dirty="0" smtClean="0">
                <a:solidFill>
                  <a:srgbClr val="0000CC"/>
                </a:solidFill>
              </a:rPr>
              <a:t>半成品入库信息</a:t>
            </a:r>
            <a:endParaRPr lang="zh-CN" altLang="en-US" sz="2000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4614446"/>
            <a:ext cx="598242" cy="33855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b="1" dirty="0" smtClean="0"/>
              <a:t>车间</a:t>
            </a:r>
            <a:endParaRPr lang="zh-CN" alt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763536" y="4614446"/>
            <a:ext cx="503664" cy="33855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600" b="1" dirty="0" smtClean="0"/>
              <a:t>MC</a:t>
            </a:r>
            <a:endParaRPr lang="zh-CN" alt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723460" y="3549879"/>
            <a:ext cx="598242" cy="33855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b="1" dirty="0" smtClean="0"/>
              <a:t>仓库</a:t>
            </a:r>
            <a:endParaRPr lang="zh-CN" alt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277457" y="4614446"/>
            <a:ext cx="1059906" cy="33855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600" b="1" dirty="0" smtClean="0"/>
              <a:t>PC&amp;OPC</a:t>
            </a:r>
            <a:endParaRPr lang="zh-CN" alt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297494" y="3549879"/>
            <a:ext cx="1018227" cy="33855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600" b="1" dirty="0" smtClean="0"/>
              <a:t>ERP</a:t>
            </a:r>
            <a:r>
              <a:rPr lang="zh-CN" altLang="en-US" sz="1600" b="1" dirty="0" smtClean="0"/>
              <a:t>入数</a:t>
            </a:r>
            <a:endParaRPr lang="zh-CN" altLang="en-US" sz="1600" b="1" dirty="0"/>
          </a:p>
        </p:txBody>
      </p:sp>
      <p:cxnSp>
        <p:nvCxnSpPr>
          <p:cNvPr id="12" name="直接箭头连接符 11"/>
          <p:cNvCxnSpPr>
            <a:stCxn id="5" idx="3"/>
            <a:endCxn id="6" idx="1"/>
          </p:cNvCxnSpPr>
          <p:nvPr/>
        </p:nvCxnSpPr>
        <p:spPr bwMode="auto">
          <a:xfrm>
            <a:off x="2122242" y="4783723"/>
            <a:ext cx="1641294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" name="直接箭头连接符 14"/>
          <p:cNvCxnSpPr>
            <a:stCxn id="6" idx="3"/>
            <a:endCxn id="9" idx="1"/>
          </p:cNvCxnSpPr>
          <p:nvPr/>
        </p:nvCxnSpPr>
        <p:spPr bwMode="auto">
          <a:xfrm>
            <a:off x="4267200" y="4783723"/>
            <a:ext cx="2010257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" name="形状 18"/>
          <p:cNvCxnSpPr>
            <a:stCxn id="5" idx="0"/>
            <a:endCxn id="8" idx="1"/>
          </p:cNvCxnSpPr>
          <p:nvPr/>
        </p:nvCxnSpPr>
        <p:spPr bwMode="auto">
          <a:xfrm rot="5400000" flipH="1" flipV="1">
            <a:off x="2325645" y="3216632"/>
            <a:ext cx="895290" cy="1900339"/>
          </a:xfrm>
          <a:prstGeom prst="bentConnector2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直接箭头连接符 20"/>
          <p:cNvCxnSpPr>
            <a:stCxn id="8" idx="3"/>
            <a:endCxn id="10" idx="1"/>
          </p:cNvCxnSpPr>
          <p:nvPr/>
        </p:nvCxnSpPr>
        <p:spPr bwMode="auto">
          <a:xfrm>
            <a:off x="4321702" y="3719156"/>
            <a:ext cx="1975792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直接箭头连接符 22"/>
          <p:cNvCxnSpPr>
            <a:stCxn id="10" idx="2"/>
            <a:endCxn id="9" idx="0"/>
          </p:cNvCxnSpPr>
          <p:nvPr/>
        </p:nvCxnSpPr>
        <p:spPr bwMode="auto">
          <a:xfrm rot="16200000" flipH="1">
            <a:off x="6444003" y="4251038"/>
            <a:ext cx="726013" cy="80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286000" y="4464279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生产进度</a:t>
            </a:r>
            <a:r>
              <a:rPr lang="en-US" altLang="zh-CN" dirty="0" smtClean="0"/>
              <a:t>&amp;</a:t>
            </a:r>
            <a:r>
              <a:rPr lang="zh-CN" altLang="en-US" dirty="0" smtClean="0"/>
              <a:t>产出</a:t>
            </a:r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648200" y="4460557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生产进度</a:t>
            </a:r>
            <a:r>
              <a:rPr lang="en-US" altLang="zh-CN" dirty="0" smtClean="0"/>
              <a:t>&amp;</a:t>
            </a:r>
            <a:r>
              <a:rPr lang="zh-CN" altLang="en-US" dirty="0" smtClean="0"/>
              <a:t>产出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122242" y="339599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成品入库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648200" y="339599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录入系统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733800" y="2438400"/>
            <a:ext cx="598241" cy="338554"/>
          </a:xfrm>
          <a:prstGeom prst="rect">
            <a:avLst/>
          </a:prstGeom>
          <a:solidFill>
            <a:srgbClr val="00FF00"/>
          </a:solidFill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b="1" dirty="0" smtClean="0"/>
              <a:t>验货</a:t>
            </a:r>
            <a:endParaRPr lang="zh-CN" altLang="en-US" sz="1600" b="1" dirty="0"/>
          </a:p>
        </p:txBody>
      </p:sp>
      <p:cxnSp>
        <p:nvCxnSpPr>
          <p:cNvPr id="30" name="直接箭头连接符 29"/>
          <p:cNvCxnSpPr>
            <a:stCxn id="8" idx="0"/>
            <a:endCxn id="28" idx="2"/>
          </p:cNvCxnSpPr>
          <p:nvPr/>
        </p:nvCxnSpPr>
        <p:spPr bwMode="auto">
          <a:xfrm rot="5400000" flipH="1" flipV="1">
            <a:off x="3641289" y="3158247"/>
            <a:ext cx="772925" cy="10340"/>
          </a:xfrm>
          <a:prstGeom prst="straightConnector1">
            <a:avLst/>
          </a:prstGeom>
          <a:noFill/>
          <a:ln w="19050" cap="flat" cmpd="sng" algn="ctr">
            <a:solidFill>
              <a:srgbClr val="0000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2" name="形状 31"/>
          <p:cNvCxnSpPr>
            <a:stCxn id="28" idx="3"/>
            <a:endCxn id="10" idx="0"/>
          </p:cNvCxnSpPr>
          <p:nvPr/>
        </p:nvCxnSpPr>
        <p:spPr bwMode="auto">
          <a:xfrm>
            <a:off x="4332041" y="2607677"/>
            <a:ext cx="2474567" cy="942202"/>
          </a:xfrm>
          <a:prstGeom prst="bentConnector2">
            <a:avLst/>
          </a:prstGeom>
          <a:noFill/>
          <a:ln w="19050" cap="flat" cmpd="sng" algn="ctr">
            <a:solidFill>
              <a:srgbClr val="0000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5" name="形状 34"/>
          <p:cNvCxnSpPr>
            <a:stCxn id="28" idx="1"/>
            <a:endCxn id="5" idx="0"/>
          </p:cNvCxnSpPr>
          <p:nvPr/>
        </p:nvCxnSpPr>
        <p:spPr bwMode="auto">
          <a:xfrm rot="10800000" flipV="1">
            <a:off x="1823122" y="2607676"/>
            <a:ext cx="1910679" cy="2006769"/>
          </a:xfrm>
          <a:prstGeom prst="bentConnector2">
            <a:avLst/>
          </a:prstGeom>
          <a:noFill/>
          <a:ln w="19050" cap="flat" cmpd="sng" algn="ctr">
            <a:solidFill>
              <a:srgbClr val="0000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077347" y="2209800"/>
            <a:ext cx="135165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NO—</a:t>
            </a:r>
            <a:r>
              <a:rPr lang="zh-CN" altLang="en-US" dirty="0" smtClean="0">
                <a:solidFill>
                  <a:srgbClr val="FF0000"/>
                </a:solidFill>
              </a:rPr>
              <a:t>车间返工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53000" y="2269123"/>
            <a:ext cx="1694696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rgbClr val="FF0000"/>
                </a:solidFill>
              </a:rPr>
              <a:t>Pass—</a:t>
            </a:r>
            <a:r>
              <a:rPr lang="zh-CN" altLang="en-US" sz="1600" dirty="0" smtClean="0">
                <a:solidFill>
                  <a:srgbClr val="FF0000"/>
                </a:solidFill>
              </a:rPr>
              <a:t>数据生效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40" name="圆角矩形 39"/>
          <p:cNvSpPr/>
          <p:nvPr/>
        </p:nvSpPr>
        <p:spPr bwMode="auto">
          <a:xfrm>
            <a:off x="914400" y="3124200"/>
            <a:ext cx="7086600" cy="2743200"/>
          </a:xfrm>
          <a:prstGeom prst="roundRect">
            <a:avLst/>
          </a:prstGeom>
          <a:noFill/>
          <a:ln w="19050" cap="flat" cmpd="sng" algn="ctr">
            <a:solidFill>
              <a:srgbClr val="FF66CC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KTypeMedium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70136" y="916464"/>
            <a:ext cx="8352928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42900" indent="-342900" algn="l"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CN" altLang="en-US" sz="1800" b="1" dirty="0" smtClean="0"/>
              <a:t>生产信息流改善</a:t>
            </a:r>
            <a:endParaRPr lang="zh-CN" altLang="en-US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70136" y="2913974"/>
            <a:ext cx="828092" cy="276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sz="1200" dirty="0" smtClean="0">
                <a:solidFill>
                  <a:srgbClr val="0000FF"/>
                </a:solidFill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外发加工</a:t>
            </a:r>
            <a:endParaRPr lang="en-US" sz="1200" dirty="0" smtClean="0">
              <a:solidFill>
                <a:srgbClr val="0000FF"/>
              </a:solidFill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177733" y="2917178"/>
            <a:ext cx="648000" cy="27699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sz="1200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加工商</a:t>
            </a:r>
            <a:endParaRPr lang="en-US" sz="1200" dirty="0" smtClean="0"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336194" y="3228201"/>
            <a:ext cx="522059" cy="27699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sz="1200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移印</a:t>
            </a:r>
            <a:endParaRPr lang="en-US" sz="1200" dirty="0" smtClean="0"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98128" y="3610832"/>
            <a:ext cx="900100" cy="276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sz="1200" dirty="0" smtClean="0">
                <a:solidFill>
                  <a:srgbClr val="0000FF"/>
                </a:solidFill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外购物料</a:t>
            </a:r>
            <a:endParaRPr lang="en-US" sz="1200" dirty="0" smtClean="0">
              <a:solidFill>
                <a:srgbClr val="0000FF"/>
              </a:solidFill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241629" y="2913974"/>
            <a:ext cx="504056" cy="27699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sz="1200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送货</a:t>
            </a:r>
            <a:endParaRPr lang="en-US" sz="1200" dirty="0" smtClean="0"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41629" y="3581401"/>
            <a:ext cx="504056" cy="27699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sz="1200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送货</a:t>
            </a:r>
            <a:endParaRPr lang="en-US" sz="1200" dirty="0" smtClean="0"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308304" y="3228201"/>
            <a:ext cx="522059" cy="27699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sz="1200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装配</a:t>
            </a:r>
            <a:endParaRPr lang="en-US" sz="1200" dirty="0" smtClean="0"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8298413" y="3228201"/>
            <a:ext cx="522059" cy="27699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sz="1200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包装</a:t>
            </a:r>
            <a:endParaRPr lang="en-US" sz="1200" dirty="0" smtClean="0"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886200" y="1943472"/>
            <a:ext cx="914399" cy="27699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sz="1200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工厂</a:t>
            </a:r>
            <a:r>
              <a:rPr lang="en-US" altLang="zh-CN" sz="1200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PMC</a:t>
            </a:r>
            <a:endParaRPr lang="en-US" sz="1200" dirty="0" smtClean="0"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cxnSp>
        <p:nvCxnSpPr>
          <p:cNvPr id="15" name="直接箭头连接符 14"/>
          <p:cNvCxnSpPr>
            <a:stCxn id="14" idx="2"/>
            <a:endCxn id="68" idx="0"/>
          </p:cNvCxnSpPr>
          <p:nvPr/>
        </p:nvCxnSpPr>
        <p:spPr bwMode="auto">
          <a:xfrm rot="5400000">
            <a:off x="3827821" y="2712622"/>
            <a:ext cx="1007730" cy="23428"/>
          </a:xfrm>
          <a:prstGeom prst="straightConnector1">
            <a:avLst/>
          </a:prstGeom>
          <a:noFill/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直接箭头连接符 17"/>
          <p:cNvCxnSpPr>
            <a:stCxn id="14" idx="1"/>
          </p:cNvCxnSpPr>
          <p:nvPr/>
        </p:nvCxnSpPr>
        <p:spPr bwMode="auto">
          <a:xfrm rot="10800000">
            <a:off x="2753762" y="2081972"/>
            <a:ext cx="1132439" cy="1588"/>
          </a:xfrm>
          <a:prstGeom prst="straightConnector1">
            <a:avLst/>
          </a:prstGeom>
          <a:noFill/>
          <a:ln w="22225" cap="flat" cmpd="sng" algn="ctr">
            <a:solidFill>
              <a:srgbClr val="00FF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直接箭头连接符 19"/>
          <p:cNvCxnSpPr>
            <a:stCxn id="14" idx="2"/>
            <a:endCxn id="24" idx="0"/>
          </p:cNvCxnSpPr>
          <p:nvPr/>
        </p:nvCxnSpPr>
        <p:spPr bwMode="auto">
          <a:xfrm rot="5400000">
            <a:off x="3228034" y="2468409"/>
            <a:ext cx="1363304" cy="867428"/>
          </a:xfrm>
          <a:prstGeom prst="straightConnector1">
            <a:avLst/>
          </a:prstGeom>
          <a:noFill/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直接箭头连接符 20"/>
          <p:cNvCxnSpPr>
            <a:endCxn id="5" idx="0"/>
          </p:cNvCxnSpPr>
          <p:nvPr/>
        </p:nvCxnSpPr>
        <p:spPr bwMode="auto">
          <a:xfrm rot="5400000">
            <a:off x="2153380" y="2568824"/>
            <a:ext cx="696708" cy="1"/>
          </a:xfrm>
          <a:prstGeom prst="straightConnector1">
            <a:avLst/>
          </a:prstGeom>
          <a:noFill/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直接箭头连接符 21"/>
          <p:cNvCxnSpPr>
            <a:stCxn id="5" idx="1"/>
            <a:endCxn id="10" idx="3"/>
          </p:cNvCxnSpPr>
          <p:nvPr/>
        </p:nvCxnSpPr>
        <p:spPr bwMode="auto">
          <a:xfrm rot="10800000">
            <a:off x="1745685" y="3052474"/>
            <a:ext cx="432048" cy="3204"/>
          </a:xfrm>
          <a:prstGeom prst="straightConnector1">
            <a:avLst/>
          </a:prstGeom>
          <a:noFill/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2177733" y="3583775"/>
            <a:ext cx="648000" cy="27699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sz="1200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供应商</a:t>
            </a:r>
            <a:endParaRPr lang="en-US" sz="1200" dirty="0" smtClean="0"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223944" y="3583775"/>
            <a:ext cx="504056" cy="27699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sz="1200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采购</a:t>
            </a:r>
            <a:endParaRPr lang="en-US" sz="1200" dirty="0" smtClean="0"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cxnSp>
        <p:nvCxnSpPr>
          <p:cNvPr id="25" name="直接箭头连接符 24"/>
          <p:cNvCxnSpPr>
            <a:stCxn id="24" idx="1"/>
            <a:endCxn id="23" idx="3"/>
          </p:cNvCxnSpPr>
          <p:nvPr/>
        </p:nvCxnSpPr>
        <p:spPr bwMode="auto">
          <a:xfrm rot="10800000">
            <a:off x="2825734" y="3722275"/>
            <a:ext cx="398211" cy="1588"/>
          </a:xfrm>
          <a:prstGeom prst="straightConnector1">
            <a:avLst/>
          </a:prstGeom>
          <a:noFill/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接箭头连接符 25"/>
          <p:cNvCxnSpPr>
            <a:stCxn id="23" idx="1"/>
            <a:endCxn id="11" idx="3"/>
          </p:cNvCxnSpPr>
          <p:nvPr/>
        </p:nvCxnSpPr>
        <p:spPr bwMode="auto">
          <a:xfrm rot="10800000">
            <a:off x="1745685" y="3719901"/>
            <a:ext cx="432048" cy="2374"/>
          </a:xfrm>
          <a:prstGeom prst="straightConnector1">
            <a:avLst/>
          </a:prstGeom>
          <a:noFill/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直接箭头连接符 27"/>
          <p:cNvCxnSpPr>
            <a:stCxn id="12" idx="3"/>
            <a:endCxn id="13" idx="1"/>
          </p:cNvCxnSpPr>
          <p:nvPr/>
        </p:nvCxnSpPr>
        <p:spPr bwMode="auto">
          <a:xfrm>
            <a:off x="7830363" y="3366701"/>
            <a:ext cx="468050" cy="1588"/>
          </a:xfrm>
          <a:prstGeom prst="straightConnector1">
            <a:avLst/>
          </a:prstGeom>
          <a:noFill/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886199" y="1295400"/>
            <a:ext cx="914401" cy="27699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sz="1200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香港</a:t>
            </a:r>
            <a:r>
              <a:rPr lang="en-US" altLang="zh-CN" sz="1200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PMC</a:t>
            </a:r>
            <a:endParaRPr lang="en-US" sz="1200" dirty="0" smtClean="0"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cxnSp>
        <p:nvCxnSpPr>
          <p:cNvPr id="31" name="直接箭头连接符 30"/>
          <p:cNvCxnSpPr>
            <a:stCxn id="30" idx="2"/>
            <a:endCxn id="14" idx="0"/>
          </p:cNvCxnSpPr>
          <p:nvPr/>
        </p:nvCxnSpPr>
        <p:spPr bwMode="auto">
          <a:xfrm rot="5400000">
            <a:off x="4157864" y="1757935"/>
            <a:ext cx="371073" cy="1588"/>
          </a:xfrm>
          <a:prstGeom prst="straightConnector1">
            <a:avLst/>
          </a:prstGeom>
          <a:noFill/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同侧圆角矩形 31"/>
          <p:cNvSpPr/>
          <p:nvPr/>
        </p:nvSpPr>
        <p:spPr bwMode="auto">
          <a:xfrm>
            <a:off x="2213701" y="1912694"/>
            <a:ext cx="576064" cy="276999"/>
          </a:xfrm>
          <a:prstGeom prst="round2SameRect">
            <a:avLst/>
          </a:prstGeom>
          <a:solidFill>
            <a:srgbClr val="00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成本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33" name="直接箭头连接符 32"/>
          <p:cNvCxnSpPr/>
          <p:nvPr/>
        </p:nvCxnSpPr>
        <p:spPr bwMode="auto">
          <a:xfrm flipV="1">
            <a:off x="6714237" y="1721778"/>
            <a:ext cx="522059" cy="1"/>
          </a:xfrm>
          <a:prstGeom prst="straightConnector1">
            <a:avLst/>
          </a:prstGeom>
          <a:noFill/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接箭头连接符 33"/>
          <p:cNvCxnSpPr/>
          <p:nvPr/>
        </p:nvCxnSpPr>
        <p:spPr bwMode="auto">
          <a:xfrm>
            <a:off x="6714237" y="2063404"/>
            <a:ext cx="522059" cy="3179"/>
          </a:xfrm>
          <a:prstGeom prst="straightConnector1">
            <a:avLst/>
          </a:prstGeom>
          <a:noFill/>
          <a:ln w="22225" cap="flat" cmpd="sng" algn="ctr">
            <a:solidFill>
              <a:srgbClr val="00FF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7308305" y="1545959"/>
            <a:ext cx="936103" cy="3077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生产信号</a:t>
            </a:r>
            <a:endParaRPr lang="en-US" dirty="0" smtClean="0"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7308305" y="1912694"/>
            <a:ext cx="936103" cy="3077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评估信号</a:t>
            </a:r>
            <a:endParaRPr lang="en-US" dirty="0" smtClean="0"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cxnSp>
        <p:nvCxnSpPr>
          <p:cNvPr id="37" name="直接箭头连接符 36"/>
          <p:cNvCxnSpPr>
            <a:stCxn id="14" idx="2"/>
            <a:endCxn id="12" idx="0"/>
          </p:cNvCxnSpPr>
          <p:nvPr/>
        </p:nvCxnSpPr>
        <p:spPr bwMode="auto">
          <a:xfrm rot="16200000" flipH="1">
            <a:off x="5452502" y="1111369"/>
            <a:ext cx="1007730" cy="3225934"/>
          </a:xfrm>
          <a:prstGeom prst="straightConnector1">
            <a:avLst/>
          </a:prstGeom>
          <a:noFill/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圆角矩形 37"/>
          <p:cNvSpPr/>
          <p:nvPr/>
        </p:nvSpPr>
        <p:spPr bwMode="auto">
          <a:xfrm>
            <a:off x="7086600" y="4495800"/>
            <a:ext cx="1584176" cy="1219200"/>
          </a:xfrm>
          <a:prstGeom prst="round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0" marR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1600" b="1" dirty="0" smtClean="0">
                <a:solidFill>
                  <a:srgbClr val="0000FF"/>
                </a:solidFill>
              </a:rPr>
              <a:t>体系建立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KTypeMedium" pitchFamily="34" charset="0"/>
              </a:rPr>
              <a:t>：</a:t>
            </a:r>
            <a:endParaRPr kumimoji="0" lang="en-US" altLang="zh-CN" sz="16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KTypeMedium" pitchFamily="34" charset="0"/>
            </a:endParaRPr>
          </a:p>
          <a:p>
            <a:pPr marL="0" marR="0" indent="0" algn="l" defTabSz="914400" rtl="0" eaLnBrk="1" fontAlgn="base" latinLnBrk="0" hangingPunct="1"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1200" dirty="0" smtClean="0"/>
              <a:t>建立人力评估体系</a:t>
            </a:r>
            <a:endParaRPr lang="en-US" altLang="zh-CN" sz="1200" dirty="0" smtClean="0"/>
          </a:p>
          <a:p>
            <a:pPr marL="0" marR="0" indent="0" algn="l" defTabSz="914400" rtl="0" eaLnBrk="1" fontAlgn="base" latinLnBrk="0" hangingPunct="1"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</a:rPr>
              <a:t>建立库存标准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indent="0" algn="l" defTabSz="914400" rtl="0" eaLnBrk="1" fontAlgn="base" latinLnBrk="0" hangingPunct="1"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</a:rPr>
              <a:t>制订新的生产周期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39" name="圆角矩形 38"/>
          <p:cNvSpPr/>
          <p:nvPr/>
        </p:nvSpPr>
        <p:spPr bwMode="auto">
          <a:xfrm>
            <a:off x="5257800" y="4267200"/>
            <a:ext cx="3511763" cy="1676400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000" tIns="45720" rIns="3600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KTypeMedium" pitchFamily="34" charset="0"/>
            </a:endParaRPr>
          </a:p>
        </p:txBody>
      </p:sp>
      <p:sp>
        <p:nvSpPr>
          <p:cNvPr id="41" name="圆角矩形 40"/>
          <p:cNvSpPr/>
          <p:nvPr/>
        </p:nvSpPr>
        <p:spPr bwMode="auto">
          <a:xfrm>
            <a:off x="2041357" y="4495800"/>
            <a:ext cx="1844843" cy="1066800"/>
          </a:xfrm>
          <a:prstGeom prst="round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0" marR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KTypeMedium" pitchFamily="34" charset="0"/>
              </a:rPr>
              <a:t>  生产计划改善：</a:t>
            </a:r>
            <a:endParaRPr kumimoji="0" lang="en-US" altLang="zh-CN" sz="16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KTypeMedium" pitchFamily="34" charset="0"/>
            </a:endParaRPr>
          </a:p>
          <a:p>
            <a:pPr marL="0" marR="0" indent="0" algn="l" defTabSz="914400" rtl="0" eaLnBrk="1" fontAlgn="base" latinLnBrk="0" hangingPunct="1"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1200" dirty="0" smtClean="0"/>
              <a:t>1.</a:t>
            </a:r>
            <a:r>
              <a:rPr lang="zh-CN" altLang="en-US" sz="1200" dirty="0" smtClean="0"/>
              <a:t>固定排期，均衡排产</a:t>
            </a:r>
            <a:endParaRPr lang="en-US" altLang="zh-CN" sz="1200" dirty="0" smtClean="0"/>
          </a:p>
          <a:p>
            <a:pPr marL="0" marR="0" indent="0" algn="l" defTabSz="914400" rtl="0" eaLnBrk="1" fontAlgn="base" latinLnBrk="0" hangingPunct="1"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</a:rPr>
              <a:t>2.</a:t>
            </a:r>
            <a:r>
              <a:rPr lang="zh-CN" altLang="en-US" sz="1200" dirty="0" smtClean="0"/>
              <a:t>整数排产、按生产能力排产</a:t>
            </a:r>
            <a:endParaRPr lang="en-US" altLang="zh-CN" sz="1200" dirty="0" smtClean="0"/>
          </a:p>
          <a:p>
            <a:pPr marL="0" marR="0" indent="0" algn="l" defTabSz="914400" rtl="0" eaLnBrk="1" fontAlgn="base" latinLnBrk="0" hangingPunct="1"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</a:rPr>
              <a:t>3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</a:rPr>
              <a:t>制订新的生产信息流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42" name="圆角矩形 41"/>
          <p:cNvSpPr/>
          <p:nvPr/>
        </p:nvSpPr>
        <p:spPr bwMode="auto">
          <a:xfrm>
            <a:off x="457200" y="4267200"/>
            <a:ext cx="3511763" cy="1676400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000" tIns="45720" rIns="3600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KTypeMedium" pitchFamily="34" charset="0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5181600" y="3228201"/>
            <a:ext cx="522059" cy="27699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sz="1200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喷油</a:t>
            </a:r>
            <a:endParaRPr lang="en-US" sz="1200" dirty="0" smtClean="0"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4067944" y="3228201"/>
            <a:ext cx="504056" cy="27699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 wrap="square">
            <a:spAutoFit/>
          </a:bodyPr>
          <a:lstStyle/>
          <a:p>
            <a:pPr algn="l" eaLnBrk="0" hangingPunct="0">
              <a:spcAft>
                <a:spcPct val="100000"/>
              </a:spcAft>
              <a:buClr>
                <a:srgbClr val="B3A662"/>
              </a:buClr>
              <a:buSzPct val="80000"/>
              <a:tabLst>
                <a:tab pos="283845" algn="l"/>
              </a:tabLst>
            </a:pPr>
            <a:r>
              <a:rPr lang="zh-CN" altLang="en-US" sz="1200" dirty="0" smtClean="0">
                <a:latin typeface="+mj-lt"/>
                <a:ea typeface="黑体" panose="02010609060101010101" pitchFamily="49" charset="-122"/>
                <a:cs typeface="Arial Unicode MS" panose="020B0604020202020204" pitchFamily="34" charset="-128"/>
                <a:sym typeface="Wingdings" panose="05000000000000000000" pitchFamily="2" charset="2"/>
              </a:rPr>
              <a:t>注塑</a:t>
            </a:r>
            <a:endParaRPr lang="en-US" sz="1200" dirty="0" smtClean="0">
              <a:latin typeface="+mj-lt"/>
              <a:ea typeface="黑体" panose="02010609060101010101" pitchFamily="49" charset="-122"/>
              <a:cs typeface="Arial Unicode MS" panose="020B0604020202020204" pitchFamily="34" charset="-128"/>
              <a:sym typeface="Wingdings" panose="05000000000000000000" pitchFamily="2" charset="2"/>
            </a:endParaRPr>
          </a:p>
        </p:txBody>
      </p:sp>
      <p:cxnSp>
        <p:nvCxnSpPr>
          <p:cNvPr id="69" name="直接箭头连接符 68"/>
          <p:cNvCxnSpPr/>
          <p:nvPr/>
        </p:nvCxnSpPr>
        <p:spPr bwMode="auto">
          <a:xfrm rot="10800000" flipV="1">
            <a:off x="5715000" y="3365113"/>
            <a:ext cx="562800" cy="1588"/>
          </a:xfrm>
          <a:prstGeom prst="straightConnector1">
            <a:avLst/>
          </a:prstGeom>
          <a:noFill/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01357" y="4419602"/>
            <a:ext cx="1440000" cy="1285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0324" y="4419602"/>
            <a:ext cx="1706276" cy="135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3" name="对象 82"/>
          <p:cNvGraphicFramePr>
            <a:graphicFrameLocks noChangeAspect="1"/>
          </p:cNvGraphicFramePr>
          <p:nvPr/>
        </p:nvGraphicFramePr>
        <p:xfrm>
          <a:off x="4190999" y="4419602"/>
          <a:ext cx="914400" cy="1142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Worksheet" showAsIcon="1" r:id="rId3" imgW="914400" imgH="828675" progId="Excel.Sheet.8">
                  <p:embed/>
                </p:oleObj>
              </mc:Choice>
              <mc:Fallback>
                <p:oleObj name="Worksheet" showAsIcon="1" r:id="rId3" imgW="914400" imgH="828675" progId="Excel.Sheet.8">
                  <p:embed/>
                  <p:pic>
                    <p:nvPicPr>
                      <p:cNvPr id="0" name="图片 3072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0999" y="4419602"/>
                        <a:ext cx="914400" cy="114299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6553200" y="115888"/>
            <a:ext cx="2492991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36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改善点呈现</a:t>
            </a:r>
            <a:endParaRPr lang="zh-CN" altLang="en-US" sz="36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cxnSp>
        <p:nvCxnSpPr>
          <p:cNvPr id="44" name="直接箭头连接符 43"/>
          <p:cNvCxnSpPr/>
          <p:nvPr/>
        </p:nvCxnSpPr>
        <p:spPr bwMode="auto">
          <a:xfrm rot="10800000" flipV="1">
            <a:off x="6781800" y="3363525"/>
            <a:ext cx="468000" cy="1588"/>
          </a:xfrm>
          <a:prstGeom prst="straightConnector1">
            <a:avLst/>
          </a:prstGeom>
          <a:noFill/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直接箭头连接符 44"/>
          <p:cNvCxnSpPr/>
          <p:nvPr/>
        </p:nvCxnSpPr>
        <p:spPr bwMode="auto">
          <a:xfrm rot="10800000" flipV="1">
            <a:off x="4618800" y="3368289"/>
            <a:ext cx="562800" cy="1588"/>
          </a:xfrm>
          <a:prstGeom prst="straightConnector1">
            <a:avLst/>
          </a:prstGeom>
          <a:noFill/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95597" y="5147846"/>
            <a:ext cx="1005403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生产中心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71011" y="5147846"/>
            <a:ext cx="80022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加工商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5147846"/>
            <a:ext cx="80022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采购部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3547646"/>
            <a:ext cx="775683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00CC"/>
                </a:solidFill>
              </a:rPr>
              <a:t>MC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6200" y="2328446"/>
            <a:ext cx="83820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00CC"/>
                </a:solidFill>
              </a:rPr>
              <a:t>PC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48564" y="5147846"/>
            <a:ext cx="595036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仓库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cxnSp>
        <p:nvCxnSpPr>
          <p:cNvPr id="9" name="直接箭头连接符 8"/>
          <p:cNvCxnSpPr>
            <a:stCxn id="8" idx="0"/>
            <a:endCxn id="6" idx="2"/>
          </p:cNvCxnSpPr>
          <p:nvPr/>
        </p:nvCxnSpPr>
        <p:spPr bwMode="auto">
          <a:xfrm rot="16200000" flipV="1">
            <a:off x="4329239" y="3831003"/>
            <a:ext cx="1261646" cy="1372040"/>
          </a:xfrm>
          <a:prstGeom prst="straightConnector1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" name="形状 9"/>
          <p:cNvCxnSpPr>
            <a:stCxn id="2" idx="0"/>
            <a:endCxn id="6" idx="3"/>
          </p:cNvCxnSpPr>
          <p:nvPr/>
        </p:nvCxnSpPr>
        <p:spPr bwMode="auto">
          <a:xfrm rot="16200000" flipV="1">
            <a:off x="5364630" y="3014177"/>
            <a:ext cx="1430923" cy="2836416"/>
          </a:xfrm>
          <a:prstGeom prst="bentConnector2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" name="直接连接符 10"/>
          <p:cNvCxnSpPr>
            <a:stCxn id="6" idx="3"/>
          </p:cNvCxnSpPr>
          <p:nvPr/>
        </p:nvCxnSpPr>
        <p:spPr bwMode="auto">
          <a:xfrm>
            <a:off x="4661883" y="3716923"/>
            <a:ext cx="1662717" cy="1600201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接箭头连接符 11"/>
          <p:cNvCxnSpPr>
            <a:endCxn id="2" idx="1"/>
          </p:cNvCxnSpPr>
          <p:nvPr/>
        </p:nvCxnSpPr>
        <p:spPr bwMode="auto">
          <a:xfrm flipV="1">
            <a:off x="6324600" y="5317123"/>
            <a:ext cx="670997" cy="1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形状 12"/>
          <p:cNvCxnSpPr/>
          <p:nvPr/>
        </p:nvCxnSpPr>
        <p:spPr bwMode="auto">
          <a:xfrm rot="10800000" flipV="1">
            <a:off x="1222200" y="2441400"/>
            <a:ext cx="2664000" cy="2664000"/>
          </a:xfrm>
          <a:prstGeom prst="bentConnector2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形状 32"/>
          <p:cNvCxnSpPr/>
          <p:nvPr/>
        </p:nvCxnSpPr>
        <p:spPr bwMode="auto">
          <a:xfrm rot="5400000" flipH="1" flipV="1">
            <a:off x="1492200" y="2708400"/>
            <a:ext cx="2556000" cy="2232000"/>
          </a:xfrm>
          <a:prstGeom prst="bentConnector2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直接箭头连接符 17"/>
          <p:cNvCxnSpPr/>
          <p:nvPr/>
        </p:nvCxnSpPr>
        <p:spPr bwMode="auto">
          <a:xfrm rot="5400000">
            <a:off x="3749882" y="3107323"/>
            <a:ext cx="880646" cy="1588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rot="5400000" flipH="1" flipV="1">
            <a:off x="3978880" y="3107720"/>
            <a:ext cx="879852" cy="1588"/>
          </a:xfrm>
          <a:prstGeom prst="straightConnector1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886201" y="5147846"/>
            <a:ext cx="80022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供应商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cxnSp>
        <p:nvCxnSpPr>
          <p:cNvPr id="23" name="肘形连接符 22"/>
          <p:cNvCxnSpPr/>
          <p:nvPr/>
        </p:nvCxnSpPr>
        <p:spPr bwMode="auto">
          <a:xfrm rot="5400000">
            <a:off x="2836030" y="4060030"/>
            <a:ext cx="1224000" cy="876340"/>
          </a:xfrm>
          <a:prstGeom prst="bentConnector3">
            <a:avLst>
              <a:gd name="adj1" fmla="val 1585"/>
            </a:avLst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661883" y="4388823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仓储信息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38219" y="4081046"/>
            <a:ext cx="829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r>
              <a:rPr lang="zh-CN" altLang="en-US" dirty="0" smtClean="0">
                <a:solidFill>
                  <a:srgbClr val="FF0000"/>
                </a:solidFill>
              </a:rPr>
              <a:t>周排期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35589" y="350520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信息回复</a:t>
            </a:r>
            <a:endParaRPr lang="zh-CN" alt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189411" y="469660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进度回复</a:t>
            </a:r>
            <a:endParaRPr lang="zh-CN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867400" y="3393757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生产进度</a:t>
            </a:r>
            <a:endParaRPr lang="zh-CN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752600" y="2174557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外发</a:t>
            </a:r>
            <a:r>
              <a:rPr lang="en-US" altLang="zh-CN" dirty="0" smtClean="0"/>
              <a:t>&amp;</a:t>
            </a:r>
            <a:r>
              <a:rPr lang="zh-CN" altLang="en-US" dirty="0" smtClean="0"/>
              <a:t>采购指令</a:t>
            </a:r>
            <a:endParaRPr lang="zh-CN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904726" y="4081046"/>
            <a:ext cx="829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r>
              <a:rPr lang="zh-CN" altLang="en-US" dirty="0" smtClean="0">
                <a:solidFill>
                  <a:srgbClr val="FF0000"/>
                </a:solidFill>
              </a:rPr>
              <a:t>周排期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12711" y="1295400"/>
            <a:ext cx="83820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00CC"/>
                </a:solidFill>
              </a:rPr>
              <a:t>OPC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cxnSp>
        <p:nvCxnSpPr>
          <p:cNvPr id="38" name="直接箭头连接符 37"/>
          <p:cNvCxnSpPr/>
          <p:nvPr/>
        </p:nvCxnSpPr>
        <p:spPr bwMode="auto">
          <a:xfrm rot="5400000">
            <a:off x="3849000" y="1982400"/>
            <a:ext cx="684000" cy="0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9" name="直接箭头连接符 38"/>
          <p:cNvCxnSpPr/>
          <p:nvPr/>
        </p:nvCxnSpPr>
        <p:spPr bwMode="auto">
          <a:xfrm rot="5400000" flipH="1" flipV="1">
            <a:off x="4079189" y="1942200"/>
            <a:ext cx="684000" cy="0"/>
          </a:xfrm>
          <a:prstGeom prst="straightConnector1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139727" y="1866780"/>
            <a:ext cx="100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8</a:t>
            </a:r>
            <a:r>
              <a:rPr lang="zh-CN" altLang="en-US" dirty="0" smtClean="0">
                <a:solidFill>
                  <a:srgbClr val="FF0000"/>
                </a:solidFill>
              </a:rPr>
              <a:t>周主计划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04800" y="836711"/>
            <a:ext cx="20201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l"/>
            </a:pPr>
            <a:r>
              <a:rPr lang="zh-CN" altLang="en-US" sz="2000" b="1" dirty="0" smtClean="0"/>
              <a:t>“最经济”模式</a:t>
            </a:r>
            <a:endParaRPr lang="zh-CN" altLang="en-US" sz="2000" b="1" dirty="0" smtClean="0"/>
          </a:p>
        </p:txBody>
      </p:sp>
      <p:sp>
        <p:nvSpPr>
          <p:cNvPr id="42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其他模式介绍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46" name="直接箭头连接符 45"/>
          <p:cNvCxnSpPr/>
          <p:nvPr/>
        </p:nvCxnSpPr>
        <p:spPr bwMode="auto">
          <a:xfrm rot="5400000">
            <a:off x="3472416" y="4515406"/>
            <a:ext cx="1260000" cy="1588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7" name="直接箭头连接符 46"/>
          <p:cNvCxnSpPr/>
          <p:nvPr/>
        </p:nvCxnSpPr>
        <p:spPr bwMode="auto">
          <a:xfrm rot="5400000" flipH="1" flipV="1">
            <a:off x="3655994" y="4498200"/>
            <a:ext cx="1224000" cy="1588"/>
          </a:xfrm>
          <a:prstGeom prst="straightConnector1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2" name="形状 51"/>
          <p:cNvCxnSpPr>
            <a:endCxn id="6" idx="1"/>
          </p:cNvCxnSpPr>
          <p:nvPr/>
        </p:nvCxnSpPr>
        <p:spPr bwMode="auto">
          <a:xfrm rot="5400000" flipH="1" flipV="1">
            <a:off x="2620462" y="3839662"/>
            <a:ext cx="1388477" cy="1143000"/>
          </a:xfrm>
          <a:prstGeom prst="bentConnector2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1867020" y="4081046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进度回复</a:t>
            </a:r>
            <a:endParaRPr lang="zh-CN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319263" y="4542711"/>
            <a:ext cx="829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r>
              <a:rPr lang="zh-CN" altLang="en-US" dirty="0" smtClean="0">
                <a:solidFill>
                  <a:srgbClr val="FF0000"/>
                </a:solidFill>
              </a:rPr>
              <a:t>周排期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56" name="直接箭头连接符 55"/>
          <p:cNvCxnSpPr>
            <a:stCxn id="5" idx="3"/>
            <a:endCxn id="4" idx="1"/>
          </p:cNvCxnSpPr>
          <p:nvPr/>
        </p:nvCxnSpPr>
        <p:spPr bwMode="auto">
          <a:xfrm>
            <a:off x="1867020" y="5317123"/>
            <a:ext cx="703991" cy="1588"/>
          </a:xfrm>
          <a:prstGeom prst="straightConnector1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8" name="肘形连接符 57"/>
          <p:cNvCxnSpPr>
            <a:stCxn id="5" idx="2"/>
            <a:endCxn id="21" idx="2"/>
          </p:cNvCxnSpPr>
          <p:nvPr/>
        </p:nvCxnSpPr>
        <p:spPr bwMode="auto">
          <a:xfrm rot="16200000" flipH="1">
            <a:off x="2876610" y="4076699"/>
            <a:ext cx="1588" cy="2819401"/>
          </a:xfrm>
          <a:prstGeom prst="bentConnector3">
            <a:avLst>
              <a:gd name="adj1" fmla="val 23992451"/>
            </a:avLst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2453320" y="586740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采购信息</a:t>
            </a:r>
            <a:endParaRPr lang="zh-CN" alt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752600" y="548560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采购信息</a:t>
            </a:r>
            <a:endParaRPr lang="zh-CN" altLang="en-US" dirty="0"/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4800" y="836711"/>
            <a:ext cx="35686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l"/>
            </a:pPr>
            <a:r>
              <a:rPr lang="zh-CN" altLang="en-US" sz="2000" b="1" dirty="0" smtClean="0"/>
              <a:t>“自负盈亏”的项目经理模式</a:t>
            </a:r>
            <a:endParaRPr lang="zh-CN" altLang="en-US" sz="2000" b="1" dirty="0" smtClean="0"/>
          </a:p>
        </p:txBody>
      </p:sp>
      <p:sp>
        <p:nvSpPr>
          <p:cNvPr id="3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其他模式介绍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871008"/>
            <a:ext cx="72205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由产品经理按客户进行负责管理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设备、车间、场地按照客户订单量进行划分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按照正规成本评估，由自己团队负责盈利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——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自付盈亏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 相关人员也进行划分</a:t>
            </a:r>
            <a:endParaRPr lang="en-US" altLang="zh-CN" sz="2000" b="1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84163" y="2133600"/>
            <a:ext cx="8680450" cy="4032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矩形 11"/>
          <p:cNvSpPr>
            <a:spLocks noChangeArrowheads="1"/>
          </p:cNvSpPr>
          <p:nvPr/>
        </p:nvSpPr>
        <p:spPr bwMode="auto">
          <a:xfrm>
            <a:off x="323850" y="914400"/>
            <a:ext cx="8820150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 fontAlgn="ctr"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 </a:t>
            </a:r>
            <a:r>
              <a:rPr lang="zh-CN" altLang="en-US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 每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</a:rPr>
              <a:t>半个月更新一次</a:t>
            </a:r>
            <a:r>
              <a:rPr lang="en-US" altLang="zh-CN" b="1" dirty="0">
                <a:solidFill>
                  <a:srgbClr val="000000"/>
                </a:solidFill>
                <a:latin typeface="宋体" panose="02010600030101010101" pitchFamily="2" charset="-122"/>
              </a:rPr>
              <a:t>21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</a:rPr>
              <a:t>周人机预算数据</a:t>
            </a:r>
            <a:r>
              <a:rPr lang="en-US" altLang="zh-CN" dirty="0">
                <a:latin typeface="Constantia" panose="02030602050306030303" pitchFamily="18" charset="0"/>
                <a:ea typeface="黑体" panose="02010609060101010101" pitchFamily="49" charset="-122"/>
                <a:cs typeface="Arial Unicode MS" panose="020B0604020202020204" charset="-122"/>
              </a:rPr>
              <a:t>update man-machine data once per half a month</a:t>
            </a:r>
            <a:endParaRPr lang="en-US" altLang="zh-CN" dirty="0">
              <a:latin typeface="Constantia" panose="02030602050306030303" pitchFamily="18" charset="0"/>
              <a:ea typeface="黑体" panose="02010609060101010101" pitchFamily="49" charset="-122"/>
              <a:cs typeface="Arial Unicode MS" panose="020B0604020202020204" charset="-122"/>
            </a:endParaRPr>
          </a:p>
        </p:txBody>
      </p:sp>
      <p:sp>
        <p:nvSpPr>
          <p:cNvPr id="4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生产计划改善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生产计划改善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70136" y="916464"/>
            <a:ext cx="8352928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42900" indent="-342900" algn="l"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每半个月更新一次</a:t>
            </a:r>
            <a:r>
              <a:rPr lang="en-US" altLang="zh-CN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21</a:t>
            </a: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周人机预算数据</a:t>
            </a:r>
            <a:r>
              <a:rPr lang="en-US" altLang="zh-CN" sz="1800" b="1" dirty="0" smtClean="0"/>
              <a:t>——</a:t>
            </a:r>
            <a:r>
              <a:rPr lang="zh-CN" altLang="en-US" sz="1800" b="1" dirty="0" smtClean="0"/>
              <a:t>作用</a:t>
            </a:r>
            <a:endParaRPr lang="zh-CN" altLang="en-US" sz="1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09099" y="2061627"/>
            <a:ext cx="72205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按照订单情况，提前做好用工计算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&amp;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准备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提前预算设备、厂房需求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提前做好外发加工计划，避免临时决策</a:t>
            </a:r>
            <a:endParaRPr lang="en-US" altLang="zh-CN" sz="2000" b="1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1"/>
          <p:cNvSpPr>
            <a:spLocks noChangeArrowheads="1"/>
          </p:cNvSpPr>
          <p:nvPr/>
        </p:nvSpPr>
        <p:spPr bwMode="auto">
          <a:xfrm>
            <a:off x="457200" y="914400"/>
            <a:ext cx="8686800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 fontAlgn="ctr">
              <a:buFont typeface="Wingdings" panose="05000000000000000000" pitchFamily="2" charset="2"/>
              <a:buChar char="n"/>
            </a:pPr>
            <a:r>
              <a:rPr lang="zh-CN" altLang="en-US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  </a:t>
            </a:r>
            <a:r>
              <a:rPr lang="zh-CN" altLang="en-US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每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</a:rPr>
              <a:t>周更新</a:t>
            </a:r>
            <a:r>
              <a:rPr lang="en-US" altLang="zh-CN" b="1" dirty="0">
                <a:solidFill>
                  <a:srgbClr val="000000"/>
                </a:solidFill>
                <a:latin typeface="宋体" panose="02010600030101010101" pitchFamily="2" charset="-122"/>
              </a:rPr>
              <a:t>8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</a:rPr>
              <a:t>周的订单明细及人手</a:t>
            </a:r>
            <a:r>
              <a:rPr lang="en-US" altLang="zh-CN" b="1" dirty="0">
                <a:solidFill>
                  <a:srgbClr val="000000"/>
                </a:solidFill>
                <a:latin typeface="宋体" panose="02010600030101010101" pitchFamily="2" charset="-122"/>
              </a:rPr>
              <a:t>/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</a:rPr>
              <a:t>工时预算</a:t>
            </a:r>
            <a:r>
              <a:rPr lang="en-US" altLang="zh-CN" dirty="0">
                <a:latin typeface="Constantia" panose="02030602050306030303" pitchFamily="18" charset="0"/>
                <a:ea typeface="黑体" panose="02010609060101010101" pitchFamily="49" charset="-122"/>
                <a:cs typeface="Arial Unicode MS" panose="020B0604020202020204" charset="-122"/>
              </a:rPr>
              <a:t>update order details and work force/</a:t>
            </a:r>
            <a:r>
              <a:rPr lang="en-US" altLang="zh-CN" dirty="0" err="1">
                <a:latin typeface="Constantia" panose="02030602050306030303" pitchFamily="18" charset="0"/>
                <a:ea typeface="黑体" panose="02010609060101010101" pitchFamily="49" charset="-122"/>
                <a:cs typeface="Arial Unicode MS" panose="020B0604020202020204" charset="-122"/>
              </a:rPr>
              <a:t>workhours</a:t>
            </a:r>
            <a:r>
              <a:rPr lang="en-US" altLang="zh-CN" dirty="0">
                <a:latin typeface="Constantia" panose="02030602050306030303" pitchFamily="18" charset="0"/>
                <a:ea typeface="黑体" panose="02010609060101010101" pitchFamily="49" charset="-122"/>
                <a:cs typeface="Arial Unicode MS" panose="020B0604020202020204" charset="-122"/>
              </a:rPr>
              <a:t> target weekly</a:t>
            </a:r>
            <a:endParaRPr lang="en-US" altLang="zh-CN" dirty="0">
              <a:latin typeface="Constantia" panose="02030602050306030303" pitchFamily="18" charset="0"/>
              <a:ea typeface="黑体" panose="02010609060101010101" pitchFamily="49" charset="-122"/>
              <a:cs typeface="Arial Unicode MS" panose="020B0604020202020204" charset="-122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65113" y="1676400"/>
            <a:ext cx="8726487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生产计划改善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生产计划改善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70136" y="916464"/>
            <a:ext cx="8352928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42900" indent="-342900" algn="l"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 </a:t>
            </a: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每周更新</a:t>
            </a:r>
            <a:r>
              <a:rPr lang="en-US" altLang="zh-CN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8</a:t>
            </a: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周的订单明细及人手</a:t>
            </a:r>
            <a:r>
              <a:rPr lang="en-US" altLang="zh-CN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/</a:t>
            </a: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工时</a:t>
            </a: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预算</a:t>
            </a:r>
            <a:r>
              <a:rPr lang="en-US" altLang="zh-CN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——</a:t>
            </a: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作用</a:t>
            </a:r>
            <a:endParaRPr lang="zh-CN" altLang="en-US" sz="1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061627"/>
            <a:ext cx="79825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主要用于人手预算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/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工时评估，从而预先人员准备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&amp;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外发协助决策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 用于需要进口物料、采购周期长的物料订料需要</a:t>
            </a:r>
            <a:endParaRPr lang="en-US" altLang="zh-CN" sz="2000" b="1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4"/>
          <p:cNvSpPr>
            <a:spLocks noChangeArrowheads="1"/>
          </p:cNvSpPr>
          <p:nvPr/>
        </p:nvSpPr>
        <p:spPr bwMode="auto">
          <a:xfrm>
            <a:off x="71438" y="1066800"/>
            <a:ext cx="9072562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 fontAlgn="ctr">
              <a:buFont typeface="Wingdings" panose="05000000000000000000" pitchFamily="2" charset="2"/>
              <a:buChar char="n"/>
            </a:pPr>
            <a:r>
              <a:rPr lang="en-US" altLang="zh-CN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OPC</a:t>
            </a:r>
            <a:r>
              <a:rPr lang="zh-CN" altLang="en-US" sz="1800" b="1" dirty="0">
                <a:solidFill>
                  <a:srgbClr val="000000"/>
                </a:solidFill>
                <a:latin typeface="宋体" panose="02010600030101010101" pitchFamily="2" charset="-122"/>
              </a:rPr>
              <a:t>发出产品落货排期及放数</a:t>
            </a:r>
            <a:r>
              <a:rPr lang="en-US" altLang="zh-CN" sz="1800" b="1" dirty="0">
                <a:solidFill>
                  <a:srgbClr val="000000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1800" b="1" dirty="0">
                <a:solidFill>
                  <a:srgbClr val="000000"/>
                </a:solidFill>
                <a:latin typeface="宋体" panose="02010600030101010101" pitchFamily="2" charset="-122"/>
              </a:rPr>
              <a:t>落货前</a:t>
            </a:r>
            <a:r>
              <a:rPr lang="en-US" altLang="zh-CN" sz="1800" b="1" dirty="0">
                <a:solidFill>
                  <a:srgbClr val="000000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1800" b="1" dirty="0">
                <a:solidFill>
                  <a:srgbClr val="000000"/>
                </a:solidFill>
                <a:latin typeface="宋体" panose="02010600030101010101" pitchFamily="2" charset="-122"/>
              </a:rPr>
              <a:t>或</a:t>
            </a:r>
            <a:r>
              <a:rPr lang="en-US" altLang="zh-CN" sz="1800" b="1" dirty="0">
                <a:solidFill>
                  <a:srgbClr val="000000"/>
                </a:solidFill>
                <a:latin typeface="宋体" panose="02010600030101010101" pitchFamily="2" charset="-122"/>
              </a:rPr>
              <a:t>4WK)</a:t>
            </a:r>
            <a:r>
              <a:rPr lang="en-US" altLang="zh-CN" sz="2000" b="1" dirty="0">
                <a:solidFill>
                  <a:srgbClr val="000000"/>
                </a:solidFill>
                <a:latin typeface="宋体" panose="02010600030101010101" pitchFamily="2" charset="-122"/>
              </a:rPr>
              <a:t> </a:t>
            </a:r>
            <a:r>
              <a:rPr lang="en-US" altLang="zh-CN" dirty="0">
                <a:latin typeface="Constantia" panose="02030602050306030303" pitchFamily="18" charset="0"/>
                <a:ea typeface="黑体" panose="02010609060101010101" pitchFamily="49" charset="-122"/>
                <a:cs typeface="Arial Unicode MS" panose="020B0604020202020204" charset="-122"/>
              </a:rPr>
              <a:t>OPC offers product delivery schedule and quantity.</a:t>
            </a:r>
            <a:endParaRPr lang="zh-CN" altLang="en-US" dirty="0">
              <a:latin typeface="Constantia" panose="02030602050306030303" pitchFamily="18" charset="0"/>
              <a:ea typeface="黑体" panose="02010609060101010101" pitchFamily="49" charset="-122"/>
              <a:cs typeface="Arial Unicode MS" panose="020B0604020202020204" charset="-122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82563" y="1981200"/>
            <a:ext cx="8887802" cy="4471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生产计划改善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7"/>
          <p:cNvSpPr txBox="1"/>
          <p:nvPr/>
        </p:nvSpPr>
        <p:spPr>
          <a:xfrm>
            <a:off x="6096000" y="276225"/>
            <a:ext cx="2771775" cy="33855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标题 7"/>
          <p:cNvSpPr txBox="1"/>
          <p:nvPr/>
        </p:nvSpPr>
        <p:spPr>
          <a:xfrm>
            <a:off x="6705600" y="152399"/>
            <a:ext cx="22860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背景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&amp;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目的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95536" y="1066800"/>
            <a:ext cx="80648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l"/>
            </a:pPr>
            <a:r>
              <a:rPr lang="zh-CN" altLang="en-US" sz="1800" b="1" dirty="0" smtClean="0"/>
              <a:t>规划背景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762000" y="1447800"/>
            <a:ext cx="8208912" cy="457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u"/>
            </a:pPr>
            <a:r>
              <a:rPr lang="zh-CN" altLang="en-US" sz="1600" b="1" dirty="0" smtClean="0"/>
              <a:t> 公司战略层面：</a:t>
            </a:r>
            <a:r>
              <a:rPr lang="zh-CN" altLang="en-US" sz="1600" dirty="0" smtClean="0"/>
              <a:t>为应对目前工厂营运困局进行变革，降低营运成本，提升企业竞争力</a:t>
            </a:r>
            <a:endParaRPr lang="en-US" altLang="zh-CN" sz="1600" dirty="0" smtClean="0"/>
          </a:p>
        </p:txBody>
      </p:sp>
      <p:sp>
        <p:nvSpPr>
          <p:cNvPr id="18" name="矩形 17"/>
          <p:cNvSpPr/>
          <p:nvPr/>
        </p:nvSpPr>
        <p:spPr bwMode="auto">
          <a:xfrm>
            <a:off x="395536" y="3377952"/>
            <a:ext cx="80648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Char char="l"/>
            </a:pPr>
            <a:r>
              <a:rPr lang="en-US" altLang="zh-CN" sz="1600" b="1" dirty="0" smtClean="0"/>
              <a:t> </a:t>
            </a:r>
            <a:r>
              <a:rPr lang="zh-CN" altLang="en-US" sz="1600" b="1" dirty="0" smtClean="0"/>
              <a:t>规划目的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KTypeMedium" pitchFamily="34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683568" y="4267200"/>
            <a:ext cx="80648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 </a:t>
            </a:r>
            <a:r>
              <a:rPr lang="zh-CN" altLang="en-US" sz="1600" dirty="0" smtClean="0">
                <a:solidFill>
                  <a:srgbClr val="000099"/>
                </a:solidFill>
              </a:rPr>
              <a:t>建立一套高效运作的生产计划模式</a:t>
            </a:r>
            <a:r>
              <a:rPr lang="en-US" altLang="zh-CN" sz="1600" dirty="0" smtClean="0">
                <a:solidFill>
                  <a:srgbClr val="000099"/>
                </a:solidFill>
              </a:rPr>
              <a:t>&amp;</a:t>
            </a:r>
            <a:r>
              <a:rPr lang="zh-CN" altLang="en-US" sz="1600" dirty="0" smtClean="0">
                <a:solidFill>
                  <a:srgbClr val="000099"/>
                </a:solidFill>
              </a:rPr>
              <a:t>物料控制流程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KTypeMedium" pitchFamily="34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83568" y="4749552"/>
            <a:ext cx="8460432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solidFill>
                  <a:srgbClr val="000099"/>
                </a:solidFill>
              </a:rPr>
              <a:t> </a:t>
            </a:r>
            <a:r>
              <a:rPr lang="zh-CN" altLang="en-US" sz="1600" dirty="0" smtClean="0">
                <a:solidFill>
                  <a:srgbClr val="000099"/>
                </a:solidFill>
              </a:rPr>
              <a:t>做到生产计划精度高、对生产有效控制、计划达成率高、生产周期合适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KTypeMedium" pitchFamily="34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683568" y="3758952"/>
            <a:ext cx="80648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 </a:t>
            </a:r>
            <a:r>
              <a:rPr lang="zh-CN" altLang="en-US" sz="1600" dirty="0" smtClean="0">
                <a:solidFill>
                  <a:srgbClr val="000099"/>
                </a:solidFill>
              </a:rPr>
              <a:t>组建一支能够真正“控制、指挥、统筹”总生产的</a:t>
            </a:r>
            <a:r>
              <a:rPr lang="en-US" altLang="zh-CN" sz="1600" dirty="0" smtClean="0">
                <a:solidFill>
                  <a:srgbClr val="000099"/>
                </a:solidFill>
              </a:rPr>
              <a:t>PMC</a:t>
            </a:r>
            <a:r>
              <a:rPr lang="zh-CN" altLang="en-US" sz="1600" dirty="0" smtClean="0">
                <a:solidFill>
                  <a:srgbClr val="000099"/>
                </a:solidFill>
              </a:rPr>
              <a:t>团队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KTypeMedium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04800" y="5939135"/>
            <a:ext cx="8686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高精度生产计划     高精确物料控制    高精细生产周期</a:t>
            </a:r>
            <a:endParaRPr lang="zh-CN" alt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685800" y="5282952"/>
            <a:ext cx="8460432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solidFill>
                  <a:srgbClr val="000099"/>
                </a:solidFill>
              </a:rPr>
              <a:t> </a:t>
            </a:r>
            <a:r>
              <a:rPr lang="zh-CN" altLang="en-US" sz="1600" dirty="0" smtClean="0">
                <a:solidFill>
                  <a:srgbClr val="000099"/>
                </a:solidFill>
              </a:rPr>
              <a:t>物料进度控制精确，物料需求计划准确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KTypeMedium" pitchFamily="34" charset="0"/>
            </a:endParaRPr>
          </a:p>
        </p:txBody>
      </p:sp>
      <p:sp>
        <p:nvSpPr>
          <p:cNvPr id="12" name="矩形 1"/>
          <p:cNvSpPr>
            <a:spLocks noChangeArrowheads="1"/>
          </p:cNvSpPr>
          <p:nvPr/>
        </p:nvSpPr>
        <p:spPr bwMode="auto">
          <a:xfrm>
            <a:off x="685800" y="1905000"/>
            <a:ext cx="6934200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600" b="1" dirty="0" smtClean="0"/>
              <a:t> 项目层面：</a:t>
            </a:r>
            <a:endParaRPr lang="en-US" altLang="zh-CN" sz="1600" b="1" dirty="0" smtClean="0"/>
          </a:p>
          <a:p>
            <a:pPr marL="72009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dirty="0" smtClean="0"/>
              <a:t> </a:t>
            </a:r>
            <a:r>
              <a:rPr lang="zh-CN" altLang="en-US" sz="1600" dirty="0"/>
              <a:t>计划精度不足</a:t>
            </a:r>
            <a:r>
              <a:rPr lang="en-US" altLang="zh-CN" sz="1600" dirty="0"/>
              <a:t>/</a:t>
            </a:r>
            <a:r>
              <a:rPr lang="zh-CN" altLang="en-US" sz="1600" dirty="0"/>
              <a:t>缺少有效控制</a:t>
            </a:r>
            <a:r>
              <a:rPr lang="en-US" altLang="zh-CN" sz="1600" dirty="0"/>
              <a:t>/</a:t>
            </a:r>
            <a:r>
              <a:rPr lang="zh-CN" altLang="en-US" sz="1600" dirty="0"/>
              <a:t>达成率偏低</a:t>
            </a:r>
            <a:endParaRPr lang="en-US" altLang="zh-CN" sz="1600" dirty="0"/>
          </a:p>
          <a:p>
            <a:pPr marL="72009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dirty="0" smtClean="0"/>
              <a:t>进度</a:t>
            </a:r>
            <a:r>
              <a:rPr lang="zh-CN" altLang="en-US" sz="1600" dirty="0"/>
              <a:t>控制精度不足</a:t>
            </a:r>
            <a:r>
              <a:rPr lang="en-US" altLang="zh-CN" sz="1600" dirty="0"/>
              <a:t>/</a:t>
            </a:r>
            <a:r>
              <a:rPr lang="zh-CN" altLang="en-US" sz="1600" dirty="0"/>
              <a:t>及时交货率偏低</a:t>
            </a:r>
            <a:endParaRPr lang="en-US" altLang="zh-CN" sz="1600" dirty="0"/>
          </a:p>
          <a:p>
            <a:pPr marL="72009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dirty="0" smtClean="0"/>
              <a:t>中间</a:t>
            </a:r>
            <a:r>
              <a:rPr lang="zh-CN" altLang="en-US" sz="1600" dirty="0"/>
              <a:t>库存多</a:t>
            </a:r>
            <a:r>
              <a:rPr lang="en-US" altLang="zh-CN" sz="1600" dirty="0"/>
              <a:t>/</a:t>
            </a:r>
            <a:r>
              <a:rPr lang="zh-CN" altLang="en-US" sz="1600" dirty="0"/>
              <a:t>生产周期长</a:t>
            </a:r>
            <a:r>
              <a:rPr lang="en-US" altLang="zh-CN" sz="1600" dirty="0"/>
              <a:t>/</a:t>
            </a:r>
            <a:r>
              <a:rPr lang="zh-CN" altLang="en-US" sz="1600" dirty="0"/>
              <a:t>面积利用率低</a:t>
            </a:r>
            <a:endParaRPr lang="zh-CN" altLang="en-US" sz="1600" dirty="0"/>
          </a:p>
        </p:txBody>
      </p:sp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生产计划改善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70136" y="916464"/>
            <a:ext cx="8352928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42900" indent="-342900" algn="l"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OPC</a:t>
            </a: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发出产品落货排期及放数</a:t>
            </a:r>
            <a:r>
              <a:rPr lang="en-US" altLang="zh-CN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落货前</a:t>
            </a:r>
            <a:r>
              <a:rPr lang="en-US" altLang="zh-CN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或</a:t>
            </a:r>
            <a:r>
              <a:rPr lang="en-US" altLang="zh-CN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4WK)</a:t>
            </a:r>
            <a:r>
              <a:rPr lang="en-US" altLang="zh-CN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——</a:t>
            </a: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作用</a:t>
            </a:r>
            <a:endParaRPr lang="zh-CN" altLang="en-US" sz="1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09099" y="2061627"/>
            <a:ext cx="72205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落货排期使用于制定两周排期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 控制放数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3WK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或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4WK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，降低客户减单或订单变更造成的风险，同时减少因控制不到位造成的人为物料失误损失</a:t>
            </a:r>
            <a:endParaRPr lang="en-US" altLang="zh-CN" sz="2000" b="1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4"/>
          <p:cNvSpPr>
            <a:spLocks noChangeArrowheads="1"/>
          </p:cNvSpPr>
          <p:nvPr/>
        </p:nvSpPr>
        <p:spPr bwMode="auto">
          <a:xfrm>
            <a:off x="323850" y="987623"/>
            <a:ext cx="8104188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 fontAlgn="ctr">
              <a:buFont typeface="Wingdings" panose="05000000000000000000" pitchFamily="2" charset="2"/>
              <a:buChar char="n"/>
            </a:pPr>
            <a:r>
              <a:rPr lang="zh-CN" altLang="en-US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  </a:t>
            </a:r>
            <a:r>
              <a:rPr lang="zh-CN" altLang="en-US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装配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</a:rPr>
              <a:t>跟单</a:t>
            </a:r>
            <a:r>
              <a:rPr lang="en-US" altLang="zh-CN" b="1" dirty="0">
                <a:solidFill>
                  <a:srgbClr val="000000"/>
                </a:solidFill>
                <a:latin typeface="宋体" panose="02010600030101010101" pitchFamily="2" charset="-122"/>
              </a:rPr>
              <a:t>MC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</a:rPr>
              <a:t>每周更新</a:t>
            </a:r>
            <a:r>
              <a:rPr lang="en-US" altLang="zh-CN" b="1" dirty="0">
                <a:solidFill>
                  <a:srgbClr val="00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</a:rPr>
              <a:t>周装配排期 </a:t>
            </a:r>
            <a:r>
              <a:rPr lang="en-US" altLang="zh-CN" dirty="0">
                <a:latin typeface="Constantia" panose="02030602050306030303" pitchFamily="18" charset="0"/>
                <a:ea typeface="黑体" panose="02010609060101010101" pitchFamily="49" charset="-122"/>
                <a:cs typeface="Arial Unicode MS" panose="020B0604020202020204" charset="-122"/>
              </a:rPr>
              <a:t>update assembly </a:t>
            </a:r>
            <a:r>
              <a:rPr lang="en-US" altLang="zh-CN" dirty="0" err="1">
                <a:latin typeface="Constantia" panose="02030602050306030303" pitchFamily="18" charset="0"/>
                <a:ea typeface="黑体" panose="02010609060101010101" pitchFamily="49" charset="-122"/>
                <a:cs typeface="Arial Unicode MS" panose="020B0604020202020204" charset="-122"/>
              </a:rPr>
              <a:t>achedule</a:t>
            </a:r>
            <a:r>
              <a:rPr lang="en-US" altLang="zh-CN" dirty="0">
                <a:latin typeface="Constantia" panose="02030602050306030303" pitchFamily="18" charset="0"/>
                <a:ea typeface="黑体" panose="02010609060101010101" pitchFamily="49" charset="-122"/>
                <a:cs typeface="Arial Unicode MS" panose="020B0604020202020204" charset="-122"/>
              </a:rPr>
              <a:t> per 2 weeks</a:t>
            </a:r>
            <a:endParaRPr lang="en-US" altLang="zh-CN" dirty="0">
              <a:latin typeface="Constantia" panose="02030602050306030303" pitchFamily="18" charset="0"/>
              <a:ea typeface="黑体" panose="02010609060101010101" pitchFamily="49" charset="-122"/>
              <a:cs typeface="Arial Unicode MS" panose="020B0604020202020204" charset="-122"/>
            </a:endParaRPr>
          </a:p>
        </p:txBody>
      </p:sp>
      <p:pic>
        <p:nvPicPr>
          <p:cNvPr id="3" name="图片 3" descr="image00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95288" y="1905001"/>
            <a:ext cx="8462962" cy="4044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生产计划改善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生产计划改善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70136" y="916464"/>
            <a:ext cx="8352928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42900" indent="-342900" algn="l"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装配跟单</a:t>
            </a:r>
            <a:r>
              <a:rPr lang="en-US" altLang="zh-CN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MC</a:t>
            </a: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每周更新</a:t>
            </a:r>
            <a:r>
              <a:rPr lang="en-US" altLang="zh-CN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周装配排</a:t>
            </a: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期</a:t>
            </a:r>
            <a:r>
              <a:rPr lang="en-US" altLang="zh-CN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——</a:t>
            </a:r>
            <a:r>
              <a:rPr lang="zh-CN" altLang="en-US" sz="18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作用</a:t>
            </a:r>
            <a:endParaRPr lang="zh-CN" altLang="en-US" sz="1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09099" y="2061627"/>
            <a:ext cx="72205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香港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PMC&amp;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其他订单跟进部门实时了解生产实际状态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 制定两周排期减少车间转拉、追物料等浪费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物控部门根据两周排期跟进物料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仓库按照两周排期控制仓库物料</a:t>
            </a:r>
            <a:endParaRPr lang="en-US" altLang="zh-CN" sz="2000" b="1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23850" y="2112963"/>
            <a:ext cx="8372475" cy="3373437"/>
          </a:xfrm>
          <a:prstGeom prst="rect">
            <a:avLst/>
          </a:prstGeom>
          <a:noFill/>
          <a:ln w="1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矩形 7"/>
          <p:cNvSpPr>
            <a:spLocks noChangeArrowheads="1"/>
          </p:cNvSpPr>
          <p:nvPr/>
        </p:nvSpPr>
        <p:spPr bwMode="auto">
          <a:xfrm>
            <a:off x="407988" y="1219200"/>
            <a:ext cx="8507412" cy="33855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square">
            <a:spAutoFit/>
          </a:bodyPr>
          <a:lstStyle/>
          <a:p>
            <a:pPr algn="l" fontAlgn="ctr">
              <a:buFont typeface="Wingdings" panose="05000000000000000000" pitchFamily="2" charset="2"/>
              <a:buChar char="n"/>
            </a:pPr>
            <a:r>
              <a:rPr lang="en-US" altLang="zh-CN" sz="16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PMC</a:t>
            </a:r>
            <a:r>
              <a:rPr lang="zh-CN" altLang="en-US" sz="1600" b="1" dirty="0">
                <a:solidFill>
                  <a:srgbClr val="000000"/>
                </a:solidFill>
                <a:latin typeface="宋体" panose="02010600030101010101" pitchFamily="2" charset="-122"/>
              </a:rPr>
              <a:t>跟进报验，产品</a:t>
            </a:r>
            <a:r>
              <a:rPr lang="en-US" altLang="zh-CN" sz="1600" b="1" dirty="0">
                <a:solidFill>
                  <a:srgbClr val="000000"/>
                </a:solidFill>
                <a:latin typeface="宋体" panose="02010600030101010101" pitchFamily="2" charset="-122"/>
              </a:rPr>
              <a:t>OK</a:t>
            </a:r>
            <a:r>
              <a:rPr lang="zh-CN" altLang="en-US" sz="1600" b="1" dirty="0">
                <a:solidFill>
                  <a:srgbClr val="000000"/>
                </a:solidFill>
                <a:latin typeface="宋体" panose="02010600030101010101" pitchFamily="2" charset="-122"/>
              </a:rPr>
              <a:t>后入仓 </a:t>
            </a:r>
            <a:r>
              <a:rPr lang="en-US" altLang="zh-CN" sz="1600" dirty="0">
                <a:latin typeface="Constantia" panose="02030602050306030303" pitchFamily="18" charset="0"/>
                <a:ea typeface="黑体" panose="02010609060101010101" pitchFamily="49" charset="-122"/>
                <a:cs typeface="Arial Unicode MS" panose="020B0604020202020204" charset="-122"/>
              </a:rPr>
              <a:t>follow up and </a:t>
            </a:r>
            <a:r>
              <a:rPr lang="en-US" altLang="zh-CN" sz="1600" dirty="0" err="1">
                <a:latin typeface="Constantia" panose="02030602050306030303" pitchFamily="18" charset="0"/>
                <a:ea typeface="黑体" panose="02010609060101010101" pitchFamily="49" charset="-122"/>
                <a:cs typeface="Arial Unicode MS" panose="020B0604020202020204" charset="-122"/>
              </a:rPr>
              <a:t>inspect,products</a:t>
            </a:r>
            <a:r>
              <a:rPr lang="en-US" altLang="zh-CN" sz="1600" dirty="0">
                <a:latin typeface="Constantia" panose="02030602050306030303" pitchFamily="18" charset="0"/>
                <a:ea typeface="黑体" panose="02010609060101010101" pitchFamily="49" charset="-122"/>
                <a:cs typeface="Arial Unicode MS" panose="020B0604020202020204" charset="-122"/>
              </a:rPr>
              <a:t> into the warehouse if ok</a:t>
            </a:r>
            <a:endParaRPr lang="en-US" altLang="zh-CN" sz="1600" dirty="0">
              <a:latin typeface="Constantia" panose="02030602050306030303" pitchFamily="18" charset="0"/>
              <a:ea typeface="黑体" panose="02010609060101010101" pitchFamily="49" charset="-122"/>
              <a:cs typeface="Arial Unicode MS" panose="020B0604020202020204" charset="-122"/>
            </a:endParaRPr>
          </a:p>
        </p:txBody>
      </p:sp>
      <p:sp>
        <p:nvSpPr>
          <p:cNvPr id="4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生产计划改善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生产计划改善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70136" y="916464"/>
            <a:ext cx="8352928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42900" indent="-342900" algn="l"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 </a:t>
            </a: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改善安排</a:t>
            </a:r>
            <a:r>
              <a:rPr lang="en-US" altLang="zh-CN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——</a:t>
            </a: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现阶段必须做的</a:t>
            </a:r>
            <a:endParaRPr lang="zh-CN" altLang="en-US" sz="1800" b="1" dirty="0"/>
          </a:p>
        </p:txBody>
      </p:sp>
      <p:sp>
        <p:nvSpPr>
          <p:cNvPr id="4" name="矩形 3"/>
          <p:cNvSpPr/>
          <p:nvPr/>
        </p:nvSpPr>
        <p:spPr bwMode="auto">
          <a:xfrm>
            <a:off x="683568" y="1676400"/>
            <a:ext cx="80648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 </a:t>
            </a:r>
            <a:r>
              <a:rPr lang="zh-CN" altLang="en-US" sz="1600" dirty="0" smtClean="0">
                <a:solidFill>
                  <a:srgbClr val="000099"/>
                </a:solidFill>
              </a:rPr>
              <a:t>尽快完成两周排期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KTypeMedium" pitchFamily="34" charset="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685800" y="2234952"/>
            <a:ext cx="80648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 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8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周排期增加人力需求评估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KTypeMedium" pitchFamily="34" charset="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685800" y="2971800"/>
            <a:ext cx="80648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 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按产品跟进物料、跟进生产进度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KTypeMedium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70136" y="4292352"/>
            <a:ext cx="8352928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42900" indent="-342900" algn="l"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 </a:t>
            </a: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改善安排</a:t>
            </a:r>
            <a:r>
              <a:rPr lang="en-US" altLang="zh-CN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——</a:t>
            </a: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第二阶段目标</a:t>
            </a:r>
            <a:endParaRPr lang="zh-CN" altLang="en-US" sz="1800" b="1" dirty="0"/>
          </a:p>
        </p:txBody>
      </p:sp>
      <p:sp>
        <p:nvSpPr>
          <p:cNvPr id="8" name="矩形 7"/>
          <p:cNvSpPr/>
          <p:nvPr/>
        </p:nvSpPr>
        <p:spPr bwMode="auto">
          <a:xfrm>
            <a:off x="658168" y="4876800"/>
            <a:ext cx="80648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 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整合采购与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MC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重复工作内容，达到人力精简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KTypeMedium" pitchFamily="34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658168" y="5486400"/>
            <a:ext cx="80648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 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整合外发与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MC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KTypeMedium" pitchFamily="34" charset="0"/>
              </a:rPr>
              <a:t>重复工作内容，达到人力精简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KTypeMedium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7"/>
          <p:cNvSpPr txBox="1"/>
          <p:nvPr/>
        </p:nvSpPr>
        <p:spPr>
          <a:xfrm>
            <a:off x="6172200" y="152399"/>
            <a:ext cx="28194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目前存在的问题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70136" y="916464"/>
            <a:ext cx="8352928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42900" indent="-342900" algn="l"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 </a:t>
            </a: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问题一</a:t>
            </a:r>
            <a:r>
              <a:rPr lang="en-US" altLang="zh-CN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——</a:t>
            </a: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沟通配合</a:t>
            </a:r>
            <a:r>
              <a:rPr lang="en-US" altLang="zh-CN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&amp;</a:t>
            </a: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责任不清</a:t>
            </a:r>
            <a:endParaRPr lang="zh-CN" altLang="en-US" sz="1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390900" y="205740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 smtClean="0"/>
              <a:t>工程部</a:t>
            </a:r>
            <a:endParaRPr lang="zh-CN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4821875" y="2057400"/>
            <a:ext cx="116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 smtClean="0"/>
              <a:t>香港</a:t>
            </a:r>
            <a:r>
              <a:rPr lang="en-US" altLang="zh-CN" sz="1800" dirty="0" smtClean="0"/>
              <a:t>PMC</a:t>
            </a:r>
            <a:endParaRPr lang="zh-CN" alt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1046201" y="3276600"/>
            <a:ext cx="110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 smtClean="0"/>
              <a:t>生产车间</a:t>
            </a:r>
            <a:endParaRPr lang="zh-CN" alt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924706" y="327660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 smtClean="0"/>
              <a:t>采购部</a:t>
            </a:r>
            <a:endParaRPr lang="zh-CN" altLang="en-US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6220048" y="32766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 smtClean="0"/>
              <a:t>PMC</a:t>
            </a:r>
            <a:endParaRPr lang="zh-CN" alt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4572377" y="327660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 smtClean="0"/>
              <a:t>外发组</a:t>
            </a:r>
            <a:endParaRPr lang="zh-CN" altLang="en-US" sz="1800" dirty="0"/>
          </a:p>
        </p:txBody>
      </p:sp>
      <p:cxnSp>
        <p:nvCxnSpPr>
          <p:cNvPr id="11" name="直接箭头连接符 10"/>
          <p:cNvCxnSpPr/>
          <p:nvPr/>
        </p:nvCxnSpPr>
        <p:spPr bwMode="auto">
          <a:xfrm flipV="1">
            <a:off x="1144548" y="2057400"/>
            <a:ext cx="2019300" cy="1219200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直接箭头连接符 12"/>
          <p:cNvCxnSpPr/>
          <p:nvPr/>
        </p:nvCxnSpPr>
        <p:spPr bwMode="auto">
          <a:xfrm rot="10800000">
            <a:off x="6172200" y="2242066"/>
            <a:ext cx="2170332" cy="1219200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75699" y="4927937"/>
            <a:ext cx="72205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统筹部门责任不清晰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 部门间缺乏沟通、配合</a:t>
            </a:r>
            <a:endParaRPr lang="en-US" altLang="zh-CN" sz="2000" b="1" dirty="0" smtClean="0">
              <a:solidFill>
                <a:srgbClr val="00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96200" y="3276600"/>
            <a:ext cx="646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 smtClean="0"/>
              <a:t>仓库</a:t>
            </a:r>
            <a:endParaRPr lang="zh-CN" altLang="en-US" sz="1800" dirty="0"/>
          </a:p>
        </p:txBody>
      </p:sp>
      <p:sp>
        <p:nvSpPr>
          <p:cNvPr id="19" name="椭圆 18"/>
          <p:cNvSpPr/>
          <p:nvPr/>
        </p:nvSpPr>
        <p:spPr bwMode="auto">
          <a:xfrm>
            <a:off x="4038600" y="2242066"/>
            <a:ext cx="1066800" cy="1110734"/>
          </a:xfrm>
          <a:prstGeom prst="ellipse">
            <a:avLst/>
          </a:prstGeom>
          <a:noFill/>
          <a:ln w="9525" cap="flat" cmpd="sng" algn="ctr">
            <a:solidFill>
              <a:srgbClr val="A2A3A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KTypeMedium" pitchFamily="34" charset="0"/>
              </a:rPr>
              <a:t>谁是中心？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KTypeMedium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7"/>
          <p:cNvSpPr txBox="1"/>
          <p:nvPr/>
        </p:nvSpPr>
        <p:spPr>
          <a:xfrm>
            <a:off x="6172200" y="152399"/>
            <a:ext cx="28194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目前存在的问题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70136" y="916464"/>
            <a:ext cx="8352928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42900" indent="-342900" algn="l"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 </a:t>
            </a: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问题二</a:t>
            </a:r>
            <a:r>
              <a:rPr lang="en-US" altLang="zh-CN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——</a:t>
            </a:r>
            <a:r>
              <a:rPr lang="zh-CN" altLang="en-US" sz="1800" b="1" dirty="0" smtClean="0">
                <a:solidFill>
                  <a:srgbClr val="0000CC"/>
                </a:solidFill>
                <a:latin typeface="宋体" panose="02010600030101010101" pitchFamily="2" charset="-122"/>
              </a:rPr>
              <a:t>领导力</a:t>
            </a:r>
            <a:endParaRPr lang="zh-CN" altLang="en-US" sz="1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209800"/>
            <a:ext cx="72205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统筹部门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&amp;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统筹人员的能力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 部门间配合协调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&amp;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执行的能力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对下属人员的工作领导能力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对业务熟悉能力</a:t>
            </a:r>
            <a:endParaRPr lang="en-US" altLang="zh-CN" sz="2000" b="1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 bwMode="auto">
          <a:xfrm>
            <a:off x="7019925" y="189731"/>
            <a:ext cx="2124075" cy="2779712"/>
            <a:chOff x="2880" y="-17"/>
            <a:chExt cx="1338" cy="1751"/>
          </a:xfrm>
        </p:grpSpPr>
        <p:sp>
          <p:nvSpPr>
            <p:cNvPr id="3" name="Freeform 9"/>
            <p:cNvSpPr/>
            <p:nvPr/>
          </p:nvSpPr>
          <p:spPr bwMode="auto">
            <a:xfrm>
              <a:off x="3402" y="5"/>
              <a:ext cx="336" cy="1566"/>
            </a:xfrm>
            <a:custGeom>
              <a:avLst/>
              <a:gdLst>
                <a:gd name="T0" fmla="*/ 325 w 336"/>
                <a:gd name="T1" fmla="*/ 0 h 1566"/>
                <a:gd name="T2" fmla="*/ 212 w 336"/>
                <a:gd name="T3" fmla="*/ 273 h 1566"/>
                <a:gd name="T4" fmla="*/ 76 w 336"/>
                <a:gd name="T5" fmla="*/ 794 h 1566"/>
                <a:gd name="T6" fmla="*/ 7 w 336"/>
                <a:gd name="T7" fmla="*/ 1384 h 1566"/>
                <a:gd name="T8" fmla="*/ 121 w 336"/>
                <a:gd name="T9" fmla="*/ 1543 h 1566"/>
                <a:gd name="T10" fmla="*/ 280 w 336"/>
                <a:gd name="T11" fmla="*/ 1520 h 1566"/>
                <a:gd name="T12" fmla="*/ 325 w 336"/>
                <a:gd name="T13" fmla="*/ 1339 h 1566"/>
                <a:gd name="T14" fmla="*/ 212 w 336"/>
                <a:gd name="T15" fmla="*/ 1248 h 1566"/>
                <a:gd name="T16" fmla="*/ 98 w 336"/>
                <a:gd name="T17" fmla="*/ 1293 h 1566"/>
                <a:gd name="T18" fmla="*/ 76 w 336"/>
                <a:gd name="T19" fmla="*/ 1407 h 1566"/>
                <a:gd name="T20" fmla="*/ 166 w 336"/>
                <a:gd name="T21" fmla="*/ 1497 h 1566"/>
                <a:gd name="T22" fmla="*/ 234 w 336"/>
                <a:gd name="T23" fmla="*/ 1475 h 1566"/>
                <a:gd name="T24" fmla="*/ 257 w 336"/>
                <a:gd name="T25" fmla="*/ 1407 h 1566"/>
                <a:gd name="T26" fmla="*/ 234 w 336"/>
                <a:gd name="T27" fmla="*/ 1339 h 1566"/>
                <a:gd name="T28" fmla="*/ 166 w 336"/>
                <a:gd name="T29" fmla="*/ 1339 h 1566"/>
                <a:gd name="T30" fmla="*/ 144 w 336"/>
                <a:gd name="T31" fmla="*/ 1407 h 156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36"/>
                <a:gd name="T49" fmla="*/ 0 h 1566"/>
                <a:gd name="T50" fmla="*/ 336 w 336"/>
                <a:gd name="T51" fmla="*/ 1566 h 156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36" h="1566">
                  <a:moveTo>
                    <a:pt x="325" y="0"/>
                  </a:moveTo>
                  <a:cubicBezTo>
                    <a:pt x="289" y="70"/>
                    <a:pt x="253" y="141"/>
                    <a:pt x="212" y="273"/>
                  </a:cubicBezTo>
                  <a:cubicBezTo>
                    <a:pt x="171" y="405"/>
                    <a:pt x="110" y="609"/>
                    <a:pt x="76" y="794"/>
                  </a:cubicBezTo>
                  <a:cubicBezTo>
                    <a:pt x="42" y="979"/>
                    <a:pt x="0" y="1259"/>
                    <a:pt x="7" y="1384"/>
                  </a:cubicBezTo>
                  <a:cubicBezTo>
                    <a:pt x="14" y="1509"/>
                    <a:pt x="76" y="1520"/>
                    <a:pt x="121" y="1543"/>
                  </a:cubicBezTo>
                  <a:cubicBezTo>
                    <a:pt x="166" y="1566"/>
                    <a:pt x="246" y="1554"/>
                    <a:pt x="280" y="1520"/>
                  </a:cubicBezTo>
                  <a:cubicBezTo>
                    <a:pt x="314" y="1486"/>
                    <a:pt x="336" y="1384"/>
                    <a:pt x="325" y="1339"/>
                  </a:cubicBezTo>
                  <a:cubicBezTo>
                    <a:pt x="314" y="1294"/>
                    <a:pt x="250" y="1256"/>
                    <a:pt x="212" y="1248"/>
                  </a:cubicBezTo>
                  <a:cubicBezTo>
                    <a:pt x="174" y="1240"/>
                    <a:pt x="121" y="1267"/>
                    <a:pt x="98" y="1293"/>
                  </a:cubicBezTo>
                  <a:cubicBezTo>
                    <a:pt x="75" y="1319"/>
                    <a:pt x="65" y="1373"/>
                    <a:pt x="76" y="1407"/>
                  </a:cubicBezTo>
                  <a:cubicBezTo>
                    <a:pt x="87" y="1441"/>
                    <a:pt x="140" y="1486"/>
                    <a:pt x="166" y="1497"/>
                  </a:cubicBezTo>
                  <a:cubicBezTo>
                    <a:pt x="192" y="1508"/>
                    <a:pt x="219" y="1490"/>
                    <a:pt x="234" y="1475"/>
                  </a:cubicBezTo>
                  <a:cubicBezTo>
                    <a:pt x="249" y="1460"/>
                    <a:pt x="257" y="1430"/>
                    <a:pt x="257" y="1407"/>
                  </a:cubicBezTo>
                  <a:cubicBezTo>
                    <a:pt x="257" y="1384"/>
                    <a:pt x="249" y="1350"/>
                    <a:pt x="234" y="1339"/>
                  </a:cubicBezTo>
                  <a:cubicBezTo>
                    <a:pt x="219" y="1328"/>
                    <a:pt x="181" y="1328"/>
                    <a:pt x="166" y="1339"/>
                  </a:cubicBezTo>
                  <a:cubicBezTo>
                    <a:pt x="151" y="1350"/>
                    <a:pt x="144" y="1400"/>
                    <a:pt x="144" y="1407"/>
                  </a:cubicBezTo>
                </a:path>
              </a:pathLst>
            </a:custGeom>
            <a:noFill/>
            <a:ln w="15875">
              <a:solidFill>
                <a:srgbClr val="969696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" name="Freeform 10"/>
            <p:cNvSpPr/>
            <p:nvPr/>
          </p:nvSpPr>
          <p:spPr bwMode="auto">
            <a:xfrm>
              <a:off x="3674" y="-17"/>
              <a:ext cx="276" cy="1542"/>
            </a:xfrm>
            <a:custGeom>
              <a:avLst/>
              <a:gdLst>
                <a:gd name="T0" fmla="*/ 94 w 276"/>
                <a:gd name="T1" fmla="*/ 0 h 1316"/>
                <a:gd name="T2" fmla="*/ 4 w 276"/>
                <a:gd name="T3" fmla="*/ 746 h 1316"/>
                <a:gd name="T4" fmla="*/ 117 w 276"/>
                <a:gd name="T5" fmla="*/ 1618 h 1316"/>
                <a:gd name="T6" fmla="*/ 276 w 276"/>
                <a:gd name="T7" fmla="*/ 1807 h 13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316"/>
                <a:gd name="T14" fmla="*/ 276 w 276"/>
                <a:gd name="T15" fmla="*/ 1316 h 13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316">
                  <a:moveTo>
                    <a:pt x="94" y="0"/>
                  </a:moveTo>
                  <a:cubicBezTo>
                    <a:pt x="47" y="174"/>
                    <a:pt x="0" y="348"/>
                    <a:pt x="4" y="544"/>
                  </a:cubicBezTo>
                  <a:cubicBezTo>
                    <a:pt x="8" y="740"/>
                    <a:pt x="72" y="1050"/>
                    <a:pt x="117" y="1179"/>
                  </a:cubicBezTo>
                  <a:cubicBezTo>
                    <a:pt x="162" y="1308"/>
                    <a:pt x="246" y="1293"/>
                    <a:pt x="276" y="1316"/>
                  </a:cubicBezTo>
                </a:path>
              </a:pathLst>
            </a:custGeom>
            <a:noFill/>
            <a:ln w="15875">
              <a:solidFill>
                <a:srgbClr val="C0C0C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" name="Freeform 11"/>
            <p:cNvSpPr/>
            <p:nvPr/>
          </p:nvSpPr>
          <p:spPr bwMode="auto">
            <a:xfrm>
              <a:off x="3923" y="5"/>
              <a:ext cx="265" cy="1270"/>
            </a:xfrm>
            <a:custGeom>
              <a:avLst/>
              <a:gdLst>
                <a:gd name="T0" fmla="*/ 76 w 514"/>
                <a:gd name="T1" fmla="*/ 0 h 2155"/>
                <a:gd name="T2" fmla="*/ 107 w 514"/>
                <a:gd name="T3" fmla="*/ 55 h 2155"/>
                <a:gd name="T4" fmla="*/ 137 w 514"/>
                <a:gd name="T5" fmla="*/ 220 h 2155"/>
                <a:gd name="T6" fmla="*/ 107 w 514"/>
                <a:gd name="T7" fmla="*/ 631 h 2155"/>
                <a:gd name="T8" fmla="*/ 46 w 514"/>
                <a:gd name="T9" fmla="*/ 733 h 2155"/>
                <a:gd name="T10" fmla="*/ 16 w 514"/>
                <a:gd name="T11" fmla="*/ 725 h 2155"/>
                <a:gd name="T12" fmla="*/ 4 w 514"/>
                <a:gd name="T13" fmla="*/ 678 h 2155"/>
                <a:gd name="T14" fmla="*/ 40 w 514"/>
                <a:gd name="T15" fmla="*/ 654 h 2155"/>
                <a:gd name="T16" fmla="*/ 64 w 514"/>
                <a:gd name="T17" fmla="*/ 678 h 2155"/>
                <a:gd name="T18" fmla="*/ 64 w 514"/>
                <a:gd name="T19" fmla="*/ 709 h 2155"/>
                <a:gd name="T20" fmla="*/ 40 w 514"/>
                <a:gd name="T21" fmla="*/ 717 h 2155"/>
                <a:gd name="T22" fmla="*/ 22 w 514"/>
                <a:gd name="T23" fmla="*/ 693 h 2155"/>
                <a:gd name="T24" fmla="*/ 35 w 514"/>
                <a:gd name="T25" fmla="*/ 669 h 2155"/>
                <a:gd name="T26" fmla="*/ 46 w 514"/>
                <a:gd name="T27" fmla="*/ 669 h 2155"/>
                <a:gd name="T28" fmla="*/ 53 w 514"/>
                <a:gd name="T29" fmla="*/ 693 h 2155"/>
                <a:gd name="T30" fmla="*/ 40 w 514"/>
                <a:gd name="T31" fmla="*/ 701 h 21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14"/>
                <a:gd name="T49" fmla="*/ 0 h 2155"/>
                <a:gd name="T50" fmla="*/ 514 w 514"/>
                <a:gd name="T51" fmla="*/ 2155 h 21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14" h="2155">
                  <a:moveTo>
                    <a:pt x="287" y="0"/>
                  </a:moveTo>
                  <a:cubicBezTo>
                    <a:pt x="325" y="26"/>
                    <a:pt x="363" y="53"/>
                    <a:pt x="401" y="159"/>
                  </a:cubicBezTo>
                  <a:cubicBezTo>
                    <a:pt x="439" y="265"/>
                    <a:pt x="514" y="359"/>
                    <a:pt x="514" y="635"/>
                  </a:cubicBezTo>
                  <a:cubicBezTo>
                    <a:pt x="514" y="911"/>
                    <a:pt x="458" y="1569"/>
                    <a:pt x="401" y="1815"/>
                  </a:cubicBezTo>
                  <a:cubicBezTo>
                    <a:pt x="344" y="2061"/>
                    <a:pt x="231" y="2065"/>
                    <a:pt x="174" y="2110"/>
                  </a:cubicBezTo>
                  <a:cubicBezTo>
                    <a:pt x="117" y="2155"/>
                    <a:pt x="87" y="2113"/>
                    <a:pt x="61" y="2087"/>
                  </a:cubicBezTo>
                  <a:cubicBezTo>
                    <a:pt x="35" y="2061"/>
                    <a:pt x="0" y="1985"/>
                    <a:pt x="15" y="1951"/>
                  </a:cubicBezTo>
                  <a:cubicBezTo>
                    <a:pt x="30" y="1917"/>
                    <a:pt x="113" y="1883"/>
                    <a:pt x="151" y="1883"/>
                  </a:cubicBezTo>
                  <a:cubicBezTo>
                    <a:pt x="189" y="1883"/>
                    <a:pt x="227" y="1925"/>
                    <a:pt x="242" y="1951"/>
                  </a:cubicBezTo>
                  <a:cubicBezTo>
                    <a:pt x="257" y="1977"/>
                    <a:pt x="257" y="2023"/>
                    <a:pt x="242" y="2042"/>
                  </a:cubicBezTo>
                  <a:cubicBezTo>
                    <a:pt x="227" y="2061"/>
                    <a:pt x="177" y="2072"/>
                    <a:pt x="151" y="2064"/>
                  </a:cubicBezTo>
                  <a:cubicBezTo>
                    <a:pt x="125" y="2056"/>
                    <a:pt x="87" y="2019"/>
                    <a:pt x="83" y="1996"/>
                  </a:cubicBezTo>
                  <a:cubicBezTo>
                    <a:pt x="79" y="1973"/>
                    <a:pt x="114" y="1939"/>
                    <a:pt x="129" y="1928"/>
                  </a:cubicBezTo>
                  <a:cubicBezTo>
                    <a:pt x="144" y="1917"/>
                    <a:pt x="163" y="1917"/>
                    <a:pt x="174" y="1928"/>
                  </a:cubicBezTo>
                  <a:cubicBezTo>
                    <a:pt x="185" y="1939"/>
                    <a:pt x="201" y="1981"/>
                    <a:pt x="197" y="1996"/>
                  </a:cubicBezTo>
                  <a:cubicBezTo>
                    <a:pt x="193" y="2011"/>
                    <a:pt x="162" y="2027"/>
                    <a:pt x="151" y="2019"/>
                  </a:cubicBezTo>
                </a:path>
              </a:pathLst>
            </a:custGeom>
            <a:noFill/>
            <a:ln w="12700">
              <a:solidFill>
                <a:srgbClr val="EAEAEA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6" name="Group 12"/>
            <p:cNvGrpSpPr/>
            <p:nvPr/>
          </p:nvGrpSpPr>
          <p:grpSpPr bwMode="auto">
            <a:xfrm>
              <a:off x="3719" y="0"/>
              <a:ext cx="499" cy="1638"/>
              <a:chOff x="3719" y="0"/>
              <a:chExt cx="499" cy="1833"/>
            </a:xfrm>
          </p:grpSpPr>
          <p:grpSp>
            <p:nvGrpSpPr>
              <p:cNvPr id="72" name="Group 13"/>
              <p:cNvGrpSpPr/>
              <p:nvPr/>
            </p:nvGrpSpPr>
            <p:grpSpPr bwMode="auto">
              <a:xfrm rot="1368130">
                <a:off x="3744" y="0"/>
                <a:ext cx="253" cy="198"/>
                <a:chOff x="2825" y="3007"/>
                <a:chExt cx="229" cy="242"/>
              </a:xfrm>
            </p:grpSpPr>
            <p:sp>
              <p:nvSpPr>
                <p:cNvPr id="104" name="Freeform 14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5" name="Freeform 15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73" name="AutoShape 16"/>
              <p:cNvSpPr>
                <a:spLocks noChangeArrowheads="1"/>
              </p:cNvSpPr>
              <p:nvPr/>
            </p:nvSpPr>
            <p:spPr bwMode="auto">
              <a:xfrm>
                <a:off x="3970" y="0"/>
                <a:ext cx="22" cy="1706"/>
              </a:xfrm>
              <a:custGeom>
                <a:avLst/>
                <a:gdLst>
                  <a:gd name="T0" fmla="*/ 0 w 21600"/>
                  <a:gd name="T1" fmla="*/ 5 h 21600"/>
                  <a:gd name="T2" fmla="*/ 0 w 21600"/>
                  <a:gd name="T3" fmla="*/ 11 h 21600"/>
                  <a:gd name="T4" fmla="*/ 0 w 21600"/>
                  <a:gd name="T5" fmla="*/ 5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909 w 21600"/>
                  <a:gd name="T13" fmla="*/ 4495 h 21600"/>
                  <a:gd name="T14" fmla="*/ 16691 w 21600"/>
                  <a:gd name="T15" fmla="*/ 1710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74" name="Group 17"/>
              <p:cNvGrpSpPr/>
              <p:nvPr/>
            </p:nvGrpSpPr>
            <p:grpSpPr bwMode="auto">
              <a:xfrm rot="-3920841">
                <a:off x="3968" y="150"/>
                <a:ext cx="187" cy="267"/>
                <a:chOff x="2825" y="3007"/>
                <a:chExt cx="229" cy="242"/>
              </a:xfrm>
            </p:grpSpPr>
            <p:sp>
              <p:nvSpPr>
                <p:cNvPr id="102" name="Freeform 18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3" name="Freeform 19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75" name="Group 20"/>
              <p:cNvGrpSpPr/>
              <p:nvPr/>
            </p:nvGrpSpPr>
            <p:grpSpPr bwMode="auto">
              <a:xfrm rot="801070">
                <a:off x="3797" y="686"/>
                <a:ext cx="229" cy="148"/>
                <a:chOff x="2825" y="3007"/>
                <a:chExt cx="229" cy="242"/>
              </a:xfrm>
            </p:grpSpPr>
            <p:sp>
              <p:nvSpPr>
                <p:cNvPr id="100" name="Freeform 21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1" name="Freeform 22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76" name="Group 23"/>
              <p:cNvGrpSpPr/>
              <p:nvPr/>
            </p:nvGrpSpPr>
            <p:grpSpPr bwMode="auto">
              <a:xfrm rot="1368130">
                <a:off x="3719" y="297"/>
                <a:ext cx="278" cy="198"/>
                <a:chOff x="2825" y="3007"/>
                <a:chExt cx="229" cy="242"/>
              </a:xfrm>
            </p:grpSpPr>
            <p:sp>
              <p:nvSpPr>
                <p:cNvPr id="98" name="Freeform 24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9" name="Freeform 25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77" name="Group 26"/>
              <p:cNvGrpSpPr/>
              <p:nvPr/>
            </p:nvGrpSpPr>
            <p:grpSpPr bwMode="auto">
              <a:xfrm rot="-3920841">
                <a:off x="3991" y="571"/>
                <a:ext cx="188" cy="267"/>
                <a:chOff x="2825" y="3007"/>
                <a:chExt cx="229" cy="242"/>
              </a:xfrm>
            </p:grpSpPr>
            <p:sp>
              <p:nvSpPr>
                <p:cNvPr id="96" name="Freeform 27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7" name="Freeform 28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78" name="Group 29"/>
              <p:cNvGrpSpPr/>
              <p:nvPr/>
            </p:nvGrpSpPr>
            <p:grpSpPr bwMode="auto">
              <a:xfrm rot="-3920841">
                <a:off x="3942" y="822"/>
                <a:ext cx="187" cy="175"/>
                <a:chOff x="2825" y="3007"/>
                <a:chExt cx="229" cy="242"/>
              </a:xfrm>
            </p:grpSpPr>
            <p:sp>
              <p:nvSpPr>
                <p:cNvPr id="94" name="Freeform 30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5" name="Freeform 31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79" name="Group 32"/>
              <p:cNvGrpSpPr/>
              <p:nvPr/>
            </p:nvGrpSpPr>
            <p:grpSpPr bwMode="auto">
              <a:xfrm rot="-4306443">
                <a:off x="3938" y="1264"/>
                <a:ext cx="187" cy="176"/>
                <a:chOff x="2825" y="3007"/>
                <a:chExt cx="229" cy="242"/>
              </a:xfrm>
            </p:grpSpPr>
            <p:sp>
              <p:nvSpPr>
                <p:cNvPr id="92" name="Freeform 33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" name="Freeform 34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80" name="Group 35"/>
              <p:cNvGrpSpPr/>
              <p:nvPr/>
            </p:nvGrpSpPr>
            <p:grpSpPr bwMode="auto">
              <a:xfrm rot="801070">
                <a:off x="3770" y="1053"/>
                <a:ext cx="228" cy="148"/>
                <a:chOff x="2825" y="3007"/>
                <a:chExt cx="229" cy="242"/>
              </a:xfrm>
            </p:grpSpPr>
            <p:sp>
              <p:nvSpPr>
                <p:cNvPr id="90" name="Freeform 36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1" name="Freeform 37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81" name="Group 38"/>
              <p:cNvGrpSpPr/>
              <p:nvPr/>
            </p:nvGrpSpPr>
            <p:grpSpPr bwMode="auto">
              <a:xfrm rot="801070">
                <a:off x="3770" y="1461"/>
                <a:ext cx="228" cy="149"/>
                <a:chOff x="2825" y="3007"/>
                <a:chExt cx="229" cy="242"/>
              </a:xfrm>
            </p:grpSpPr>
            <p:sp>
              <p:nvSpPr>
                <p:cNvPr id="88" name="Freeform 39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89" name="Freeform 40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82" name="Group 41"/>
              <p:cNvGrpSpPr/>
              <p:nvPr/>
            </p:nvGrpSpPr>
            <p:grpSpPr bwMode="auto">
              <a:xfrm rot="-2487186">
                <a:off x="3869" y="1722"/>
                <a:ext cx="203" cy="111"/>
                <a:chOff x="2825" y="3007"/>
                <a:chExt cx="229" cy="242"/>
              </a:xfrm>
            </p:grpSpPr>
            <p:sp>
              <p:nvSpPr>
                <p:cNvPr id="86" name="Freeform 42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87" name="Freeform 43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83" name="Group 44"/>
              <p:cNvGrpSpPr/>
              <p:nvPr/>
            </p:nvGrpSpPr>
            <p:grpSpPr bwMode="auto">
              <a:xfrm rot="-4994473">
                <a:off x="3972" y="1552"/>
                <a:ext cx="168" cy="173"/>
                <a:chOff x="2825" y="3007"/>
                <a:chExt cx="229" cy="242"/>
              </a:xfrm>
            </p:grpSpPr>
            <p:sp>
              <p:nvSpPr>
                <p:cNvPr id="84" name="Freeform 45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85" name="Freeform 46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7" name="Group 47"/>
            <p:cNvGrpSpPr/>
            <p:nvPr/>
          </p:nvGrpSpPr>
          <p:grpSpPr bwMode="auto">
            <a:xfrm>
              <a:off x="3220" y="0"/>
              <a:ext cx="340" cy="1587"/>
              <a:chOff x="4694" y="0"/>
              <a:chExt cx="431" cy="2750"/>
            </a:xfrm>
          </p:grpSpPr>
          <p:grpSp>
            <p:nvGrpSpPr>
              <p:cNvPr id="32" name="Group 48"/>
              <p:cNvGrpSpPr/>
              <p:nvPr/>
            </p:nvGrpSpPr>
            <p:grpSpPr bwMode="auto">
              <a:xfrm rot="1368130">
                <a:off x="4717" y="0"/>
                <a:ext cx="229" cy="242"/>
                <a:chOff x="2825" y="3007"/>
                <a:chExt cx="229" cy="242"/>
              </a:xfrm>
            </p:grpSpPr>
            <p:sp>
              <p:nvSpPr>
                <p:cNvPr id="70" name="Freeform 49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71" name="Freeform 50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3" name="AutoShape 51"/>
              <p:cNvSpPr>
                <a:spLocks noChangeArrowheads="1"/>
              </p:cNvSpPr>
              <p:nvPr/>
            </p:nvSpPr>
            <p:spPr bwMode="auto">
              <a:xfrm>
                <a:off x="4921" y="0"/>
                <a:ext cx="23" cy="2659"/>
              </a:xfrm>
              <a:custGeom>
                <a:avLst/>
                <a:gdLst>
                  <a:gd name="T0" fmla="*/ 0 w 21600"/>
                  <a:gd name="T1" fmla="*/ 20 h 21600"/>
                  <a:gd name="T2" fmla="*/ 0 w 21600"/>
                  <a:gd name="T3" fmla="*/ 40 h 21600"/>
                  <a:gd name="T4" fmla="*/ 0 w 21600"/>
                  <a:gd name="T5" fmla="*/ 2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696 w 21600"/>
                  <a:gd name="T13" fmla="*/ 4500 h 21600"/>
                  <a:gd name="T14" fmla="*/ 16904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4" name="Group 52"/>
              <p:cNvGrpSpPr/>
              <p:nvPr/>
            </p:nvGrpSpPr>
            <p:grpSpPr bwMode="auto">
              <a:xfrm rot="-3920841">
                <a:off x="4882" y="226"/>
                <a:ext cx="229" cy="242"/>
                <a:chOff x="2825" y="3007"/>
                <a:chExt cx="229" cy="242"/>
              </a:xfrm>
            </p:grpSpPr>
            <p:sp>
              <p:nvSpPr>
                <p:cNvPr id="68" name="Freeform 53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9" name="Freeform 54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" name="Group 55"/>
              <p:cNvGrpSpPr/>
              <p:nvPr/>
            </p:nvGrpSpPr>
            <p:grpSpPr bwMode="auto">
              <a:xfrm rot="801070">
                <a:off x="4765" y="1349"/>
                <a:ext cx="207" cy="181"/>
                <a:chOff x="2825" y="3007"/>
                <a:chExt cx="229" cy="242"/>
              </a:xfrm>
            </p:grpSpPr>
            <p:sp>
              <p:nvSpPr>
                <p:cNvPr id="66" name="Freeform 56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7" name="Freeform 57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6" name="Group 58"/>
              <p:cNvGrpSpPr/>
              <p:nvPr/>
            </p:nvGrpSpPr>
            <p:grpSpPr bwMode="auto">
              <a:xfrm rot="1368130">
                <a:off x="4717" y="777"/>
                <a:ext cx="229" cy="204"/>
                <a:chOff x="2825" y="3007"/>
                <a:chExt cx="229" cy="242"/>
              </a:xfrm>
            </p:grpSpPr>
            <p:sp>
              <p:nvSpPr>
                <p:cNvPr id="64" name="Freeform 59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5" name="Freeform 60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7" name="Group 61"/>
              <p:cNvGrpSpPr/>
              <p:nvPr/>
            </p:nvGrpSpPr>
            <p:grpSpPr bwMode="auto">
              <a:xfrm rot="1368130">
                <a:off x="4694" y="363"/>
                <a:ext cx="252" cy="242"/>
                <a:chOff x="2825" y="3007"/>
                <a:chExt cx="229" cy="242"/>
              </a:xfrm>
            </p:grpSpPr>
            <p:sp>
              <p:nvSpPr>
                <p:cNvPr id="62" name="Freeform 62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3" name="Freeform 63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8" name="Group 64"/>
              <p:cNvGrpSpPr/>
              <p:nvPr/>
            </p:nvGrpSpPr>
            <p:grpSpPr bwMode="auto">
              <a:xfrm rot="-3920841">
                <a:off x="4882" y="521"/>
                <a:ext cx="229" cy="242"/>
                <a:chOff x="2825" y="3007"/>
                <a:chExt cx="229" cy="242"/>
              </a:xfrm>
            </p:grpSpPr>
            <p:sp>
              <p:nvSpPr>
                <p:cNvPr id="60" name="Freeform 65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1" name="Freeform 66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9" name="Group 67"/>
              <p:cNvGrpSpPr/>
              <p:nvPr/>
            </p:nvGrpSpPr>
            <p:grpSpPr bwMode="auto">
              <a:xfrm rot="-3920841">
                <a:off x="4897" y="1027"/>
                <a:ext cx="229" cy="227"/>
                <a:chOff x="2825" y="3007"/>
                <a:chExt cx="229" cy="242"/>
              </a:xfrm>
            </p:grpSpPr>
            <p:sp>
              <p:nvSpPr>
                <p:cNvPr id="58" name="Freeform 68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9" name="Freeform 69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0" name="Group 70"/>
              <p:cNvGrpSpPr/>
              <p:nvPr/>
            </p:nvGrpSpPr>
            <p:grpSpPr bwMode="auto">
              <a:xfrm rot="-3920841">
                <a:off x="4866" y="1542"/>
                <a:ext cx="229" cy="159"/>
                <a:chOff x="2825" y="3007"/>
                <a:chExt cx="229" cy="242"/>
              </a:xfrm>
            </p:grpSpPr>
            <p:sp>
              <p:nvSpPr>
                <p:cNvPr id="56" name="Freeform 71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7" name="Freeform 72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1" name="Group 73"/>
              <p:cNvGrpSpPr/>
              <p:nvPr/>
            </p:nvGrpSpPr>
            <p:grpSpPr bwMode="auto">
              <a:xfrm rot="-4306443">
                <a:off x="4863" y="2082"/>
                <a:ext cx="229" cy="159"/>
                <a:chOff x="2825" y="3007"/>
                <a:chExt cx="229" cy="242"/>
              </a:xfrm>
            </p:grpSpPr>
            <p:sp>
              <p:nvSpPr>
                <p:cNvPr id="54" name="Freeform 74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5" name="Freeform 75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2" name="Group 76"/>
              <p:cNvGrpSpPr/>
              <p:nvPr/>
            </p:nvGrpSpPr>
            <p:grpSpPr bwMode="auto">
              <a:xfrm rot="801070">
                <a:off x="4740" y="1797"/>
                <a:ext cx="207" cy="181"/>
                <a:chOff x="2825" y="3007"/>
                <a:chExt cx="229" cy="242"/>
              </a:xfrm>
            </p:grpSpPr>
            <p:sp>
              <p:nvSpPr>
                <p:cNvPr id="52" name="Freeform 77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3" name="Freeform 78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3" name="Group 79"/>
              <p:cNvGrpSpPr/>
              <p:nvPr/>
            </p:nvGrpSpPr>
            <p:grpSpPr bwMode="auto">
              <a:xfrm rot="801070">
                <a:off x="4740" y="2296"/>
                <a:ext cx="207" cy="181"/>
                <a:chOff x="2825" y="3007"/>
                <a:chExt cx="229" cy="242"/>
              </a:xfrm>
            </p:grpSpPr>
            <p:sp>
              <p:nvSpPr>
                <p:cNvPr id="50" name="Freeform 80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1" name="Freeform 81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4" name="Group 82"/>
              <p:cNvGrpSpPr/>
              <p:nvPr/>
            </p:nvGrpSpPr>
            <p:grpSpPr bwMode="auto">
              <a:xfrm rot="-1941087">
                <a:off x="4830" y="2614"/>
                <a:ext cx="184" cy="136"/>
                <a:chOff x="2825" y="3007"/>
                <a:chExt cx="229" cy="242"/>
              </a:xfrm>
            </p:grpSpPr>
            <p:sp>
              <p:nvSpPr>
                <p:cNvPr id="48" name="Freeform 83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9" name="Freeform 84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5" name="Group 85"/>
              <p:cNvGrpSpPr/>
              <p:nvPr/>
            </p:nvGrpSpPr>
            <p:grpSpPr bwMode="auto">
              <a:xfrm rot="-4994473">
                <a:off x="4896" y="2434"/>
                <a:ext cx="206" cy="157"/>
                <a:chOff x="2825" y="3007"/>
                <a:chExt cx="229" cy="242"/>
              </a:xfrm>
            </p:grpSpPr>
            <p:sp>
              <p:nvSpPr>
                <p:cNvPr id="46" name="Freeform 86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7" name="Freeform 87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8" name="Rectangle 88"/>
            <p:cNvSpPr>
              <a:spLocks noChangeArrowheads="1"/>
            </p:cNvSpPr>
            <p:nvPr/>
          </p:nvSpPr>
          <p:spPr bwMode="auto">
            <a:xfrm>
              <a:off x="3175" y="5"/>
              <a:ext cx="425" cy="1729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9" name="Group 89"/>
            <p:cNvGrpSpPr/>
            <p:nvPr/>
          </p:nvGrpSpPr>
          <p:grpSpPr bwMode="auto">
            <a:xfrm>
              <a:off x="2880" y="0"/>
              <a:ext cx="284" cy="1020"/>
              <a:chOff x="2715" y="754"/>
              <a:chExt cx="284" cy="1020"/>
            </a:xfrm>
          </p:grpSpPr>
          <p:sp>
            <p:nvSpPr>
              <p:cNvPr id="10" name="AutoShape 90"/>
              <p:cNvSpPr>
                <a:spLocks noChangeArrowheads="1"/>
              </p:cNvSpPr>
              <p:nvPr/>
            </p:nvSpPr>
            <p:spPr bwMode="auto">
              <a:xfrm>
                <a:off x="2867" y="754"/>
                <a:ext cx="22" cy="961"/>
              </a:xfrm>
              <a:custGeom>
                <a:avLst/>
                <a:gdLst>
                  <a:gd name="T0" fmla="*/ 0 w 21600"/>
                  <a:gd name="T1" fmla="*/ 1 h 21600"/>
                  <a:gd name="T2" fmla="*/ 0 w 21600"/>
                  <a:gd name="T3" fmla="*/ 2 h 21600"/>
                  <a:gd name="T4" fmla="*/ 0 w 21600"/>
                  <a:gd name="T5" fmla="*/ 1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909 w 21600"/>
                  <a:gd name="T13" fmla="*/ 4495 h 21600"/>
                  <a:gd name="T14" fmla="*/ 16691 w 21600"/>
                  <a:gd name="T15" fmla="*/ 1710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" name="Group 91"/>
              <p:cNvGrpSpPr/>
              <p:nvPr/>
            </p:nvGrpSpPr>
            <p:grpSpPr bwMode="auto">
              <a:xfrm rot="801070">
                <a:off x="2736" y="870"/>
                <a:ext cx="174" cy="117"/>
                <a:chOff x="2825" y="3007"/>
                <a:chExt cx="229" cy="242"/>
              </a:xfrm>
            </p:grpSpPr>
            <p:sp>
              <p:nvSpPr>
                <p:cNvPr id="30" name="Freeform 92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1" name="Freeform 93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12" name="Group 94"/>
              <p:cNvGrpSpPr/>
              <p:nvPr/>
            </p:nvGrpSpPr>
            <p:grpSpPr bwMode="auto">
              <a:xfrm rot="-3920841">
                <a:off x="2843" y="979"/>
                <a:ext cx="148" cy="134"/>
                <a:chOff x="2825" y="3007"/>
                <a:chExt cx="229" cy="242"/>
              </a:xfrm>
            </p:grpSpPr>
            <p:sp>
              <p:nvSpPr>
                <p:cNvPr id="28" name="Freeform 95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9" name="Freeform 96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3" name="Group 97"/>
              <p:cNvGrpSpPr/>
              <p:nvPr/>
            </p:nvGrpSpPr>
            <p:grpSpPr bwMode="auto">
              <a:xfrm rot="-4306443">
                <a:off x="2841" y="1328"/>
                <a:ext cx="147" cy="134"/>
                <a:chOff x="2825" y="3007"/>
                <a:chExt cx="229" cy="242"/>
              </a:xfrm>
            </p:grpSpPr>
            <p:sp>
              <p:nvSpPr>
                <p:cNvPr id="26" name="Freeform 98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7" name="Freeform 99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4" name="Group 100"/>
              <p:cNvGrpSpPr/>
              <p:nvPr/>
            </p:nvGrpSpPr>
            <p:grpSpPr bwMode="auto">
              <a:xfrm rot="801070">
                <a:off x="2715" y="1159"/>
                <a:ext cx="174" cy="117"/>
                <a:chOff x="2825" y="3007"/>
                <a:chExt cx="229" cy="242"/>
              </a:xfrm>
            </p:grpSpPr>
            <p:sp>
              <p:nvSpPr>
                <p:cNvPr id="24" name="Freeform 101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5" name="Freeform 102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5" name="Group 103"/>
              <p:cNvGrpSpPr/>
              <p:nvPr/>
            </p:nvGrpSpPr>
            <p:grpSpPr bwMode="auto">
              <a:xfrm rot="801070">
                <a:off x="2715" y="1481"/>
                <a:ext cx="174" cy="117"/>
                <a:chOff x="2825" y="3007"/>
                <a:chExt cx="229" cy="242"/>
              </a:xfrm>
            </p:grpSpPr>
            <p:sp>
              <p:nvSpPr>
                <p:cNvPr id="22" name="Freeform 104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3" name="Freeform 105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6" name="Group 106"/>
              <p:cNvGrpSpPr/>
              <p:nvPr/>
            </p:nvGrpSpPr>
            <p:grpSpPr bwMode="auto">
              <a:xfrm rot="-1941087">
                <a:off x="2791" y="1686"/>
                <a:ext cx="155" cy="88"/>
                <a:chOff x="2825" y="3007"/>
                <a:chExt cx="229" cy="242"/>
              </a:xfrm>
            </p:grpSpPr>
            <p:sp>
              <p:nvSpPr>
                <p:cNvPr id="20" name="Freeform 107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1" name="Freeform 108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7" name="Group 109"/>
              <p:cNvGrpSpPr/>
              <p:nvPr/>
            </p:nvGrpSpPr>
            <p:grpSpPr bwMode="auto">
              <a:xfrm rot="-4994473">
                <a:off x="2866" y="1555"/>
                <a:ext cx="133" cy="133"/>
                <a:chOff x="2825" y="3007"/>
                <a:chExt cx="229" cy="242"/>
              </a:xfrm>
            </p:grpSpPr>
            <p:sp>
              <p:nvSpPr>
                <p:cNvPr id="18" name="Freeform 110"/>
                <p:cNvSpPr/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94 w 213"/>
                    <a:gd name="T1" fmla="*/ 19 h 343"/>
                    <a:gd name="T2" fmla="*/ 32 w 213"/>
                    <a:gd name="T3" fmla="*/ 53 h 343"/>
                    <a:gd name="T4" fmla="*/ 11 w 213"/>
                    <a:gd name="T5" fmla="*/ 165 h 343"/>
                    <a:gd name="T6" fmla="*/ 94 w 213"/>
                    <a:gd name="T7" fmla="*/ 19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9" name="Freeform 111"/>
                <p:cNvSpPr/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136 w 213"/>
                    <a:gd name="T1" fmla="*/ 17 h 343"/>
                    <a:gd name="T2" fmla="*/ 46 w 213"/>
                    <a:gd name="T3" fmla="*/ 47 h 343"/>
                    <a:gd name="T4" fmla="*/ 16 w 213"/>
                    <a:gd name="T5" fmla="*/ 148 h 343"/>
                    <a:gd name="T6" fmla="*/ 136 w 213"/>
                    <a:gd name="T7" fmla="*/ 17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106" name="WordArt 626"/>
          <p:cNvSpPr>
            <a:spLocks noChangeArrowheads="1" noChangeShapeType="1" noTextEdit="1"/>
          </p:cNvSpPr>
          <p:nvPr/>
        </p:nvSpPr>
        <p:spPr bwMode="gray">
          <a:xfrm>
            <a:off x="2212628" y="3038475"/>
            <a:ext cx="4692650" cy="11525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870"/>
              </a:avLst>
            </a:prstTxWarp>
          </a:bodyPr>
          <a:lstStyle/>
          <a:p>
            <a:r>
              <a:rPr lang="en-US" altLang="zh-CN" sz="3600" b="1" kern="10" dirty="0">
                <a:ln w="28575">
                  <a:solidFill>
                    <a:schemeClr val="bg1"/>
                  </a:solidFill>
                  <a:round/>
                </a:ln>
                <a:gradFill rotWithShape="1">
                  <a:gsLst>
                    <a:gs pos="0">
                      <a:srgbClr val="0099FF"/>
                    </a:gs>
                    <a:gs pos="100000">
                      <a:srgbClr val="33CCFF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Thank You !</a:t>
            </a:r>
            <a:endParaRPr lang="zh-CN" altLang="en-US" sz="3600" b="1" kern="10" dirty="0">
              <a:ln w="28575">
                <a:solidFill>
                  <a:schemeClr val="bg1"/>
                </a:solidFill>
                <a:round/>
              </a:ln>
              <a:gradFill rotWithShape="1">
                <a:gsLst>
                  <a:gs pos="0">
                    <a:srgbClr val="0099FF"/>
                  </a:gs>
                  <a:gs pos="100000">
                    <a:srgbClr val="33CCFF"/>
                  </a:gs>
                </a:gsLst>
                <a:lin ang="0" scaled="1"/>
              </a:gradFill>
              <a:effectLst>
                <a:outerShdw dist="53882" dir="2700000" algn="ctr" rotWithShape="0">
                  <a:srgbClr val="868686">
                    <a:alpha val="50000"/>
                  </a:srgb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7"/>
          <p:cNvSpPr txBox="1"/>
          <p:nvPr/>
        </p:nvSpPr>
        <p:spPr>
          <a:xfrm>
            <a:off x="6858000" y="152399"/>
            <a:ext cx="21336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800" b="1" kern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职能需求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4800" y="836711"/>
            <a:ext cx="15055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l"/>
            </a:pPr>
            <a:r>
              <a:rPr lang="zh-CN" altLang="en-US" sz="2000" b="1" dirty="0" smtClean="0"/>
              <a:t>职能使命</a:t>
            </a:r>
            <a:endParaRPr lang="zh-CN" altLang="en-US" sz="2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66800" y="1320968"/>
            <a:ext cx="722050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PMC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职能需求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marL="720090" algn="l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 smtClean="0"/>
              <a:t>  建立适合工厂的生产周期</a:t>
            </a:r>
            <a:endParaRPr lang="en-US" altLang="zh-CN" sz="1800" dirty="0" smtClean="0"/>
          </a:p>
          <a:p>
            <a:pPr marL="72009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800" dirty="0" smtClean="0"/>
              <a:t>  导入拉动式生产模式</a:t>
            </a:r>
            <a:endParaRPr lang="en-US" altLang="zh-CN" sz="1800" dirty="0" smtClean="0"/>
          </a:p>
          <a:p>
            <a:pPr marL="72009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1800" dirty="0" smtClean="0"/>
              <a:t>   </a:t>
            </a:r>
            <a:r>
              <a:rPr lang="zh-CN" altLang="en-US" sz="1800" dirty="0" smtClean="0"/>
              <a:t>建立能力需要评估体系</a:t>
            </a:r>
            <a:endParaRPr lang="en-US" altLang="zh-CN" sz="1800" dirty="0" smtClean="0"/>
          </a:p>
          <a:p>
            <a:pPr marL="72009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1800" dirty="0" smtClean="0"/>
              <a:t>   </a:t>
            </a:r>
            <a:r>
              <a:rPr lang="zh-CN" altLang="en-US" sz="1800" dirty="0" smtClean="0"/>
              <a:t>均衡排产、准确计划、合理安排</a:t>
            </a:r>
            <a:endParaRPr lang="en-US" altLang="zh-CN" sz="1800" dirty="0" smtClean="0"/>
          </a:p>
          <a:p>
            <a:pPr marL="72009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1800" dirty="0" smtClean="0"/>
              <a:t>   </a:t>
            </a:r>
            <a:r>
              <a:rPr lang="zh-CN" altLang="en-US" sz="1800" dirty="0" smtClean="0"/>
              <a:t>固定排产，减少生产计划变更</a:t>
            </a:r>
            <a:endParaRPr lang="en-US" altLang="zh-CN" sz="1800" dirty="0" smtClean="0"/>
          </a:p>
          <a:p>
            <a:pPr marL="72009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1800" dirty="0" smtClean="0"/>
              <a:t>   </a:t>
            </a:r>
            <a:r>
              <a:rPr lang="zh-CN" altLang="en-US" sz="1800" dirty="0" smtClean="0"/>
              <a:t>准确的物料需求计划</a:t>
            </a:r>
            <a:r>
              <a:rPr lang="en-US" altLang="zh-CN" sz="1800" dirty="0" smtClean="0"/>
              <a:t>&amp;</a:t>
            </a:r>
            <a:r>
              <a:rPr lang="zh-CN" altLang="en-US" sz="1800" dirty="0" smtClean="0"/>
              <a:t>高精度的物料进度控制</a:t>
            </a:r>
            <a:endParaRPr lang="en-US" altLang="zh-CN" sz="1800" dirty="0" smtClean="0"/>
          </a:p>
          <a:p>
            <a:pPr marL="72009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1800" dirty="0" smtClean="0"/>
              <a:t>   </a:t>
            </a:r>
            <a:r>
              <a:rPr lang="zh-CN" altLang="en-US" sz="1800" dirty="0" smtClean="0"/>
              <a:t>及时到货率、计划达成率控制</a:t>
            </a:r>
            <a:endParaRPr lang="en-US" altLang="zh-CN" sz="1800" dirty="0" smtClean="0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1219200"/>
            <a:ext cx="141577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企业战略定位</a:t>
            </a:r>
            <a:endParaRPr lang="zh-CN" alt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3836392" y="2387829"/>
            <a:ext cx="1210589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总生产计划</a:t>
            </a:r>
            <a:endParaRPr lang="zh-CN" alt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3836392" y="3159323"/>
            <a:ext cx="1210589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主生产计划</a:t>
            </a:r>
            <a:endParaRPr lang="zh-CN" alt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3733800" y="4095006"/>
            <a:ext cx="141577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物料需求计划</a:t>
            </a:r>
            <a:endParaRPr lang="zh-CN" alt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5065811"/>
            <a:ext cx="141577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生产作业计划</a:t>
            </a:r>
            <a:endParaRPr lang="zh-CN" alt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1795046"/>
            <a:ext cx="1005404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产品决策</a:t>
            </a:r>
            <a:endParaRPr lang="zh-CN" alt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129515" y="1795046"/>
            <a:ext cx="141577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生产能力决策</a:t>
            </a:r>
            <a:endParaRPr lang="zh-CN" alt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371600" y="3159323"/>
            <a:ext cx="1005404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需求预测</a:t>
            </a:r>
            <a:endParaRPr lang="zh-CN" alt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334699" y="3159323"/>
            <a:ext cx="1005404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生产进度</a:t>
            </a:r>
            <a:endParaRPr lang="zh-CN" alt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371600" y="4081046"/>
            <a:ext cx="1005404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库存信息</a:t>
            </a:r>
            <a:endParaRPr lang="zh-CN" alt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129515" y="4004846"/>
            <a:ext cx="141577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外部生产能力</a:t>
            </a:r>
            <a:endParaRPr lang="zh-CN" altLang="en-US" sz="1600" dirty="0"/>
          </a:p>
        </p:txBody>
      </p:sp>
      <p:cxnSp>
        <p:nvCxnSpPr>
          <p:cNvPr id="14" name="直接箭头连接符 13"/>
          <p:cNvCxnSpPr>
            <a:stCxn id="7" idx="3"/>
            <a:endCxn id="8" idx="1"/>
          </p:cNvCxnSpPr>
          <p:nvPr/>
        </p:nvCxnSpPr>
        <p:spPr bwMode="auto">
          <a:xfrm>
            <a:off x="2377004" y="1964323"/>
            <a:ext cx="3752511" cy="1588"/>
          </a:xfrm>
          <a:prstGeom prst="straightConnector1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直接箭头连接符 15"/>
          <p:cNvCxnSpPr>
            <a:stCxn id="2" idx="2"/>
          </p:cNvCxnSpPr>
          <p:nvPr/>
        </p:nvCxnSpPr>
        <p:spPr bwMode="auto">
          <a:xfrm rot="16200000" flipH="1">
            <a:off x="4237607" y="1761832"/>
            <a:ext cx="408158" cy="1"/>
          </a:xfrm>
          <a:prstGeom prst="straightConnector1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直接箭头连接符 17"/>
          <p:cNvCxnSpPr>
            <a:endCxn id="3" idx="0"/>
          </p:cNvCxnSpPr>
          <p:nvPr/>
        </p:nvCxnSpPr>
        <p:spPr bwMode="auto">
          <a:xfrm rot="16200000" flipH="1">
            <a:off x="4224316" y="2170458"/>
            <a:ext cx="422712" cy="12030"/>
          </a:xfrm>
          <a:prstGeom prst="straightConnector1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直接箭头连接符 21"/>
          <p:cNvCxnSpPr>
            <a:stCxn id="3" idx="2"/>
            <a:endCxn id="4" idx="0"/>
          </p:cNvCxnSpPr>
          <p:nvPr/>
        </p:nvCxnSpPr>
        <p:spPr bwMode="auto">
          <a:xfrm rot="5400000">
            <a:off x="4225217" y="2942853"/>
            <a:ext cx="432940" cy="1588"/>
          </a:xfrm>
          <a:prstGeom prst="straightConnector1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直接箭头连接符 23"/>
          <p:cNvCxnSpPr>
            <a:stCxn id="4" idx="2"/>
            <a:endCxn id="5" idx="0"/>
          </p:cNvCxnSpPr>
          <p:nvPr/>
        </p:nvCxnSpPr>
        <p:spPr bwMode="auto">
          <a:xfrm rot="5400000">
            <a:off x="4143123" y="3796441"/>
            <a:ext cx="597129" cy="1"/>
          </a:xfrm>
          <a:prstGeom prst="straightConnector1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直接箭头连接符 25"/>
          <p:cNvCxnSpPr>
            <a:stCxn id="5" idx="2"/>
            <a:endCxn id="6" idx="0"/>
          </p:cNvCxnSpPr>
          <p:nvPr/>
        </p:nvCxnSpPr>
        <p:spPr bwMode="auto">
          <a:xfrm rot="5400000">
            <a:off x="4125561" y="4749685"/>
            <a:ext cx="632251" cy="1588"/>
          </a:xfrm>
          <a:prstGeom prst="straightConnector1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直接箭头连接符 27"/>
          <p:cNvCxnSpPr>
            <a:stCxn id="9" idx="3"/>
            <a:endCxn id="4" idx="1"/>
          </p:cNvCxnSpPr>
          <p:nvPr/>
        </p:nvCxnSpPr>
        <p:spPr bwMode="auto">
          <a:xfrm>
            <a:off x="2377004" y="3328600"/>
            <a:ext cx="1459388" cy="1588"/>
          </a:xfrm>
          <a:prstGeom prst="straightConnector1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" name="肘形连接符 30"/>
          <p:cNvCxnSpPr>
            <a:stCxn id="11" idx="3"/>
            <a:endCxn id="4" idx="1"/>
          </p:cNvCxnSpPr>
          <p:nvPr/>
        </p:nvCxnSpPr>
        <p:spPr bwMode="auto">
          <a:xfrm flipV="1">
            <a:off x="2377004" y="3328600"/>
            <a:ext cx="1459388" cy="92172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3" name="直接箭头连接符 32"/>
          <p:cNvCxnSpPr>
            <a:stCxn id="10" idx="1"/>
            <a:endCxn id="4" idx="3"/>
          </p:cNvCxnSpPr>
          <p:nvPr/>
        </p:nvCxnSpPr>
        <p:spPr bwMode="auto">
          <a:xfrm rot="10800000">
            <a:off x="5046981" y="3328600"/>
            <a:ext cx="1287718" cy="1588"/>
          </a:xfrm>
          <a:prstGeom prst="straightConnector1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5" name="肘形连接符 34"/>
          <p:cNvCxnSpPr>
            <a:stCxn id="12" idx="1"/>
            <a:endCxn id="4" idx="3"/>
          </p:cNvCxnSpPr>
          <p:nvPr/>
        </p:nvCxnSpPr>
        <p:spPr bwMode="auto">
          <a:xfrm rot="10800000">
            <a:off x="5046981" y="3328601"/>
            <a:ext cx="1082534" cy="84552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圆角矩形 35"/>
          <p:cNvSpPr/>
          <p:nvPr/>
        </p:nvSpPr>
        <p:spPr bwMode="auto">
          <a:xfrm>
            <a:off x="1143000" y="2971800"/>
            <a:ext cx="6858000" cy="2743200"/>
          </a:xfrm>
          <a:prstGeom prst="roundRect">
            <a:avLst/>
          </a:prstGeom>
          <a:noFill/>
          <a:ln w="38100" cap="flat" cmpd="sng" algn="ctr">
            <a:solidFill>
              <a:srgbClr val="FF66CC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KTypeMedium" pitchFamily="34" charset="0"/>
            </a:endParaRPr>
          </a:p>
        </p:txBody>
      </p:sp>
      <p:sp>
        <p:nvSpPr>
          <p:cNvPr id="37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企业商业流程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04800" y="836711"/>
            <a:ext cx="2268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l"/>
            </a:pPr>
            <a:r>
              <a:rPr lang="zh-CN" altLang="en-US" sz="2000" b="1" dirty="0" smtClean="0"/>
              <a:t>企业总生产流程</a:t>
            </a:r>
            <a:endParaRPr lang="zh-CN" altLang="en-US" sz="2000" b="1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304800" y="1473200"/>
          <a:ext cx="8610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6858000"/>
              </a:tblGrid>
              <a:tr h="43083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计划类型</a:t>
                      </a:r>
                      <a:endParaRPr lang="zh-CN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具体说明</a:t>
                      </a:r>
                      <a:endParaRPr lang="zh-CN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24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主生产计划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依据所有订单，编制主生产计划，为每张订单明确需求时间和数量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224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产能平衡计划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根据主生产计划，编制产能平衡计划，估算人力和设备等是否能满足生产需求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224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物料需求计划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对主生产计划进行分解，形成相应的物料需求计划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224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生产作业计划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根据主生产计划，将具体制造任务分配于每个加工中心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计划内容说明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04800" y="836711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l"/>
            </a:pPr>
            <a:r>
              <a:rPr lang="zh-CN" altLang="en-US" sz="2000" b="1" dirty="0" smtClean="0"/>
              <a:t>各类计划编制内容说明</a:t>
            </a:r>
            <a:endParaRPr lang="zh-CN" altLang="en-US" sz="20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13611" y="5257800"/>
            <a:ext cx="857798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Wingdings" panose="05000000000000000000" pitchFamily="2" charset="2"/>
              <a:buChar char="n"/>
            </a:pPr>
            <a:r>
              <a:rPr lang="en-US" altLang="zh-CN" sz="1600" dirty="0" smtClean="0">
                <a:solidFill>
                  <a:srgbClr val="0000CC"/>
                </a:solidFill>
              </a:rPr>
              <a:t> </a:t>
            </a:r>
            <a:r>
              <a:rPr lang="zh-CN" altLang="en-US" sz="1600" dirty="0" smtClean="0">
                <a:solidFill>
                  <a:srgbClr val="0000CC"/>
                </a:solidFill>
              </a:rPr>
              <a:t>主生产计划</a:t>
            </a:r>
            <a:r>
              <a:rPr lang="en-US" altLang="zh-CN" sz="1600" dirty="0" smtClean="0">
                <a:solidFill>
                  <a:srgbClr val="0000CC"/>
                </a:solidFill>
              </a:rPr>
              <a:t>——</a:t>
            </a:r>
            <a:r>
              <a:rPr lang="zh-CN" altLang="en-US" sz="1600" dirty="0" smtClean="0">
                <a:solidFill>
                  <a:srgbClr val="0000CC"/>
                </a:solidFill>
              </a:rPr>
              <a:t>有明确验货排期的八周生产计划</a:t>
            </a:r>
            <a:endParaRPr lang="en-US" altLang="zh-CN" sz="1600" dirty="0" smtClean="0">
              <a:solidFill>
                <a:srgbClr val="0000CC"/>
              </a:solidFill>
            </a:endParaRPr>
          </a:p>
          <a:p>
            <a:pPr algn="l">
              <a:buFont typeface="Wingdings" panose="05000000000000000000" pitchFamily="2" charset="2"/>
              <a:buChar char="n"/>
            </a:pPr>
            <a:r>
              <a:rPr lang="en-US" altLang="zh-CN" sz="1600" dirty="0" smtClean="0">
                <a:solidFill>
                  <a:srgbClr val="0000CC"/>
                </a:solidFill>
              </a:rPr>
              <a:t>  </a:t>
            </a:r>
            <a:r>
              <a:rPr lang="zh-CN" altLang="en-US" sz="1600" dirty="0" smtClean="0">
                <a:solidFill>
                  <a:srgbClr val="0000CC"/>
                </a:solidFill>
              </a:rPr>
              <a:t>产能平衡计划</a:t>
            </a:r>
            <a:r>
              <a:rPr lang="en-US" altLang="zh-CN" sz="1600" dirty="0" smtClean="0">
                <a:solidFill>
                  <a:srgbClr val="0000CC"/>
                </a:solidFill>
              </a:rPr>
              <a:t>——</a:t>
            </a:r>
            <a:r>
              <a:rPr lang="zh-CN" altLang="en-US" sz="1600" dirty="0" smtClean="0">
                <a:solidFill>
                  <a:srgbClr val="0000CC"/>
                </a:solidFill>
              </a:rPr>
              <a:t>以人力、设备产能为基础的生产计划</a:t>
            </a:r>
            <a:endParaRPr lang="en-US" altLang="zh-CN" sz="1600" dirty="0" smtClean="0">
              <a:solidFill>
                <a:srgbClr val="0000CC"/>
              </a:solidFill>
            </a:endParaRPr>
          </a:p>
          <a:p>
            <a:pPr algn="l">
              <a:buFont typeface="Wingdings" panose="05000000000000000000" pitchFamily="2" charset="2"/>
              <a:buChar char="n"/>
            </a:pPr>
            <a:r>
              <a:rPr lang="zh-CN" altLang="en-US" sz="1600" dirty="0" smtClean="0">
                <a:solidFill>
                  <a:srgbClr val="0000CC"/>
                </a:solidFill>
              </a:rPr>
              <a:t> 物料需求计划</a:t>
            </a:r>
            <a:r>
              <a:rPr lang="en-US" altLang="zh-CN" sz="1600" dirty="0" smtClean="0">
                <a:solidFill>
                  <a:srgbClr val="0000CC"/>
                </a:solidFill>
              </a:rPr>
              <a:t>——</a:t>
            </a:r>
            <a:r>
              <a:rPr lang="zh-CN" altLang="en-US" sz="1600" dirty="0" smtClean="0">
                <a:solidFill>
                  <a:srgbClr val="0000CC"/>
                </a:solidFill>
              </a:rPr>
              <a:t>以主生产为基础的原材料、外部采购、委外加工、前工序加工的计划排期</a:t>
            </a:r>
            <a:endParaRPr lang="en-US" altLang="zh-CN" sz="1600" dirty="0" smtClean="0">
              <a:solidFill>
                <a:srgbClr val="0000CC"/>
              </a:solidFill>
            </a:endParaRPr>
          </a:p>
          <a:p>
            <a:pPr algn="l">
              <a:buFont typeface="Wingdings" panose="05000000000000000000" pitchFamily="2" charset="2"/>
              <a:buChar char="n"/>
            </a:pPr>
            <a:r>
              <a:rPr lang="zh-CN" altLang="en-US" sz="1600" dirty="0" smtClean="0">
                <a:solidFill>
                  <a:srgbClr val="0000CC"/>
                </a:solidFill>
              </a:rPr>
              <a:t> 生产作业计划</a:t>
            </a:r>
            <a:r>
              <a:rPr lang="en-US" altLang="zh-CN" sz="1600" dirty="0" smtClean="0">
                <a:solidFill>
                  <a:srgbClr val="0000CC"/>
                </a:solidFill>
              </a:rPr>
              <a:t>——</a:t>
            </a:r>
            <a:r>
              <a:rPr lang="zh-CN" altLang="en-US" sz="1600" dirty="0" smtClean="0">
                <a:solidFill>
                  <a:srgbClr val="0000CC"/>
                </a:solidFill>
              </a:rPr>
              <a:t>每个加工中心的具体生产计划，两周排期</a:t>
            </a:r>
            <a:endParaRPr lang="zh-CN" altLang="en-US" sz="1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7"/>
          <p:cNvSpPr txBox="1"/>
          <p:nvPr/>
        </p:nvSpPr>
        <p:spPr>
          <a:xfrm>
            <a:off x="6324600" y="152399"/>
            <a:ext cx="26670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PMC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操作流程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41155" y="813215"/>
            <a:ext cx="8750446" cy="5892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95597" y="4428292"/>
            <a:ext cx="1005403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生产中心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4428292"/>
            <a:ext cx="80022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外发组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333292"/>
            <a:ext cx="80022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加工商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9860" y="4428292"/>
            <a:ext cx="80022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采购部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3014246"/>
            <a:ext cx="775683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00CC"/>
                </a:solidFill>
              </a:rPr>
              <a:t>MC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6200" y="1795046"/>
            <a:ext cx="83820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00CC"/>
                </a:solidFill>
              </a:rPr>
              <a:t>PC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720" y="4428292"/>
            <a:ext cx="595036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仓库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cxnSp>
        <p:nvCxnSpPr>
          <p:cNvPr id="16" name="直接箭头连接符 15"/>
          <p:cNvCxnSpPr>
            <a:stCxn id="8" idx="0"/>
            <a:endCxn id="6" idx="2"/>
          </p:cNvCxnSpPr>
          <p:nvPr/>
        </p:nvCxnSpPr>
        <p:spPr bwMode="auto">
          <a:xfrm rot="16200000" flipV="1">
            <a:off x="4376894" y="3249948"/>
            <a:ext cx="1075492" cy="1281196"/>
          </a:xfrm>
          <a:prstGeom prst="straightConnector1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形状 20"/>
          <p:cNvCxnSpPr>
            <a:stCxn id="2" idx="0"/>
            <a:endCxn id="6" idx="3"/>
          </p:cNvCxnSpPr>
          <p:nvPr/>
        </p:nvCxnSpPr>
        <p:spPr bwMode="auto">
          <a:xfrm rot="16200000" flipV="1">
            <a:off x="5457707" y="2387700"/>
            <a:ext cx="1244769" cy="2836416"/>
          </a:xfrm>
          <a:prstGeom prst="bentConnector2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" name="直接连接符 24"/>
          <p:cNvCxnSpPr>
            <a:stCxn id="6" idx="3"/>
          </p:cNvCxnSpPr>
          <p:nvPr/>
        </p:nvCxnSpPr>
        <p:spPr bwMode="auto">
          <a:xfrm>
            <a:off x="4661883" y="3183523"/>
            <a:ext cx="1662717" cy="1414046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箭头连接符 26"/>
          <p:cNvCxnSpPr>
            <a:endCxn id="2" idx="1"/>
          </p:cNvCxnSpPr>
          <p:nvPr/>
        </p:nvCxnSpPr>
        <p:spPr bwMode="auto">
          <a:xfrm>
            <a:off x="6324600" y="4597569"/>
            <a:ext cx="670997" cy="1588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" name="形状 28"/>
          <p:cNvCxnSpPr/>
          <p:nvPr/>
        </p:nvCxnSpPr>
        <p:spPr bwMode="auto">
          <a:xfrm rot="10800000" flipV="1">
            <a:off x="1276644" y="1964322"/>
            <a:ext cx="2609556" cy="2463969"/>
          </a:xfrm>
          <a:prstGeom prst="bentConnector2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3" name="形状 32"/>
          <p:cNvCxnSpPr>
            <a:endCxn id="6" idx="1"/>
          </p:cNvCxnSpPr>
          <p:nvPr/>
        </p:nvCxnSpPr>
        <p:spPr bwMode="auto">
          <a:xfrm flipV="1">
            <a:off x="1867020" y="3183523"/>
            <a:ext cx="2019180" cy="1414046"/>
          </a:xfrm>
          <a:prstGeom prst="bentConnector3">
            <a:avLst>
              <a:gd name="adj1" fmla="val 312"/>
            </a:avLst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7" name="直接箭头连接符 36"/>
          <p:cNvCxnSpPr>
            <a:stCxn id="5" idx="0"/>
            <a:endCxn id="6" idx="2"/>
          </p:cNvCxnSpPr>
          <p:nvPr/>
        </p:nvCxnSpPr>
        <p:spPr bwMode="auto">
          <a:xfrm rot="5400000" flipH="1" flipV="1">
            <a:off x="3304260" y="3458510"/>
            <a:ext cx="1075492" cy="864072"/>
          </a:xfrm>
          <a:prstGeom prst="straightConnector1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9" name="直接箭头连接符 38"/>
          <p:cNvCxnSpPr/>
          <p:nvPr/>
        </p:nvCxnSpPr>
        <p:spPr bwMode="auto">
          <a:xfrm rot="5400000">
            <a:off x="512177" y="5550069"/>
            <a:ext cx="1566446" cy="1588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1" name="直接箭头连接符 40"/>
          <p:cNvCxnSpPr/>
          <p:nvPr/>
        </p:nvCxnSpPr>
        <p:spPr bwMode="auto">
          <a:xfrm rot="5400000" flipH="1" flipV="1">
            <a:off x="817771" y="5550069"/>
            <a:ext cx="1566446" cy="1588"/>
          </a:xfrm>
          <a:prstGeom prst="straightConnector1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3" name="直接箭头连接符 42"/>
          <p:cNvCxnSpPr/>
          <p:nvPr/>
        </p:nvCxnSpPr>
        <p:spPr bwMode="auto">
          <a:xfrm rot="5400000">
            <a:off x="3749882" y="2573923"/>
            <a:ext cx="880646" cy="1588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5" name="直接箭头连接符 44"/>
          <p:cNvCxnSpPr/>
          <p:nvPr/>
        </p:nvCxnSpPr>
        <p:spPr bwMode="auto">
          <a:xfrm rot="5400000" flipH="1" flipV="1">
            <a:off x="3978880" y="2574320"/>
            <a:ext cx="879852" cy="1588"/>
          </a:xfrm>
          <a:prstGeom prst="straightConnector1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4" name="形状 63"/>
          <p:cNvCxnSpPr>
            <a:endCxn id="3" idx="0"/>
          </p:cNvCxnSpPr>
          <p:nvPr/>
        </p:nvCxnSpPr>
        <p:spPr bwMode="auto">
          <a:xfrm rot="10800000" flipV="1">
            <a:off x="1466910" y="3015040"/>
            <a:ext cx="2419290" cy="1413252"/>
          </a:xfrm>
          <a:prstGeom prst="bentConnector2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3009860" y="6324600"/>
            <a:ext cx="80022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供应商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cxnSp>
        <p:nvCxnSpPr>
          <p:cNvPr id="67" name="形状 66"/>
          <p:cNvCxnSpPr>
            <a:endCxn id="5" idx="1"/>
          </p:cNvCxnSpPr>
          <p:nvPr/>
        </p:nvCxnSpPr>
        <p:spPr bwMode="auto">
          <a:xfrm rot="5400000">
            <a:off x="2216046" y="2927414"/>
            <a:ext cx="2463969" cy="876340"/>
          </a:xfrm>
          <a:prstGeom prst="bentConnector4">
            <a:avLst>
              <a:gd name="adj1" fmla="val -339"/>
              <a:gd name="adj2" fmla="val 169562"/>
            </a:avLst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1" name="肘形连接符 70"/>
          <p:cNvCxnSpPr/>
          <p:nvPr/>
        </p:nvCxnSpPr>
        <p:spPr bwMode="auto">
          <a:xfrm rot="5400000">
            <a:off x="2910284" y="3452376"/>
            <a:ext cx="1075492" cy="876340"/>
          </a:xfrm>
          <a:prstGeom prst="bentConnector3">
            <a:avLst>
              <a:gd name="adj1" fmla="val 1585"/>
            </a:avLst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3" name="直接箭头连接符 72"/>
          <p:cNvCxnSpPr/>
          <p:nvPr/>
        </p:nvCxnSpPr>
        <p:spPr bwMode="auto">
          <a:xfrm rot="5400000">
            <a:off x="2492583" y="5583029"/>
            <a:ext cx="1566446" cy="1588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4" name="直接箭头连接符 73"/>
          <p:cNvCxnSpPr/>
          <p:nvPr/>
        </p:nvCxnSpPr>
        <p:spPr bwMode="auto">
          <a:xfrm rot="5400000" flipH="1" flipV="1">
            <a:off x="2722771" y="5583029"/>
            <a:ext cx="1566446" cy="1588"/>
          </a:xfrm>
          <a:prstGeom prst="straightConnector1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4661883" y="3855423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仓储信息</a:t>
            </a:r>
            <a:endParaRPr lang="zh-CN" alt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438219" y="3547646"/>
            <a:ext cx="829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r>
              <a:rPr lang="zh-CN" altLang="en-US" dirty="0" smtClean="0">
                <a:solidFill>
                  <a:srgbClr val="FF0000"/>
                </a:solidFill>
              </a:rPr>
              <a:t>周排期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99726" y="5454134"/>
            <a:ext cx="829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r>
              <a:rPr lang="zh-CN" altLang="en-US" dirty="0" smtClean="0">
                <a:solidFill>
                  <a:srgbClr val="FF0000"/>
                </a:solidFill>
              </a:rPr>
              <a:t>周排期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981006" y="5454134"/>
            <a:ext cx="829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r>
              <a:rPr lang="zh-CN" altLang="en-US" dirty="0" smtClean="0">
                <a:solidFill>
                  <a:srgbClr val="FF0000"/>
                </a:solidFill>
              </a:rPr>
              <a:t>周排期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466909" y="2706469"/>
            <a:ext cx="829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r>
              <a:rPr lang="zh-CN" altLang="en-US" dirty="0" smtClean="0">
                <a:solidFill>
                  <a:srgbClr val="FF0000"/>
                </a:solidFill>
              </a:rPr>
              <a:t>周排期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447800" y="370153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进度回复</a:t>
            </a:r>
            <a:endParaRPr lang="zh-CN" alt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3429000" y="3855422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进度回复</a:t>
            </a:r>
            <a:endParaRPr lang="zh-CN" alt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867400" y="2860357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生产进度</a:t>
            </a:r>
            <a:endParaRPr lang="zh-CN" alt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1936074" y="1641157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外发指令</a:t>
            </a:r>
            <a:endParaRPr lang="zh-CN" alt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2599926" y="213360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采购指令</a:t>
            </a:r>
            <a:endParaRPr lang="zh-CN" alt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2904726" y="3547646"/>
            <a:ext cx="829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r>
              <a:rPr lang="zh-CN" altLang="en-US" dirty="0" smtClean="0">
                <a:solidFill>
                  <a:srgbClr val="FF0000"/>
                </a:solidFill>
              </a:rPr>
              <a:t>周排期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912711" y="914400"/>
            <a:ext cx="83820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00CC"/>
                </a:solidFill>
              </a:rPr>
              <a:t>OPC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cxnSp>
        <p:nvCxnSpPr>
          <p:cNvPr id="87" name="直接箭头连接符 86"/>
          <p:cNvCxnSpPr/>
          <p:nvPr/>
        </p:nvCxnSpPr>
        <p:spPr bwMode="auto">
          <a:xfrm rot="5400000">
            <a:off x="3921000" y="1558800"/>
            <a:ext cx="540000" cy="0"/>
          </a:xfrm>
          <a:prstGeom prst="straightConnector1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8" name="直接箭头连接符 87"/>
          <p:cNvCxnSpPr/>
          <p:nvPr/>
        </p:nvCxnSpPr>
        <p:spPr bwMode="auto">
          <a:xfrm rot="5400000" flipH="1" flipV="1">
            <a:off x="4151189" y="1518600"/>
            <a:ext cx="540000" cy="0"/>
          </a:xfrm>
          <a:prstGeom prst="straightConnector1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3371231" y="1333380"/>
            <a:ext cx="100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8</a:t>
            </a:r>
            <a:r>
              <a:rPr lang="zh-CN" altLang="en-US" dirty="0" smtClean="0">
                <a:solidFill>
                  <a:srgbClr val="FF0000"/>
                </a:solidFill>
              </a:rPr>
              <a:t>周主计划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3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计划信息流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304800" y="836711"/>
            <a:ext cx="12426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l"/>
            </a:pPr>
            <a:r>
              <a:rPr lang="zh-CN" altLang="en-US" sz="2000" b="1" dirty="0" smtClean="0"/>
              <a:t>信息流</a:t>
            </a:r>
            <a:endParaRPr lang="zh-CN" altLang="en-US" sz="2000" b="1" dirty="0" smtClean="0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800" b="1" kern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职能说明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4800" y="836711"/>
            <a:ext cx="14590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l"/>
            </a:pPr>
            <a:r>
              <a:rPr lang="en-US" altLang="zh-CN" sz="2000" b="1" dirty="0" smtClean="0"/>
              <a:t>MC </a:t>
            </a:r>
            <a:r>
              <a:rPr lang="zh-CN" altLang="en-US" sz="2000" b="1" dirty="0" smtClean="0"/>
              <a:t>职能</a:t>
            </a:r>
            <a:endParaRPr lang="zh-CN" altLang="en-US" sz="2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09099" y="2061627"/>
            <a:ext cx="722050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与车间主管一同编制两周生产排期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按产品跟进物料进度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实时掌握车间生产进度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与各相关部门之间的沟通</a:t>
            </a:r>
            <a:endParaRPr lang="en-US" altLang="zh-CN" sz="2000" b="1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000" b="1" dirty="0" smtClean="0">
                <a:solidFill>
                  <a:srgbClr val="0000CC"/>
                </a:solidFill>
              </a:rPr>
              <a:t> 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其他上级安排的工作</a:t>
            </a:r>
            <a:endParaRPr lang="en-US" altLang="zh-CN" sz="2000" b="1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011" y="5228272"/>
            <a:ext cx="672331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000" dirty="0" smtClean="0">
                <a:solidFill>
                  <a:srgbClr val="0000CC"/>
                </a:solidFill>
              </a:rPr>
              <a:t>  </a:t>
            </a:r>
            <a:r>
              <a:rPr lang="zh-CN" altLang="en-US" sz="2000" dirty="0" smtClean="0">
                <a:solidFill>
                  <a:srgbClr val="0000CC"/>
                </a:solidFill>
              </a:rPr>
              <a:t>外发落实</a:t>
            </a:r>
            <a:r>
              <a:rPr lang="en-US" altLang="zh-CN" sz="2000" dirty="0" smtClean="0">
                <a:solidFill>
                  <a:srgbClr val="0000CC"/>
                </a:solidFill>
              </a:rPr>
              <a:t>——</a:t>
            </a:r>
            <a:r>
              <a:rPr lang="zh-CN" altLang="en-US" sz="2000" dirty="0" smtClean="0">
                <a:solidFill>
                  <a:srgbClr val="0000CC"/>
                </a:solidFill>
              </a:rPr>
              <a:t>根据</a:t>
            </a:r>
            <a:r>
              <a:rPr lang="en-US" altLang="zh-CN" sz="2000" dirty="0" smtClean="0">
                <a:solidFill>
                  <a:srgbClr val="0000CC"/>
                </a:solidFill>
              </a:rPr>
              <a:t>PC</a:t>
            </a:r>
            <a:r>
              <a:rPr lang="zh-CN" altLang="en-US" sz="2000" dirty="0" smtClean="0">
                <a:solidFill>
                  <a:srgbClr val="0000CC"/>
                </a:solidFill>
              </a:rPr>
              <a:t>的指令进行相应产品外发加工</a:t>
            </a:r>
            <a:endParaRPr lang="en-US" altLang="zh-CN" sz="2000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000" dirty="0" smtClean="0">
                <a:solidFill>
                  <a:srgbClr val="0000CC"/>
                </a:solidFill>
              </a:rPr>
              <a:t>  </a:t>
            </a:r>
            <a:r>
              <a:rPr lang="zh-CN" altLang="en-US" sz="2000" dirty="0" smtClean="0">
                <a:solidFill>
                  <a:srgbClr val="0000CC"/>
                </a:solidFill>
              </a:rPr>
              <a:t>外发物料进度跟进</a:t>
            </a:r>
            <a:r>
              <a:rPr lang="en-US" altLang="zh-CN" sz="2000" dirty="0" smtClean="0">
                <a:solidFill>
                  <a:srgbClr val="0000CC"/>
                </a:solidFill>
              </a:rPr>
              <a:t>——</a:t>
            </a:r>
            <a:r>
              <a:rPr lang="zh-CN" altLang="en-US" sz="2000" dirty="0" smtClean="0">
                <a:solidFill>
                  <a:srgbClr val="0000CC"/>
                </a:solidFill>
              </a:rPr>
              <a:t>确保按照两周排期跟进物料进度</a:t>
            </a:r>
            <a:endParaRPr lang="en-US" altLang="zh-CN" sz="2000" dirty="0" smtClean="0">
              <a:solidFill>
                <a:srgbClr val="0000CC"/>
              </a:solidFill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000" dirty="0" smtClean="0">
                <a:solidFill>
                  <a:srgbClr val="0000CC"/>
                </a:solidFill>
              </a:rPr>
              <a:t>  根据加工商的产能、配合度等合理外发生产</a:t>
            </a:r>
            <a:endParaRPr lang="en-US" altLang="zh-CN" sz="2000" dirty="0" smtClean="0">
              <a:solidFill>
                <a:srgbClr val="0000CC"/>
              </a:solidFill>
            </a:endParaRPr>
          </a:p>
        </p:txBody>
      </p:sp>
      <p:sp>
        <p:nvSpPr>
          <p:cNvPr id="3" name="标题 7"/>
          <p:cNvSpPr txBox="1"/>
          <p:nvPr/>
        </p:nvSpPr>
        <p:spPr>
          <a:xfrm>
            <a:off x="6629400" y="152399"/>
            <a:ext cx="2362200" cy="462379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800" b="1" kern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职能说明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04800" y="836711"/>
            <a:ext cx="22461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l">
              <a:buClr>
                <a:srgbClr val="0070C0"/>
              </a:buClr>
              <a:buFont typeface="Wingdings" panose="05000000000000000000" pitchFamily="2" charset="2"/>
              <a:buChar char="l"/>
            </a:pPr>
            <a:r>
              <a:rPr lang="zh-CN" altLang="en-US" sz="2000" b="1" dirty="0" smtClean="0"/>
              <a:t>外发流程</a:t>
            </a:r>
            <a:r>
              <a:rPr lang="en-US" altLang="zh-CN" sz="2000" b="1" dirty="0" smtClean="0"/>
              <a:t>&amp;</a:t>
            </a:r>
            <a:r>
              <a:rPr lang="zh-CN" altLang="en-US" sz="2000" b="1" dirty="0" smtClean="0"/>
              <a:t>职能</a:t>
            </a:r>
            <a:endParaRPr lang="zh-CN" altLang="en-US" sz="20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791200" y="2434054"/>
            <a:ext cx="106680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成本评估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611" y="2434054"/>
            <a:ext cx="224489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采购组织加工商报价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3963" y="1595854"/>
            <a:ext cx="1796189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成本出指导价格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4538246"/>
            <a:ext cx="152400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CC"/>
                </a:solidFill>
              </a:rPr>
              <a:t>外发组跟进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sp>
        <p:nvSpPr>
          <p:cNvPr id="9" name="流程图: 决策 8"/>
          <p:cNvSpPr/>
          <p:nvPr/>
        </p:nvSpPr>
        <p:spPr bwMode="auto">
          <a:xfrm>
            <a:off x="5676900" y="3276600"/>
            <a:ext cx="1295400" cy="838200"/>
          </a:xfrm>
          <a:prstGeom prst="flowChartDecision">
            <a:avLst/>
          </a:prstGeom>
          <a:noFill/>
          <a:ln w="19050" cap="flat" cmpd="sng" algn="ctr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KTypeMedium" pitchFamily="34" charset="0"/>
              </a:rPr>
              <a:t>外发加工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KTypeMedium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6010" y="1595854"/>
            <a:ext cx="1494399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00CC"/>
                </a:solidFill>
              </a:rPr>
              <a:t>PC</a:t>
            </a:r>
            <a:r>
              <a:rPr lang="zh-CN" altLang="en-US" sz="1600" b="1" dirty="0" smtClean="0">
                <a:solidFill>
                  <a:srgbClr val="0000CC"/>
                </a:solidFill>
              </a:rPr>
              <a:t>外发申请</a:t>
            </a:r>
            <a:endParaRPr lang="zh-CN" altLang="en-US" sz="1600" b="1" dirty="0">
              <a:solidFill>
                <a:srgbClr val="0000CC"/>
              </a:solidFill>
            </a:endParaRPr>
          </a:p>
        </p:txBody>
      </p:sp>
      <p:cxnSp>
        <p:nvCxnSpPr>
          <p:cNvPr id="12" name="直接箭头连接符 11"/>
          <p:cNvCxnSpPr>
            <a:stCxn id="10" idx="3"/>
            <a:endCxn id="7" idx="1"/>
          </p:cNvCxnSpPr>
          <p:nvPr/>
        </p:nvCxnSpPr>
        <p:spPr bwMode="auto">
          <a:xfrm>
            <a:off x="2060409" y="1765131"/>
            <a:ext cx="863554" cy="1588"/>
          </a:xfrm>
          <a:prstGeom prst="straightConnector1">
            <a:avLst/>
          </a:prstGeom>
          <a:noFill/>
          <a:ln w="9525" cap="flat" cmpd="sng" algn="ctr">
            <a:solidFill>
              <a:srgbClr val="A2A3A5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直接箭头连接符 13"/>
          <p:cNvCxnSpPr>
            <a:stCxn id="7" idx="2"/>
            <a:endCxn id="6" idx="0"/>
          </p:cNvCxnSpPr>
          <p:nvPr/>
        </p:nvCxnSpPr>
        <p:spPr bwMode="auto">
          <a:xfrm rot="5400000">
            <a:off x="3572235" y="2184231"/>
            <a:ext cx="499646" cy="1"/>
          </a:xfrm>
          <a:prstGeom prst="straightConnector1">
            <a:avLst/>
          </a:prstGeom>
          <a:noFill/>
          <a:ln w="9525" cap="flat" cmpd="sng" algn="ctr">
            <a:solidFill>
              <a:srgbClr val="A2A3A5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直接箭头连接符 15"/>
          <p:cNvCxnSpPr>
            <a:stCxn id="6" idx="3"/>
            <a:endCxn id="5" idx="1"/>
          </p:cNvCxnSpPr>
          <p:nvPr/>
        </p:nvCxnSpPr>
        <p:spPr bwMode="auto">
          <a:xfrm>
            <a:off x="4944503" y="2603331"/>
            <a:ext cx="846697" cy="1588"/>
          </a:xfrm>
          <a:prstGeom prst="straightConnector1">
            <a:avLst/>
          </a:prstGeom>
          <a:noFill/>
          <a:ln w="9525" cap="flat" cmpd="sng" algn="ctr">
            <a:solidFill>
              <a:srgbClr val="A2A3A5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直接箭头连接符 18"/>
          <p:cNvCxnSpPr>
            <a:stCxn id="5" idx="2"/>
          </p:cNvCxnSpPr>
          <p:nvPr/>
        </p:nvCxnSpPr>
        <p:spPr bwMode="auto">
          <a:xfrm rot="5400000">
            <a:off x="6053554" y="3043654"/>
            <a:ext cx="542092" cy="1588"/>
          </a:xfrm>
          <a:prstGeom prst="straightConnector1">
            <a:avLst/>
          </a:prstGeom>
          <a:noFill/>
          <a:ln w="9525" cap="flat" cmpd="sng" algn="ctr">
            <a:solidFill>
              <a:srgbClr val="A2A3A5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直接箭头连接符 20"/>
          <p:cNvCxnSpPr>
            <a:stCxn id="9" idx="2"/>
            <a:endCxn id="8" idx="0"/>
          </p:cNvCxnSpPr>
          <p:nvPr/>
        </p:nvCxnSpPr>
        <p:spPr bwMode="auto">
          <a:xfrm rot="5400000">
            <a:off x="6112877" y="4326523"/>
            <a:ext cx="423446" cy="1588"/>
          </a:xfrm>
          <a:prstGeom prst="straightConnector1">
            <a:avLst/>
          </a:prstGeom>
          <a:noFill/>
          <a:ln w="9525" cap="flat" cmpd="sng" algn="ctr">
            <a:solidFill>
              <a:srgbClr val="A2A3A5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325394" y="4114800"/>
            <a:ext cx="497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YES</a:t>
            </a:r>
            <a:endParaRPr lang="zh-CN" altLang="en-US" dirty="0"/>
          </a:p>
        </p:txBody>
      </p:sp>
      <p:cxnSp>
        <p:nvCxnSpPr>
          <p:cNvPr id="26" name="形状 25"/>
          <p:cNvCxnSpPr>
            <a:stCxn id="9" idx="3"/>
            <a:endCxn id="10" idx="0"/>
          </p:cNvCxnSpPr>
          <p:nvPr/>
        </p:nvCxnSpPr>
        <p:spPr bwMode="auto">
          <a:xfrm flipH="1" flipV="1">
            <a:off x="1313210" y="1595854"/>
            <a:ext cx="5659090" cy="2099846"/>
          </a:xfrm>
          <a:prstGeom prst="bentConnector4">
            <a:avLst>
              <a:gd name="adj1" fmla="val -18627"/>
              <a:gd name="adj2" fmla="val 110887"/>
            </a:avLst>
          </a:prstGeom>
          <a:noFill/>
          <a:ln w="9525" cap="flat" cmpd="sng" algn="ctr">
            <a:solidFill>
              <a:srgbClr val="A2A3A5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086600" y="3426023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</a:t>
            </a:r>
            <a:endParaRPr lang="zh-CN" altLang="en-US" dirty="0"/>
          </a:p>
        </p:txBody>
      </p:sp>
      <p:sp>
        <p:nvSpPr>
          <p:cNvPr id="20" name="十二角星 19"/>
          <p:cNvSpPr/>
          <p:nvPr/>
        </p:nvSpPr>
        <p:spPr bwMode="auto">
          <a:xfrm>
            <a:off x="3505200" y="3238499"/>
            <a:ext cx="1643789" cy="1184077"/>
          </a:xfrm>
          <a:prstGeom prst="star12">
            <a:avLst/>
          </a:prstGeom>
          <a:noFill/>
          <a:ln w="28575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KTypeMedium" pitchFamily="34" charset="0"/>
              </a:rPr>
              <a:t>外发需高层审批</a:t>
            </a:r>
            <a:endParaRPr kumimoji="0" lang="zh-CN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KTypeMedium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tags/tag1.xml><?xml version="1.0" encoding="utf-8"?>
<p:tagLst xmlns:p="http://schemas.openxmlformats.org/presentationml/2006/main">
  <p:tag name="THINKCELLSHAPEDONOTDELETE" val="p4q8TuU78lEmcdX8q6aGVgg"/>
</p:tagLst>
</file>

<file path=ppt/tags/tag2.xml><?xml version="1.0" encoding="utf-8"?>
<p:tagLst xmlns:p="http://schemas.openxmlformats.org/presentationml/2006/main">
  <p:tag name="THINKCELLUNDODONOTDELETE" val="8"/>
  <p:tag name="KSO_WPP_MARK_KEY" val="afe65667-b4a6-4a74-bd96-b529e69c946a"/>
  <p:tag name="COMMONDATA" val="eyJoZGlkIjoiODc5OTdkZDQxOTMwNGQxNTBmNzRiMmEzNWM0ZjQ1MmMifQ=="/>
</p:tagLst>
</file>

<file path=ppt/theme/theme1.xml><?xml version="1.0" encoding="utf-8"?>
<a:theme xmlns:a="http://schemas.openxmlformats.org/drawingml/2006/main" name="091216_MasterKUlong_E">
  <a:themeElements>
    <a:clrScheme name="091216_MasterKUlong_E 1">
      <a:dk1>
        <a:srgbClr val="000000"/>
      </a:dk1>
      <a:lt1>
        <a:srgbClr val="FFFFFF"/>
      </a:lt1>
      <a:dk2>
        <a:srgbClr val="7C7C7C"/>
      </a:dk2>
      <a:lt2>
        <a:srgbClr val="A2A3A5"/>
      </a:lt2>
      <a:accent1>
        <a:srgbClr val="003361"/>
      </a:accent1>
      <a:accent2>
        <a:srgbClr val="006EAB"/>
      </a:accent2>
      <a:accent3>
        <a:srgbClr val="FFFFFF"/>
      </a:accent3>
      <a:accent4>
        <a:srgbClr val="000000"/>
      </a:accent4>
      <a:accent5>
        <a:srgbClr val="AAADB7"/>
      </a:accent5>
      <a:accent6>
        <a:srgbClr val="00639B"/>
      </a:accent6>
      <a:hlink>
        <a:srgbClr val="70ACE2"/>
      </a:hlink>
      <a:folHlink>
        <a:srgbClr val="C5C6C8"/>
      </a:folHlink>
    </a:clrScheme>
    <a:fontScheme name="091216_MasterKUlong_E">
      <a:majorFont>
        <a:latin typeface="TKTypeMedium"/>
        <a:ea typeface=""/>
        <a:cs typeface=""/>
      </a:majorFont>
      <a:minorFont>
        <a:latin typeface="TKType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A2A3A5"/>
          </a:solidFill>
          <a:prstDash val="solid"/>
          <a:round/>
          <a:headEnd type="none" w="med" len="med"/>
          <a:tailEnd type="none" w="med" len="med"/>
        </a:ln>
      </a:spPr>
      <a:bodyPr vert="horz" wrap="square" lIns="36000" tIns="45720" rIns="3600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KTypeMedium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A2A3A5"/>
          </a:solidFill>
          <a:prstDash val="solid"/>
          <a:round/>
          <a:headEnd type="none" w="med" len="med"/>
          <a:tailEnd type="none" w="med" len="med"/>
        </a:ln>
      </a:spPr>
      <a:bodyPr vert="horz" wrap="square" lIns="36000" tIns="45720" rIns="3600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KTypeMedium" pitchFamily="34" charset="0"/>
          </a:defRPr>
        </a:defPPr>
      </a:lstStyle>
    </a:lnDef>
  </a:objectDefaults>
  <a:extraClrSchemeLst>
    <a:extraClrScheme>
      <a:clrScheme name="091216_MasterKUlong_E 1">
        <a:dk1>
          <a:srgbClr val="000000"/>
        </a:dk1>
        <a:lt1>
          <a:srgbClr val="FFFFFF"/>
        </a:lt1>
        <a:dk2>
          <a:srgbClr val="7C7C7C"/>
        </a:dk2>
        <a:lt2>
          <a:srgbClr val="A2A3A5"/>
        </a:lt2>
        <a:accent1>
          <a:srgbClr val="003361"/>
        </a:accent1>
        <a:accent2>
          <a:srgbClr val="006EAB"/>
        </a:accent2>
        <a:accent3>
          <a:srgbClr val="FFFFFF"/>
        </a:accent3>
        <a:accent4>
          <a:srgbClr val="000000"/>
        </a:accent4>
        <a:accent5>
          <a:srgbClr val="AAADB7"/>
        </a:accent5>
        <a:accent6>
          <a:srgbClr val="00639B"/>
        </a:accent6>
        <a:hlink>
          <a:srgbClr val="70ACE2"/>
        </a:hlink>
        <a:folHlink>
          <a:srgbClr val="C5C6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91216_MasterKUlong_E 2">
        <a:dk1>
          <a:srgbClr val="000000"/>
        </a:dk1>
        <a:lt1>
          <a:srgbClr val="FFFFFF"/>
        </a:lt1>
        <a:dk2>
          <a:srgbClr val="0F337D"/>
        </a:dk2>
        <a:lt2>
          <a:srgbClr val="EE9E1C"/>
        </a:lt2>
        <a:accent1>
          <a:srgbClr val="D14607"/>
        </a:accent1>
        <a:accent2>
          <a:srgbClr val="FFD213"/>
        </a:accent2>
        <a:accent3>
          <a:srgbClr val="FFFFFF"/>
        </a:accent3>
        <a:accent4>
          <a:srgbClr val="000000"/>
        </a:accent4>
        <a:accent5>
          <a:srgbClr val="E5B0AA"/>
        </a:accent5>
        <a:accent6>
          <a:srgbClr val="E7BE10"/>
        </a:accent6>
        <a:hlink>
          <a:srgbClr val="6ECF25"/>
        </a:hlink>
        <a:folHlink>
          <a:srgbClr val="6E96C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091216_MasterKUlong_E</Template>
  <TotalTime>0</TotalTime>
  <Words>2591</Words>
  <Application>WPS 演示</Application>
  <PresentationFormat>全屏显示(4:3)</PresentationFormat>
  <Paragraphs>460</Paragraphs>
  <Slides>27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3" baseType="lpstr">
      <vt:lpstr>Arial</vt:lpstr>
      <vt:lpstr>宋体</vt:lpstr>
      <vt:lpstr>Wingdings</vt:lpstr>
      <vt:lpstr>TKTypeMedium</vt:lpstr>
      <vt:lpstr>ksdb</vt:lpstr>
      <vt:lpstr>黑体</vt:lpstr>
      <vt:lpstr>Verdana</vt:lpstr>
      <vt:lpstr>DFKai-SB</vt:lpstr>
      <vt:lpstr>微软雅黑</vt:lpstr>
      <vt:lpstr>Arial Unicode MS</vt:lpstr>
      <vt:lpstr>Arial Unicode MS</vt:lpstr>
      <vt:lpstr>华文新魏</vt:lpstr>
      <vt:lpstr>Constantia</vt:lpstr>
      <vt:lpstr>Arial</vt:lpstr>
      <vt:lpstr>091216_MasterKUlong_E</vt:lpstr>
      <vt:lpstr>Excel.Sheet.8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thyssen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TKTypeMedium, black, 24pt  Subtitle: TKTypeMedium, (81,81,81), 24pt</dc:title>
  <dc:creator>bonnielou</dc:creator>
  <cp:lastModifiedBy>WPS_1670316127</cp:lastModifiedBy>
  <cp:revision>987</cp:revision>
  <cp:lastPrinted>2113-01-01T00:00:00Z</cp:lastPrinted>
  <dcterms:created xsi:type="dcterms:W3CDTF">2010-07-16T02:15:00Z</dcterms:created>
  <dcterms:modified xsi:type="dcterms:W3CDTF">2023-02-13T08:19:29Z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  <property fmtid="{D5CDD505-2E9C-101B-9397-08002B2CF9AE}" pid="3" name="ICV">
    <vt:lpwstr>C2A6DA075083412FA49F614E74073F30</vt:lpwstr>
  </property>
  <property fmtid="{D5CDD505-2E9C-101B-9397-08002B2CF9AE}" pid="4" name="KSOProductBuildVer">
    <vt:lpwstr>2052-11.1.0.13703</vt:lpwstr>
  </property>
</Properties>
</file>