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1"/>
  </p:notesMasterIdLst>
  <p:handoutMasterIdLst>
    <p:handoutMasterId r:id="rId42"/>
  </p:handoutMasterIdLst>
  <p:sldIdLst>
    <p:sldId id="383" r:id="rId3"/>
    <p:sldId id="384" r:id="rId4"/>
    <p:sldId id="385" r:id="rId5"/>
    <p:sldId id="386" r:id="rId6"/>
    <p:sldId id="387" r:id="rId7"/>
    <p:sldId id="388" r:id="rId8"/>
    <p:sldId id="389" r:id="rId9"/>
    <p:sldId id="390" r:id="rId10"/>
    <p:sldId id="391" r:id="rId11"/>
    <p:sldId id="393" r:id="rId12"/>
    <p:sldId id="394" r:id="rId13"/>
    <p:sldId id="395" r:id="rId14"/>
    <p:sldId id="397" r:id="rId15"/>
    <p:sldId id="402" r:id="rId16"/>
    <p:sldId id="403" r:id="rId17"/>
    <p:sldId id="407" r:id="rId18"/>
    <p:sldId id="408" r:id="rId19"/>
    <p:sldId id="410" r:id="rId20"/>
    <p:sldId id="412" r:id="rId21"/>
    <p:sldId id="413" r:id="rId22"/>
    <p:sldId id="414" r:id="rId23"/>
    <p:sldId id="415" r:id="rId24"/>
    <p:sldId id="416" r:id="rId25"/>
    <p:sldId id="417" r:id="rId26"/>
    <p:sldId id="418" r:id="rId27"/>
    <p:sldId id="419" r:id="rId28"/>
    <p:sldId id="420" r:id="rId29"/>
    <p:sldId id="421" r:id="rId30"/>
    <p:sldId id="422" r:id="rId31"/>
    <p:sldId id="423" r:id="rId32"/>
    <p:sldId id="424" r:id="rId33"/>
    <p:sldId id="425" r:id="rId34"/>
    <p:sldId id="426" r:id="rId35"/>
    <p:sldId id="427" r:id="rId36"/>
    <p:sldId id="428" r:id="rId37"/>
    <p:sldId id="429" r:id="rId38"/>
    <p:sldId id="430" r:id="rId39"/>
    <p:sldId id="431" r:id="rId40"/>
  </p:sldIdLst>
  <p:sldSz cx="9144000" cy="6858000" type="screen4x3"/>
  <p:notesSz cx="6858000" cy="9144000"/>
  <p:custDataLst>
    <p:tags r:id="rId46"/>
  </p:custDataLst>
  <p:defaultTextStyle>
    <a:defPPr>
      <a:defRPr lang="zh-CN"/>
    </a:defPPr>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32786"/>
    <p:restoredTop sz="90928"/>
  </p:normalViewPr>
  <p:slideViewPr>
    <p:cSldViewPr showGuides="1">
      <p:cViewPr varScale="1">
        <p:scale>
          <a:sx n="69" d="100"/>
          <a:sy n="69" d="100"/>
        </p:scale>
        <p:origin x="-93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50" d="100"/>
        <a:sy n="50" d="100"/>
      </p:scale>
      <p:origin x="0" y="1842"/>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6" Type="http://schemas.openxmlformats.org/officeDocument/2006/relationships/tags" Target="tags/tag1.xml"/><Relationship Id="rId45" Type="http://schemas.openxmlformats.org/officeDocument/2006/relationships/tableStyles" Target="tableStyles.xml"/><Relationship Id="rId44" Type="http://schemas.openxmlformats.org/officeDocument/2006/relationships/viewProps" Target="viewProps.xml"/><Relationship Id="rId43" Type="http://schemas.openxmlformats.org/officeDocument/2006/relationships/presProps" Target="presProps.xml"/><Relationship Id="rId42" Type="http://schemas.openxmlformats.org/officeDocument/2006/relationships/handoutMaster" Target="handoutMasters/handoutMaster1.xml"/><Relationship Id="rId41" Type="http://schemas.openxmlformats.org/officeDocument/2006/relationships/notesMaster" Target="notesMasters/notesMaster1.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19050" tIns="0" rIns="19050" bIns="0" numCol="1" anchor="t" anchorCtr="0" compatLnSpc="1"/>
          <a:lstStyle>
            <a:lvl1pPr>
              <a:defRPr sz="1000" i="1"/>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000" b="0" i="1"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ln>
          <a:effectLst/>
        </p:spPr>
        <p:txBody>
          <a:bodyPr vert="horz" wrap="square" lIns="19050" tIns="0" rIns="19050" bIns="0" numCol="1" anchor="t" anchorCtr="0" compatLnSpc="1"/>
          <a:lstStyle>
            <a:lvl1pPr algn="r">
              <a:defRPr sz="1000" i="1"/>
            </a:lvl1pPr>
          </a:lstStyle>
          <a:p>
            <a:pPr marL="0" marR="0" lvl="0" indent="0" algn="r" defTabSz="914400" rtl="0" eaLnBrk="0" fontAlgn="base" latinLnBrk="0" hangingPunct="0">
              <a:lnSpc>
                <a:spcPct val="100000"/>
              </a:lnSpc>
              <a:spcBef>
                <a:spcPct val="0"/>
              </a:spcBef>
              <a:spcAft>
                <a:spcPct val="0"/>
              </a:spcAft>
              <a:buClrTx/>
              <a:buSzTx/>
              <a:buFontTx/>
              <a:buNone/>
              <a:defRPr/>
            </a:pPr>
            <a:endParaRPr kumimoji="1" lang="en-US" altLang="zh-CN" sz="1000" b="0" i="1"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100" name="Rectangle 4"/>
          <p:cNvSpPr>
            <a:spLocks noTextEdit="1"/>
          </p:cNvSpPr>
          <p:nvPr>
            <p:ph type="sldImg"/>
          </p:nvPr>
        </p:nvSpPr>
        <p:spPr>
          <a:xfrm>
            <a:off x="1149350" y="692150"/>
            <a:ext cx="4559300" cy="3416300"/>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14400" y="4343400"/>
            <a:ext cx="5029200" cy="4114800"/>
          </a:xfrm>
          <a:prstGeom prst="rect">
            <a:avLst/>
          </a:prstGeom>
          <a:noFill/>
          <a:ln w="9525">
            <a:noFill/>
            <a:miter lim="800000"/>
          </a:ln>
          <a:effectLst/>
        </p:spPr>
        <p:txBody>
          <a:bodyPr vert="horz" wrap="square" lIns="92075" tIns="46038" rIns="92075" bIns="46038"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Click to edit Master text styles</a:t>
            </a: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Second level</a:t>
            </a: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Third level</a:t>
            </a: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Fourth level</a:t>
            </a: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Fifth level</a:t>
            </a: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054" name="Rectangle 6"/>
          <p:cNvSpPr>
            <a:spLocks noGrp="1" noChangeArrowheads="1"/>
          </p:cNvSpPr>
          <p:nvPr>
            <p:ph type="ftr" sz="quarter" idx="4"/>
          </p:nvPr>
        </p:nvSpPr>
        <p:spPr bwMode="auto">
          <a:xfrm>
            <a:off x="0" y="8686800"/>
            <a:ext cx="2971800" cy="457200"/>
          </a:xfrm>
          <a:prstGeom prst="rect">
            <a:avLst/>
          </a:prstGeom>
          <a:noFill/>
          <a:ln w="9525">
            <a:noFill/>
            <a:miter lim="800000"/>
          </a:ln>
          <a:effectLst/>
        </p:spPr>
        <p:txBody>
          <a:bodyPr vert="horz" wrap="square" lIns="19050" tIns="0" rIns="19050" bIns="0" numCol="1" anchor="b" anchorCtr="0" compatLnSpc="1"/>
          <a:lstStyle>
            <a:lvl1pPr>
              <a:defRPr sz="1000" i="1"/>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000" b="0" i="1"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w="9525">
            <a:noFill/>
            <a:miter lim="800000"/>
          </a:ln>
          <a:effectLst/>
        </p:spPr>
        <p:txBody>
          <a:bodyPr vert="horz" wrap="square" lIns="19050" tIns="0" rIns="19050" bIns="0" numCol="1" anchor="b" anchorCtr="0" compatLnSpc="1"/>
          <a:p>
            <a:pPr lvl="0" algn="r" fontAlgn="base"/>
            <a:fld id="{9A0DB2DC-4C9A-4742-B13C-FB6460FD3503}" type="slidenum">
              <a:rPr lang="en-US" altLang="zh-CN" sz="1000" i="1" strike="noStrike" noProof="1" dirty="0">
                <a:latin typeface="Times New Roman" panose="02020603050405020304" pitchFamily="18" charset="0"/>
                <a:ea typeface="宋体" panose="02010600030101010101" pitchFamily="2" charset="-122"/>
                <a:cs typeface="+mn-cs"/>
              </a:rPr>
            </a:fld>
            <a:endParaRPr lang="en-US" altLang="zh-CN" sz="1000" i="1" strike="noStrike" noProof="1"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gradFill rotWithShape="0">
          <a:gsLst>
            <a:gs pos="0">
              <a:schemeClr val="bg1"/>
            </a:gs>
            <a:gs pos="100000">
              <a:schemeClr val="bg2"/>
            </a:gs>
          </a:gsLst>
          <a:path path="rect">
            <a:fillToRect r="100000" b="100000"/>
          </a:path>
          <a:tileRect/>
        </a:gradFill>
        <a:effectLst/>
      </p:bgPr>
    </p:bg>
    <p:spTree>
      <p:nvGrpSpPr>
        <p:cNvPr id="1" name=""/>
        <p:cNvGrpSpPr/>
        <p:nvPr/>
      </p:nvGrpSpPr>
      <p:grpSpPr>
        <a:xfrm>
          <a:off x="0" y="0"/>
          <a:ext cx="0" cy="0"/>
          <a:chOff x="0" y="0"/>
          <a:chExt cx="0" cy="0"/>
        </a:xfrm>
      </p:grpSpPr>
      <p:grpSp>
        <p:nvGrpSpPr>
          <p:cNvPr id="2050" name="Group 31"/>
          <p:cNvGrpSpPr/>
          <p:nvPr userDrawn="1"/>
        </p:nvGrpSpPr>
        <p:grpSpPr>
          <a:xfrm>
            <a:off x="0" y="114300"/>
            <a:ext cx="9142413" cy="6742113"/>
            <a:chOff x="0" y="72"/>
            <a:chExt cx="5759" cy="4247"/>
          </a:xfrm>
        </p:grpSpPr>
        <p:sp>
          <p:nvSpPr>
            <p:cNvPr id="36" name="Rectangle 2"/>
            <p:cNvSpPr>
              <a:spLocks noChangeArrowheads="1"/>
            </p:cNvSpPr>
            <p:nvPr/>
          </p:nvSpPr>
          <p:spPr bwMode="hidden">
            <a:xfrm>
              <a:off x="0" y="2112"/>
              <a:ext cx="5759" cy="2207"/>
            </a:xfrm>
            <a:prstGeom prst="rect">
              <a:avLst/>
            </a:prstGeom>
            <a:solidFill>
              <a:schemeClr val="bg1"/>
            </a:solidFill>
            <a:ln w="9525">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nvGrpSpPr>
            <p:cNvPr id="2052" name="Group 30"/>
            <p:cNvGrpSpPr/>
            <p:nvPr/>
          </p:nvGrpSpPr>
          <p:grpSpPr>
            <a:xfrm>
              <a:off x="0" y="72"/>
              <a:ext cx="5759" cy="2040"/>
              <a:chOff x="0" y="72"/>
              <a:chExt cx="5759" cy="2040"/>
            </a:xfrm>
          </p:grpSpPr>
          <p:sp>
            <p:nvSpPr>
              <p:cNvPr id="38" name="Rectangle 3"/>
              <p:cNvSpPr>
                <a:spLocks noChangeArrowheads="1"/>
              </p:cNvSpPr>
              <p:nvPr/>
            </p:nvSpPr>
            <p:spPr bwMode="hidden">
              <a:xfrm>
                <a:off x="0" y="1872"/>
                <a:ext cx="5759" cy="240"/>
              </a:xfrm>
              <a:prstGeom prst="rect">
                <a:avLst/>
              </a:prstGeom>
              <a:gradFill rotWithShape="0">
                <a:gsLst>
                  <a:gs pos="0">
                    <a:schemeClr val="bg1"/>
                  </a:gs>
                  <a:gs pos="100000">
                    <a:schemeClr val="hlink"/>
                  </a:gs>
                </a:gsLst>
                <a:lin ang="5400000" scaled="1"/>
              </a:gradFill>
              <a:ln w="9525">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nvGrpSpPr>
              <p:cNvPr id="2054" name="Group 9"/>
              <p:cNvGrpSpPr/>
              <p:nvPr/>
            </p:nvGrpSpPr>
            <p:grpSpPr>
              <a:xfrm>
                <a:off x="2289" y="72"/>
                <a:ext cx="1440" cy="1984"/>
                <a:chOff x="2289" y="72"/>
                <a:chExt cx="1440" cy="1984"/>
              </a:xfrm>
            </p:grpSpPr>
            <p:sp>
              <p:nvSpPr>
                <p:cNvPr id="60" name="Freeform 4"/>
                <p:cNvSpPr/>
                <p:nvPr/>
              </p:nvSpPr>
              <p:spPr bwMode="ltGray">
                <a:xfrm>
                  <a:off x="2289" y="127"/>
                  <a:ext cx="1440" cy="1770"/>
                </a:xfrm>
                <a:custGeom>
                  <a:avLst/>
                  <a:gdLst/>
                  <a:ahLst/>
                  <a:cxnLst>
                    <a:cxn ang="0">
                      <a:pos x="901" y="33"/>
                    </a:cxn>
                    <a:cxn ang="0">
                      <a:pos x="1066" y="129"/>
                    </a:cxn>
                    <a:cxn ang="0">
                      <a:pos x="1207" y="256"/>
                    </a:cxn>
                    <a:cxn ang="0">
                      <a:pos x="1316" y="410"/>
                    </a:cxn>
                    <a:cxn ang="0">
                      <a:pos x="1394" y="581"/>
                    </a:cxn>
                    <a:cxn ang="0">
                      <a:pos x="1435" y="766"/>
                    </a:cxn>
                    <a:cxn ang="0">
                      <a:pos x="1435" y="958"/>
                    </a:cxn>
                    <a:cxn ang="0">
                      <a:pos x="1394" y="1143"/>
                    </a:cxn>
                    <a:cxn ang="0">
                      <a:pos x="1316" y="1314"/>
                    </a:cxn>
                    <a:cxn ang="0">
                      <a:pos x="1207" y="1468"/>
                    </a:cxn>
                    <a:cxn ang="0">
                      <a:pos x="1066" y="1597"/>
                    </a:cxn>
                    <a:cxn ang="0">
                      <a:pos x="901" y="1691"/>
                    </a:cxn>
                    <a:cxn ang="0">
                      <a:pos x="721" y="1749"/>
                    </a:cxn>
                    <a:cxn ang="0">
                      <a:pos x="533" y="1769"/>
                    </a:cxn>
                    <a:cxn ang="0">
                      <a:pos x="344" y="1749"/>
                    </a:cxn>
                    <a:cxn ang="0">
                      <a:pos x="165" y="1691"/>
                    </a:cxn>
                    <a:cxn ang="0">
                      <a:pos x="0" y="1597"/>
                    </a:cxn>
                    <a:cxn ang="0">
                      <a:pos x="125" y="1571"/>
                    </a:cxn>
                    <a:cxn ang="0">
                      <a:pos x="281" y="1640"/>
                    </a:cxn>
                    <a:cxn ang="0">
                      <a:pos x="446" y="1675"/>
                    </a:cxn>
                    <a:cxn ang="0">
                      <a:pos x="618" y="1675"/>
                    </a:cxn>
                    <a:cxn ang="0">
                      <a:pos x="785" y="1640"/>
                    </a:cxn>
                    <a:cxn ang="0">
                      <a:pos x="941" y="1571"/>
                    </a:cxn>
                    <a:cxn ang="0">
                      <a:pos x="1080" y="1470"/>
                    </a:cxn>
                    <a:cxn ang="0">
                      <a:pos x="1194" y="1343"/>
                    </a:cxn>
                    <a:cxn ang="0">
                      <a:pos x="1281" y="1194"/>
                    </a:cxn>
                    <a:cxn ang="0">
                      <a:pos x="1332" y="1032"/>
                    </a:cxn>
                    <a:cxn ang="0">
                      <a:pos x="1350" y="862"/>
                    </a:cxn>
                    <a:cxn ang="0">
                      <a:pos x="1332" y="691"/>
                    </a:cxn>
                    <a:cxn ang="0">
                      <a:pos x="1281" y="530"/>
                    </a:cxn>
                    <a:cxn ang="0">
                      <a:pos x="1194" y="381"/>
                    </a:cxn>
                    <a:cxn ang="0">
                      <a:pos x="1080" y="254"/>
                    </a:cxn>
                    <a:cxn ang="0">
                      <a:pos x="941" y="154"/>
                    </a:cxn>
                    <a:cxn ang="0">
                      <a:pos x="785" y="85"/>
                    </a:cxn>
                    <a:cxn ang="0">
                      <a:pos x="812" y="0"/>
                    </a:cxn>
                  </a:cxnLst>
                  <a:rect l="0" t="0" r="r" b="b"/>
                  <a:pathLst>
                    <a:path w="1440" h="1770">
                      <a:moveTo>
                        <a:pt x="812" y="0"/>
                      </a:moveTo>
                      <a:lnTo>
                        <a:pt x="901" y="33"/>
                      </a:lnTo>
                      <a:lnTo>
                        <a:pt x="986" y="78"/>
                      </a:lnTo>
                      <a:lnTo>
                        <a:pt x="1066" y="129"/>
                      </a:lnTo>
                      <a:lnTo>
                        <a:pt x="1140" y="187"/>
                      </a:lnTo>
                      <a:lnTo>
                        <a:pt x="1207" y="256"/>
                      </a:lnTo>
                      <a:lnTo>
                        <a:pt x="1265" y="330"/>
                      </a:lnTo>
                      <a:lnTo>
                        <a:pt x="1316" y="410"/>
                      </a:lnTo>
                      <a:lnTo>
                        <a:pt x="1361" y="492"/>
                      </a:lnTo>
                      <a:lnTo>
                        <a:pt x="1394" y="581"/>
                      </a:lnTo>
                      <a:lnTo>
                        <a:pt x="1419" y="673"/>
                      </a:lnTo>
                      <a:lnTo>
                        <a:pt x="1435" y="766"/>
                      </a:lnTo>
                      <a:lnTo>
                        <a:pt x="1439" y="862"/>
                      </a:lnTo>
                      <a:lnTo>
                        <a:pt x="1435" y="958"/>
                      </a:lnTo>
                      <a:lnTo>
                        <a:pt x="1419" y="1052"/>
                      </a:lnTo>
                      <a:lnTo>
                        <a:pt x="1394" y="1143"/>
                      </a:lnTo>
                      <a:lnTo>
                        <a:pt x="1361" y="1230"/>
                      </a:lnTo>
                      <a:lnTo>
                        <a:pt x="1316" y="1314"/>
                      </a:lnTo>
                      <a:lnTo>
                        <a:pt x="1265" y="1395"/>
                      </a:lnTo>
                      <a:lnTo>
                        <a:pt x="1207" y="1468"/>
                      </a:lnTo>
                      <a:lnTo>
                        <a:pt x="1140" y="1537"/>
                      </a:lnTo>
                      <a:lnTo>
                        <a:pt x="1066" y="1597"/>
                      </a:lnTo>
                      <a:lnTo>
                        <a:pt x="986" y="1646"/>
                      </a:lnTo>
                      <a:lnTo>
                        <a:pt x="901" y="1691"/>
                      </a:lnTo>
                      <a:lnTo>
                        <a:pt x="812" y="1724"/>
                      </a:lnTo>
                      <a:lnTo>
                        <a:pt x="721" y="1749"/>
                      </a:lnTo>
                      <a:lnTo>
                        <a:pt x="627" y="1765"/>
                      </a:lnTo>
                      <a:lnTo>
                        <a:pt x="533" y="1769"/>
                      </a:lnTo>
                      <a:lnTo>
                        <a:pt x="437" y="1765"/>
                      </a:lnTo>
                      <a:lnTo>
                        <a:pt x="344" y="1749"/>
                      </a:lnTo>
                      <a:lnTo>
                        <a:pt x="252" y="1724"/>
                      </a:lnTo>
                      <a:lnTo>
                        <a:pt x="165" y="1691"/>
                      </a:lnTo>
                      <a:lnTo>
                        <a:pt x="80" y="1646"/>
                      </a:lnTo>
                      <a:lnTo>
                        <a:pt x="0" y="1597"/>
                      </a:lnTo>
                      <a:lnTo>
                        <a:pt x="51" y="1524"/>
                      </a:lnTo>
                      <a:lnTo>
                        <a:pt x="125" y="1571"/>
                      </a:lnTo>
                      <a:lnTo>
                        <a:pt x="201" y="1609"/>
                      </a:lnTo>
                      <a:lnTo>
                        <a:pt x="281" y="1640"/>
                      </a:lnTo>
                      <a:lnTo>
                        <a:pt x="364" y="1662"/>
                      </a:lnTo>
                      <a:lnTo>
                        <a:pt x="446" y="1675"/>
                      </a:lnTo>
                      <a:lnTo>
                        <a:pt x="533" y="1680"/>
                      </a:lnTo>
                      <a:lnTo>
                        <a:pt x="618" y="1675"/>
                      </a:lnTo>
                      <a:lnTo>
                        <a:pt x="703" y="1662"/>
                      </a:lnTo>
                      <a:lnTo>
                        <a:pt x="785" y="1640"/>
                      </a:lnTo>
                      <a:lnTo>
                        <a:pt x="866" y="1609"/>
                      </a:lnTo>
                      <a:lnTo>
                        <a:pt x="941" y="1571"/>
                      </a:lnTo>
                      <a:lnTo>
                        <a:pt x="1013" y="1524"/>
                      </a:lnTo>
                      <a:lnTo>
                        <a:pt x="1080" y="1470"/>
                      </a:lnTo>
                      <a:lnTo>
                        <a:pt x="1140" y="1410"/>
                      </a:lnTo>
                      <a:lnTo>
                        <a:pt x="1194" y="1343"/>
                      </a:lnTo>
                      <a:lnTo>
                        <a:pt x="1240" y="1270"/>
                      </a:lnTo>
                      <a:lnTo>
                        <a:pt x="1281" y="1194"/>
                      </a:lnTo>
                      <a:lnTo>
                        <a:pt x="1312" y="1116"/>
                      </a:lnTo>
                      <a:lnTo>
                        <a:pt x="1332" y="1032"/>
                      </a:lnTo>
                      <a:lnTo>
                        <a:pt x="1345" y="947"/>
                      </a:lnTo>
                      <a:lnTo>
                        <a:pt x="1350" y="862"/>
                      </a:lnTo>
                      <a:lnTo>
                        <a:pt x="1345" y="775"/>
                      </a:lnTo>
                      <a:lnTo>
                        <a:pt x="1332" y="691"/>
                      </a:lnTo>
                      <a:lnTo>
                        <a:pt x="1312" y="608"/>
                      </a:lnTo>
                      <a:lnTo>
                        <a:pt x="1281" y="530"/>
                      </a:lnTo>
                      <a:lnTo>
                        <a:pt x="1240" y="452"/>
                      </a:lnTo>
                      <a:lnTo>
                        <a:pt x="1194" y="381"/>
                      </a:lnTo>
                      <a:lnTo>
                        <a:pt x="1140" y="314"/>
                      </a:lnTo>
                      <a:lnTo>
                        <a:pt x="1080" y="254"/>
                      </a:lnTo>
                      <a:lnTo>
                        <a:pt x="1013" y="201"/>
                      </a:lnTo>
                      <a:lnTo>
                        <a:pt x="941" y="154"/>
                      </a:lnTo>
                      <a:lnTo>
                        <a:pt x="866" y="114"/>
                      </a:lnTo>
                      <a:lnTo>
                        <a:pt x="785" y="85"/>
                      </a:lnTo>
                      <a:lnTo>
                        <a:pt x="788" y="78"/>
                      </a:lnTo>
                      <a:lnTo>
                        <a:pt x="812" y="0"/>
                      </a:lnTo>
                    </a:path>
                  </a:pathLst>
                </a:custGeom>
                <a:gradFill rotWithShape="0">
                  <a:gsLst>
                    <a:gs pos="0">
                      <a:schemeClr val="bg2"/>
                    </a:gs>
                    <a:gs pos="100000">
                      <a:schemeClr val="bg1"/>
                    </a:gs>
                  </a:gsLst>
                  <a:lin ang="5400000" scaled="1"/>
                </a:gra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1" name="Line 5"/>
                <p:cNvSpPr>
                  <a:spLocks noChangeShapeType="1"/>
                </p:cNvSpPr>
                <p:nvPr/>
              </p:nvSpPr>
              <p:spPr bwMode="ltGray">
                <a:xfrm flipV="1">
                  <a:off x="2324" y="1620"/>
                  <a:ext cx="143" cy="258"/>
                </a:xfrm>
                <a:prstGeom prst="line">
                  <a:avLst/>
                </a:prstGeom>
                <a:noFill/>
                <a:ln w="25400">
                  <a:solidFill>
                    <a:schemeClr val="bg1"/>
                  </a:solidFill>
                  <a:round/>
                  <a:headEnd type="none" w="sm" len="sm"/>
                  <a:tailEnd type="none" w="sm" len="sm"/>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2" name="Line 6"/>
                <p:cNvSpPr>
                  <a:spLocks noChangeShapeType="1"/>
                </p:cNvSpPr>
                <p:nvPr/>
              </p:nvSpPr>
              <p:spPr bwMode="ltGray">
                <a:xfrm flipV="1">
                  <a:off x="3119" y="243"/>
                  <a:ext cx="50" cy="99"/>
                </a:xfrm>
                <a:prstGeom prst="line">
                  <a:avLst/>
                </a:prstGeom>
                <a:noFill/>
                <a:ln w="25400">
                  <a:solidFill>
                    <a:schemeClr val="bg1"/>
                  </a:solidFill>
                  <a:round/>
                  <a:headEnd type="none" w="sm" len="sm"/>
                  <a:tailEnd type="none" w="sm" len="sm"/>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3" name="Line 7"/>
                <p:cNvSpPr>
                  <a:spLocks noChangeShapeType="1"/>
                </p:cNvSpPr>
                <p:nvPr/>
              </p:nvSpPr>
              <p:spPr bwMode="ltGray">
                <a:xfrm flipV="1">
                  <a:off x="3203" y="72"/>
                  <a:ext cx="50" cy="99"/>
                </a:xfrm>
                <a:prstGeom prst="line">
                  <a:avLst/>
                </a:prstGeom>
                <a:noFill/>
                <a:ln w="25400">
                  <a:solidFill>
                    <a:schemeClr val="bg1"/>
                  </a:solidFill>
                  <a:round/>
                  <a:headEnd type="none" w="sm" len="sm"/>
                  <a:tailEnd type="none" w="sm" len="sm"/>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4" name="Freeform 8"/>
                <p:cNvSpPr/>
                <p:nvPr/>
              </p:nvSpPr>
              <p:spPr bwMode="ltGray">
                <a:xfrm>
                  <a:off x="2483" y="1903"/>
                  <a:ext cx="841" cy="153"/>
                </a:xfrm>
                <a:custGeom>
                  <a:avLst/>
                  <a:gdLst/>
                  <a:ahLst/>
                  <a:cxnLst>
                    <a:cxn ang="0">
                      <a:pos x="3" y="98"/>
                    </a:cxn>
                    <a:cxn ang="0">
                      <a:pos x="20" y="80"/>
                    </a:cxn>
                    <a:cxn ang="0">
                      <a:pos x="44" y="65"/>
                    </a:cxn>
                    <a:cxn ang="0">
                      <a:pos x="89" y="43"/>
                    </a:cxn>
                    <a:cxn ang="0">
                      <a:pos x="140" y="30"/>
                    </a:cxn>
                    <a:cxn ang="0">
                      <a:pos x="188" y="19"/>
                    </a:cxn>
                    <a:cxn ang="0">
                      <a:pos x="253" y="9"/>
                    </a:cxn>
                    <a:cxn ang="0">
                      <a:pos x="314" y="3"/>
                    </a:cxn>
                    <a:cxn ang="0">
                      <a:pos x="386" y="0"/>
                    </a:cxn>
                    <a:cxn ang="0">
                      <a:pos x="475" y="1"/>
                    </a:cxn>
                    <a:cxn ang="0">
                      <a:pos x="567" y="6"/>
                    </a:cxn>
                    <a:cxn ang="0">
                      <a:pos x="632" y="14"/>
                    </a:cxn>
                    <a:cxn ang="0">
                      <a:pos x="700" y="27"/>
                    </a:cxn>
                    <a:cxn ang="0">
                      <a:pos x="765" y="47"/>
                    </a:cxn>
                    <a:cxn ang="0">
                      <a:pos x="799" y="66"/>
                    </a:cxn>
                    <a:cxn ang="0">
                      <a:pos x="820" y="82"/>
                    </a:cxn>
                    <a:cxn ang="0">
                      <a:pos x="840" y="108"/>
                    </a:cxn>
                    <a:cxn ang="0">
                      <a:pos x="806" y="122"/>
                    </a:cxn>
                    <a:cxn ang="0">
                      <a:pos x="748" y="133"/>
                    </a:cxn>
                    <a:cxn ang="0">
                      <a:pos x="676" y="141"/>
                    </a:cxn>
                    <a:cxn ang="0">
                      <a:pos x="608" y="148"/>
                    </a:cxn>
                    <a:cxn ang="0">
                      <a:pos x="526" y="151"/>
                    </a:cxn>
                    <a:cxn ang="0">
                      <a:pos x="437" y="152"/>
                    </a:cxn>
                    <a:cxn ang="0">
                      <a:pos x="352" y="152"/>
                    </a:cxn>
                    <a:cxn ang="0">
                      <a:pos x="263" y="151"/>
                    </a:cxn>
                    <a:cxn ang="0">
                      <a:pos x="164" y="143"/>
                    </a:cxn>
                    <a:cxn ang="0">
                      <a:pos x="85" y="135"/>
                    </a:cxn>
                    <a:cxn ang="0">
                      <a:pos x="20" y="120"/>
                    </a:cxn>
                    <a:cxn ang="0">
                      <a:pos x="0" y="109"/>
                    </a:cxn>
                    <a:cxn ang="0">
                      <a:pos x="3" y="98"/>
                    </a:cxn>
                  </a:cxnLst>
                  <a:rect l="0" t="0" r="r" b="b"/>
                  <a:pathLst>
                    <a:path w="841" h="153">
                      <a:moveTo>
                        <a:pt x="3" y="98"/>
                      </a:moveTo>
                      <a:lnTo>
                        <a:pt x="20" y="80"/>
                      </a:lnTo>
                      <a:lnTo>
                        <a:pt x="44" y="65"/>
                      </a:lnTo>
                      <a:lnTo>
                        <a:pt x="89" y="43"/>
                      </a:lnTo>
                      <a:lnTo>
                        <a:pt x="140" y="30"/>
                      </a:lnTo>
                      <a:lnTo>
                        <a:pt x="188" y="19"/>
                      </a:lnTo>
                      <a:lnTo>
                        <a:pt x="253" y="9"/>
                      </a:lnTo>
                      <a:lnTo>
                        <a:pt x="314" y="3"/>
                      </a:lnTo>
                      <a:lnTo>
                        <a:pt x="386" y="0"/>
                      </a:lnTo>
                      <a:lnTo>
                        <a:pt x="475" y="1"/>
                      </a:lnTo>
                      <a:lnTo>
                        <a:pt x="567" y="6"/>
                      </a:lnTo>
                      <a:lnTo>
                        <a:pt x="632" y="14"/>
                      </a:lnTo>
                      <a:lnTo>
                        <a:pt x="700" y="27"/>
                      </a:lnTo>
                      <a:lnTo>
                        <a:pt x="765" y="47"/>
                      </a:lnTo>
                      <a:lnTo>
                        <a:pt x="799" y="66"/>
                      </a:lnTo>
                      <a:lnTo>
                        <a:pt x="820" y="82"/>
                      </a:lnTo>
                      <a:lnTo>
                        <a:pt x="840" y="108"/>
                      </a:lnTo>
                      <a:lnTo>
                        <a:pt x="806" y="122"/>
                      </a:lnTo>
                      <a:lnTo>
                        <a:pt x="748" y="133"/>
                      </a:lnTo>
                      <a:lnTo>
                        <a:pt x="676" y="141"/>
                      </a:lnTo>
                      <a:lnTo>
                        <a:pt x="608" y="148"/>
                      </a:lnTo>
                      <a:lnTo>
                        <a:pt x="526" y="151"/>
                      </a:lnTo>
                      <a:lnTo>
                        <a:pt x="437" y="152"/>
                      </a:lnTo>
                      <a:lnTo>
                        <a:pt x="352" y="152"/>
                      </a:lnTo>
                      <a:lnTo>
                        <a:pt x="263" y="151"/>
                      </a:lnTo>
                      <a:lnTo>
                        <a:pt x="164" y="143"/>
                      </a:lnTo>
                      <a:lnTo>
                        <a:pt x="85" y="135"/>
                      </a:lnTo>
                      <a:lnTo>
                        <a:pt x="20" y="120"/>
                      </a:lnTo>
                      <a:lnTo>
                        <a:pt x="0" y="109"/>
                      </a:lnTo>
                      <a:lnTo>
                        <a:pt x="3" y="98"/>
                      </a:lnTo>
                    </a:path>
                  </a:pathLst>
                </a:custGeom>
                <a:gradFill rotWithShape="0">
                  <a:gsLst>
                    <a:gs pos="0">
                      <a:schemeClr val="bg1"/>
                    </a:gs>
                    <a:gs pos="100000">
                      <a:schemeClr val="bg2"/>
                    </a:gs>
                  </a:gsLst>
                  <a:lin ang="0" scaled="1"/>
                </a:gra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sp>
            <p:nvSpPr>
              <p:cNvPr id="40" name="Oval 10"/>
              <p:cNvSpPr>
                <a:spLocks noChangeArrowheads="1"/>
              </p:cNvSpPr>
              <p:nvPr/>
            </p:nvSpPr>
            <p:spPr bwMode="blackWhite">
              <a:xfrm>
                <a:off x="2071" y="250"/>
                <a:ext cx="1497" cy="1494"/>
              </a:xfrm>
              <a:prstGeom prst="ellipse">
                <a:avLst/>
              </a:prstGeom>
              <a:gradFill rotWithShape="0">
                <a:gsLst>
                  <a:gs pos="0">
                    <a:schemeClr val="bg1"/>
                  </a:gs>
                  <a:gs pos="100000">
                    <a:schemeClr val="bg2"/>
                  </a:gs>
                </a:gsLst>
                <a:lin ang="0" scaled="1"/>
              </a:gradFill>
              <a:ln w="9525">
                <a:noFill/>
                <a:rou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nvGrpSpPr>
              <p:cNvPr id="2061" name="Group 29"/>
              <p:cNvGrpSpPr/>
              <p:nvPr/>
            </p:nvGrpSpPr>
            <p:grpSpPr>
              <a:xfrm>
                <a:off x="2071" y="406"/>
                <a:ext cx="1392" cy="1109"/>
                <a:chOff x="2071" y="406"/>
                <a:chExt cx="1392" cy="1109"/>
              </a:xfrm>
            </p:grpSpPr>
            <p:sp>
              <p:nvSpPr>
                <p:cNvPr id="42" name="Freeform 11"/>
                <p:cNvSpPr/>
                <p:nvPr/>
              </p:nvSpPr>
              <p:spPr bwMode="grayWhite">
                <a:xfrm>
                  <a:off x="2268" y="812"/>
                  <a:ext cx="1" cy="17"/>
                </a:xfrm>
                <a:custGeom>
                  <a:avLst/>
                  <a:gdLst/>
                  <a:ahLst/>
                  <a:cxnLst>
                    <a:cxn ang="0">
                      <a:pos x="0" y="0"/>
                    </a:cxn>
                    <a:cxn ang="0">
                      <a:pos x="0" y="16"/>
                    </a:cxn>
                    <a:cxn ang="0">
                      <a:pos x="0" y="16"/>
                    </a:cxn>
                    <a:cxn ang="0">
                      <a:pos x="0" y="6"/>
                    </a:cxn>
                    <a:cxn ang="0">
                      <a:pos x="0" y="0"/>
                    </a:cxn>
                  </a:cxnLst>
                  <a:rect l="0" t="0" r="r" b="b"/>
                  <a:pathLst>
                    <a:path w="1" h="17">
                      <a:moveTo>
                        <a:pt x="0" y="0"/>
                      </a:moveTo>
                      <a:lnTo>
                        <a:pt x="0" y="16"/>
                      </a:lnTo>
                      <a:lnTo>
                        <a:pt x="0" y="16"/>
                      </a:lnTo>
                      <a:lnTo>
                        <a:pt x="0" y="6"/>
                      </a:lnTo>
                      <a:lnTo>
                        <a:pt x="0"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3" name="Freeform 12"/>
                <p:cNvSpPr/>
                <p:nvPr/>
              </p:nvSpPr>
              <p:spPr bwMode="grayWhite">
                <a:xfrm>
                  <a:off x="2292" y="843"/>
                  <a:ext cx="17" cy="17"/>
                </a:xfrm>
                <a:custGeom>
                  <a:avLst/>
                  <a:gdLst/>
                  <a:ahLst/>
                  <a:cxnLst>
                    <a:cxn ang="0">
                      <a:pos x="0" y="0"/>
                    </a:cxn>
                    <a:cxn ang="0">
                      <a:pos x="16" y="0"/>
                    </a:cxn>
                    <a:cxn ang="0">
                      <a:pos x="16" y="16"/>
                    </a:cxn>
                    <a:cxn ang="0">
                      <a:pos x="0" y="0"/>
                    </a:cxn>
                  </a:cxnLst>
                  <a:rect l="0" t="0" r="r" b="b"/>
                  <a:pathLst>
                    <a:path w="17" h="17">
                      <a:moveTo>
                        <a:pt x="0" y="0"/>
                      </a:moveTo>
                      <a:lnTo>
                        <a:pt x="16" y="0"/>
                      </a:lnTo>
                      <a:lnTo>
                        <a:pt x="16" y="16"/>
                      </a:lnTo>
                      <a:lnTo>
                        <a:pt x="0"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4" name="Freeform 13"/>
                <p:cNvSpPr/>
                <p:nvPr/>
              </p:nvSpPr>
              <p:spPr bwMode="grayWhite">
                <a:xfrm>
                  <a:off x="2372" y="802"/>
                  <a:ext cx="51" cy="48"/>
                </a:xfrm>
                <a:custGeom>
                  <a:avLst/>
                  <a:gdLst/>
                  <a:ahLst/>
                  <a:cxnLst>
                    <a:cxn ang="0">
                      <a:pos x="50" y="0"/>
                    </a:cxn>
                    <a:cxn ang="0">
                      <a:pos x="31" y="0"/>
                    </a:cxn>
                    <a:cxn ang="0">
                      <a:pos x="20" y="13"/>
                    </a:cxn>
                    <a:cxn ang="0">
                      <a:pos x="13" y="13"/>
                    </a:cxn>
                    <a:cxn ang="0">
                      <a:pos x="7" y="19"/>
                    </a:cxn>
                    <a:cxn ang="0">
                      <a:pos x="0" y="19"/>
                    </a:cxn>
                    <a:cxn ang="0">
                      <a:pos x="0" y="35"/>
                    </a:cxn>
                    <a:cxn ang="0">
                      <a:pos x="12" y="47"/>
                    </a:cxn>
                    <a:cxn ang="0">
                      <a:pos x="41" y="47"/>
                    </a:cxn>
                    <a:cxn ang="0">
                      <a:pos x="50" y="35"/>
                    </a:cxn>
                    <a:cxn ang="0">
                      <a:pos x="50" y="0"/>
                    </a:cxn>
                  </a:cxnLst>
                  <a:rect l="0" t="0" r="r" b="b"/>
                  <a:pathLst>
                    <a:path w="51" h="48">
                      <a:moveTo>
                        <a:pt x="50" y="0"/>
                      </a:moveTo>
                      <a:lnTo>
                        <a:pt x="31" y="0"/>
                      </a:lnTo>
                      <a:lnTo>
                        <a:pt x="20" y="13"/>
                      </a:lnTo>
                      <a:lnTo>
                        <a:pt x="13" y="13"/>
                      </a:lnTo>
                      <a:lnTo>
                        <a:pt x="7" y="19"/>
                      </a:lnTo>
                      <a:lnTo>
                        <a:pt x="0" y="19"/>
                      </a:lnTo>
                      <a:lnTo>
                        <a:pt x="0" y="35"/>
                      </a:lnTo>
                      <a:lnTo>
                        <a:pt x="12" y="47"/>
                      </a:lnTo>
                      <a:lnTo>
                        <a:pt x="41" y="47"/>
                      </a:lnTo>
                      <a:lnTo>
                        <a:pt x="50" y="35"/>
                      </a:lnTo>
                      <a:lnTo>
                        <a:pt x="50"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5" name="Freeform 14"/>
                <p:cNvSpPr/>
                <p:nvPr/>
              </p:nvSpPr>
              <p:spPr bwMode="grayWhite">
                <a:xfrm>
                  <a:off x="2071" y="840"/>
                  <a:ext cx="451" cy="587"/>
                </a:xfrm>
                <a:custGeom>
                  <a:avLst/>
                  <a:gdLst/>
                  <a:ahLst/>
                  <a:cxnLst>
                    <a:cxn ang="0">
                      <a:pos x="107" y="0"/>
                    </a:cxn>
                    <a:cxn ang="0">
                      <a:pos x="99" y="16"/>
                    </a:cxn>
                    <a:cxn ang="0">
                      <a:pos x="64" y="47"/>
                    </a:cxn>
                    <a:cxn ang="0">
                      <a:pos x="56" y="75"/>
                    </a:cxn>
                    <a:cxn ang="0">
                      <a:pos x="30" y="95"/>
                    </a:cxn>
                    <a:cxn ang="0">
                      <a:pos x="12" y="135"/>
                    </a:cxn>
                    <a:cxn ang="0">
                      <a:pos x="12" y="159"/>
                    </a:cxn>
                    <a:cxn ang="0">
                      <a:pos x="0" y="201"/>
                    </a:cxn>
                    <a:cxn ang="0">
                      <a:pos x="16" y="219"/>
                    </a:cxn>
                    <a:cxn ang="0">
                      <a:pos x="56" y="272"/>
                    </a:cxn>
                    <a:cxn ang="0">
                      <a:pos x="68" y="265"/>
                    </a:cxn>
                    <a:cxn ang="0">
                      <a:pos x="139" y="265"/>
                    </a:cxn>
                    <a:cxn ang="0">
                      <a:pos x="172" y="278"/>
                    </a:cxn>
                    <a:cxn ang="0">
                      <a:pos x="169" y="319"/>
                    </a:cxn>
                    <a:cxn ang="0">
                      <a:pos x="193" y="374"/>
                    </a:cxn>
                    <a:cxn ang="0">
                      <a:pos x="191" y="389"/>
                    </a:cxn>
                    <a:cxn ang="0">
                      <a:pos x="201" y="406"/>
                    </a:cxn>
                    <a:cxn ang="0">
                      <a:pos x="186" y="445"/>
                    </a:cxn>
                    <a:cxn ang="0">
                      <a:pos x="204" y="494"/>
                    </a:cxn>
                    <a:cxn ang="0">
                      <a:pos x="214" y="532"/>
                    </a:cxn>
                    <a:cxn ang="0">
                      <a:pos x="226" y="556"/>
                    </a:cxn>
                    <a:cxn ang="0">
                      <a:pos x="239" y="586"/>
                    </a:cxn>
                    <a:cxn ang="0">
                      <a:pos x="263" y="582"/>
                    </a:cxn>
                    <a:cxn ang="0">
                      <a:pos x="302" y="560"/>
                    </a:cxn>
                    <a:cxn ang="0">
                      <a:pos x="320" y="533"/>
                    </a:cxn>
                    <a:cxn ang="0">
                      <a:pos x="319" y="515"/>
                    </a:cxn>
                    <a:cxn ang="0">
                      <a:pos x="342" y="500"/>
                    </a:cxn>
                    <a:cxn ang="0">
                      <a:pos x="338" y="474"/>
                    </a:cxn>
                    <a:cxn ang="0">
                      <a:pos x="373" y="432"/>
                    </a:cxn>
                    <a:cxn ang="0">
                      <a:pos x="378" y="398"/>
                    </a:cxn>
                    <a:cxn ang="0">
                      <a:pos x="369" y="386"/>
                    </a:cxn>
                    <a:cxn ang="0">
                      <a:pos x="373" y="372"/>
                    </a:cxn>
                    <a:cxn ang="0">
                      <a:pos x="365" y="360"/>
                    </a:cxn>
                    <a:cxn ang="0">
                      <a:pos x="391" y="327"/>
                    </a:cxn>
                    <a:cxn ang="0">
                      <a:pos x="391" y="310"/>
                    </a:cxn>
                    <a:cxn ang="0">
                      <a:pos x="427" y="282"/>
                    </a:cxn>
                    <a:cxn ang="0">
                      <a:pos x="450" y="207"/>
                    </a:cxn>
                    <a:cxn ang="0">
                      <a:pos x="417" y="226"/>
                    </a:cxn>
                    <a:cxn ang="0">
                      <a:pos x="388" y="218"/>
                    </a:cxn>
                    <a:cxn ang="0">
                      <a:pos x="392" y="200"/>
                    </a:cxn>
                    <a:cxn ang="0">
                      <a:pos x="363" y="180"/>
                    </a:cxn>
                    <a:cxn ang="0">
                      <a:pos x="349" y="132"/>
                    </a:cxn>
                    <a:cxn ang="0">
                      <a:pos x="321" y="93"/>
                    </a:cxn>
                    <a:cxn ang="0">
                      <a:pos x="321" y="66"/>
                    </a:cxn>
                    <a:cxn ang="0">
                      <a:pos x="306" y="65"/>
                    </a:cxn>
                    <a:cxn ang="0">
                      <a:pos x="296" y="69"/>
                    </a:cxn>
                    <a:cxn ang="0">
                      <a:pos x="254" y="54"/>
                    </a:cxn>
                    <a:cxn ang="0">
                      <a:pos x="243" y="65"/>
                    </a:cxn>
                    <a:cxn ang="0">
                      <a:pos x="234" y="78"/>
                    </a:cxn>
                    <a:cxn ang="0">
                      <a:pos x="211" y="53"/>
                    </a:cxn>
                    <a:cxn ang="0">
                      <a:pos x="189" y="47"/>
                    </a:cxn>
                    <a:cxn ang="0">
                      <a:pos x="187" y="15"/>
                    </a:cxn>
                    <a:cxn ang="0">
                      <a:pos x="155" y="20"/>
                    </a:cxn>
                    <a:cxn ang="0">
                      <a:pos x="135" y="13"/>
                    </a:cxn>
                    <a:cxn ang="0">
                      <a:pos x="107" y="0"/>
                    </a:cxn>
                  </a:cxnLst>
                  <a:rect l="0" t="0" r="r" b="b"/>
                  <a:pathLst>
                    <a:path w="451" h="587">
                      <a:moveTo>
                        <a:pt x="107" y="0"/>
                      </a:moveTo>
                      <a:lnTo>
                        <a:pt x="99" y="16"/>
                      </a:lnTo>
                      <a:lnTo>
                        <a:pt x="64" y="47"/>
                      </a:lnTo>
                      <a:lnTo>
                        <a:pt x="56" y="75"/>
                      </a:lnTo>
                      <a:lnTo>
                        <a:pt x="30" y="95"/>
                      </a:lnTo>
                      <a:lnTo>
                        <a:pt x="12" y="135"/>
                      </a:lnTo>
                      <a:lnTo>
                        <a:pt x="12" y="159"/>
                      </a:lnTo>
                      <a:lnTo>
                        <a:pt x="0" y="201"/>
                      </a:lnTo>
                      <a:lnTo>
                        <a:pt x="16" y="219"/>
                      </a:lnTo>
                      <a:lnTo>
                        <a:pt x="56" y="272"/>
                      </a:lnTo>
                      <a:lnTo>
                        <a:pt x="68" y="265"/>
                      </a:lnTo>
                      <a:lnTo>
                        <a:pt x="139" y="265"/>
                      </a:lnTo>
                      <a:lnTo>
                        <a:pt x="172" y="278"/>
                      </a:lnTo>
                      <a:lnTo>
                        <a:pt x="169" y="319"/>
                      </a:lnTo>
                      <a:lnTo>
                        <a:pt x="193" y="374"/>
                      </a:lnTo>
                      <a:lnTo>
                        <a:pt x="191" y="389"/>
                      </a:lnTo>
                      <a:lnTo>
                        <a:pt x="201" y="406"/>
                      </a:lnTo>
                      <a:lnTo>
                        <a:pt x="186" y="445"/>
                      </a:lnTo>
                      <a:lnTo>
                        <a:pt x="204" y="494"/>
                      </a:lnTo>
                      <a:lnTo>
                        <a:pt x="214" y="532"/>
                      </a:lnTo>
                      <a:lnTo>
                        <a:pt x="226" y="556"/>
                      </a:lnTo>
                      <a:lnTo>
                        <a:pt x="239" y="586"/>
                      </a:lnTo>
                      <a:lnTo>
                        <a:pt x="263" y="582"/>
                      </a:lnTo>
                      <a:lnTo>
                        <a:pt x="302" y="560"/>
                      </a:lnTo>
                      <a:lnTo>
                        <a:pt x="320" y="533"/>
                      </a:lnTo>
                      <a:lnTo>
                        <a:pt x="319" y="515"/>
                      </a:lnTo>
                      <a:lnTo>
                        <a:pt x="342" y="500"/>
                      </a:lnTo>
                      <a:lnTo>
                        <a:pt x="338" y="474"/>
                      </a:lnTo>
                      <a:lnTo>
                        <a:pt x="373" y="432"/>
                      </a:lnTo>
                      <a:lnTo>
                        <a:pt x="378" y="398"/>
                      </a:lnTo>
                      <a:lnTo>
                        <a:pt x="369" y="386"/>
                      </a:lnTo>
                      <a:lnTo>
                        <a:pt x="373" y="372"/>
                      </a:lnTo>
                      <a:lnTo>
                        <a:pt x="365" y="360"/>
                      </a:lnTo>
                      <a:lnTo>
                        <a:pt x="391" y="327"/>
                      </a:lnTo>
                      <a:lnTo>
                        <a:pt x="391" y="310"/>
                      </a:lnTo>
                      <a:lnTo>
                        <a:pt x="427" y="282"/>
                      </a:lnTo>
                      <a:lnTo>
                        <a:pt x="450" y="207"/>
                      </a:lnTo>
                      <a:lnTo>
                        <a:pt x="417" y="226"/>
                      </a:lnTo>
                      <a:lnTo>
                        <a:pt x="388" y="218"/>
                      </a:lnTo>
                      <a:lnTo>
                        <a:pt x="392" y="200"/>
                      </a:lnTo>
                      <a:lnTo>
                        <a:pt x="363" y="180"/>
                      </a:lnTo>
                      <a:lnTo>
                        <a:pt x="349" y="132"/>
                      </a:lnTo>
                      <a:lnTo>
                        <a:pt x="321" y="93"/>
                      </a:lnTo>
                      <a:lnTo>
                        <a:pt x="321" y="66"/>
                      </a:lnTo>
                      <a:lnTo>
                        <a:pt x="306" y="65"/>
                      </a:lnTo>
                      <a:lnTo>
                        <a:pt x="296" y="69"/>
                      </a:lnTo>
                      <a:lnTo>
                        <a:pt x="254" y="54"/>
                      </a:lnTo>
                      <a:lnTo>
                        <a:pt x="243" y="65"/>
                      </a:lnTo>
                      <a:lnTo>
                        <a:pt x="234" y="78"/>
                      </a:lnTo>
                      <a:lnTo>
                        <a:pt x="211" y="53"/>
                      </a:lnTo>
                      <a:lnTo>
                        <a:pt x="189" y="47"/>
                      </a:lnTo>
                      <a:lnTo>
                        <a:pt x="187" y="15"/>
                      </a:lnTo>
                      <a:lnTo>
                        <a:pt x="155" y="20"/>
                      </a:lnTo>
                      <a:lnTo>
                        <a:pt x="135" y="13"/>
                      </a:lnTo>
                      <a:lnTo>
                        <a:pt x="107"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6" name="Freeform 15"/>
                <p:cNvSpPr/>
                <p:nvPr/>
              </p:nvSpPr>
              <p:spPr bwMode="grayWhite">
                <a:xfrm>
                  <a:off x="3112" y="987"/>
                  <a:ext cx="17" cy="28"/>
                </a:xfrm>
                <a:custGeom>
                  <a:avLst/>
                  <a:gdLst/>
                  <a:ahLst/>
                  <a:cxnLst>
                    <a:cxn ang="0">
                      <a:pos x="7" y="0"/>
                    </a:cxn>
                    <a:cxn ang="0">
                      <a:pos x="9" y="8"/>
                    </a:cxn>
                    <a:cxn ang="0">
                      <a:pos x="7" y="14"/>
                    </a:cxn>
                    <a:cxn ang="0">
                      <a:pos x="7" y="19"/>
                    </a:cxn>
                    <a:cxn ang="0">
                      <a:pos x="16" y="23"/>
                    </a:cxn>
                    <a:cxn ang="0">
                      <a:pos x="16" y="27"/>
                    </a:cxn>
                    <a:cxn ang="0">
                      <a:pos x="9" y="23"/>
                    </a:cxn>
                    <a:cxn ang="0">
                      <a:pos x="3" y="27"/>
                    </a:cxn>
                    <a:cxn ang="0">
                      <a:pos x="0" y="23"/>
                    </a:cxn>
                    <a:cxn ang="0">
                      <a:pos x="3" y="19"/>
                    </a:cxn>
                    <a:cxn ang="0">
                      <a:pos x="0" y="14"/>
                    </a:cxn>
                    <a:cxn ang="0">
                      <a:pos x="3" y="4"/>
                    </a:cxn>
                    <a:cxn ang="0">
                      <a:pos x="7" y="0"/>
                    </a:cxn>
                  </a:cxnLst>
                  <a:rect l="0" t="0" r="r" b="b"/>
                  <a:pathLst>
                    <a:path w="17" h="28">
                      <a:moveTo>
                        <a:pt x="7" y="0"/>
                      </a:moveTo>
                      <a:lnTo>
                        <a:pt x="9" y="8"/>
                      </a:lnTo>
                      <a:lnTo>
                        <a:pt x="7" y="14"/>
                      </a:lnTo>
                      <a:lnTo>
                        <a:pt x="7" y="19"/>
                      </a:lnTo>
                      <a:lnTo>
                        <a:pt x="16" y="23"/>
                      </a:lnTo>
                      <a:lnTo>
                        <a:pt x="16" y="27"/>
                      </a:lnTo>
                      <a:lnTo>
                        <a:pt x="9" y="23"/>
                      </a:lnTo>
                      <a:lnTo>
                        <a:pt x="3" y="27"/>
                      </a:lnTo>
                      <a:lnTo>
                        <a:pt x="0" y="23"/>
                      </a:lnTo>
                      <a:lnTo>
                        <a:pt x="3" y="19"/>
                      </a:lnTo>
                      <a:lnTo>
                        <a:pt x="0" y="14"/>
                      </a:lnTo>
                      <a:lnTo>
                        <a:pt x="3" y="4"/>
                      </a:lnTo>
                      <a:lnTo>
                        <a:pt x="7"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7" name="Freeform 16"/>
                <p:cNvSpPr/>
                <p:nvPr/>
              </p:nvSpPr>
              <p:spPr bwMode="grayWhite">
                <a:xfrm>
                  <a:off x="3027" y="1109"/>
                  <a:ext cx="68" cy="97"/>
                </a:xfrm>
                <a:custGeom>
                  <a:avLst/>
                  <a:gdLst/>
                  <a:ahLst/>
                  <a:cxnLst>
                    <a:cxn ang="0">
                      <a:pos x="0" y="48"/>
                    </a:cxn>
                    <a:cxn ang="0">
                      <a:pos x="24" y="48"/>
                    </a:cxn>
                    <a:cxn ang="0">
                      <a:pos x="52" y="0"/>
                    </a:cxn>
                    <a:cxn ang="0">
                      <a:pos x="67" y="28"/>
                    </a:cxn>
                    <a:cxn ang="0">
                      <a:pos x="55" y="96"/>
                    </a:cxn>
                    <a:cxn ang="0">
                      <a:pos x="5" y="80"/>
                    </a:cxn>
                    <a:cxn ang="0">
                      <a:pos x="0" y="48"/>
                    </a:cxn>
                  </a:cxnLst>
                  <a:rect l="0" t="0" r="r" b="b"/>
                  <a:pathLst>
                    <a:path w="68" h="97">
                      <a:moveTo>
                        <a:pt x="0" y="48"/>
                      </a:moveTo>
                      <a:lnTo>
                        <a:pt x="24" y="48"/>
                      </a:lnTo>
                      <a:lnTo>
                        <a:pt x="52" y="0"/>
                      </a:lnTo>
                      <a:lnTo>
                        <a:pt x="67" y="28"/>
                      </a:lnTo>
                      <a:lnTo>
                        <a:pt x="55" y="96"/>
                      </a:lnTo>
                      <a:lnTo>
                        <a:pt x="5" y="80"/>
                      </a:lnTo>
                      <a:lnTo>
                        <a:pt x="0" y="48"/>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8" name="Freeform 17"/>
                <p:cNvSpPr/>
                <p:nvPr/>
              </p:nvSpPr>
              <p:spPr bwMode="grayWhite">
                <a:xfrm>
                  <a:off x="3162" y="1146"/>
                  <a:ext cx="117" cy="94"/>
                </a:xfrm>
                <a:custGeom>
                  <a:avLst/>
                  <a:gdLst/>
                  <a:ahLst/>
                  <a:cxnLst>
                    <a:cxn ang="0">
                      <a:pos x="7" y="22"/>
                    </a:cxn>
                    <a:cxn ang="0">
                      <a:pos x="0" y="0"/>
                    </a:cxn>
                    <a:cxn ang="0">
                      <a:pos x="39" y="9"/>
                    </a:cxn>
                    <a:cxn ang="0">
                      <a:pos x="95" y="32"/>
                    </a:cxn>
                    <a:cxn ang="0">
                      <a:pos x="95" y="49"/>
                    </a:cxn>
                    <a:cxn ang="0">
                      <a:pos x="116" y="93"/>
                    </a:cxn>
                    <a:cxn ang="0">
                      <a:pos x="73" y="51"/>
                    </a:cxn>
                    <a:cxn ang="0">
                      <a:pos x="44" y="54"/>
                    </a:cxn>
                    <a:cxn ang="0">
                      <a:pos x="7" y="22"/>
                    </a:cxn>
                  </a:cxnLst>
                  <a:rect l="0" t="0" r="r" b="b"/>
                  <a:pathLst>
                    <a:path w="117" h="94">
                      <a:moveTo>
                        <a:pt x="7" y="22"/>
                      </a:moveTo>
                      <a:lnTo>
                        <a:pt x="0" y="0"/>
                      </a:lnTo>
                      <a:lnTo>
                        <a:pt x="39" y="9"/>
                      </a:lnTo>
                      <a:lnTo>
                        <a:pt x="95" y="32"/>
                      </a:lnTo>
                      <a:lnTo>
                        <a:pt x="95" y="49"/>
                      </a:lnTo>
                      <a:lnTo>
                        <a:pt x="116" y="93"/>
                      </a:lnTo>
                      <a:lnTo>
                        <a:pt x="73" y="51"/>
                      </a:lnTo>
                      <a:lnTo>
                        <a:pt x="44" y="54"/>
                      </a:lnTo>
                      <a:lnTo>
                        <a:pt x="7" y="22"/>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9" name="Freeform 18"/>
                <p:cNvSpPr/>
                <p:nvPr/>
              </p:nvSpPr>
              <p:spPr bwMode="grayWhite">
                <a:xfrm>
                  <a:off x="3384" y="1337"/>
                  <a:ext cx="79" cy="101"/>
                </a:xfrm>
                <a:custGeom>
                  <a:avLst/>
                  <a:gdLst/>
                  <a:ahLst/>
                  <a:cxnLst>
                    <a:cxn ang="0">
                      <a:pos x="48" y="0"/>
                    </a:cxn>
                    <a:cxn ang="0">
                      <a:pos x="78" y="30"/>
                    </a:cxn>
                    <a:cxn ang="0">
                      <a:pos x="16" y="100"/>
                    </a:cxn>
                    <a:cxn ang="0">
                      <a:pos x="0" y="84"/>
                    </a:cxn>
                    <a:cxn ang="0">
                      <a:pos x="45" y="39"/>
                    </a:cxn>
                    <a:cxn ang="0">
                      <a:pos x="48" y="0"/>
                    </a:cxn>
                  </a:cxnLst>
                  <a:rect l="0" t="0" r="r" b="b"/>
                  <a:pathLst>
                    <a:path w="79" h="101">
                      <a:moveTo>
                        <a:pt x="48" y="0"/>
                      </a:moveTo>
                      <a:lnTo>
                        <a:pt x="78" y="30"/>
                      </a:lnTo>
                      <a:lnTo>
                        <a:pt x="16" y="100"/>
                      </a:lnTo>
                      <a:lnTo>
                        <a:pt x="0" y="84"/>
                      </a:lnTo>
                      <a:lnTo>
                        <a:pt x="45" y="39"/>
                      </a:lnTo>
                      <a:lnTo>
                        <a:pt x="48"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0" name="Freeform 19"/>
                <p:cNvSpPr/>
                <p:nvPr/>
              </p:nvSpPr>
              <p:spPr bwMode="grayWhite">
                <a:xfrm>
                  <a:off x="2211" y="651"/>
                  <a:ext cx="39" cy="66"/>
                </a:xfrm>
                <a:custGeom>
                  <a:avLst/>
                  <a:gdLst/>
                  <a:ahLst/>
                  <a:cxnLst>
                    <a:cxn ang="0">
                      <a:pos x="38" y="51"/>
                    </a:cxn>
                    <a:cxn ang="0">
                      <a:pos x="28" y="43"/>
                    </a:cxn>
                    <a:cxn ang="0">
                      <a:pos x="28" y="14"/>
                    </a:cxn>
                    <a:cxn ang="0">
                      <a:pos x="33" y="8"/>
                    </a:cxn>
                    <a:cxn ang="0">
                      <a:pos x="24" y="8"/>
                    </a:cxn>
                    <a:cxn ang="0">
                      <a:pos x="29" y="0"/>
                    </a:cxn>
                    <a:cxn ang="0">
                      <a:pos x="22" y="0"/>
                    </a:cxn>
                    <a:cxn ang="0">
                      <a:pos x="14" y="9"/>
                    </a:cxn>
                    <a:cxn ang="0">
                      <a:pos x="14" y="27"/>
                    </a:cxn>
                    <a:cxn ang="0">
                      <a:pos x="18" y="31"/>
                    </a:cxn>
                    <a:cxn ang="0">
                      <a:pos x="18" y="39"/>
                    </a:cxn>
                    <a:cxn ang="0">
                      <a:pos x="16" y="39"/>
                    </a:cxn>
                    <a:cxn ang="0">
                      <a:pos x="9" y="46"/>
                    </a:cxn>
                    <a:cxn ang="0">
                      <a:pos x="9" y="53"/>
                    </a:cxn>
                    <a:cxn ang="0">
                      <a:pos x="0" y="65"/>
                    </a:cxn>
                    <a:cxn ang="0">
                      <a:pos x="29" y="65"/>
                    </a:cxn>
                    <a:cxn ang="0">
                      <a:pos x="38" y="51"/>
                    </a:cxn>
                  </a:cxnLst>
                  <a:rect l="0" t="0" r="r" b="b"/>
                  <a:pathLst>
                    <a:path w="39" h="66">
                      <a:moveTo>
                        <a:pt x="38" y="51"/>
                      </a:moveTo>
                      <a:lnTo>
                        <a:pt x="28" y="43"/>
                      </a:lnTo>
                      <a:lnTo>
                        <a:pt x="28" y="14"/>
                      </a:lnTo>
                      <a:lnTo>
                        <a:pt x="33" y="8"/>
                      </a:lnTo>
                      <a:lnTo>
                        <a:pt x="24" y="8"/>
                      </a:lnTo>
                      <a:lnTo>
                        <a:pt x="29" y="0"/>
                      </a:lnTo>
                      <a:lnTo>
                        <a:pt x="22" y="0"/>
                      </a:lnTo>
                      <a:lnTo>
                        <a:pt x="14" y="9"/>
                      </a:lnTo>
                      <a:lnTo>
                        <a:pt x="14" y="27"/>
                      </a:lnTo>
                      <a:lnTo>
                        <a:pt x="18" y="31"/>
                      </a:lnTo>
                      <a:lnTo>
                        <a:pt x="18" y="39"/>
                      </a:lnTo>
                      <a:lnTo>
                        <a:pt x="16" y="39"/>
                      </a:lnTo>
                      <a:lnTo>
                        <a:pt x="9" y="46"/>
                      </a:lnTo>
                      <a:lnTo>
                        <a:pt x="9" y="53"/>
                      </a:lnTo>
                      <a:lnTo>
                        <a:pt x="0" y="65"/>
                      </a:lnTo>
                      <a:lnTo>
                        <a:pt x="29" y="65"/>
                      </a:lnTo>
                      <a:lnTo>
                        <a:pt x="38" y="51"/>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1" name="Freeform 20"/>
                <p:cNvSpPr/>
                <p:nvPr/>
              </p:nvSpPr>
              <p:spPr bwMode="grayWhite">
                <a:xfrm>
                  <a:off x="2198" y="673"/>
                  <a:ext cx="21" cy="24"/>
                </a:xfrm>
                <a:custGeom>
                  <a:avLst/>
                  <a:gdLst/>
                  <a:ahLst/>
                  <a:cxnLst>
                    <a:cxn ang="0">
                      <a:pos x="17" y="8"/>
                    </a:cxn>
                    <a:cxn ang="0">
                      <a:pos x="20" y="8"/>
                    </a:cxn>
                    <a:cxn ang="0">
                      <a:pos x="20" y="0"/>
                    </a:cxn>
                    <a:cxn ang="0">
                      <a:pos x="13" y="0"/>
                    </a:cxn>
                    <a:cxn ang="0">
                      <a:pos x="0" y="15"/>
                    </a:cxn>
                    <a:cxn ang="0">
                      <a:pos x="0" y="23"/>
                    </a:cxn>
                    <a:cxn ang="0">
                      <a:pos x="12" y="23"/>
                    </a:cxn>
                    <a:cxn ang="0">
                      <a:pos x="17" y="17"/>
                    </a:cxn>
                    <a:cxn ang="0">
                      <a:pos x="17" y="8"/>
                    </a:cxn>
                  </a:cxnLst>
                  <a:rect l="0" t="0" r="r" b="b"/>
                  <a:pathLst>
                    <a:path w="21" h="24">
                      <a:moveTo>
                        <a:pt x="17" y="8"/>
                      </a:moveTo>
                      <a:lnTo>
                        <a:pt x="20" y="8"/>
                      </a:lnTo>
                      <a:lnTo>
                        <a:pt x="20" y="0"/>
                      </a:lnTo>
                      <a:lnTo>
                        <a:pt x="13" y="0"/>
                      </a:lnTo>
                      <a:lnTo>
                        <a:pt x="0" y="15"/>
                      </a:lnTo>
                      <a:lnTo>
                        <a:pt x="0" y="23"/>
                      </a:lnTo>
                      <a:lnTo>
                        <a:pt x="12" y="23"/>
                      </a:lnTo>
                      <a:lnTo>
                        <a:pt x="17" y="17"/>
                      </a:lnTo>
                      <a:lnTo>
                        <a:pt x="17" y="8"/>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2" name="Freeform 21"/>
                <p:cNvSpPr/>
                <p:nvPr/>
              </p:nvSpPr>
              <p:spPr bwMode="grayWhite">
                <a:xfrm>
                  <a:off x="2167" y="634"/>
                  <a:ext cx="256" cy="216"/>
                </a:xfrm>
                <a:custGeom>
                  <a:avLst/>
                  <a:gdLst/>
                  <a:ahLst/>
                  <a:cxnLst>
                    <a:cxn ang="0">
                      <a:pos x="168" y="15"/>
                    </a:cxn>
                    <a:cxn ang="0">
                      <a:pos x="201" y="20"/>
                    </a:cxn>
                    <a:cxn ang="0">
                      <a:pos x="181" y="28"/>
                    </a:cxn>
                    <a:cxn ang="0">
                      <a:pos x="172" y="41"/>
                    </a:cxn>
                    <a:cxn ang="0">
                      <a:pos x="160" y="70"/>
                    </a:cxn>
                    <a:cxn ang="0">
                      <a:pos x="140" y="72"/>
                    </a:cxn>
                    <a:cxn ang="0">
                      <a:pos x="123" y="69"/>
                    </a:cxn>
                    <a:cxn ang="0">
                      <a:pos x="131" y="55"/>
                    </a:cxn>
                    <a:cxn ang="0">
                      <a:pos x="124" y="37"/>
                    </a:cxn>
                    <a:cxn ang="0">
                      <a:pos x="114" y="69"/>
                    </a:cxn>
                    <a:cxn ang="0">
                      <a:pos x="87" y="84"/>
                    </a:cxn>
                    <a:cxn ang="0">
                      <a:pos x="73" y="94"/>
                    </a:cxn>
                    <a:cxn ang="0">
                      <a:pos x="53" y="108"/>
                    </a:cxn>
                    <a:cxn ang="0">
                      <a:pos x="43" y="143"/>
                    </a:cxn>
                    <a:cxn ang="0">
                      <a:pos x="8" y="130"/>
                    </a:cxn>
                    <a:cxn ang="0">
                      <a:pos x="0" y="156"/>
                    </a:cxn>
                    <a:cxn ang="0">
                      <a:pos x="15" y="194"/>
                    </a:cxn>
                    <a:cxn ang="0">
                      <a:pos x="71" y="153"/>
                    </a:cxn>
                    <a:cxn ang="0">
                      <a:pos x="105" y="145"/>
                    </a:cxn>
                    <a:cxn ang="0">
                      <a:pos x="111" y="161"/>
                    </a:cxn>
                    <a:cxn ang="0">
                      <a:pos x="139" y="201"/>
                    </a:cxn>
                    <a:cxn ang="0">
                      <a:pos x="142" y="189"/>
                    </a:cxn>
                    <a:cxn ang="0">
                      <a:pos x="150" y="189"/>
                    </a:cxn>
                    <a:cxn ang="0">
                      <a:pos x="123" y="152"/>
                    </a:cxn>
                    <a:cxn ang="0">
                      <a:pos x="131" y="139"/>
                    </a:cxn>
                    <a:cxn ang="0">
                      <a:pos x="160" y="178"/>
                    </a:cxn>
                    <a:cxn ang="0">
                      <a:pos x="172" y="202"/>
                    </a:cxn>
                    <a:cxn ang="0">
                      <a:pos x="178" y="215"/>
                    </a:cxn>
                    <a:cxn ang="0">
                      <a:pos x="183" y="191"/>
                    </a:cxn>
                    <a:cxn ang="0">
                      <a:pos x="202" y="182"/>
                    </a:cxn>
                    <a:cxn ang="0">
                      <a:pos x="214" y="177"/>
                    </a:cxn>
                    <a:cxn ang="0">
                      <a:pos x="210" y="158"/>
                    </a:cxn>
                    <a:cxn ang="0">
                      <a:pos x="219" y="126"/>
                    </a:cxn>
                    <a:cxn ang="0">
                      <a:pos x="232" y="130"/>
                    </a:cxn>
                    <a:cxn ang="0">
                      <a:pos x="236" y="145"/>
                    </a:cxn>
                    <a:cxn ang="0">
                      <a:pos x="247" y="137"/>
                    </a:cxn>
                    <a:cxn ang="0">
                      <a:pos x="244" y="134"/>
                    </a:cxn>
                    <a:cxn ang="0">
                      <a:pos x="252" y="114"/>
                    </a:cxn>
                    <a:cxn ang="0">
                      <a:pos x="255" y="137"/>
                    </a:cxn>
                    <a:cxn ang="0">
                      <a:pos x="168" y="0"/>
                    </a:cxn>
                  </a:cxnLst>
                  <a:rect l="0" t="0" r="r" b="b"/>
                  <a:pathLst>
                    <a:path w="256" h="216">
                      <a:moveTo>
                        <a:pt x="168" y="0"/>
                      </a:moveTo>
                      <a:lnTo>
                        <a:pt x="168" y="15"/>
                      </a:lnTo>
                      <a:lnTo>
                        <a:pt x="173" y="20"/>
                      </a:lnTo>
                      <a:lnTo>
                        <a:pt x="201" y="20"/>
                      </a:lnTo>
                      <a:lnTo>
                        <a:pt x="201" y="28"/>
                      </a:lnTo>
                      <a:lnTo>
                        <a:pt x="181" y="28"/>
                      </a:lnTo>
                      <a:lnTo>
                        <a:pt x="181" y="52"/>
                      </a:lnTo>
                      <a:lnTo>
                        <a:pt x="172" y="41"/>
                      </a:lnTo>
                      <a:lnTo>
                        <a:pt x="172" y="56"/>
                      </a:lnTo>
                      <a:lnTo>
                        <a:pt x="160" y="70"/>
                      </a:lnTo>
                      <a:lnTo>
                        <a:pt x="152" y="62"/>
                      </a:lnTo>
                      <a:lnTo>
                        <a:pt x="140" y="72"/>
                      </a:lnTo>
                      <a:lnTo>
                        <a:pt x="138" y="69"/>
                      </a:lnTo>
                      <a:lnTo>
                        <a:pt x="123" y="69"/>
                      </a:lnTo>
                      <a:lnTo>
                        <a:pt x="131" y="59"/>
                      </a:lnTo>
                      <a:lnTo>
                        <a:pt x="131" y="55"/>
                      </a:lnTo>
                      <a:lnTo>
                        <a:pt x="124" y="48"/>
                      </a:lnTo>
                      <a:lnTo>
                        <a:pt x="124" y="37"/>
                      </a:lnTo>
                      <a:lnTo>
                        <a:pt x="114" y="48"/>
                      </a:lnTo>
                      <a:lnTo>
                        <a:pt x="114" y="69"/>
                      </a:lnTo>
                      <a:lnTo>
                        <a:pt x="102" y="69"/>
                      </a:lnTo>
                      <a:lnTo>
                        <a:pt x="87" y="84"/>
                      </a:lnTo>
                      <a:lnTo>
                        <a:pt x="81" y="84"/>
                      </a:lnTo>
                      <a:lnTo>
                        <a:pt x="73" y="94"/>
                      </a:lnTo>
                      <a:lnTo>
                        <a:pt x="43" y="94"/>
                      </a:lnTo>
                      <a:lnTo>
                        <a:pt x="53" y="108"/>
                      </a:lnTo>
                      <a:lnTo>
                        <a:pt x="53" y="130"/>
                      </a:lnTo>
                      <a:lnTo>
                        <a:pt x="43" y="143"/>
                      </a:lnTo>
                      <a:lnTo>
                        <a:pt x="31" y="130"/>
                      </a:lnTo>
                      <a:lnTo>
                        <a:pt x="8" y="130"/>
                      </a:lnTo>
                      <a:lnTo>
                        <a:pt x="8" y="146"/>
                      </a:lnTo>
                      <a:lnTo>
                        <a:pt x="0" y="156"/>
                      </a:lnTo>
                      <a:lnTo>
                        <a:pt x="0" y="177"/>
                      </a:lnTo>
                      <a:lnTo>
                        <a:pt x="15" y="194"/>
                      </a:lnTo>
                      <a:lnTo>
                        <a:pt x="37" y="194"/>
                      </a:lnTo>
                      <a:lnTo>
                        <a:pt x="71" y="153"/>
                      </a:lnTo>
                      <a:lnTo>
                        <a:pt x="101" y="153"/>
                      </a:lnTo>
                      <a:lnTo>
                        <a:pt x="105" y="145"/>
                      </a:lnTo>
                      <a:lnTo>
                        <a:pt x="112" y="153"/>
                      </a:lnTo>
                      <a:lnTo>
                        <a:pt x="111" y="161"/>
                      </a:lnTo>
                      <a:lnTo>
                        <a:pt x="139" y="189"/>
                      </a:lnTo>
                      <a:lnTo>
                        <a:pt x="139" y="201"/>
                      </a:lnTo>
                      <a:lnTo>
                        <a:pt x="145" y="196"/>
                      </a:lnTo>
                      <a:lnTo>
                        <a:pt x="142" y="189"/>
                      </a:lnTo>
                      <a:lnTo>
                        <a:pt x="145" y="185"/>
                      </a:lnTo>
                      <a:lnTo>
                        <a:pt x="150" y="189"/>
                      </a:lnTo>
                      <a:lnTo>
                        <a:pt x="152" y="188"/>
                      </a:lnTo>
                      <a:lnTo>
                        <a:pt x="123" y="152"/>
                      </a:lnTo>
                      <a:lnTo>
                        <a:pt x="123" y="139"/>
                      </a:lnTo>
                      <a:lnTo>
                        <a:pt x="131" y="139"/>
                      </a:lnTo>
                      <a:lnTo>
                        <a:pt x="131" y="146"/>
                      </a:lnTo>
                      <a:lnTo>
                        <a:pt x="160" y="178"/>
                      </a:lnTo>
                      <a:lnTo>
                        <a:pt x="160" y="188"/>
                      </a:lnTo>
                      <a:lnTo>
                        <a:pt x="172" y="202"/>
                      </a:lnTo>
                      <a:lnTo>
                        <a:pt x="169" y="205"/>
                      </a:lnTo>
                      <a:lnTo>
                        <a:pt x="178" y="215"/>
                      </a:lnTo>
                      <a:lnTo>
                        <a:pt x="191" y="200"/>
                      </a:lnTo>
                      <a:lnTo>
                        <a:pt x="183" y="191"/>
                      </a:lnTo>
                      <a:lnTo>
                        <a:pt x="191" y="182"/>
                      </a:lnTo>
                      <a:lnTo>
                        <a:pt x="202" y="182"/>
                      </a:lnTo>
                      <a:lnTo>
                        <a:pt x="207" y="177"/>
                      </a:lnTo>
                      <a:lnTo>
                        <a:pt x="214" y="177"/>
                      </a:lnTo>
                      <a:lnTo>
                        <a:pt x="205" y="164"/>
                      </a:lnTo>
                      <a:lnTo>
                        <a:pt x="210" y="158"/>
                      </a:lnTo>
                      <a:lnTo>
                        <a:pt x="210" y="137"/>
                      </a:lnTo>
                      <a:lnTo>
                        <a:pt x="219" y="126"/>
                      </a:lnTo>
                      <a:lnTo>
                        <a:pt x="223" y="130"/>
                      </a:lnTo>
                      <a:lnTo>
                        <a:pt x="232" y="130"/>
                      </a:lnTo>
                      <a:lnTo>
                        <a:pt x="228" y="136"/>
                      </a:lnTo>
                      <a:lnTo>
                        <a:pt x="236" y="145"/>
                      </a:lnTo>
                      <a:lnTo>
                        <a:pt x="241" y="137"/>
                      </a:lnTo>
                      <a:lnTo>
                        <a:pt x="247" y="137"/>
                      </a:lnTo>
                      <a:lnTo>
                        <a:pt x="247" y="134"/>
                      </a:lnTo>
                      <a:lnTo>
                        <a:pt x="244" y="134"/>
                      </a:lnTo>
                      <a:lnTo>
                        <a:pt x="239" y="130"/>
                      </a:lnTo>
                      <a:lnTo>
                        <a:pt x="252" y="114"/>
                      </a:lnTo>
                      <a:lnTo>
                        <a:pt x="252" y="137"/>
                      </a:lnTo>
                      <a:lnTo>
                        <a:pt x="255" y="137"/>
                      </a:lnTo>
                      <a:lnTo>
                        <a:pt x="255" y="0"/>
                      </a:lnTo>
                      <a:lnTo>
                        <a:pt x="168"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3" name="Freeform 22"/>
                <p:cNvSpPr/>
                <p:nvPr/>
              </p:nvSpPr>
              <p:spPr bwMode="grayWhite">
                <a:xfrm>
                  <a:off x="2276" y="406"/>
                  <a:ext cx="1089" cy="769"/>
                </a:xfrm>
                <a:custGeom>
                  <a:avLst/>
                  <a:gdLst/>
                  <a:ahLst/>
                  <a:cxnLst>
                    <a:cxn ang="0">
                      <a:pos x="32" y="202"/>
                    </a:cxn>
                    <a:cxn ang="0">
                      <a:pos x="99" y="134"/>
                    </a:cxn>
                    <a:cxn ang="0">
                      <a:pos x="142" y="181"/>
                    </a:cxn>
                    <a:cxn ang="0">
                      <a:pos x="118" y="179"/>
                    </a:cxn>
                    <a:cxn ang="0">
                      <a:pos x="216" y="172"/>
                    </a:cxn>
                    <a:cxn ang="0">
                      <a:pos x="240" y="110"/>
                    </a:cxn>
                    <a:cxn ang="0">
                      <a:pos x="241" y="124"/>
                    </a:cxn>
                    <a:cxn ang="0">
                      <a:pos x="223" y="172"/>
                    </a:cxn>
                    <a:cxn ang="0">
                      <a:pos x="301" y="133"/>
                    </a:cxn>
                    <a:cxn ang="0">
                      <a:pos x="460" y="23"/>
                    </a:cxn>
                    <a:cxn ang="0">
                      <a:pos x="574" y="29"/>
                    </a:cxn>
                    <a:cxn ang="0">
                      <a:pos x="701" y="15"/>
                    </a:cxn>
                    <a:cxn ang="0">
                      <a:pos x="840" y="71"/>
                    </a:cxn>
                    <a:cxn ang="0">
                      <a:pos x="1001" y="91"/>
                    </a:cxn>
                    <a:cxn ang="0">
                      <a:pos x="1080" y="156"/>
                    </a:cxn>
                    <a:cxn ang="0">
                      <a:pos x="1019" y="206"/>
                    </a:cxn>
                    <a:cxn ang="0">
                      <a:pos x="985" y="270"/>
                    </a:cxn>
                    <a:cxn ang="0">
                      <a:pos x="945" y="273"/>
                    </a:cxn>
                    <a:cxn ang="0">
                      <a:pos x="958" y="184"/>
                    </a:cxn>
                    <a:cxn ang="0">
                      <a:pos x="906" y="232"/>
                    </a:cxn>
                    <a:cxn ang="0">
                      <a:pos x="868" y="273"/>
                    </a:cxn>
                    <a:cxn ang="0">
                      <a:pos x="881" y="318"/>
                    </a:cxn>
                    <a:cxn ang="0">
                      <a:pos x="837" y="385"/>
                    </a:cxn>
                    <a:cxn ang="0">
                      <a:pos x="844" y="439"/>
                    </a:cxn>
                    <a:cxn ang="0">
                      <a:pos x="839" y="413"/>
                    </a:cxn>
                    <a:cxn ang="0">
                      <a:pos x="797" y="416"/>
                    </a:cxn>
                    <a:cxn ang="0">
                      <a:pos x="828" y="496"/>
                    </a:cxn>
                    <a:cxn ang="0">
                      <a:pos x="751" y="589"/>
                    </a:cxn>
                    <a:cxn ang="0">
                      <a:pos x="730" y="615"/>
                    </a:cxn>
                    <a:cxn ang="0">
                      <a:pos x="703" y="706"/>
                    </a:cxn>
                    <a:cxn ang="0">
                      <a:pos x="665" y="708"/>
                    </a:cxn>
                    <a:cxn ang="0">
                      <a:pos x="711" y="768"/>
                    </a:cxn>
                    <a:cxn ang="0">
                      <a:pos x="634" y="626"/>
                    </a:cxn>
                    <a:cxn ang="0">
                      <a:pos x="545" y="596"/>
                    </a:cxn>
                    <a:cxn ang="0">
                      <a:pos x="503" y="689"/>
                    </a:cxn>
                    <a:cxn ang="0">
                      <a:pos x="471" y="738"/>
                    </a:cxn>
                    <a:cxn ang="0">
                      <a:pos x="416" y="592"/>
                    </a:cxn>
                    <a:cxn ang="0">
                      <a:pos x="373" y="607"/>
                    </a:cxn>
                    <a:cxn ang="0">
                      <a:pos x="336" y="545"/>
                    </a:cxn>
                    <a:cxn ang="0">
                      <a:pos x="223" y="510"/>
                    </a:cxn>
                    <a:cxn ang="0">
                      <a:pos x="263" y="577"/>
                    </a:cxn>
                    <a:cxn ang="0">
                      <a:pos x="234" y="620"/>
                    </a:cxn>
                    <a:cxn ang="0">
                      <a:pos x="190" y="605"/>
                    </a:cxn>
                    <a:cxn ang="0">
                      <a:pos x="119" y="495"/>
                    </a:cxn>
                    <a:cxn ang="0">
                      <a:pos x="149" y="432"/>
                    </a:cxn>
                    <a:cxn ang="0">
                      <a:pos x="166" y="385"/>
                    </a:cxn>
                    <a:cxn ang="0">
                      <a:pos x="149" y="226"/>
                    </a:cxn>
                    <a:cxn ang="0">
                      <a:pos x="86" y="193"/>
                    </a:cxn>
                    <a:cxn ang="0">
                      <a:pos x="55" y="210"/>
                    </a:cxn>
                    <a:cxn ang="0">
                      <a:pos x="0" y="226"/>
                    </a:cxn>
                  </a:cxnLst>
                  <a:rect l="0" t="0" r="r" b="b"/>
                  <a:pathLst>
                    <a:path w="1089" h="769">
                      <a:moveTo>
                        <a:pt x="0" y="226"/>
                      </a:moveTo>
                      <a:lnTo>
                        <a:pt x="32" y="202"/>
                      </a:lnTo>
                      <a:lnTo>
                        <a:pt x="62" y="156"/>
                      </a:lnTo>
                      <a:lnTo>
                        <a:pt x="99" y="134"/>
                      </a:lnTo>
                      <a:lnTo>
                        <a:pt x="137" y="160"/>
                      </a:lnTo>
                      <a:lnTo>
                        <a:pt x="142" y="181"/>
                      </a:lnTo>
                      <a:lnTo>
                        <a:pt x="133" y="181"/>
                      </a:lnTo>
                      <a:lnTo>
                        <a:pt x="118" y="179"/>
                      </a:lnTo>
                      <a:lnTo>
                        <a:pt x="137" y="202"/>
                      </a:lnTo>
                      <a:lnTo>
                        <a:pt x="216" y="172"/>
                      </a:lnTo>
                      <a:lnTo>
                        <a:pt x="206" y="149"/>
                      </a:lnTo>
                      <a:lnTo>
                        <a:pt x="240" y="110"/>
                      </a:lnTo>
                      <a:lnTo>
                        <a:pt x="262" y="111"/>
                      </a:lnTo>
                      <a:lnTo>
                        <a:pt x="241" y="124"/>
                      </a:lnTo>
                      <a:lnTo>
                        <a:pt x="223" y="153"/>
                      </a:lnTo>
                      <a:lnTo>
                        <a:pt x="223" y="172"/>
                      </a:lnTo>
                      <a:lnTo>
                        <a:pt x="255" y="193"/>
                      </a:lnTo>
                      <a:lnTo>
                        <a:pt x="301" y="133"/>
                      </a:lnTo>
                      <a:lnTo>
                        <a:pt x="461" y="63"/>
                      </a:lnTo>
                      <a:lnTo>
                        <a:pt x="460" y="23"/>
                      </a:lnTo>
                      <a:lnTo>
                        <a:pt x="533" y="8"/>
                      </a:lnTo>
                      <a:lnTo>
                        <a:pt x="574" y="29"/>
                      </a:lnTo>
                      <a:lnTo>
                        <a:pt x="671" y="0"/>
                      </a:lnTo>
                      <a:lnTo>
                        <a:pt x="701" y="15"/>
                      </a:lnTo>
                      <a:lnTo>
                        <a:pt x="766" y="85"/>
                      </a:lnTo>
                      <a:lnTo>
                        <a:pt x="840" y="71"/>
                      </a:lnTo>
                      <a:lnTo>
                        <a:pt x="886" y="96"/>
                      </a:lnTo>
                      <a:lnTo>
                        <a:pt x="1001" y="91"/>
                      </a:lnTo>
                      <a:lnTo>
                        <a:pt x="1088" y="118"/>
                      </a:lnTo>
                      <a:lnTo>
                        <a:pt x="1080" y="156"/>
                      </a:lnTo>
                      <a:lnTo>
                        <a:pt x="1006" y="181"/>
                      </a:lnTo>
                      <a:lnTo>
                        <a:pt x="1019" y="206"/>
                      </a:lnTo>
                      <a:lnTo>
                        <a:pt x="987" y="220"/>
                      </a:lnTo>
                      <a:lnTo>
                        <a:pt x="985" y="270"/>
                      </a:lnTo>
                      <a:lnTo>
                        <a:pt x="957" y="304"/>
                      </a:lnTo>
                      <a:lnTo>
                        <a:pt x="945" y="273"/>
                      </a:lnTo>
                      <a:lnTo>
                        <a:pt x="961" y="244"/>
                      </a:lnTo>
                      <a:lnTo>
                        <a:pt x="958" y="184"/>
                      </a:lnTo>
                      <a:lnTo>
                        <a:pt x="929" y="215"/>
                      </a:lnTo>
                      <a:lnTo>
                        <a:pt x="906" y="232"/>
                      </a:lnTo>
                      <a:lnTo>
                        <a:pt x="884" y="205"/>
                      </a:lnTo>
                      <a:lnTo>
                        <a:pt x="868" y="273"/>
                      </a:lnTo>
                      <a:lnTo>
                        <a:pt x="885" y="273"/>
                      </a:lnTo>
                      <a:lnTo>
                        <a:pt x="881" y="318"/>
                      </a:lnTo>
                      <a:lnTo>
                        <a:pt x="861" y="366"/>
                      </a:lnTo>
                      <a:lnTo>
                        <a:pt x="837" y="385"/>
                      </a:lnTo>
                      <a:lnTo>
                        <a:pt x="857" y="417"/>
                      </a:lnTo>
                      <a:lnTo>
                        <a:pt x="844" y="439"/>
                      </a:lnTo>
                      <a:lnTo>
                        <a:pt x="839" y="420"/>
                      </a:lnTo>
                      <a:lnTo>
                        <a:pt x="839" y="413"/>
                      </a:lnTo>
                      <a:lnTo>
                        <a:pt x="823" y="402"/>
                      </a:lnTo>
                      <a:lnTo>
                        <a:pt x="797" y="416"/>
                      </a:lnTo>
                      <a:lnTo>
                        <a:pt x="820" y="469"/>
                      </a:lnTo>
                      <a:lnTo>
                        <a:pt x="828" y="496"/>
                      </a:lnTo>
                      <a:lnTo>
                        <a:pt x="801" y="569"/>
                      </a:lnTo>
                      <a:lnTo>
                        <a:pt x="751" y="589"/>
                      </a:lnTo>
                      <a:lnTo>
                        <a:pt x="710" y="585"/>
                      </a:lnTo>
                      <a:lnTo>
                        <a:pt x="730" y="615"/>
                      </a:lnTo>
                      <a:lnTo>
                        <a:pt x="732" y="657"/>
                      </a:lnTo>
                      <a:lnTo>
                        <a:pt x="703" y="706"/>
                      </a:lnTo>
                      <a:lnTo>
                        <a:pt x="670" y="679"/>
                      </a:lnTo>
                      <a:lnTo>
                        <a:pt x="665" y="708"/>
                      </a:lnTo>
                      <a:lnTo>
                        <a:pt x="690" y="732"/>
                      </a:lnTo>
                      <a:lnTo>
                        <a:pt x="711" y="768"/>
                      </a:lnTo>
                      <a:lnTo>
                        <a:pt x="676" y="747"/>
                      </a:lnTo>
                      <a:lnTo>
                        <a:pt x="634" y="626"/>
                      </a:lnTo>
                      <a:lnTo>
                        <a:pt x="583" y="593"/>
                      </a:lnTo>
                      <a:lnTo>
                        <a:pt x="545" y="596"/>
                      </a:lnTo>
                      <a:lnTo>
                        <a:pt x="497" y="665"/>
                      </a:lnTo>
                      <a:lnTo>
                        <a:pt x="503" y="689"/>
                      </a:lnTo>
                      <a:lnTo>
                        <a:pt x="487" y="738"/>
                      </a:lnTo>
                      <a:lnTo>
                        <a:pt x="471" y="738"/>
                      </a:lnTo>
                      <a:lnTo>
                        <a:pt x="416" y="636"/>
                      </a:lnTo>
                      <a:lnTo>
                        <a:pt x="416" y="592"/>
                      </a:lnTo>
                      <a:lnTo>
                        <a:pt x="404" y="608"/>
                      </a:lnTo>
                      <a:lnTo>
                        <a:pt x="373" y="607"/>
                      </a:lnTo>
                      <a:lnTo>
                        <a:pt x="385" y="580"/>
                      </a:lnTo>
                      <a:lnTo>
                        <a:pt x="336" y="545"/>
                      </a:lnTo>
                      <a:lnTo>
                        <a:pt x="275" y="545"/>
                      </a:lnTo>
                      <a:lnTo>
                        <a:pt x="223" y="510"/>
                      </a:lnTo>
                      <a:lnTo>
                        <a:pt x="220" y="545"/>
                      </a:lnTo>
                      <a:lnTo>
                        <a:pt x="263" y="577"/>
                      </a:lnTo>
                      <a:lnTo>
                        <a:pt x="278" y="576"/>
                      </a:lnTo>
                      <a:lnTo>
                        <a:pt x="234" y="620"/>
                      </a:lnTo>
                      <a:lnTo>
                        <a:pt x="190" y="630"/>
                      </a:lnTo>
                      <a:lnTo>
                        <a:pt x="190" y="605"/>
                      </a:lnTo>
                      <a:lnTo>
                        <a:pt x="127" y="518"/>
                      </a:lnTo>
                      <a:lnTo>
                        <a:pt x="119" y="495"/>
                      </a:lnTo>
                      <a:lnTo>
                        <a:pt x="153" y="467"/>
                      </a:lnTo>
                      <a:lnTo>
                        <a:pt x="149" y="432"/>
                      </a:lnTo>
                      <a:lnTo>
                        <a:pt x="149" y="393"/>
                      </a:lnTo>
                      <a:lnTo>
                        <a:pt x="166" y="385"/>
                      </a:lnTo>
                      <a:lnTo>
                        <a:pt x="149" y="366"/>
                      </a:lnTo>
                      <a:lnTo>
                        <a:pt x="149" y="226"/>
                      </a:lnTo>
                      <a:lnTo>
                        <a:pt x="61" y="226"/>
                      </a:lnTo>
                      <a:lnTo>
                        <a:pt x="86" y="193"/>
                      </a:lnTo>
                      <a:lnTo>
                        <a:pt x="84" y="181"/>
                      </a:lnTo>
                      <a:lnTo>
                        <a:pt x="55" y="210"/>
                      </a:lnTo>
                      <a:lnTo>
                        <a:pt x="45" y="226"/>
                      </a:lnTo>
                      <a:lnTo>
                        <a:pt x="0" y="226"/>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4" name="Freeform 23"/>
                <p:cNvSpPr/>
                <p:nvPr/>
              </p:nvSpPr>
              <p:spPr bwMode="grayWhite">
                <a:xfrm>
                  <a:off x="3135" y="720"/>
                  <a:ext cx="94" cy="157"/>
                </a:xfrm>
                <a:custGeom>
                  <a:avLst/>
                  <a:gdLst/>
                  <a:ahLst/>
                  <a:cxnLst>
                    <a:cxn ang="0">
                      <a:pos x="63" y="0"/>
                    </a:cxn>
                    <a:cxn ang="0">
                      <a:pos x="63" y="20"/>
                    </a:cxn>
                    <a:cxn ang="0">
                      <a:pos x="55" y="33"/>
                    </a:cxn>
                    <a:cxn ang="0">
                      <a:pos x="57" y="54"/>
                    </a:cxn>
                    <a:cxn ang="0">
                      <a:pos x="47" y="82"/>
                    </a:cxn>
                    <a:cxn ang="0">
                      <a:pos x="31" y="108"/>
                    </a:cxn>
                    <a:cxn ang="0">
                      <a:pos x="7" y="125"/>
                    </a:cxn>
                    <a:cxn ang="0">
                      <a:pos x="0" y="154"/>
                    </a:cxn>
                    <a:cxn ang="0">
                      <a:pos x="10" y="156"/>
                    </a:cxn>
                    <a:cxn ang="0">
                      <a:pos x="10" y="129"/>
                    </a:cxn>
                    <a:cxn ang="0">
                      <a:pos x="44" y="127"/>
                    </a:cxn>
                    <a:cxn ang="0">
                      <a:pos x="69" y="109"/>
                    </a:cxn>
                    <a:cxn ang="0">
                      <a:pos x="69" y="72"/>
                    </a:cxn>
                    <a:cxn ang="0">
                      <a:pos x="77" y="58"/>
                    </a:cxn>
                    <a:cxn ang="0">
                      <a:pos x="64" y="34"/>
                    </a:cxn>
                    <a:cxn ang="0">
                      <a:pos x="82" y="27"/>
                    </a:cxn>
                    <a:cxn ang="0">
                      <a:pos x="93" y="8"/>
                    </a:cxn>
                    <a:cxn ang="0">
                      <a:pos x="69" y="11"/>
                    </a:cxn>
                    <a:cxn ang="0">
                      <a:pos x="63" y="0"/>
                    </a:cxn>
                  </a:cxnLst>
                  <a:rect l="0" t="0" r="r" b="b"/>
                  <a:pathLst>
                    <a:path w="94" h="157">
                      <a:moveTo>
                        <a:pt x="63" y="0"/>
                      </a:moveTo>
                      <a:lnTo>
                        <a:pt x="63" y="20"/>
                      </a:lnTo>
                      <a:lnTo>
                        <a:pt x="55" y="33"/>
                      </a:lnTo>
                      <a:lnTo>
                        <a:pt x="57" y="54"/>
                      </a:lnTo>
                      <a:lnTo>
                        <a:pt x="47" y="82"/>
                      </a:lnTo>
                      <a:lnTo>
                        <a:pt x="31" y="108"/>
                      </a:lnTo>
                      <a:lnTo>
                        <a:pt x="7" y="125"/>
                      </a:lnTo>
                      <a:lnTo>
                        <a:pt x="0" y="154"/>
                      </a:lnTo>
                      <a:lnTo>
                        <a:pt x="10" y="156"/>
                      </a:lnTo>
                      <a:lnTo>
                        <a:pt x="10" y="129"/>
                      </a:lnTo>
                      <a:lnTo>
                        <a:pt x="44" y="127"/>
                      </a:lnTo>
                      <a:lnTo>
                        <a:pt x="69" y="109"/>
                      </a:lnTo>
                      <a:lnTo>
                        <a:pt x="69" y="72"/>
                      </a:lnTo>
                      <a:lnTo>
                        <a:pt x="77" y="58"/>
                      </a:lnTo>
                      <a:lnTo>
                        <a:pt x="64" y="34"/>
                      </a:lnTo>
                      <a:lnTo>
                        <a:pt x="82" y="27"/>
                      </a:lnTo>
                      <a:lnTo>
                        <a:pt x="93" y="8"/>
                      </a:lnTo>
                      <a:lnTo>
                        <a:pt x="69" y="11"/>
                      </a:lnTo>
                      <a:lnTo>
                        <a:pt x="63"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5" name="Freeform 24"/>
                <p:cNvSpPr/>
                <p:nvPr/>
              </p:nvSpPr>
              <p:spPr bwMode="grayWhite">
                <a:xfrm>
                  <a:off x="2780" y="1139"/>
                  <a:ext cx="19" cy="36"/>
                </a:xfrm>
                <a:custGeom>
                  <a:avLst/>
                  <a:gdLst/>
                  <a:ahLst/>
                  <a:cxnLst>
                    <a:cxn ang="0">
                      <a:pos x="9" y="0"/>
                    </a:cxn>
                    <a:cxn ang="0">
                      <a:pos x="0" y="16"/>
                    </a:cxn>
                    <a:cxn ang="0">
                      <a:pos x="6" y="35"/>
                    </a:cxn>
                    <a:cxn ang="0">
                      <a:pos x="18" y="21"/>
                    </a:cxn>
                    <a:cxn ang="0">
                      <a:pos x="9" y="0"/>
                    </a:cxn>
                  </a:cxnLst>
                  <a:rect l="0" t="0" r="r" b="b"/>
                  <a:pathLst>
                    <a:path w="19" h="36">
                      <a:moveTo>
                        <a:pt x="9" y="0"/>
                      </a:moveTo>
                      <a:lnTo>
                        <a:pt x="0" y="16"/>
                      </a:lnTo>
                      <a:lnTo>
                        <a:pt x="6" y="35"/>
                      </a:lnTo>
                      <a:lnTo>
                        <a:pt x="18" y="21"/>
                      </a:lnTo>
                      <a:lnTo>
                        <a:pt x="9"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6" name="Freeform 25"/>
                <p:cNvSpPr/>
                <p:nvPr/>
              </p:nvSpPr>
              <p:spPr bwMode="grayWhite">
                <a:xfrm>
                  <a:off x="2923" y="1177"/>
                  <a:ext cx="220" cy="94"/>
                </a:xfrm>
                <a:custGeom>
                  <a:avLst/>
                  <a:gdLst/>
                  <a:ahLst/>
                  <a:cxnLst>
                    <a:cxn ang="0">
                      <a:pos x="0" y="0"/>
                    </a:cxn>
                    <a:cxn ang="0">
                      <a:pos x="33" y="7"/>
                    </a:cxn>
                    <a:cxn ang="0">
                      <a:pos x="82" y="41"/>
                    </a:cxn>
                    <a:cxn ang="0">
                      <a:pos x="75" y="60"/>
                    </a:cxn>
                    <a:cxn ang="0">
                      <a:pos x="115" y="77"/>
                    </a:cxn>
                    <a:cxn ang="0">
                      <a:pos x="219" y="77"/>
                    </a:cxn>
                    <a:cxn ang="0">
                      <a:pos x="106" y="93"/>
                    </a:cxn>
                    <a:cxn ang="0">
                      <a:pos x="75" y="60"/>
                    </a:cxn>
                    <a:cxn ang="0">
                      <a:pos x="46" y="54"/>
                    </a:cxn>
                    <a:cxn ang="0">
                      <a:pos x="0" y="0"/>
                    </a:cxn>
                  </a:cxnLst>
                  <a:rect l="0" t="0" r="r" b="b"/>
                  <a:pathLst>
                    <a:path w="220" h="94">
                      <a:moveTo>
                        <a:pt x="0" y="0"/>
                      </a:moveTo>
                      <a:lnTo>
                        <a:pt x="33" y="7"/>
                      </a:lnTo>
                      <a:lnTo>
                        <a:pt x="82" y="41"/>
                      </a:lnTo>
                      <a:lnTo>
                        <a:pt x="75" y="60"/>
                      </a:lnTo>
                      <a:lnTo>
                        <a:pt x="115" y="77"/>
                      </a:lnTo>
                      <a:lnTo>
                        <a:pt x="219" y="77"/>
                      </a:lnTo>
                      <a:lnTo>
                        <a:pt x="106" y="93"/>
                      </a:lnTo>
                      <a:lnTo>
                        <a:pt x="75" y="60"/>
                      </a:lnTo>
                      <a:lnTo>
                        <a:pt x="46" y="54"/>
                      </a:lnTo>
                      <a:lnTo>
                        <a:pt x="0"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7" name="Freeform 26"/>
                <p:cNvSpPr/>
                <p:nvPr/>
              </p:nvSpPr>
              <p:spPr bwMode="grayWhite">
                <a:xfrm>
                  <a:off x="3098" y="1255"/>
                  <a:ext cx="236" cy="221"/>
                </a:xfrm>
                <a:custGeom>
                  <a:avLst/>
                  <a:gdLst/>
                  <a:ahLst/>
                  <a:cxnLst>
                    <a:cxn ang="0">
                      <a:pos x="190" y="216"/>
                    </a:cxn>
                    <a:cxn ang="0">
                      <a:pos x="179" y="212"/>
                    </a:cxn>
                    <a:cxn ang="0">
                      <a:pos x="154" y="187"/>
                    </a:cxn>
                    <a:cxn ang="0">
                      <a:pos x="130" y="182"/>
                    </a:cxn>
                    <a:cxn ang="0">
                      <a:pos x="124" y="167"/>
                    </a:cxn>
                    <a:cxn ang="0">
                      <a:pos x="110" y="155"/>
                    </a:cxn>
                    <a:cxn ang="0">
                      <a:pos x="87" y="155"/>
                    </a:cxn>
                    <a:cxn ang="0">
                      <a:pos x="62" y="165"/>
                    </a:cxn>
                    <a:cxn ang="0">
                      <a:pos x="40" y="169"/>
                    </a:cxn>
                    <a:cxn ang="0">
                      <a:pos x="15" y="169"/>
                    </a:cxn>
                    <a:cxn ang="0">
                      <a:pos x="14" y="152"/>
                    </a:cxn>
                    <a:cxn ang="0">
                      <a:pos x="5" y="127"/>
                    </a:cxn>
                    <a:cxn ang="0">
                      <a:pos x="3" y="114"/>
                    </a:cxn>
                    <a:cxn ang="0">
                      <a:pos x="3" y="79"/>
                    </a:cxn>
                    <a:cxn ang="0">
                      <a:pos x="44" y="60"/>
                    </a:cxn>
                    <a:cxn ang="0">
                      <a:pos x="48" y="41"/>
                    </a:cxn>
                    <a:cxn ang="0">
                      <a:pos x="57" y="43"/>
                    </a:cxn>
                    <a:cxn ang="0">
                      <a:pos x="77" y="22"/>
                    </a:cxn>
                    <a:cxn ang="0">
                      <a:pos x="98" y="25"/>
                    </a:cxn>
                    <a:cxn ang="0">
                      <a:pos x="113" y="10"/>
                    </a:cxn>
                    <a:cxn ang="0">
                      <a:pos x="125" y="8"/>
                    </a:cxn>
                    <a:cxn ang="0">
                      <a:pos x="145" y="34"/>
                    </a:cxn>
                    <a:cxn ang="0">
                      <a:pos x="163" y="43"/>
                    </a:cxn>
                    <a:cxn ang="0">
                      <a:pos x="165" y="16"/>
                    </a:cxn>
                    <a:cxn ang="0">
                      <a:pos x="172" y="0"/>
                    </a:cxn>
                    <a:cxn ang="0">
                      <a:pos x="185" y="22"/>
                    </a:cxn>
                    <a:cxn ang="0">
                      <a:pos x="196" y="60"/>
                    </a:cxn>
                    <a:cxn ang="0">
                      <a:pos x="219" y="83"/>
                    </a:cxn>
                    <a:cxn ang="0">
                      <a:pos x="232" y="101"/>
                    </a:cxn>
                    <a:cxn ang="0">
                      <a:pos x="235" y="133"/>
                    </a:cxn>
                    <a:cxn ang="0">
                      <a:pos x="221" y="169"/>
                    </a:cxn>
                    <a:cxn ang="0">
                      <a:pos x="217" y="202"/>
                    </a:cxn>
                    <a:cxn ang="0">
                      <a:pos x="196" y="215"/>
                    </a:cxn>
                  </a:cxnLst>
                  <a:rect l="0" t="0" r="r" b="b"/>
                  <a:pathLst>
                    <a:path w="236" h="221">
                      <a:moveTo>
                        <a:pt x="196" y="215"/>
                      </a:moveTo>
                      <a:lnTo>
                        <a:pt x="190" y="216"/>
                      </a:lnTo>
                      <a:lnTo>
                        <a:pt x="185" y="220"/>
                      </a:lnTo>
                      <a:lnTo>
                        <a:pt x="179" y="212"/>
                      </a:lnTo>
                      <a:lnTo>
                        <a:pt x="158" y="202"/>
                      </a:lnTo>
                      <a:lnTo>
                        <a:pt x="154" y="187"/>
                      </a:lnTo>
                      <a:lnTo>
                        <a:pt x="147" y="182"/>
                      </a:lnTo>
                      <a:lnTo>
                        <a:pt x="130" y="182"/>
                      </a:lnTo>
                      <a:lnTo>
                        <a:pt x="130" y="170"/>
                      </a:lnTo>
                      <a:lnTo>
                        <a:pt x="124" y="167"/>
                      </a:lnTo>
                      <a:lnTo>
                        <a:pt x="123" y="157"/>
                      </a:lnTo>
                      <a:lnTo>
                        <a:pt x="110" y="155"/>
                      </a:lnTo>
                      <a:lnTo>
                        <a:pt x="98" y="152"/>
                      </a:lnTo>
                      <a:lnTo>
                        <a:pt x="87" y="155"/>
                      </a:lnTo>
                      <a:lnTo>
                        <a:pt x="87" y="157"/>
                      </a:lnTo>
                      <a:lnTo>
                        <a:pt x="62" y="165"/>
                      </a:lnTo>
                      <a:lnTo>
                        <a:pt x="62" y="169"/>
                      </a:lnTo>
                      <a:lnTo>
                        <a:pt x="40" y="169"/>
                      </a:lnTo>
                      <a:lnTo>
                        <a:pt x="28" y="176"/>
                      </a:lnTo>
                      <a:lnTo>
                        <a:pt x="15" y="169"/>
                      </a:lnTo>
                      <a:lnTo>
                        <a:pt x="14" y="167"/>
                      </a:lnTo>
                      <a:lnTo>
                        <a:pt x="14" y="152"/>
                      </a:lnTo>
                      <a:lnTo>
                        <a:pt x="10" y="139"/>
                      </a:lnTo>
                      <a:lnTo>
                        <a:pt x="5" y="127"/>
                      </a:lnTo>
                      <a:lnTo>
                        <a:pt x="8" y="118"/>
                      </a:lnTo>
                      <a:lnTo>
                        <a:pt x="3" y="114"/>
                      </a:lnTo>
                      <a:lnTo>
                        <a:pt x="0" y="93"/>
                      </a:lnTo>
                      <a:lnTo>
                        <a:pt x="3" y="79"/>
                      </a:lnTo>
                      <a:lnTo>
                        <a:pt x="16" y="68"/>
                      </a:lnTo>
                      <a:lnTo>
                        <a:pt x="44" y="60"/>
                      </a:lnTo>
                      <a:lnTo>
                        <a:pt x="51" y="51"/>
                      </a:lnTo>
                      <a:lnTo>
                        <a:pt x="48" y="41"/>
                      </a:lnTo>
                      <a:lnTo>
                        <a:pt x="55" y="38"/>
                      </a:lnTo>
                      <a:lnTo>
                        <a:pt x="57" y="43"/>
                      </a:lnTo>
                      <a:lnTo>
                        <a:pt x="60" y="35"/>
                      </a:lnTo>
                      <a:lnTo>
                        <a:pt x="77" y="22"/>
                      </a:lnTo>
                      <a:lnTo>
                        <a:pt x="87" y="28"/>
                      </a:lnTo>
                      <a:lnTo>
                        <a:pt x="98" y="25"/>
                      </a:lnTo>
                      <a:lnTo>
                        <a:pt x="102" y="13"/>
                      </a:lnTo>
                      <a:lnTo>
                        <a:pt x="113" y="10"/>
                      </a:lnTo>
                      <a:lnTo>
                        <a:pt x="110" y="2"/>
                      </a:lnTo>
                      <a:lnTo>
                        <a:pt x="125" y="8"/>
                      </a:lnTo>
                      <a:lnTo>
                        <a:pt x="138" y="5"/>
                      </a:lnTo>
                      <a:lnTo>
                        <a:pt x="145" y="34"/>
                      </a:lnTo>
                      <a:lnTo>
                        <a:pt x="154" y="43"/>
                      </a:lnTo>
                      <a:lnTo>
                        <a:pt x="163" y="43"/>
                      </a:lnTo>
                      <a:lnTo>
                        <a:pt x="167" y="25"/>
                      </a:lnTo>
                      <a:lnTo>
                        <a:pt x="165" y="16"/>
                      </a:lnTo>
                      <a:lnTo>
                        <a:pt x="167" y="2"/>
                      </a:lnTo>
                      <a:lnTo>
                        <a:pt x="172" y="0"/>
                      </a:lnTo>
                      <a:lnTo>
                        <a:pt x="179" y="18"/>
                      </a:lnTo>
                      <a:lnTo>
                        <a:pt x="185" y="22"/>
                      </a:lnTo>
                      <a:lnTo>
                        <a:pt x="189" y="38"/>
                      </a:lnTo>
                      <a:lnTo>
                        <a:pt x="196" y="60"/>
                      </a:lnTo>
                      <a:lnTo>
                        <a:pt x="206" y="66"/>
                      </a:lnTo>
                      <a:lnTo>
                        <a:pt x="219" y="83"/>
                      </a:lnTo>
                      <a:lnTo>
                        <a:pt x="221" y="91"/>
                      </a:lnTo>
                      <a:lnTo>
                        <a:pt x="232" y="101"/>
                      </a:lnTo>
                      <a:lnTo>
                        <a:pt x="235" y="119"/>
                      </a:lnTo>
                      <a:lnTo>
                        <a:pt x="235" y="133"/>
                      </a:lnTo>
                      <a:lnTo>
                        <a:pt x="232" y="155"/>
                      </a:lnTo>
                      <a:lnTo>
                        <a:pt x="221" y="169"/>
                      </a:lnTo>
                      <a:lnTo>
                        <a:pt x="217" y="187"/>
                      </a:lnTo>
                      <a:lnTo>
                        <a:pt x="217" y="202"/>
                      </a:lnTo>
                      <a:lnTo>
                        <a:pt x="206" y="205"/>
                      </a:lnTo>
                      <a:lnTo>
                        <a:pt x="196" y="215"/>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8" name="Freeform 27"/>
                <p:cNvSpPr/>
                <p:nvPr/>
              </p:nvSpPr>
              <p:spPr bwMode="grayWhite">
                <a:xfrm>
                  <a:off x="3286" y="1488"/>
                  <a:ext cx="18" cy="27"/>
                </a:xfrm>
                <a:custGeom>
                  <a:avLst/>
                  <a:gdLst/>
                  <a:ahLst/>
                  <a:cxnLst>
                    <a:cxn ang="0">
                      <a:pos x="9" y="23"/>
                    </a:cxn>
                    <a:cxn ang="0">
                      <a:pos x="3" y="19"/>
                    </a:cxn>
                    <a:cxn ang="0">
                      <a:pos x="3" y="15"/>
                    </a:cxn>
                    <a:cxn ang="0">
                      <a:pos x="3" y="11"/>
                    </a:cxn>
                    <a:cxn ang="0">
                      <a:pos x="2" y="7"/>
                    </a:cxn>
                    <a:cxn ang="0">
                      <a:pos x="0" y="0"/>
                    </a:cxn>
                    <a:cxn ang="0">
                      <a:pos x="3" y="0"/>
                    </a:cxn>
                    <a:cxn ang="0">
                      <a:pos x="9" y="4"/>
                    </a:cxn>
                    <a:cxn ang="0">
                      <a:pos x="12" y="3"/>
                    </a:cxn>
                    <a:cxn ang="0">
                      <a:pos x="13" y="3"/>
                    </a:cxn>
                    <a:cxn ang="0">
                      <a:pos x="17" y="0"/>
                    </a:cxn>
                    <a:cxn ang="0">
                      <a:pos x="17" y="11"/>
                    </a:cxn>
                    <a:cxn ang="0">
                      <a:pos x="15" y="15"/>
                    </a:cxn>
                    <a:cxn ang="0">
                      <a:pos x="13" y="19"/>
                    </a:cxn>
                    <a:cxn ang="0">
                      <a:pos x="13" y="22"/>
                    </a:cxn>
                    <a:cxn ang="0">
                      <a:pos x="12" y="23"/>
                    </a:cxn>
                    <a:cxn ang="0">
                      <a:pos x="12" y="26"/>
                    </a:cxn>
                    <a:cxn ang="0">
                      <a:pos x="9" y="23"/>
                    </a:cxn>
                  </a:cxnLst>
                  <a:rect l="0" t="0" r="r" b="b"/>
                  <a:pathLst>
                    <a:path w="18" h="27">
                      <a:moveTo>
                        <a:pt x="9" y="23"/>
                      </a:moveTo>
                      <a:lnTo>
                        <a:pt x="3" y="19"/>
                      </a:lnTo>
                      <a:lnTo>
                        <a:pt x="3" y="15"/>
                      </a:lnTo>
                      <a:lnTo>
                        <a:pt x="3" y="11"/>
                      </a:lnTo>
                      <a:lnTo>
                        <a:pt x="2" y="7"/>
                      </a:lnTo>
                      <a:lnTo>
                        <a:pt x="0" y="0"/>
                      </a:lnTo>
                      <a:lnTo>
                        <a:pt x="3" y="0"/>
                      </a:lnTo>
                      <a:lnTo>
                        <a:pt x="9" y="4"/>
                      </a:lnTo>
                      <a:lnTo>
                        <a:pt x="12" y="3"/>
                      </a:lnTo>
                      <a:lnTo>
                        <a:pt x="13" y="3"/>
                      </a:lnTo>
                      <a:lnTo>
                        <a:pt x="17" y="0"/>
                      </a:lnTo>
                      <a:lnTo>
                        <a:pt x="17" y="11"/>
                      </a:lnTo>
                      <a:lnTo>
                        <a:pt x="15" y="15"/>
                      </a:lnTo>
                      <a:lnTo>
                        <a:pt x="13" y="19"/>
                      </a:lnTo>
                      <a:lnTo>
                        <a:pt x="13" y="22"/>
                      </a:lnTo>
                      <a:lnTo>
                        <a:pt x="12" y="23"/>
                      </a:lnTo>
                      <a:lnTo>
                        <a:pt x="12" y="26"/>
                      </a:lnTo>
                      <a:lnTo>
                        <a:pt x="9" y="23"/>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9" name="Freeform 28"/>
                <p:cNvSpPr/>
                <p:nvPr/>
              </p:nvSpPr>
              <p:spPr bwMode="grayWhite">
                <a:xfrm>
                  <a:off x="2463" y="1235"/>
                  <a:ext cx="26" cy="106"/>
                </a:xfrm>
                <a:custGeom>
                  <a:avLst/>
                  <a:gdLst/>
                  <a:ahLst/>
                  <a:cxnLst>
                    <a:cxn ang="0">
                      <a:pos x="3" y="37"/>
                    </a:cxn>
                    <a:cxn ang="0">
                      <a:pos x="13" y="28"/>
                    </a:cxn>
                    <a:cxn ang="0">
                      <a:pos x="20" y="0"/>
                    </a:cxn>
                    <a:cxn ang="0">
                      <a:pos x="25" y="42"/>
                    </a:cxn>
                    <a:cxn ang="0">
                      <a:pos x="17" y="94"/>
                    </a:cxn>
                    <a:cxn ang="0">
                      <a:pos x="0" y="105"/>
                    </a:cxn>
                    <a:cxn ang="0">
                      <a:pos x="0" y="80"/>
                    </a:cxn>
                    <a:cxn ang="0">
                      <a:pos x="5" y="64"/>
                    </a:cxn>
                    <a:cxn ang="0">
                      <a:pos x="3" y="37"/>
                    </a:cxn>
                  </a:cxnLst>
                  <a:rect l="0" t="0" r="r" b="b"/>
                  <a:pathLst>
                    <a:path w="26" h="106">
                      <a:moveTo>
                        <a:pt x="3" y="37"/>
                      </a:moveTo>
                      <a:lnTo>
                        <a:pt x="13" y="28"/>
                      </a:lnTo>
                      <a:lnTo>
                        <a:pt x="20" y="0"/>
                      </a:lnTo>
                      <a:lnTo>
                        <a:pt x="25" y="42"/>
                      </a:lnTo>
                      <a:lnTo>
                        <a:pt x="17" y="94"/>
                      </a:lnTo>
                      <a:lnTo>
                        <a:pt x="0" y="105"/>
                      </a:lnTo>
                      <a:lnTo>
                        <a:pt x="0" y="80"/>
                      </a:lnTo>
                      <a:lnTo>
                        <a:pt x="5" y="64"/>
                      </a:lnTo>
                      <a:lnTo>
                        <a:pt x="3" y="37"/>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grpSp>
      </p:grpSp>
      <p:pic>
        <p:nvPicPr>
          <p:cNvPr id="2080" name="图片 1" descr="商标（横）白底"/>
          <p:cNvPicPr>
            <a:picLocks noChangeAspect="1"/>
          </p:cNvPicPr>
          <p:nvPr userDrawn="1"/>
        </p:nvPicPr>
        <p:blipFill>
          <a:blip r:embed="rId2"/>
          <a:stretch>
            <a:fillRect/>
          </a:stretch>
        </p:blipFill>
        <p:spPr>
          <a:xfrm>
            <a:off x="7578725" y="44450"/>
            <a:ext cx="1563688" cy="579438"/>
          </a:xfrm>
          <a:prstGeom prst="rect">
            <a:avLst/>
          </a:prstGeom>
          <a:noFill/>
          <a:ln w="9525">
            <a:noFill/>
          </a:ln>
        </p:spPr>
      </p:pic>
      <p:sp>
        <p:nvSpPr>
          <p:cNvPr id="3104" name="Rectangle 32"/>
          <p:cNvSpPr>
            <a:spLocks noGrp="1" noChangeArrowheads="1"/>
          </p:cNvSpPr>
          <p:nvPr>
            <p:ph type="ctrTitle" sz="quarter"/>
          </p:nvPr>
        </p:nvSpPr>
        <p:spPr>
          <a:xfrm>
            <a:off x="685800" y="3429000"/>
            <a:ext cx="7772400" cy="1143000"/>
          </a:xfrm>
        </p:spPr>
        <p:txBody>
          <a:bodyPr/>
          <a:lstStyle>
            <a:lvl1pPr>
              <a:defRPr/>
            </a:lvl1pPr>
          </a:lstStyle>
          <a:p>
            <a:pPr fontAlgn="base"/>
            <a:r>
              <a:rPr lang="en-US" altLang="zh-CN" strike="noStrike" noProof="1"/>
              <a:t>Click to edit Master title style</a:t>
            </a:r>
            <a:endParaRPr lang="en-US" altLang="zh-CN" strike="noStrike" noProof="1"/>
          </a:p>
        </p:txBody>
      </p:sp>
      <p:sp>
        <p:nvSpPr>
          <p:cNvPr id="3105" name="Rectangle 33"/>
          <p:cNvSpPr>
            <a:spLocks noGrp="1" noChangeArrowheads="1"/>
          </p:cNvSpPr>
          <p:nvPr>
            <p:ph type="subTitle" sz="quarter" idx="1"/>
          </p:nvPr>
        </p:nvSpPr>
        <p:spPr>
          <a:xfrm>
            <a:off x="1371600" y="4648200"/>
            <a:ext cx="6400800" cy="1752600"/>
          </a:xfrm>
        </p:spPr>
        <p:txBody>
          <a:bodyPr anchor="ctr"/>
          <a:lstStyle>
            <a:lvl1pPr marL="0" indent="0" algn="ctr">
              <a:buFont typeface="Monotype Sorts" pitchFamily="2" charset="2"/>
              <a:buNone/>
              <a:defRPr/>
            </a:lvl1pPr>
          </a:lstStyle>
          <a:p>
            <a:pPr fontAlgn="base"/>
            <a:r>
              <a:rPr lang="en-US" altLang="zh-CN" strike="noStrike" noProof="1"/>
              <a:t>Click to edit Master subtitle style</a:t>
            </a:r>
            <a:endParaRPr lang="en-US" altLang="zh-CN" strike="noStrike" noProof="1"/>
          </a:p>
        </p:txBody>
      </p:sp>
      <p:sp>
        <p:nvSpPr>
          <p:cNvPr id="65" name="Rectangle 34"/>
          <p:cNvSpPr>
            <a:spLocks noGrp="1" noChangeArrowheads="1"/>
          </p:cNvSpPr>
          <p:nvPr>
            <p:ph type="dt" sz="quarter" idx="2"/>
          </p:nvPr>
        </p:nvSpPr>
        <p:spPr bwMode="auto">
          <a:xfrm>
            <a:off x="685800" y="6400800"/>
            <a:ext cx="1905000" cy="457200"/>
          </a:xfrm>
          <a:prstGeom prst="rect">
            <a:avLst/>
          </a:prstGeom>
          <a:noFill/>
          <a:ln w="9525">
            <a:noFill/>
            <a:miter lim="800000"/>
          </a:ln>
          <a:effectLst/>
        </p:spPr>
        <p:txBody>
          <a:bodyPr vert="horz" wrap="none" lIns="92075" tIns="46038" rIns="92075" bIns="46038" numCol="1" anchor="ctr"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6" name="Rectangle 35"/>
          <p:cNvSpPr>
            <a:spLocks noGrp="1" noChangeArrowheads="1"/>
          </p:cNvSpPr>
          <p:nvPr>
            <p:ph type="ftr" sz="quarter" idx="3"/>
          </p:nvPr>
        </p:nvSpPr>
        <p:spPr bwMode="auto">
          <a:xfrm>
            <a:off x="3124200" y="6400800"/>
            <a:ext cx="2895600" cy="457200"/>
          </a:xfrm>
          <a:prstGeom prst="rect">
            <a:avLst/>
          </a:prstGeom>
          <a:noFill/>
          <a:ln w="9525">
            <a:noFill/>
            <a:miter lim="800000"/>
          </a:ln>
          <a:effectLst/>
        </p:spPr>
        <p:txBody>
          <a:bodyPr vert="horz" wrap="none" lIns="92075" tIns="46038" rIns="92075" bIns="46038" numCol="1" anchor="ctr"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7" name="Rectangle 36"/>
          <p:cNvSpPr>
            <a:spLocks noGrp="1" noChangeArrowheads="1"/>
          </p:cNvSpPr>
          <p:nvPr>
            <p:ph type="sldNum" sz="quarter" idx="4"/>
          </p:nvPr>
        </p:nvSpPr>
        <p:spPr bwMode="auto">
          <a:xfrm>
            <a:off x="6553200" y="6400800"/>
            <a:ext cx="1905000" cy="457200"/>
          </a:xfrm>
          <a:prstGeom prst="rect">
            <a:avLst/>
          </a:prstGeom>
          <a:noFill/>
          <a:ln w="9525">
            <a:noFill/>
            <a:miter lim="800000"/>
          </a:ln>
          <a:effectLst/>
        </p:spPr>
        <p:txBody>
          <a:bodyPr vert="horz" wrap="none" lIns="92075" tIns="46038" rIns="92075" bIns="46038" numCol="1" anchor="ctr" anchorCtr="0" compatLnSpc="1"/>
          <a:p>
            <a:pPr algn="r" fontAlgn="base"/>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fld>
            <a:endParaRPr lang="en-US" altLang="zh-CN" strike="noStrike" noProof="1"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fontAlgn="base"/>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fld>
            <a:endParaRPr lang="en-US" altLang="zh-CN" strike="noStrike" noProof="1" dirty="0">
              <a:latin typeface="Times New Roman" panose="02020603050405020304"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285750"/>
            <a:ext cx="1943100" cy="54864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85800" y="285750"/>
            <a:ext cx="5676900" cy="548640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fontAlgn="base"/>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fld>
            <a:endParaRPr lang="en-US" altLang="zh-CN" strike="noStrike" noProof="1" dirty="0">
              <a:latin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fontAlgn="base"/>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fld>
            <a:endParaRPr lang="en-US" altLang="zh-CN" strike="noStrike" noProof="1" dirty="0">
              <a:latin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fontAlgn="base"/>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fld>
            <a:endParaRPr lang="en-US" altLang="zh-CN" strike="noStrike" noProof="1" dirty="0">
              <a:latin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85800" y="16573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6573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fontAlgn="base"/>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fld>
            <a:endParaRPr lang="en-US" altLang="zh-CN" strike="noStrike" noProof="1" dirty="0">
              <a:latin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fontAlgn="base"/>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fld>
            <a:endParaRPr lang="en-US" altLang="zh-CN" strike="noStrike" noProof="1" dirty="0">
              <a:latin typeface="Times New Roman" panose="02020603050405020304"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fontAlgn="base"/>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fld>
            <a:endParaRPr lang="en-US" altLang="zh-CN" strike="noStrike" noProof="1" dirty="0">
              <a:latin typeface="Times New Roman" panose="02020603050405020304"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fontAlgn="base"/>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fld>
            <a:endParaRPr lang="en-US" altLang="zh-CN" strike="noStrike" noProof="1" dirty="0">
              <a:latin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fontAlgn="base"/>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fld>
            <a:endParaRPr lang="en-US" altLang="zh-CN" strike="noStrike" noProof="1" dirty="0">
              <a:latin typeface="Times New Roman" panose="02020603050405020304"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92075" tIns="46038" rIns="92075" bIns="46038"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defRPr/>
            </a:pPr>
            <a:endParaRPr kumimoji="1"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fontAlgn="base"/>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fld>
            <a:endParaRPr lang="en-US" altLang="zh-CN" strike="noStrike" noProof="1" dirty="0">
              <a:latin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hlink"/>
            </a:gs>
          </a:gsLst>
          <a:path path="rect">
            <a:fillToRect r="100000" b="100000"/>
          </a:path>
          <a:tileRect/>
        </a:gradFill>
        <a:effectLst/>
      </p:bgPr>
    </p:bg>
    <p:spTree>
      <p:nvGrpSpPr>
        <p:cNvPr id="1" name=""/>
        <p:cNvGrpSpPr/>
        <p:nvPr/>
      </p:nvGrpSpPr>
      <p:grpSpPr/>
      <p:grpSp>
        <p:nvGrpSpPr>
          <p:cNvPr id="1026" name="Group 29"/>
          <p:cNvGrpSpPr/>
          <p:nvPr userDrawn="1"/>
        </p:nvGrpSpPr>
        <p:grpSpPr>
          <a:xfrm>
            <a:off x="0" y="4367213"/>
            <a:ext cx="9131300" cy="2478087"/>
            <a:chOff x="0" y="2751"/>
            <a:chExt cx="5752" cy="1561"/>
          </a:xfrm>
        </p:grpSpPr>
        <p:sp>
          <p:nvSpPr>
            <p:cNvPr id="2" name="Rectangle 2"/>
            <p:cNvSpPr>
              <a:spLocks noChangeArrowheads="1"/>
            </p:cNvSpPr>
            <p:nvPr/>
          </p:nvSpPr>
          <p:spPr bwMode="hidden">
            <a:xfrm>
              <a:off x="0" y="4080"/>
              <a:ext cx="5752" cy="232"/>
            </a:xfrm>
            <a:prstGeom prst="rect">
              <a:avLst/>
            </a:prstGeom>
            <a:gradFill rotWithShape="0">
              <a:gsLst>
                <a:gs pos="0">
                  <a:schemeClr val="bg1"/>
                </a:gs>
                <a:gs pos="100000">
                  <a:schemeClr val="hlink"/>
                </a:gs>
              </a:gsLst>
              <a:lin ang="5400000" scaled="1"/>
            </a:gradFill>
            <a:ln w="9525">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nvGrpSpPr>
            <p:cNvPr id="1028" name="Group 28"/>
            <p:cNvGrpSpPr/>
            <p:nvPr/>
          </p:nvGrpSpPr>
          <p:grpSpPr>
            <a:xfrm>
              <a:off x="4458" y="2751"/>
              <a:ext cx="1190" cy="1426"/>
              <a:chOff x="4458" y="2751"/>
              <a:chExt cx="1190" cy="1426"/>
            </a:xfrm>
          </p:grpSpPr>
          <p:sp>
            <p:nvSpPr>
              <p:cNvPr id="1027" name="Freeform 3"/>
              <p:cNvSpPr/>
              <p:nvPr/>
            </p:nvSpPr>
            <p:spPr bwMode="ltGray">
              <a:xfrm>
                <a:off x="4614" y="2790"/>
                <a:ext cx="1034" cy="1273"/>
              </a:xfrm>
              <a:custGeom>
                <a:avLst/>
                <a:gdLst/>
                <a:ahLst/>
                <a:cxnLst>
                  <a:cxn ang="0">
                    <a:pos x="646" y="23"/>
                  </a:cxn>
                  <a:cxn ang="0">
                    <a:pos x="765" y="92"/>
                  </a:cxn>
                  <a:cxn ang="0">
                    <a:pos x="866" y="184"/>
                  </a:cxn>
                  <a:cxn ang="0">
                    <a:pos x="944" y="294"/>
                  </a:cxn>
                  <a:cxn ang="0">
                    <a:pos x="1000" y="417"/>
                  </a:cxn>
                  <a:cxn ang="0">
                    <a:pos x="1030" y="550"/>
                  </a:cxn>
                  <a:cxn ang="0">
                    <a:pos x="1030" y="688"/>
                  </a:cxn>
                  <a:cxn ang="0">
                    <a:pos x="1000" y="821"/>
                  </a:cxn>
                  <a:cxn ang="0">
                    <a:pos x="944" y="944"/>
                  </a:cxn>
                  <a:cxn ang="0">
                    <a:pos x="866" y="1055"/>
                  </a:cxn>
                  <a:cxn ang="0">
                    <a:pos x="765" y="1148"/>
                  </a:cxn>
                  <a:cxn ang="0">
                    <a:pos x="646" y="1215"/>
                  </a:cxn>
                  <a:cxn ang="0">
                    <a:pos x="517" y="1257"/>
                  </a:cxn>
                  <a:cxn ang="0">
                    <a:pos x="382" y="1272"/>
                  </a:cxn>
                  <a:cxn ang="0">
                    <a:pos x="246" y="1257"/>
                  </a:cxn>
                  <a:cxn ang="0">
                    <a:pos x="118" y="1215"/>
                  </a:cxn>
                  <a:cxn ang="0">
                    <a:pos x="0" y="1148"/>
                  </a:cxn>
                  <a:cxn ang="0">
                    <a:pos x="89" y="1129"/>
                  </a:cxn>
                  <a:cxn ang="0">
                    <a:pos x="201" y="1179"/>
                  </a:cxn>
                  <a:cxn ang="0">
                    <a:pos x="320" y="1204"/>
                  </a:cxn>
                  <a:cxn ang="0">
                    <a:pos x="443" y="1204"/>
                  </a:cxn>
                  <a:cxn ang="0">
                    <a:pos x="563" y="1179"/>
                  </a:cxn>
                  <a:cxn ang="0">
                    <a:pos x="675" y="1129"/>
                  </a:cxn>
                  <a:cxn ang="0">
                    <a:pos x="775" y="1057"/>
                  </a:cxn>
                  <a:cxn ang="0">
                    <a:pos x="857" y="965"/>
                  </a:cxn>
                  <a:cxn ang="0">
                    <a:pos x="919" y="858"/>
                  </a:cxn>
                  <a:cxn ang="0">
                    <a:pos x="956" y="742"/>
                  </a:cxn>
                  <a:cxn ang="0">
                    <a:pos x="969" y="619"/>
                  </a:cxn>
                  <a:cxn ang="0">
                    <a:pos x="956" y="496"/>
                  </a:cxn>
                  <a:cxn ang="0">
                    <a:pos x="919" y="381"/>
                  </a:cxn>
                  <a:cxn ang="0">
                    <a:pos x="857" y="273"/>
                  </a:cxn>
                  <a:cxn ang="0">
                    <a:pos x="775" y="182"/>
                  </a:cxn>
                  <a:cxn ang="0">
                    <a:pos x="675" y="110"/>
                  </a:cxn>
                  <a:cxn ang="0">
                    <a:pos x="563" y="61"/>
                  </a:cxn>
                  <a:cxn ang="0">
                    <a:pos x="582" y="0"/>
                  </a:cxn>
                </a:cxnLst>
                <a:rect l="0" t="0" r="r" b="b"/>
                <a:pathLst>
                  <a:path w="1034" h="1273">
                    <a:moveTo>
                      <a:pt x="582" y="0"/>
                    </a:moveTo>
                    <a:lnTo>
                      <a:pt x="646" y="23"/>
                    </a:lnTo>
                    <a:lnTo>
                      <a:pt x="707" y="56"/>
                    </a:lnTo>
                    <a:lnTo>
                      <a:pt x="765" y="92"/>
                    </a:lnTo>
                    <a:lnTo>
                      <a:pt x="818" y="134"/>
                    </a:lnTo>
                    <a:lnTo>
                      <a:pt x="866" y="184"/>
                    </a:lnTo>
                    <a:lnTo>
                      <a:pt x="908" y="237"/>
                    </a:lnTo>
                    <a:lnTo>
                      <a:pt x="944" y="294"/>
                    </a:lnTo>
                    <a:lnTo>
                      <a:pt x="977" y="353"/>
                    </a:lnTo>
                    <a:lnTo>
                      <a:pt x="1000" y="417"/>
                    </a:lnTo>
                    <a:lnTo>
                      <a:pt x="1018" y="483"/>
                    </a:lnTo>
                    <a:lnTo>
                      <a:pt x="1030" y="550"/>
                    </a:lnTo>
                    <a:lnTo>
                      <a:pt x="1033" y="619"/>
                    </a:lnTo>
                    <a:lnTo>
                      <a:pt x="1030" y="688"/>
                    </a:lnTo>
                    <a:lnTo>
                      <a:pt x="1018" y="756"/>
                    </a:lnTo>
                    <a:lnTo>
                      <a:pt x="1000" y="821"/>
                    </a:lnTo>
                    <a:lnTo>
                      <a:pt x="977" y="884"/>
                    </a:lnTo>
                    <a:lnTo>
                      <a:pt x="944" y="944"/>
                    </a:lnTo>
                    <a:lnTo>
                      <a:pt x="908" y="1003"/>
                    </a:lnTo>
                    <a:lnTo>
                      <a:pt x="866" y="1055"/>
                    </a:lnTo>
                    <a:lnTo>
                      <a:pt x="818" y="1105"/>
                    </a:lnTo>
                    <a:lnTo>
                      <a:pt x="765" y="1148"/>
                    </a:lnTo>
                    <a:lnTo>
                      <a:pt x="707" y="1183"/>
                    </a:lnTo>
                    <a:lnTo>
                      <a:pt x="646" y="1215"/>
                    </a:lnTo>
                    <a:lnTo>
                      <a:pt x="582" y="1239"/>
                    </a:lnTo>
                    <a:lnTo>
                      <a:pt x="517" y="1257"/>
                    </a:lnTo>
                    <a:lnTo>
                      <a:pt x="450" y="1269"/>
                    </a:lnTo>
                    <a:lnTo>
                      <a:pt x="382" y="1272"/>
                    </a:lnTo>
                    <a:lnTo>
                      <a:pt x="313" y="1269"/>
                    </a:lnTo>
                    <a:lnTo>
                      <a:pt x="246" y="1257"/>
                    </a:lnTo>
                    <a:lnTo>
                      <a:pt x="180" y="1239"/>
                    </a:lnTo>
                    <a:lnTo>
                      <a:pt x="118" y="1215"/>
                    </a:lnTo>
                    <a:lnTo>
                      <a:pt x="57" y="1183"/>
                    </a:lnTo>
                    <a:lnTo>
                      <a:pt x="0" y="1148"/>
                    </a:lnTo>
                    <a:lnTo>
                      <a:pt x="36" y="1095"/>
                    </a:lnTo>
                    <a:lnTo>
                      <a:pt x="89" y="1129"/>
                    </a:lnTo>
                    <a:lnTo>
                      <a:pt x="144" y="1156"/>
                    </a:lnTo>
                    <a:lnTo>
                      <a:pt x="201" y="1179"/>
                    </a:lnTo>
                    <a:lnTo>
                      <a:pt x="261" y="1195"/>
                    </a:lnTo>
                    <a:lnTo>
                      <a:pt x="320" y="1204"/>
                    </a:lnTo>
                    <a:lnTo>
                      <a:pt x="382" y="1208"/>
                    </a:lnTo>
                    <a:lnTo>
                      <a:pt x="443" y="1204"/>
                    </a:lnTo>
                    <a:lnTo>
                      <a:pt x="504" y="1195"/>
                    </a:lnTo>
                    <a:lnTo>
                      <a:pt x="563" y="1179"/>
                    </a:lnTo>
                    <a:lnTo>
                      <a:pt x="621" y="1156"/>
                    </a:lnTo>
                    <a:lnTo>
                      <a:pt x="675" y="1129"/>
                    </a:lnTo>
                    <a:lnTo>
                      <a:pt x="727" y="1095"/>
                    </a:lnTo>
                    <a:lnTo>
                      <a:pt x="775" y="1057"/>
                    </a:lnTo>
                    <a:lnTo>
                      <a:pt x="818" y="1013"/>
                    </a:lnTo>
                    <a:lnTo>
                      <a:pt x="857" y="965"/>
                    </a:lnTo>
                    <a:lnTo>
                      <a:pt x="890" y="913"/>
                    </a:lnTo>
                    <a:lnTo>
                      <a:pt x="919" y="858"/>
                    </a:lnTo>
                    <a:lnTo>
                      <a:pt x="941" y="802"/>
                    </a:lnTo>
                    <a:lnTo>
                      <a:pt x="956" y="742"/>
                    </a:lnTo>
                    <a:lnTo>
                      <a:pt x="965" y="680"/>
                    </a:lnTo>
                    <a:lnTo>
                      <a:pt x="969" y="619"/>
                    </a:lnTo>
                    <a:lnTo>
                      <a:pt x="965" y="557"/>
                    </a:lnTo>
                    <a:lnTo>
                      <a:pt x="956" y="496"/>
                    </a:lnTo>
                    <a:lnTo>
                      <a:pt x="941" y="437"/>
                    </a:lnTo>
                    <a:lnTo>
                      <a:pt x="919" y="381"/>
                    </a:lnTo>
                    <a:lnTo>
                      <a:pt x="890" y="325"/>
                    </a:lnTo>
                    <a:lnTo>
                      <a:pt x="857" y="273"/>
                    </a:lnTo>
                    <a:lnTo>
                      <a:pt x="818" y="225"/>
                    </a:lnTo>
                    <a:lnTo>
                      <a:pt x="775" y="182"/>
                    </a:lnTo>
                    <a:lnTo>
                      <a:pt x="727" y="144"/>
                    </a:lnTo>
                    <a:lnTo>
                      <a:pt x="675" y="110"/>
                    </a:lnTo>
                    <a:lnTo>
                      <a:pt x="621" y="81"/>
                    </a:lnTo>
                    <a:lnTo>
                      <a:pt x="563" y="61"/>
                    </a:lnTo>
                    <a:lnTo>
                      <a:pt x="565" y="56"/>
                    </a:lnTo>
                    <a:lnTo>
                      <a:pt x="582" y="0"/>
                    </a:lnTo>
                  </a:path>
                </a:pathLst>
              </a:custGeom>
              <a:gradFill rotWithShape="0">
                <a:gsLst>
                  <a:gs pos="0">
                    <a:schemeClr val="bg2"/>
                  </a:gs>
                  <a:gs pos="100000">
                    <a:schemeClr val="bg1"/>
                  </a:gs>
                </a:gsLst>
                <a:lin ang="5400000" scaled="1"/>
              </a:gra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 name="Line 4"/>
              <p:cNvSpPr>
                <a:spLocks noChangeShapeType="1"/>
              </p:cNvSpPr>
              <p:nvPr/>
            </p:nvSpPr>
            <p:spPr bwMode="ltGray">
              <a:xfrm flipV="1">
                <a:off x="4639" y="3863"/>
                <a:ext cx="103" cy="186"/>
              </a:xfrm>
              <a:prstGeom prst="line">
                <a:avLst/>
              </a:prstGeom>
              <a:noFill/>
              <a:ln w="25400">
                <a:solidFill>
                  <a:schemeClr val="bg1"/>
                </a:solidFill>
                <a:round/>
                <a:headEnd type="none" w="sm" len="sm"/>
                <a:tailEnd type="none" w="sm" len="sm"/>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29" name="Line 5"/>
              <p:cNvSpPr>
                <a:spLocks noChangeShapeType="1"/>
              </p:cNvSpPr>
              <p:nvPr/>
            </p:nvSpPr>
            <p:spPr bwMode="ltGray">
              <a:xfrm flipV="1">
                <a:off x="5210" y="2874"/>
                <a:ext cx="36" cy="71"/>
              </a:xfrm>
              <a:prstGeom prst="line">
                <a:avLst/>
              </a:prstGeom>
              <a:noFill/>
              <a:ln w="25400">
                <a:solidFill>
                  <a:schemeClr val="bg1"/>
                </a:solidFill>
                <a:round/>
                <a:headEnd type="none" w="sm" len="sm"/>
                <a:tailEnd type="none" w="sm" len="sm"/>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0" name="Line 6"/>
              <p:cNvSpPr>
                <a:spLocks noChangeShapeType="1"/>
              </p:cNvSpPr>
              <p:nvPr/>
            </p:nvSpPr>
            <p:spPr bwMode="ltGray">
              <a:xfrm flipV="1">
                <a:off x="5270" y="2751"/>
                <a:ext cx="36" cy="71"/>
              </a:xfrm>
              <a:prstGeom prst="line">
                <a:avLst/>
              </a:prstGeom>
              <a:noFill/>
              <a:ln w="25400">
                <a:solidFill>
                  <a:schemeClr val="bg1"/>
                </a:solidFill>
                <a:round/>
                <a:headEnd type="none" w="sm" len="sm"/>
                <a:tailEnd type="none" w="sm" len="sm"/>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1" name="Freeform 7"/>
              <p:cNvSpPr/>
              <p:nvPr/>
            </p:nvSpPr>
            <p:spPr bwMode="ltGray">
              <a:xfrm>
                <a:off x="4753" y="4067"/>
                <a:ext cx="604" cy="110"/>
              </a:xfrm>
              <a:custGeom>
                <a:avLst/>
                <a:gdLst/>
                <a:ahLst/>
                <a:cxnLst>
                  <a:cxn ang="0">
                    <a:pos x="2" y="70"/>
                  </a:cxn>
                  <a:cxn ang="0">
                    <a:pos x="14" y="57"/>
                  </a:cxn>
                  <a:cxn ang="0">
                    <a:pos x="31" y="46"/>
                  </a:cxn>
                  <a:cxn ang="0">
                    <a:pos x="63" y="30"/>
                  </a:cxn>
                  <a:cxn ang="0">
                    <a:pos x="100" y="21"/>
                  </a:cxn>
                  <a:cxn ang="0">
                    <a:pos x="134" y="13"/>
                  </a:cxn>
                  <a:cxn ang="0">
                    <a:pos x="181" y="6"/>
                  </a:cxn>
                  <a:cxn ang="0">
                    <a:pos x="225" y="2"/>
                  </a:cxn>
                  <a:cxn ang="0">
                    <a:pos x="277" y="0"/>
                  </a:cxn>
                  <a:cxn ang="0">
                    <a:pos x="340" y="0"/>
                  </a:cxn>
                  <a:cxn ang="0">
                    <a:pos x="407" y="4"/>
                  </a:cxn>
                  <a:cxn ang="0">
                    <a:pos x="453" y="10"/>
                  </a:cxn>
                  <a:cxn ang="0">
                    <a:pos x="502" y="19"/>
                  </a:cxn>
                  <a:cxn ang="0">
                    <a:pos x="549" y="33"/>
                  </a:cxn>
                  <a:cxn ang="0">
                    <a:pos x="573" y="47"/>
                  </a:cxn>
                  <a:cxn ang="0">
                    <a:pos x="588" y="58"/>
                  </a:cxn>
                  <a:cxn ang="0">
                    <a:pos x="603" y="77"/>
                  </a:cxn>
                  <a:cxn ang="0">
                    <a:pos x="578" y="87"/>
                  </a:cxn>
                  <a:cxn ang="0">
                    <a:pos x="536" y="95"/>
                  </a:cxn>
                  <a:cxn ang="0">
                    <a:pos x="485" y="101"/>
                  </a:cxn>
                  <a:cxn ang="0">
                    <a:pos x="436" y="106"/>
                  </a:cxn>
                  <a:cxn ang="0">
                    <a:pos x="377" y="108"/>
                  </a:cxn>
                  <a:cxn ang="0">
                    <a:pos x="313" y="109"/>
                  </a:cxn>
                  <a:cxn ang="0">
                    <a:pos x="252" y="109"/>
                  </a:cxn>
                  <a:cxn ang="0">
                    <a:pos x="188" y="108"/>
                  </a:cxn>
                  <a:cxn ang="0">
                    <a:pos x="117" y="102"/>
                  </a:cxn>
                  <a:cxn ang="0">
                    <a:pos x="61" y="96"/>
                  </a:cxn>
                  <a:cxn ang="0">
                    <a:pos x="14" y="86"/>
                  </a:cxn>
                  <a:cxn ang="0">
                    <a:pos x="0" y="78"/>
                  </a:cxn>
                  <a:cxn ang="0">
                    <a:pos x="2" y="70"/>
                  </a:cxn>
                </a:cxnLst>
                <a:rect l="0" t="0" r="r" b="b"/>
                <a:pathLst>
                  <a:path w="604" h="110">
                    <a:moveTo>
                      <a:pt x="2" y="70"/>
                    </a:moveTo>
                    <a:lnTo>
                      <a:pt x="14" y="57"/>
                    </a:lnTo>
                    <a:lnTo>
                      <a:pt x="31" y="46"/>
                    </a:lnTo>
                    <a:lnTo>
                      <a:pt x="63" y="30"/>
                    </a:lnTo>
                    <a:lnTo>
                      <a:pt x="100" y="21"/>
                    </a:lnTo>
                    <a:lnTo>
                      <a:pt x="134" y="13"/>
                    </a:lnTo>
                    <a:lnTo>
                      <a:pt x="181" y="6"/>
                    </a:lnTo>
                    <a:lnTo>
                      <a:pt x="225" y="2"/>
                    </a:lnTo>
                    <a:lnTo>
                      <a:pt x="277" y="0"/>
                    </a:lnTo>
                    <a:lnTo>
                      <a:pt x="340" y="0"/>
                    </a:lnTo>
                    <a:lnTo>
                      <a:pt x="407" y="4"/>
                    </a:lnTo>
                    <a:lnTo>
                      <a:pt x="453" y="10"/>
                    </a:lnTo>
                    <a:lnTo>
                      <a:pt x="502" y="19"/>
                    </a:lnTo>
                    <a:lnTo>
                      <a:pt x="549" y="33"/>
                    </a:lnTo>
                    <a:lnTo>
                      <a:pt x="573" y="47"/>
                    </a:lnTo>
                    <a:lnTo>
                      <a:pt x="588" y="58"/>
                    </a:lnTo>
                    <a:lnTo>
                      <a:pt x="603" y="77"/>
                    </a:lnTo>
                    <a:lnTo>
                      <a:pt x="578" y="87"/>
                    </a:lnTo>
                    <a:lnTo>
                      <a:pt x="536" y="95"/>
                    </a:lnTo>
                    <a:lnTo>
                      <a:pt x="485" y="101"/>
                    </a:lnTo>
                    <a:lnTo>
                      <a:pt x="436" y="106"/>
                    </a:lnTo>
                    <a:lnTo>
                      <a:pt x="377" y="108"/>
                    </a:lnTo>
                    <a:lnTo>
                      <a:pt x="313" y="109"/>
                    </a:lnTo>
                    <a:lnTo>
                      <a:pt x="252" y="109"/>
                    </a:lnTo>
                    <a:lnTo>
                      <a:pt x="188" y="108"/>
                    </a:lnTo>
                    <a:lnTo>
                      <a:pt x="117" y="102"/>
                    </a:lnTo>
                    <a:lnTo>
                      <a:pt x="61" y="96"/>
                    </a:lnTo>
                    <a:lnTo>
                      <a:pt x="14" y="86"/>
                    </a:lnTo>
                    <a:lnTo>
                      <a:pt x="0" y="78"/>
                    </a:lnTo>
                    <a:lnTo>
                      <a:pt x="2" y="70"/>
                    </a:lnTo>
                  </a:path>
                </a:pathLst>
              </a:custGeom>
              <a:gradFill rotWithShape="0">
                <a:gsLst>
                  <a:gs pos="0">
                    <a:schemeClr val="bg1"/>
                  </a:gs>
                  <a:gs pos="100000">
                    <a:schemeClr val="bg2"/>
                  </a:gs>
                </a:gsLst>
                <a:lin ang="0" scaled="1"/>
              </a:gra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2" name="Oval 8"/>
              <p:cNvSpPr>
                <a:spLocks noChangeArrowheads="1"/>
              </p:cNvSpPr>
              <p:nvPr/>
            </p:nvSpPr>
            <p:spPr bwMode="grayWhite">
              <a:xfrm>
                <a:off x="4458" y="2879"/>
                <a:ext cx="1074" cy="1073"/>
              </a:xfrm>
              <a:prstGeom prst="ellipse">
                <a:avLst/>
              </a:prstGeom>
              <a:gradFill rotWithShape="0">
                <a:gsLst>
                  <a:gs pos="0">
                    <a:schemeClr val="bg1"/>
                  </a:gs>
                  <a:gs pos="100000">
                    <a:schemeClr val="bg2"/>
                  </a:gs>
                </a:gsLst>
                <a:lin ang="0" scaled="1"/>
              </a:gradFill>
              <a:ln w="9525">
                <a:noFill/>
                <a:rou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nvGrpSpPr>
              <p:cNvPr id="1035" name="Group 27"/>
              <p:cNvGrpSpPr/>
              <p:nvPr/>
            </p:nvGrpSpPr>
            <p:grpSpPr>
              <a:xfrm>
                <a:off x="4458" y="2991"/>
                <a:ext cx="999" cy="797"/>
                <a:chOff x="4458" y="2991"/>
                <a:chExt cx="999" cy="797"/>
              </a:xfrm>
            </p:grpSpPr>
            <p:sp>
              <p:nvSpPr>
                <p:cNvPr id="4" name="Freeform 9"/>
                <p:cNvSpPr/>
                <p:nvPr/>
              </p:nvSpPr>
              <p:spPr bwMode="grayWhite">
                <a:xfrm>
                  <a:off x="4599" y="3283"/>
                  <a:ext cx="1" cy="17"/>
                </a:xfrm>
                <a:custGeom>
                  <a:avLst/>
                  <a:gdLst/>
                  <a:ahLst/>
                  <a:cxnLst>
                    <a:cxn ang="0">
                      <a:pos x="0" y="0"/>
                    </a:cxn>
                    <a:cxn ang="0">
                      <a:pos x="0" y="16"/>
                    </a:cxn>
                    <a:cxn ang="0">
                      <a:pos x="0" y="16"/>
                    </a:cxn>
                    <a:cxn ang="0">
                      <a:pos x="0" y="6"/>
                    </a:cxn>
                    <a:cxn ang="0">
                      <a:pos x="0" y="0"/>
                    </a:cxn>
                  </a:cxnLst>
                  <a:rect l="0" t="0" r="r" b="b"/>
                  <a:pathLst>
                    <a:path w="1" h="17">
                      <a:moveTo>
                        <a:pt x="0" y="0"/>
                      </a:moveTo>
                      <a:lnTo>
                        <a:pt x="0" y="16"/>
                      </a:lnTo>
                      <a:lnTo>
                        <a:pt x="0" y="16"/>
                      </a:lnTo>
                      <a:lnTo>
                        <a:pt x="0" y="6"/>
                      </a:lnTo>
                      <a:lnTo>
                        <a:pt x="0"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4" name="Freeform 10"/>
                <p:cNvSpPr/>
                <p:nvPr/>
              </p:nvSpPr>
              <p:spPr bwMode="grayWhite">
                <a:xfrm>
                  <a:off x="4616" y="3305"/>
                  <a:ext cx="17" cy="17"/>
                </a:xfrm>
                <a:custGeom>
                  <a:avLst/>
                  <a:gdLst/>
                  <a:ahLst/>
                  <a:cxnLst>
                    <a:cxn ang="0">
                      <a:pos x="0" y="0"/>
                    </a:cxn>
                    <a:cxn ang="0">
                      <a:pos x="16" y="0"/>
                    </a:cxn>
                    <a:cxn ang="0">
                      <a:pos x="16" y="16"/>
                    </a:cxn>
                    <a:cxn ang="0">
                      <a:pos x="0" y="0"/>
                    </a:cxn>
                  </a:cxnLst>
                  <a:rect l="0" t="0" r="r" b="b"/>
                  <a:pathLst>
                    <a:path w="17" h="17">
                      <a:moveTo>
                        <a:pt x="0" y="0"/>
                      </a:moveTo>
                      <a:lnTo>
                        <a:pt x="16" y="0"/>
                      </a:lnTo>
                      <a:lnTo>
                        <a:pt x="16" y="16"/>
                      </a:lnTo>
                      <a:lnTo>
                        <a:pt x="0"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Freeform 11"/>
                <p:cNvSpPr/>
                <p:nvPr/>
              </p:nvSpPr>
              <p:spPr bwMode="grayWhite">
                <a:xfrm>
                  <a:off x="4674" y="3275"/>
                  <a:ext cx="37" cy="35"/>
                </a:xfrm>
                <a:custGeom>
                  <a:avLst/>
                  <a:gdLst/>
                  <a:ahLst/>
                  <a:cxnLst>
                    <a:cxn ang="0">
                      <a:pos x="36" y="0"/>
                    </a:cxn>
                    <a:cxn ang="0">
                      <a:pos x="22" y="0"/>
                    </a:cxn>
                    <a:cxn ang="0">
                      <a:pos x="14" y="9"/>
                    </a:cxn>
                    <a:cxn ang="0">
                      <a:pos x="9" y="9"/>
                    </a:cxn>
                    <a:cxn ang="0">
                      <a:pos x="5" y="13"/>
                    </a:cxn>
                    <a:cxn ang="0">
                      <a:pos x="0" y="13"/>
                    </a:cxn>
                    <a:cxn ang="0">
                      <a:pos x="0" y="25"/>
                    </a:cxn>
                    <a:cxn ang="0">
                      <a:pos x="8" y="34"/>
                    </a:cxn>
                    <a:cxn ang="0">
                      <a:pos x="29" y="34"/>
                    </a:cxn>
                    <a:cxn ang="0">
                      <a:pos x="36" y="25"/>
                    </a:cxn>
                    <a:cxn ang="0">
                      <a:pos x="36" y="0"/>
                    </a:cxn>
                  </a:cxnLst>
                  <a:rect l="0" t="0" r="r" b="b"/>
                  <a:pathLst>
                    <a:path w="37" h="35">
                      <a:moveTo>
                        <a:pt x="36" y="0"/>
                      </a:moveTo>
                      <a:lnTo>
                        <a:pt x="22" y="0"/>
                      </a:lnTo>
                      <a:lnTo>
                        <a:pt x="14" y="9"/>
                      </a:lnTo>
                      <a:lnTo>
                        <a:pt x="9" y="9"/>
                      </a:lnTo>
                      <a:lnTo>
                        <a:pt x="5" y="13"/>
                      </a:lnTo>
                      <a:lnTo>
                        <a:pt x="0" y="13"/>
                      </a:lnTo>
                      <a:lnTo>
                        <a:pt x="0" y="25"/>
                      </a:lnTo>
                      <a:lnTo>
                        <a:pt x="8" y="34"/>
                      </a:lnTo>
                      <a:lnTo>
                        <a:pt x="29" y="34"/>
                      </a:lnTo>
                      <a:lnTo>
                        <a:pt x="36" y="25"/>
                      </a:lnTo>
                      <a:lnTo>
                        <a:pt x="36"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6" name="Freeform 12"/>
                <p:cNvSpPr/>
                <p:nvPr/>
              </p:nvSpPr>
              <p:spPr bwMode="grayWhite">
                <a:xfrm>
                  <a:off x="4458" y="3303"/>
                  <a:ext cx="324" cy="422"/>
                </a:xfrm>
                <a:custGeom>
                  <a:avLst/>
                  <a:gdLst/>
                  <a:ahLst/>
                  <a:cxnLst>
                    <a:cxn ang="0">
                      <a:pos x="76" y="0"/>
                    </a:cxn>
                    <a:cxn ang="0">
                      <a:pos x="71" y="11"/>
                    </a:cxn>
                    <a:cxn ang="0">
                      <a:pos x="45" y="33"/>
                    </a:cxn>
                    <a:cxn ang="0">
                      <a:pos x="40" y="53"/>
                    </a:cxn>
                    <a:cxn ang="0">
                      <a:pos x="21" y="68"/>
                    </a:cxn>
                    <a:cxn ang="0">
                      <a:pos x="8" y="96"/>
                    </a:cxn>
                    <a:cxn ang="0">
                      <a:pos x="8" y="114"/>
                    </a:cxn>
                    <a:cxn ang="0">
                      <a:pos x="0" y="144"/>
                    </a:cxn>
                    <a:cxn ang="0">
                      <a:pos x="11" y="157"/>
                    </a:cxn>
                    <a:cxn ang="0">
                      <a:pos x="40" y="195"/>
                    </a:cxn>
                    <a:cxn ang="0">
                      <a:pos x="48" y="190"/>
                    </a:cxn>
                    <a:cxn ang="0">
                      <a:pos x="99" y="190"/>
                    </a:cxn>
                    <a:cxn ang="0">
                      <a:pos x="123" y="199"/>
                    </a:cxn>
                    <a:cxn ang="0">
                      <a:pos x="121" y="229"/>
                    </a:cxn>
                    <a:cxn ang="0">
                      <a:pos x="138" y="268"/>
                    </a:cxn>
                    <a:cxn ang="0">
                      <a:pos x="137" y="279"/>
                    </a:cxn>
                    <a:cxn ang="0">
                      <a:pos x="144" y="291"/>
                    </a:cxn>
                    <a:cxn ang="0">
                      <a:pos x="133" y="319"/>
                    </a:cxn>
                    <a:cxn ang="0">
                      <a:pos x="146" y="354"/>
                    </a:cxn>
                    <a:cxn ang="0">
                      <a:pos x="153" y="382"/>
                    </a:cxn>
                    <a:cxn ang="0">
                      <a:pos x="162" y="399"/>
                    </a:cxn>
                    <a:cxn ang="0">
                      <a:pos x="171" y="421"/>
                    </a:cxn>
                    <a:cxn ang="0">
                      <a:pos x="188" y="418"/>
                    </a:cxn>
                    <a:cxn ang="0">
                      <a:pos x="216" y="402"/>
                    </a:cxn>
                    <a:cxn ang="0">
                      <a:pos x="229" y="382"/>
                    </a:cxn>
                    <a:cxn ang="0">
                      <a:pos x="228" y="369"/>
                    </a:cxn>
                    <a:cxn ang="0">
                      <a:pos x="245" y="359"/>
                    </a:cxn>
                    <a:cxn ang="0">
                      <a:pos x="242" y="340"/>
                    </a:cxn>
                    <a:cxn ang="0">
                      <a:pos x="267" y="310"/>
                    </a:cxn>
                    <a:cxn ang="0">
                      <a:pos x="271" y="285"/>
                    </a:cxn>
                    <a:cxn ang="0">
                      <a:pos x="264" y="277"/>
                    </a:cxn>
                    <a:cxn ang="0">
                      <a:pos x="267" y="267"/>
                    </a:cxn>
                    <a:cxn ang="0">
                      <a:pos x="261" y="258"/>
                    </a:cxn>
                    <a:cxn ang="0">
                      <a:pos x="280" y="234"/>
                    </a:cxn>
                    <a:cxn ang="0">
                      <a:pos x="280" y="222"/>
                    </a:cxn>
                    <a:cxn ang="0">
                      <a:pos x="306" y="202"/>
                    </a:cxn>
                    <a:cxn ang="0">
                      <a:pos x="323" y="148"/>
                    </a:cxn>
                    <a:cxn ang="0">
                      <a:pos x="299" y="162"/>
                    </a:cxn>
                    <a:cxn ang="0">
                      <a:pos x="278" y="156"/>
                    </a:cxn>
                    <a:cxn ang="0">
                      <a:pos x="281" y="143"/>
                    </a:cxn>
                    <a:cxn ang="0">
                      <a:pos x="260" y="129"/>
                    </a:cxn>
                    <a:cxn ang="0">
                      <a:pos x="250" y="94"/>
                    </a:cxn>
                    <a:cxn ang="0">
                      <a:pos x="230" y="66"/>
                    </a:cxn>
                    <a:cxn ang="0">
                      <a:pos x="230" y="47"/>
                    </a:cxn>
                    <a:cxn ang="0">
                      <a:pos x="219" y="46"/>
                    </a:cxn>
                    <a:cxn ang="0">
                      <a:pos x="212" y="49"/>
                    </a:cxn>
                    <a:cxn ang="0">
                      <a:pos x="182" y="38"/>
                    </a:cxn>
                    <a:cxn ang="0">
                      <a:pos x="174" y="46"/>
                    </a:cxn>
                    <a:cxn ang="0">
                      <a:pos x="167" y="56"/>
                    </a:cxn>
                    <a:cxn ang="0">
                      <a:pos x="151" y="38"/>
                    </a:cxn>
                    <a:cxn ang="0">
                      <a:pos x="135" y="33"/>
                    </a:cxn>
                    <a:cxn ang="0">
                      <a:pos x="134" y="10"/>
                    </a:cxn>
                    <a:cxn ang="0">
                      <a:pos x="111" y="14"/>
                    </a:cxn>
                    <a:cxn ang="0">
                      <a:pos x="96" y="9"/>
                    </a:cxn>
                    <a:cxn ang="0">
                      <a:pos x="76" y="0"/>
                    </a:cxn>
                  </a:cxnLst>
                  <a:rect l="0" t="0" r="r" b="b"/>
                  <a:pathLst>
                    <a:path w="324" h="422">
                      <a:moveTo>
                        <a:pt x="76" y="0"/>
                      </a:moveTo>
                      <a:lnTo>
                        <a:pt x="71" y="11"/>
                      </a:lnTo>
                      <a:lnTo>
                        <a:pt x="45" y="33"/>
                      </a:lnTo>
                      <a:lnTo>
                        <a:pt x="40" y="53"/>
                      </a:lnTo>
                      <a:lnTo>
                        <a:pt x="21" y="68"/>
                      </a:lnTo>
                      <a:lnTo>
                        <a:pt x="8" y="96"/>
                      </a:lnTo>
                      <a:lnTo>
                        <a:pt x="8" y="114"/>
                      </a:lnTo>
                      <a:lnTo>
                        <a:pt x="0" y="144"/>
                      </a:lnTo>
                      <a:lnTo>
                        <a:pt x="11" y="157"/>
                      </a:lnTo>
                      <a:lnTo>
                        <a:pt x="40" y="195"/>
                      </a:lnTo>
                      <a:lnTo>
                        <a:pt x="48" y="190"/>
                      </a:lnTo>
                      <a:lnTo>
                        <a:pt x="99" y="190"/>
                      </a:lnTo>
                      <a:lnTo>
                        <a:pt x="123" y="199"/>
                      </a:lnTo>
                      <a:lnTo>
                        <a:pt x="121" y="229"/>
                      </a:lnTo>
                      <a:lnTo>
                        <a:pt x="138" y="268"/>
                      </a:lnTo>
                      <a:lnTo>
                        <a:pt x="137" y="279"/>
                      </a:lnTo>
                      <a:lnTo>
                        <a:pt x="144" y="291"/>
                      </a:lnTo>
                      <a:lnTo>
                        <a:pt x="133" y="319"/>
                      </a:lnTo>
                      <a:lnTo>
                        <a:pt x="146" y="354"/>
                      </a:lnTo>
                      <a:lnTo>
                        <a:pt x="153" y="382"/>
                      </a:lnTo>
                      <a:lnTo>
                        <a:pt x="162" y="399"/>
                      </a:lnTo>
                      <a:lnTo>
                        <a:pt x="171" y="421"/>
                      </a:lnTo>
                      <a:lnTo>
                        <a:pt x="188" y="418"/>
                      </a:lnTo>
                      <a:lnTo>
                        <a:pt x="216" y="402"/>
                      </a:lnTo>
                      <a:lnTo>
                        <a:pt x="229" y="382"/>
                      </a:lnTo>
                      <a:lnTo>
                        <a:pt x="228" y="369"/>
                      </a:lnTo>
                      <a:lnTo>
                        <a:pt x="245" y="359"/>
                      </a:lnTo>
                      <a:lnTo>
                        <a:pt x="242" y="340"/>
                      </a:lnTo>
                      <a:lnTo>
                        <a:pt x="267" y="310"/>
                      </a:lnTo>
                      <a:lnTo>
                        <a:pt x="271" y="285"/>
                      </a:lnTo>
                      <a:lnTo>
                        <a:pt x="264" y="277"/>
                      </a:lnTo>
                      <a:lnTo>
                        <a:pt x="267" y="267"/>
                      </a:lnTo>
                      <a:lnTo>
                        <a:pt x="261" y="258"/>
                      </a:lnTo>
                      <a:lnTo>
                        <a:pt x="280" y="234"/>
                      </a:lnTo>
                      <a:lnTo>
                        <a:pt x="280" y="222"/>
                      </a:lnTo>
                      <a:lnTo>
                        <a:pt x="306" y="202"/>
                      </a:lnTo>
                      <a:lnTo>
                        <a:pt x="323" y="148"/>
                      </a:lnTo>
                      <a:lnTo>
                        <a:pt x="299" y="162"/>
                      </a:lnTo>
                      <a:lnTo>
                        <a:pt x="278" y="156"/>
                      </a:lnTo>
                      <a:lnTo>
                        <a:pt x="281" y="143"/>
                      </a:lnTo>
                      <a:lnTo>
                        <a:pt x="260" y="129"/>
                      </a:lnTo>
                      <a:lnTo>
                        <a:pt x="250" y="94"/>
                      </a:lnTo>
                      <a:lnTo>
                        <a:pt x="230" y="66"/>
                      </a:lnTo>
                      <a:lnTo>
                        <a:pt x="230" y="47"/>
                      </a:lnTo>
                      <a:lnTo>
                        <a:pt x="219" y="46"/>
                      </a:lnTo>
                      <a:lnTo>
                        <a:pt x="212" y="49"/>
                      </a:lnTo>
                      <a:lnTo>
                        <a:pt x="182" y="38"/>
                      </a:lnTo>
                      <a:lnTo>
                        <a:pt x="174" y="46"/>
                      </a:lnTo>
                      <a:lnTo>
                        <a:pt x="167" y="56"/>
                      </a:lnTo>
                      <a:lnTo>
                        <a:pt x="151" y="38"/>
                      </a:lnTo>
                      <a:lnTo>
                        <a:pt x="135" y="33"/>
                      </a:lnTo>
                      <a:lnTo>
                        <a:pt x="134" y="10"/>
                      </a:lnTo>
                      <a:lnTo>
                        <a:pt x="111" y="14"/>
                      </a:lnTo>
                      <a:lnTo>
                        <a:pt x="96" y="9"/>
                      </a:lnTo>
                      <a:lnTo>
                        <a:pt x="76"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7" name="Freeform 13"/>
                <p:cNvSpPr/>
                <p:nvPr/>
              </p:nvSpPr>
              <p:spPr bwMode="grayWhite">
                <a:xfrm>
                  <a:off x="5205" y="3408"/>
                  <a:ext cx="17" cy="21"/>
                </a:xfrm>
                <a:custGeom>
                  <a:avLst/>
                  <a:gdLst/>
                  <a:ahLst/>
                  <a:cxnLst>
                    <a:cxn ang="0">
                      <a:pos x="7" y="0"/>
                    </a:cxn>
                    <a:cxn ang="0">
                      <a:pos x="9" y="5"/>
                    </a:cxn>
                    <a:cxn ang="0">
                      <a:pos x="7" y="10"/>
                    </a:cxn>
                    <a:cxn ang="0">
                      <a:pos x="7" y="14"/>
                    </a:cxn>
                    <a:cxn ang="0">
                      <a:pos x="16" y="17"/>
                    </a:cxn>
                    <a:cxn ang="0">
                      <a:pos x="16" y="20"/>
                    </a:cxn>
                    <a:cxn ang="0">
                      <a:pos x="9" y="17"/>
                    </a:cxn>
                    <a:cxn ang="0">
                      <a:pos x="3" y="20"/>
                    </a:cxn>
                    <a:cxn ang="0">
                      <a:pos x="0" y="17"/>
                    </a:cxn>
                    <a:cxn ang="0">
                      <a:pos x="3" y="14"/>
                    </a:cxn>
                    <a:cxn ang="0">
                      <a:pos x="0" y="10"/>
                    </a:cxn>
                    <a:cxn ang="0">
                      <a:pos x="3" y="2"/>
                    </a:cxn>
                    <a:cxn ang="0">
                      <a:pos x="7" y="0"/>
                    </a:cxn>
                  </a:cxnLst>
                  <a:rect l="0" t="0" r="r" b="b"/>
                  <a:pathLst>
                    <a:path w="17" h="21">
                      <a:moveTo>
                        <a:pt x="7" y="0"/>
                      </a:moveTo>
                      <a:lnTo>
                        <a:pt x="9" y="5"/>
                      </a:lnTo>
                      <a:lnTo>
                        <a:pt x="7" y="10"/>
                      </a:lnTo>
                      <a:lnTo>
                        <a:pt x="7" y="14"/>
                      </a:lnTo>
                      <a:lnTo>
                        <a:pt x="16" y="17"/>
                      </a:lnTo>
                      <a:lnTo>
                        <a:pt x="16" y="20"/>
                      </a:lnTo>
                      <a:lnTo>
                        <a:pt x="9" y="17"/>
                      </a:lnTo>
                      <a:lnTo>
                        <a:pt x="3" y="20"/>
                      </a:lnTo>
                      <a:lnTo>
                        <a:pt x="0" y="17"/>
                      </a:lnTo>
                      <a:lnTo>
                        <a:pt x="3" y="14"/>
                      </a:lnTo>
                      <a:lnTo>
                        <a:pt x="0" y="10"/>
                      </a:lnTo>
                      <a:lnTo>
                        <a:pt x="3" y="2"/>
                      </a:lnTo>
                      <a:lnTo>
                        <a:pt x="7"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8" name="Freeform 14"/>
                <p:cNvSpPr/>
                <p:nvPr/>
              </p:nvSpPr>
              <p:spPr bwMode="grayWhite">
                <a:xfrm>
                  <a:off x="5144" y="3496"/>
                  <a:ext cx="49" cy="70"/>
                </a:xfrm>
                <a:custGeom>
                  <a:avLst/>
                  <a:gdLst/>
                  <a:ahLst/>
                  <a:cxnLst>
                    <a:cxn ang="0">
                      <a:pos x="0" y="34"/>
                    </a:cxn>
                    <a:cxn ang="0">
                      <a:pos x="17" y="34"/>
                    </a:cxn>
                    <a:cxn ang="0">
                      <a:pos x="37" y="0"/>
                    </a:cxn>
                    <a:cxn ang="0">
                      <a:pos x="48" y="20"/>
                    </a:cxn>
                    <a:cxn ang="0">
                      <a:pos x="39" y="69"/>
                    </a:cxn>
                    <a:cxn ang="0">
                      <a:pos x="3" y="57"/>
                    </a:cxn>
                    <a:cxn ang="0">
                      <a:pos x="0" y="34"/>
                    </a:cxn>
                  </a:cxnLst>
                  <a:rect l="0" t="0" r="r" b="b"/>
                  <a:pathLst>
                    <a:path w="49" h="70">
                      <a:moveTo>
                        <a:pt x="0" y="34"/>
                      </a:moveTo>
                      <a:lnTo>
                        <a:pt x="17" y="34"/>
                      </a:lnTo>
                      <a:lnTo>
                        <a:pt x="37" y="0"/>
                      </a:lnTo>
                      <a:lnTo>
                        <a:pt x="48" y="20"/>
                      </a:lnTo>
                      <a:lnTo>
                        <a:pt x="39" y="69"/>
                      </a:lnTo>
                      <a:lnTo>
                        <a:pt x="3" y="57"/>
                      </a:lnTo>
                      <a:lnTo>
                        <a:pt x="0" y="34"/>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9" name="Freeform 15"/>
                <p:cNvSpPr/>
                <p:nvPr/>
              </p:nvSpPr>
              <p:spPr bwMode="grayWhite">
                <a:xfrm>
                  <a:off x="5241" y="3523"/>
                  <a:ext cx="84" cy="67"/>
                </a:xfrm>
                <a:custGeom>
                  <a:avLst/>
                  <a:gdLst/>
                  <a:ahLst/>
                  <a:cxnLst>
                    <a:cxn ang="0">
                      <a:pos x="5" y="15"/>
                    </a:cxn>
                    <a:cxn ang="0">
                      <a:pos x="0" y="0"/>
                    </a:cxn>
                    <a:cxn ang="0">
                      <a:pos x="27" y="6"/>
                    </a:cxn>
                    <a:cxn ang="0">
                      <a:pos x="67" y="22"/>
                    </a:cxn>
                    <a:cxn ang="0">
                      <a:pos x="67" y="34"/>
                    </a:cxn>
                    <a:cxn ang="0">
                      <a:pos x="83" y="66"/>
                    </a:cxn>
                    <a:cxn ang="0">
                      <a:pos x="52" y="36"/>
                    </a:cxn>
                    <a:cxn ang="0">
                      <a:pos x="31" y="38"/>
                    </a:cxn>
                    <a:cxn ang="0">
                      <a:pos x="5" y="15"/>
                    </a:cxn>
                  </a:cxnLst>
                  <a:rect l="0" t="0" r="r" b="b"/>
                  <a:pathLst>
                    <a:path w="84" h="67">
                      <a:moveTo>
                        <a:pt x="5" y="15"/>
                      </a:moveTo>
                      <a:lnTo>
                        <a:pt x="0" y="0"/>
                      </a:lnTo>
                      <a:lnTo>
                        <a:pt x="27" y="6"/>
                      </a:lnTo>
                      <a:lnTo>
                        <a:pt x="67" y="22"/>
                      </a:lnTo>
                      <a:lnTo>
                        <a:pt x="67" y="34"/>
                      </a:lnTo>
                      <a:lnTo>
                        <a:pt x="83" y="66"/>
                      </a:lnTo>
                      <a:lnTo>
                        <a:pt x="52" y="36"/>
                      </a:lnTo>
                      <a:lnTo>
                        <a:pt x="31" y="38"/>
                      </a:lnTo>
                      <a:lnTo>
                        <a:pt x="5" y="15"/>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Freeform 16"/>
                <p:cNvSpPr/>
                <p:nvPr/>
              </p:nvSpPr>
              <p:spPr bwMode="grayWhite">
                <a:xfrm>
                  <a:off x="5400" y="3660"/>
                  <a:ext cx="57" cy="73"/>
                </a:xfrm>
                <a:custGeom>
                  <a:avLst/>
                  <a:gdLst/>
                  <a:ahLst/>
                  <a:cxnLst>
                    <a:cxn ang="0">
                      <a:pos x="34" y="0"/>
                    </a:cxn>
                    <a:cxn ang="0">
                      <a:pos x="56" y="21"/>
                    </a:cxn>
                    <a:cxn ang="0">
                      <a:pos x="11" y="72"/>
                    </a:cxn>
                    <a:cxn ang="0">
                      <a:pos x="0" y="60"/>
                    </a:cxn>
                    <a:cxn ang="0">
                      <a:pos x="32" y="28"/>
                    </a:cxn>
                    <a:cxn ang="0">
                      <a:pos x="34" y="0"/>
                    </a:cxn>
                  </a:cxnLst>
                  <a:rect l="0" t="0" r="r" b="b"/>
                  <a:pathLst>
                    <a:path w="57" h="73">
                      <a:moveTo>
                        <a:pt x="34" y="0"/>
                      </a:moveTo>
                      <a:lnTo>
                        <a:pt x="56" y="21"/>
                      </a:lnTo>
                      <a:lnTo>
                        <a:pt x="11" y="72"/>
                      </a:lnTo>
                      <a:lnTo>
                        <a:pt x="0" y="60"/>
                      </a:lnTo>
                      <a:lnTo>
                        <a:pt x="32" y="28"/>
                      </a:lnTo>
                      <a:lnTo>
                        <a:pt x="34"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41" name="Freeform 17"/>
                <p:cNvSpPr/>
                <p:nvPr/>
              </p:nvSpPr>
              <p:spPr bwMode="grayWhite">
                <a:xfrm>
                  <a:off x="4558" y="3167"/>
                  <a:ext cx="29" cy="48"/>
                </a:xfrm>
                <a:custGeom>
                  <a:avLst/>
                  <a:gdLst/>
                  <a:ahLst/>
                  <a:cxnLst>
                    <a:cxn ang="0">
                      <a:pos x="28" y="36"/>
                    </a:cxn>
                    <a:cxn ang="0">
                      <a:pos x="20" y="31"/>
                    </a:cxn>
                    <a:cxn ang="0">
                      <a:pos x="20" y="10"/>
                    </a:cxn>
                    <a:cxn ang="0">
                      <a:pos x="24" y="5"/>
                    </a:cxn>
                    <a:cxn ang="0">
                      <a:pos x="17" y="5"/>
                    </a:cxn>
                    <a:cxn ang="0">
                      <a:pos x="21" y="0"/>
                    </a:cxn>
                    <a:cxn ang="0">
                      <a:pos x="16" y="0"/>
                    </a:cxn>
                    <a:cxn ang="0">
                      <a:pos x="10" y="6"/>
                    </a:cxn>
                    <a:cxn ang="0">
                      <a:pos x="10" y="19"/>
                    </a:cxn>
                    <a:cxn ang="0">
                      <a:pos x="13" y="22"/>
                    </a:cxn>
                    <a:cxn ang="0">
                      <a:pos x="13" y="28"/>
                    </a:cxn>
                    <a:cxn ang="0">
                      <a:pos x="11" y="28"/>
                    </a:cxn>
                    <a:cxn ang="0">
                      <a:pos x="6" y="33"/>
                    </a:cxn>
                    <a:cxn ang="0">
                      <a:pos x="6" y="38"/>
                    </a:cxn>
                    <a:cxn ang="0">
                      <a:pos x="0" y="47"/>
                    </a:cxn>
                    <a:cxn ang="0">
                      <a:pos x="21" y="47"/>
                    </a:cxn>
                    <a:cxn ang="0">
                      <a:pos x="28" y="36"/>
                    </a:cxn>
                  </a:cxnLst>
                  <a:rect l="0" t="0" r="r" b="b"/>
                  <a:pathLst>
                    <a:path w="29" h="48">
                      <a:moveTo>
                        <a:pt x="28" y="36"/>
                      </a:moveTo>
                      <a:lnTo>
                        <a:pt x="20" y="31"/>
                      </a:lnTo>
                      <a:lnTo>
                        <a:pt x="20" y="10"/>
                      </a:lnTo>
                      <a:lnTo>
                        <a:pt x="24" y="5"/>
                      </a:lnTo>
                      <a:lnTo>
                        <a:pt x="17" y="5"/>
                      </a:lnTo>
                      <a:lnTo>
                        <a:pt x="21" y="0"/>
                      </a:lnTo>
                      <a:lnTo>
                        <a:pt x="16" y="0"/>
                      </a:lnTo>
                      <a:lnTo>
                        <a:pt x="10" y="6"/>
                      </a:lnTo>
                      <a:lnTo>
                        <a:pt x="10" y="19"/>
                      </a:lnTo>
                      <a:lnTo>
                        <a:pt x="13" y="22"/>
                      </a:lnTo>
                      <a:lnTo>
                        <a:pt x="13" y="28"/>
                      </a:lnTo>
                      <a:lnTo>
                        <a:pt x="11" y="28"/>
                      </a:lnTo>
                      <a:lnTo>
                        <a:pt x="6" y="33"/>
                      </a:lnTo>
                      <a:lnTo>
                        <a:pt x="6" y="38"/>
                      </a:lnTo>
                      <a:lnTo>
                        <a:pt x="0" y="47"/>
                      </a:lnTo>
                      <a:lnTo>
                        <a:pt x="21" y="47"/>
                      </a:lnTo>
                      <a:lnTo>
                        <a:pt x="28" y="36"/>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42" name="Freeform 18"/>
                <p:cNvSpPr/>
                <p:nvPr/>
              </p:nvSpPr>
              <p:spPr bwMode="grayWhite">
                <a:xfrm>
                  <a:off x="4549" y="3183"/>
                  <a:ext cx="17" cy="17"/>
                </a:xfrm>
                <a:custGeom>
                  <a:avLst/>
                  <a:gdLst/>
                  <a:ahLst/>
                  <a:cxnLst>
                    <a:cxn ang="0">
                      <a:pos x="13" y="5"/>
                    </a:cxn>
                    <a:cxn ang="0">
                      <a:pos x="16" y="5"/>
                    </a:cxn>
                    <a:cxn ang="0">
                      <a:pos x="16" y="0"/>
                    </a:cxn>
                    <a:cxn ang="0">
                      <a:pos x="10" y="0"/>
                    </a:cxn>
                    <a:cxn ang="0">
                      <a:pos x="0" y="10"/>
                    </a:cxn>
                    <a:cxn ang="0">
                      <a:pos x="0" y="16"/>
                    </a:cxn>
                    <a:cxn ang="0">
                      <a:pos x="9" y="16"/>
                    </a:cxn>
                    <a:cxn ang="0">
                      <a:pos x="13" y="11"/>
                    </a:cxn>
                    <a:cxn ang="0">
                      <a:pos x="13" y="5"/>
                    </a:cxn>
                  </a:cxnLst>
                  <a:rect l="0" t="0" r="r" b="b"/>
                  <a:pathLst>
                    <a:path w="17" h="17">
                      <a:moveTo>
                        <a:pt x="13" y="5"/>
                      </a:moveTo>
                      <a:lnTo>
                        <a:pt x="16" y="5"/>
                      </a:lnTo>
                      <a:lnTo>
                        <a:pt x="16" y="0"/>
                      </a:lnTo>
                      <a:lnTo>
                        <a:pt x="10" y="0"/>
                      </a:lnTo>
                      <a:lnTo>
                        <a:pt x="0" y="10"/>
                      </a:lnTo>
                      <a:lnTo>
                        <a:pt x="0" y="16"/>
                      </a:lnTo>
                      <a:lnTo>
                        <a:pt x="9" y="16"/>
                      </a:lnTo>
                      <a:lnTo>
                        <a:pt x="13" y="11"/>
                      </a:lnTo>
                      <a:lnTo>
                        <a:pt x="13" y="5"/>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43" name="Freeform 19"/>
                <p:cNvSpPr/>
                <p:nvPr/>
              </p:nvSpPr>
              <p:spPr bwMode="grayWhite">
                <a:xfrm>
                  <a:off x="4527" y="3155"/>
                  <a:ext cx="184" cy="155"/>
                </a:xfrm>
                <a:custGeom>
                  <a:avLst/>
                  <a:gdLst/>
                  <a:ahLst/>
                  <a:cxnLst>
                    <a:cxn ang="0">
                      <a:pos x="120" y="10"/>
                    </a:cxn>
                    <a:cxn ang="0">
                      <a:pos x="144" y="14"/>
                    </a:cxn>
                    <a:cxn ang="0">
                      <a:pos x="129" y="20"/>
                    </a:cxn>
                    <a:cxn ang="0">
                      <a:pos x="123" y="29"/>
                    </a:cxn>
                    <a:cxn ang="0">
                      <a:pos x="114" y="50"/>
                    </a:cxn>
                    <a:cxn ang="0">
                      <a:pos x="100" y="51"/>
                    </a:cxn>
                    <a:cxn ang="0">
                      <a:pos x="88" y="49"/>
                    </a:cxn>
                    <a:cxn ang="0">
                      <a:pos x="94" y="39"/>
                    </a:cxn>
                    <a:cxn ang="0">
                      <a:pos x="88" y="26"/>
                    </a:cxn>
                    <a:cxn ang="0">
                      <a:pos x="81" y="49"/>
                    </a:cxn>
                    <a:cxn ang="0">
                      <a:pos x="62" y="60"/>
                    </a:cxn>
                    <a:cxn ang="0">
                      <a:pos x="52" y="67"/>
                    </a:cxn>
                    <a:cxn ang="0">
                      <a:pos x="38" y="77"/>
                    </a:cxn>
                    <a:cxn ang="0">
                      <a:pos x="30" y="102"/>
                    </a:cxn>
                    <a:cxn ang="0">
                      <a:pos x="5" y="93"/>
                    </a:cxn>
                    <a:cxn ang="0">
                      <a:pos x="0" y="111"/>
                    </a:cxn>
                    <a:cxn ang="0">
                      <a:pos x="10" y="138"/>
                    </a:cxn>
                    <a:cxn ang="0">
                      <a:pos x="50" y="109"/>
                    </a:cxn>
                    <a:cxn ang="0">
                      <a:pos x="75" y="103"/>
                    </a:cxn>
                    <a:cxn ang="0">
                      <a:pos x="79" y="115"/>
                    </a:cxn>
                    <a:cxn ang="0">
                      <a:pos x="99" y="143"/>
                    </a:cxn>
                    <a:cxn ang="0">
                      <a:pos x="101" y="135"/>
                    </a:cxn>
                    <a:cxn ang="0">
                      <a:pos x="107" y="135"/>
                    </a:cxn>
                    <a:cxn ang="0">
                      <a:pos x="88" y="108"/>
                    </a:cxn>
                    <a:cxn ang="0">
                      <a:pos x="94" y="99"/>
                    </a:cxn>
                    <a:cxn ang="0">
                      <a:pos x="114" y="127"/>
                    </a:cxn>
                    <a:cxn ang="0">
                      <a:pos x="123" y="144"/>
                    </a:cxn>
                    <a:cxn ang="0">
                      <a:pos x="127" y="154"/>
                    </a:cxn>
                    <a:cxn ang="0">
                      <a:pos x="131" y="136"/>
                    </a:cxn>
                    <a:cxn ang="0">
                      <a:pos x="144" y="130"/>
                    </a:cxn>
                    <a:cxn ang="0">
                      <a:pos x="153" y="126"/>
                    </a:cxn>
                    <a:cxn ang="0">
                      <a:pos x="150" y="113"/>
                    </a:cxn>
                    <a:cxn ang="0">
                      <a:pos x="157" y="90"/>
                    </a:cxn>
                    <a:cxn ang="0">
                      <a:pos x="166" y="93"/>
                    </a:cxn>
                    <a:cxn ang="0">
                      <a:pos x="169" y="103"/>
                    </a:cxn>
                    <a:cxn ang="0">
                      <a:pos x="177" y="98"/>
                    </a:cxn>
                    <a:cxn ang="0">
                      <a:pos x="175" y="95"/>
                    </a:cxn>
                    <a:cxn ang="0">
                      <a:pos x="180" y="81"/>
                    </a:cxn>
                    <a:cxn ang="0">
                      <a:pos x="183" y="98"/>
                    </a:cxn>
                    <a:cxn ang="0">
                      <a:pos x="120" y="0"/>
                    </a:cxn>
                  </a:cxnLst>
                  <a:rect l="0" t="0" r="r" b="b"/>
                  <a:pathLst>
                    <a:path w="184" h="155">
                      <a:moveTo>
                        <a:pt x="120" y="0"/>
                      </a:moveTo>
                      <a:lnTo>
                        <a:pt x="120" y="10"/>
                      </a:lnTo>
                      <a:lnTo>
                        <a:pt x="124" y="14"/>
                      </a:lnTo>
                      <a:lnTo>
                        <a:pt x="144" y="14"/>
                      </a:lnTo>
                      <a:lnTo>
                        <a:pt x="144" y="20"/>
                      </a:lnTo>
                      <a:lnTo>
                        <a:pt x="129" y="20"/>
                      </a:lnTo>
                      <a:lnTo>
                        <a:pt x="129" y="37"/>
                      </a:lnTo>
                      <a:lnTo>
                        <a:pt x="123" y="29"/>
                      </a:lnTo>
                      <a:lnTo>
                        <a:pt x="123" y="40"/>
                      </a:lnTo>
                      <a:lnTo>
                        <a:pt x="114" y="50"/>
                      </a:lnTo>
                      <a:lnTo>
                        <a:pt x="109" y="44"/>
                      </a:lnTo>
                      <a:lnTo>
                        <a:pt x="100" y="51"/>
                      </a:lnTo>
                      <a:lnTo>
                        <a:pt x="99" y="49"/>
                      </a:lnTo>
                      <a:lnTo>
                        <a:pt x="88" y="49"/>
                      </a:lnTo>
                      <a:lnTo>
                        <a:pt x="94" y="42"/>
                      </a:lnTo>
                      <a:lnTo>
                        <a:pt x="94" y="39"/>
                      </a:lnTo>
                      <a:lnTo>
                        <a:pt x="88" y="34"/>
                      </a:lnTo>
                      <a:lnTo>
                        <a:pt x="88" y="26"/>
                      </a:lnTo>
                      <a:lnTo>
                        <a:pt x="81" y="34"/>
                      </a:lnTo>
                      <a:lnTo>
                        <a:pt x="81" y="49"/>
                      </a:lnTo>
                      <a:lnTo>
                        <a:pt x="73" y="49"/>
                      </a:lnTo>
                      <a:lnTo>
                        <a:pt x="62" y="60"/>
                      </a:lnTo>
                      <a:lnTo>
                        <a:pt x="58" y="60"/>
                      </a:lnTo>
                      <a:lnTo>
                        <a:pt x="52" y="67"/>
                      </a:lnTo>
                      <a:lnTo>
                        <a:pt x="30" y="67"/>
                      </a:lnTo>
                      <a:lnTo>
                        <a:pt x="38" y="77"/>
                      </a:lnTo>
                      <a:lnTo>
                        <a:pt x="38" y="93"/>
                      </a:lnTo>
                      <a:lnTo>
                        <a:pt x="30" y="102"/>
                      </a:lnTo>
                      <a:lnTo>
                        <a:pt x="22" y="93"/>
                      </a:lnTo>
                      <a:lnTo>
                        <a:pt x="5" y="93"/>
                      </a:lnTo>
                      <a:lnTo>
                        <a:pt x="5" y="104"/>
                      </a:lnTo>
                      <a:lnTo>
                        <a:pt x="0" y="111"/>
                      </a:lnTo>
                      <a:lnTo>
                        <a:pt x="0" y="126"/>
                      </a:lnTo>
                      <a:lnTo>
                        <a:pt x="10" y="138"/>
                      </a:lnTo>
                      <a:lnTo>
                        <a:pt x="26" y="138"/>
                      </a:lnTo>
                      <a:lnTo>
                        <a:pt x="50" y="109"/>
                      </a:lnTo>
                      <a:lnTo>
                        <a:pt x="72" y="109"/>
                      </a:lnTo>
                      <a:lnTo>
                        <a:pt x="75" y="103"/>
                      </a:lnTo>
                      <a:lnTo>
                        <a:pt x="80" y="109"/>
                      </a:lnTo>
                      <a:lnTo>
                        <a:pt x="79" y="115"/>
                      </a:lnTo>
                      <a:lnTo>
                        <a:pt x="99" y="135"/>
                      </a:lnTo>
                      <a:lnTo>
                        <a:pt x="99" y="143"/>
                      </a:lnTo>
                      <a:lnTo>
                        <a:pt x="104" y="140"/>
                      </a:lnTo>
                      <a:lnTo>
                        <a:pt x="101" y="135"/>
                      </a:lnTo>
                      <a:lnTo>
                        <a:pt x="104" y="132"/>
                      </a:lnTo>
                      <a:lnTo>
                        <a:pt x="107" y="135"/>
                      </a:lnTo>
                      <a:lnTo>
                        <a:pt x="109" y="134"/>
                      </a:lnTo>
                      <a:lnTo>
                        <a:pt x="88" y="108"/>
                      </a:lnTo>
                      <a:lnTo>
                        <a:pt x="88" y="99"/>
                      </a:lnTo>
                      <a:lnTo>
                        <a:pt x="94" y="99"/>
                      </a:lnTo>
                      <a:lnTo>
                        <a:pt x="94" y="104"/>
                      </a:lnTo>
                      <a:lnTo>
                        <a:pt x="114" y="127"/>
                      </a:lnTo>
                      <a:lnTo>
                        <a:pt x="114" y="134"/>
                      </a:lnTo>
                      <a:lnTo>
                        <a:pt x="123" y="144"/>
                      </a:lnTo>
                      <a:lnTo>
                        <a:pt x="121" y="146"/>
                      </a:lnTo>
                      <a:lnTo>
                        <a:pt x="127" y="154"/>
                      </a:lnTo>
                      <a:lnTo>
                        <a:pt x="137" y="143"/>
                      </a:lnTo>
                      <a:lnTo>
                        <a:pt x="131" y="136"/>
                      </a:lnTo>
                      <a:lnTo>
                        <a:pt x="137" y="130"/>
                      </a:lnTo>
                      <a:lnTo>
                        <a:pt x="144" y="130"/>
                      </a:lnTo>
                      <a:lnTo>
                        <a:pt x="148" y="126"/>
                      </a:lnTo>
                      <a:lnTo>
                        <a:pt x="153" y="126"/>
                      </a:lnTo>
                      <a:lnTo>
                        <a:pt x="147" y="117"/>
                      </a:lnTo>
                      <a:lnTo>
                        <a:pt x="150" y="113"/>
                      </a:lnTo>
                      <a:lnTo>
                        <a:pt x="150" y="98"/>
                      </a:lnTo>
                      <a:lnTo>
                        <a:pt x="157" y="90"/>
                      </a:lnTo>
                      <a:lnTo>
                        <a:pt x="160" y="93"/>
                      </a:lnTo>
                      <a:lnTo>
                        <a:pt x="166" y="93"/>
                      </a:lnTo>
                      <a:lnTo>
                        <a:pt x="163" y="97"/>
                      </a:lnTo>
                      <a:lnTo>
                        <a:pt x="169" y="103"/>
                      </a:lnTo>
                      <a:lnTo>
                        <a:pt x="172" y="98"/>
                      </a:lnTo>
                      <a:lnTo>
                        <a:pt x="177" y="98"/>
                      </a:lnTo>
                      <a:lnTo>
                        <a:pt x="177" y="95"/>
                      </a:lnTo>
                      <a:lnTo>
                        <a:pt x="175" y="95"/>
                      </a:lnTo>
                      <a:lnTo>
                        <a:pt x="171" y="93"/>
                      </a:lnTo>
                      <a:lnTo>
                        <a:pt x="180" y="81"/>
                      </a:lnTo>
                      <a:lnTo>
                        <a:pt x="180" y="98"/>
                      </a:lnTo>
                      <a:lnTo>
                        <a:pt x="183" y="98"/>
                      </a:lnTo>
                      <a:lnTo>
                        <a:pt x="183" y="0"/>
                      </a:lnTo>
                      <a:lnTo>
                        <a:pt x="120"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44" name="Freeform 20"/>
                <p:cNvSpPr/>
                <p:nvPr/>
              </p:nvSpPr>
              <p:spPr bwMode="grayWhite">
                <a:xfrm>
                  <a:off x="4605" y="2991"/>
                  <a:ext cx="782" cy="553"/>
                </a:xfrm>
                <a:custGeom>
                  <a:avLst/>
                  <a:gdLst/>
                  <a:ahLst/>
                  <a:cxnLst>
                    <a:cxn ang="0">
                      <a:pos x="22" y="145"/>
                    </a:cxn>
                    <a:cxn ang="0">
                      <a:pos x="71" y="96"/>
                    </a:cxn>
                    <a:cxn ang="0">
                      <a:pos x="101" y="130"/>
                    </a:cxn>
                    <a:cxn ang="0">
                      <a:pos x="84" y="128"/>
                    </a:cxn>
                    <a:cxn ang="0">
                      <a:pos x="155" y="123"/>
                    </a:cxn>
                    <a:cxn ang="0">
                      <a:pos x="172" y="79"/>
                    </a:cxn>
                    <a:cxn ang="0">
                      <a:pos x="172" y="89"/>
                    </a:cxn>
                    <a:cxn ang="0">
                      <a:pos x="160" y="123"/>
                    </a:cxn>
                    <a:cxn ang="0">
                      <a:pos x="216" y="95"/>
                    </a:cxn>
                    <a:cxn ang="0">
                      <a:pos x="330" y="16"/>
                    </a:cxn>
                    <a:cxn ang="0">
                      <a:pos x="412" y="20"/>
                    </a:cxn>
                    <a:cxn ang="0">
                      <a:pos x="503" y="10"/>
                    </a:cxn>
                    <a:cxn ang="0">
                      <a:pos x="602" y="51"/>
                    </a:cxn>
                    <a:cxn ang="0">
                      <a:pos x="718" y="65"/>
                    </a:cxn>
                    <a:cxn ang="0">
                      <a:pos x="775" y="112"/>
                    </a:cxn>
                    <a:cxn ang="0">
                      <a:pos x="731" y="148"/>
                    </a:cxn>
                    <a:cxn ang="0">
                      <a:pos x="707" y="194"/>
                    </a:cxn>
                    <a:cxn ang="0">
                      <a:pos x="678" y="196"/>
                    </a:cxn>
                    <a:cxn ang="0">
                      <a:pos x="687" y="132"/>
                    </a:cxn>
                    <a:cxn ang="0">
                      <a:pos x="650" y="166"/>
                    </a:cxn>
                    <a:cxn ang="0">
                      <a:pos x="623" y="196"/>
                    </a:cxn>
                    <a:cxn ang="0">
                      <a:pos x="632" y="228"/>
                    </a:cxn>
                    <a:cxn ang="0">
                      <a:pos x="600" y="276"/>
                    </a:cxn>
                    <a:cxn ang="0">
                      <a:pos x="605" y="315"/>
                    </a:cxn>
                    <a:cxn ang="0">
                      <a:pos x="602" y="296"/>
                    </a:cxn>
                    <a:cxn ang="0">
                      <a:pos x="572" y="299"/>
                    </a:cxn>
                    <a:cxn ang="0">
                      <a:pos x="594" y="356"/>
                    </a:cxn>
                    <a:cxn ang="0">
                      <a:pos x="539" y="423"/>
                    </a:cxn>
                    <a:cxn ang="0">
                      <a:pos x="524" y="442"/>
                    </a:cxn>
                    <a:cxn ang="0">
                      <a:pos x="504" y="507"/>
                    </a:cxn>
                    <a:cxn ang="0">
                      <a:pos x="477" y="508"/>
                    </a:cxn>
                    <a:cxn ang="0">
                      <a:pos x="510" y="552"/>
                    </a:cxn>
                    <a:cxn ang="0">
                      <a:pos x="455" y="449"/>
                    </a:cxn>
                    <a:cxn ang="0">
                      <a:pos x="391" y="428"/>
                    </a:cxn>
                    <a:cxn ang="0">
                      <a:pos x="361" y="495"/>
                    </a:cxn>
                    <a:cxn ang="0">
                      <a:pos x="338" y="530"/>
                    </a:cxn>
                    <a:cxn ang="0">
                      <a:pos x="298" y="425"/>
                    </a:cxn>
                    <a:cxn ang="0">
                      <a:pos x="267" y="436"/>
                    </a:cxn>
                    <a:cxn ang="0">
                      <a:pos x="241" y="391"/>
                    </a:cxn>
                    <a:cxn ang="0">
                      <a:pos x="160" y="366"/>
                    </a:cxn>
                    <a:cxn ang="0">
                      <a:pos x="188" y="414"/>
                    </a:cxn>
                    <a:cxn ang="0">
                      <a:pos x="167" y="445"/>
                    </a:cxn>
                    <a:cxn ang="0">
                      <a:pos x="136" y="434"/>
                    </a:cxn>
                    <a:cxn ang="0">
                      <a:pos x="85" y="355"/>
                    </a:cxn>
                    <a:cxn ang="0">
                      <a:pos x="106" y="310"/>
                    </a:cxn>
                    <a:cxn ang="0">
                      <a:pos x="119" y="276"/>
                    </a:cxn>
                    <a:cxn ang="0">
                      <a:pos x="106" y="162"/>
                    </a:cxn>
                    <a:cxn ang="0">
                      <a:pos x="61" y="138"/>
                    </a:cxn>
                    <a:cxn ang="0">
                      <a:pos x="39" y="150"/>
                    </a:cxn>
                    <a:cxn ang="0">
                      <a:pos x="0" y="162"/>
                    </a:cxn>
                  </a:cxnLst>
                  <a:rect l="0" t="0" r="r" b="b"/>
                  <a:pathLst>
                    <a:path w="782" h="553">
                      <a:moveTo>
                        <a:pt x="0" y="162"/>
                      </a:moveTo>
                      <a:lnTo>
                        <a:pt x="22" y="145"/>
                      </a:lnTo>
                      <a:lnTo>
                        <a:pt x="44" y="112"/>
                      </a:lnTo>
                      <a:lnTo>
                        <a:pt x="71" y="96"/>
                      </a:lnTo>
                      <a:lnTo>
                        <a:pt x="98" y="115"/>
                      </a:lnTo>
                      <a:lnTo>
                        <a:pt x="101" y="130"/>
                      </a:lnTo>
                      <a:lnTo>
                        <a:pt x="95" y="130"/>
                      </a:lnTo>
                      <a:lnTo>
                        <a:pt x="84" y="128"/>
                      </a:lnTo>
                      <a:lnTo>
                        <a:pt x="98" y="145"/>
                      </a:lnTo>
                      <a:lnTo>
                        <a:pt x="155" y="123"/>
                      </a:lnTo>
                      <a:lnTo>
                        <a:pt x="147" y="107"/>
                      </a:lnTo>
                      <a:lnTo>
                        <a:pt x="172" y="79"/>
                      </a:lnTo>
                      <a:lnTo>
                        <a:pt x="188" y="79"/>
                      </a:lnTo>
                      <a:lnTo>
                        <a:pt x="172" y="89"/>
                      </a:lnTo>
                      <a:lnTo>
                        <a:pt x="160" y="109"/>
                      </a:lnTo>
                      <a:lnTo>
                        <a:pt x="160" y="123"/>
                      </a:lnTo>
                      <a:lnTo>
                        <a:pt x="183" y="138"/>
                      </a:lnTo>
                      <a:lnTo>
                        <a:pt x="216" y="95"/>
                      </a:lnTo>
                      <a:lnTo>
                        <a:pt x="330" y="45"/>
                      </a:lnTo>
                      <a:lnTo>
                        <a:pt x="330" y="16"/>
                      </a:lnTo>
                      <a:lnTo>
                        <a:pt x="382" y="5"/>
                      </a:lnTo>
                      <a:lnTo>
                        <a:pt x="412" y="20"/>
                      </a:lnTo>
                      <a:lnTo>
                        <a:pt x="481" y="0"/>
                      </a:lnTo>
                      <a:lnTo>
                        <a:pt x="503" y="10"/>
                      </a:lnTo>
                      <a:lnTo>
                        <a:pt x="549" y="61"/>
                      </a:lnTo>
                      <a:lnTo>
                        <a:pt x="602" y="51"/>
                      </a:lnTo>
                      <a:lnTo>
                        <a:pt x="635" y="69"/>
                      </a:lnTo>
                      <a:lnTo>
                        <a:pt x="718" y="65"/>
                      </a:lnTo>
                      <a:lnTo>
                        <a:pt x="781" y="84"/>
                      </a:lnTo>
                      <a:lnTo>
                        <a:pt x="775" y="112"/>
                      </a:lnTo>
                      <a:lnTo>
                        <a:pt x="722" y="130"/>
                      </a:lnTo>
                      <a:lnTo>
                        <a:pt x="731" y="148"/>
                      </a:lnTo>
                      <a:lnTo>
                        <a:pt x="708" y="158"/>
                      </a:lnTo>
                      <a:lnTo>
                        <a:pt x="707" y="194"/>
                      </a:lnTo>
                      <a:lnTo>
                        <a:pt x="686" y="218"/>
                      </a:lnTo>
                      <a:lnTo>
                        <a:pt x="678" y="196"/>
                      </a:lnTo>
                      <a:lnTo>
                        <a:pt x="689" y="175"/>
                      </a:lnTo>
                      <a:lnTo>
                        <a:pt x="687" y="132"/>
                      </a:lnTo>
                      <a:lnTo>
                        <a:pt x="666" y="154"/>
                      </a:lnTo>
                      <a:lnTo>
                        <a:pt x="650" y="166"/>
                      </a:lnTo>
                      <a:lnTo>
                        <a:pt x="634" y="147"/>
                      </a:lnTo>
                      <a:lnTo>
                        <a:pt x="623" y="196"/>
                      </a:lnTo>
                      <a:lnTo>
                        <a:pt x="635" y="196"/>
                      </a:lnTo>
                      <a:lnTo>
                        <a:pt x="632" y="228"/>
                      </a:lnTo>
                      <a:lnTo>
                        <a:pt x="618" y="263"/>
                      </a:lnTo>
                      <a:lnTo>
                        <a:pt x="600" y="276"/>
                      </a:lnTo>
                      <a:lnTo>
                        <a:pt x="615" y="299"/>
                      </a:lnTo>
                      <a:lnTo>
                        <a:pt x="605" y="315"/>
                      </a:lnTo>
                      <a:lnTo>
                        <a:pt x="602" y="301"/>
                      </a:lnTo>
                      <a:lnTo>
                        <a:pt x="602" y="296"/>
                      </a:lnTo>
                      <a:lnTo>
                        <a:pt x="590" y="288"/>
                      </a:lnTo>
                      <a:lnTo>
                        <a:pt x="572" y="299"/>
                      </a:lnTo>
                      <a:lnTo>
                        <a:pt x="588" y="337"/>
                      </a:lnTo>
                      <a:lnTo>
                        <a:pt x="594" y="356"/>
                      </a:lnTo>
                      <a:lnTo>
                        <a:pt x="574" y="408"/>
                      </a:lnTo>
                      <a:lnTo>
                        <a:pt x="539" y="423"/>
                      </a:lnTo>
                      <a:lnTo>
                        <a:pt x="509" y="420"/>
                      </a:lnTo>
                      <a:lnTo>
                        <a:pt x="524" y="442"/>
                      </a:lnTo>
                      <a:lnTo>
                        <a:pt x="525" y="472"/>
                      </a:lnTo>
                      <a:lnTo>
                        <a:pt x="504" y="507"/>
                      </a:lnTo>
                      <a:lnTo>
                        <a:pt x="480" y="488"/>
                      </a:lnTo>
                      <a:lnTo>
                        <a:pt x="477" y="508"/>
                      </a:lnTo>
                      <a:lnTo>
                        <a:pt x="495" y="526"/>
                      </a:lnTo>
                      <a:lnTo>
                        <a:pt x="510" y="552"/>
                      </a:lnTo>
                      <a:lnTo>
                        <a:pt x="485" y="536"/>
                      </a:lnTo>
                      <a:lnTo>
                        <a:pt x="455" y="449"/>
                      </a:lnTo>
                      <a:lnTo>
                        <a:pt x="418" y="426"/>
                      </a:lnTo>
                      <a:lnTo>
                        <a:pt x="391" y="428"/>
                      </a:lnTo>
                      <a:lnTo>
                        <a:pt x="356" y="477"/>
                      </a:lnTo>
                      <a:lnTo>
                        <a:pt x="361" y="495"/>
                      </a:lnTo>
                      <a:lnTo>
                        <a:pt x="349" y="530"/>
                      </a:lnTo>
                      <a:lnTo>
                        <a:pt x="338" y="530"/>
                      </a:lnTo>
                      <a:lnTo>
                        <a:pt x="298" y="457"/>
                      </a:lnTo>
                      <a:lnTo>
                        <a:pt x="298" y="425"/>
                      </a:lnTo>
                      <a:lnTo>
                        <a:pt x="290" y="437"/>
                      </a:lnTo>
                      <a:lnTo>
                        <a:pt x="267" y="436"/>
                      </a:lnTo>
                      <a:lnTo>
                        <a:pt x="276" y="416"/>
                      </a:lnTo>
                      <a:lnTo>
                        <a:pt x="241" y="391"/>
                      </a:lnTo>
                      <a:lnTo>
                        <a:pt x="197" y="391"/>
                      </a:lnTo>
                      <a:lnTo>
                        <a:pt x="160" y="366"/>
                      </a:lnTo>
                      <a:lnTo>
                        <a:pt x="157" y="391"/>
                      </a:lnTo>
                      <a:lnTo>
                        <a:pt x="188" y="414"/>
                      </a:lnTo>
                      <a:lnTo>
                        <a:pt x="199" y="414"/>
                      </a:lnTo>
                      <a:lnTo>
                        <a:pt x="167" y="445"/>
                      </a:lnTo>
                      <a:lnTo>
                        <a:pt x="136" y="452"/>
                      </a:lnTo>
                      <a:lnTo>
                        <a:pt x="136" y="434"/>
                      </a:lnTo>
                      <a:lnTo>
                        <a:pt x="91" y="372"/>
                      </a:lnTo>
                      <a:lnTo>
                        <a:pt x="85" y="355"/>
                      </a:lnTo>
                      <a:lnTo>
                        <a:pt x="109" y="335"/>
                      </a:lnTo>
                      <a:lnTo>
                        <a:pt x="106" y="310"/>
                      </a:lnTo>
                      <a:lnTo>
                        <a:pt x="106" y="282"/>
                      </a:lnTo>
                      <a:lnTo>
                        <a:pt x="119" y="276"/>
                      </a:lnTo>
                      <a:lnTo>
                        <a:pt x="106" y="263"/>
                      </a:lnTo>
                      <a:lnTo>
                        <a:pt x="106" y="162"/>
                      </a:lnTo>
                      <a:lnTo>
                        <a:pt x="43" y="162"/>
                      </a:lnTo>
                      <a:lnTo>
                        <a:pt x="61" y="138"/>
                      </a:lnTo>
                      <a:lnTo>
                        <a:pt x="60" y="130"/>
                      </a:lnTo>
                      <a:lnTo>
                        <a:pt x="39" y="150"/>
                      </a:lnTo>
                      <a:lnTo>
                        <a:pt x="32" y="162"/>
                      </a:lnTo>
                      <a:lnTo>
                        <a:pt x="0" y="162"/>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45" name="Freeform 21"/>
                <p:cNvSpPr/>
                <p:nvPr/>
              </p:nvSpPr>
              <p:spPr bwMode="grayWhite">
                <a:xfrm>
                  <a:off x="5221" y="3217"/>
                  <a:ext cx="68" cy="113"/>
                </a:xfrm>
                <a:custGeom>
                  <a:avLst/>
                  <a:gdLst/>
                  <a:ahLst/>
                  <a:cxnLst>
                    <a:cxn ang="0">
                      <a:pos x="45" y="0"/>
                    </a:cxn>
                    <a:cxn ang="0">
                      <a:pos x="45" y="14"/>
                    </a:cxn>
                    <a:cxn ang="0">
                      <a:pos x="39" y="23"/>
                    </a:cxn>
                    <a:cxn ang="0">
                      <a:pos x="41" y="38"/>
                    </a:cxn>
                    <a:cxn ang="0">
                      <a:pos x="33" y="58"/>
                    </a:cxn>
                    <a:cxn ang="0">
                      <a:pos x="22" y="77"/>
                    </a:cxn>
                    <a:cxn ang="0">
                      <a:pos x="5" y="89"/>
                    </a:cxn>
                    <a:cxn ang="0">
                      <a:pos x="0" y="110"/>
                    </a:cxn>
                    <a:cxn ang="0">
                      <a:pos x="7" y="112"/>
                    </a:cxn>
                    <a:cxn ang="0">
                      <a:pos x="7" y="92"/>
                    </a:cxn>
                    <a:cxn ang="0">
                      <a:pos x="31" y="91"/>
                    </a:cxn>
                    <a:cxn ang="0">
                      <a:pos x="49" y="78"/>
                    </a:cxn>
                    <a:cxn ang="0">
                      <a:pos x="49" y="51"/>
                    </a:cxn>
                    <a:cxn ang="0">
                      <a:pos x="55" y="41"/>
                    </a:cxn>
                    <a:cxn ang="0">
                      <a:pos x="46" y="24"/>
                    </a:cxn>
                    <a:cxn ang="0">
                      <a:pos x="59" y="19"/>
                    </a:cxn>
                    <a:cxn ang="0">
                      <a:pos x="67" y="5"/>
                    </a:cxn>
                    <a:cxn ang="0">
                      <a:pos x="49" y="7"/>
                    </a:cxn>
                    <a:cxn ang="0">
                      <a:pos x="45" y="0"/>
                    </a:cxn>
                  </a:cxnLst>
                  <a:rect l="0" t="0" r="r" b="b"/>
                  <a:pathLst>
                    <a:path w="68" h="113">
                      <a:moveTo>
                        <a:pt x="45" y="0"/>
                      </a:moveTo>
                      <a:lnTo>
                        <a:pt x="45" y="14"/>
                      </a:lnTo>
                      <a:lnTo>
                        <a:pt x="39" y="23"/>
                      </a:lnTo>
                      <a:lnTo>
                        <a:pt x="41" y="38"/>
                      </a:lnTo>
                      <a:lnTo>
                        <a:pt x="33" y="58"/>
                      </a:lnTo>
                      <a:lnTo>
                        <a:pt x="22" y="77"/>
                      </a:lnTo>
                      <a:lnTo>
                        <a:pt x="5" y="89"/>
                      </a:lnTo>
                      <a:lnTo>
                        <a:pt x="0" y="110"/>
                      </a:lnTo>
                      <a:lnTo>
                        <a:pt x="7" y="112"/>
                      </a:lnTo>
                      <a:lnTo>
                        <a:pt x="7" y="92"/>
                      </a:lnTo>
                      <a:lnTo>
                        <a:pt x="31" y="91"/>
                      </a:lnTo>
                      <a:lnTo>
                        <a:pt x="49" y="78"/>
                      </a:lnTo>
                      <a:lnTo>
                        <a:pt x="49" y="51"/>
                      </a:lnTo>
                      <a:lnTo>
                        <a:pt x="55" y="41"/>
                      </a:lnTo>
                      <a:lnTo>
                        <a:pt x="46" y="24"/>
                      </a:lnTo>
                      <a:lnTo>
                        <a:pt x="59" y="19"/>
                      </a:lnTo>
                      <a:lnTo>
                        <a:pt x="67" y="5"/>
                      </a:lnTo>
                      <a:lnTo>
                        <a:pt x="49" y="7"/>
                      </a:lnTo>
                      <a:lnTo>
                        <a:pt x="45"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46" name="Freeform 22"/>
                <p:cNvSpPr/>
                <p:nvPr/>
              </p:nvSpPr>
              <p:spPr bwMode="grayWhite">
                <a:xfrm>
                  <a:off x="4967" y="3518"/>
                  <a:ext cx="17" cy="26"/>
                </a:xfrm>
                <a:custGeom>
                  <a:avLst/>
                  <a:gdLst/>
                  <a:ahLst/>
                  <a:cxnLst>
                    <a:cxn ang="0">
                      <a:pos x="8" y="0"/>
                    </a:cxn>
                    <a:cxn ang="0">
                      <a:pos x="0" y="11"/>
                    </a:cxn>
                    <a:cxn ang="0">
                      <a:pos x="5" y="25"/>
                    </a:cxn>
                    <a:cxn ang="0">
                      <a:pos x="16" y="15"/>
                    </a:cxn>
                    <a:cxn ang="0">
                      <a:pos x="8" y="0"/>
                    </a:cxn>
                  </a:cxnLst>
                  <a:rect l="0" t="0" r="r" b="b"/>
                  <a:pathLst>
                    <a:path w="17" h="26">
                      <a:moveTo>
                        <a:pt x="8" y="0"/>
                      </a:moveTo>
                      <a:lnTo>
                        <a:pt x="0" y="11"/>
                      </a:lnTo>
                      <a:lnTo>
                        <a:pt x="5" y="25"/>
                      </a:lnTo>
                      <a:lnTo>
                        <a:pt x="16" y="15"/>
                      </a:lnTo>
                      <a:lnTo>
                        <a:pt x="8"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47" name="Freeform 23"/>
                <p:cNvSpPr/>
                <p:nvPr/>
              </p:nvSpPr>
              <p:spPr bwMode="grayWhite">
                <a:xfrm>
                  <a:off x="5069" y="3545"/>
                  <a:ext cx="158" cy="68"/>
                </a:xfrm>
                <a:custGeom>
                  <a:avLst/>
                  <a:gdLst/>
                  <a:ahLst/>
                  <a:cxnLst>
                    <a:cxn ang="0">
                      <a:pos x="0" y="0"/>
                    </a:cxn>
                    <a:cxn ang="0">
                      <a:pos x="23" y="5"/>
                    </a:cxn>
                    <a:cxn ang="0">
                      <a:pos x="58" y="29"/>
                    </a:cxn>
                    <a:cxn ang="0">
                      <a:pos x="53" y="43"/>
                    </a:cxn>
                    <a:cxn ang="0">
                      <a:pos x="82" y="55"/>
                    </a:cxn>
                    <a:cxn ang="0">
                      <a:pos x="157" y="55"/>
                    </a:cxn>
                    <a:cxn ang="0">
                      <a:pos x="75" y="67"/>
                    </a:cxn>
                    <a:cxn ang="0">
                      <a:pos x="53" y="43"/>
                    </a:cxn>
                    <a:cxn ang="0">
                      <a:pos x="32" y="38"/>
                    </a:cxn>
                    <a:cxn ang="0">
                      <a:pos x="0" y="0"/>
                    </a:cxn>
                  </a:cxnLst>
                  <a:rect l="0" t="0" r="r" b="b"/>
                  <a:pathLst>
                    <a:path w="158" h="68">
                      <a:moveTo>
                        <a:pt x="0" y="0"/>
                      </a:moveTo>
                      <a:lnTo>
                        <a:pt x="23" y="5"/>
                      </a:lnTo>
                      <a:lnTo>
                        <a:pt x="58" y="29"/>
                      </a:lnTo>
                      <a:lnTo>
                        <a:pt x="53" y="43"/>
                      </a:lnTo>
                      <a:lnTo>
                        <a:pt x="82" y="55"/>
                      </a:lnTo>
                      <a:lnTo>
                        <a:pt x="157" y="55"/>
                      </a:lnTo>
                      <a:lnTo>
                        <a:pt x="75" y="67"/>
                      </a:lnTo>
                      <a:lnTo>
                        <a:pt x="53" y="43"/>
                      </a:lnTo>
                      <a:lnTo>
                        <a:pt x="32" y="38"/>
                      </a:lnTo>
                      <a:lnTo>
                        <a:pt x="0"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48" name="Freeform 24"/>
                <p:cNvSpPr/>
                <p:nvPr/>
              </p:nvSpPr>
              <p:spPr bwMode="grayWhite">
                <a:xfrm>
                  <a:off x="5195" y="3601"/>
                  <a:ext cx="169" cy="159"/>
                </a:xfrm>
                <a:custGeom>
                  <a:avLst/>
                  <a:gdLst/>
                  <a:ahLst/>
                  <a:cxnLst>
                    <a:cxn ang="0">
                      <a:pos x="135" y="155"/>
                    </a:cxn>
                    <a:cxn ang="0">
                      <a:pos x="127" y="152"/>
                    </a:cxn>
                    <a:cxn ang="0">
                      <a:pos x="110" y="134"/>
                    </a:cxn>
                    <a:cxn ang="0">
                      <a:pos x="92" y="130"/>
                    </a:cxn>
                    <a:cxn ang="0">
                      <a:pos x="88" y="119"/>
                    </a:cxn>
                    <a:cxn ang="0">
                      <a:pos x="78" y="111"/>
                    </a:cxn>
                    <a:cxn ang="0">
                      <a:pos x="62" y="111"/>
                    </a:cxn>
                    <a:cxn ang="0">
                      <a:pos x="44" y="118"/>
                    </a:cxn>
                    <a:cxn ang="0">
                      <a:pos x="28" y="121"/>
                    </a:cxn>
                    <a:cxn ang="0">
                      <a:pos x="10" y="121"/>
                    </a:cxn>
                    <a:cxn ang="0">
                      <a:pos x="10" y="109"/>
                    </a:cxn>
                    <a:cxn ang="0">
                      <a:pos x="3" y="91"/>
                    </a:cxn>
                    <a:cxn ang="0">
                      <a:pos x="2" y="81"/>
                    </a:cxn>
                    <a:cxn ang="0">
                      <a:pos x="2" y="56"/>
                    </a:cxn>
                    <a:cxn ang="0">
                      <a:pos x="31" y="43"/>
                    </a:cxn>
                    <a:cxn ang="0">
                      <a:pos x="34" y="29"/>
                    </a:cxn>
                    <a:cxn ang="0">
                      <a:pos x="40" y="30"/>
                    </a:cxn>
                    <a:cxn ang="0">
                      <a:pos x="55" y="15"/>
                    </a:cxn>
                    <a:cxn ang="0">
                      <a:pos x="70" y="17"/>
                    </a:cxn>
                    <a:cxn ang="0">
                      <a:pos x="80" y="7"/>
                    </a:cxn>
                    <a:cxn ang="0">
                      <a:pos x="89" y="5"/>
                    </a:cxn>
                    <a:cxn ang="0">
                      <a:pos x="103" y="24"/>
                    </a:cxn>
                    <a:cxn ang="0">
                      <a:pos x="116" y="30"/>
                    </a:cxn>
                    <a:cxn ang="0">
                      <a:pos x="117" y="11"/>
                    </a:cxn>
                    <a:cxn ang="0">
                      <a:pos x="122" y="0"/>
                    </a:cxn>
                    <a:cxn ang="0">
                      <a:pos x="132" y="15"/>
                    </a:cxn>
                    <a:cxn ang="0">
                      <a:pos x="140" y="43"/>
                    </a:cxn>
                    <a:cxn ang="0">
                      <a:pos x="156" y="59"/>
                    </a:cxn>
                    <a:cxn ang="0">
                      <a:pos x="165" y="72"/>
                    </a:cxn>
                    <a:cxn ang="0">
                      <a:pos x="168" y="95"/>
                    </a:cxn>
                    <a:cxn ang="0">
                      <a:pos x="157" y="121"/>
                    </a:cxn>
                    <a:cxn ang="0">
                      <a:pos x="155" y="145"/>
                    </a:cxn>
                    <a:cxn ang="0">
                      <a:pos x="140" y="154"/>
                    </a:cxn>
                  </a:cxnLst>
                  <a:rect l="0" t="0" r="r" b="b"/>
                  <a:pathLst>
                    <a:path w="169" h="159">
                      <a:moveTo>
                        <a:pt x="140" y="154"/>
                      </a:moveTo>
                      <a:lnTo>
                        <a:pt x="135" y="155"/>
                      </a:lnTo>
                      <a:lnTo>
                        <a:pt x="132" y="158"/>
                      </a:lnTo>
                      <a:lnTo>
                        <a:pt x="127" y="152"/>
                      </a:lnTo>
                      <a:lnTo>
                        <a:pt x="112" y="145"/>
                      </a:lnTo>
                      <a:lnTo>
                        <a:pt x="110" y="134"/>
                      </a:lnTo>
                      <a:lnTo>
                        <a:pt x="105" y="130"/>
                      </a:lnTo>
                      <a:lnTo>
                        <a:pt x="92" y="130"/>
                      </a:lnTo>
                      <a:lnTo>
                        <a:pt x="92" y="122"/>
                      </a:lnTo>
                      <a:lnTo>
                        <a:pt x="88" y="119"/>
                      </a:lnTo>
                      <a:lnTo>
                        <a:pt x="87" y="112"/>
                      </a:lnTo>
                      <a:lnTo>
                        <a:pt x="78" y="111"/>
                      </a:lnTo>
                      <a:lnTo>
                        <a:pt x="70" y="109"/>
                      </a:lnTo>
                      <a:lnTo>
                        <a:pt x="62" y="111"/>
                      </a:lnTo>
                      <a:lnTo>
                        <a:pt x="62" y="112"/>
                      </a:lnTo>
                      <a:lnTo>
                        <a:pt x="44" y="118"/>
                      </a:lnTo>
                      <a:lnTo>
                        <a:pt x="44" y="121"/>
                      </a:lnTo>
                      <a:lnTo>
                        <a:pt x="28" y="121"/>
                      </a:lnTo>
                      <a:lnTo>
                        <a:pt x="20" y="126"/>
                      </a:lnTo>
                      <a:lnTo>
                        <a:pt x="10" y="121"/>
                      </a:lnTo>
                      <a:lnTo>
                        <a:pt x="10" y="119"/>
                      </a:lnTo>
                      <a:lnTo>
                        <a:pt x="10" y="109"/>
                      </a:lnTo>
                      <a:lnTo>
                        <a:pt x="7" y="99"/>
                      </a:lnTo>
                      <a:lnTo>
                        <a:pt x="3" y="91"/>
                      </a:lnTo>
                      <a:lnTo>
                        <a:pt x="5" y="84"/>
                      </a:lnTo>
                      <a:lnTo>
                        <a:pt x="2" y="81"/>
                      </a:lnTo>
                      <a:lnTo>
                        <a:pt x="0" y="66"/>
                      </a:lnTo>
                      <a:lnTo>
                        <a:pt x="2" y="56"/>
                      </a:lnTo>
                      <a:lnTo>
                        <a:pt x="11" y="48"/>
                      </a:lnTo>
                      <a:lnTo>
                        <a:pt x="31" y="43"/>
                      </a:lnTo>
                      <a:lnTo>
                        <a:pt x="36" y="36"/>
                      </a:lnTo>
                      <a:lnTo>
                        <a:pt x="34" y="29"/>
                      </a:lnTo>
                      <a:lnTo>
                        <a:pt x="39" y="27"/>
                      </a:lnTo>
                      <a:lnTo>
                        <a:pt x="40" y="30"/>
                      </a:lnTo>
                      <a:lnTo>
                        <a:pt x="42" y="25"/>
                      </a:lnTo>
                      <a:lnTo>
                        <a:pt x="55" y="15"/>
                      </a:lnTo>
                      <a:lnTo>
                        <a:pt x="62" y="20"/>
                      </a:lnTo>
                      <a:lnTo>
                        <a:pt x="70" y="17"/>
                      </a:lnTo>
                      <a:lnTo>
                        <a:pt x="72" y="9"/>
                      </a:lnTo>
                      <a:lnTo>
                        <a:pt x="80" y="7"/>
                      </a:lnTo>
                      <a:lnTo>
                        <a:pt x="78" y="1"/>
                      </a:lnTo>
                      <a:lnTo>
                        <a:pt x="89" y="5"/>
                      </a:lnTo>
                      <a:lnTo>
                        <a:pt x="98" y="3"/>
                      </a:lnTo>
                      <a:lnTo>
                        <a:pt x="103" y="24"/>
                      </a:lnTo>
                      <a:lnTo>
                        <a:pt x="110" y="30"/>
                      </a:lnTo>
                      <a:lnTo>
                        <a:pt x="116" y="30"/>
                      </a:lnTo>
                      <a:lnTo>
                        <a:pt x="119" y="17"/>
                      </a:lnTo>
                      <a:lnTo>
                        <a:pt x="117" y="11"/>
                      </a:lnTo>
                      <a:lnTo>
                        <a:pt x="119" y="1"/>
                      </a:lnTo>
                      <a:lnTo>
                        <a:pt x="122" y="0"/>
                      </a:lnTo>
                      <a:lnTo>
                        <a:pt x="127" y="12"/>
                      </a:lnTo>
                      <a:lnTo>
                        <a:pt x="132" y="15"/>
                      </a:lnTo>
                      <a:lnTo>
                        <a:pt x="135" y="27"/>
                      </a:lnTo>
                      <a:lnTo>
                        <a:pt x="140" y="43"/>
                      </a:lnTo>
                      <a:lnTo>
                        <a:pt x="147" y="47"/>
                      </a:lnTo>
                      <a:lnTo>
                        <a:pt x="156" y="59"/>
                      </a:lnTo>
                      <a:lnTo>
                        <a:pt x="157" y="65"/>
                      </a:lnTo>
                      <a:lnTo>
                        <a:pt x="165" y="72"/>
                      </a:lnTo>
                      <a:lnTo>
                        <a:pt x="168" y="85"/>
                      </a:lnTo>
                      <a:lnTo>
                        <a:pt x="168" y="95"/>
                      </a:lnTo>
                      <a:lnTo>
                        <a:pt x="165" y="111"/>
                      </a:lnTo>
                      <a:lnTo>
                        <a:pt x="157" y="121"/>
                      </a:lnTo>
                      <a:lnTo>
                        <a:pt x="155" y="134"/>
                      </a:lnTo>
                      <a:lnTo>
                        <a:pt x="155" y="145"/>
                      </a:lnTo>
                      <a:lnTo>
                        <a:pt x="147" y="147"/>
                      </a:lnTo>
                      <a:lnTo>
                        <a:pt x="140" y="154"/>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49" name="Freeform 25"/>
                <p:cNvSpPr/>
                <p:nvPr/>
              </p:nvSpPr>
              <p:spPr bwMode="grayWhite">
                <a:xfrm>
                  <a:off x="5330" y="3768"/>
                  <a:ext cx="17" cy="20"/>
                </a:xfrm>
                <a:custGeom>
                  <a:avLst/>
                  <a:gdLst/>
                  <a:ahLst/>
                  <a:cxnLst>
                    <a:cxn ang="0">
                      <a:pos x="8" y="16"/>
                    </a:cxn>
                    <a:cxn ang="0">
                      <a:pos x="2" y="13"/>
                    </a:cxn>
                    <a:cxn ang="0">
                      <a:pos x="2" y="10"/>
                    </a:cxn>
                    <a:cxn ang="0">
                      <a:pos x="2" y="8"/>
                    </a:cxn>
                    <a:cxn ang="0">
                      <a:pos x="1" y="5"/>
                    </a:cxn>
                    <a:cxn ang="0">
                      <a:pos x="0" y="0"/>
                    </a:cxn>
                    <a:cxn ang="0">
                      <a:pos x="2" y="0"/>
                    </a:cxn>
                    <a:cxn ang="0">
                      <a:pos x="8" y="2"/>
                    </a:cxn>
                    <a:cxn ang="0">
                      <a:pos x="11" y="2"/>
                    </a:cxn>
                    <a:cxn ang="0">
                      <a:pos x="12" y="2"/>
                    </a:cxn>
                    <a:cxn ang="0">
                      <a:pos x="16" y="0"/>
                    </a:cxn>
                    <a:cxn ang="0">
                      <a:pos x="16" y="8"/>
                    </a:cxn>
                    <a:cxn ang="0">
                      <a:pos x="14" y="10"/>
                    </a:cxn>
                    <a:cxn ang="0">
                      <a:pos x="12" y="13"/>
                    </a:cxn>
                    <a:cxn ang="0">
                      <a:pos x="12" y="16"/>
                    </a:cxn>
                    <a:cxn ang="0">
                      <a:pos x="11" y="16"/>
                    </a:cxn>
                    <a:cxn ang="0">
                      <a:pos x="11" y="19"/>
                    </a:cxn>
                    <a:cxn ang="0">
                      <a:pos x="8" y="16"/>
                    </a:cxn>
                  </a:cxnLst>
                  <a:rect l="0" t="0" r="r" b="b"/>
                  <a:pathLst>
                    <a:path w="17" h="20">
                      <a:moveTo>
                        <a:pt x="8" y="16"/>
                      </a:moveTo>
                      <a:lnTo>
                        <a:pt x="2" y="13"/>
                      </a:lnTo>
                      <a:lnTo>
                        <a:pt x="2" y="10"/>
                      </a:lnTo>
                      <a:lnTo>
                        <a:pt x="2" y="8"/>
                      </a:lnTo>
                      <a:lnTo>
                        <a:pt x="1" y="5"/>
                      </a:lnTo>
                      <a:lnTo>
                        <a:pt x="0" y="0"/>
                      </a:lnTo>
                      <a:lnTo>
                        <a:pt x="2" y="0"/>
                      </a:lnTo>
                      <a:lnTo>
                        <a:pt x="8" y="2"/>
                      </a:lnTo>
                      <a:lnTo>
                        <a:pt x="11" y="2"/>
                      </a:lnTo>
                      <a:lnTo>
                        <a:pt x="12" y="2"/>
                      </a:lnTo>
                      <a:lnTo>
                        <a:pt x="16" y="0"/>
                      </a:lnTo>
                      <a:lnTo>
                        <a:pt x="16" y="8"/>
                      </a:lnTo>
                      <a:lnTo>
                        <a:pt x="14" y="10"/>
                      </a:lnTo>
                      <a:lnTo>
                        <a:pt x="12" y="13"/>
                      </a:lnTo>
                      <a:lnTo>
                        <a:pt x="12" y="16"/>
                      </a:lnTo>
                      <a:lnTo>
                        <a:pt x="11" y="16"/>
                      </a:lnTo>
                      <a:lnTo>
                        <a:pt x="11" y="19"/>
                      </a:lnTo>
                      <a:lnTo>
                        <a:pt x="8" y="16"/>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50" name="Freeform 26"/>
                <p:cNvSpPr/>
                <p:nvPr/>
              </p:nvSpPr>
              <p:spPr bwMode="grayWhite">
                <a:xfrm>
                  <a:off x="4739" y="3587"/>
                  <a:ext cx="19" cy="76"/>
                </a:xfrm>
                <a:custGeom>
                  <a:avLst/>
                  <a:gdLst/>
                  <a:ahLst/>
                  <a:cxnLst>
                    <a:cxn ang="0">
                      <a:pos x="2" y="26"/>
                    </a:cxn>
                    <a:cxn ang="0">
                      <a:pos x="9" y="20"/>
                    </a:cxn>
                    <a:cxn ang="0">
                      <a:pos x="14" y="0"/>
                    </a:cxn>
                    <a:cxn ang="0">
                      <a:pos x="18" y="30"/>
                    </a:cxn>
                    <a:cxn ang="0">
                      <a:pos x="12" y="67"/>
                    </a:cxn>
                    <a:cxn ang="0">
                      <a:pos x="0" y="75"/>
                    </a:cxn>
                    <a:cxn ang="0">
                      <a:pos x="0" y="57"/>
                    </a:cxn>
                    <a:cxn ang="0">
                      <a:pos x="3" y="45"/>
                    </a:cxn>
                    <a:cxn ang="0">
                      <a:pos x="2" y="26"/>
                    </a:cxn>
                  </a:cxnLst>
                  <a:rect l="0" t="0" r="r" b="b"/>
                  <a:pathLst>
                    <a:path w="19" h="76">
                      <a:moveTo>
                        <a:pt x="2" y="26"/>
                      </a:moveTo>
                      <a:lnTo>
                        <a:pt x="9" y="20"/>
                      </a:lnTo>
                      <a:lnTo>
                        <a:pt x="14" y="0"/>
                      </a:lnTo>
                      <a:lnTo>
                        <a:pt x="18" y="30"/>
                      </a:lnTo>
                      <a:lnTo>
                        <a:pt x="12" y="67"/>
                      </a:lnTo>
                      <a:lnTo>
                        <a:pt x="0" y="75"/>
                      </a:lnTo>
                      <a:lnTo>
                        <a:pt x="0" y="57"/>
                      </a:lnTo>
                      <a:lnTo>
                        <a:pt x="3" y="45"/>
                      </a:lnTo>
                      <a:lnTo>
                        <a:pt x="2" y="26"/>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grpSp>
      </p:grpSp>
      <p:sp>
        <p:nvSpPr>
          <p:cNvPr id="1054" name="Rectangle 30"/>
          <p:cNvSpPr>
            <a:spLocks noGrp="1"/>
          </p:cNvSpPr>
          <p:nvPr>
            <p:ph type="title"/>
          </p:nvPr>
        </p:nvSpPr>
        <p:spPr>
          <a:xfrm>
            <a:off x="685800" y="285750"/>
            <a:ext cx="7772400" cy="1143000"/>
          </a:xfrm>
          <a:prstGeom prst="rect">
            <a:avLst/>
          </a:prstGeom>
          <a:noFill/>
          <a:ln w="9525">
            <a:noFill/>
          </a:ln>
        </p:spPr>
        <p:txBody>
          <a:bodyPr lIns="92075" tIns="46038" rIns="92075" bIns="46038" anchor="ctr" anchorCtr="0"/>
          <a:p>
            <a:pPr lvl="0"/>
            <a:r>
              <a:rPr lang="en-US" altLang="zh-CN" dirty="0"/>
              <a:t>Click to edit Master title style</a:t>
            </a:r>
            <a:endParaRPr lang="en-US" altLang="zh-CN" dirty="0"/>
          </a:p>
        </p:txBody>
      </p:sp>
      <p:sp>
        <p:nvSpPr>
          <p:cNvPr id="1055" name="Rectangle 31"/>
          <p:cNvSpPr>
            <a:spLocks noGrp="1"/>
          </p:cNvSpPr>
          <p:nvPr>
            <p:ph type="body"/>
          </p:nvPr>
        </p:nvSpPr>
        <p:spPr>
          <a:xfrm>
            <a:off x="685800" y="1657350"/>
            <a:ext cx="7772400" cy="4114800"/>
          </a:xfrm>
          <a:prstGeom prst="rect">
            <a:avLst/>
          </a:prstGeom>
          <a:noFill/>
          <a:ln w="9525">
            <a:noFill/>
          </a:ln>
        </p:spPr>
        <p:txBody>
          <a:bodyPr lIns="92075" tIns="46038" rIns="92075" bIns="46038" anchor="t" anchorCtr="0"/>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56" name="Rectangle 32"/>
          <p:cNvSpPr>
            <a:spLocks noGrp="1" noChangeArrowheads="1"/>
          </p:cNvSpPr>
          <p:nvPr>
            <p:ph type="dt" sz="half" idx="2"/>
          </p:nvPr>
        </p:nvSpPr>
        <p:spPr bwMode="auto">
          <a:xfrm>
            <a:off x="685800" y="6400800"/>
            <a:ext cx="1905000" cy="457200"/>
          </a:xfrm>
          <a:prstGeom prst="rect">
            <a:avLst/>
          </a:prstGeom>
          <a:noFill/>
          <a:ln w="9525">
            <a:noFill/>
            <a:miter lim="800000"/>
          </a:ln>
          <a:effectLst/>
        </p:spPr>
        <p:txBody>
          <a:bodyPr vert="horz" wrap="none" lIns="92075" tIns="46038" rIns="92075" bIns="46038" numCol="1" anchor="ctr" anchorCtr="0" compatLnSpc="1"/>
          <a:lstStyle>
            <a:lvl1pPr>
              <a:defRPr sz="14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57" name="Rectangle 33"/>
          <p:cNvSpPr>
            <a:spLocks noGrp="1" noChangeArrowheads="1"/>
          </p:cNvSpPr>
          <p:nvPr>
            <p:ph type="ftr" sz="quarter" idx="3"/>
          </p:nvPr>
        </p:nvSpPr>
        <p:spPr bwMode="auto">
          <a:xfrm>
            <a:off x="3124200" y="6400800"/>
            <a:ext cx="2895600" cy="457200"/>
          </a:xfrm>
          <a:prstGeom prst="rect">
            <a:avLst/>
          </a:prstGeom>
          <a:noFill/>
          <a:ln w="9525">
            <a:noFill/>
            <a:miter lim="800000"/>
          </a:ln>
          <a:effectLst/>
        </p:spPr>
        <p:txBody>
          <a:bodyPr vert="horz" wrap="none" lIns="92075" tIns="46038" rIns="92075" bIns="46038" numCol="1" anchor="ctr" anchorCtr="0" compatLnSpc="1"/>
          <a:lstStyle>
            <a:lvl1pPr algn="ctr">
              <a:defRPr sz="1400"/>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58" name="Rectangle 34"/>
          <p:cNvSpPr>
            <a:spLocks noGrp="1" noChangeArrowheads="1"/>
          </p:cNvSpPr>
          <p:nvPr>
            <p:ph type="sldNum" sz="quarter" idx="4"/>
          </p:nvPr>
        </p:nvSpPr>
        <p:spPr bwMode="auto">
          <a:xfrm>
            <a:off x="6553200" y="6399213"/>
            <a:ext cx="1905000" cy="457200"/>
          </a:xfrm>
          <a:prstGeom prst="rect">
            <a:avLst/>
          </a:prstGeom>
          <a:noFill/>
          <a:ln w="9525">
            <a:noFill/>
            <a:miter lim="800000"/>
          </a:ln>
          <a:effectLst/>
        </p:spPr>
        <p:txBody>
          <a:bodyPr vert="horz" wrap="none" lIns="92075" tIns="46038" rIns="92075" bIns="46038" numCol="1" anchor="ctr" anchorCtr="0" compatLnSpc="1"/>
          <a:lstStyle>
            <a:lvl1pPr algn="r">
              <a:defRPr sz="1400"/>
            </a:lvl1pPr>
          </a:lstStyle>
          <a:p>
            <a:pPr lvl="0" fontAlgn="base"/>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fld>
            <a:endParaRPr lang="en-US" altLang="zh-CN" strike="noStrike" noProof="1" dirty="0">
              <a:latin typeface="Times New Roman" panose="02020603050405020304" pitchFamily="18" charset="0"/>
            </a:endParaRPr>
          </a:p>
        </p:txBody>
      </p:sp>
      <p:pic>
        <p:nvPicPr>
          <p:cNvPr id="1059" name="图片 6" descr="商标（横）白底"/>
          <p:cNvPicPr>
            <a:picLocks noChangeAspect="1"/>
          </p:cNvPicPr>
          <p:nvPr userDrawn="1"/>
        </p:nvPicPr>
        <p:blipFill>
          <a:blip r:embed="rId12"/>
          <a:stretch>
            <a:fillRect/>
          </a:stretch>
        </p:blipFill>
        <p:spPr>
          <a:xfrm>
            <a:off x="7578725" y="44450"/>
            <a:ext cx="1563688" cy="579438"/>
          </a:xfrm>
          <a:prstGeom prst="rect">
            <a:avLst/>
          </a:prstGeom>
          <a:noFill/>
          <a:ln w="9525">
            <a:noFill/>
          </a:ln>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2pPr>
      <a:lvl3pPr algn="ctr" rtl="0" eaLnBrk="0" fontAlgn="base" hangingPunct="0">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3pPr>
      <a:lvl4pPr algn="ctr" rtl="0" eaLnBrk="0" fontAlgn="base" hangingPunct="0">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4pPr>
      <a:lvl5pPr algn="ctr" rtl="0" eaLnBrk="0" fontAlgn="base" hangingPunct="0">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5pPr>
      <a:lvl6pPr marL="457200" algn="ctr" rtl="0" eaLnBrk="0" fontAlgn="base" hangingPunct="0">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6pPr>
      <a:lvl7pPr marL="914400" algn="ctr" rtl="0" eaLnBrk="0" fontAlgn="base" hangingPunct="0">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7pPr>
      <a:lvl8pPr marL="1371600" algn="ctr" rtl="0" eaLnBrk="0" fontAlgn="base" hangingPunct="0">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8pPr>
      <a:lvl9pPr marL="1828800" algn="ctr" rtl="0" eaLnBrk="0" fontAlgn="base" hangingPunct="0">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9pPr>
    </p:titleStyle>
    <p:bodyStyle>
      <a:lvl1pPr marL="342900" indent="-342900" algn="l" rtl="0" eaLnBrk="0" fontAlgn="base" hangingPunct="0">
        <a:spcBef>
          <a:spcPct val="20000"/>
        </a:spcBef>
        <a:spcAft>
          <a:spcPct val="0"/>
        </a:spcAft>
        <a:buClr>
          <a:schemeClr val="tx2"/>
        </a:buClr>
        <a:buSzPct val="75000"/>
        <a:buFont typeface="Monotype Sorts" pitchFamily="2" charset="2"/>
        <a:buChar char="F"/>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accent2"/>
        </a:buClr>
        <a:buSzPct val="65000"/>
        <a:buFont typeface="Monotype Sorts" pitchFamily="2" charset="2"/>
        <a:buChar char="u"/>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tx1"/>
        </a:buClr>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tx2"/>
        </a:buClr>
        <a:buChar char="•"/>
        <a:defRPr kumimoji="1" sz="2000">
          <a:solidFill>
            <a:schemeClr val="tx1"/>
          </a:solidFill>
          <a:latin typeface="+mn-lt"/>
          <a:ea typeface="+mn-ea"/>
        </a:defRPr>
      </a:lvl5pPr>
      <a:lvl6pPr marL="2514600" indent="-228600" algn="l" rtl="0" eaLnBrk="0" fontAlgn="base" hangingPunct="0">
        <a:spcBef>
          <a:spcPct val="20000"/>
        </a:spcBef>
        <a:spcAft>
          <a:spcPct val="0"/>
        </a:spcAft>
        <a:buClr>
          <a:schemeClr val="tx2"/>
        </a:buClr>
        <a:buChar char="•"/>
        <a:defRPr kumimoji="1" sz="2000">
          <a:solidFill>
            <a:schemeClr val="tx1"/>
          </a:solidFill>
          <a:latin typeface="+mn-lt"/>
          <a:ea typeface="+mn-ea"/>
        </a:defRPr>
      </a:lvl6pPr>
      <a:lvl7pPr marL="2971800" indent="-228600" algn="l" rtl="0" eaLnBrk="0" fontAlgn="base" hangingPunct="0">
        <a:spcBef>
          <a:spcPct val="20000"/>
        </a:spcBef>
        <a:spcAft>
          <a:spcPct val="0"/>
        </a:spcAft>
        <a:buClr>
          <a:schemeClr val="tx2"/>
        </a:buClr>
        <a:buChar char="•"/>
        <a:defRPr kumimoji="1" sz="2000">
          <a:solidFill>
            <a:schemeClr val="tx1"/>
          </a:solidFill>
          <a:latin typeface="+mn-lt"/>
          <a:ea typeface="+mn-ea"/>
        </a:defRPr>
      </a:lvl7pPr>
      <a:lvl8pPr marL="3429000" indent="-228600" algn="l" rtl="0" eaLnBrk="0" fontAlgn="base" hangingPunct="0">
        <a:spcBef>
          <a:spcPct val="20000"/>
        </a:spcBef>
        <a:spcAft>
          <a:spcPct val="0"/>
        </a:spcAft>
        <a:buClr>
          <a:schemeClr val="tx2"/>
        </a:buClr>
        <a:buChar char="•"/>
        <a:defRPr kumimoji="1" sz="2000">
          <a:solidFill>
            <a:schemeClr val="tx1"/>
          </a:solidFill>
          <a:latin typeface="+mn-lt"/>
          <a:ea typeface="+mn-ea"/>
        </a:defRPr>
      </a:lvl8pPr>
      <a:lvl9pPr marL="3886200" indent="-228600" algn="l" rtl="0" eaLnBrk="0" fontAlgn="base" hangingPunct="0">
        <a:spcBef>
          <a:spcPct val="20000"/>
        </a:spcBef>
        <a:spcAft>
          <a:spcPct val="0"/>
        </a:spcAft>
        <a:buClr>
          <a:schemeClr val="tx2"/>
        </a:buClr>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Rectangle 36"/>
          <p:cNvSpPr>
            <a:spLocks noGrp="1"/>
          </p:cNvSpPr>
          <p:nvPr>
            <p:ph type="sldNum" sz="quarter" idx="4"/>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latin typeface="Times New Roman" panose="02020603050405020304" pitchFamily="18" charset="0"/>
              </a:rPr>
            </a:fld>
            <a:endParaRPr lang="en-US" altLang="zh-CN" sz="1400" dirty="0">
              <a:latin typeface="Times New Roman" panose="02020603050405020304" pitchFamily="18" charset="0"/>
            </a:endParaRPr>
          </a:p>
        </p:txBody>
      </p:sp>
      <p:sp>
        <p:nvSpPr>
          <p:cNvPr id="3076" name="Rectangle 3"/>
          <p:cNvSpPr>
            <a:spLocks noGrp="1"/>
          </p:cNvSpPr>
          <p:nvPr>
            <p:ph type="subTitle" sz="quarter" idx="1"/>
          </p:nvPr>
        </p:nvSpPr>
        <p:spPr>
          <a:xfrm>
            <a:off x="1116013" y="3860800"/>
            <a:ext cx="7056438" cy="1752600"/>
          </a:xfrm>
        </p:spPr>
        <p:txBody>
          <a:bodyPr vert="horz" wrap="square" lIns="92075" tIns="46038" rIns="92075" bIns="46038" anchor="ctr" anchorCtr="0"/>
          <a:p>
            <a:pPr marL="609600" marR="0" indent="-609600" algn="ctr" defTabSz="914400" rtl="0" eaLnBrk="0" fontAlgn="base" latinLnBrk="0" hangingPunct="0">
              <a:lnSpc>
                <a:spcPct val="90000"/>
              </a:lnSpc>
              <a:spcBef>
                <a:spcPct val="20000"/>
              </a:spcBef>
              <a:spcAft>
                <a:spcPct val="0"/>
              </a:spcAft>
              <a:buClr>
                <a:schemeClr val="tx2"/>
              </a:buClr>
              <a:buSzPct val="75000"/>
              <a:buFont typeface="Monotype Sorts" pitchFamily="2" charset="2"/>
              <a:buNone/>
            </a:pPr>
            <a:r>
              <a:rPr kumimoji="1" lang="en-US" altLang="zh-CN" sz="4000" b="0" i="0" u="none" strike="noStrike" kern="0" cap="none" spc="0" normalizeH="0" baseline="0" noProof="1" dirty="0">
                <a:solidFill>
                  <a:schemeClr val="tx1"/>
                </a:solidFill>
                <a:latin typeface="+mn-lt"/>
                <a:ea typeface="+mn-ea"/>
                <a:cs typeface="+mn-cs"/>
              </a:rPr>
              <a:t>ERP</a:t>
            </a:r>
            <a:r>
              <a:rPr kumimoji="1" lang="zh-CN" altLang="en-US" sz="4000" b="0" i="0" u="none" strike="noStrike" kern="0" cap="none" spc="0" normalizeH="0" baseline="0" noProof="1" dirty="0">
                <a:solidFill>
                  <a:schemeClr val="tx1"/>
                </a:solidFill>
                <a:latin typeface="+mn-lt"/>
                <a:ea typeface="+mn-ea"/>
                <a:cs typeface="+mn-cs"/>
              </a:rPr>
              <a:t>效益分析</a:t>
            </a:r>
            <a:endParaRPr kumimoji="1" lang="zh-CN" altLang="en-US" sz="4000" b="0" i="0" u="none" strike="noStrike" kern="0" cap="none" spc="0" normalizeH="0" baseline="0" noProof="1" dirty="0">
              <a:solidFill>
                <a:schemeClr val="tx1"/>
              </a:solidFill>
              <a:latin typeface="+mn-lt"/>
              <a:ea typeface="+mn-ea"/>
              <a:cs typeface="+mn-cs"/>
            </a:endParaRPr>
          </a:p>
          <a:p>
            <a:pPr marL="609600" marR="0" indent="-609600" algn="ctr" defTabSz="914400" rtl="0" eaLnBrk="0" fontAlgn="base" latinLnBrk="0" hangingPunct="0">
              <a:lnSpc>
                <a:spcPct val="90000"/>
              </a:lnSpc>
              <a:spcBef>
                <a:spcPct val="20000"/>
              </a:spcBef>
              <a:spcAft>
                <a:spcPct val="0"/>
              </a:spcAft>
              <a:buClr>
                <a:schemeClr val="tx2"/>
              </a:buClr>
              <a:buSzPct val="75000"/>
              <a:buFont typeface="Monotype Sorts" pitchFamily="2" charset="2"/>
              <a:buNone/>
            </a:pPr>
            <a:r>
              <a:rPr kumimoji="1" lang="zh-CN" altLang="en-US" sz="4000" b="0" i="0" u="none" strike="noStrike" kern="0" cap="none" spc="0" normalizeH="0" baseline="0" noProof="1" dirty="0">
                <a:solidFill>
                  <a:schemeClr val="tx1"/>
                </a:solidFill>
                <a:latin typeface="+mn-lt"/>
                <a:ea typeface="+mn-ea"/>
                <a:cs typeface="+mn-cs"/>
              </a:rPr>
              <a:t>和企业经营机制的转变</a:t>
            </a:r>
            <a:endParaRPr kumimoji="1" lang="zh-CN" altLang="en-US" sz="4000" b="0" i="0" u="none" strike="noStrike" kern="0" cap="none" spc="0" normalizeH="0" baseline="0" noProof="1" dirty="0">
              <a:solidFill>
                <a:schemeClr val="tx1"/>
              </a:solidFill>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14338" name="Rectangle 2"/>
          <p:cNvSpPr>
            <a:spLocks noGrp="1"/>
          </p:cNvSpPr>
          <p:nvPr>
            <p:ph type="title"/>
          </p:nvPr>
        </p:nvSpPr>
        <p:spPr>
          <a:xfrm>
            <a:off x="685800" y="457200"/>
            <a:ext cx="7772400" cy="838200"/>
          </a:xfrm>
          <a:ln/>
        </p:spPr>
        <p:txBody>
          <a:bodyPr vert="horz" wrap="square" lIns="92075" tIns="46038" rIns="92075" bIns="46038" anchor="ctr" anchorCtr="0"/>
          <a:p>
            <a:r>
              <a:rPr lang="zh-CN" altLang="en-US" sz="6000" dirty="0">
                <a:ea typeface="文鼎魏碑体简" pitchFamily="18" charset="-122"/>
              </a:rPr>
              <a:t>降低采购成本</a:t>
            </a:r>
            <a:endParaRPr lang="zh-CN" altLang="en-US" sz="6000" dirty="0">
              <a:ea typeface="文鼎魏碑体简" pitchFamily="18" charset="-122"/>
            </a:endParaRPr>
          </a:p>
        </p:txBody>
      </p:sp>
      <p:sp>
        <p:nvSpPr>
          <p:cNvPr id="14339" name="Rectangle 3"/>
          <p:cNvSpPr>
            <a:spLocks noGrp="1"/>
          </p:cNvSpPr>
          <p:nvPr>
            <p:ph idx="1"/>
          </p:nvPr>
        </p:nvSpPr>
        <p:spPr>
          <a:xfrm>
            <a:off x="914400" y="1809750"/>
            <a:ext cx="7315200" cy="3962400"/>
          </a:xfrm>
          <a:ln/>
        </p:spPr>
        <p:txBody>
          <a:bodyPr vert="horz" wrap="square" lIns="92075" tIns="46038" rIns="92075" bIns="46038" anchor="t" anchorCtr="0"/>
          <a:p>
            <a:r>
              <a:rPr lang="en-US" altLang="zh-CN" sz="4000" dirty="0">
                <a:latin typeface="文鼎魏碑体简" pitchFamily="18" charset="-122"/>
                <a:ea typeface="文鼎魏碑体简" pitchFamily="18" charset="-122"/>
              </a:rPr>
              <a:t>ERP</a:t>
            </a:r>
            <a:r>
              <a:rPr lang="zh-CN" altLang="en-US" sz="4000" dirty="0">
                <a:latin typeface="文鼎魏碑体简" pitchFamily="18" charset="-122"/>
                <a:ea typeface="文鼎魏碑体简" pitchFamily="18" charset="-122"/>
              </a:rPr>
              <a:t>把供应商视为自己的外部工厂。通过采购计划法与供应商建立长期稳定、双方受益的合作关系。</a:t>
            </a:r>
            <a:endParaRPr lang="zh-CN" altLang="en-US" sz="4000" dirty="0">
              <a:latin typeface="文鼎魏碑体简" pitchFamily="18" charset="-122"/>
              <a:ea typeface="文鼎魏碑体简" pitchFamily="18"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15362"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降低采购成本</a:t>
            </a:r>
            <a:endParaRPr lang="zh-CN" altLang="en-US" sz="6000" dirty="0">
              <a:ea typeface="文鼎魏碑体简" pitchFamily="18" charset="-122"/>
            </a:endParaRPr>
          </a:p>
        </p:txBody>
      </p:sp>
      <p:sp>
        <p:nvSpPr>
          <p:cNvPr id="15363" name="Rectangle 3"/>
          <p:cNvSpPr>
            <a:spLocks noGrp="1"/>
          </p:cNvSpPr>
          <p:nvPr>
            <p:ph idx="1"/>
          </p:nvPr>
        </p:nvSpPr>
        <p:spPr>
          <a:xfrm>
            <a:off x="1143000" y="2038350"/>
            <a:ext cx="6629400" cy="3733800"/>
          </a:xfrm>
          <a:ln/>
        </p:spPr>
        <p:txBody>
          <a:bodyPr vert="horz" wrap="square" lIns="92075" tIns="46038" rIns="92075" bIns="46038" anchor="t" anchorCtr="0"/>
          <a:p>
            <a:r>
              <a:rPr lang="zh-CN" altLang="en-US" sz="4000" dirty="0">
                <a:latin typeface="文鼎魏碑体简" pitchFamily="18" charset="-122"/>
                <a:ea typeface="文鼎魏碑体简" pitchFamily="18" charset="-122"/>
              </a:rPr>
              <a:t>采购计划法既保证了物料供应，又为采购人员节省了大量的时间和精力。使他们可对采购工作进行有价值的分析。</a:t>
            </a:r>
            <a:endParaRPr lang="zh-CN" altLang="en-US" sz="4000" dirty="0">
              <a:latin typeface="文鼎魏碑体简" pitchFamily="18" charset="-122"/>
              <a:ea typeface="文鼎魏碑体简" pitchFamily="18" charset="-122"/>
            </a:endParaRPr>
          </a:p>
          <a:p>
            <a:endParaRPr lang="en-US" altLang="zh-C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16386"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降低采购成本</a:t>
            </a:r>
            <a:endParaRPr lang="zh-CN" altLang="en-US" sz="6000" dirty="0">
              <a:ea typeface="文鼎魏碑体简" pitchFamily="18" charset="-122"/>
            </a:endParaRPr>
          </a:p>
        </p:txBody>
      </p:sp>
      <p:sp>
        <p:nvSpPr>
          <p:cNvPr id="16387" name="Rectangle 3"/>
          <p:cNvSpPr>
            <a:spLocks noGrp="1"/>
          </p:cNvSpPr>
          <p:nvPr>
            <p:ph idx="1"/>
          </p:nvPr>
        </p:nvSpPr>
        <p:spPr>
          <a:xfrm>
            <a:off x="990600" y="1885950"/>
            <a:ext cx="6781800" cy="3886200"/>
          </a:xfrm>
          <a:ln/>
        </p:spPr>
        <p:txBody>
          <a:bodyPr vert="horz" wrap="square" lIns="92075" tIns="46038" rIns="92075" bIns="46038" anchor="t" anchorCtr="0"/>
          <a:p>
            <a:r>
              <a:rPr lang="zh-CN" altLang="en-US" sz="4000" dirty="0">
                <a:latin typeface="文鼎魏碑体简" pitchFamily="18" charset="-122"/>
                <a:ea typeface="文鼎魏碑体简" pitchFamily="18" charset="-122"/>
              </a:rPr>
              <a:t>采购计划法既提高了采购效率，又降低了采购成本。有资料表明，使用</a:t>
            </a:r>
            <a:r>
              <a:rPr lang="en-US" altLang="zh-CN" sz="4000" dirty="0">
                <a:latin typeface="文鼎魏碑体简" pitchFamily="18" charset="-122"/>
                <a:ea typeface="文鼎魏碑体简" pitchFamily="18" charset="-122"/>
              </a:rPr>
              <a:t>ERP</a:t>
            </a:r>
            <a:r>
              <a:rPr lang="zh-CN" altLang="en-US" sz="4000" dirty="0">
                <a:latin typeface="文鼎魏碑体简" pitchFamily="18" charset="-122"/>
                <a:ea typeface="文鼎魏碑体简" pitchFamily="18" charset="-122"/>
              </a:rPr>
              <a:t>，可以使采购成本降低</a:t>
            </a:r>
            <a:r>
              <a:rPr lang="en-US" altLang="zh-CN" sz="4000" dirty="0">
                <a:latin typeface="文鼎魏碑体简" pitchFamily="18" charset="-122"/>
                <a:ea typeface="文鼎魏碑体简" pitchFamily="18" charset="-122"/>
              </a:rPr>
              <a:t>5</a:t>
            </a:r>
            <a:r>
              <a:rPr lang="zh-CN" altLang="en-US" sz="4000" dirty="0">
                <a:latin typeface="文鼎魏碑体简" pitchFamily="18" charset="-122"/>
                <a:ea typeface="文鼎魏碑体简" pitchFamily="18" charset="-122"/>
              </a:rPr>
              <a:t>％。</a:t>
            </a:r>
            <a:endParaRPr lang="zh-CN" altLang="en-US" sz="4000" dirty="0">
              <a:latin typeface="文鼎魏碑体简" pitchFamily="18" charset="-122"/>
              <a:ea typeface="文鼎魏碑体简" pitchFamily="18" charset="-122"/>
            </a:endParaRPr>
          </a:p>
          <a:p>
            <a:endParaRPr lang="en-US" altLang="zh-C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17410" name="Rectangle 2"/>
          <p:cNvSpPr>
            <a:spLocks noGrp="1"/>
          </p:cNvSpPr>
          <p:nvPr>
            <p:ph type="title"/>
          </p:nvPr>
        </p:nvSpPr>
        <p:spPr>
          <a:ln/>
        </p:spPr>
        <p:txBody>
          <a:bodyPr vert="horz" wrap="square" lIns="92075" tIns="46038" rIns="92075" bIns="46038" anchor="ctr" anchorCtr="0"/>
          <a:p>
            <a:r>
              <a:rPr lang="zh-CN" altLang="zh-CN" sz="6000" dirty="0">
                <a:ea typeface="文鼎魏碑体简" pitchFamily="18" charset="-122"/>
              </a:rPr>
              <a:t>提高生产率</a:t>
            </a:r>
            <a:endParaRPr lang="zh-CN" altLang="en-US" sz="6000" dirty="0">
              <a:ea typeface="文鼎魏碑体简" pitchFamily="18" charset="-122"/>
            </a:endParaRPr>
          </a:p>
        </p:txBody>
      </p:sp>
      <p:sp>
        <p:nvSpPr>
          <p:cNvPr id="17411" name="Rectangle 3"/>
          <p:cNvSpPr>
            <a:spLocks noGrp="1"/>
          </p:cNvSpPr>
          <p:nvPr>
            <p:ph idx="1"/>
          </p:nvPr>
        </p:nvSpPr>
        <p:spPr>
          <a:xfrm>
            <a:off x="762000" y="1657350"/>
            <a:ext cx="7162800" cy="4114800"/>
          </a:xfrm>
          <a:ln/>
        </p:spPr>
        <p:txBody>
          <a:bodyPr vert="horz" wrap="square" lIns="92075" tIns="46038" rIns="92075" bIns="46038" anchor="t" anchorCtr="0"/>
          <a:p>
            <a:r>
              <a:rPr lang="zh-CN" altLang="en-US" dirty="0">
                <a:latin typeface="文鼎魏碑体简" pitchFamily="18" charset="-122"/>
                <a:ea typeface="文鼎魏碑体简" pitchFamily="18" charset="-122"/>
              </a:rPr>
              <a:t>由于减少了生产过程中的物料短缺，从而减少了生产和装配过程的中断，使直接劳力的生产率得到提高。</a:t>
            </a:r>
            <a:endParaRPr lang="zh-CN" altLang="en-US" dirty="0">
              <a:latin typeface="文鼎魏碑体简" pitchFamily="18" charset="-122"/>
              <a:ea typeface="文鼎魏碑体简" pitchFamily="18" charset="-122"/>
            </a:endParaRPr>
          </a:p>
          <a:p>
            <a:r>
              <a:rPr lang="zh-CN" altLang="en-US" dirty="0">
                <a:latin typeface="文鼎魏碑体简" pitchFamily="18" charset="-122"/>
                <a:ea typeface="文鼎魏碑体简" pitchFamily="18" charset="-122"/>
              </a:rPr>
              <a:t>有资料表明，生产线生产率平均提高</a:t>
            </a:r>
            <a:r>
              <a:rPr lang="en-US" altLang="zh-CN" dirty="0">
                <a:latin typeface="文鼎魏碑体简" pitchFamily="18" charset="-122"/>
                <a:ea typeface="文鼎魏碑体简" pitchFamily="18" charset="-122"/>
              </a:rPr>
              <a:t>5</a:t>
            </a:r>
            <a:r>
              <a:rPr lang="zh-CN" altLang="en-US" dirty="0">
                <a:latin typeface="文鼎魏碑体简" pitchFamily="18" charset="-122"/>
                <a:ea typeface="文鼎魏碑体简" pitchFamily="18" charset="-122"/>
              </a:rPr>
              <a:t>％－</a:t>
            </a:r>
            <a:r>
              <a:rPr lang="en-US" altLang="zh-CN" dirty="0">
                <a:latin typeface="文鼎魏碑体简" pitchFamily="18" charset="-122"/>
                <a:ea typeface="文鼎魏碑体简" pitchFamily="18" charset="-122"/>
              </a:rPr>
              <a:t>10</a:t>
            </a:r>
            <a:r>
              <a:rPr lang="zh-CN" altLang="en-US" dirty="0">
                <a:latin typeface="文鼎魏碑体简" pitchFamily="18" charset="-122"/>
                <a:ea typeface="文鼎魏碑体简" pitchFamily="18" charset="-122"/>
              </a:rPr>
              <a:t>％，装配线生产率平均提高</a:t>
            </a:r>
            <a:r>
              <a:rPr lang="en-US" altLang="zh-CN" dirty="0">
                <a:latin typeface="文鼎魏碑体简" pitchFamily="18" charset="-122"/>
                <a:ea typeface="文鼎魏碑体简" pitchFamily="18" charset="-122"/>
              </a:rPr>
              <a:t>25</a:t>
            </a:r>
            <a:r>
              <a:rPr lang="zh-CN" altLang="en-US" dirty="0">
                <a:latin typeface="文鼎魏碑体简" pitchFamily="18" charset="-122"/>
                <a:ea typeface="文鼎魏碑体简" pitchFamily="18" charset="-122"/>
              </a:rPr>
              <a:t>％－</a:t>
            </a:r>
            <a:r>
              <a:rPr lang="en-US" altLang="zh-CN" dirty="0">
                <a:latin typeface="文鼎魏碑体简" pitchFamily="18" charset="-122"/>
                <a:ea typeface="文鼎魏碑体简" pitchFamily="18" charset="-122"/>
              </a:rPr>
              <a:t>40</a:t>
            </a:r>
            <a:r>
              <a:rPr lang="zh-CN" altLang="en-US" dirty="0">
                <a:latin typeface="文鼎魏碑体简" pitchFamily="18" charset="-122"/>
                <a:ea typeface="文鼎魏碑体简" pitchFamily="18" charset="-122"/>
              </a:rPr>
              <a:t>％。</a:t>
            </a:r>
            <a:endParaRPr lang="zh-CN" altLang="en-US" dirty="0">
              <a:latin typeface="文鼎魏碑体简" pitchFamily="18" charset="-122"/>
              <a:ea typeface="文鼎魏碑体简" pitchFamily="18"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18434"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提高客户服务水平</a:t>
            </a:r>
            <a:endParaRPr lang="zh-CN" altLang="en-US" sz="6000" dirty="0">
              <a:ea typeface="文鼎魏碑体简" pitchFamily="18" charset="-122"/>
            </a:endParaRPr>
          </a:p>
        </p:txBody>
      </p:sp>
      <p:sp>
        <p:nvSpPr>
          <p:cNvPr id="18435" name="Rectangle 3"/>
          <p:cNvSpPr>
            <a:spLocks noGrp="1"/>
          </p:cNvSpPr>
          <p:nvPr>
            <p:ph idx="1"/>
          </p:nvPr>
        </p:nvSpPr>
        <p:spPr>
          <a:xfrm>
            <a:off x="914400" y="1657350"/>
            <a:ext cx="7162800" cy="4114800"/>
          </a:xfrm>
          <a:ln/>
        </p:spPr>
        <p:txBody>
          <a:bodyPr vert="horz" wrap="square" lIns="92075" tIns="46038" rIns="92075" bIns="46038" anchor="t" anchorCtr="0"/>
          <a:p>
            <a:r>
              <a:rPr lang="en-US" altLang="zh-CN" sz="4000" dirty="0">
                <a:latin typeface="文鼎魏碑体简" pitchFamily="18" charset="-122"/>
                <a:ea typeface="文鼎魏碑体简" pitchFamily="18" charset="-122"/>
              </a:rPr>
              <a:t>ERP</a:t>
            </a:r>
            <a:r>
              <a:rPr lang="zh-CN" altLang="zh-CN" sz="4000" dirty="0">
                <a:latin typeface="文鼎魏碑体简" pitchFamily="18" charset="-122"/>
                <a:ea typeface="文鼎魏碑体简" pitchFamily="18" charset="-122"/>
              </a:rPr>
              <a:t>系统作为计划、控制和通讯的工具，使得市场销售和生产制造部门可以在决策级以及日常活动中有效地相互配合</a:t>
            </a:r>
            <a:r>
              <a:rPr lang="zh-CN" altLang="zh-CN" sz="4000" dirty="0"/>
              <a:t>。</a:t>
            </a:r>
            <a:endParaRPr lang="zh-CN" altLang="en-US" sz="4000" dirty="0">
              <a:latin typeface="文鼎魏碑体简" pitchFamily="18" charset="-122"/>
              <a:ea typeface="文鼎魏碑体简" pitchFamily="18" charset="-122"/>
            </a:endParaRPr>
          </a:p>
          <a:p>
            <a:endParaRPr lang="zh-CN" altLang="en-US" sz="4000" dirty="0">
              <a:latin typeface="文鼎魏碑体简" pitchFamily="18" charset="-122"/>
              <a:ea typeface="文鼎魏碑体简" pitchFamily="18" charset="-122"/>
            </a:endParaRPr>
          </a:p>
          <a:p>
            <a:endParaRPr lang="en-US" altLang="zh-CN" sz="4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19458"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提高客户服务水平</a:t>
            </a:r>
            <a:endParaRPr lang="zh-CN" altLang="en-US" sz="6000" dirty="0">
              <a:ea typeface="文鼎魏碑体简" pitchFamily="18" charset="-122"/>
            </a:endParaRPr>
          </a:p>
        </p:txBody>
      </p:sp>
      <p:sp>
        <p:nvSpPr>
          <p:cNvPr id="19459" name="Rectangle 3"/>
          <p:cNvSpPr>
            <a:spLocks noGrp="1"/>
          </p:cNvSpPr>
          <p:nvPr>
            <p:ph idx="1"/>
          </p:nvPr>
        </p:nvSpPr>
        <p:spPr>
          <a:xfrm>
            <a:off x="685800" y="2211388"/>
            <a:ext cx="7700963" cy="3533775"/>
          </a:xfrm>
          <a:ln/>
        </p:spPr>
        <p:txBody>
          <a:bodyPr vert="horz" wrap="square" lIns="92075" tIns="46038" rIns="92075" bIns="46038" anchor="t" anchorCtr="0"/>
          <a:p>
            <a:r>
              <a:rPr lang="zh-CN" altLang="en-US" sz="4000" dirty="0">
                <a:latin typeface="文鼎魏碑体简" pitchFamily="18" charset="-122"/>
                <a:ea typeface="文鼎魏碑体简" pitchFamily="18" charset="-122"/>
              </a:rPr>
              <a:t>有了好的计划、控制和通讯工具，使企业可以缩短生产提前期，迅速响应客户需求，并按时交货。</a:t>
            </a:r>
            <a:endParaRPr lang="zh-CN" altLang="en-US" sz="4000" dirty="0">
              <a:latin typeface="文鼎魏碑体简" pitchFamily="18" charset="-122"/>
              <a:ea typeface="文鼎魏碑体简" pitchFamily="18" charset="-122"/>
            </a:endParaRPr>
          </a:p>
          <a:p>
            <a:r>
              <a:rPr lang="zh-CN" altLang="en-US" sz="4000" dirty="0">
                <a:latin typeface="文鼎魏碑体简" pitchFamily="18" charset="-122"/>
                <a:ea typeface="文鼎魏碑体简" pitchFamily="18" charset="-122"/>
              </a:rPr>
              <a:t>在</a:t>
            </a:r>
            <a:r>
              <a:rPr lang="en-US" altLang="zh-CN" sz="4000" dirty="0">
                <a:latin typeface="文鼎魏碑体简" pitchFamily="18" charset="-122"/>
                <a:ea typeface="文鼎魏碑体简" pitchFamily="18" charset="-122"/>
              </a:rPr>
              <a:t>ERP</a:t>
            </a:r>
            <a:r>
              <a:rPr lang="zh-CN" altLang="zh-CN" sz="4000" dirty="0">
                <a:latin typeface="文鼎魏碑体简" pitchFamily="18" charset="-122"/>
                <a:ea typeface="文鼎魏碑体简" pitchFamily="18" charset="-122"/>
              </a:rPr>
              <a:t>环境下，由于客户服务水平得到提高，自然带来销售量的提高。</a:t>
            </a:r>
            <a:endParaRPr lang="zh-CN" altLang="en-US" sz="4000" dirty="0"/>
          </a:p>
          <a:p>
            <a:endParaRPr lang="zh-CN" altLang="en-US" sz="4000" dirty="0">
              <a:latin typeface="文鼎魏碑体简" pitchFamily="18" charset="-122"/>
              <a:ea typeface="文鼎魏碑体简" pitchFamily="18" charset="-122"/>
            </a:endParaRPr>
          </a:p>
          <a:p>
            <a:endParaRPr lang="en-US" altLang="zh-C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20482" name="Rectangle 2"/>
          <p:cNvSpPr>
            <a:spLocks noGrp="1"/>
          </p:cNvSpPr>
          <p:nvPr>
            <p:ph type="title"/>
          </p:nvPr>
        </p:nvSpPr>
        <p:spPr>
          <a:xfrm>
            <a:off x="685800" y="285750"/>
            <a:ext cx="7772400" cy="914400"/>
          </a:xfrm>
          <a:ln/>
        </p:spPr>
        <p:txBody>
          <a:bodyPr vert="horz" wrap="square" lIns="92075" tIns="46038" rIns="92075" bIns="46038" anchor="ctr" anchorCtr="0"/>
          <a:p>
            <a:r>
              <a:rPr lang="zh-CN" altLang="en-US" sz="6000" dirty="0">
                <a:ea typeface="文鼎魏碑体简" pitchFamily="18" charset="-122"/>
              </a:rPr>
              <a:t>深层次的效益</a:t>
            </a:r>
            <a:endParaRPr lang="zh-CN" altLang="en-US" sz="8000" dirty="0">
              <a:ea typeface="文鼎魏碑体简" pitchFamily="18" charset="-122"/>
            </a:endParaRPr>
          </a:p>
        </p:txBody>
      </p:sp>
      <p:sp>
        <p:nvSpPr>
          <p:cNvPr id="20483" name="Rectangle 3"/>
          <p:cNvSpPr>
            <a:spLocks noGrp="1"/>
          </p:cNvSpPr>
          <p:nvPr>
            <p:ph idx="1"/>
          </p:nvPr>
        </p:nvSpPr>
        <p:spPr>
          <a:xfrm>
            <a:off x="973138" y="1727200"/>
            <a:ext cx="7485062" cy="4017963"/>
          </a:xfrm>
          <a:ln/>
        </p:spPr>
        <p:txBody>
          <a:bodyPr vert="horz" wrap="square" lIns="92075" tIns="46038" rIns="92075" bIns="46038" anchor="t" anchorCtr="0"/>
          <a:p>
            <a:pPr>
              <a:lnSpc>
                <a:spcPct val="90000"/>
              </a:lnSpc>
              <a:buClr>
                <a:schemeClr val="tx1"/>
              </a:buClr>
              <a:buSzPct val="50000"/>
              <a:buFont typeface="Webdings" panose="05030102010509060703" pitchFamily="18" charset="2"/>
              <a:buChar char="="/>
            </a:pPr>
            <a:r>
              <a:rPr lang="zh-CN" altLang="en-US" sz="3600" dirty="0">
                <a:ea typeface="文鼎魏碑体简" pitchFamily="18" charset="-122"/>
              </a:rPr>
              <a:t>提高工程开发效率，促进新产品开发</a:t>
            </a:r>
            <a:endParaRPr lang="zh-CN" altLang="en-US" sz="3600" dirty="0">
              <a:ea typeface="文鼎魏碑体简" pitchFamily="18" charset="-122"/>
            </a:endParaRPr>
          </a:p>
          <a:p>
            <a:pPr>
              <a:lnSpc>
                <a:spcPct val="90000"/>
              </a:lnSpc>
              <a:buClr>
                <a:schemeClr val="tx1"/>
              </a:buClr>
              <a:buSzPct val="50000"/>
              <a:buFont typeface="Webdings" panose="05030102010509060703" pitchFamily="18" charset="2"/>
              <a:buChar char="="/>
            </a:pPr>
            <a:r>
              <a:rPr lang="zh-CN" altLang="en-US" sz="3600" dirty="0">
                <a:ea typeface="文鼎魏碑体简" pitchFamily="18" charset="-122"/>
              </a:rPr>
              <a:t>提高产品质量</a:t>
            </a:r>
            <a:endParaRPr lang="zh-CN" altLang="en-US" sz="3600" dirty="0">
              <a:ea typeface="文鼎魏碑体简" pitchFamily="18" charset="-122"/>
            </a:endParaRPr>
          </a:p>
          <a:p>
            <a:pPr>
              <a:lnSpc>
                <a:spcPct val="90000"/>
              </a:lnSpc>
              <a:buClr>
                <a:schemeClr val="tx1"/>
              </a:buClr>
              <a:buSzPct val="50000"/>
              <a:buFont typeface="Webdings" panose="05030102010509060703" pitchFamily="18" charset="2"/>
              <a:buChar char="="/>
            </a:pPr>
            <a:r>
              <a:rPr lang="zh-CN" altLang="en-US" sz="3600" dirty="0">
                <a:ea typeface="文鼎魏碑体简" pitchFamily="18" charset="-122"/>
              </a:rPr>
              <a:t>提高管理水平</a:t>
            </a:r>
            <a:endParaRPr lang="zh-CN" altLang="en-US" sz="3600" dirty="0">
              <a:ea typeface="文鼎魏碑体简" pitchFamily="18" charset="-122"/>
            </a:endParaRPr>
          </a:p>
          <a:p>
            <a:pPr>
              <a:lnSpc>
                <a:spcPct val="90000"/>
              </a:lnSpc>
              <a:buClr>
                <a:schemeClr val="tx1"/>
              </a:buClr>
              <a:buSzPct val="50000"/>
              <a:buFont typeface="Webdings" panose="05030102010509060703" pitchFamily="18" charset="2"/>
              <a:buChar char="="/>
            </a:pPr>
            <a:r>
              <a:rPr lang="zh-CN" altLang="en-US" sz="3600" dirty="0">
                <a:ea typeface="文鼎魏碑体简" pitchFamily="18" charset="-122"/>
              </a:rPr>
              <a:t>为科学决策提供依据</a:t>
            </a:r>
            <a:endParaRPr lang="zh-CN" altLang="en-US" sz="3600" dirty="0">
              <a:ea typeface="文鼎魏碑体简" pitchFamily="18" charset="-122"/>
            </a:endParaRPr>
          </a:p>
          <a:p>
            <a:pPr>
              <a:lnSpc>
                <a:spcPct val="90000"/>
              </a:lnSpc>
              <a:buClr>
                <a:schemeClr val="tx1"/>
              </a:buClr>
              <a:buSzPct val="50000"/>
              <a:buFont typeface="Webdings" panose="05030102010509060703" pitchFamily="18" charset="2"/>
              <a:buChar char="="/>
            </a:pPr>
            <a:r>
              <a:rPr lang="zh-CN" altLang="en-US" sz="3600" dirty="0">
                <a:ea typeface="文鼎魏碑体简" pitchFamily="18" charset="-122"/>
              </a:rPr>
              <a:t>提高员工素质</a:t>
            </a:r>
            <a:endParaRPr lang="zh-CN" altLang="en-US" sz="3600" dirty="0">
              <a:ea typeface="文鼎魏碑体简" pitchFamily="18" charset="-122"/>
            </a:endParaRPr>
          </a:p>
          <a:p>
            <a:pPr>
              <a:lnSpc>
                <a:spcPct val="90000"/>
              </a:lnSpc>
              <a:buClr>
                <a:schemeClr val="tx1"/>
              </a:buClr>
              <a:buSzPct val="50000"/>
              <a:buFont typeface="Webdings" panose="05030102010509060703" pitchFamily="18" charset="2"/>
              <a:buChar char="="/>
            </a:pPr>
            <a:r>
              <a:rPr lang="zh-CN" altLang="en-US" sz="3600" dirty="0">
                <a:ea typeface="文鼎魏碑体简" pitchFamily="18" charset="-122"/>
              </a:rPr>
              <a:t>提高企业生活质量</a:t>
            </a:r>
            <a:endParaRPr lang="zh-CN" altLang="en-US" sz="3600" dirty="0">
              <a:ea typeface="文鼎魏碑体简" pitchFamily="18" charset="-122"/>
            </a:endParaRPr>
          </a:p>
          <a:p>
            <a:pPr>
              <a:lnSpc>
                <a:spcPct val="90000"/>
              </a:lnSpc>
              <a:buClr>
                <a:schemeClr val="tx1"/>
              </a:buClr>
              <a:buSzPct val="50000"/>
              <a:buFont typeface="Webdings" panose="05030102010509060703" pitchFamily="18" charset="2"/>
              <a:buChar char="="/>
            </a:pPr>
            <a:r>
              <a:rPr lang="zh-CN" altLang="en-US" sz="3600" dirty="0">
                <a:ea typeface="文鼎魏碑体简" pitchFamily="18" charset="-122"/>
              </a:rPr>
              <a:t>潜在影响</a:t>
            </a:r>
            <a:endParaRPr lang="zh-CN" altLang="en-US" sz="3600" dirty="0">
              <a:ea typeface="文鼎魏碑体简" pitchFamily="18" charset="-122"/>
            </a:endParaRPr>
          </a:p>
          <a:p>
            <a:pPr>
              <a:lnSpc>
                <a:spcPct val="90000"/>
              </a:lnSpc>
              <a:buFont typeface="Monotype Sorts" pitchFamily="2" charset="2"/>
              <a:buChar char="F"/>
            </a:pPr>
            <a:endParaRPr lang="en-US" altLang="zh-C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21506" name="Rectangle 2"/>
          <p:cNvSpPr>
            <a:spLocks noGrp="1"/>
          </p:cNvSpPr>
          <p:nvPr>
            <p:ph type="title"/>
          </p:nvPr>
        </p:nvSpPr>
        <p:spPr>
          <a:xfrm>
            <a:off x="685800" y="609600"/>
            <a:ext cx="7772400" cy="1447800"/>
          </a:xfrm>
          <a:ln/>
        </p:spPr>
        <p:txBody>
          <a:bodyPr vert="horz" wrap="square" lIns="92075" tIns="46038" rIns="92075" bIns="46038" anchor="ctr" anchorCtr="0"/>
          <a:p>
            <a:r>
              <a:rPr lang="zh-CN" altLang="en-US" sz="4800" dirty="0">
                <a:ea typeface="文鼎魏碑体简" pitchFamily="18" charset="-122"/>
              </a:rPr>
              <a:t>提高工程开发效率，</a:t>
            </a:r>
            <a:br>
              <a:rPr lang="zh-CN" altLang="en-US" sz="4800" dirty="0">
                <a:ea typeface="文鼎魏碑体简" pitchFamily="18" charset="-122"/>
              </a:rPr>
            </a:br>
            <a:r>
              <a:rPr lang="zh-CN" altLang="en-US" sz="4800" dirty="0">
                <a:ea typeface="文鼎魏碑体简" pitchFamily="18" charset="-122"/>
              </a:rPr>
              <a:t>促进新产品开发</a:t>
            </a:r>
            <a:endParaRPr lang="zh-CN" altLang="en-US" sz="6000" dirty="0">
              <a:ea typeface="文鼎魏碑体简" pitchFamily="18" charset="-122"/>
            </a:endParaRPr>
          </a:p>
        </p:txBody>
      </p:sp>
      <p:sp>
        <p:nvSpPr>
          <p:cNvPr id="21507" name="Rectangle 3"/>
          <p:cNvSpPr>
            <a:spLocks noGrp="1"/>
          </p:cNvSpPr>
          <p:nvPr>
            <p:ph idx="1"/>
          </p:nvPr>
        </p:nvSpPr>
        <p:spPr>
          <a:xfrm>
            <a:off x="1066800" y="2114550"/>
            <a:ext cx="6629400" cy="3657600"/>
          </a:xfrm>
          <a:ln/>
        </p:spPr>
        <p:txBody>
          <a:bodyPr vert="horz" wrap="square" lIns="92075" tIns="46038" rIns="92075" bIns="46038" anchor="t" anchorCtr="0"/>
          <a:p>
            <a:r>
              <a:rPr lang="zh-CN" altLang="en-US" sz="4000" dirty="0">
                <a:ea typeface="文鼎魏碑体简" pitchFamily="18" charset="-122"/>
              </a:rPr>
              <a:t>使用统一的数据库</a:t>
            </a:r>
            <a:endParaRPr lang="zh-CN" altLang="en-US" sz="4000" dirty="0">
              <a:ea typeface="文鼎魏碑体简" pitchFamily="18" charset="-122"/>
            </a:endParaRPr>
          </a:p>
          <a:p>
            <a:pPr lvl="1"/>
            <a:r>
              <a:rPr lang="zh-CN" altLang="en-US" sz="3600" dirty="0">
                <a:ea typeface="文鼎魏碑体简" pitchFamily="18" charset="-122"/>
              </a:rPr>
              <a:t>很容易获取工程开发所需的数据</a:t>
            </a:r>
            <a:endParaRPr lang="zh-CN" altLang="en-US" sz="3600" dirty="0">
              <a:ea typeface="文鼎魏碑体简" pitchFamily="18" charset="-122"/>
            </a:endParaRPr>
          </a:p>
          <a:p>
            <a:pPr lvl="1"/>
            <a:r>
              <a:rPr lang="zh-CN" altLang="en-US" sz="3600" dirty="0">
                <a:ea typeface="文鼎魏碑体简" pitchFamily="18" charset="-122"/>
              </a:rPr>
              <a:t>数据恢复和维护所花的时间也大大减少</a:t>
            </a:r>
            <a:endParaRPr lang="zh-CN" altLang="en-US" sz="3200" dirty="0">
              <a:ea typeface="文鼎魏碑体简" pitchFamily="18" charset="-122"/>
            </a:endParaRPr>
          </a:p>
          <a:p>
            <a:endParaRPr lang="en-US" altLang="zh-C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22530" name="Rectangle 2"/>
          <p:cNvSpPr>
            <a:spLocks noGrp="1"/>
          </p:cNvSpPr>
          <p:nvPr>
            <p:ph type="title"/>
          </p:nvPr>
        </p:nvSpPr>
        <p:spPr>
          <a:xfrm>
            <a:off x="762000" y="762000"/>
            <a:ext cx="7772400" cy="1447800"/>
          </a:xfrm>
          <a:ln/>
        </p:spPr>
        <p:txBody>
          <a:bodyPr vert="horz" wrap="square" lIns="92075" tIns="46038" rIns="92075" bIns="46038" anchor="ctr" anchorCtr="0"/>
          <a:p>
            <a:r>
              <a:rPr lang="zh-CN" altLang="en-US" sz="4800" dirty="0">
                <a:ea typeface="文鼎魏碑体简" pitchFamily="18" charset="-122"/>
              </a:rPr>
              <a:t>提高工程开发效率，</a:t>
            </a:r>
            <a:br>
              <a:rPr lang="zh-CN" altLang="en-US" sz="4800" dirty="0">
                <a:ea typeface="文鼎魏碑体简" pitchFamily="18" charset="-122"/>
              </a:rPr>
            </a:br>
            <a:r>
              <a:rPr lang="zh-CN" altLang="en-US" sz="4800" dirty="0">
                <a:ea typeface="文鼎魏碑体简" pitchFamily="18" charset="-122"/>
              </a:rPr>
              <a:t>促进新产品开发</a:t>
            </a:r>
            <a:endParaRPr lang="zh-CN" altLang="en-US" sz="4800" dirty="0">
              <a:ea typeface="文鼎魏碑体简" pitchFamily="18" charset="-122"/>
            </a:endParaRPr>
          </a:p>
        </p:txBody>
      </p:sp>
      <p:sp>
        <p:nvSpPr>
          <p:cNvPr id="22531" name="Rectangle 3"/>
          <p:cNvSpPr>
            <a:spLocks noGrp="1"/>
          </p:cNvSpPr>
          <p:nvPr>
            <p:ph idx="1"/>
          </p:nvPr>
        </p:nvSpPr>
        <p:spPr>
          <a:xfrm>
            <a:off x="914400" y="2266950"/>
            <a:ext cx="7162800" cy="3505200"/>
          </a:xfrm>
          <a:ln/>
        </p:spPr>
        <p:txBody>
          <a:bodyPr vert="horz" wrap="square" lIns="92075" tIns="46038" rIns="92075" bIns="46038" anchor="t" anchorCtr="0"/>
          <a:p>
            <a:r>
              <a:rPr lang="en-US" altLang="zh-CN" sz="4000" dirty="0">
                <a:latin typeface="文鼎魏碑体简" pitchFamily="18" charset="-122"/>
                <a:ea typeface="文鼎魏碑体简" pitchFamily="18" charset="-122"/>
              </a:rPr>
              <a:t> ERP </a:t>
            </a:r>
            <a:r>
              <a:rPr lang="zh-CN" altLang="zh-CN" sz="4000" dirty="0">
                <a:latin typeface="文鼎魏碑体简" pitchFamily="18" charset="-122"/>
                <a:ea typeface="文鼎魏碑体简" pitchFamily="18" charset="-122"/>
              </a:rPr>
              <a:t>提高了工程开发的效率，从而有助于新产品的开发。这在引入新产品较多的企业可以大有作为。</a:t>
            </a:r>
            <a:endParaRPr lang="zh-CN" altLang="zh-CN" sz="4000" dirty="0">
              <a:latin typeface="文鼎魏碑体简" pitchFamily="18" charset="-122"/>
              <a:ea typeface="文鼎魏碑体简" pitchFamily="18" charset="-122"/>
            </a:endParaRPr>
          </a:p>
          <a:p>
            <a:endParaRPr lang="en-US" altLang="zh-C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23554" name="Rectangle 2"/>
          <p:cNvSpPr>
            <a:spLocks noGrp="1"/>
          </p:cNvSpPr>
          <p:nvPr>
            <p:ph type="title"/>
          </p:nvPr>
        </p:nvSpPr>
        <p:spPr>
          <a:xfrm>
            <a:off x="685800" y="381000"/>
            <a:ext cx="7772400" cy="838200"/>
          </a:xfrm>
          <a:ln/>
        </p:spPr>
        <p:txBody>
          <a:bodyPr vert="horz" wrap="square" lIns="92075" tIns="46038" rIns="92075" bIns="46038" anchor="ctr" anchorCtr="0"/>
          <a:p>
            <a:r>
              <a:rPr lang="zh-CN" altLang="en-US" sz="6000" dirty="0">
                <a:ea typeface="文鼎魏碑体简" pitchFamily="18" charset="-122"/>
              </a:rPr>
              <a:t>提高产品质量</a:t>
            </a:r>
            <a:endParaRPr lang="zh-CN" altLang="en-US" sz="6600" dirty="0">
              <a:ea typeface="文鼎魏碑体简" pitchFamily="18" charset="-122"/>
            </a:endParaRPr>
          </a:p>
        </p:txBody>
      </p:sp>
      <p:sp>
        <p:nvSpPr>
          <p:cNvPr id="23555" name="Rectangle 3"/>
          <p:cNvSpPr>
            <a:spLocks noGrp="1"/>
          </p:cNvSpPr>
          <p:nvPr>
            <p:ph idx="1"/>
          </p:nvPr>
        </p:nvSpPr>
        <p:spPr>
          <a:xfrm>
            <a:off x="901700" y="1727200"/>
            <a:ext cx="7124700" cy="4017963"/>
          </a:xfrm>
          <a:ln/>
        </p:spPr>
        <p:txBody>
          <a:bodyPr vert="horz" wrap="square" lIns="92075" tIns="46038" rIns="92075" bIns="46038" anchor="t" anchorCtr="0"/>
          <a:p>
            <a:r>
              <a:rPr lang="zh-CN" altLang="en-US" sz="4000" dirty="0">
                <a:latin typeface="文鼎魏碑体简" pitchFamily="18" charset="-122"/>
                <a:ea typeface="文鼎魏碑体简" pitchFamily="18" charset="-122"/>
              </a:rPr>
              <a:t>在</a:t>
            </a:r>
            <a:r>
              <a:rPr lang="en-US" altLang="zh-CN" sz="4000" dirty="0">
                <a:latin typeface="文鼎魏碑体简" pitchFamily="18" charset="-122"/>
                <a:ea typeface="文鼎魏碑体简" pitchFamily="18" charset="-122"/>
              </a:rPr>
              <a:t>ERP</a:t>
            </a:r>
            <a:r>
              <a:rPr lang="zh-CN" altLang="zh-CN" sz="4000" dirty="0">
                <a:latin typeface="文鼎魏碑体简" pitchFamily="18" charset="-122"/>
                <a:ea typeface="文鼎魏碑体简" pitchFamily="18" charset="-122"/>
              </a:rPr>
              <a:t>环境下，企业的员工在自己的岗位上按部就班地按统一的计划做着自己的工作</a:t>
            </a:r>
            <a:endParaRPr lang="zh-CN" altLang="zh-CN" sz="4000" dirty="0">
              <a:latin typeface="文鼎魏碑体简" pitchFamily="18" charset="-122"/>
              <a:ea typeface="文鼎魏碑体简" pitchFamily="18" charset="-122"/>
            </a:endParaRPr>
          </a:p>
          <a:p>
            <a:r>
              <a:rPr lang="zh-CN" altLang="zh-CN" sz="4000" dirty="0">
                <a:latin typeface="文鼎魏碑体简" pitchFamily="18" charset="-122"/>
                <a:ea typeface="文鼎魏碑体简" pitchFamily="18" charset="-122"/>
              </a:rPr>
              <a:t>企业的生产摆脱了混乱、摆脱了物料短缺，井井有条地进行着</a:t>
            </a:r>
            <a:endParaRPr lang="zh-CN" altLang="en-US" dirty="0">
              <a:latin typeface="文鼎魏碑体简" pitchFamily="18" charset="-122"/>
              <a:ea typeface="文鼎魏碑体简" pitchFamily="18"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6146" name="Rectangle 2"/>
          <p:cNvSpPr>
            <a:spLocks noGrp="1"/>
          </p:cNvSpPr>
          <p:nvPr>
            <p:ph type="title"/>
          </p:nvPr>
        </p:nvSpPr>
        <p:spPr>
          <a:xfrm>
            <a:off x="381000" y="609600"/>
            <a:ext cx="8382000" cy="914400"/>
          </a:xfrm>
          <a:ln/>
        </p:spPr>
        <p:txBody>
          <a:bodyPr vert="horz" wrap="square" lIns="92075" tIns="46038" rIns="92075" bIns="46038" anchor="ctr" anchorCtr="0"/>
          <a:p>
            <a:r>
              <a:rPr lang="en-US" altLang="zh-CN" sz="3600" dirty="0"/>
              <a:t>ERP</a:t>
            </a:r>
            <a:r>
              <a:rPr lang="zh-CN" altLang="en-US" sz="3600" dirty="0"/>
              <a:t>的效益和企业经营机制的转变</a:t>
            </a:r>
            <a:endParaRPr lang="zh-CN" altLang="en-US" sz="3600" dirty="0"/>
          </a:p>
        </p:txBody>
      </p:sp>
      <p:sp>
        <p:nvSpPr>
          <p:cNvPr id="6147" name="Rectangle 3"/>
          <p:cNvSpPr>
            <a:spLocks noGrp="1"/>
          </p:cNvSpPr>
          <p:nvPr>
            <p:ph idx="1"/>
          </p:nvPr>
        </p:nvSpPr>
        <p:spPr>
          <a:ln/>
        </p:spPr>
        <p:txBody>
          <a:bodyPr vert="horz" wrap="square" lIns="92075" tIns="46038" rIns="92075" bIns="46038" anchor="t" anchorCtr="0"/>
          <a:p>
            <a:r>
              <a:rPr lang="en-US" altLang="zh-CN" dirty="0"/>
              <a:t>ERP</a:t>
            </a:r>
            <a:r>
              <a:rPr lang="zh-CN" altLang="en-US" dirty="0"/>
              <a:t>效益概述</a:t>
            </a:r>
            <a:endParaRPr lang="zh-CN" altLang="en-US" dirty="0"/>
          </a:p>
          <a:p>
            <a:r>
              <a:rPr lang="zh-CN" altLang="en-US" dirty="0"/>
              <a:t>市场销售工作的转变</a:t>
            </a:r>
            <a:endParaRPr lang="zh-CN" altLang="en-US" dirty="0"/>
          </a:p>
          <a:p>
            <a:r>
              <a:rPr lang="zh-CN" altLang="en-US" dirty="0"/>
              <a:t>生产管理的转变</a:t>
            </a:r>
            <a:endParaRPr lang="zh-CN" altLang="en-US" dirty="0"/>
          </a:p>
          <a:p>
            <a:r>
              <a:rPr lang="zh-CN" altLang="en-US" dirty="0"/>
              <a:t>采购管理的转变</a:t>
            </a:r>
            <a:endParaRPr lang="zh-CN" altLang="en-US" dirty="0"/>
          </a:p>
          <a:p>
            <a:r>
              <a:rPr lang="zh-CN" altLang="en-US" dirty="0"/>
              <a:t>财务管理的转变</a:t>
            </a:r>
            <a:endParaRPr lang="zh-CN" altLang="en-US" dirty="0"/>
          </a:p>
          <a:p>
            <a:r>
              <a:rPr lang="zh-CN" altLang="en-US" dirty="0"/>
              <a:t>工程技术管理的转变</a:t>
            </a:r>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24578"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提高产品质量</a:t>
            </a:r>
            <a:endParaRPr lang="zh-CN" altLang="en-US" sz="6000" dirty="0">
              <a:ea typeface="文鼎魏碑体简" pitchFamily="18" charset="-122"/>
            </a:endParaRPr>
          </a:p>
        </p:txBody>
      </p:sp>
      <p:sp>
        <p:nvSpPr>
          <p:cNvPr id="24579" name="Rectangle 3"/>
          <p:cNvSpPr>
            <a:spLocks noGrp="1"/>
          </p:cNvSpPr>
          <p:nvPr>
            <p:ph idx="1"/>
          </p:nvPr>
        </p:nvSpPr>
        <p:spPr>
          <a:xfrm>
            <a:off x="838200" y="2209800"/>
            <a:ext cx="7467600" cy="3962400"/>
          </a:xfrm>
          <a:ln/>
        </p:spPr>
        <p:txBody>
          <a:bodyPr vert="horz" wrap="square" lIns="92075" tIns="46038" rIns="92075" bIns="46038" anchor="t" anchorCtr="0"/>
          <a:p>
            <a:r>
              <a:rPr lang="zh-CN" altLang="zh-CN" sz="4000" dirty="0">
                <a:latin typeface="文鼎魏碑体简" pitchFamily="18" charset="-122"/>
                <a:ea typeface="文鼎魏碑体简" pitchFamily="18" charset="-122"/>
              </a:rPr>
              <a:t>企业的工作质量提高了，产品质量肯定可以得到提高。</a:t>
            </a:r>
            <a:endParaRPr lang="zh-CN" altLang="zh-CN" sz="4000" dirty="0">
              <a:latin typeface="文鼎魏碑体简" pitchFamily="18" charset="-122"/>
              <a:ea typeface="文鼎魏碑体简" pitchFamily="18" charset="-122"/>
            </a:endParaRPr>
          </a:p>
          <a:p>
            <a:r>
              <a:rPr lang="zh-CN" altLang="zh-CN" sz="4000" dirty="0">
                <a:latin typeface="文鼎魏碑体简" pitchFamily="18" charset="-122"/>
                <a:ea typeface="文鼎魏碑体简" pitchFamily="18" charset="-122"/>
              </a:rPr>
              <a:t>事实上，</a:t>
            </a:r>
            <a:r>
              <a:rPr lang="en-US" altLang="zh-CN" sz="4000" dirty="0">
                <a:latin typeface="文鼎魏碑体简" pitchFamily="18" charset="-122"/>
                <a:ea typeface="文鼎魏碑体简" pitchFamily="18" charset="-122"/>
              </a:rPr>
              <a:t>ISO9000</a:t>
            </a:r>
            <a:r>
              <a:rPr lang="zh-CN" altLang="zh-CN" sz="4000" dirty="0">
                <a:latin typeface="文鼎魏碑体简" pitchFamily="18" charset="-122"/>
                <a:ea typeface="文鼎魏碑体简" pitchFamily="18" charset="-122"/>
              </a:rPr>
              <a:t>系列所认证的正是企业的工作质量。</a:t>
            </a:r>
            <a:endParaRPr lang="zh-CN" altLang="en-US" sz="3600" dirty="0">
              <a:latin typeface="文鼎魏碑体简" pitchFamily="18" charset="-122"/>
              <a:ea typeface="文鼎魏碑体简" pitchFamily="18"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25602"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提高管理水平</a:t>
            </a:r>
            <a:endParaRPr lang="zh-CN" altLang="en-US" sz="6000" dirty="0">
              <a:ea typeface="文鼎魏碑体简" pitchFamily="18" charset="-122"/>
            </a:endParaRPr>
          </a:p>
        </p:txBody>
      </p:sp>
      <p:sp>
        <p:nvSpPr>
          <p:cNvPr id="25603" name="Rectangle 3"/>
          <p:cNvSpPr>
            <a:spLocks noGrp="1"/>
          </p:cNvSpPr>
          <p:nvPr>
            <p:ph idx="1"/>
          </p:nvPr>
        </p:nvSpPr>
        <p:spPr>
          <a:xfrm>
            <a:off x="762000" y="1657350"/>
            <a:ext cx="7391400" cy="4114800"/>
          </a:xfrm>
          <a:ln/>
        </p:spPr>
        <p:txBody>
          <a:bodyPr vert="horz" wrap="square" lIns="92075" tIns="46038" rIns="92075" bIns="46038" anchor="t" anchorCtr="0"/>
          <a:p>
            <a:r>
              <a:rPr lang="zh-CN" altLang="en-US" sz="4000" dirty="0">
                <a:latin typeface="文鼎魏碑体简" pitchFamily="18" charset="-122"/>
                <a:ea typeface="文鼎魏碑体简" pitchFamily="18" charset="-122"/>
              </a:rPr>
              <a:t>更有效的管理 </a:t>
            </a:r>
            <a:r>
              <a:rPr lang="zh-CN" altLang="en-US" dirty="0">
                <a:latin typeface="文鼎魏碑体简" pitchFamily="18" charset="-122"/>
                <a:ea typeface="文鼎魏碑体简" pitchFamily="18" charset="-122"/>
              </a:rPr>
              <a:t> </a:t>
            </a:r>
            <a:endParaRPr lang="zh-CN" altLang="en-US" dirty="0">
              <a:latin typeface="文鼎魏碑体简" pitchFamily="18" charset="-122"/>
              <a:ea typeface="文鼎魏碑体简" pitchFamily="18" charset="-122"/>
            </a:endParaRPr>
          </a:p>
          <a:p>
            <a:pPr>
              <a:buNone/>
            </a:pPr>
            <a:r>
              <a:rPr lang="zh-CN" altLang="en-US" dirty="0">
                <a:latin typeface="文鼎魏碑体简" pitchFamily="18" charset="-122"/>
                <a:ea typeface="文鼎魏碑体简" pitchFamily="18" charset="-122"/>
              </a:rPr>
              <a:t>  </a:t>
            </a:r>
            <a:r>
              <a:rPr lang="zh-CN" altLang="en-US" sz="3600" dirty="0">
                <a:latin typeface="文鼎魏碑体简" pitchFamily="18" charset="-122"/>
                <a:ea typeface="文鼎魏碑体简" pitchFamily="18" charset="-122"/>
              </a:rPr>
              <a:t>通过</a:t>
            </a:r>
            <a:r>
              <a:rPr lang="en-US" altLang="zh-CN" sz="3600" dirty="0">
                <a:latin typeface="文鼎魏碑体简" pitchFamily="18" charset="-122"/>
                <a:ea typeface="文鼎魏碑体简" pitchFamily="18" charset="-122"/>
              </a:rPr>
              <a:t>ERP</a:t>
            </a:r>
            <a:r>
              <a:rPr lang="zh-CN" altLang="zh-CN" sz="3600" dirty="0">
                <a:latin typeface="文鼎魏碑体简" pitchFamily="18" charset="-122"/>
                <a:ea typeface="文鼎魏碑体简" pitchFamily="18" charset="-122"/>
              </a:rPr>
              <a:t>系统，使信息的传递和获取更准确、更及时。从而</a:t>
            </a:r>
            <a:r>
              <a:rPr lang="zh-CN" altLang="en-US" sz="3600" dirty="0">
                <a:latin typeface="文鼎魏碑体简" pitchFamily="18" charset="-122"/>
                <a:ea typeface="文鼎魏碑体简" pitchFamily="18" charset="-122"/>
              </a:rPr>
              <a:t>使管理人员超前看到企业运营的发展趋势，赢得了时间，可以去做他们该做的事情，使管理更有效。</a:t>
            </a:r>
            <a:endParaRPr lang="zh-CN" altLang="en-US"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26626"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提高管理水平</a:t>
            </a:r>
            <a:endParaRPr lang="zh-CN" altLang="en-US" sz="6600" dirty="0">
              <a:ea typeface="文鼎魏碑体简" pitchFamily="18" charset="-122"/>
            </a:endParaRPr>
          </a:p>
        </p:txBody>
      </p:sp>
      <p:sp>
        <p:nvSpPr>
          <p:cNvPr id="26627" name="Rectangle 3"/>
          <p:cNvSpPr>
            <a:spLocks noGrp="1"/>
          </p:cNvSpPr>
          <p:nvPr>
            <p:ph idx="1"/>
          </p:nvPr>
        </p:nvSpPr>
        <p:spPr>
          <a:ln/>
        </p:spPr>
        <p:txBody>
          <a:bodyPr vert="horz" wrap="square" lIns="92075" tIns="46038" rIns="92075" bIns="46038" anchor="t" anchorCtr="0"/>
          <a:p>
            <a:pPr algn="just">
              <a:buClr>
                <a:schemeClr val="tx1"/>
              </a:buClr>
              <a:buSzPct val="50000"/>
              <a:buFont typeface="Monotype Sorts" pitchFamily="2" charset="2"/>
              <a:buChar char="l"/>
            </a:pPr>
            <a:r>
              <a:rPr lang="zh-CN" altLang="en-US" sz="4000" dirty="0">
                <a:latin typeface="文鼎魏碑体简" pitchFamily="18" charset="-122"/>
                <a:ea typeface="文鼎魏碑体简" pitchFamily="18" charset="-122"/>
              </a:rPr>
              <a:t>整体配合的意识和作用加强 </a:t>
            </a:r>
            <a:r>
              <a:rPr lang="zh-CN" altLang="en-US" dirty="0">
                <a:latin typeface="文鼎魏碑体简" pitchFamily="18" charset="-122"/>
                <a:ea typeface="文鼎魏碑体简" pitchFamily="18" charset="-122"/>
              </a:rPr>
              <a:t> </a:t>
            </a:r>
            <a:endParaRPr lang="zh-CN" altLang="en-US" dirty="0">
              <a:latin typeface="文鼎魏碑体简" pitchFamily="18" charset="-122"/>
              <a:ea typeface="文鼎魏碑体简" pitchFamily="18" charset="-122"/>
            </a:endParaRPr>
          </a:p>
          <a:p>
            <a:pPr algn="just">
              <a:buClr>
                <a:schemeClr val="tx1"/>
              </a:buClr>
              <a:buSzPct val="50000"/>
              <a:buNone/>
            </a:pPr>
            <a:r>
              <a:rPr lang="zh-CN" altLang="en-US" dirty="0">
                <a:latin typeface="文鼎魏碑体简" pitchFamily="18" charset="-122"/>
                <a:ea typeface="文鼎魏碑体简" pitchFamily="18" charset="-122"/>
              </a:rPr>
              <a:t> 把</a:t>
            </a:r>
            <a:r>
              <a:rPr lang="en-US" altLang="zh-CN" dirty="0">
                <a:latin typeface="文鼎魏碑体简" pitchFamily="18" charset="-122"/>
                <a:ea typeface="文鼎魏碑体简" pitchFamily="18" charset="-122"/>
              </a:rPr>
              <a:t>ERP</a:t>
            </a:r>
            <a:r>
              <a:rPr lang="zh-CN" altLang="zh-CN" dirty="0">
                <a:latin typeface="文鼎魏碑体简" pitchFamily="18" charset="-122"/>
                <a:ea typeface="文鼎魏碑体简" pitchFamily="18" charset="-122"/>
              </a:rPr>
              <a:t>作为整个企业的通讯系统，通过准确和及时的信息传递，</a:t>
            </a:r>
            <a:r>
              <a:rPr lang="zh-CN" altLang="en-US" dirty="0">
                <a:latin typeface="文鼎魏碑体简" pitchFamily="18" charset="-122"/>
                <a:ea typeface="文鼎魏碑体简" pitchFamily="18" charset="-122"/>
              </a:rPr>
              <a:t>把大家的精力集中在同一个方向上。特别是在市场销售和生产制造部门之间可以形成一种从未有过的、深刻的相互合作。共同努力，满足客户需求，赢得市场。</a:t>
            </a:r>
            <a:endParaRPr lang="zh-CN" altLang="en-US" dirty="0">
              <a:latin typeface="文鼎魏碑体简" pitchFamily="18" charset="-122"/>
              <a:ea typeface="文鼎魏碑体简" pitchFamily="18"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27650"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提高管理水平</a:t>
            </a:r>
            <a:endParaRPr lang="zh-CN" altLang="en-US" sz="6000" dirty="0">
              <a:ea typeface="文鼎魏碑体简" pitchFamily="18" charset="-122"/>
            </a:endParaRPr>
          </a:p>
        </p:txBody>
      </p:sp>
      <p:sp>
        <p:nvSpPr>
          <p:cNvPr id="27651" name="Rectangle 3"/>
          <p:cNvSpPr>
            <a:spLocks noGrp="1"/>
          </p:cNvSpPr>
          <p:nvPr>
            <p:ph idx="1"/>
          </p:nvPr>
        </p:nvSpPr>
        <p:spPr>
          <a:ln/>
        </p:spPr>
        <p:txBody>
          <a:bodyPr vert="horz" wrap="square" lIns="92075" tIns="46038" rIns="92075" bIns="46038" anchor="t" anchorCtr="0"/>
          <a:p>
            <a:pPr>
              <a:buClr>
                <a:schemeClr val="tx1"/>
              </a:buClr>
              <a:buSzPct val="35000"/>
              <a:buFont typeface="Webdings" panose="05030102010509060703" pitchFamily="18" charset="2"/>
              <a:buChar char="n"/>
            </a:pPr>
            <a:r>
              <a:rPr lang="zh-CN" altLang="en-US" sz="4000" dirty="0">
                <a:latin typeface="文鼎魏碑体简" pitchFamily="18" charset="-122"/>
                <a:ea typeface="文鼎魏碑体简" pitchFamily="18" charset="-122"/>
              </a:rPr>
              <a:t>更有效的监督作用</a:t>
            </a:r>
            <a:r>
              <a:rPr lang="zh-CN" altLang="en-US" sz="2800" dirty="0">
                <a:latin typeface="文鼎魏碑体简" pitchFamily="18" charset="-122"/>
                <a:ea typeface="文鼎魏碑体简" pitchFamily="18" charset="-122"/>
              </a:rPr>
              <a:t>  </a:t>
            </a:r>
            <a:endParaRPr lang="zh-CN" altLang="en-US" sz="2800" dirty="0">
              <a:latin typeface="文鼎魏碑体简" pitchFamily="18" charset="-122"/>
              <a:ea typeface="文鼎魏碑体简" pitchFamily="18" charset="-122"/>
            </a:endParaRPr>
          </a:p>
          <a:p>
            <a:pPr>
              <a:buClr>
                <a:schemeClr val="tx1"/>
              </a:buClr>
              <a:buSzPct val="35000"/>
              <a:buFont typeface="Webdings" panose="05030102010509060703" pitchFamily="18" charset="2"/>
              <a:buNone/>
            </a:pPr>
            <a:r>
              <a:rPr lang="zh-CN" altLang="en-US" sz="2800" dirty="0">
                <a:latin typeface="文鼎魏碑体简" pitchFamily="18" charset="-122"/>
                <a:ea typeface="文鼎魏碑体简" pitchFamily="18" charset="-122"/>
              </a:rPr>
              <a:t>  有资料反映，美国制造企业的工长们平均要花</a:t>
            </a:r>
            <a:r>
              <a:rPr lang="en-US" altLang="zh-CN" sz="2800" dirty="0">
                <a:latin typeface="文鼎魏碑体简" pitchFamily="18" charset="-122"/>
                <a:ea typeface="文鼎魏碑体简" pitchFamily="18" charset="-122"/>
              </a:rPr>
              <a:t>60%</a:t>
            </a:r>
            <a:r>
              <a:rPr lang="zh-CN" altLang="en-US" sz="2800" dirty="0">
                <a:latin typeface="文鼎魏碑体简" pitchFamily="18" charset="-122"/>
                <a:ea typeface="文鼎魏碑体简" pitchFamily="18" charset="-122"/>
              </a:rPr>
              <a:t>的时间去忙于</a:t>
            </a:r>
            <a:r>
              <a:rPr lang="zh-CN" altLang="en-US" sz="2800" dirty="0">
                <a:ea typeface="文鼎魏碑体简" pitchFamily="18" charset="-122"/>
              </a:rPr>
              <a:t>“</a:t>
            </a:r>
            <a:r>
              <a:rPr lang="zh-CN" altLang="en-US" sz="2800" dirty="0">
                <a:latin typeface="文鼎魏碑体简" pitchFamily="18" charset="-122"/>
                <a:ea typeface="文鼎魏碑体简" pitchFamily="18" charset="-122"/>
              </a:rPr>
              <a:t>救火</a:t>
            </a:r>
            <a:r>
              <a:rPr lang="zh-CN" altLang="en-US" sz="2800" dirty="0">
                <a:ea typeface="文鼎魏碑体简" pitchFamily="18" charset="-122"/>
              </a:rPr>
              <a:t>”</a:t>
            </a:r>
            <a:r>
              <a:rPr lang="zh-CN" altLang="en-US" sz="2800" dirty="0">
                <a:latin typeface="文鼎魏碑体简" pitchFamily="18" charset="-122"/>
                <a:ea typeface="文鼎魏碑体简" pitchFamily="18" charset="-122"/>
              </a:rPr>
              <a:t>，即处理那些出乎意料而突然出现的紧急事件。精力和时间大部分被零零碎碎地消耗掉了。使用了</a:t>
            </a:r>
            <a:r>
              <a:rPr lang="en-US" altLang="zh-CN" sz="2800" dirty="0">
                <a:latin typeface="文鼎魏碑体简" pitchFamily="18" charset="-122"/>
                <a:ea typeface="文鼎魏碑体简" pitchFamily="18" charset="-122"/>
              </a:rPr>
              <a:t>ERP</a:t>
            </a:r>
            <a:r>
              <a:rPr lang="zh-CN" altLang="en-US" sz="2800" dirty="0">
                <a:latin typeface="文鼎魏碑体简" pitchFamily="18" charset="-122"/>
                <a:ea typeface="文鼎魏碑体简" pitchFamily="18" charset="-122"/>
              </a:rPr>
              <a:t>，工长们可以把精力集中于他们应当做的监督管理工作。从而使劳动力的监督管理工作更有成效。</a:t>
            </a:r>
            <a:endParaRPr lang="zh-CN" altLang="en-US" sz="2800" dirty="0">
              <a:latin typeface="文鼎魏碑体简" pitchFamily="18" charset="-122"/>
              <a:ea typeface="文鼎魏碑体简" pitchFamily="18" charset="-122"/>
            </a:endParaRPr>
          </a:p>
          <a:p>
            <a:pPr>
              <a:buFont typeface="Monotype Sorts" pitchFamily="2" charset="2"/>
              <a:buChar char="F"/>
            </a:pPr>
            <a:endParaRPr lang="en-US" altLang="zh-C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28674" name="Rectangle 2"/>
          <p:cNvSpPr>
            <a:spLocks noGrp="1"/>
          </p:cNvSpPr>
          <p:nvPr>
            <p:ph type="title"/>
          </p:nvPr>
        </p:nvSpPr>
        <p:spPr>
          <a:xfrm>
            <a:off x="685800" y="457200"/>
            <a:ext cx="7772400" cy="838200"/>
          </a:xfrm>
          <a:ln/>
        </p:spPr>
        <p:txBody>
          <a:bodyPr vert="horz" wrap="square" lIns="92075" tIns="46038" rIns="92075" bIns="46038" anchor="ctr" anchorCtr="0"/>
          <a:p>
            <a:r>
              <a:rPr lang="zh-CN" altLang="en-US" sz="6000" dirty="0">
                <a:ea typeface="文鼎魏碑体简" pitchFamily="18" charset="-122"/>
              </a:rPr>
              <a:t>为科学决策提供依据</a:t>
            </a:r>
            <a:endParaRPr lang="zh-CN" altLang="en-US" sz="6000" dirty="0">
              <a:ea typeface="文鼎魏碑体简" pitchFamily="18" charset="-122"/>
            </a:endParaRPr>
          </a:p>
        </p:txBody>
      </p:sp>
      <p:sp>
        <p:nvSpPr>
          <p:cNvPr id="28675" name="Rectangle 3"/>
          <p:cNvSpPr>
            <a:spLocks noGrp="1"/>
          </p:cNvSpPr>
          <p:nvPr>
            <p:ph idx="1"/>
          </p:nvPr>
        </p:nvSpPr>
        <p:spPr>
          <a:xfrm>
            <a:off x="533400" y="1524000"/>
            <a:ext cx="7924800" cy="4572000"/>
          </a:xfrm>
          <a:ln/>
        </p:spPr>
        <p:txBody>
          <a:bodyPr vert="horz" wrap="square" lIns="92075" tIns="46038" rIns="92075" bIns="46038" anchor="t" anchorCtr="0"/>
          <a:p>
            <a:r>
              <a:rPr lang="zh-CN" altLang="en-US" sz="3600" dirty="0">
                <a:latin typeface="文鼎魏碑体简" pitchFamily="18" charset="-122"/>
                <a:ea typeface="文鼎魏碑体简" pitchFamily="18" charset="-122"/>
              </a:rPr>
              <a:t>通过</a:t>
            </a:r>
            <a:r>
              <a:rPr lang="en-US" altLang="zh-CN" sz="3600" dirty="0">
                <a:latin typeface="文鼎魏碑体简" pitchFamily="18" charset="-122"/>
                <a:ea typeface="文鼎魏碑体简" pitchFamily="18" charset="-122"/>
              </a:rPr>
              <a:t>ERP</a:t>
            </a:r>
            <a:r>
              <a:rPr lang="zh-CN" altLang="en-US" sz="3600" dirty="0">
                <a:latin typeface="文鼎魏碑体简" pitchFamily="18" charset="-122"/>
                <a:ea typeface="文鼎魏碑体简" pitchFamily="18" charset="-122"/>
              </a:rPr>
              <a:t>，把经营规划和生产规划这样的高层管理计划分解转换为低层次上的各种详细的计划。</a:t>
            </a:r>
            <a:endParaRPr lang="zh-CN" altLang="en-US" sz="3600" dirty="0">
              <a:latin typeface="文鼎魏碑体简" pitchFamily="18" charset="-122"/>
              <a:ea typeface="文鼎魏碑体简" pitchFamily="18" charset="-122"/>
            </a:endParaRPr>
          </a:p>
          <a:p>
            <a:r>
              <a:rPr lang="zh-CN" altLang="en-US" sz="3600" dirty="0">
                <a:latin typeface="文鼎魏碑体简" pitchFamily="18" charset="-122"/>
                <a:ea typeface="文鼎魏碑体简" pitchFamily="18" charset="-122"/>
              </a:rPr>
              <a:t>这些计划要由企业的每个员工去遵照执行。合在一起，企业的所有员工执行的是一个统一的计划。</a:t>
            </a:r>
            <a:endParaRPr lang="zh-CN" altLang="en-US" sz="3600" dirty="0">
              <a:latin typeface="文鼎魏碑体简" pitchFamily="18" charset="-122"/>
              <a:ea typeface="文鼎魏碑体简" pitchFamily="18" charset="-122"/>
            </a:endParaRPr>
          </a:p>
          <a:p>
            <a:endParaRPr lang="zh-CN" altLang="en-US" dirty="0"/>
          </a:p>
          <a:p>
            <a:endParaRPr lang="en-US" altLang="zh-C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7"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29698"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为科学决策提供依据</a:t>
            </a:r>
            <a:endParaRPr lang="zh-CN" altLang="en-US" sz="6000" dirty="0">
              <a:ea typeface="文鼎魏碑体简" pitchFamily="18" charset="-122"/>
            </a:endParaRPr>
          </a:p>
        </p:txBody>
      </p:sp>
      <p:sp>
        <p:nvSpPr>
          <p:cNvPr id="29699" name="Rectangle 3"/>
          <p:cNvSpPr>
            <a:spLocks noGrp="1"/>
          </p:cNvSpPr>
          <p:nvPr>
            <p:ph idx="1"/>
          </p:nvPr>
        </p:nvSpPr>
        <p:spPr>
          <a:xfrm>
            <a:off x="901700" y="2003425"/>
            <a:ext cx="7485063" cy="3741738"/>
          </a:xfrm>
          <a:ln/>
        </p:spPr>
        <p:txBody>
          <a:bodyPr vert="horz" wrap="square" lIns="92075" tIns="46038" rIns="92075" bIns="46038" anchor="t" anchorCtr="0"/>
          <a:p>
            <a:r>
              <a:rPr lang="zh-CN" altLang="en-US" sz="3600" dirty="0">
                <a:latin typeface="文鼎魏碑体简" pitchFamily="18" charset="-122"/>
                <a:ea typeface="文鼎魏碑体简" pitchFamily="18" charset="-122"/>
              </a:rPr>
              <a:t>以统一的计划指导企业运作，上层的变化可以灵敏地传递到下层，而下层的情况也可以灵敏地反馈到上层。</a:t>
            </a:r>
            <a:endParaRPr lang="zh-CN" altLang="en-US" sz="3600" dirty="0">
              <a:latin typeface="文鼎魏碑体简" pitchFamily="18" charset="-122"/>
              <a:ea typeface="文鼎魏碑体简" pitchFamily="18" charset="-122"/>
            </a:endParaRPr>
          </a:p>
          <a:p>
            <a:r>
              <a:rPr lang="zh-CN" altLang="en-US" sz="3600" dirty="0">
                <a:latin typeface="文鼎魏碑体简" pitchFamily="18" charset="-122"/>
                <a:ea typeface="文鼎魏碑体简" pitchFamily="18" charset="-122"/>
              </a:rPr>
              <a:t>通过</a:t>
            </a:r>
            <a:r>
              <a:rPr lang="en-US" altLang="zh-CN" sz="3600" dirty="0">
                <a:latin typeface="文鼎魏碑体简" pitchFamily="18" charset="-122"/>
                <a:ea typeface="文鼎魏碑体简" pitchFamily="18" charset="-122"/>
              </a:rPr>
              <a:t>ERP</a:t>
            </a:r>
            <a:r>
              <a:rPr lang="zh-CN" altLang="en-US" sz="3600" dirty="0">
                <a:latin typeface="文鼎魏碑体简" pitchFamily="18" charset="-122"/>
                <a:ea typeface="文鼎魏碑体简" pitchFamily="18" charset="-122"/>
              </a:rPr>
              <a:t>，使得有计划、有控制的管理成为可能。因此，</a:t>
            </a:r>
            <a:r>
              <a:rPr lang="en-US" altLang="zh-CN" sz="3600" dirty="0">
                <a:latin typeface="文鼎魏碑体简" pitchFamily="18" charset="-122"/>
                <a:ea typeface="文鼎魏碑体简" pitchFamily="18" charset="-122"/>
              </a:rPr>
              <a:t>ERP</a:t>
            </a:r>
            <a:r>
              <a:rPr lang="zh-CN" altLang="en-US" sz="3600" dirty="0">
                <a:latin typeface="文鼎魏碑体简" pitchFamily="18" charset="-122"/>
                <a:ea typeface="文鼎魏碑体简" pitchFamily="18" charset="-122"/>
              </a:rPr>
              <a:t>为企业的高层管理提供了工具</a:t>
            </a:r>
            <a:r>
              <a:rPr lang="zh-CN" altLang="en-US" sz="3600" dirty="0"/>
              <a:t>。</a:t>
            </a:r>
            <a:endParaRPr lang="zh-CN"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30722" name="Rectangle 2"/>
          <p:cNvSpPr>
            <a:spLocks noGrp="1"/>
          </p:cNvSpPr>
          <p:nvPr>
            <p:ph type="title"/>
          </p:nvPr>
        </p:nvSpPr>
        <p:spPr>
          <a:xfrm>
            <a:off x="685800" y="381000"/>
            <a:ext cx="7772400" cy="1066800"/>
          </a:xfrm>
          <a:ln/>
        </p:spPr>
        <p:txBody>
          <a:bodyPr vert="horz" wrap="square" lIns="92075" tIns="46038" rIns="92075" bIns="46038" anchor="ctr" anchorCtr="0"/>
          <a:p>
            <a:r>
              <a:rPr lang="zh-CN" altLang="en-US" sz="6000" dirty="0">
                <a:ea typeface="文鼎魏碑体简" pitchFamily="18" charset="-122"/>
              </a:rPr>
              <a:t>为科学决策提供依据</a:t>
            </a:r>
            <a:endParaRPr lang="zh-CN" altLang="en-US" sz="6600" dirty="0">
              <a:ea typeface="文鼎魏碑体简" pitchFamily="18" charset="-122"/>
            </a:endParaRPr>
          </a:p>
        </p:txBody>
      </p:sp>
      <p:sp>
        <p:nvSpPr>
          <p:cNvPr id="30723" name="Rectangle 3"/>
          <p:cNvSpPr>
            <a:spLocks noGrp="1"/>
          </p:cNvSpPr>
          <p:nvPr>
            <p:ph idx="1"/>
          </p:nvPr>
        </p:nvSpPr>
        <p:spPr>
          <a:xfrm>
            <a:off x="1117600" y="1657350"/>
            <a:ext cx="6837363" cy="4087813"/>
          </a:xfrm>
          <a:ln/>
        </p:spPr>
        <p:txBody>
          <a:bodyPr vert="horz" wrap="square" lIns="92075" tIns="46038" rIns="92075" bIns="46038" anchor="t" anchorCtr="0"/>
          <a:p>
            <a:pPr algn="just"/>
            <a:r>
              <a:rPr lang="zh-CN" altLang="en-US" sz="3600" dirty="0">
                <a:latin typeface="文鼎魏碑体简" pitchFamily="18" charset="-122"/>
                <a:ea typeface="文鼎魏碑体简" pitchFamily="18" charset="-122"/>
              </a:rPr>
              <a:t>某些企业应用</a:t>
            </a:r>
            <a:r>
              <a:rPr lang="en-US" altLang="zh-CN" sz="3600" dirty="0">
                <a:latin typeface="文鼎魏碑体简" pitchFamily="18" charset="-122"/>
                <a:ea typeface="文鼎魏碑体简" pitchFamily="18" charset="-122"/>
              </a:rPr>
              <a:t>ERP</a:t>
            </a:r>
            <a:r>
              <a:rPr lang="zh-CN" altLang="en-US" sz="3600" dirty="0">
                <a:latin typeface="文鼎魏碑体简" pitchFamily="18" charset="-122"/>
                <a:ea typeface="文鼎魏碑体简" pitchFamily="18" charset="-122"/>
              </a:rPr>
              <a:t>系统在多方面获得了显著的效益，减少了库存、改善了服务、提高了生产率，等等。但是，在企业的高层管理人员看来，更重要、更深刻的效益却是获得了经营和控制企业的有效工具。</a:t>
            </a:r>
            <a:endParaRPr lang="zh-CN" altLang="en-US" sz="3600" dirty="0">
              <a:latin typeface="文鼎魏碑体简" pitchFamily="18" charset="-122"/>
              <a:ea typeface="文鼎魏碑体简" pitchFamily="18"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5"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31746"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为科学决策提供依据</a:t>
            </a:r>
            <a:endParaRPr lang="zh-CN" altLang="en-US" sz="6000" dirty="0">
              <a:ea typeface="文鼎魏碑体简" pitchFamily="18" charset="-122"/>
            </a:endParaRPr>
          </a:p>
        </p:txBody>
      </p:sp>
      <p:sp>
        <p:nvSpPr>
          <p:cNvPr id="31747" name="Rectangle 3"/>
          <p:cNvSpPr>
            <a:spLocks noGrp="1"/>
          </p:cNvSpPr>
          <p:nvPr>
            <p:ph idx="1"/>
          </p:nvPr>
        </p:nvSpPr>
        <p:spPr>
          <a:xfrm>
            <a:off x="838200" y="1657350"/>
            <a:ext cx="7467600" cy="4114800"/>
          </a:xfrm>
          <a:ln/>
        </p:spPr>
        <p:txBody>
          <a:bodyPr vert="horz" wrap="square" lIns="92075" tIns="46038" rIns="92075" bIns="46038" anchor="t" anchorCtr="0"/>
          <a:p>
            <a:r>
              <a:rPr lang="zh-CN" altLang="en-US" sz="3600" dirty="0">
                <a:latin typeface="文鼎魏碑体简" pitchFamily="18" charset="-122"/>
                <a:ea typeface="文鼎魏碑体简" pitchFamily="18" charset="-122"/>
              </a:rPr>
              <a:t>企业的高层管理人员认为，以</a:t>
            </a:r>
            <a:r>
              <a:rPr lang="en-US" altLang="zh-CN" sz="3600" dirty="0">
                <a:latin typeface="文鼎魏碑体简" pitchFamily="18" charset="-122"/>
                <a:ea typeface="文鼎魏碑体简" pitchFamily="18" charset="-122"/>
              </a:rPr>
              <a:t>ERP</a:t>
            </a:r>
            <a:r>
              <a:rPr lang="zh-CN" altLang="en-US" sz="3600" dirty="0">
                <a:latin typeface="文鼎魏碑体简" pitchFamily="18" charset="-122"/>
                <a:ea typeface="文鼎魏碑体简" pitchFamily="18" charset="-122"/>
              </a:rPr>
              <a:t>系统为工具运行一个企业，和过去的情况相比恰如白天和黑夜。表现在控制的程度、花费的时间以及方式都和过去大为不同。</a:t>
            </a:r>
            <a:endParaRPr lang="zh-CN" altLang="en-US" sz="2000" dirty="0">
              <a:latin typeface="文鼎魏碑体简" pitchFamily="18" charset="-122"/>
              <a:ea typeface="文鼎魏碑体简" pitchFamily="18" charset="-122"/>
            </a:endParaRPr>
          </a:p>
          <a:p>
            <a:endParaRPr lang="en-US" altLang="zh-C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32770" name="Rectangle 2"/>
          <p:cNvSpPr>
            <a:spLocks noGrp="1"/>
          </p:cNvSpPr>
          <p:nvPr>
            <p:ph type="title"/>
          </p:nvPr>
        </p:nvSpPr>
        <p:spPr>
          <a:xfrm>
            <a:off x="685800" y="457200"/>
            <a:ext cx="7772400" cy="1066800"/>
          </a:xfrm>
          <a:ln/>
        </p:spPr>
        <p:txBody>
          <a:bodyPr vert="horz" wrap="square" lIns="92075" tIns="46038" rIns="92075" bIns="46038" anchor="ctr" anchorCtr="0"/>
          <a:p>
            <a:r>
              <a:rPr lang="zh-CN" altLang="en-US" sz="6000" dirty="0">
                <a:ea typeface="文鼎魏碑体简" pitchFamily="18" charset="-122"/>
              </a:rPr>
              <a:t>为科学决策提供依据</a:t>
            </a:r>
            <a:endParaRPr lang="zh-CN" altLang="en-US" sz="6000" dirty="0">
              <a:ea typeface="文鼎魏碑体简" pitchFamily="18" charset="-122"/>
            </a:endParaRPr>
          </a:p>
        </p:txBody>
      </p:sp>
      <p:sp>
        <p:nvSpPr>
          <p:cNvPr id="32771" name="Rectangle 3"/>
          <p:cNvSpPr>
            <a:spLocks noGrp="1"/>
          </p:cNvSpPr>
          <p:nvPr>
            <p:ph idx="1"/>
          </p:nvPr>
        </p:nvSpPr>
        <p:spPr>
          <a:xfrm>
            <a:off x="901700" y="1727200"/>
            <a:ext cx="7556500" cy="4017963"/>
          </a:xfrm>
          <a:ln/>
        </p:spPr>
        <p:txBody>
          <a:bodyPr vert="horz" wrap="square" lIns="92075" tIns="46038" rIns="92075" bIns="46038" anchor="t" anchorCtr="0"/>
          <a:p>
            <a:pPr>
              <a:lnSpc>
                <a:spcPct val="90000"/>
              </a:lnSpc>
            </a:pPr>
            <a:r>
              <a:rPr lang="zh-CN" altLang="en-US" sz="3600" dirty="0">
                <a:latin typeface="文鼎魏碑体简" pitchFamily="18" charset="-122"/>
                <a:ea typeface="文鼎魏碑体简" pitchFamily="18" charset="-122"/>
              </a:rPr>
              <a:t>例如，过去经常必须在市场营销部门和生产制造部门之间作出仲裁，而这占去了相当多的时间。现在则很少纠缠于这类问题。在几个月的时间内，只须花一天的时间去检查计划。一旦计划决定了，问题就解决了。因此，可以有更多的时间和精力去考虑和做更重要的工作。</a:t>
            </a:r>
            <a:endParaRPr lang="zh-CN" altLang="en-US" sz="3600" dirty="0">
              <a:latin typeface="文鼎魏碑体简" pitchFamily="18" charset="-122"/>
              <a:ea typeface="文鼎魏碑体简" pitchFamily="18" charset="-122"/>
            </a:endParaRPr>
          </a:p>
          <a:p>
            <a:pPr>
              <a:lnSpc>
                <a:spcPct val="90000"/>
              </a:lnSpc>
            </a:pPr>
            <a:endParaRPr lang="en-US" altLang="zh-C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33794"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为科学决策提供依据</a:t>
            </a:r>
            <a:endParaRPr lang="zh-CN" altLang="en-US" sz="6000" dirty="0">
              <a:ea typeface="文鼎魏碑体简" pitchFamily="18" charset="-122"/>
            </a:endParaRPr>
          </a:p>
        </p:txBody>
      </p:sp>
      <p:sp>
        <p:nvSpPr>
          <p:cNvPr id="33795" name="Rectangle 3"/>
          <p:cNvSpPr>
            <a:spLocks noGrp="1"/>
          </p:cNvSpPr>
          <p:nvPr>
            <p:ph idx="1"/>
          </p:nvPr>
        </p:nvSpPr>
        <p:spPr>
          <a:ln/>
        </p:spPr>
        <p:txBody>
          <a:bodyPr vert="horz" wrap="square" lIns="92075" tIns="46038" rIns="92075" bIns="46038" anchor="t" anchorCtr="0"/>
          <a:p>
            <a:r>
              <a:rPr lang="zh-CN" altLang="en-US" sz="3600" dirty="0">
                <a:latin typeface="文鼎魏碑体简" pitchFamily="18" charset="-122"/>
                <a:ea typeface="文鼎魏碑体简" pitchFamily="18" charset="-122"/>
              </a:rPr>
              <a:t>某公司总裁说：</a:t>
            </a:r>
            <a:r>
              <a:rPr lang="zh-CN" altLang="en-US" sz="3600" dirty="0">
                <a:ea typeface="文鼎魏碑体简" pitchFamily="18" charset="-122"/>
              </a:rPr>
              <a:t>“</a:t>
            </a:r>
            <a:r>
              <a:rPr lang="zh-CN" altLang="en-US" sz="3600" dirty="0">
                <a:latin typeface="文鼎魏碑体简" pitchFamily="18" charset="-122"/>
                <a:ea typeface="文鼎魏碑体简" pitchFamily="18" charset="-122"/>
              </a:rPr>
              <a:t>我们已经创造了理论家多年来梦寐以求的结果。通过</a:t>
            </a:r>
            <a:r>
              <a:rPr lang="en-US" altLang="zh-CN" sz="3600" dirty="0">
                <a:latin typeface="文鼎魏碑体简" pitchFamily="18" charset="-122"/>
                <a:ea typeface="文鼎魏碑体简" pitchFamily="18" charset="-122"/>
              </a:rPr>
              <a:t>ERP</a:t>
            </a:r>
            <a:r>
              <a:rPr lang="zh-CN" altLang="en-US" sz="3600" dirty="0">
                <a:latin typeface="文鼎魏碑体简" pitchFamily="18" charset="-122"/>
                <a:ea typeface="文鼎魏碑体简" pitchFamily="18" charset="-122"/>
              </a:rPr>
              <a:t>，我们创造了一个企业的计算机模型。现在，我们几乎可以模拟企业的任何一部分，并可以测试新的计划或任何改变所产生的影响。</a:t>
            </a:r>
            <a:r>
              <a:rPr lang="zh-CN" altLang="en-US" sz="3600" dirty="0">
                <a:ea typeface="文鼎魏碑体简" pitchFamily="18" charset="-122"/>
              </a:rPr>
              <a:t>”</a:t>
            </a:r>
            <a:endParaRPr lang="zh-CN" altLang="en-US" sz="3600" dirty="0"/>
          </a:p>
          <a:p>
            <a:endParaRPr lang="en-US" altLang="zh-C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7170" name="Rectangle 2"/>
          <p:cNvSpPr>
            <a:spLocks noGrp="1"/>
          </p:cNvSpPr>
          <p:nvPr>
            <p:ph type="title"/>
          </p:nvPr>
        </p:nvSpPr>
        <p:spPr>
          <a:xfrm>
            <a:off x="685800" y="381000"/>
            <a:ext cx="7772400" cy="990600"/>
          </a:xfrm>
          <a:ln/>
        </p:spPr>
        <p:txBody>
          <a:bodyPr vert="horz" wrap="square" lIns="92075" tIns="46038" rIns="92075" bIns="46038" anchor="ctr" anchorCtr="0"/>
          <a:p>
            <a:r>
              <a:rPr lang="en-US" altLang="zh-CN" sz="4800" b="1" dirty="0">
                <a:latin typeface="文鼎魏碑体简" pitchFamily="18" charset="-122"/>
                <a:ea typeface="文鼎魏碑体简" pitchFamily="18" charset="-122"/>
              </a:rPr>
              <a:t>ERP</a:t>
            </a:r>
            <a:r>
              <a:rPr lang="zh-CN" altLang="en-US" sz="4800" b="1" dirty="0">
                <a:latin typeface="文鼎魏碑体简" pitchFamily="18" charset="-122"/>
                <a:ea typeface="文鼎魏碑体简" pitchFamily="18" charset="-122"/>
              </a:rPr>
              <a:t>效益</a:t>
            </a:r>
            <a:r>
              <a:rPr lang="zh-CN" altLang="en-US" sz="4800" b="1" dirty="0"/>
              <a:t>概述</a:t>
            </a:r>
            <a:endParaRPr lang="zh-CN" altLang="en-US" sz="4800" b="1" dirty="0"/>
          </a:p>
        </p:txBody>
      </p:sp>
      <p:sp>
        <p:nvSpPr>
          <p:cNvPr id="7171" name="Rectangle 3"/>
          <p:cNvSpPr>
            <a:spLocks noGrp="1"/>
          </p:cNvSpPr>
          <p:nvPr>
            <p:ph idx="1"/>
          </p:nvPr>
        </p:nvSpPr>
        <p:spPr>
          <a:xfrm>
            <a:off x="757238" y="2003425"/>
            <a:ext cx="7700962" cy="3741738"/>
          </a:xfrm>
          <a:ln/>
        </p:spPr>
        <p:txBody>
          <a:bodyPr vert="horz" wrap="square" lIns="92075" tIns="46038" rIns="92075" bIns="46038" anchor="t" anchorCtr="0"/>
          <a:p>
            <a:r>
              <a:rPr lang="en-US" altLang="zh-CN" sz="4000" dirty="0">
                <a:latin typeface="文鼎魏碑体简" pitchFamily="18" charset="-122"/>
                <a:ea typeface="文鼎魏碑体简" pitchFamily="18" charset="-122"/>
              </a:rPr>
              <a:t>MRP</a:t>
            </a:r>
            <a:r>
              <a:rPr lang="zh-CN" altLang="en-US" sz="4000" dirty="0">
                <a:latin typeface="文鼎魏碑体简" pitchFamily="18" charset="-122"/>
                <a:ea typeface="文鼎魏碑体简" pitchFamily="18" charset="-122"/>
              </a:rPr>
              <a:t>最初</a:t>
            </a:r>
            <a:r>
              <a:rPr lang="zh-CN" altLang="zh-CN" sz="4000" dirty="0">
                <a:latin typeface="文鼎魏碑体简" pitchFamily="18" charset="-122"/>
                <a:ea typeface="文鼎魏碑体简" pitchFamily="18" charset="-122"/>
              </a:rPr>
              <a:t>是作为减少库存并提高库存服务水平的方法提出的。这方面的效益首先引起了人们的关注。</a:t>
            </a:r>
            <a:endParaRPr lang="zh-CN" altLang="zh-CN" sz="4000" dirty="0">
              <a:latin typeface="文鼎魏碑体简" pitchFamily="18" charset="-122"/>
              <a:ea typeface="文鼎魏碑体简" pitchFamily="18" charset="-122"/>
            </a:endParaRPr>
          </a:p>
          <a:p>
            <a:r>
              <a:rPr lang="zh-CN" altLang="zh-CN" sz="4000" dirty="0">
                <a:latin typeface="文鼎魏碑体简" pitchFamily="18" charset="-122"/>
                <a:ea typeface="文鼎魏碑体简" pitchFamily="18" charset="-122"/>
              </a:rPr>
              <a:t>随着</a:t>
            </a:r>
            <a:r>
              <a:rPr lang="en-US" altLang="zh-CN" sz="4000" dirty="0">
                <a:latin typeface="文鼎魏碑体简" pitchFamily="18" charset="-122"/>
                <a:ea typeface="文鼎魏碑体简" pitchFamily="18" charset="-122"/>
              </a:rPr>
              <a:t>ERP</a:t>
            </a:r>
            <a:r>
              <a:rPr lang="zh-CN" altLang="zh-CN" sz="4000" dirty="0">
                <a:latin typeface="文鼎魏碑体简" pitchFamily="18" charset="-122"/>
                <a:ea typeface="文鼎魏碑体简" pitchFamily="18" charset="-122"/>
              </a:rPr>
              <a:t>发展，它为企业带来的多方面的效益已显现出来。</a:t>
            </a:r>
            <a:endParaRPr lang="zh-CN" altLang="zh-CN" sz="4000" dirty="0">
              <a:latin typeface="文鼎魏碑体简" pitchFamily="18" charset="-122"/>
              <a:ea typeface="文鼎魏碑体简" pitchFamily="18"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34818"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提高员工素质</a:t>
            </a:r>
            <a:endParaRPr lang="zh-CN" altLang="en-US" sz="6000" dirty="0">
              <a:ea typeface="文鼎魏碑体简" pitchFamily="18" charset="-122"/>
            </a:endParaRPr>
          </a:p>
        </p:txBody>
      </p:sp>
      <p:sp>
        <p:nvSpPr>
          <p:cNvPr id="34819" name="Rectangle 3"/>
          <p:cNvSpPr>
            <a:spLocks noGrp="1"/>
          </p:cNvSpPr>
          <p:nvPr>
            <p:ph idx="1"/>
          </p:nvPr>
        </p:nvSpPr>
        <p:spPr>
          <a:ln/>
        </p:spPr>
        <p:txBody>
          <a:bodyPr vert="horz" wrap="square" lIns="92075" tIns="46038" rIns="92075" bIns="46038" anchor="t" anchorCtr="0"/>
          <a:p>
            <a:r>
              <a:rPr lang="zh-CN" altLang="en-US" sz="3600" dirty="0">
                <a:latin typeface="文鼎魏碑体简" pitchFamily="18" charset="-122"/>
                <a:ea typeface="文鼎魏碑体简" pitchFamily="18" charset="-122"/>
              </a:rPr>
              <a:t>生产率的最大提高来自于充分利用人的资源。这一点是毫无疑问的。发表于</a:t>
            </a:r>
            <a:r>
              <a:rPr lang="en-US" altLang="zh-CN" sz="3600" dirty="0">
                <a:latin typeface="文鼎魏碑体简" pitchFamily="18" charset="-122"/>
                <a:ea typeface="文鼎魏碑体简" pitchFamily="18" charset="-122"/>
              </a:rPr>
              <a:t>《</a:t>
            </a:r>
            <a:r>
              <a:rPr lang="zh-CN" altLang="en-US" sz="3600" dirty="0">
                <a:latin typeface="文鼎魏碑体简" pitchFamily="18" charset="-122"/>
                <a:ea typeface="文鼎魏碑体简" pitchFamily="18" charset="-122"/>
              </a:rPr>
              <a:t>现代物料管理</a:t>
            </a:r>
            <a:r>
              <a:rPr lang="en-US" altLang="zh-CN" sz="3600" dirty="0">
                <a:latin typeface="文鼎魏碑体简" pitchFamily="18" charset="-122"/>
                <a:ea typeface="文鼎魏碑体简" pitchFamily="18" charset="-122"/>
              </a:rPr>
              <a:t>》</a:t>
            </a:r>
            <a:r>
              <a:rPr lang="zh-CN" altLang="en-US" sz="3600" dirty="0">
                <a:latin typeface="文鼎魏碑体简" pitchFamily="18" charset="-122"/>
                <a:ea typeface="文鼎魏碑体简" pitchFamily="18" charset="-122"/>
              </a:rPr>
              <a:t>（</a:t>
            </a:r>
            <a:r>
              <a:rPr lang="en-US" altLang="zh-CN" sz="3600" dirty="0">
                <a:latin typeface="文鼎魏碑体简" pitchFamily="18" charset="-122"/>
                <a:ea typeface="文鼎魏碑体简" pitchFamily="18" charset="-122"/>
              </a:rPr>
              <a:t>Modern Materials Handling</a:t>
            </a:r>
            <a:r>
              <a:rPr lang="zh-CN" altLang="en-US" sz="3600" dirty="0">
                <a:latin typeface="文鼎魏碑体简" pitchFamily="18" charset="-122"/>
                <a:ea typeface="文鼎魏碑体简" pitchFamily="18" charset="-122"/>
              </a:rPr>
              <a:t>）的一篇文章指出</a:t>
            </a:r>
            <a:r>
              <a:rPr lang="zh-CN" altLang="en-US" sz="3600" dirty="0">
                <a:ea typeface="文鼎魏碑体简" pitchFamily="18" charset="-122"/>
              </a:rPr>
              <a:t>“</a:t>
            </a:r>
            <a:r>
              <a:rPr lang="zh-CN" altLang="en-US" sz="3600" dirty="0">
                <a:latin typeface="文鼎魏碑体简" pitchFamily="18" charset="-122"/>
                <a:ea typeface="文鼎魏碑体简" pitchFamily="18" charset="-122"/>
              </a:rPr>
              <a:t>日本生产率的真正秘密是人。</a:t>
            </a:r>
            <a:r>
              <a:rPr lang="zh-CN" altLang="en-US" sz="3600" dirty="0">
                <a:ea typeface="文鼎魏碑体简" pitchFamily="18" charset="-122"/>
              </a:rPr>
              <a:t>”</a:t>
            </a:r>
            <a:endParaRPr lang="zh-CN" altLang="en-US" sz="2800" dirty="0">
              <a:latin typeface="文鼎魏碑体简" pitchFamily="18" charset="-122"/>
              <a:ea typeface="文鼎魏碑体简" pitchFamily="18"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35842"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提高员工素质</a:t>
            </a:r>
            <a:endParaRPr lang="zh-CN" altLang="en-US" sz="6000" dirty="0">
              <a:ea typeface="文鼎魏碑体简" pitchFamily="18" charset="-122"/>
            </a:endParaRPr>
          </a:p>
        </p:txBody>
      </p:sp>
      <p:sp>
        <p:nvSpPr>
          <p:cNvPr id="35843" name="Rectangle 3"/>
          <p:cNvSpPr>
            <a:spLocks noGrp="1"/>
          </p:cNvSpPr>
          <p:nvPr>
            <p:ph idx="1"/>
          </p:nvPr>
        </p:nvSpPr>
        <p:spPr>
          <a:xfrm>
            <a:off x="990600" y="1657350"/>
            <a:ext cx="7086600" cy="4114800"/>
          </a:xfrm>
          <a:ln/>
        </p:spPr>
        <p:txBody>
          <a:bodyPr vert="horz" wrap="square" lIns="92075" tIns="46038" rIns="92075" bIns="46038" anchor="t" anchorCtr="0"/>
          <a:p>
            <a:r>
              <a:rPr lang="zh-CN" altLang="en-US" sz="4000" dirty="0">
                <a:latin typeface="文鼎魏碑体简" pitchFamily="18" charset="-122"/>
                <a:ea typeface="文鼎魏碑体简" pitchFamily="18" charset="-122"/>
              </a:rPr>
              <a:t>通过</a:t>
            </a:r>
            <a:r>
              <a:rPr lang="en-US" altLang="zh-CN" sz="4000" dirty="0">
                <a:latin typeface="文鼎魏碑体简" pitchFamily="18" charset="-122"/>
                <a:ea typeface="文鼎魏碑体简" pitchFamily="18" charset="-122"/>
              </a:rPr>
              <a:t>ERP</a:t>
            </a:r>
            <a:r>
              <a:rPr lang="zh-CN" altLang="zh-CN" sz="4000" dirty="0">
                <a:latin typeface="文鼎魏碑体简" pitchFamily="18" charset="-122"/>
                <a:ea typeface="文鼎魏碑体简" pitchFamily="18" charset="-122"/>
              </a:rPr>
              <a:t>系统全面提高企业管理水平的过程，也是全面提高员工素质的过程。二者是相辅相成、相互促进的。</a:t>
            </a:r>
            <a:endParaRPr lang="zh-CN" altLang="zh-CN" sz="4000" dirty="0">
              <a:latin typeface="文鼎魏碑体简" pitchFamily="18" charset="-122"/>
              <a:ea typeface="文鼎魏碑体简" pitchFamily="18" charset="-122"/>
            </a:endParaRPr>
          </a:p>
          <a:p>
            <a:r>
              <a:rPr lang="zh-CN" altLang="zh-CN" sz="4000" dirty="0">
                <a:latin typeface="文鼎魏碑体简" pitchFamily="18" charset="-122"/>
                <a:ea typeface="文鼎魏碑体简" pitchFamily="18" charset="-122"/>
              </a:rPr>
              <a:t>这已被国内外许多企业的经验所证明。</a:t>
            </a:r>
            <a:endParaRPr lang="zh-CN" altLang="en-US" sz="4000" dirty="0">
              <a:latin typeface="文鼎魏碑体简" pitchFamily="18" charset="-122"/>
              <a:ea typeface="文鼎魏碑体简" pitchFamily="18"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36866"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提高员工素质</a:t>
            </a:r>
            <a:endParaRPr lang="zh-CN" altLang="en-US" sz="6000" dirty="0">
              <a:ea typeface="文鼎魏碑体简" pitchFamily="18" charset="-122"/>
            </a:endParaRPr>
          </a:p>
        </p:txBody>
      </p:sp>
      <p:sp>
        <p:nvSpPr>
          <p:cNvPr id="36867" name="Rectangle 3"/>
          <p:cNvSpPr>
            <a:spLocks noGrp="1"/>
          </p:cNvSpPr>
          <p:nvPr>
            <p:ph idx="1"/>
          </p:nvPr>
        </p:nvSpPr>
        <p:spPr>
          <a:xfrm>
            <a:off x="990600" y="1962150"/>
            <a:ext cx="7239000" cy="3810000"/>
          </a:xfrm>
          <a:ln/>
        </p:spPr>
        <p:txBody>
          <a:bodyPr vert="horz" wrap="square" lIns="92075" tIns="46038" rIns="92075" bIns="46038" anchor="t" anchorCtr="0"/>
          <a:p>
            <a:r>
              <a:rPr lang="zh-CN" altLang="en-US" sz="4000" dirty="0">
                <a:latin typeface="文鼎魏碑体简" pitchFamily="18" charset="-122"/>
                <a:ea typeface="文鼎魏碑体简" pitchFamily="18" charset="-122"/>
              </a:rPr>
              <a:t>充分发挥人的作用，这是最重要的启示。生产率的提高不是来自于工具，而是来自于使用这些工具更有效地工作的人。</a:t>
            </a:r>
            <a:endParaRPr lang="zh-CN" altLang="en-US" sz="4000" dirty="0"/>
          </a:p>
          <a:p>
            <a:endParaRPr lang="en-US" altLang="zh-CN" sz="36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89"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37890"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提高员工素质</a:t>
            </a:r>
            <a:endParaRPr lang="zh-CN" altLang="en-US" sz="6600" dirty="0">
              <a:ea typeface="文鼎魏碑体简" pitchFamily="18" charset="-122"/>
            </a:endParaRPr>
          </a:p>
        </p:txBody>
      </p:sp>
      <p:sp>
        <p:nvSpPr>
          <p:cNvPr id="37891" name="Rectangle 3"/>
          <p:cNvSpPr>
            <a:spLocks noGrp="1"/>
          </p:cNvSpPr>
          <p:nvPr>
            <p:ph idx="1"/>
          </p:nvPr>
        </p:nvSpPr>
        <p:spPr>
          <a:xfrm>
            <a:off x="914400" y="2114550"/>
            <a:ext cx="7162800" cy="3657600"/>
          </a:xfrm>
          <a:ln/>
        </p:spPr>
        <p:txBody>
          <a:bodyPr vert="horz" wrap="square" lIns="92075" tIns="46038" rIns="92075" bIns="46038" anchor="t" anchorCtr="0"/>
          <a:p>
            <a:pPr algn="just"/>
            <a:r>
              <a:rPr lang="en-US" altLang="zh-CN" sz="4000" dirty="0">
                <a:latin typeface="文鼎魏碑体简" pitchFamily="18" charset="-122"/>
                <a:ea typeface="文鼎魏碑体简" pitchFamily="18" charset="-122"/>
              </a:rPr>
              <a:t>ERP</a:t>
            </a:r>
            <a:r>
              <a:rPr lang="zh-CN" altLang="en-US" sz="4000" dirty="0">
                <a:latin typeface="文鼎魏碑体简" pitchFamily="18" charset="-122"/>
                <a:ea typeface="文鼎魏碑体简" pitchFamily="18" charset="-122"/>
              </a:rPr>
              <a:t>系统只有和对其有充分理解并努力工作的人相结合，才能提高生产率。</a:t>
            </a:r>
            <a:endParaRPr lang="zh-CN" altLang="en-US" dirty="0">
              <a:latin typeface="文鼎魏碑体简" pitchFamily="18" charset="-122"/>
              <a:ea typeface="文鼎魏碑体简" pitchFamily="18"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3"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38914"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提高员工素质</a:t>
            </a:r>
            <a:endParaRPr lang="zh-CN" altLang="en-US" sz="6000" dirty="0">
              <a:ea typeface="文鼎魏碑体简" pitchFamily="18" charset="-122"/>
            </a:endParaRPr>
          </a:p>
        </p:txBody>
      </p:sp>
      <p:sp>
        <p:nvSpPr>
          <p:cNvPr id="38915" name="Rectangle 3"/>
          <p:cNvSpPr>
            <a:spLocks noGrp="1"/>
          </p:cNvSpPr>
          <p:nvPr>
            <p:ph idx="1"/>
          </p:nvPr>
        </p:nvSpPr>
        <p:spPr>
          <a:xfrm>
            <a:off x="1219200" y="1962150"/>
            <a:ext cx="6858000" cy="3810000"/>
          </a:xfrm>
          <a:ln/>
        </p:spPr>
        <p:txBody>
          <a:bodyPr vert="horz" wrap="square" lIns="92075" tIns="46038" rIns="92075" bIns="46038" anchor="t" anchorCtr="0"/>
          <a:p>
            <a:r>
              <a:rPr lang="en-US" altLang="zh-CN" sz="4000" dirty="0">
                <a:latin typeface="文鼎魏碑体简" pitchFamily="18" charset="-122"/>
                <a:ea typeface="文鼎魏碑体简" pitchFamily="18" charset="-122"/>
              </a:rPr>
              <a:t>ERP</a:t>
            </a:r>
            <a:r>
              <a:rPr lang="zh-CN" altLang="en-US" sz="4000" dirty="0">
                <a:latin typeface="文鼎魏碑体简" pitchFamily="18" charset="-122"/>
                <a:ea typeface="文鼎魏碑体简" pitchFamily="18" charset="-122"/>
              </a:rPr>
              <a:t>的成功来自于企业全体员工的理解和努力。因此生产率的提高既应归功于</a:t>
            </a:r>
            <a:r>
              <a:rPr lang="en-US" altLang="zh-CN" sz="4000" dirty="0">
                <a:latin typeface="文鼎魏碑体简" pitchFamily="18" charset="-122"/>
                <a:ea typeface="文鼎魏碑体简" pitchFamily="18" charset="-122"/>
              </a:rPr>
              <a:t>ERP</a:t>
            </a:r>
            <a:r>
              <a:rPr lang="zh-CN" altLang="en-US" sz="4000" dirty="0">
                <a:latin typeface="文鼎魏碑体简" pitchFamily="18" charset="-122"/>
                <a:ea typeface="文鼎魏碑体简" pitchFamily="18" charset="-122"/>
              </a:rPr>
              <a:t>系统，更应归功于使</a:t>
            </a:r>
            <a:r>
              <a:rPr lang="en-US" altLang="zh-CN" sz="4000" dirty="0">
                <a:latin typeface="文鼎魏碑体简" pitchFamily="18" charset="-122"/>
                <a:ea typeface="文鼎魏碑体简" pitchFamily="18" charset="-122"/>
              </a:rPr>
              <a:t>ERP</a:t>
            </a:r>
            <a:r>
              <a:rPr lang="zh-CN" altLang="en-US" sz="4000" dirty="0">
                <a:latin typeface="文鼎魏碑体简" pitchFamily="18" charset="-122"/>
                <a:ea typeface="文鼎魏碑体简" pitchFamily="18" charset="-122"/>
              </a:rPr>
              <a:t>系统很好地运转起来的人。</a:t>
            </a:r>
            <a:endParaRPr lang="zh-CN" altLang="en-US" sz="4000" dirty="0">
              <a:latin typeface="文鼎魏碑体简" pitchFamily="18" charset="-122"/>
              <a:ea typeface="文鼎魏碑体简" pitchFamily="18" charset="-122"/>
            </a:endParaRPr>
          </a:p>
          <a:p>
            <a:endParaRPr lang="en-US" altLang="zh-CN" sz="4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39938"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提高企业生活质量</a:t>
            </a:r>
            <a:endParaRPr lang="zh-CN" altLang="en-US" sz="6000" dirty="0">
              <a:ea typeface="文鼎魏碑体简" pitchFamily="18" charset="-122"/>
            </a:endParaRPr>
          </a:p>
        </p:txBody>
      </p:sp>
      <p:sp>
        <p:nvSpPr>
          <p:cNvPr id="39939" name="Rectangle 3"/>
          <p:cNvSpPr>
            <a:spLocks noGrp="1"/>
          </p:cNvSpPr>
          <p:nvPr>
            <p:ph idx="1"/>
          </p:nvPr>
        </p:nvSpPr>
        <p:spPr>
          <a:ln/>
        </p:spPr>
        <p:txBody>
          <a:bodyPr vert="horz" wrap="square" lIns="92075" tIns="46038" rIns="92075" bIns="46038" anchor="t" anchorCtr="0"/>
          <a:p>
            <a:r>
              <a:rPr lang="zh-CN" altLang="en-US" sz="4000" dirty="0">
                <a:latin typeface="文鼎魏碑体简" pitchFamily="18" charset="-122"/>
                <a:ea typeface="文鼎魏碑体简" pitchFamily="18" charset="-122"/>
              </a:rPr>
              <a:t>每一个成功的</a:t>
            </a:r>
            <a:r>
              <a:rPr lang="en-US" altLang="zh-CN" sz="4000" dirty="0">
                <a:latin typeface="文鼎魏碑体简" pitchFamily="18" charset="-122"/>
                <a:ea typeface="文鼎魏碑体简" pitchFamily="18" charset="-122"/>
              </a:rPr>
              <a:t>ERP</a:t>
            </a:r>
            <a:r>
              <a:rPr lang="zh-CN" altLang="en-US" sz="4000" dirty="0">
                <a:latin typeface="文鼎魏碑体简" pitchFamily="18" charset="-122"/>
                <a:ea typeface="文鼎魏碑体简" pitchFamily="18" charset="-122"/>
              </a:rPr>
              <a:t>用户都反映他们企业的生活质量得到了明显的改善。</a:t>
            </a:r>
            <a:endParaRPr lang="zh-CN" altLang="en-US" sz="4000" dirty="0">
              <a:latin typeface="文鼎魏碑体简" pitchFamily="18" charset="-122"/>
              <a:ea typeface="文鼎魏碑体简" pitchFamily="18" charset="-122"/>
            </a:endParaRPr>
          </a:p>
          <a:p>
            <a:r>
              <a:rPr lang="zh-CN" altLang="en-US" sz="4000" dirty="0">
                <a:latin typeface="文鼎魏碑体简" pitchFamily="18" charset="-122"/>
                <a:ea typeface="文鼎魏碑体简" pitchFamily="18" charset="-122"/>
              </a:rPr>
              <a:t>这方面的收益，几乎是出乎预料的。</a:t>
            </a:r>
            <a:endParaRPr lang="zh-CN" altLang="en-US" sz="4000" dirty="0">
              <a:latin typeface="文鼎魏碑体简" pitchFamily="18" charset="-122"/>
              <a:ea typeface="文鼎魏碑体简" pitchFamily="18" charset="-122"/>
            </a:endParaRPr>
          </a:p>
          <a:p>
            <a:endParaRPr lang="en-US" altLang="zh-CN" sz="4000" dirty="0">
              <a:latin typeface="文鼎魏碑体简" pitchFamily="18" charset="-122"/>
              <a:ea typeface="文鼎魏碑体简" pitchFamily="18"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1"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40962"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提高企业生活质量</a:t>
            </a:r>
            <a:endParaRPr lang="zh-CN" altLang="en-US" sz="6000" dirty="0">
              <a:ea typeface="文鼎魏碑体简" pitchFamily="18" charset="-122"/>
            </a:endParaRPr>
          </a:p>
        </p:txBody>
      </p:sp>
      <p:sp>
        <p:nvSpPr>
          <p:cNvPr id="40963" name="Rectangle 3"/>
          <p:cNvSpPr>
            <a:spLocks noGrp="1"/>
          </p:cNvSpPr>
          <p:nvPr>
            <p:ph idx="1"/>
          </p:nvPr>
        </p:nvSpPr>
        <p:spPr>
          <a:xfrm>
            <a:off x="762000" y="1657350"/>
            <a:ext cx="7543800" cy="4114800"/>
          </a:xfrm>
          <a:ln/>
        </p:spPr>
        <p:txBody>
          <a:bodyPr vert="horz" wrap="square" lIns="92075" tIns="46038" rIns="92075" bIns="46038" anchor="t" anchorCtr="0"/>
          <a:p>
            <a:r>
              <a:rPr lang="zh-CN" altLang="en-US" sz="4000" dirty="0">
                <a:latin typeface="文鼎魏碑体简" pitchFamily="18" charset="-122"/>
                <a:ea typeface="文鼎魏碑体简" pitchFamily="18" charset="-122"/>
              </a:rPr>
              <a:t>原因很简单－－好的运营计划使公司的整体工作协调起来。支持一个协调的、可以达到的运营计划当然要比被一个混乱的计划所驱使要愉快得多。</a:t>
            </a:r>
            <a:endParaRPr lang="zh-CN" altLang="en-US" dirty="0">
              <a:latin typeface="文鼎魏碑体简" pitchFamily="18" charset="-122"/>
              <a:ea typeface="文鼎魏碑体简" pitchFamily="18" charset="-122"/>
            </a:endParaRPr>
          </a:p>
          <a:p>
            <a:endParaRPr lang="en-US" altLang="zh-C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5"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41986"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提高企业生活质量</a:t>
            </a:r>
            <a:endParaRPr lang="zh-CN" altLang="en-US" sz="6600" dirty="0">
              <a:ea typeface="文鼎魏碑体简" pitchFamily="18" charset="-122"/>
            </a:endParaRPr>
          </a:p>
        </p:txBody>
      </p:sp>
      <p:sp>
        <p:nvSpPr>
          <p:cNvPr id="41987" name="Rectangle 3"/>
          <p:cNvSpPr>
            <a:spLocks noGrp="1"/>
          </p:cNvSpPr>
          <p:nvPr>
            <p:ph idx="1"/>
          </p:nvPr>
        </p:nvSpPr>
        <p:spPr>
          <a:xfrm>
            <a:off x="901700" y="2003425"/>
            <a:ext cx="7556500" cy="3741738"/>
          </a:xfrm>
          <a:ln/>
        </p:spPr>
        <p:txBody>
          <a:bodyPr vert="horz" wrap="square" lIns="92075" tIns="46038" rIns="92075" bIns="46038" anchor="t" anchorCtr="0"/>
          <a:p>
            <a:r>
              <a:rPr lang="zh-CN" altLang="en-US" sz="3600" dirty="0">
                <a:latin typeface="文鼎魏碑体简" pitchFamily="18" charset="-122"/>
                <a:ea typeface="文鼎魏碑体简" pitchFamily="18" charset="-122"/>
              </a:rPr>
              <a:t>通过</a:t>
            </a:r>
            <a:r>
              <a:rPr lang="en-US" altLang="zh-CN" sz="3600" dirty="0">
                <a:latin typeface="文鼎魏碑体简" pitchFamily="18" charset="-122"/>
                <a:ea typeface="文鼎魏碑体简" pitchFamily="18" charset="-122"/>
              </a:rPr>
              <a:t>ERP</a:t>
            </a:r>
            <a:r>
              <a:rPr lang="zh-CN" altLang="en-US" sz="3600" dirty="0">
                <a:latin typeface="文鼎魏碑体简" pitchFamily="18" charset="-122"/>
                <a:ea typeface="文鼎魏碑体简" pitchFamily="18" charset="-122"/>
              </a:rPr>
              <a:t>系统，生产部门可以轻松自如地对市场需求作出响应。</a:t>
            </a:r>
            <a:endParaRPr lang="zh-CN" altLang="en-US" sz="3600" dirty="0">
              <a:latin typeface="文鼎魏碑体简" pitchFamily="18" charset="-122"/>
              <a:ea typeface="文鼎魏碑体简" pitchFamily="18" charset="-122"/>
            </a:endParaRPr>
          </a:p>
          <a:p>
            <a:r>
              <a:rPr lang="zh-CN" altLang="en-US" sz="3600" dirty="0">
                <a:latin typeface="文鼎魏碑体简" pitchFamily="18" charset="-122"/>
                <a:ea typeface="文鼎魏碑体简" pitchFamily="18" charset="-122"/>
              </a:rPr>
              <a:t>在生产过程中，人们的工作更有秩序。时间花在按部就班地执行计划上，而不是忙于对出乎意料的情况作出紧急反应。从而，人们体验到了企业生活质量的改善。</a:t>
            </a:r>
            <a:endParaRPr lang="zh-CN" altLang="en-US" sz="36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09"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43010"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提高企业生活质量</a:t>
            </a:r>
            <a:endParaRPr lang="zh-CN" altLang="en-US" sz="6000" dirty="0">
              <a:ea typeface="文鼎魏碑体简" pitchFamily="18" charset="-122"/>
            </a:endParaRPr>
          </a:p>
        </p:txBody>
      </p:sp>
      <p:sp>
        <p:nvSpPr>
          <p:cNvPr id="43011" name="Rectangle 3"/>
          <p:cNvSpPr>
            <a:spLocks noGrp="1"/>
          </p:cNvSpPr>
          <p:nvPr>
            <p:ph idx="1"/>
          </p:nvPr>
        </p:nvSpPr>
        <p:spPr>
          <a:xfrm>
            <a:off x="914400" y="1657350"/>
            <a:ext cx="7010400" cy="4114800"/>
          </a:xfrm>
          <a:ln/>
        </p:spPr>
        <p:txBody>
          <a:bodyPr vert="horz" wrap="square" lIns="92075" tIns="46038" rIns="92075" bIns="46038" anchor="t" anchorCtr="0"/>
          <a:p>
            <a:pPr>
              <a:spcAft>
                <a:spcPct val="30000"/>
              </a:spcAft>
              <a:buClr>
                <a:schemeClr val="accent1"/>
              </a:buClr>
            </a:pPr>
            <a:r>
              <a:rPr lang="zh-CN" altLang="en-US" sz="4000" dirty="0">
                <a:latin typeface="文鼎魏碑体简" pitchFamily="18" charset="-122"/>
                <a:ea typeface="文鼎魏碑体简" pitchFamily="18" charset="-122"/>
              </a:rPr>
              <a:t>改善企业的生活质量意味着最佳的工作士气和工作态度。</a:t>
            </a:r>
            <a:endParaRPr lang="zh-CN" altLang="en-US" sz="4000" dirty="0">
              <a:latin typeface="文鼎魏碑体简" pitchFamily="18" charset="-122"/>
              <a:ea typeface="文鼎魏碑体简" pitchFamily="18" charset="-122"/>
            </a:endParaRPr>
          </a:p>
          <a:p>
            <a:pPr>
              <a:spcAft>
                <a:spcPct val="30000"/>
              </a:spcAft>
              <a:buClr>
                <a:schemeClr val="accent1"/>
              </a:buClr>
            </a:pPr>
            <a:r>
              <a:rPr lang="zh-CN" altLang="en-US" sz="4000" dirty="0">
                <a:latin typeface="文鼎魏碑体简" pitchFamily="18" charset="-122"/>
                <a:ea typeface="文鼎魏碑体简" pitchFamily="18" charset="-122"/>
              </a:rPr>
              <a:t>于是，提高生产率和产品质量、降低成本、增加利润都将是相伴而来的事情。</a:t>
            </a:r>
            <a:endParaRPr lang="zh-CN" altLang="en-US" sz="4000" dirty="0">
              <a:latin typeface="文鼎魏碑体简" pitchFamily="18" charset="-122"/>
              <a:ea typeface="文鼎魏碑体简" pitchFamily="18" charset="-122"/>
            </a:endParaRPr>
          </a:p>
          <a:p>
            <a:endParaRPr lang="en-US" altLang="zh-C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8194" name="Rectangle 2"/>
          <p:cNvSpPr>
            <a:spLocks noGrp="1"/>
          </p:cNvSpPr>
          <p:nvPr>
            <p:ph type="title"/>
          </p:nvPr>
        </p:nvSpPr>
        <p:spPr>
          <a:ln/>
        </p:spPr>
        <p:txBody>
          <a:bodyPr vert="horz" wrap="square" lIns="92075" tIns="46038" rIns="92075" bIns="46038" anchor="ctr" anchorCtr="0"/>
          <a:p>
            <a:r>
              <a:rPr lang="en-US" altLang="zh-CN" sz="6000" dirty="0">
                <a:latin typeface="文鼎魏碑体简" pitchFamily="18" charset="-122"/>
                <a:ea typeface="文鼎魏碑体简" pitchFamily="18" charset="-122"/>
              </a:rPr>
              <a:t>ERP</a:t>
            </a:r>
            <a:r>
              <a:rPr lang="zh-CN" altLang="en-US" sz="6000" dirty="0">
                <a:latin typeface="文鼎魏碑体简" pitchFamily="18" charset="-122"/>
                <a:ea typeface="文鼎魏碑体简" pitchFamily="18" charset="-122"/>
              </a:rPr>
              <a:t>的效益</a:t>
            </a:r>
            <a:endParaRPr lang="zh-CN" altLang="en-US" sz="6000" dirty="0">
              <a:latin typeface="文鼎魏碑体简" pitchFamily="18" charset="-122"/>
              <a:ea typeface="文鼎魏碑体简" pitchFamily="18" charset="-122"/>
            </a:endParaRPr>
          </a:p>
        </p:txBody>
      </p:sp>
      <p:sp>
        <p:nvSpPr>
          <p:cNvPr id="8195" name="Rectangle 3"/>
          <p:cNvSpPr>
            <a:spLocks noGrp="1"/>
          </p:cNvSpPr>
          <p:nvPr>
            <p:ph idx="1"/>
          </p:nvPr>
        </p:nvSpPr>
        <p:spPr>
          <a:xfrm>
            <a:off x="838200" y="1733550"/>
            <a:ext cx="7239000" cy="4038600"/>
          </a:xfrm>
          <a:ln/>
        </p:spPr>
        <p:txBody>
          <a:bodyPr vert="horz" wrap="square" lIns="92075" tIns="46038" rIns="92075" bIns="46038" anchor="t" anchorCtr="0"/>
          <a:p>
            <a:r>
              <a:rPr lang="zh-CN" altLang="zh-CN" sz="4000" dirty="0">
                <a:latin typeface="文鼎魏碑体简" pitchFamily="18" charset="-122"/>
                <a:ea typeface="文鼎魏碑体简" pitchFamily="18" charset="-122"/>
              </a:rPr>
              <a:t>虽然中国的国情和美国的国情有明显的差别，但就企业的生产经营活动来说，有许多相似之处</a:t>
            </a:r>
            <a:endParaRPr lang="zh-CN" altLang="zh-CN" sz="4000" dirty="0">
              <a:latin typeface="文鼎魏碑体简" pitchFamily="18" charset="-122"/>
              <a:ea typeface="文鼎魏碑体简" pitchFamily="18" charset="-122"/>
            </a:endParaRPr>
          </a:p>
          <a:p>
            <a:pPr lvl="2">
              <a:buClr>
                <a:schemeClr val="tx1"/>
              </a:buClr>
              <a:buFontTx/>
              <a:buChar char="–"/>
            </a:pPr>
            <a:r>
              <a:rPr lang="zh-CN" altLang="zh-CN" sz="3600" dirty="0">
                <a:latin typeface="文鼎魏碑体简" pitchFamily="18" charset="-122"/>
                <a:ea typeface="文鼎魏碑体简" pitchFamily="18" charset="-122"/>
              </a:rPr>
              <a:t>相似的过程</a:t>
            </a:r>
            <a:endParaRPr lang="zh-CN" altLang="zh-CN" sz="3600" dirty="0">
              <a:latin typeface="文鼎魏碑体简" pitchFamily="18" charset="-122"/>
              <a:ea typeface="文鼎魏碑体简" pitchFamily="18" charset="-122"/>
            </a:endParaRPr>
          </a:p>
          <a:p>
            <a:pPr lvl="2">
              <a:buClr>
                <a:schemeClr val="tx1"/>
              </a:buClr>
              <a:buFontTx/>
              <a:buChar char="–"/>
            </a:pPr>
            <a:r>
              <a:rPr lang="zh-CN" altLang="zh-CN" sz="3600" dirty="0">
                <a:latin typeface="文鼎魏碑体简" pitchFamily="18" charset="-122"/>
                <a:ea typeface="文鼎魏碑体简" pitchFamily="18" charset="-122"/>
              </a:rPr>
              <a:t>相似的追求</a:t>
            </a:r>
            <a:endParaRPr lang="zh-CN" alt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9218" name="Rectangle 2"/>
          <p:cNvSpPr>
            <a:spLocks noGrp="1"/>
          </p:cNvSpPr>
          <p:nvPr>
            <p:ph type="title"/>
          </p:nvPr>
        </p:nvSpPr>
        <p:spPr>
          <a:ln/>
        </p:spPr>
        <p:txBody>
          <a:bodyPr vert="horz" wrap="square" lIns="92075" tIns="46038" rIns="92075" bIns="46038" anchor="ctr" anchorCtr="0"/>
          <a:p>
            <a:r>
              <a:rPr lang="en-US" altLang="zh-CN" sz="6000" dirty="0">
                <a:latin typeface="文鼎魏碑体简" pitchFamily="18" charset="-122"/>
                <a:ea typeface="文鼎魏碑体简" pitchFamily="18" charset="-122"/>
              </a:rPr>
              <a:t>ERP</a:t>
            </a:r>
            <a:r>
              <a:rPr lang="zh-CN" altLang="en-US" sz="6000" dirty="0">
                <a:latin typeface="文鼎魏碑体简" pitchFamily="18" charset="-122"/>
                <a:ea typeface="文鼎魏碑体简" pitchFamily="18" charset="-122"/>
              </a:rPr>
              <a:t>的效益</a:t>
            </a:r>
            <a:endParaRPr lang="zh-CN" altLang="en-US" sz="6000" dirty="0">
              <a:latin typeface="文鼎魏碑体简" pitchFamily="18" charset="-122"/>
              <a:ea typeface="文鼎魏碑体简" pitchFamily="18" charset="-122"/>
            </a:endParaRPr>
          </a:p>
        </p:txBody>
      </p:sp>
      <p:sp>
        <p:nvSpPr>
          <p:cNvPr id="9219" name="Rectangle 3"/>
          <p:cNvSpPr>
            <a:spLocks noGrp="1"/>
          </p:cNvSpPr>
          <p:nvPr>
            <p:ph idx="1"/>
          </p:nvPr>
        </p:nvSpPr>
        <p:spPr>
          <a:xfrm>
            <a:off x="973138" y="2349500"/>
            <a:ext cx="7340600" cy="2563813"/>
          </a:xfrm>
          <a:ln/>
        </p:spPr>
        <p:txBody>
          <a:bodyPr vert="horz" wrap="square" lIns="92075" tIns="46038" rIns="92075" bIns="46038" anchor="t" anchorCtr="0"/>
          <a:p>
            <a:pPr lvl="2"/>
            <a:r>
              <a:rPr lang="zh-CN" altLang="zh-CN" sz="4800" dirty="0">
                <a:ea typeface="文鼎魏碑体简" pitchFamily="18" charset="-122"/>
              </a:rPr>
              <a:t>定</a:t>
            </a:r>
            <a:r>
              <a:rPr lang="zh-CN" altLang="en-US" sz="4800" dirty="0">
                <a:ea typeface="文鼎魏碑体简" pitchFamily="18" charset="-122"/>
              </a:rPr>
              <a:t>量的效益</a:t>
            </a:r>
            <a:endParaRPr lang="zh-CN" altLang="en-US" sz="4800" dirty="0">
              <a:ea typeface="文鼎魏碑体简" pitchFamily="18" charset="-122"/>
            </a:endParaRPr>
          </a:p>
          <a:p>
            <a:pPr lvl="2">
              <a:buClr>
                <a:schemeClr val="tx1"/>
              </a:buClr>
              <a:buSzPct val="50000"/>
              <a:buFont typeface="Webdings" panose="05030102010509060703" pitchFamily="18" charset="2"/>
              <a:buChar char="="/>
            </a:pPr>
            <a:r>
              <a:rPr lang="zh-CN" altLang="en-US" sz="4800" dirty="0">
                <a:ea typeface="文鼎魏碑体简" pitchFamily="18" charset="-122"/>
              </a:rPr>
              <a:t>深层次的效益</a:t>
            </a:r>
            <a:endParaRPr lang="zh-CN" altLang="en-US" sz="4800" dirty="0">
              <a:ea typeface="文鼎魏碑体简" pitchFamily="18"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10242"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定量的效益</a:t>
            </a:r>
            <a:endParaRPr lang="zh-CN" altLang="en-US" sz="8000" dirty="0">
              <a:ea typeface="文鼎魏碑体简" pitchFamily="18" charset="-122"/>
            </a:endParaRPr>
          </a:p>
        </p:txBody>
      </p:sp>
      <p:sp>
        <p:nvSpPr>
          <p:cNvPr id="10243" name="Rectangle 3"/>
          <p:cNvSpPr>
            <a:spLocks noGrp="1"/>
          </p:cNvSpPr>
          <p:nvPr>
            <p:ph idx="1"/>
          </p:nvPr>
        </p:nvSpPr>
        <p:spPr>
          <a:ln/>
        </p:spPr>
        <p:txBody>
          <a:bodyPr vert="horz" wrap="square" lIns="92075" tIns="46038" rIns="92075" bIns="46038" anchor="t" anchorCtr="0"/>
          <a:p>
            <a:pPr lvl="4">
              <a:buClr>
                <a:schemeClr val="tx1"/>
              </a:buClr>
              <a:buSzPct val="50000"/>
              <a:buFont typeface="Webdings" panose="05030102010509060703" pitchFamily="18" charset="2"/>
              <a:buChar char="="/>
            </a:pPr>
            <a:r>
              <a:rPr lang="en-US" altLang="zh-CN" sz="4000" dirty="0">
                <a:ea typeface="文鼎魏碑体简" pitchFamily="18" charset="-122"/>
              </a:rPr>
              <a:t> </a:t>
            </a:r>
            <a:r>
              <a:rPr lang="zh-CN" altLang="en-US" sz="4000" dirty="0">
                <a:ea typeface="文鼎魏碑体简" pitchFamily="18" charset="-122"/>
              </a:rPr>
              <a:t>降低库存成本</a:t>
            </a:r>
            <a:endParaRPr lang="zh-CN" altLang="en-US" sz="4000" dirty="0">
              <a:ea typeface="文鼎魏碑体简" pitchFamily="18" charset="-122"/>
            </a:endParaRPr>
          </a:p>
          <a:p>
            <a:pPr lvl="4">
              <a:buClr>
                <a:schemeClr val="tx1"/>
              </a:buClr>
              <a:buSzPct val="50000"/>
              <a:buFont typeface="Webdings" panose="05030102010509060703" pitchFamily="18" charset="2"/>
              <a:buChar char="="/>
            </a:pPr>
            <a:r>
              <a:rPr lang="zh-CN" altLang="en-US" sz="4000" dirty="0">
                <a:ea typeface="文鼎魏碑体简" pitchFamily="18" charset="-122"/>
              </a:rPr>
              <a:t> 降低采购成本</a:t>
            </a:r>
            <a:endParaRPr lang="zh-CN" altLang="en-US" sz="4000" dirty="0">
              <a:ea typeface="文鼎魏碑体简" pitchFamily="18" charset="-122"/>
            </a:endParaRPr>
          </a:p>
          <a:p>
            <a:pPr lvl="4">
              <a:buClr>
                <a:schemeClr val="tx1"/>
              </a:buClr>
              <a:buSzPct val="50000"/>
              <a:buFont typeface="Webdings" panose="05030102010509060703" pitchFamily="18" charset="2"/>
              <a:buChar char="="/>
            </a:pPr>
            <a:r>
              <a:rPr lang="zh-CN" altLang="en-US" sz="4000" dirty="0">
                <a:ea typeface="文鼎魏碑体简" pitchFamily="18" charset="-122"/>
              </a:rPr>
              <a:t> 提高生产率</a:t>
            </a:r>
            <a:endParaRPr lang="zh-CN" altLang="en-US" sz="4000" dirty="0">
              <a:ea typeface="文鼎魏碑体简" pitchFamily="18" charset="-122"/>
            </a:endParaRPr>
          </a:p>
          <a:p>
            <a:pPr lvl="4">
              <a:buClr>
                <a:schemeClr val="tx1"/>
              </a:buClr>
              <a:buSzPct val="50000"/>
              <a:buFont typeface="Webdings" panose="05030102010509060703" pitchFamily="18" charset="2"/>
              <a:buChar char="="/>
            </a:pPr>
            <a:r>
              <a:rPr lang="zh-CN" altLang="en-US" sz="4000" dirty="0">
                <a:ea typeface="文鼎魏碑体简" pitchFamily="18" charset="-122"/>
              </a:rPr>
              <a:t> 提高客户服务水平</a:t>
            </a:r>
            <a:endParaRPr lang="zh-CN" altLang="en-US" sz="4000" dirty="0">
              <a:ea typeface="文鼎魏碑体简" pitchFamily="18" charset="-122"/>
            </a:endParaRPr>
          </a:p>
          <a:p>
            <a:pPr lvl="4">
              <a:buClr>
                <a:schemeClr val="tx1"/>
              </a:buClr>
              <a:buSzPct val="50000"/>
              <a:buFont typeface="Webdings" panose="05030102010509060703" pitchFamily="18" charset="2"/>
              <a:buChar char="="/>
            </a:pPr>
            <a:r>
              <a:rPr lang="zh-CN" altLang="en-US" sz="4000" dirty="0">
                <a:ea typeface="文鼎魏碑体简" pitchFamily="18" charset="-122"/>
              </a:rPr>
              <a:t> 增加利润</a:t>
            </a:r>
            <a:endParaRPr lang="zh-CN" altLang="en-US" sz="4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11266"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降低库存成本</a:t>
            </a:r>
            <a:endParaRPr lang="zh-CN" altLang="en-US" sz="6000" dirty="0">
              <a:ea typeface="文鼎魏碑体简" pitchFamily="18" charset="-122"/>
            </a:endParaRPr>
          </a:p>
        </p:txBody>
      </p:sp>
      <p:sp>
        <p:nvSpPr>
          <p:cNvPr id="11267" name="Rectangle 3"/>
          <p:cNvSpPr>
            <a:spLocks noGrp="1"/>
          </p:cNvSpPr>
          <p:nvPr>
            <p:ph idx="1"/>
          </p:nvPr>
        </p:nvSpPr>
        <p:spPr>
          <a:xfrm>
            <a:off x="685800" y="1885950"/>
            <a:ext cx="7772400" cy="3886200"/>
          </a:xfrm>
          <a:ln/>
        </p:spPr>
        <p:txBody>
          <a:bodyPr vert="horz" wrap="square" lIns="92075" tIns="46038" rIns="92075" bIns="46038" anchor="t" anchorCtr="0"/>
          <a:p>
            <a:r>
              <a:rPr lang="zh-CN" altLang="en-US" sz="3600" dirty="0">
                <a:latin typeface="文鼎魏碑体简" pitchFamily="18" charset="-122"/>
                <a:ea typeface="文鼎魏碑体简" pitchFamily="18" charset="-122"/>
              </a:rPr>
              <a:t>库存量降低</a:t>
            </a:r>
            <a:endParaRPr lang="zh-CN" altLang="en-US" sz="3600" dirty="0">
              <a:latin typeface="文鼎魏碑体简" pitchFamily="18" charset="-122"/>
              <a:ea typeface="文鼎魏碑体简" pitchFamily="18" charset="-122"/>
            </a:endParaRPr>
          </a:p>
          <a:p>
            <a:pPr>
              <a:buNone/>
            </a:pPr>
            <a:r>
              <a:rPr lang="zh-CN" altLang="en-US" dirty="0">
                <a:latin typeface="文鼎魏碑体简" pitchFamily="18" charset="-122"/>
                <a:ea typeface="文鼎魏碑体简" pitchFamily="18" charset="-122"/>
              </a:rPr>
              <a:t>  使用</a:t>
            </a:r>
            <a:r>
              <a:rPr lang="en-US" altLang="zh-CN" dirty="0">
                <a:latin typeface="文鼎魏碑体简" pitchFamily="18" charset="-122"/>
                <a:ea typeface="文鼎魏碑体简" pitchFamily="18" charset="-122"/>
              </a:rPr>
              <a:t>MRP</a:t>
            </a:r>
            <a:r>
              <a:rPr lang="zh-CN" altLang="zh-CN" dirty="0">
                <a:latin typeface="文鼎魏碑体简" pitchFamily="18" charset="-122"/>
                <a:ea typeface="文鼎魏碑体简" pitchFamily="18" charset="-122"/>
              </a:rPr>
              <a:t>系统之后，由于有了好的需求计划，使得可以在恰当的时间得到恰当的物料，从而可以不必保持很多的库存。</a:t>
            </a:r>
            <a:r>
              <a:rPr lang="zh-CN" altLang="en-US" dirty="0">
                <a:latin typeface="文鼎魏碑体简" pitchFamily="18" charset="-122"/>
                <a:ea typeface="文鼎魏碑体简" pitchFamily="18" charset="-122"/>
              </a:rPr>
              <a:t>根据统计数字，在使用</a:t>
            </a:r>
            <a:r>
              <a:rPr lang="en-US" altLang="zh-CN" dirty="0">
                <a:latin typeface="文鼎魏碑体简" pitchFamily="18" charset="-122"/>
                <a:ea typeface="文鼎魏碑体简" pitchFamily="18" charset="-122"/>
              </a:rPr>
              <a:t>MRP</a:t>
            </a:r>
            <a:r>
              <a:rPr lang="zh-CN" altLang="en-US" dirty="0">
                <a:latin typeface="文鼎魏碑体简" pitchFamily="18" charset="-122"/>
                <a:ea typeface="文鼎魏碑体简" pitchFamily="18" charset="-122"/>
              </a:rPr>
              <a:t>系统之后，库存量一般可以降低</a:t>
            </a:r>
            <a:r>
              <a:rPr lang="en-US" altLang="zh-CN" dirty="0">
                <a:latin typeface="文鼎魏碑体简" pitchFamily="18" charset="-122"/>
                <a:ea typeface="文鼎魏碑体简" pitchFamily="18" charset="-122"/>
              </a:rPr>
              <a:t>20</a:t>
            </a:r>
            <a:r>
              <a:rPr lang="zh-CN" altLang="en-US" dirty="0">
                <a:latin typeface="文鼎魏碑体简" pitchFamily="18" charset="-122"/>
                <a:ea typeface="文鼎魏碑体简" pitchFamily="18" charset="-122"/>
              </a:rPr>
              <a:t>％－</a:t>
            </a:r>
            <a:r>
              <a:rPr lang="en-US" altLang="zh-CN" dirty="0">
                <a:latin typeface="文鼎魏碑体简" pitchFamily="18" charset="-122"/>
                <a:ea typeface="文鼎魏碑体简" pitchFamily="18" charset="-122"/>
              </a:rPr>
              <a:t>35</a:t>
            </a:r>
            <a:r>
              <a:rPr lang="zh-CN" altLang="en-US" dirty="0">
                <a:latin typeface="文鼎魏碑体简" pitchFamily="18" charset="-122"/>
                <a:ea typeface="文鼎魏碑体简" pitchFamily="18" charset="-122"/>
              </a:rPr>
              <a:t>％。</a:t>
            </a:r>
            <a:endParaRPr lang="zh-CN" altLang="en-US" dirty="0"/>
          </a:p>
          <a:p>
            <a:pPr>
              <a:buNone/>
            </a:pPr>
            <a:endParaRPr lang="en-US" altLang="zh-C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12290" name="Rectangle 2"/>
          <p:cNvSpPr>
            <a:spLocks noGrp="1"/>
          </p:cNvSpPr>
          <p:nvPr>
            <p:ph type="title"/>
          </p:nvPr>
        </p:nvSpPr>
        <p:spPr>
          <a:xfrm>
            <a:off x="685800" y="285750"/>
            <a:ext cx="7772400" cy="838200"/>
          </a:xfrm>
          <a:ln/>
        </p:spPr>
        <p:txBody>
          <a:bodyPr vert="horz" wrap="square" lIns="92075" tIns="46038" rIns="92075" bIns="46038" anchor="ctr" anchorCtr="0"/>
          <a:p>
            <a:r>
              <a:rPr lang="zh-CN" altLang="en-US" sz="6000" dirty="0">
                <a:ea typeface="文鼎魏碑体简" pitchFamily="18" charset="-122"/>
              </a:rPr>
              <a:t>降低库存成本</a:t>
            </a:r>
            <a:endParaRPr lang="zh-CN" altLang="en-US" sz="6600" dirty="0">
              <a:ea typeface="文鼎魏碑体简" pitchFamily="18" charset="-122"/>
            </a:endParaRPr>
          </a:p>
        </p:txBody>
      </p:sp>
      <p:sp>
        <p:nvSpPr>
          <p:cNvPr id="12291" name="Rectangle 3"/>
          <p:cNvSpPr>
            <a:spLocks noGrp="1"/>
          </p:cNvSpPr>
          <p:nvPr>
            <p:ph idx="1"/>
          </p:nvPr>
        </p:nvSpPr>
        <p:spPr>
          <a:xfrm>
            <a:off x="685800" y="1524000"/>
            <a:ext cx="7772400" cy="4572000"/>
          </a:xfrm>
          <a:ln/>
        </p:spPr>
        <p:txBody>
          <a:bodyPr vert="horz" wrap="square" lIns="92075" tIns="46038" rIns="92075" bIns="46038" anchor="t" anchorCtr="0"/>
          <a:p>
            <a:r>
              <a:rPr lang="zh-CN" altLang="en-US" sz="3600" dirty="0">
                <a:latin typeface="文鼎魏碑体简" pitchFamily="18" charset="-122"/>
                <a:ea typeface="文鼎魏碑体简" pitchFamily="18" charset="-122"/>
              </a:rPr>
              <a:t>库存管理费用的降低</a:t>
            </a:r>
            <a:endParaRPr lang="zh-CN" altLang="en-US" sz="3600" dirty="0">
              <a:latin typeface="文鼎魏碑体简" pitchFamily="18" charset="-122"/>
              <a:ea typeface="文鼎魏碑体简" pitchFamily="18" charset="-122"/>
            </a:endParaRPr>
          </a:p>
          <a:p>
            <a:pPr lvl="1"/>
            <a:r>
              <a:rPr lang="zh-CN" altLang="en-US" dirty="0">
                <a:latin typeface="文鼎魏碑体简" pitchFamily="18" charset="-122"/>
                <a:ea typeface="文鼎魏碑体简" pitchFamily="18" charset="-122"/>
              </a:rPr>
              <a:t>库存量降低还导致库存管理费用的降低。其中包括：</a:t>
            </a:r>
            <a:endParaRPr lang="zh-CN" altLang="en-US" dirty="0">
              <a:latin typeface="文鼎魏碑体简" pitchFamily="18" charset="-122"/>
              <a:ea typeface="文鼎魏碑体简" pitchFamily="18" charset="-122"/>
            </a:endParaRPr>
          </a:p>
          <a:p>
            <a:pPr lvl="2">
              <a:lnSpc>
                <a:spcPct val="80000"/>
              </a:lnSpc>
            </a:pPr>
            <a:r>
              <a:rPr lang="zh-CN" altLang="en-US" sz="2800" dirty="0">
                <a:latin typeface="文鼎魏碑体简" pitchFamily="18" charset="-122"/>
                <a:ea typeface="文鼎魏碑体简" pitchFamily="18" charset="-122"/>
              </a:rPr>
              <a:t>仓库维护费用</a:t>
            </a:r>
            <a:endParaRPr lang="zh-CN" altLang="en-US" sz="2800" dirty="0">
              <a:latin typeface="文鼎魏碑体简" pitchFamily="18" charset="-122"/>
              <a:ea typeface="文鼎魏碑体简" pitchFamily="18" charset="-122"/>
            </a:endParaRPr>
          </a:p>
          <a:p>
            <a:pPr lvl="2">
              <a:lnSpc>
                <a:spcPct val="80000"/>
              </a:lnSpc>
            </a:pPr>
            <a:r>
              <a:rPr lang="zh-CN" altLang="en-US" sz="2800" dirty="0">
                <a:latin typeface="文鼎魏碑体简" pitchFamily="18" charset="-122"/>
                <a:ea typeface="文鼎魏碑体简" pitchFamily="18" charset="-122"/>
              </a:rPr>
              <a:t>管理人员费用</a:t>
            </a:r>
            <a:endParaRPr lang="zh-CN" altLang="en-US" sz="2800" dirty="0">
              <a:latin typeface="文鼎魏碑体简" pitchFamily="18" charset="-122"/>
              <a:ea typeface="文鼎魏碑体简" pitchFamily="18" charset="-122"/>
            </a:endParaRPr>
          </a:p>
          <a:p>
            <a:pPr lvl="2">
              <a:lnSpc>
                <a:spcPct val="80000"/>
              </a:lnSpc>
            </a:pPr>
            <a:r>
              <a:rPr lang="zh-CN" altLang="en-US" sz="2800" dirty="0">
                <a:latin typeface="文鼎魏碑体简" pitchFamily="18" charset="-122"/>
                <a:ea typeface="文鼎魏碑体简" pitchFamily="18" charset="-122"/>
              </a:rPr>
              <a:t>保险费用</a:t>
            </a:r>
            <a:endParaRPr lang="zh-CN" altLang="en-US" sz="2800" dirty="0">
              <a:latin typeface="文鼎魏碑体简" pitchFamily="18" charset="-122"/>
              <a:ea typeface="文鼎魏碑体简" pitchFamily="18" charset="-122"/>
            </a:endParaRPr>
          </a:p>
          <a:p>
            <a:pPr lvl="2">
              <a:lnSpc>
                <a:spcPct val="80000"/>
              </a:lnSpc>
            </a:pPr>
            <a:r>
              <a:rPr lang="zh-CN" altLang="en-US" sz="2800" dirty="0">
                <a:latin typeface="文鼎魏碑体简" pitchFamily="18" charset="-122"/>
                <a:ea typeface="文鼎魏碑体简" pitchFamily="18" charset="-122"/>
              </a:rPr>
              <a:t>物料损坏和失盗</a:t>
            </a:r>
            <a:endParaRPr lang="zh-CN" altLang="en-US" sz="2800" dirty="0">
              <a:latin typeface="文鼎魏碑体简" pitchFamily="18" charset="-122"/>
              <a:ea typeface="文鼎魏碑体简" pitchFamily="18" charset="-122"/>
            </a:endParaRPr>
          </a:p>
          <a:p>
            <a:pPr lvl="2">
              <a:lnSpc>
                <a:spcPct val="80000"/>
              </a:lnSpc>
            </a:pPr>
            <a:r>
              <a:rPr lang="en-US" altLang="zh-CN" sz="2800" dirty="0">
                <a:latin typeface="文鼎魏碑体简" pitchFamily="18" charset="-122"/>
                <a:ea typeface="文鼎魏碑体简" pitchFamily="18" charset="-122"/>
              </a:rPr>
              <a:t>.....  </a:t>
            </a:r>
            <a:endParaRPr lang="en-US" altLang="zh-CN" sz="2800" dirty="0">
              <a:latin typeface="文鼎魏碑体简" pitchFamily="18" charset="-122"/>
              <a:ea typeface="文鼎魏碑体简" pitchFamily="18" charset="-122"/>
            </a:endParaRPr>
          </a:p>
          <a:p>
            <a:pPr lvl="1">
              <a:lnSpc>
                <a:spcPct val="95000"/>
              </a:lnSpc>
            </a:pPr>
            <a:r>
              <a:rPr lang="zh-CN" altLang="en-US" dirty="0">
                <a:latin typeface="文鼎魏碑体简" pitchFamily="18" charset="-122"/>
                <a:ea typeface="文鼎魏碑体简" pitchFamily="18" charset="-122"/>
              </a:rPr>
              <a:t>库存管理费用通常占库存总投资的</a:t>
            </a:r>
            <a:r>
              <a:rPr lang="en-US" altLang="zh-CN" dirty="0">
                <a:latin typeface="文鼎魏碑体简" pitchFamily="18" charset="-122"/>
                <a:ea typeface="文鼎魏碑体简" pitchFamily="18" charset="-122"/>
              </a:rPr>
              <a:t>25</a:t>
            </a:r>
            <a:r>
              <a:rPr lang="zh-CN" altLang="en-US" dirty="0">
                <a:latin typeface="文鼎魏碑体简" pitchFamily="18" charset="-122"/>
                <a:ea typeface="文鼎魏碑体简" pitchFamily="18" charset="-122"/>
              </a:rPr>
              <a:t>％</a:t>
            </a:r>
            <a:endParaRPr lang="zh-CN" altLang="en-US" sz="2400" dirty="0">
              <a:latin typeface="文鼎魏碑体简" pitchFamily="18" charset="-122"/>
              <a:ea typeface="文鼎魏碑体简" pitchFamily="18"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灯片编号占位符 5"/>
          <p:cNvSpPr>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buSzTx/>
            </a:pPr>
            <a:fld id="{9A0DB2DC-4C9A-4742-B13C-FB6460FD3503}" type="slidenum">
              <a:rPr lang="en-US" altLang="zh-CN" sz="1400" dirty="0"/>
            </a:fld>
            <a:endParaRPr lang="en-US" altLang="zh-CN" sz="1400" dirty="0"/>
          </a:p>
        </p:txBody>
      </p:sp>
      <p:sp>
        <p:nvSpPr>
          <p:cNvPr id="13314" name="Rectangle 2"/>
          <p:cNvSpPr>
            <a:spLocks noGrp="1"/>
          </p:cNvSpPr>
          <p:nvPr>
            <p:ph type="title"/>
          </p:nvPr>
        </p:nvSpPr>
        <p:spPr>
          <a:ln/>
        </p:spPr>
        <p:txBody>
          <a:bodyPr vert="horz" wrap="square" lIns="92075" tIns="46038" rIns="92075" bIns="46038" anchor="ctr" anchorCtr="0"/>
          <a:p>
            <a:r>
              <a:rPr lang="zh-CN" altLang="en-US" sz="6000" dirty="0">
                <a:ea typeface="文鼎魏碑体简" pitchFamily="18" charset="-122"/>
              </a:rPr>
              <a:t>降低库存成本</a:t>
            </a:r>
            <a:endParaRPr lang="zh-CN" altLang="en-US" sz="6000" dirty="0">
              <a:ea typeface="文鼎魏碑体简" pitchFamily="18" charset="-122"/>
            </a:endParaRPr>
          </a:p>
        </p:txBody>
      </p:sp>
      <p:sp>
        <p:nvSpPr>
          <p:cNvPr id="13315" name="Rectangle 3"/>
          <p:cNvSpPr>
            <a:spLocks noGrp="1"/>
          </p:cNvSpPr>
          <p:nvPr>
            <p:ph idx="1"/>
          </p:nvPr>
        </p:nvSpPr>
        <p:spPr>
          <a:ln/>
        </p:spPr>
        <p:txBody>
          <a:bodyPr vert="horz" wrap="square" lIns="92075" tIns="46038" rIns="92075" bIns="46038" anchor="t" anchorCtr="0"/>
          <a:p>
            <a:r>
              <a:rPr lang="zh-CN" altLang="en-US" sz="3600" dirty="0">
                <a:latin typeface="文鼎魏碑体简" pitchFamily="18" charset="-122"/>
                <a:ea typeface="文鼎魏碑体简" pitchFamily="18" charset="-122"/>
              </a:rPr>
              <a:t>库存损耗减少</a:t>
            </a:r>
            <a:endParaRPr lang="zh-CN" altLang="en-US" dirty="0">
              <a:latin typeface="文鼎魏碑体简" pitchFamily="18" charset="-122"/>
              <a:ea typeface="文鼎魏碑体简" pitchFamily="18" charset="-122"/>
            </a:endParaRPr>
          </a:p>
          <a:p>
            <a:pPr lvl="1"/>
            <a:r>
              <a:rPr lang="zh-CN" altLang="en-US" dirty="0">
                <a:latin typeface="文鼎魏碑体简" pitchFamily="18" charset="-122"/>
                <a:ea typeface="文鼎魏碑体简" pitchFamily="18" charset="-122"/>
              </a:rPr>
              <a:t>一方面，由于库存量减少，库存损耗也随之减少</a:t>
            </a:r>
            <a:endParaRPr lang="zh-CN" altLang="en-US" dirty="0">
              <a:latin typeface="文鼎魏碑体简" pitchFamily="18" charset="-122"/>
              <a:ea typeface="文鼎魏碑体简" pitchFamily="18" charset="-122"/>
            </a:endParaRPr>
          </a:p>
          <a:p>
            <a:pPr lvl="1"/>
            <a:r>
              <a:rPr lang="zh-CN" altLang="en-US" dirty="0">
                <a:latin typeface="文鼎魏碑体简" pitchFamily="18" charset="-122"/>
                <a:ea typeface="文鼎魏碑体简" pitchFamily="18" charset="-122"/>
              </a:rPr>
              <a:t>另一方面，</a:t>
            </a:r>
            <a:r>
              <a:rPr lang="en-US" altLang="zh-CN" dirty="0">
                <a:latin typeface="文鼎魏碑体简" pitchFamily="18" charset="-122"/>
                <a:ea typeface="文鼎魏碑体简" pitchFamily="18" charset="-122"/>
              </a:rPr>
              <a:t>MRP</a:t>
            </a:r>
            <a:r>
              <a:rPr lang="zh-CN" altLang="zh-CN" dirty="0">
                <a:latin typeface="文鼎魏碑体简" pitchFamily="18" charset="-122"/>
                <a:ea typeface="文鼎魏碑体简" pitchFamily="18" charset="-122"/>
              </a:rPr>
              <a:t>对库存记录的准确度有相当高的要求，为了保证库存记录的准确性，就要实行循环盘点法。因而能够及时发现造成库存损耗的原因，并及时予以消除，从而可以使库存损耗减少。</a:t>
            </a:r>
            <a:endParaRPr lang="zh-CN" altLang="en-US" dirty="0">
              <a:latin typeface="文鼎魏碑体简" pitchFamily="18" charset="-122"/>
              <a:ea typeface="文鼎魏碑体简" pitchFamily="18" charset="-122"/>
            </a:endParaRPr>
          </a:p>
        </p:txBody>
      </p:sp>
    </p:spTree>
  </p:cSld>
  <p:clrMapOvr>
    <a:masterClrMapping/>
  </p:clrMapOvr>
  <p:transition/>
</p:sld>
</file>

<file path=ppt/tags/tag1.xml><?xml version="1.0" encoding="utf-8"?>
<p:tagLst xmlns:p="http://schemas.openxmlformats.org/presentationml/2006/main">
  <p:tag name="KSO_WPP_MARK_KEY" val="926f0d42-d634-4e56-940a-ae8fae826196"/>
</p:tagLst>
</file>

<file path=ppt/theme/theme1.xml><?xml version="1.0" encoding="utf-8"?>
<a:theme xmlns:a="http://schemas.openxmlformats.org/drawingml/2006/main" name="International">
  <a:themeElements>
    <a:clrScheme name="International 1">
      <a:dk1>
        <a:srgbClr val="000000"/>
      </a:dk1>
      <a:lt1>
        <a:srgbClr val="FFFFFF"/>
      </a:lt1>
      <a:dk2>
        <a:srgbClr val="0000FF"/>
      </a:dk2>
      <a:lt2>
        <a:srgbClr val="FFFF99"/>
      </a:lt2>
      <a:accent1>
        <a:srgbClr val="009966"/>
      </a:accent1>
      <a:accent2>
        <a:srgbClr val="00CCCC"/>
      </a:accent2>
      <a:accent3>
        <a:srgbClr val="AAAAFF"/>
      </a:accent3>
      <a:accent4>
        <a:srgbClr val="DADADA"/>
      </a:accent4>
      <a:accent5>
        <a:srgbClr val="AACAB8"/>
      </a:accent5>
      <a:accent6>
        <a:srgbClr val="00B9B9"/>
      </a:accent6>
      <a:hlink>
        <a:srgbClr val="000080"/>
      </a:hlink>
      <a:folHlink>
        <a:srgbClr val="9999FF"/>
      </a:folHlink>
    </a:clrScheme>
    <a:fontScheme name="International">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lnDef>
  </a:objectDefaults>
  <a:extraClrSchemeLst>
    <a:extraClrScheme>
      <a:clrScheme name="International 1">
        <a:dk1>
          <a:srgbClr val="000000"/>
        </a:dk1>
        <a:lt1>
          <a:srgbClr val="FFFFFF"/>
        </a:lt1>
        <a:dk2>
          <a:srgbClr val="0000FF"/>
        </a:dk2>
        <a:lt2>
          <a:srgbClr val="FFFF99"/>
        </a:lt2>
        <a:accent1>
          <a:srgbClr val="009966"/>
        </a:accent1>
        <a:accent2>
          <a:srgbClr val="00CCCC"/>
        </a:accent2>
        <a:accent3>
          <a:srgbClr val="AAAAFF"/>
        </a:accent3>
        <a:accent4>
          <a:srgbClr val="DADADA"/>
        </a:accent4>
        <a:accent5>
          <a:srgbClr val="AACAB8"/>
        </a:accent5>
        <a:accent6>
          <a:srgbClr val="00B9B9"/>
        </a:accent6>
        <a:hlink>
          <a:srgbClr val="000080"/>
        </a:hlink>
        <a:folHlink>
          <a:srgbClr val="9999FF"/>
        </a:folHlink>
      </a:clrScheme>
      <a:clrMap bg1="dk2" tx1="lt1" bg2="dk1" tx2="lt2" accent1="accent1" accent2="accent2" accent3="accent3" accent4="accent4" accent5="accent5" accent6="accent6" hlink="hlink" folHlink="folHlink"/>
    </a:extraClrScheme>
    <a:extraClrScheme>
      <a:clrScheme name="International 2">
        <a:dk1>
          <a:srgbClr val="000000"/>
        </a:dk1>
        <a:lt1>
          <a:srgbClr val="FFFFFF"/>
        </a:lt1>
        <a:dk2>
          <a:srgbClr val="000080"/>
        </a:dk2>
        <a:lt2>
          <a:srgbClr val="003399"/>
        </a:lt2>
        <a:accent1>
          <a:srgbClr val="9999FF"/>
        </a:accent1>
        <a:accent2>
          <a:srgbClr val="FF99FF"/>
        </a:accent2>
        <a:accent3>
          <a:srgbClr val="FFFFFF"/>
        </a:accent3>
        <a:accent4>
          <a:srgbClr val="000000"/>
        </a:accent4>
        <a:accent5>
          <a:srgbClr val="CACAFF"/>
        </a:accent5>
        <a:accent6>
          <a:srgbClr val="E78AE7"/>
        </a:accent6>
        <a:hlink>
          <a:srgbClr val="85ADFF"/>
        </a:hlink>
        <a:folHlink>
          <a:srgbClr val="00CCCC"/>
        </a:folHlink>
      </a:clrScheme>
      <a:clrMap bg1="lt1" tx1="dk1" bg2="lt2" tx2="dk2" accent1="accent1" accent2="accent2" accent3="accent3" accent4="accent4" accent5="accent5" accent6="accent6" hlink="hlink" folHlink="folHlink"/>
    </a:extraClrScheme>
    <a:extraClrScheme>
      <a:clrScheme name="International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C:\MSOFFICE\Templates\Presentation Designs\International.pot</Template>
  <TotalTime>0</TotalTime>
  <Words>2907</Words>
  <Application>WPS 演示</Application>
  <PresentationFormat>全屏显示(4:3)</PresentationFormat>
  <Paragraphs>292</Paragraphs>
  <Slides>38</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38</vt:i4>
      </vt:variant>
    </vt:vector>
  </HeadingPairs>
  <TitlesOfParts>
    <vt:vector size="49" baseType="lpstr">
      <vt:lpstr>Arial</vt:lpstr>
      <vt:lpstr>宋体</vt:lpstr>
      <vt:lpstr>Wingdings</vt:lpstr>
      <vt:lpstr>Times New Roman</vt:lpstr>
      <vt:lpstr>Monotype Sorts</vt:lpstr>
      <vt:lpstr>Wingdings</vt:lpstr>
      <vt:lpstr>文鼎魏碑体简</vt:lpstr>
      <vt:lpstr>Webdings</vt:lpstr>
      <vt:lpstr>微软雅黑</vt:lpstr>
      <vt:lpstr>Arial Unicode MS</vt:lpstr>
      <vt:lpstr>International</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PRINCIPLES OF MRPII</dc:title>
  <dc:creator>Zhou Yu Qing</dc:creator>
  <cp:lastModifiedBy>WPS_1670316127</cp:lastModifiedBy>
  <cp:revision>28</cp:revision>
  <dcterms:created xsi:type="dcterms:W3CDTF">1998-02-09T02:24:26Z</dcterms:created>
  <dcterms:modified xsi:type="dcterms:W3CDTF">2023-02-07T06:49:13Z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B44ED0E4D4234AD48C5C0FB754109033</vt:lpwstr>
  </property>
  <property fmtid="{D5CDD505-2E9C-101B-9397-08002B2CF9AE}" pid="3" name="KSOProductBuildVer">
    <vt:lpwstr>2052-11.1.0.13703</vt:lpwstr>
  </property>
</Properties>
</file>