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383" r:id="rId3"/>
    <p:sldId id="384" r:id="rId4"/>
    <p:sldId id="385" r:id="rId5"/>
    <p:sldId id="386" r:id="rId6"/>
    <p:sldId id="387" r:id="rId7"/>
    <p:sldId id="388" r:id="rId8"/>
    <p:sldId id="389" r:id="rId9"/>
    <p:sldId id="390" r:id="rId10"/>
    <p:sldId id="391" r:id="rId11"/>
    <p:sldId id="393" r:id="rId12"/>
    <p:sldId id="394" r:id="rId13"/>
    <p:sldId id="395" r:id="rId14"/>
    <p:sldId id="397" r:id="rId15"/>
    <p:sldId id="402" r:id="rId16"/>
    <p:sldId id="403" r:id="rId17"/>
    <p:sldId id="407" r:id="rId18"/>
    <p:sldId id="408" r:id="rId19"/>
    <p:sldId id="410" r:id="rId20"/>
    <p:sldId id="412" r:id="rId21"/>
    <p:sldId id="413" r:id="rId22"/>
    <p:sldId id="414" r:id="rId23"/>
    <p:sldId id="415" r:id="rId24"/>
    <p:sldId id="416" r:id="rId25"/>
    <p:sldId id="417" r:id="rId26"/>
    <p:sldId id="418" r:id="rId27"/>
    <p:sldId id="419" r:id="rId28"/>
    <p:sldId id="420" r:id="rId29"/>
    <p:sldId id="421" r:id="rId30"/>
    <p:sldId id="422" r:id="rId31"/>
    <p:sldId id="423" r:id="rId32"/>
    <p:sldId id="424" r:id="rId33"/>
    <p:sldId id="425" r:id="rId34"/>
    <p:sldId id="426" r:id="rId35"/>
    <p:sldId id="427" r:id="rId36"/>
    <p:sldId id="428" r:id="rId37"/>
    <p:sldId id="429" r:id="rId38"/>
    <p:sldId id="430" r:id="rId39"/>
    <p:sldId id="431" r:id="rId40"/>
  </p:sldIdLst>
  <p:sldSz cx="9144000" cy="6858000" type="screen4x3"/>
  <p:notesSz cx="6858000" cy="9144000"/>
  <p:custDataLst>
    <p:tags r:id="rId46"/>
  </p:custDataLst>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2786"/>
    <p:restoredTop sz="90928"/>
  </p:normalViewPr>
  <p:slideViewPr>
    <p:cSldViewPr showGuides="1">
      <p:cViewPr varScale="1">
        <p:scale>
          <a:sx n="69" d="100"/>
          <a:sy n="69" d="100"/>
        </p:scale>
        <p:origin x="-9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50" d="100"/>
        <a:sy n="50" d="100"/>
      </p:scale>
      <p:origin x="0" y="184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gs" Target="tags/tag1.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handoutMaster" Target="handoutMasters/handoutMaster1.xml"/><Relationship Id="rId41" Type="http://schemas.openxmlformats.org/officeDocument/2006/relationships/notesMaster" Target="notesMasters/notesMaster1.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19050" tIns="0" rIns="19050" bIns="0" numCol="1" anchor="t" anchorCtr="0" compatLnSpc="1"/>
          <a:lstStyle>
            <a:lvl1pPr>
              <a:defRPr sz="1000" i="1"/>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000" b="0" i="1"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19050" tIns="0" rIns="19050" bIns="0" numCol="1" anchor="t" anchorCtr="0" compatLnSpc="1"/>
          <a:lstStyle>
            <a:lvl1pPr algn="r">
              <a:defRPr sz="1000" i="1"/>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1" lang="en-US" altLang="zh-CN" sz="1000" b="0" i="1"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100" name="Rectangle 4"/>
          <p:cNvSpPr>
            <a:spLocks noTextEdit="1"/>
          </p:cNvSpPr>
          <p:nvPr>
            <p:ph type="sldImg"/>
          </p:nvPr>
        </p:nvSpPr>
        <p:spPr>
          <a:xfrm>
            <a:off x="1149350" y="692150"/>
            <a:ext cx="4559300" cy="3416300"/>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2075" tIns="46038" rIns="92075" bIns="46038"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Click to edit Master text styles</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Second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Third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Fourth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Fifth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19050" tIns="0" rIns="19050" bIns="0" numCol="1" anchor="b" anchorCtr="0" compatLnSpc="1"/>
          <a:lstStyle>
            <a:lvl1pPr>
              <a:defRPr sz="1000" i="1"/>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000" b="0" i="1"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19050" tIns="0" rIns="19050" bIns="0" numCol="1" anchor="b" anchorCtr="0" compatLnSpc="1"/>
          <a:p>
            <a:pPr lvl="0" algn="r" fontAlgn="base"/>
            <a:fld id="{9A0DB2DC-4C9A-4742-B13C-FB6460FD3503}" type="slidenum">
              <a:rPr lang="en-US" altLang="zh-CN" sz="1000" i="1" strike="noStrike" noProof="1" dirty="0">
                <a:latin typeface="Times New Roman" panose="02020603050405020304" pitchFamily="18" charset="0"/>
                <a:ea typeface="宋体" panose="02010600030101010101" pitchFamily="2" charset="-122"/>
                <a:cs typeface="+mn-cs"/>
              </a:rPr>
            </a:fld>
            <a:endParaRPr lang="en-US" altLang="zh-CN" sz="1000" i="1"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gradFill rotWithShape="0">
          <a:gsLst>
            <a:gs pos="0">
              <a:schemeClr val="bg1"/>
            </a:gs>
            <a:gs pos="100000">
              <a:schemeClr val="bg2"/>
            </a:gs>
          </a:gsLst>
          <a:path path="rect">
            <a:fillToRect r="100000" b="100000"/>
          </a:path>
          <a:tileRect/>
        </a:gradFill>
        <a:effectLst/>
      </p:bgPr>
    </p:bg>
    <p:spTree>
      <p:nvGrpSpPr>
        <p:cNvPr id="1" name=""/>
        <p:cNvGrpSpPr/>
        <p:nvPr/>
      </p:nvGrpSpPr>
      <p:grpSpPr>
        <a:xfrm>
          <a:off x="0" y="0"/>
          <a:ext cx="0" cy="0"/>
          <a:chOff x="0" y="0"/>
          <a:chExt cx="0" cy="0"/>
        </a:xfrm>
      </p:grpSpPr>
      <p:grpSp>
        <p:nvGrpSpPr>
          <p:cNvPr id="2050" name="Group 31"/>
          <p:cNvGrpSpPr/>
          <p:nvPr userDrawn="1"/>
        </p:nvGrpSpPr>
        <p:grpSpPr>
          <a:xfrm>
            <a:off x="0" y="114300"/>
            <a:ext cx="9142413" cy="6742113"/>
            <a:chOff x="0" y="72"/>
            <a:chExt cx="5759" cy="4247"/>
          </a:xfrm>
        </p:grpSpPr>
        <p:sp>
          <p:nvSpPr>
            <p:cNvPr id="36" name="Rectangle 2"/>
            <p:cNvSpPr>
              <a:spLocks noChangeArrowheads="1"/>
            </p:cNvSpPr>
            <p:nvPr/>
          </p:nvSpPr>
          <p:spPr bwMode="hidden">
            <a:xfrm>
              <a:off x="0" y="2112"/>
              <a:ext cx="5759" cy="2207"/>
            </a:xfrm>
            <a:prstGeom prst="rect">
              <a:avLst/>
            </a:prstGeom>
            <a:solidFill>
              <a:schemeClr val="bg1"/>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2052" name="Group 30"/>
            <p:cNvGrpSpPr/>
            <p:nvPr/>
          </p:nvGrpSpPr>
          <p:grpSpPr>
            <a:xfrm>
              <a:off x="0" y="72"/>
              <a:ext cx="5759" cy="2040"/>
              <a:chOff x="0" y="72"/>
              <a:chExt cx="5759" cy="2040"/>
            </a:xfrm>
          </p:grpSpPr>
          <p:sp>
            <p:nvSpPr>
              <p:cNvPr id="38"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2054" name="Group 9"/>
              <p:cNvGrpSpPr/>
              <p:nvPr/>
            </p:nvGrpSpPr>
            <p:grpSpPr>
              <a:xfrm>
                <a:off x="2289" y="72"/>
                <a:ext cx="1440" cy="1984"/>
                <a:chOff x="2289" y="72"/>
                <a:chExt cx="1440" cy="1984"/>
              </a:xfrm>
            </p:grpSpPr>
            <p:sp>
              <p:nvSpPr>
                <p:cNvPr id="60" name="Freeform 4"/>
                <p:cNvSpPr/>
                <p:nvPr/>
              </p:nvSpPr>
              <p:spPr bwMode="ltGray">
                <a:xfrm>
                  <a:off x="2289" y="127"/>
                  <a:ext cx="1440" cy="1770"/>
                </a:xfrm>
                <a:custGeom>
                  <a:avLst/>
                  <a:gdLst/>
                  <a:ahLst/>
                  <a:cxnLst>
                    <a:cxn ang="0">
                      <a:pos x="901" y="33"/>
                    </a:cxn>
                    <a:cxn ang="0">
                      <a:pos x="1066" y="129"/>
                    </a:cxn>
                    <a:cxn ang="0">
                      <a:pos x="1207" y="256"/>
                    </a:cxn>
                    <a:cxn ang="0">
                      <a:pos x="1316" y="410"/>
                    </a:cxn>
                    <a:cxn ang="0">
                      <a:pos x="1394" y="581"/>
                    </a:cxn>
                    <a:cxn ang="0">
                      <a:pos x="1435" y="766"/>
                    </a:cxn>
                    <a:cxn ang="0">
                      <a:pos x="1435" y="958"/>
                    </a:cxn>
                    <a:cxn ang="0">
                      <a:pos x="1394" y="1143"/>
                    </a:cxn>
                    <a:cxn ang="0">
                      <a:pos x="1316" y="1314"/>
                    </a:cxn>
                    <a:cxn ang="0">
                      <a:pos x="1207" y="1468"/>
                    </a:cxn>
                    <a:cxn ang="0">
                      <a:pos x="1066" y="1597"/>
                    </a:cxn>
                    <a:cxn ang="0">
                      <a:pos x="901" y="1691"/>
                    </a:cxn>
                    <a:cxn ang="0">
                      <a:pos x="721" y="1749"/>
                    </a:cxn>
                    <a:cxn ang="0">
                      <a:pos x="533" y="1769"/>
                    </a:cxn>
                    <a:cxn ang="0">
                      <a:pos x="344" y="1749"/>
                    </a:cxn>
                    <a:cxn ang="0">
                      <a:pos x="165" y="1691"/>
                    </a:cxn>
                    <a:cxn ang="0">
                      <a:pos x="0" y="1597"/>
                    </a:cxn>
                    <a:cxn ang="0">
                      <a:pos x="125" y="1571"/>
                    </a:cxn>
                    <a:cxn ang="0">
                      <a:pos x="281" y="1640"/>
                    </a:cxn>
                    <a:cxn ang="0">
                      <a:pos x="446" y="1675"/>
                    </a:cxn>
                    <a:cxn ang="0">
                      <a:pos x="618" y="1675"/>
                    </a:cxn>
                    <a:cxn ang="0">
                      <a:pos x="785" y="1640"/>
                    </a:cxn>
                    <a:cxn ang="0">
                      <a:pos x="941" y="1571"/>
                    </a:cxn>
                    <a:cxn ang="0">
                      <a:pos x="1080" y="1470"/>
                    </a:cxn>
                    <a:cxn ang="0">
                      <a:pos x="1194" y="1343"/>
                    </a:cxn>
                    <a:cxn ang="0">
                      <a:pos x="1281" y="1194"/>
                    </a:cxn>
                    <a:cxn ang="0">
                      <a:pos x="1332" y="1032"/>
                    </a:cxn>
                    <a:cxn ang="0">
                      <a:pos x="1350" y="862"/>
                    </a:cxn>
                    <a:cxn ang="0">
                      <a:pos x="1332" y="691"/>
                    </a:cxn>
                    <a:cxn ang="0">
                      <a:pos x="1281" y="530"/>
                    </a:cxn>
                    <a:cxn ang="0">
                      <a:pos x="1194" y="381"/>
                    </a:cxn>
                    <a:cxn ang="0">
                      <a:pos x="1080" y="254"/>
                    </a:cxn>
                    <a:cxn ang="0">
                      <a:pos x="941" y="154"/>
                    </a:cxn>
                    <a:cxn ang="0">
                      <a:pos x="785" y="85"/>
                    </a:cxn>
                    <a:cxn ang="0">
                      <a:pos x="812" y="0"/>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1" name="Line 5"/>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2" name="Line 6"/>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3" name="Line 7"/>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4" name="Freeform 8"/>
                <p:cNvSpPr/>
                <p:nvPr/>
              </p:nvSpPr>
              <p:spPr bwMode="ltGray">
                <a:xfrm>
                  <a:off x="2483" y="1903"/>
                  <a:ext cx="841" cy="153"/>
                </a:xfrm>
                <a:custGeom>
                  <a:avLst/>
                  <a:gdLst/>
                  <a:ahLst/>
                  <a:cxnLst>
                    <a:cxn ang="0">
                      <a:pos x="3" y="98"/>
                    </a:cxn>
                    <a:cxn ang="0">
                      <a:pos x="20" y="80"/>
                    </a:cxn>
                    <a:cxn ang="0">
                      <a:pos x="44" y="65"/>
                    </a:cxn>
                    <a:cxn ang="0">
                      <a:pos x="89" y="43"/>
                    </a:cxn>
                    <a:cxn ang="0">
                      <a:pos x="140" y="30"/>
                    </a:cxn>
                    <a:cxn ang="0">
                      <a:pos x="188" y="19"/>
                    </a:cxn>
                    <a:cxn ang="0">
                      <a:pos x="253" y="9"/>
                    </a:cxn>
                    <a:cxn ang="0">
                      <a:pos x="314" y="3"/>
                    </a:cxn>
                    <a:cxn ang="0">
                      <a:pos x="386" y="0"/>
                    </a:cxn>
                    <a:cxn ang="0">
                      <a:pos x="475" y="1"/>
                    </a:cxn>
                    <a:cxn ang="0">
                      <a:pos x="567" y="6"/>
                    </a:cxn>
                    <a:cxn ang="0">
                      <a:pos x="632" y="14"/>
                    </a:cxn>
                    <a:cxn ang="0">
                      <a:pos x="700" y="27"/>
                    </a:cxn>
                    <a:cxn ang="0">
                      <a:pos x="765" y="47"/>
                    </a:cxn>
                    <a:cxn ang="0">
                      <a:pos x="799" y="66"/>
                    </a:cxn>
                    <a:cxn ang="0">
                      <a:pos x="820" y="82"/>
                    </a:cxn>
                    <a:cxn ang="0">
                      <a:pos x="840" y="108"/>
                    </a:cxn>
                    <a:cxn ang="0">
                      <a:pos x="806" y="122"/>
                    </a:cxn>
                    <a:cxn ang="0">
                      <a:pos x="748" y="133"/>
                    </a:cxn>
                    <a:cxn ang="0">
                      <a:pos x="676" y="141"/>
                    </a:cxn>
                    <a:cxn ang="0">
                      <a:pos x="608" y="148"/>
                    </a:cxn>
                    <a:cxn ang="0">
                      <a:pos x="526" y="151"/>
                    </a:cxn>
                    <a:cxn ang="0">
                      <a:pos x="437" y="152"/>
                    </a:cxn>
                    <a:cxn ang="0">
                      <a:pos x="352" y="152"/>
                    </a:cxn>
                    <a:cxn ang="0">
                      <a:pos x="263" y="151"/>
                    </a:cxn>
                    <a:cxn ang="0">
                      <a:pos x="164" y="143"/>
                    </a:cxn>
                    <a:cxn ang="0">
                      <a:pos x="85" y="135"/>
                    </a:cxn>
                    <a:cxn ang="0">
                      <a:pos x="20" y="120"/>
                    </a:cxn>
                    <a:cxn ang="0">
                      <a:pos x="0" y="109"/>
                    </a:cxn>
                    <a:cxn ang="0">
                      <a:pos x="3" y="98"/>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40"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w="9525">
                <a:noFill/>
                <a:rou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2061" name="Group 29"/>
              <p:cNvGrpSpPr/>
              <p:nvPr/>
            </p:nvGrpSpPr>
            <p:grpSpPr>
              <a:xfrm>
                <a:off x="2071" y="406"/>
                <a:ext cx="1392" cy="1109"/>
                <a:chOff x="2071" y="406"/>
                <a:chExt cx="1392" cy="1109"/>
              </a:xfrm>
            </p:grpSpPr>
            <p:sp>
              <p:nvSpPr>
                <p:cNvPr id="42" name="Freeform 11"/>
                <p:cNvSpPr/>
                <p:nvPr/>
              </p:nvSpPr>
              <p:spPr bwMode="grayWhite">
                <a:xfrm>
                  <a:off x="2268" y="812"/>
                  <a:ext cx="1" cy="17"/>
                </a:xfrm>
                <a:custGeom>
                  <a:avLst/>
                  <a:gdLst/>
                  <a:ahLst/>
                  <a:cxnLst>
                    <a:cxn ang="0">
                      <a:pos x="0" y="0"/>
                    </a:cxn>
                    <a:cxn ang="0">
                      <a:pos x="0" y="16"/>
                    </a:cxn>
                    <a:cxn ang="0">
                      <a:pos x="0" y="16"/>
                    </a:cxn>
                    <a:cxn ang="0">
                      <a:pos x="0" y="6"/>
                    </a:cxn>
                    <a:cxn ang="0">
                      <a:pos x="0" y="0"/>
                    </a:cxn>
                  </a:cxnLst>
                  <a:rect l="0" t="0" r="r" b="b"/>
                  <a:pathLst>
                    <a:path w="1" h="17">
                      <a:moveTo>
                        <a:pt x="0" y="0"/>
                      </a:moveTo>
                      <a:lnTo>
                        <a:pt x="0" y="16"/>
                      </a:lnTo>
                      <a:lnTo>
                        <a:pt x="0" y="16"/>
                      </a:lnTo>
                      <a:lnTo>
                        <a:pt x="0" y="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3" name="Freeform 12"/>
                <p:cNvSpPr/>
                <p:nvPr/>
              </p:nvSpPr>
              <p:spPr bwMode="grayWhite">
                <a:xfrm>
                  <a:off x="2292" y="843"/>
                  <a:ext cx="17" cy="17"/>
                </a:xfrm>
                <a:custGeom>
                  <a:avLst/>
                  <a:gdLst/>
                  <a:ahLst/>
                  <a:cxnLst>
                    <a:cxn ang="0">
                      <a:pos x="0" y="0"/>
                    </a:cxn>
                    <a:cxn ang="0">
                      <a:pos x="16" y="0"/>
                    </a:cxn>
                    <a:cxn ang="0">
                      <a:pos x="16" y="16"/>
                    </a:cxn>
                    <a:cxn ang="0">
                      <a:pos x="0" y="0"/>
                    </a:cxn>
                  </a:cxnLst>
                  <a:rect l="0" t="0" r="r" b="b"/>
                  <a:pathLst>
                    <a:path w="17" h="17">
                      <a:moveTo>
                        <a:pt x="0" y="0"/>
                      </a:moveTo>
                      <a:lnTo>
                        <a:pt x="16" y="0"/>
                      </a:lnTo>
                      <a:lnTo>
                        <a:pt x="16" y="1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4" name="Freeform 13"/>
                <p:cNvSpPr/>
                <p:nvPr/>
              </p:nvSpPr>
              <p:spPr bwMode="grayWhite">
                <a:xfrm>
                  <a:off x="2372" y="802"/>
                  <a:ext cx="51" cy="48"/>
                </a:xfrm>
                <a:custGeom>
                  <a:avLst/>
                  <a:gdLst/>
                  <a:ahLst/>
                  <a:cxnLst>
                    <a:cxn ang="0">
                      <a:pos x="50" y="0"/>
                    </a:cxn>
                    <a:cxn ang="0">
                      <a:pos x="31" y="0"/>
                    </a:cxn>
                    <a:cxn ang="0">
                      <a:pos x="20" y="13"/>
                    </a:cxn>
                    <a:cxn ang="0">
                      <a:pos x="13" y="13"/>
                    </a:cxn>
                    <a:cxn ang="0">
                      <a:pos x="7" y="19"/>
                    </a:cxn>
                    <a:cxn ang="0">
                      <a:pos x="0" y="19"/>
                    </a:cxn>
                    <a:cxn ang="0">
                      <a:pos x="0" y="35"/>
                    </a:cxn>
                    <a:cxn ang="0">
                      <a:pos x="12" y="47"/>
                    </a:cxn>
                    <a:cxn ang="0">
                      <a:pos x="41" y="47"/>
                    </a:cxn>
                    <a:cxn ang="0">
                      <a:pos x="50" y="35"/>
                    </a:cxn>
                    <a:cxn ang="0">
                      <a:pos x="50" y="0"/>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5" name="Freeform 14"/>
                <p:cNvSpPr/>
                <p:nvPr/>
              </p:nvSpPr>
              <p:spPr bwMode="grayWhite">
                <a:xfrm>
                  <a:off x="2071" y="840"/>
                  <a:ext cx="451" cy="587"/>
                </a:xfrm>
                <a:custGeom>
                  <a:avLst/>
                  <a:gdLst/>
                  <a:ahLst/>
                  <a:cxnLst>
                    <a:cxn ang="0">
                      <a:pos x="107" y="0"/>
                    </a:cxn>
                    <a:cxn ang="0">
                      <a:pos x="99" y="16"/>
                    </a:cxn>
                    <a:cxn ang="0">
                      <a:pos x="64" y="47"/>
                    </a:cxn>
                    <a:cxn ang="0">
                      <a:pos x="56" y="75"/>
                    </a:cxn>
                    <a:cxn ang="0">
                      <a:pos x="30" y="95"/>
                    </a:cxn>
                    <a:cxn ang="0">
                      <a:pos x="12" y="135"/>
                    </a:cxn>
                    <a:cxn ang="0">
                      <a:pos x="12" y="159"/>
                    </a:cxn>
                    <a:cxn ang="0">
                      <a:pos x="0" y="201"/>
                    </a:cxn>
                    <a:cxn ang="0">
                      <a:pos x="16" y="219"/>
                    </a:cxn>
                    <a:cxn ang="0">
                      <a:pos x="56" y="272"/>
                    </a:cxn>
                    <a:cxn ang="0">
                      <a:pos x="68" y="265"/>
                    </a:cxn>
                    <a:cxn ang="0">
                      <a:pos x="139" y="265"/>
                    </a:cxn>
                    <a:cxn ang="0">
                      <a:pos x="172" y="278"/>
                    </a:cxn>
                    <a:cxn ang="0">
                      <a:pos x="169" y="319"/>
                    </a:cxn>
                    <a:cxn ang="0">
                      <a:pos x="193" y="374"/>
                    </a:cxn>
                    <a:cxn ang="0">
                      <a:pos x="191" y="389"/>
                    </a:cxn>
                    <a:cxn ang="0">
                      <a:pos x="201" y="406"/>
                    </a:cxn>
                    <a:cxn ang="0">
                      <a:pos x="186" y="445"/>
                    </a:cxn>
                    <a:cxn ang="0">
                      <a:pos x="204" y="494"/>
                    </a:cxn>
                    <a:cxn ang="0">
                      <a:pos x="214" y="532"/>
                    </a:cxn>
                    <a:cxn ang="0">
                      <a:pos x="226" y="556"/>
                    </a:cxn>
                    <a:cxn ang="0">
                      <a:pos x="239" y="586"/>
                    </a:cxn>
                    <a:cxn ang="0">
                      <a:pos x="263" y="582"/>
                    </a:cxn>
                    <a:cxn ang="0">
                      <a:pos x="302" y="560"/>
                    </a:cxn>
                    <a:cxn ang="0">
                      <a:pos x="320" y="533"/>
                    </a:cxn>
                    <a:cxn ang="0">
                      <a:pos x="319" y="515"/>
                    </a:cxn>
                    <a:cxn ang="0">
                      <a:pos x="342" y="500"/>
                    </a:cxn>
                    <a:cxn ang="0">
                      <a:pos x="338" y="474"/>
                    </a:cxn>
                    <a:cxn ang="0">
                      <a:pos x="373" y="432"/>
                    </a:cxn>
                    <a:cxn ang="0">
                      <a:pos x="378" y="398"/>
                    </a:cxn>
                    <a:cxn ang="0">
                      <a:pos x="369" y="386"/>
                    </a:cxn>
                    <a:cxn ang="0">
                      <a:pos x="373" y="372"/>
                    </a:cxn>
                    <a:cxn ang="0">
                      <a:pos x="365" y="360"/>
                    </a:cxn>
                    <a:cxn ang="0">
                      <a:pos x="391" y="327"/>
                    </a:cxn>
                    <a:cxn ang="0">
                      <a:pos x="391" y="310"/>
                    </a:cxn>
                    <a:cxn ang="0">
                      <a:pos x="427" y="282"/>
                    </a:cxn>
                    <a:cxn ang="0">
                      <a:pos x="450" y="207"/>
                    </a:cxn>
                    <a:cxn ang="0">
                      <a:pos x="417" y="226"/>
                    </a:cxn>
                    <a:cxn ang="0">
                      <a:pos x="388" y="218"/>
                    </a:cxn>
                    <a:cxn ang="0">
                      <a:pos x="392" y="200"/>
                    </a:cxn>
                    <a:cxn ang="0">
                      <a:pos x="363" y="180"/>
                    </a:cxn>
                    <a:cxn ang="0">
                      <a:pos x="349" y="132"/>
                    </a:cxn>
                    <a:cxn ang="0">
                      <a:pos x="321" y="93"/>
                    </a:cxn>
                    <a:cxn ang="0">
                      <a:pos x="321" y="66"/>
                    </a:cxn>
                    <a:cxn ang="0">
                      <a:pos x="306" y="65"/>
                    </a:cxn>
                    <a:cxn ang="0">
                      <a:pos x="296" y="69"/>
                    </a:cxn>
                    <a:cxn ang="0">
                      <a:pos x="254" y="54"/>
                    </a:cxn>
                    <a:cxn ang="0">
                      <a:pos x="243" y="65"/>
                    </a:cxn>
                    <a:cxn ang="0">
                      <a:pos x="234" y="78"/>
                    </a:cxn>
                    <a:cxn ang="0">
                      <a:pos x="211" y="53"/>
                    </a:cxn>
                    <a:cxn ang="0">
                      <a:pos x="189" y="47"/>
                    </a:cxn>
                    <a:cxn ang="0">
                      <a:pos x="187" y="15"/>
                    </a:cxn>
                    <a:cxn ang="0">
                      <a:pos x="155" y="20"/>
                    </a:cxn>
                    <a:cxn ang="0">
                      <a:pos x="135" y="13"/>
                    </a:cxn>
                    <a:cxn ang="0">
                      <a:pos x="107" y="0"/>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6" name="Freeform 15"/>
                <p:cNvSpPr/>
                <p:nvPr/>
              </p:nvSpPr>
              <p:spPr bwMode="grayWhite">
                <a:xfrm>
                  <a:off x="3112" y="987"/>
                  <a:ext cx="17" cy="28"/>
                </a:xfrm>
                <a:custGeom>
                  <a:avLst/>
                  <a:gdLst/>
                  <a:ahLst/>
                  <a:cxnLst>
                    <a:cxn ang="0">
                      <a:pos x="7" y="0"/>
                    </a:cxn>
                    <a:cxn ang="0">
                      <a:pos x="9" y="8"/>
                    </a:cxn>
                    <a:cxn ang="0">
                      <a:pos x="7" y="14"/>
                    </a:cxn>
                    <a:cxn ang="0">
                      <a:pos x="7" y="19"/>
                    </a:cxn>
                    <a:cxn ang="0">
                      <a:pos x="16" y="23"/>
                    </a:cxn>
                    <a:cxn ang="0">
                      <a:pos x="16" y="27"/>
                    </a:cxn>
                    <a:cxn ang="0">
                      <a:pos x="9" y="23"/>
                    </a:cxn>
                    <a:cxn ang="0">
                      <a:pos x="3" y="27"/>
                    </a:cxn>
                    <a:cxn ang="0">
                      <a:pos x="0" y="23"/>
                    </a:cxn>
                    <a:cxn ang="0">
                      <a:pos x="3" y="19"/>
                    </a:cxn>
                    <a:cxn ang="0">
                      <a:pos x="0" y="14"/>
                    </a:cxn>
                    <a:cxn ang="0">
                      <a:pos x="3" y="4"/>
                    </a:cxn>
                    <a:cxn ang="0">
                      <a:pos x="7" y="0"/>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7" name="Freeform 16"/>
                <p:cNvSpPr/>
                <p:nvPr/>
              </p:nvSpPr>
              <p:spPr bwMode="grayWhite">
                <a:xfrm>
                  <a:off x="3027" y="1109"/>
                  <a:ext cx="68" cy="97"/>
                </a:xfrm>
                <a:custGeom>
                  <a:avLst/>
                  <a:gdLst/>
                  <a:ahLst/>
                  <a:cxnLst>
                    <a:cxn ang="0">
                      <a:pos x="0" y="48"/>
                    </a:cxn>
                    <a:cxn ang="0">
                      <a:pos x="24" y="48"/>
                    </a:cxn>
                    <a:cxn ang="0">
                      <a:pos x="52" y="0"/>
                    </a:cxn>
                    <a:cxn ang="0">
                      <a:pos x="67" y="28"/>
                    </a:cxn>
                    <a:cxn ang="0">
                      <a:pos x="55" y="96"/>
                    </a:cxn>
                    <a:cxn ang="0">
                      <a:pos x="5" y="80"/>
                    </a:cxn>
                    <a:cxn ang="0">
                      <a:pos x="0" y="48"/>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8" name="Freeform 17"/>
                <p:cNvSpPr/>
                <p:nvPr/>
              </p:nvSpPr>
              <p:spPr bwMode="grayWhite">
                <a:xfrm>
                  <a:off x="3162" y="1146"/>
                  <a:ext cx="117" cy="94"/>
                </a:xfrm>
                <a:custGeom>
                  <a:avLst/>
                  <a:gdLst/>
                  <a:ahLst/>
                  <a:cxnLst>
                    <a:cxn ang="0">
                      <a:pos x="7" y="22"/>
                    </a:cxn>
                    <a:cxn ang="0">
                      <a:pos x="0" y="0"/>
                    </a:cxn>
                    <a:cxn ang="0">
                      <a:pos x="39" y="9"/>
                    </a:cxn>
                    <a:cxn ang="0">
                      <a:pos x="95" y="32"/>
                    </a:cxn>
                    <a:cxn ang="0">
                      <a:pos x="95" y="49"/>
                    </a:cxn>
                    <a:cxn ang="0">
                      <a:pos x="116" y="93"/>
                    </a:cxn>
                    <a:cxn ang="0">
                      <a:pos x="73" y="51"/>
                    </a:cxn>
                    <a:cxn ang="0">
                      <a:pos x="44" y="54"/>
                    </a:cxn>
                    <a:cxn ang="0">
                      <a:pos x="7" y="22"/>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9" name="Freeform 18"/>
                <p:cNvSpPr/>
                <p:nvPr/>
              </p:nvSpPr>
              <p:spPr bwMode="grayWhite">
                <a:xfrm>
                  <a:off x="3384" y="1337"/>
                  <a:ext cx="79" cy="101"/>
                </a:xfrm>
                <a:custGeom>
                  <a:avLst/>
                  <a:gdLst/>
                  <a:ahLst/>
                  <a:cxnLst>
                    <a:cxn ang="0">
                      <a:pos x="48" y="0"/>
                    </a:cxn>
                    <a:cxn ang="0">
                      <a:pos x="78" y="30"/>
                    </a:cxn>
                    <a:cxn ang="0">
                      <a:pos x="16" y="100"/>
                    </a:cxn>
                    <a:cxn ang="0">
                      <a:pos x="0" y="84"/>
                    </a:cxn>
                    <a:cxn ang="0">
                      <a:pos x="45" y="39"/>
                    </a:cxn>
                    <a:cxn ang="0">
                      <a:pos x="48" y="0"/>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0" name="Freeform 19"/>
                <p:cNvSpPr/>
                <p:nvPr/>
              </p:nvSpPr>
              <p:spPr bwMode="grayWhite">
                <a:xfrm>
                  <a:off x="2211" y="651"/>
                  <a:ext cx="39" cy="66"/>
                </a:xfrm>
                <a:custGeom>
                  <a:avLst/>
                  <a:gdLst/>
                  <a:ahLst/>
                  <a:cxnLst>
                    <a:cxn ang="0">
                      <a:pos x="38" y="51"/>
                    </a:cxn>
                    <a:cxn ang="0">
                      <a:pos x="28" y="43"/>
                    </a:cxn>
                    <a:cxn ang="0">
                      <a:pos x="28" y="14"/>
                    </a:cxn>
                    <a:cxn ang="0">
                      <a:pos x="33" y="8"/>
                    </a:cxn>
                    <a:cxn ang="0">
                      <a:pos x="24" y="8"/>
                    </a:cxn>
                    <a:cxn ang="0">
                      <a:pos x="29" y="0"/>
                    </a:cxn>
                    <a:cxn ang="0">
                      <a:pos x="22" y="0"/>
                    </a:cxn>
                    <a:cxn ang="0">
                      <a:pos x="14" y="9"/>
                    </a:cxn>
                    <a:cxn ang="0">
                      <a:pos x="14" y="27"/>
                    </a:cxn>
                    <a:cxn ang="0">
                      <a:pos x="18" y="31"/>
                    </a:cxn>
                    <a:cxn ang="0">
                      <a:pos x="18" y="39"/>
                    </a:cxn>
                    <a:cxn ang="0">
                      <a:pos x="16" y="39"/>
                    </a:cxn>
                    <a:cxn ang="0">
                      <a:pos x="9" y="46"/>
                    </a:cxn>
                    <a:cxn ang="0">
                      <a:pos x="9" y="53"/>
                    </a:cxn>
                    <a:cxn ang="0">
                      <a:pos x="0" y="65"/>
                    </a:cxn>
                    <a:cxn ang="0">
                      <a:pos x="29" y="65"/>
                    </a:cxn>
                    <a:cxn ang="0">
                      <a:pos x="38" y="51"/>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1" name="Freeform 20"/>
                <p:cNvSpPr/>
                <p:nvPr/>
              </p:nvSpPr>
              <p:spPr bwMode="grayWhite">
                <a:xfrm>
                  <a:off x="2198" y="673"/>
                  <a:ext cx="21" cy="24"/>
                </a:xfrm>
                <a:custGeom>
                  <a:avLst/>
                  <a:gdLst/>
                  <a:ahLst/>
                  <a:cxnLst>
                    <a:cxn ang="0">
                      <a:pos x="17" y="8"/>
                    </a:cxn>
                    <a:cxn ang="0">
                      <a:pos x="20" y="8"/>
                    </a:cxn>
                    <a:cxn ang="0">
                      <a:pos x="20" y="0"/>
                    </a:cxn>
                    <a:cxn ang="0">
                      <a:pos x="13" y="0"/>
                    </a:cxn>
                    <a:cxn ang="0">
                      <a:pos x="0" y="15"/>
                    </a:cxn>
                    <a:cxn ang="0">
                      <a:pos x="0" y="23"/>
                    </a:cxn>
                    <a:cxn ang="0">
                      <a:pos x="12" y="23"/>
                    </a:cxn>
                    <a:cxn ang="0">
                      <a:pos x="17" y="17"/>
                    </a:cxn>
                    <a:cxn ang="0">
                      <a:pos x="17" y="8"/>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2" name="Freeform 21"/>
                <p:cNvSpPr/>
                <p:nvPr/>
              </p:nvSpPr>
              <p:spPr bwMode="grayWhite">
                <a:xfrm>
                  <a:off x="2167" y="634"/>
                  <a:ext cx="256" cy="216"/>
                </a:xfrm>
                <a:custGeom>
                  <a:avLst/>
                  <a:gdLst/>
                  <a:ahLst/>
                  <a:cxnLst>
                    <a:cxn ang="0">
                      <a:pos x="168" y="15"/>
                    </a:cxn>
                    <a:cxn ang="0">
                      <a:pos x="201" y="20"/>
                    </a:cxn>
                    <a:cxn ang="0">
                      <a:pos x="181" y="28"/>
                    </a:cxn>
                    <a:cxn ang="0">
                      <a:pos x="172" y="41"/>
                    </a:cxn>
                    <a:cxn ang="0">
                      <a:pos x="160" y="70"/>
                    </a:cxn>
                    <a:cxn ang="0">
                      <a:pos x="140" y="72"/>
                    </a:cxn>
                    <a:cxn ang="0">
                      <a:pos x="123" y="69"/>
                    </a:cxn>
                    <a:cxn ang="0">
                      <a:pos x="131" y="55"/>
                    </a:cxn>
                    <a:cxn ang="0">
                      <a:pos x="124" y="37"/>
                    </a:cxn>
                    <a:cxn ang="0">
                      <a:pos x="114" y="69"/>
                    </a:cxn>
                    <a:cxn ang="0">
                      <a:pos x="87" y="84"/>
                    </a:cxn>
                    <a:cxn ang="0">
                      <a:pos x="73" y="94"/>
                    </a:cxn>
                    <a:cxn ang="0">
                      <a:pos x="53" y="108"/>
                    </a:cxn>
                    <a:cxn ang="0">
                      <a:pos x="43" y="143"/>
                    </a:cxn>
                    <a:cxn ang="0">
                      <a:pos x="8" y="130"/>
                    </a:cxn>
                    <a:cxn ang="0">
                      <a:pos x="0" y="156"/>
                    </a:cxn>
                    <a:cxn ang="0">
                      <a:pos x="15" y="194"/>
                    </a:cxn>
                    <a:cxn ang="0">
                      <a:pos x="71" y="153"/>
                    </a:cxn>
                    <a:cxn ang="0">
                      <a:pos x="105" y="145"/>
                    </a:cxn>
                    <a:cxn ang="0">
                      <a:pos x="111" y="161"/>
                    </a:cxn>
                    <a:cxn ang="0">
                      <a:pos x="139" y="201"/>
                    </a:cxn>
                    <a:cxn ang="0">
                      <a:pos x="142" y="189"/>
                    </a:cxn>
                    <a:cxn ang="0">
                      <a:pos x="150" y="189"/>
                    </a:cxn>
                    <a:cxn ang="0">
                      <a:pos x="123" y="152"/>
                    </a:cxn>
                    <a:cxn ang="0">
                      <a:pos x="131" y="139"/>
                    </a:cxn>
                    <a:cxn ang="0">
                      <a:pos x="160" y="178"/>
                    </a:cxn>
                    <a:cxn ang="0">
                      <a:pos x="172" y="202"/>
                    </a:cxn>
                    <a:cxn ang="0">
                      <a:pos x="178" y="215"/>
                    </a:cxn>
                    <a:cxn ang="0">
                      <a:pos x="183" y="191"/>
                    </a:cxn>
                    <a:cxn ang="0">
                      <a:pos x="202" y="182"/>
                    </a:cxn>
                    <a:cxn ang="0">
                      <a:pos x="214" y="177"/>
                    </a:cxn>
                    <a:cxn ang="0">
                      <a:pos x="210" y="158"/>
                    </a:cxn>
                    <a:cxn ang="0">
                      <a:pos x="219" y="126"/>
                    </a:cxn>
                    <a:cxn ang="0">
                      <a:pos x="232" y="130"/>
                    </a:cxn>
                    <a:cxn ang="0">
                      <a:pos x="236" y="145"/>
                    </a:cxn>
                    <a:cxn ang="0">
                      <a:pos x="247" y="137"/>
                    </a:cxn>
                    <a:cxn ang="0">
                      <a:pos x="244" y="134"/>
                    </a:cxn>
                    <a:cxn ang="0">
                      <a:pos x="252" y="114"/>
                    </a:cxn>
                    <a:cxn ang="0">
                      <a:pos x="255" y="137"/>
                    </a:cxn>
                    <a:cxn ang="0">
                      <a:pos x="168" y="0"/>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3" name="Freeform 22"/>
                <p:cNvSpPr/>
                <p:nvPr/>
              </p:nvSpPr>
              <p:spPr bwMode="grayWhite">
                <a:xfrm>
                  <a:off x="2276" y="406"/>
                  <a:ext cx="1089" cy="769"/>
                </a:xfrm>
                <a:custGeom>
                  <a:avLst/>
                  <a:gdLst/>
                  <a:ahLst/>
                  <a:cxnLst>
                    <a:cxn ang="0">
                      <a:pos x="32" y="202"/>
                    </a:cxn>
                    <a:cxn ang="0">
                      <a:pos x="99" y="134"/>
                    </a:cxn>
                    <a:cxn ang="0">
                      <a:pos x="142" y="181"/>
                    </a:cxn>
                    <a:cxn ang="0">
                      <a:pos x="118" y="179"/>
                    </a:cxn>
                    <a:cxn ang="0">
                      <a:pos x="216" y="172"/>
                    </a:cxn>
                    <a:cxn ang="0">
                      <a:pos x="240" y="110"/>
                    </a:cxn>
                    <a:cxn ang="0">
                      <a:pos x="241" y="124"/>
                    </a:cxn>
                    <a:cxn ang="0">
                      <a:pos x="223" y="172"/>
                    </a:cxn>
                    <a:cxn ang="0">
                      <a:pos x="301" y="133"/>
                    </a:cxn>
                    <a:cxn ang="0">
                      <a:pos x="460" y="23"/>
                    </a:cxn>
                    <a:cxn ang="0">
                      <a:pos x="574" y="29"/>
                    </a:cxn>
                    <a:cxn ang="0">
                      <a:pos x="701" y="15"/>
                    </a:cxn>
                    <a:cxn ang="0">
                      <a:pos x="840" y="71"/>
                    </a:cxn>
                    <a:cxn ang="0">
                      <a:pos x="1001" y="91"/>
                    </a:cxn>
                    <a:cxn ang="0">
                      <a:pos x="1080" y="156"/>
                    </a:cxn>
                    <a:cxn ang="0">
                      <a:pos x="1019" y="206"/>
                    </a:cxn>
                    <a:cxn ang="0">
                      <a:pos x="985" y="270"/>
                    </a:cxn>
                    <a:cxn ang="0">
                      <a:pos x="945" y="273"/>
                    </a:cxn>
                    <a:cxn ang="0">
                      <a:pos x="958" y="184"/>
                    </a:cxn>
                    <a:cxn ang="0">
                      <a:pos x="906" y="232"/>
                    </a:cxn>
                    <a:cxn ang="0">
                      <a:pos x="868" y="273"/>
                    </a:cxn>
                    <a:cxn ang="0">
                      <a:pos x="881" y="318"/>
                    </a:cxn>
                    <a:cxn ang="0">
                      <a:pos x="837" y="385"/>
                    </a:cxn>
                    <a:cxn ang="0">
                      <a:pos x="844" y="439"/>
                    </a:cxn>
                    <a:cxn ang="0">
                      <a:pos x="839" y="413"/>
                    </a:cxn>
                    <a:cxn ang="0">
                      <a:pos x="797" y="416"/>
                    </a:cxn>
                    <a:cxn ang="0">
                      <a:pos x="828" y="496"/>
                    </a:cxn>
                    <a:cxn ang="0">
                      <a:pos x="751" y="589"/>
                    </a:cxn>
                    <a:cxn ang="0">
                      <a:pos x="730" y="615"/>
                    </a:cxn>
                    <a:cxn ang="0">
                      <a:pos x="703" y="706"/>
                    </a:cxn>
                    <a:cxn ang="0">
                      <a:pos x="665" y="708"/>
                    </a:cxn>
                    <a:cxn ang="0">
                      <a:pos x="711" y="768"/>
                    </a:cxn>
                    <a:cxn ang="0">
                      <a:pos x="634" y="626"/>
                    </a:cxn>
                    <a:cxn ang="0">
                      <a:pos x="545" y="596"/>
                    </a:cxn>
                    <a:cxn ang="0">
                      <a:pos x="503" y="689"/>
                    </a:cxn>
                    <a:cxn ang="0">
                      <a:pos x="471" y="738"/>
                    </a:cxn>
                    <a:cxn ang="0">
                      <a:pos x="416" y="592"/>
                    </a:cxn>
                    <a:cxn ang="0">
                      <a:pos x="373" y="607"/>
                    </a:cxn>
                    <a:cxn ang="0">
                      <a:pos x="336" y="545"/>
                    </a:cxn>
                    <a:cxn ang="0">
                      <a:pos x="223" y="510"/>
                    </a:cxn>
                    <a:cxn ang="0">
                      <a:pos x="263" y="577"/>
                    </a:cxn>
                    <a:cxn ang="0">
                      <a:pos x="234" y="620"/>
                    </a:cxn>
                    <a:cxn ang="0">
                      <a:pos x="190" y="605"/>
                    </a:cxn>
                    <a:cxn ang="0">
                      <a:pos x="119" y="495"/>
                    </a:cxn>
                    <a:cxn ang="0">
                      <a:pos x="149" y="432"/>
                    </a:cxn>
                    <a:cxn ang="0">
                      <a:pos x="166" y="385"/>
                    </a:cxn>
                    <a:cxn ang="0">
                      <a:pos x="149" y="226"/>
                    </a:cxn>
                    <a:cxn ang="0">
                      <a:pos x="86" y="193"/>
                    </a:cxn>
                    <a:cxn ang="0">
                      <a:pos x="55" y="210"/>
                    </a:cxn>
                    <a:cxn ang="0">
                      <a:pos x="0" y="226"/>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4" name="Freeform 23"/>
                <p:cNvSpPr/>
                <p:nvPr/>
              </p:nvSpPr>
              <p:spPr bwMode="grayWhite">
                <a:xfrm>
                  <a:off x="3135" y="720"/>
                  <a:ext cx="94" cy="157"/>
                </a:xfrm>
                <a:custGeom>
                  <a:avLst/>
                  <a:gdLst/>
                  <a:ahLst/>
                  <a:cxnLst>
                    <a:cxn ang="0">
                      <a:pos x="63" y="0"/>
                    </a:cxn>
                    <a:cxn ang="0">
                      <a:pos x="63" y="20"/>
                    </a:cxn>
                    <a:cxn ang="0">
                      <a:pos x="55" y="33"/>
                    </a:cxn>
                    <a:cxn ang="0">
                      <a:pos x="57" y="54"/>
                    </a:cxn>
                    <a:cxn ang="0">
                      <a:pos x="47" y="82"/>
                    </a:cxn>
                    <a:cxn ang="0">
                      <a:pos x="31" y="108"/>
                    </a:cxn>
                    <a:cxn ang="0">
                      <a:pos x="7" y="125"/>
                    </a:cxn>
                    <a:cxn ang="0">
                      <a:pos x="0" y="154"/>
                    </a:cxn>
                    <a:cxn ang="0">
                      <a:pos x="10" y="156"/>
                    </a:cxn>
                    <a:cxn ang="0">
                      <a:pos x="10" y="129"/>
                    </a:cxn>
                    <a:cxn ang="0">
                      <a:pos x="44" y="127"/>
                    </a:cxn>
                    <a:cxn ang="0">
                      <a:pos x="69" y="109"/>
                    </a:cxn>
                    <a:cxn ang="0">
                      <a:pos x="69" y="72"/>
                    </a:cxn>
                    <a:cxn ang="0">
                      <a:pos x="77" y="58"/>
                    </a:cxn>
                    <a:cxn ang="0">
                      <a:pos x="64" y="34"/>
                    </a:cxn>
                    <a:cxn ang="0">
                      <a:pos x="82" y="27"/>
                    </a:cxn>
                    <a:cxn ang="0">
                      <a:pos x="93" y="8"/>
                    </a:cxn>
                    <a:cxn ang="0">
                      <a:pos x="69" y="11"/>
                    </a:cxn>
                    <a:cxn ang="0">
                      <a:pos x="63" y="0"/>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5" name="Freeform 24"/>
                <p:cNvSpPr/>
                <p:nvPr/>
              </p:nvSpPr>
              <p:spPr bwMode="grayWhite">
                <a:xfrm>
                  <a:off x="2780" y="1139"/>
                  <a:ext cx="19" cy="36"/>
                </a:xfrm>
                <a:custGeom>
                  <a:avLst/>
                  <a:gdLst/>
                  <a:ahLst/>
                  <a:cxnLst>
                    <a:cxn ang="0">
                      <a:pos x="9" y="0"/>
                    </a:cxn>
                    <a:cxn ang="0">
                      <a:pos x="0" y="16"/>
                    </a:cxn>
                    <a:cxn ang="0">
                      <a:pos x="6" y="35"/>
                    </a:cxn>
                    <a:cxn ang="0">
                      <a:pos x="18" y="21"/>
                    </a:cxn>
                    <a:cxn ang="0">
                      <a:pos x="9" y="0"/>
                    </a:cxn>
                  </a:cxnLst>
                  <a:rect l="0" t="0" r="r" b="b"/>
                  <a:pathLst>
                    <a:path w="19" h="36">
                      <a:moveTo>
                        <a:pt x="9" y="0"/>
                      </a:moveTo>
                      <a:lnTo>
                        <a:pt x="0" y="16"/>
                      </a:lnTo>
                      <a:lnTo>
                        <a:pt x="6" y="35"/>
                      </a:lnTo>
                      <a:lnTo>
                        <a:pt x="18" y="21"/>
                      </a:lnTo>
                      <a:lnTo>
                        <a:pt x="9"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6" name="Freeform 25"/>
                <p:cNvSpPr/>
                <p:nvPr/>
              </p:nvSpPr>
              <p:spPr bwMode="grayWhite">
                <a:xfrm>
                  <a:off x="2923" y="1177"/>
                  <a:ext cx="220" cy="94"/>
                </a:xfrm>
                <a:custGeom>
                  <a:avLst/>
                  <a:gdLst/>
                  <a:ahLst/>
                  <a:cxnLst>
                    <a:cxn ang="0">
                      <a:pos x="0" y="0"/>
                    </a:cxn>
                    <a:cxn ang="0">
                      <a:pos x="33" y="7"/>
                    </a:cxn>
                    <a:cxn ang="0">
                      <a:pos x="82" y="41"/>
                    </a:cxn>
                    <a:cxn ang="0">
                      <a:pos x="75" y="60"/>
                    </a:cxn>
                    <a:cxn ang="0">
                      <a:pos x="115" y="77"/>
                    </a:cxn>
                    <a:cxn ang="0">
                      <a:pos x="219" y="77"/>
                    </a:cxn>
                    <a:cxn ang="0">
                      <a:pos x="106" y="93"/>
                    </a:cxn>
                    <a:cxn ang="0">
                      <a:pos x="75" y="60"/>
                    </a:cxn>
                    <a:cxn ang="0">
                      <a:pos x="46" y="54"/>
                    </a:cxn>
                    <a:cxn ang="0">
                      <a:pos x="0" y="0"/>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7" name="Freeform 26"/>
                <p:cNvSpPr/>
                <p:nvPr/>
              </p:nvSpPr>
              <p:spPr bwMode="grayWhite">
                <a:xfrm>
                  <a:off x="3098" y="1255"/>
                  <a:ext cx="236" cy="221"/>
                </a:xfrm>
                <a:custGeom>
                  <a:avLst/>
                  <a:gdLst/>
                  <a:ahLst/>
                  <a:cxnLst>
                    <a:cxn ang="0">
                      <a:pos x="190" y="216"/>
                    </a:cxn>
                    <a:cxn ang="0">
                      <a:pos x="179" y="212"/>
                    </a:cxn>
                    <a:cxn ang="0">
                      <a:pos x="154" y="187"/>
                    </a:cxn>
                    <a:cxn ang="0">
                      <a:pos x="130" y="182"/>
                    </a:cxn>
                    <a:cxn ang="0">
                      <a:pos x="124" y="167"/>
                    </a:cxn>
                    <a:cxn ang="0">
                      <a:pos x="110" y="155"/>
                    </a:cxn>
                    <a:cxn ang="0">
                      <a:pos x="87" y="155"/>
                    </a:cxn>
                    <a:cxn ang="0">
                      <a:pos x="62" y="165"/>
                    </a:cxn>
                    <a:cxn ang="0">
                      <a:pos x="40" y="169"/>
                    </a:cxn>
                    <a:cxn ang="0">
                      <a:pos x="15" y="169"/>
                    </a:cxn>
                    <a:cxn ang="0">
                      <a:pos x="14" y="152"/>
                    </a:cxn>
                    <a:cxn ang="0">
                      <a:pos x="5" y="127"/>
                    </a:cxn>
                    <a:cxn ang="0">
                      <a:pos x="3" y="114"/>
                    </a:cxn>
                    <a:cxn ang="0">
                      <a:pos x="3" y="79"/>
                    </a:cxn>
                    <a:cxn ang="0">
                      <a:pos x="44" y="60"/>
                    </a:cxn>
                    <a:cxn ang="0">
                      <a:pos x="48" y="41"/>
                    </a:cxn>
                    <a:cxn ang="0">
                      <a:pos x="57" y="43"/>
                    </a:cxn>
                    <a:cxn ang="0">
                      <a:pos x="77" y="22"/>
                    </a:cxn>
                    <a:cxn ang="0">
                      <a:pos x="98" y="25"/>
                    </a:cxn>
                    <a:cxn ang="0">
                      <a:pos x="113" y="10"/>
                    </a:cxn>
                    <a:cxn ang="0">
                      <a:pos x="125" y="8"/>
                    </a:cxn>
                    <a:cxn ang="0">
                      <a:pos x="145" y="34"/>
                    </a:cxn>
                    <a:cxn ang="0">
                      <a:pos x="163" y="43"/>
                    </a:cxn>
                    <a:cxn ang="0">
                      <a:pos x="165" y="16"/>
                    </a:cxn>
                    <a:cxn ang="0">
                      <a:pos x="172" y="0"/>
                    </a:cxn>
                    <a:cxn ang="0">
                      <a:pos x="185" y="22"/>
                    </a:cxn>
                    <a:cxn ang="0">
                      <a:pos x="196" y="60"/>
                    </a:cxn>
                    <a:cxn ang="0">
                      <a:pos x="219" y="83"/>
                    </a:cxn>
                    <a:cxn ang="0">
                      <a:pos x="232" y="101"/>
                    </a:cxn>
                    <a:cxn ang="0">
                      <a:pos x="235" y="133"/>
                    </a:cxn>
                    <a:cxn ang="0">
                      <a:pos x="221" y="169"/>
                    </a:cxn>
                    <a:cxn ang="0">
                      <a:pos x="217" y="202"/>
                    </a:cxn>
                    <a:cxn ang="0">
                      <a:pos x="196" y="21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8" name="Freeform 27"/>
                <p:cNvSpPr/>
                <p:nvPr/>
              </p:nvSpPr>
              <p:spPr bwMode="grayWhite">
                <a:xfrm>
                  <a:off x="3286" y="1488"/>
                  <a:ext cx="18" cy="27"/>
                </a:xfrm>
                <a:custGeom>
                  <a:avLst/>
                  <a:gdLst/>
                  <a:ahLst/>
                  <a:cxnLst>
                    <a:cxn ang="0">
                      <a:pos x="9" y="23"/>
                    </a:cxn>
                    <a:cxn ang="0">
                      <a:pos x="3" y="19"/>
                    </a:cxn>
                    <a:cxn ang="0">
                      <a:pos x="3" y="15"/>
                    </a:cxn>
                    <a:cxn ang="0">
                      <a:pos x="3" y="11"/>
                    </a:cxn>
                    <a:cxn ang="0">
                      <a:pos x="2" y="7"/>
                    </a:cxn>
                    <a:cxn ang="0">
                      <a:pos x="0" y="0"/>
                    </a:cxn>
                    <a:cxn ang="0">
                      <a:pos x="3" y="0"/>
                    </a:cxn>
                    <a:cxn ang="0">
                      <a:pos x="9" y="4"/>
                    </a:cxn>
                    <a:cxn ang="0">
                      <a:pos x="12" y="3"/>
                    </a:cxn>
                    <a:cxn ang="0">
                      <a:pos x="13" y="3"/>
                    </a:cxn>
                    <a:cxn ang="0">
                      <a:pos x="17" y="0"/>
                    </a:cxn>
                    <a:cxn ang="0">
                      <a:pos x="17" y="11"/>
                    </a:cxn>
                    <a:cxn ang="0">
                      <a:pos x="15" y="15"/>
                    </a:cxn>
                    <a:cxn ang="0">
                      <a:pos x="13" y="19"/>
                    </a:cxn>
                    <a:cxn ang="0">
                      <a:pos x="13" y="22"/>
                    </a:cxn>
                    <a:cxn ang="0">
                      <a:pos x="12" y="23"/>
                    </a:cxn>
                    <a:cxn ang="0">
                      <a:pos x="12" y="26"/>
                    </a:cxn>
                    <a:cxn ang="0">
                      <a:pos x="9" y="23"/>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9" name="Freeform 28"/>
                <p:cNvSpPr/>
                <p:nvPr/>
              </p:nvSpPr>
              <p:spPr bwMode="grayWhite">
                <a:xfrm>
                  <a:off x="2463" y="1235"/>
                  <a:ext cx="26" cy="106"/>
                </a:xfrm>
                <a:custGeom>
                  <a:avLst/>
                  <a:gdLst/>
                  <a:ahLst/>
                  <a:cxnLst>
                    <a:cxn ang="0">
                      <a:pos x="3" y="37"/>
                    </a:cxn>
                    <a:cxn ang="0">
                      <a:pos x="13" y="28"/>
                    </a:cxn>
                    <a:cxn ang="0">
                      <a:pos x="20" y="0"/>
                    </a:cxn>
                    <a:cxn ang="0">
                      <a:pos x="25" y="42"/>
                    </a:cxn>
                    <a:cxn ang="0">
                      <a:pos x="17" y="94"/>
                    </a:cxn>
                    <a:cxn ang="0">
                      <a:pos x="0" y="105"/>
                    </a:cxn>
                    <a:cxn ang="0">
                      <a:pos x="0" y="80"/>
                    </a:cxn>
                    <a:cxn ang="0">
                      <a:pos x="5" y="64"/>
                    </a:cxn>
                    <a:cxn ang="0">
                      <a:pos x="3" y="3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grpSp>
      <p:pic>
        <p:nvPicPr>
          <p:cNvPr id="2080" name="图片 1" descr="商标（横）白底"/>
          <p:cNvPicPr>
            <a:picLocks noChangeAspect="1"/>
          </p:cNvPicPr>
          <p:nvPr userDrawn="1"/>
        </p:nvPicPr>
        <p:blipFill>
          <a:blip r:embed="rId2"/>
          <a:stretch>
            <a:fillRect/>
          </a:stretch>
        </p:blipFill>
        <p:spPr>
          <a:xfrm>
            <a:off x="7578725" y="44450"/>
            <a:ext cx="1563688" cy="579438"/>
          </a:xfrm>
          <a:prstGeom prst="rect">
            <a:avLst/>
          </a:prstGeom>
          <a:noFill/>
          <a:ln w="9525">
            <a:noFill/>
          </a:ln>
        </p:spPr>
      </p:pic>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fontAlgn="base"/>
            <a:r>
              <a:rPr lang="en-US" altLang="zh-CN" strike="noStrike" noProof="1"/>
              <a:t>Click to edit Master title style</a:t>
            </a:r>
            <a:endParaRPr lang="en-US" altLang="zh-CN" strike="noStrike" noProof="1"/>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fontAlgn="base"/>
            <a:r>
              <a:rPr lang="en-US" altLang="zh-CN" strike="noStrike" noProof="1"/>
              <a:t>Click to edit Master subtitle style</a:t>
            </a:r>
            <a:endParaRPr lang="en-US" altLang="zh-CN" strike="noStrike" noProof="1"/>
          </a:p>
        </p:txBody>
      </p:sp>
      <p:sp>
        <p:nvSpPr>
          <p:cNvPr id="65" name="Rectangle 34"/>
          <p:cNvSpPr>
            <a:spLocks noGrp="1" noChangeArrowheads="1"/>
          </p:cNvSpPr>
          <p:nvPr>
            <p:ph type="dt" sz="quarter" idx="2"/>
          </p:nvPr>
        </p:nvSpPr>
        <p:spPr bwMode="auto">
          <a:xfrm>
            <a:off x="685800" y="6400800"/>
            <a:ext cx="1905000" cy="457200"/>
          </a:xfrm>
          <a:prstGeom prst="rect">
            <a:avLst/>
          </a:prstGeom>
          <a:noFill/>
          <a:ln w="9525">
            <a:noFill/>
            <a:miter lim="800000"/>
          </a:ln>
          <a:effectLst/>
        </p:spPr>
        <p:txBody>
          <a:bodyPr vert="horz" wrap="none" lIns="92075" tIns="46038" rIns="92075" bIns="46038" numCol="1" anchor="ctr"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6" name="Rectangle 35"/>
          <p:cNvSpPr>
            <a:spLocks noGrp="1" noChangeArrowheads="1"/>
          </p:cNvSpPr>
          <p:nvPr>
            <p:ph type="ftr" sz="quarter" idx="3"/>
          </p:nvPr>
        </p:nvSpPr>
        <p:spPr bwMode="auto">
          <a:xfrm>
            <a:off x="3124200" y="6400800"/>
            <a:ext cx="2895600" cy="457200"/>
          </a:xfrm>
          <a:prstGeom prst="rect">
            <a:avLst/>
          </a:prstGeom>
          <a:noFill/>
          <a:ln w="9525">
            <a:noFill/>
            <a:miter lim="800000"/>
          </a:ln>
          <a:effectLst/>
        </p:spPr>
        <p:txBody>
          <a:bodyPr vert="horz" wrap="none" lIns="92075" tIns="46038" rIns="92075" bIns="46038" numCol="1" anchor="ctr"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7" name="Rectangle 36"/>
          <p:cNvSpPr>
            <a:spLocks noGrp="1" noChangeArrowheads="1"/>
          </p:cNvSpPr>
          <p:nvPr>
            <p:ph type="sldNum" sz="quarter" idx="4"/>
          </p:nvPr>
        </p:nvSpPr>
        <p:spPr bwMode="auto">
          <a:xfrm>
            <a:off x="6553200" y="6400800"/>
            <a:ext cx="1905000" cy="457200"/>
          </a:xfrm>
          <a:prstGeom prst="rect">
            <a:avLst/>
          </a:prstGeom>
          <a:noFill/>
          <a:ln w="9525">
            <a:noFill/>
            <a:miter lim="800000"/>
          </a:ln>
          <a:effectLst/>
        </p:spPr>
        <p:txBody>
          <a:bodyPr vert="horz" wrap="none" lIns="92075" tIns="46038" rIns="92075" bIns="46038" numCol="1" anchor="ctr" anchorCtr="0" compatLnSpc="1"/>
          <a:p>
            <a:pPr algn="r"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285750"/>
            <a:ext cx="1943100" cy="54864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5800" y="285750"/>
            <a:ext cx="5676900" cy="54864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2075" tIns="46038" rIns="92075" bIns="4603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tileRect/>
        </a:gradFill>
        <a:effectLst/>
      </p:bgPr>
    </p:bg>
    <p:spTree>
      <p:nvGrpSpPr>
        <p:cNvPr id="1" name=""/>
        <p:cNvGrpSpPr/>
        <p:nvPr/>
      </p:nvGrpSpPr>
      <p:grpSpPr/>
      <p:grpSp>
        <p:nvGrpSpPr>
          <p:cNvPr id="1026" name="Group 29"/>
          <p:cNvGrpSpPr/>
          <p:nvPr userDrawn="1"/>
        </p:nvGrpSpPr>
        <p:grpSpPr>
          <a:xfrm>
            <a:off x="0" y="4367213"/>
            <a:ext cx="9131300" cy="2478087"/>
            <a:chOff x="0" y="2751"/>
            <a:chExt cx="5752" cy="1561"/>
          </a:xfrm>
        </p:grpSpPr>
        <p:sp>
          <p:nvSpPr>
            <p:cNvPr id="2"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1028" name="Group 28"/>
            <p:cNvGrpSpPr/>
            <p:nvPr/>
          </p:nvGrpSpPr>
          <p:grpSpPr>
            <a:xfrm>
              <a:off x="4458" y="2751"/>
              <a:ext cx="1190" cy="1426"/>
              <a:chOff x="4458" y="2751"/>
              <a:chExt cx="1190" cy="1426"/>
            </a:xfrm>
          </p:grpSpPr>
          <p:sp>
            <p:nvSpPr>
              <p:cNvPr id="1027" name="Freeform 3"/>
              <p:cNvSpPr/>
              <p:nvPr/>
            </p:nvSpPr>
            <p:spPr bwMode="ltGray">
              <a:xfrm>
                <a:off x="4614" y="2790"/>
                <a:ext cx="1034" cy="1273"/>
              </a:xfrm>
              <a:custGeom>
                <a:avLst/>
                <a:gdLst/>
                <a:ahLst/>
                <a:cxnLst>
                  <a:cxn ang="0">
                    <a:pos x="646" y="23"/>
                  </a:cxn>
                  <a:cxn ang="0">
                    <a:pos x="765" y="92"/>
                  </a:cxn>
                  <a:cxn ang="0">
                    <a:pos x="866" y="184"/>
                  </a:cxn>
                  <a:cxn ang="0">
                    <a:pos x="944" y="294"/>
                  </a:cxn>
                  <a:cxn ang="0">
                    <a:pos x="1000" y="417"/>
                  </a:cxn>
                  <a:cxn ang="0">
                    <a:pos x="1030" y="550"/>
                  </a:cxn>
                  <a:cxn ang="0">
                    <a:pos x="1030" y="688"/>
                  </a:cxn>
                  <a:cxn ang="0">
                    <a:pos x="1000" y="821"/>
                  </a:cxn>
                  <a:cxn ang="0">
                    <a:pos x="944" y="944"/>
                  </a:cxn>
                  <a:cxn ang="0">
                    <a:pos x="866" y="1055"/>
                  </a:cxn>
                  <a:cxn ang="0">
                    <a:pos x="765" y="1148"/>
                  </a:cxn>
                  <a:cxn ang="0">
                    <a:pos x="646" y="1215"/>
                  </a:cxn>
                  <a:cxn ang="0">
                    <a:pos x="517" y="1257"/>
                  </a:cxn>
                  <a:cxn ang="0">
                    <a:pos x="382" y="1272"/>
                  </a:cxn>
                  <a:cxn ang="0">
                    <a:pos x="246" y="1257"/>
                  </a:cxn>
                  <a:cxn ang="0">
                    <a:pos x="118" y="1215"/>
                  </a:cxn>
                  <a:cxn ang="0">
                    <a:pos x="0" y="1148"/>
                  </a:cxn>
                  <a:cxn ang="0">
                    <a:pos x="89" y="1129"/>
                  </a:cxn>
                  <a:cxn ang="0">
                    <a:pos x="201" y="1179"/>
                  </a:cxn>
                  <a:cxn ang="0">
                    <a:pos x="320" y="1204"/>
                  </a:cxn>
                  <a:cxn ang="0">
                    <a:pos x="443" y="1204"/>
                  </a:cxn>
                  <a:cxn ang="0">
                    <a:pos x="563" y="1179"/>
                  </a:cxn>
                  <a:cxn ang="0">
                    <a:pos x="675" y="1129"/>
                  </a:cxn>
                  <a:cxn ang="0">
                    <a:pos x="775" y="1057"/>
                  </a:cxn>
                  <a:cxn ang="0">
                    <a:pos x="857" y="965"/>
                  </a:cxn>
                  <a:cxn ang="0">
                    <a:pos x="919" y="858"/>
                  </a:cxn>
                  <a:cxn ang="0">
                    <a:pos x="956" y="742"/>
                  </a:cxn>
                  <a:cxn ang="0">
                    <a:pos x="969" y="619"/>
                  </a:cxn>
                  <a:cxn ang="0">
                    <a:pos x="956" y="496"/>
                  </a:cxn>
                  <a:cxn ang="0">
                    <a:pos x="919" y="381"/>
                  </a:cxn>
                  <a:cxn ang="0">
                    <a:pos x="857" y="273"/>
                  </a:cxn>
                  <a:cxn ang="0">
                    <a:pos x="775" y="182"/>
                  </a:cxn>
                  <a:cxn ang="0">
                    <a:pos x="675" y="110"/>
                  </a:cxn>
                  <a:cxn ang="0">
                    <a:pos x="563" y="61"/>
                  </a:cxn>
                  <a:cxn ang="0">
                    <a:pos x="582" y="0"/>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Line 4"/>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29" name="Line 5"/>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0" name="Line 6"/>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1" name="Freeform 7"/>
              <p:cNvSpPr/>
              <p:nvPr/>
            </p:nvSpPr>
            <p:spPr bwMode="ltGray">
              <a:xfrm>
                <a:off x="4753" y="4067"/>
                <a:ext cx="604" cy="110"/>
              </a:xfrm>
              <a:custGeom>
                <a:avLst/>
                <a:gdLst/>
                <a:ahLst/>
                <a:cxnLst>
                  <a:cxn ang="0">
                    <a:pos x="2" y="70"/>
                  </a:cxn>
                  <a:cxn ang="0">
                    <a:pos x="14" y="57"/>
                  </a:cxn>
                  <a:cxn ang="0">
                    <a:pos x="31" y="46"/>
                  </a:cxn>
                  <a:cxn ang="0">
                    <a:pos x="63" y="30"/>
                  </a:cxn>
                  <a:cxn ang="0">
                    <a:pos x="100" y="21"/>
                  </a:cxn>
                  <a:cxn ang="0">
                    <a:pos x="134" y="13"/>
                  </a:cxn>
                  <a:cxn ang="0">
                    <a:pos x="181" y="6"/>
                  </a:cxn>
                  <a:cxn ang="0">
                    <a:pos x="225" y="2"/>
                  </a:cxn>
                  <a:cxn ang="0">
                    <a:pos x="277" y="0"/>
                  </a:cxn>
                  <a:cxn ang="0">
                    <a:pos x="340" y="0"/>
                  </a:cxn>
                  <a:cxn ang="0">
                    <a:pos x="407" y="4"/>
                  </a:cxn>
                  <a:cxn ang="0">
                    <a:pos x="453" y="10"/>
                  </a:cxn>
                  <a:cxn ang="0">
                    <a:pos x="502" y="19"/>
                  </a:cxn>
                  <a:cxn ang="0">
                    <a:pos x="549" y="33"/>
                  </a:cxn>
                  <a:cxn ang="0">
                    <a:pos x="573" y="47"/>
                  </a:cxn>
                  <a:cxn ang="0">
                    <a:pos x="588" y="58"/>
                  </a:cxn>
                  <a:cxn ang="0">
                    <a:pos x="603" y="77"/>
                  </a:cxn>
                  <a:cxn ang="0">
                    <a:pos x="578" y="87"/>
                  </a:cxn>
                  <a:cxn ang="0">
                    <a:pos x="536" y="95"/>
                  </a:cxn>
                  <a:cxn ang="0">
                    <a:pos x="485" y="101"/>
                  </a:cxn>
                  <a:cxn ang="0">
                    <a:pos x="436" y="106"/>
                  </a:cxn>
                  <a:cxn ang="0">
                    <a:pos x="377" y="108"/>
                  </a:cxn>
                  <a:cxn ang="0">
                    <a:pos x="313" y="109"/>
                  </a:cxn>
                  <a:cxn ang="0">
                    <a:pos x="252" y="109"/>
                  </a:cxn>
                  <a:cxn ang="0">
                    <a:pos x="188" y="108"/>
                  </a:cxn>
                  <a:cxn ang="0">
                    <a:pos x="117" y="102"/>
                  </a:cxn>
                  <a:cxn ang="0">
                    <a:pos x="61" y="96"/>
                  </a:cxn>
                  <a:cxn ang="0">
                    <a:pos x="14" y="86"/>
                  </a:cxn>
                  <a:cxn ang="0">
                    <a:pos x="0" y="78"/>
                  </a:cxn>
                  <a:cxn ang="0">
                    <a:pos x="2" y="70"/>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2"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w="9525">
                <a:noFill/>
                <a:rou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1035" name="Group 27"/>
              <p:cNvGrpSpPr/>
              <p:nvPr/>
            </p:nvGrpSpPr>
            <p:grpSpPr>
              <a:xfrm>
                <a:off x="4458" y="2991"/>
                <a:ext cx="999" cy="797"/>
                <a:chOff x="4458" y="2991"/>
                <a:chExt cx="999" cy="797"/>
              </a:xfrm>
            </p:grpSpPr>
            <p:sp>
              <p:nvSpPr>
                <p:cNvPr id="4" name="Freeform 9"/>
                <p:cNvSpPr/>
                <p:nvPr/>
              </p:nvSpPr>
              <p:spPr bwMode="grayWhite">
                <a:xfrm>
                  <a:off x="4599" y="3283"/>
                  <a:ext cx="1" cy="17"/>
                </a:xfrm>
                <a:custGeom>
                  <a:avLst/>
                  <a:gdLst/>
                  <a:ahLst/>
                  <a:cxnLst>
                    <a:cxn ang="0">
                      <a:pos x="0" y="0"/>
                    </a:cxn>
                    <a:cxn ang="0">
                      <a:pos x="0" y="16"/>
                    </a:cxn>
                    <a:cxn ang="0">
                      <a:pos x="0" y="16"/>
                    </a:cxn>
                    <a:cxn ang="0">
                      <a:pos x="0" y="6"/>
                    </a:cxn>
                    <a:cxn ang="0">
                      <a:pos x="0" y="0"/>
                    </a:cxn>
                  </a:cxnLst>
                  <a:rect l="0" t="0" r="r" b="b"/>
                  <a:pathLst>
                    <a:path w="1" h="17">
                      <a:moveTo>
                        <a:pt x="0" y="0"/>
                      </a:moveTo>
                      <a:lnTo>
                        <a:pt x="0" y="16"/>
                      </a:lnTo>
                      <a:lnTo>
                        <a:pt x="0" y="16"/>
                      </a:lnTo>
                      <a:lnTo>
                        <a:pt x="0" y="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4" name="Freeform 10"/>
                <p:cNvSpPr/>
                <p:nvPr/>
              </p:nvSpPr>
              <p:spPr bwMode="grayWhite">
                <a:xfrm>
                  <a:off x="4616" y="3305"/>
                  <a:ext cx="17" cy="17"/>
                </a:xfrm>
                <a:custGeom>
                  <a:avLst/>
                  <a:gdLst/>
                  <a:ahLst/>
                  <a:cxnLst>
                    <a:cxn ang="0">
                      <a:pos x="0" y="0"/>
                    </a:cxn>
                    <a:cxn ang="0">
                      <a:pos x="16" y="0"/>
                    </a:cxn>
                    <a:cxn ang="0">
                      <a:pos x="16" y="16"/>
                    </a:cxn>
                    <a:cxn ang="0">
                      <a:pos x="0" y="0"/>
                    </a:cxn>
                  </a:cxnLst>
                  <a:rect l="0" t="0" r="r" b="b"/>
                  <a:pathLst>
                    <a:path w="17" h="17">
                      <a:moveTo>
                        <a:pt x="0" y="0"/>
                      </a:moveTo>
                      <a:lnTo>
                        <a:pt x="16" y="0"/>
                      </a:lnTo>
                      <a:lnTo>
                        <a:pt x="16" y="1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Freeform 11"/>
                <p:cNvSpPr/>
                <p:nvPr/>
              </p:nvSpPr>
              <p:spPr bwMode="grayWhite">
                <a:xfrm>
                  <a:off x="4674" y="3275"/>
                  <a:ext cx="37" cy="35"/>
                </a:xfrm>
                <a:custGeom>
                  <a:avLst/>
                  <a:gdLst/>
                  <a:ahLst/>
                  <a:cxnLst>
                    <a:cxn ang="0">
                      <a:pos x="36" y="0"/>
                    </a:cxn>
                    <a:cxn ang="0">
                      <a:pos x="22" y="0"/>
                    </a:cxn>
                    <a:cxn ang="0">
                      <a:pos x="14" y="9"/>
                    </a:cxn>
                    <a:cxn ang="0">
                      <a:pos x="9" y="9"/>
                    </a:cxn>
                    <a:cxn ang="0">
                      <a:pos x="5" y="13"/>
                    </a:cxn>
                    <a:cxn ang="0">
                      <a:pos x="0" y="13"/>
                    </a:cxn>
                    <a:cxn ang="0">
                      <a:pos x="0" y="25"/>
                    </a:cxn>
                    <a:cxn ang="0">
                      <a:pos x="8" y="34"/>
                    </a:cxn>
                    <a:cxn ang="0">
                      <a:pos x="29" y="34"/>
                    </a:cxn>
                    <a:cxn ang="0">
                      <a:pos x="36" y="25"/>
                    </a:cxn>
                    <a:cxn ang="0">
                      <a:pos x="36" y="0"/>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6" name="Freeform 12"/>
                <p:cNvSpPr/>
                <p:nvPr/>
              </p:nvSpPr>
              <p:spPr bwMode="grayWhite">
                <a:xfrm>
                  <a:off x="4458" y="3303"/>
                  <a:ext cx="324" cy="422"/>
                </a:xfrm>
                <a:custGeom>
                  <a:avLst/>
                  <a:gdLst/>
                  <a:ahLst/>
                  <a:cxnLst>
                    <a:cxn ang="0">
                      <a:pos x="76" y="0"/>
                    </a:cxn>
                    <a:cxn ang="0">
                      <a:pos x="71" y="11"/>
                    </a:cxn>
                    <a:cxn ang="0">
                      <a:pos x="45" y="33"/>
                    </a:cxn>
                    <a:cxn ang="0">
                      <a:pos x="40" y="53"/>
                    </a:cxn>
                    <a:cxn ang="0">
                      <a:pos x="21" y="68"/>
                    </a:cxn>
                    <a:cxn ang="0">
                      <a:pos x="8" y="96"/>
                    </a:cxn>
                    <a:cxn ang="0">
                      <a:pos x="8" y="114"/>
                    </a:cxn>
                    <a:cxn ang="0">
                      <a:pos x="0" y="144"/>
                    </a:cxn>
                    <a:cxn ang="0">
                      <a:pos x="11" y="157"/>
                    </a:cxn>
                    <a:cxn ang="0">
                      <a:pos x="40" y="195"/>
                    </a:cxn>
                    <a:cxn ang="0">
                      <a:pos x="48" y="190"/>
                    </a:cxn>
                    <a:cxn ang="0">
                      <a:pos x="99" y="190"/>
                    </a:cxn>
                    <a:cxn ang="0">
                      <a:pos x="123" y="199"/>
                    </a:cxn>
                    <a:cxn ang="0">
                      <a:pos x="121" y="229"/>
                    </a:cxn>
                    <a:cxn ang="0">
                      <a:pos x="138" y="268"/>
                    </a:cxn>
                    <a:cxn ang="0">
                      <a:pos x="137" y="279"/>
                    </a:cxn>
                    <a:cxn ang="0">
                      <a:pos x="144" y="291"/>
                    </a:cxn>
                    <a:cxn ang="0">
                      <a:pos x="133" y="319"/>
                    </a:cxn>
                    <a:cxn ang="0">
                      <a:pos x="146" y="354"/>
                    </a:cxn>
                    <a:cxn ang="0">
                      <a:pos x="153" y="382"/>
                    </a:cxn>
                    <a:cxn ang="0">
                      <a:pos x="162" y="399"/>
                    </a:cxn>
                    <a:cxn ang="0">
                      <a:pos x="171" y="421"/>
                    </a:cxn>
                    <a:cxn ang="0">
                      <a:pos x="188" y="418"/>
                    </a:cxn>
                    <a:cxn ang="0">
                      <a:pos x="216" y="402"/>
                    </a:cxn>
                    <a:cxn ang="0">
                      <a:pos x="229" y="382"/>
                    </a:cxn>
                    <a:cxn ang="0">
                      <a:pos x="228" y="369"/>
                    </a:cxn>
                    <a:cxn ang="0">
                      <a:pos x="245" y="359"/>
                    </a:cxn>
                    <a:cxn ang="0">
                      <a:pos x="242" y="340"/>
                    </a:cxn>
                    <a:cxn ang="0">
                      <a:pos x="267" y="310"/>
                    </a:cxn>
                    <a:cxn ang="0">
                      <a:pos x="271" y="285"/>
                    </a:cxn>
                    <a:cxn ang="0">
                      <a:pos x="264" y="277"/>
                    </a:cxn>
                    <a:cxn ang="0">
                      <a:pos x="267" y="267"/>
                    </a:cxn>
                    <a:cxn ang="0">
                      <a:pos x="261" y="258"/>
                    </a:cxn>
                    <a:cxn ang="0">
                      <a:pos x="280" y="234"/>
                    </a:cxn>
                    <a:cxn ang="0">
                      <a:pos x="280" y="222"/>
                    </a:cxn>
                    <a:cxn ang="0">
                      <a:pos x="306" y="202"/>
                    </a:cxn>
                    <a:cxn ang="0">
                      <a:pos x="323" y="148"/>
                    </a:cxn>
                    <a:cxn ang="0">
                      <a:pos x="299" y="162"/>
                    </a:cxn>
                    <a:cxn ang="0">
                      <a:pos x="278" y="156"/>
                    </a:cxn>
                    <a:cxn ang="0">
                      <a:pos x="281" y="143"/>
                    </a:cxn>
                    <a:cxn ang="0">
                      <a:pos x="260" y="129"/>
                    </a:cxn>
                    <a:cxn ang="0">
                      <a:pos x="250" y="94"/>
                    </a:cxn>
                    <a:cxn ang="0">
                      <a:pos x="230" y="66"/>
                    </a:cxn>
                    <a:cxn ang="0">
                      <a:pos x="230" y="47"/>
                    </a:cxn>
                    <a:cxn ang="0">
                      <a:pos x="219" y="46"/>
                    </a:cxn>
                    <a:cxn ang="0">
                      <a:pos x="212" y="49"/>
                    </a:cxn>
                    <a:cxn ang="0">
                      <a:pos x="182" y="38"/>
                    </a:cxn>
                    <a:cxn ang="0">
                      <a:pos x="174" y="46"/>
                    </a:cxn>
                    <a:cxn ang="0">
                      <a:pos x="167" y="56"/>
                    </a:cxn>
                    <a:cxn ang="0">
                      <a:pos x="151" y="38"/>
                    </a:cxn>
                    <a:cxn ang="0">
                      <a:pos x="135" y="33"/>
                    </a:cxn>
                    <a:cxn ang="0">
                      <a:pos x="134" y="10"/>
                    </a:cxn>
                    <a:cxn ang="0">
                      <a:pos x="111" y="14"/>
                    </a:cxn>
                    <a:cxn ang="0">
                      <a:pos x="96" y="9"/>
                    </a:cxn>
                    <a:cxn ang="0">
                      <a:pos x="76" y="0"/>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7" name="Freeform 13"/>
                <p:cNvSpPr/>
                <p:nvPr/>
              </p:nvSpPr>
              <p:spPr bwMode="grayWhite">
                <a:xfrm>
                  <a:off x="5205" y="3408"/>
                  <a:ext cx="17" cy="21"/>
                </a:xfrm>
                <a:custGeom>
                  <a:avLst/>
                  <a:gdLst/>
                  <a:ahLst/>
                  <a:cxnLst>
                    <a:cxn ang="0">
                      <a:pos x="7" y="0"/>
                    </a:cxn>
                    <a:cxn ang="0">
                      <a:pos x="9" y="5"/>
                    </a:cxn>
                    <a:cxn ang="0">
                      <a:pos x="7" y="10"/>
                    </a:cxn>
                    <a:cxn ang="0">
                      <a:pos x="7" y="14"/>
                    </a:cxn>
                    <a:cxn ang="0">
                      <a:pos x="16" y="17"/>
                    </a:cxn>
                    <a:cxn ang="0">
                      <a:pos x="16" y="20"/>
                    </a:cxn>
                    <a:cxn ang="0">
                      <a:pos x="9" y="17"/>
                    </a:cxn>
                    <a:cxn ang="0">
                      <a:pos x="3" y="20"/>
                    </a:cxn>
                    <a:cxn ang="0">
                      <a:pos x="0" y="17"/>
                    </a:cxn>
                    <a:cxn ang="0">
                      <a:pos x="3" y="14"/>
                    </a:cxn>
                    <a:cxn ang="0">
                      <a:pos x="0" y="10"/>
                    </a:cxn>
                    <a:cxn ang="0">
                      <a:pos x="3" y="2"/>
                    </a:cxn>
                    <a:cxn ang="0">
                      <a:pos x="7" y="0"/>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8" name="Freeform 14"/>
                <p:cNvSpPr/>
                <p:nvPr/>
              </p:nvSpPr>
              <p:spPr bwMode="grayWhite">
                <a:xfrm>
                  <a:off x="5144" y="3496"/>
                  <a:ext cx="49" cy="70"/>
                </a:xfrm>
                <a:custGeom>
                  <a:avLst/>
                  <a:gdLst/>
                  <a:ahLst/>
                  <a:cxnLst>
                    <a:cxn ang="0">
                      <a:pos x="0" y="34"/>
                    </a:cxn>
                    <a:cxn ang="0">
                      <a:pos x="17" y="34"/>
                    </a:cxn>
                    <a:cxn ang="0">
                      <a:pos x="37" y="0"/>
                    </a:cxn>
                    <a:cxn ang="0">
                      <a:pos x="48" y="20"/>
                    </a:cxn>
                    <a:cxn ang="0">
                      <a:pos x="39" y="69"/>
                    </a:cxn>
                    <a:cxn ang="0">
                      <a:pos x="3" y="57"/>
                    </a:cxn>
                    <a:cxn ang="0">
                      <a:pos x="0" y="34"/>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9" name="Freeform 15"/>
                <p:cNvSpPr/>
                <p:nvPr/>
              </p:nvSpPr>
              <p:spPr bwMode="grayWhite">
                <a:xfrm>
                  <a:off x="5241" y="3523"/>
                  <a:ext cx="84" cy="67"/>
                </a:xfrm>
                <a:custGeom>
                  <a:avLst/>
                  <a:gdLst/>
                  <a:ahLst/>
                  <a:cxnLst>
                    <a:cxn ang="0">
                      <a:pos x="5" y="15"/>
                    </a:cxn>
                    <a:cxn ang="0">
                      <a:pos x="0" y="0"/>
                    </a:cxn>
                    <a:cxn ang="0">
                      <a:pos x="27" y="6"/>
                    </a:cxn>
                    <a:cxn ang="0">
                      <a:pos x="67" y="22"/>
                    </a:cxn>
                    <a:cxn ang="0">
                      <a:pos x="67" y="34"/>
                    </a:cxn>
                    <a:cxn ang="0">
                      <a:pos x="83" y="66"/>
                    </a:cxn>
                    <a:cxn ang="0">
                      <a:pos x="52" y="36"/>
                    </a:cxn>
                    <a:cxn ang="0">
                      <a:pos x="31" y="38"/>
                    </a:cxn>
                    <a:cxn ang="0">
                      <a:pos x="5" y="15"/>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Freeform 16"/>
                <p:cNvSpPr/>
                <p:nvPr/>
              </p:nvSpPr>
              <p:spPr bwMode="grayWhite">
                <a:xfrm>
                  <a:off x="5400" y="3660"/>
                  <a:ext cx="57" cy="73"/>
                </a:xfrm>
                <a:custGeom>
                  <a:avLst/>
                  <a:gdLst/>
                  <a:ahLst/>
                  <a:cxnLst>
                    <a:cxn ang="0">
                      <a:pos x="34" y="0"/>
                    </a:cxn>
                    <a:cxn ang="0">
                      <a:pos x="56" y="21"/>
                    </a:cxn>
                    <a:cxn ang="0">
                      <a:pos x="11" y="72"/>
                    </a:cxn>
                    <a:cxn ang="0">
                      <a:pos x="0" y="60"/>
                    </a:cxn>
                    <a:cxn ang="0">
                      <a:pos x="32" y="28"/>
                    </a:cxn>
                    <a:cxn ang="0">
                      <a:pos x="34" y="0"/>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1" name="Freeform 17"/>
                <p:cNvSpPr/>
                <p:nvPr/>
              </p:nvSpPr>
              <p:spPr bwMode="grayWhite">
                <a:xfrm>
                  <a:off x="4558" y="3167"/>
                  <a:ext cx="29" cy="48"/>
                </a:xfrm>
                <a:custGeom>
                  <a:avLst/>
                  <a:gdLst/>
                  <a:ahLst/>
                  <a:cxnLst>
                    <a:cxn ang="0">
                      <a:pos x="28" y="36"/>
                    </a:cxn>
                    <a:cxn ang="0">
                      <a:pos x="20" y="31"/>
                    </a:cxn>
                    <a:cxn ang="0">
                      <a:pos x="20" y="10"/>
                    </a:cxn>
                    <a:cxn ang="0">
                      <a:pos x="24" y="5"/>
                    </a:cxn>
                    <a:cxn ang="0">
                      <a:pos x="17" y="5"/>
                    </a:cxn>
                    <a:cxn ang="0">
                      <a:pos x="21" y="0"/>
                    </a:cxn>
                    <a:cxn ang="0">
                      <a:pos x="16" y="0"/>
                    </a:cxn>
                    <a:cxn ang="0">
                      <a:pos x="10" y="6"/>
                    </a:cxn>
                    <a:cxn ang="0">
                      <a:pos x="10" y="19"/>
                    </a:cxn>
                    <a:cxn ang="0">
                      <a:pos x="13" y="22"/>
                    </a:cxn>
                    <a:cxn ang="0">
                      <a:pos x="13" y="28"/>
                    </a:cxn>
                    <a:cxn ang="0">
                      <a:pos x="11" y="28"/>
                    </a:cxn>
                    <a:cxn ang="0">
                      <a:pos x="6" y="33"/>
                    </a:cxn>
                    <a:cxn ang="0">
                      <a:pos x="6" y="38"/>
                    </a:cxn>
                    <a:cxn ang="0">
                      <a:pos x="0" y="47"/>
                    </a:cxn>
                    <a:cxn ang="0">
                      <a:pos x="21" y="47"/>
                    </a:cxn>
                    <a:cxn ang="0">
                      <a:pos x="28" y="36"/>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2" name="Freeform 18"/>
                <p:cNvSpPr/>
                <p:nvPr/>
              </p:nvSpPr>
              <p:spPr bwMode="grayWhite">
                <a:xfrm>
                  <a:off x="4549" y="3183"/>
                  <a:ext cx="17" cy="17"/>
                </a:xfrm>
                <a:custGeom>
                  <a:avLst/>
                  <a:gdLst/>
                  <a:ahLst/>
                  <a:cxnLst>
                    <a:cxn ang="0">
                      <a:pos x="13" y="5"/>
                    </a:cxn>
                    <a:cxn ang="0">
                      <a:pos x="16" y="5"/>
                    </a:cxn>
                    <a:cxn ang="0">
                      <a:pos x="16" y="0"/>
                    </a:cxn>
                    <a:cxn ang="0">
                      <a:pos x="10" y="0"/>
                    </a:cxn>
                    <a:cxn ang="0">
                      <a:pos x="0" y="10"/>
                    </a:cxn>
                    <a:cxn ang="0">
                      <a:pos x="0" y="16"/>
                    </a:cxn>
                    <a:cxn ang="0">
                      <a:pos x="9" y="16"/>
                    </a:cxn>
                    <a:cxn ang="0">
                      <a:pos x="13" y="11"/>
                    </a:cxn>
                    <a:cxn ang="0">
                      <a:pos x="13" y="5"/>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3" name="Freeform 19"/>
                <p:cNvSpPr/>
                <p:nvPr/>
              </p:nvSpPr>
              <p:spPr bwMode="grayWhite">
                <a:xfrm>
                  <a:off x="4527" y="3155"/>
                  <a:ext cx="184" cy="155"/>
                </a:xfrm>
                <a:custGeom>
                  <a:avLst/>
                  <a:gdLst/>
                  <a:ahLst/>
                  <a:cxnLst>
                    <a:cxn ang="0">
                      <a:pos x="120" y="10"/>
                    </a:cxn>
                    <a:cxn ang="0">
                      <a:pos x="144" y="14"/>
                    </a:cxn>
                    <a:cxn ang="0">
                      <a:pos x="129" y="20"/>
                    </a:cxn>
                    <a:cxn ang="0">
                      <a:pos x="123" y="29"/>
                    </a:cxn>
                    <a:cxn ang="0">
                      <a:pos x="114" y="50"/>
                    </a:cxn>
                    <a:cxn ang="0">
                      <a:pos x="100" y="51"/>
                    </a:cxn>
                    <a:cxn ang="0">
                      <a:pos x="88" y="49"/>
                    </a:cxn>
                    <a:cxn ang="0">
                      <a:pos x="94" y="39"/>
                    </a:cxn>
                    <a:cxn ang="0">
                      <a:pos x="88" y="26"/>
                    </a:cxn>
                    <a:cxn ang="0">
                      <a:pos x="81" y="49"/>
                    </a:cxn>
                    <a:cxn ang="0">
                      <a:pos x="62" y="60"/>
                    </a:cxn>
                    <a:cxn ang="0">
                      <a:pos x="52" y="67"/>
                    </a:cxn>
                    <a:cxn ang="0">
                      <a:pos x="38" y="77"/>
                    </a:cxn>
                    <a:cxn ang="0">
                      <a:pos x="30" y="102"/>
                    </a:cxn>
                    <a:cxn ang="0">
                      <a:pos x="5" y="93"/>
                    </a:cxn>
                    <a:cxn ang="0">
                      <a:pos x="0" y="111"/>
                    </a:cxn>
                    <a:cxn ang="0">
                      <a:pos x="10" y="138"/>
                    </a:cxn>
                    <a:cxn ang="0">
                      <a:pos x="50" y="109"/>
                    </a:cxn>
                    <a:cxn ang="0">
                      <a:pos x="75" y="103"/>
                    </a:cxn>
                    <a:cxn ang="0">
                      <a:pos x="79" y="115"/>
                    </a:cxn>
                    <a:cxn ang="0">
                      <a:pos x="99" y="143"/>
                    </a:cxn>
                    <a:cxn ang="0">
                      <a:pos x="101" y="135"/>
                    </a:cxn>
                    <a:cxn ang="0">
                      <a:pos x="107" y="135"/>
                    </a:cxn>
                    <a:cxn ang="0">
                      <a:pos x="88" y="108"/>
                    </a:cxn>
                    <a:cxn ang="0">
                      <a:pos x="94" y="99"/>
                    </a:cxn>
                    <a:cxn ang="0">
                      <a:pos x="114" y="127"/>
                    </a:cxn>
                    <a:cxn ang="0">
                      <a:pos x="123" y="144"/>
                    </a:cxn>
                    <a:cxn ang="0">
                      <a:pos x="127" y="154"/>
                    </a:cxn>
                    <a:cxn ang="0">
                      <a:pos x="131" y="136"/>
                    </a:cxn>
                    <a:cxn ang="0">
                      <a:pos x="144" y="130"/>
                    </a:cxn>
                    <a:cxn ang="0">
                      <a:pos x="153" y="126"/>
                    </a:cxn>
                    <a:cxn ang="0">
                      <a:pos x="150" y="113"/>
                    </a:cxn>
                    <a:cxn ang="0">
                      <a:pos x="157" y="90"/>
                    </a:cxn>
                    <a:cxn ang="0">
                      <a:pos x="166" y="93"/>
                    </a:cxn>
                    <a:cxn ang="0">
                      <a:pos x="169" y="103"/>
                    </a:cxn>
                    <a:cxn ang="0">
                      <a:pos x="177" y="98"/>
                    </a:cxn>
                    <a:cxn ang="0">
                      <a:pos x="175" y="95"/>
                    </a:cxn>
                    <a:cxn ang="0">
                      <a:pos x="180" y="81"/>
                    </a:cxn>
                    <a:cxn ang="0">
                      <a:pos x="183" y="98"/>
                    </a:cxn>
                    <a:cxn ang="0">
                      <a:pos x="120" y="0"/>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4" name="Freeform 20"/>
                <p:cNvSpPr/>
                <p:nvPr/>
              </p:nvSpPr>
              <p:spPr bwMode="grayWhite">
                <a:xfrm>
                  <a:off x="4605" y="2991"/>
                  <a:ext cx="782" cy="553"/>
                </a:xfrm>
                <a:custGeom>
                  <a:avLst/>
                  <a:gdLst/>
                  <a:ahLst/>
                  <a:cxnLst>
                    <a:cxn ang="0">
                      <a:pos x="22" y="145"/>
                    </a:cxn>
                    <a:cxn ang="0">
                      <a:pos x="71" y="96"/>
                    </a:cxn>
                    <a:cxn ang="0">
                      <a:pos x="101" y="130"/>
                    </a:cxn>
                    <a:cxn ang="0">
                      <a:pos x="84" y="128"/>
                    </a:cxn>
                    <a:cxn ang="0">
                      <a:pos x="155" y="123"/>
                    </a:cxn>
                    <a:cxn ang="0">
                      <a:pos x="172" y="79"/>
                    </a:cxn>
                    <a:cxn ang="0">
                      <a:pos x="172" y="89"/>
                    </a:cxn>
                    <a:cxn ang="0">
                      <a:pos x="160" y="123"/>
                    </a:cxn>
                    <a:cxn ang="0">
                      <a:pos x="216" y="95"/>
                    </a:cxn>
                    <a:cxn ang="0">
                      <a:pos x="330" y="16"/>
                    </a:cxn>
                    <a:cxn ang="0">
                      <a:pos x="412" y="20"/>
                    </a:cxn>
                    <a:cxn ang="0">
                      <a:pos x="503" y="10"/>
                    </a:cxn>
                    <a:cxn ang="0">
                      <a:pos x="602" y="51"/>
                    </a:cxn>
                    <a:cxn ang="0">
                      <a:pos x="718" y="65"/>
                    </a:cxn>
                    <a:cxn ang="0">
                      <a:pos x="775" y="112"/>
                    </a:cxn>
                    <a:cxn ang="0">
                      <a:pos x="731" y="148"/>
                    </a:cxn>
                    <a:cxn ang="0">
                      <a:pos x="707" y="194"/>
                    </a:cxn>
                    <a:cxn ang="0">
                      <a:pos x="678" y="196"/>
                    </a:cxn>
                    <a:cxn ang="0">
                      <a:pos x="687" y="132"/>
                    </a:cxn>
                    <a:cxn ang="0">
                      <a:pos x="650" y="166"/>
                    </a:cxn>
                    <a:cxn ang="0">
                      <a:pos x="623" y="196"/>
                    </a:cxn>
                    <a:cxn ang="0">
                      <a:pos x="632" y="228"/>
                    </a:cxn>
                    <a:cxn ang="0">
                      <a:pos x="600" y="276"/>
                    </a:cxn>
                    <a:cxn ang="0">
                      <a:pos x="605" y="315"/>
                    </a:cxn>
                    <a:cxn ang="0">
                      <a:pos x="602" y="296"/>
                    </a:cxn>
                    <a:cxn ang="0">
                      <a:pos x="572" y="299"/>
                    </a:cxn>
                    <a:cxn ang="0">
                      <a:pos x="594" y="356"/>
                    </a:cxn>
                    <a:cxn ang="0">
                      <a:pos x="539" y="423"/>
                    </a:cxn>
                    <a:cxn ang="0">
                      <a:pos x="524" y="442"/>
                    </a:cxn>
                    <a:cxn ang="0">
                      <a:pos x="504" y="507"/>
                    </a:cxn>
                    <a:cxn ang="0">
                      <a:pos x="477" y="508"/>
                    </a:cxn>
                    <a:cxn ang="0">
                      <a:pos x="510" y="552"/>
                    </a:cxn>
                    <a:cxn ang="0">
                      <a:pos x="455" y="449"/>
                    </a:cxn>
                    <a:cxn ang="0">
                      <a:pos x="391" y="428"/>
                    </a:cxn>
                    <a:cxn ang="0">
                      <a:pos x="361" y="495"/>
                    </a:cxn>
                    <a:cxn ang="0">
                      <a:pos x="338" y="530"/>
                    </a:cxn>
                    <a:cxn ang="0">
                      <a:pos x="298" y="425"/>
                    </a:cxn>
                    <a:cxn ang="0">
                      <a:pos x="267" y="436"/>
                    </a:cxn>
                    <a:cxn ang="0">
                      <a:pos x="241" y="391"/>
                    </a:cxn>
                    <a:cxn ang="0">
                      <a:pos x="160" y="366"/>
                    </a:cxn>
                    <a:cxn ang="0">
                      <a:pos x="188" y="414"/>
                    </a:cxn>
                    <a:cxn ang="0">
                      <a:pos x="167" y="445"/>
                    </a:cxn>
                    <a:cxn ang="0">
                      <a:pos x="136" y="434"/>
                    </a:cxn>
                    <a:cxn ang="0">
                      <a:pos x="85" y="355"/>
                    </a:cxn>
                    <a:cxn ang="0">
                      <a:pos x="106" y="310"/>
                    </a:cxn>
                    <a:cxn ang="0">
                      <a:pos x="119" y="276"/>
                    </a:cxn>
                    <a:cxn ang="0">
                      <a:pos x="106" y="162"/>
                    </a:cxn>
                    <a:cxn ang="0">
                      <a:pos x="61" y="138"/>
                    </a:cxn>
                    <a:cxn ang="0">
                      <a:pos x="39" y="150"/>
                    </a:cxn>
                    <a:cxn ang="0">
                      <a:pos x="0" y="162"/>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5" name="Freeform 21"/>
                <p:cNvSpPr/>
                <p:nvPr/>
              </p:nvSpPr>
              <p:spPr bwMode="grayWhite">
                <a:xfrm>
                  <a:off x="5221" y="3217"/>
                  <a:ext cx="68" cy="113"/>
                </a:xfrm>
                <a:custGeom>
                  <a:avLst/>
                  <a:gdLst/>
                  <a:ahLst/>
                  <a:cxnLst>
                    <a:cxn ang="0">
                      <a:pos x="45" y="0"/>
                    </a:cxn>
                    <a:cxn ang="0">
                      <a:pos x="45" y="14"/>
                    </a:cxn>
                    <a:cxn ang="0">
                      <a:pos x="39" y="23"/>
                    </a:cxn>
                    <a:cxn ang="0">
                      <a:pos x="41" y="38"/>
                    </a:cxn>
                    <a:cxn ang="0">
                      <a:pos x="33" y="58"/>
                    </a:cxn>
                    <a:cxn ang="0">
                      <a:pos x="22" y="77"/>
                    </a:cxn>
                    <a:cxn ang="0">
                      <a:pos x="5" y="89"/>
                    </a:cxn>
                    <a:cxn ang="0">
                      <a:pos x="0" y="110"/>
                    </a:cxn>
                    <a:cxn ang="0">
                      <a:pos x="7" y="112"/>
                    </a:cxn>
                    <a:cxn ang="0">
                      <a:pos x="7" y="92"/>
                    </a:cxn>
                    <a:cxn ang="0">
                      <a:pos x="31" y="91"/>
                    </a:cxn>
                    <a:cxn ang="0">
                      <a:pos x="49" y="78"/>
                    </a:cxn>
                    <a:cxn ang="0">
                      <a:pos x="49" y="51"/>
                    </a:cxn>
                    <a:cxn ang="0">
                      <a:pos x="55" y="41"/>
                    </a:cxn>
                    <a:cxn ang="0">
                      <a:pos x="46" y="24"/>
                    </a:cxn>
                    <a:cxn ang="0">
                      <a:pos x="59" y="19"/>
                    </a:cxn>
                    <a:cxn ang="0">
                      <a:pos x="67" y="5"/>
                    </a:cxn>
                    <a:cxn ang="0">
                      <a:pos x="49" y="7"/>
                    </a:cxn>
                    <a:cxn ang="0">
                      <a:pos x="45" y="0"/>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6" name="Freeform 22"/>
                <p:cNvSpPr/>
                <p:nvPr/>
              </p:nvSpPr>
              <p:spPr bwMode="grayWhite">
                <a:xfrm>
                  <a:off x="4967" y="3518"/>
                  <a:ext cx="17" cy="26"/>
                </a:xfrm>
                <a:custGeom>
                  <a:avLst/>
                  <a:gdLst/>
                  <a:ahLst/>
                  <a:cxnLst>
                    <a:cxn ang="0">
                      <a:pos x="8" y="0"/>
                    </a:cxn>
                    <a:cxn ang="0">
                      <a:pos x="0" y="11"/>
                    </a:cxn>
                    <a:cxn ang="0">
                      <a:pos x="5" y="25"/>
                    </a:cxn>
                    <a:cxn ang="0">
                      <a:pos x="16" y="15"/>
                    </a:cxn>
                    <a:cxn ang="0">
                      <a:pos x="8" y="0"/>
                    </a:cxn>
                  </a:cxnLst>
                  <a:rect l="0" t="0" r="r" b="b"/>
                  <a:pathLst>
                    <a:path w="17" h="26">
                      <a:moveTo>
                        <a:pt x="8" y="0"/>
                      </a:moveTo>
                      <a:lnTo>
                        <a:pt x="0" y="11"/>
                      </a:lnTo>
                      <a:lnTo>
                        <a:pt x="5" y="25"/>
                      </a:lnTo>
                      <a:lnTo>
                        <a:pt x="16" y="15"/>
                      </a:lnTo>
                      <a:lnTo>
                        <a:pt x="8"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7" name="Freeform 23"/>
                <p:cNvSpPr/>
                <p:nvPr/>
              </p:nvSpPr>
              <p:spPr bwMode="grayWhite">
                <a:xfrm>
                  <a:off x="5069" y="3545"/>
                  <a:ext cx="158" cy="68"/>
                </a:xfrm>
                <a:custGeom>
                  <a:avLst/>
                  <a:gdLst/>
                  <a:ahLst/>
                  <a:cxnLst>
                    <a:cxn ang="0">
                      <a:pos x="0" y="0"/>
                    </a:cxn>
                    <a:cxn ang="0">
                      <a:pos x="23" y="5"/>
                    </a:cxn>
                    <a:cxn ang="0">
                      <a:pos x="58" y="29"/>
                    </a:cxn>
                    <a:cxn ang="0">
                      <a:pos x="53" y="43"/>
                    </a:cxn>
                    <a:cxn ang="0">
                      <a:pos x="82" y="55"/>
                    </a:cxn>
                    <a:cxn ang="0">
                      <a:pos x="157" y="55"/>
                    </a:cxn>
                    <a:cxn ang="0">
                      <a:pos x="75" y="67"/>
                    </a:cxn>
                    <a:cxn ang="0">
                      <a:pos x="53" y="43"/>
                    </a:cxn>
                    <a:cxn ang="0">
                      <a:pos x="32" y="38"/>
                    </a:cxn>
                    <a:cxn ang="0">
                      <a:pos x="0" y="0"/>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8" name="Freeform 24"/>
                <p:cNvSpPr/>
                <p:nvPr/>
              </p:nvSpPr>
              <p:spPr bwMode="grayWhite">
                <a:xfrm>
                  <a:off x="5195" y="3601"/>
                  <a:ext cx="169" cy="159"/>
                </a:xfrm>
                <a:custGeom>
                  <a:avLst/>
                  <a:gdLst/>
                  <a:ahLst/>
                  <a:cxnLst>
                    <a:cxn ang="0">
                      <a:pos x="135" y="155"/>
                    </a:cxn>
                    <a:cxn ang="0">
                      <a:pos x="127" y="152"/>
                    </a:cxn>
                    <a:cxn ang="0">
                      <a:pos x="110" y="134"/>
                    </a:cxn>
                    <a:cxn ang="0">
                      <a:pos x="92" y="130"/>
                    </a:cxn>
                    <a:cxn ang="0">
                      <a:pos x="88" y="119"/>
                    </a:cxn>
                    <a:cxn ang="0">
                      <a:pos x="78" y="111"/>
                    </a:cxn>
                    <a:cxn ang="0">
                      <a:pos x="62" y="111"/>
                    </a:cxn>
                    <a:cxn ang="0">
                      <a:pos x="44" y="118"/>
                    </a:cxn>
                    <a:cxn ang="0">
                      <a:pos x="28" y="121"/>
                    </a:cxn>
                    <a:cxn ang="0">
                      <a:pos x="10" y="121"/>
                    </a:cxn>
                    <a:cxn ang="0">
                      <a:pos x="10" y="109"/>
                    </a:cxn>
                    <a:cxn ang="0">
                      <a:pos x="3" y="91"/>
                    </a:cxn>
                    <a:cxn ang="0">
                      <a:pos x="2" y="81"/>
                    </a:cxn>
                    <a:cxn ang="0">
                      <a:pos x="2" y="56"/>
                    </a:cxn>
                    <a:cxn ang="0">
                      <a:pos x="31" y="43"/>
                    </a:cxn>
                    <a:cxn ang="0">
                      <a:pos x="34" y="29"/>
                    </a:cxn>
                    <a:cxn ang="0">
                      <a:pos x="40" y="30"/>
                    </a:cxn>
                    <a:cxn ang="0">
                      <a:pos x="55" y="15"/>
                    </a:cxn>
                    <a:cxn ang="0">
                      <a:pos x="70" y="17"/>
                    </a:cxn>
                    <a:cxn ang="0">
                      <a:pos x="80" y="7"/>
                    </a:cxn>
                    <a:cxn ang="0">
                      <a:pos x="89" y="5"/>
                    </a:cxn>
                    <a:cxn ang="0">
                      <a:pos x="103" y="24"/>
                    </a:cxn>
                    <a:cxn ang="0">
                      <a:pos x="116" y="30"/>
                    </a:cxn>
                    <a:cxn ang="0">
                      <a:pos x="117" y="11"/>
                    </a:cxn>
                    <a:cxn ang="0">
                      <a:pos x="122" y="0"/>
                    </a:cxn>
                    <a:cxn ang="0">
                      <a:pos x="132" y="15"/>
                    </a:cxn>
                    <a:cxn ang="0">
                      <a:pos x="140" y="43"/>
                    </a:cxn>
                    <a:cxn ang="0">
                      <a:pos x="156" y="59"/>
                    </a:cxn>
                    <a:cxn ang="0">
                      <a:pos x="165" y="72"/>
                    </a:cxn>
                    <a:cxn ang="0">
                      <a:pos x="168" y="95"/>
                    </a:cxn>
                    <a:cxn ang="0">
                      <a:pos x="157" y="121"/>
                    </a:cxn>
                    <a:cxn ang="0">
                      <a:pos x="155" y="145"/>
                    </a:cxn>
                    <a:cxn ang="0">
                      <a:pos x="140" y="154"/>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9" name="Freeform 25"/>
                <p:cNvSpPr/>
                <p:nvPr/>
              </p:nvSpPr>
              <p:spPr bwMode="grayWhite">
                <a:xfrm>
                  <a:off x="5330" y="3768"/>
                  <a:ext cx="17" cy="20"/>
                </a:xfrm>
                <a:custGeom>
                  <a:avLst/>
                  <a:gdLst/>
                  <a:ahLst/>
                  <a:cxnLst>
                    <a:cxn ang="0">
                      <a:pos x="8" y="16"/>
                    </a:cxn>
                    <a:cxn ang="0">
                      <a:pos x="2" y="13"/>
                    </a:cxn>
                    <a:cxn ang="0">
                      <a:pos x="2" y="10"/>
                    </a:cxn>
                    <a:cxn ang="0">
                      <a:pos x="2" y="8"/>
                    </a:cxn>
                    <a:cxn ang="0">
                      <a:pos x="1" y="5"/>
                    </a:cxn>
                    <a:cxn ang="0">
                      <a:pos x="0" y="0"/>
                    </a:cxn>
                    <a:cxn ang="0">
                      <a:pos x="2" y="0"/>
                    </a:cxn>
                    <a:cxn ang="0">
                      <a:pos x="8" y="2"/>
                    </a:cxn>
                    <a:cxn ang="0">
                      <a:pos x="11" y="2"/>
                    </a:cxn>
                    <a:cxn ang="0">
                      <a:pos x="12" y="2"/>
                    </a:cxn>
                    <a:cxn ang="0">
                      <a:pos x="16" y="0"/>
                    </a:cxn>
                    <a:cxn ang="0">
                      <a:pos x="16" y="8"/>
                    </a:cxn>
                    <a:cxn ang="0">
                      <a:pos x="14" y="10"/>
                    </a:cxn>
                    <a:cxn ang="0">
                      <a:pos x="12" y="13"/>
                    </a:cxn>
                    <a:cxn ang="0">
                      <a:pos x="12" y="16"/>
                    </a:cxn>
                    <a:cxn ang="0">
                      <a:pos x="11" y="16"/>
                    </a:cxn>
                    <a:cxn ang="0">
                      <a:pos x="11" y="19"/>
                    </a:cxn>
                    <a:cxn ang="0">
                      <a:pos x="8" y="16"/>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50" name="Freeform 26"/>
                <p:cNvSpPr/>
                <p:nvPr/>
              </p:nvSpPr>
              <p:spPr bwMode="grayWhite">
                <a:xfrm>
                  <a:off x="4739" y="3587"/>
                  <a:ext cx="19" cy="76"/>
                </a:xfrm>
                <a:custGeom>
                  <a:avLst/>
                  <a:gdLst/>
                  <a:ahLst/>
                  <a:cxnLst>
                    <a:cxn ang="0">
                      <a:pos x="2" y="26"/>
                    </a:cxn>
                    <a:cxn ang="0">
                      <a:pos x="9" y="20"/>
                    </a:cxn>
                    <a:cxn ang="0">
                      <a:pos x="14" y="0"/>
                    </a:cxn>
                    <a:cxn ang="0">
                      <a:pos x="18" y="30"/>
                    </a:cxn>
                    <a:cxn ang="0">
                      <a:pos x="12" y="67"/>
                    </a:cxn>
                    <a:cxn ang="0">
                      <a:pos x="0" y="75"/>
                    </a:cxn>
                    <a:cxn ang="0">
                      <a:pos x="0" y="57"/>
                    </a:cxn>
                    <a:cxn ang="0">
                      <a:pos x="3" y="45"/>
                    </a:cxn>
                    <a:cxn ang="0">
                      <a:pos x="2" y="26"/>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grpSp>
      <p:sp>
        <p:nvSpPr>
          <p:cNvPr id="1054" name="Rectangle 30"/>
          <p:cNvSpPr>
            <a:spLocks noGrp="1"/>
          </p:cNvSpPr>
          <p:nvPr>
            <p:ph type="title"/>
          </p:nvPr>
        </p:nvSpPr>
        <p:spPr>
          <a:xfrm>
            <a:off x="685800" y="285750"/>
            <a:ext cx="7772400" cy="1143000"/>
          </a:xfrm>
          <a:prstGeom prst="rect">
            <a:avLst/>
          </a:prstGeom>
          <a:noFill/>
          <a:ln w="9525">
            <a:noFill/>
          </a:ln>
        </p:spPr>
        <p:txBody>
          <a:bodyPr lIns="92075" tIns="46038" rIns="92075" bIns="46038" anchor="ctr" anchorCtr="0"/>
          <a:p>
            <a:pPr lvl="0"/>
            <a:r>
              <a:rPr lang="en-US" altLang="zh-CN" dirty="0"/>
              <a:t>Click to edit Master title style</a:t>
            </a:r>
            <a:endParaRPr lang="en-US" altLang="zh-CN" dirty="0"/>
          </a:p>
        </p:txBody>
      </p:sp>
      <p:sp>
        <p:nvSpPr>
          <p:cNvPr id="1055" name="Rectangle 31"/>
          <p:cNvSpPr>
            <a:spLocks noGrp="1"/>
          </p:cNvSpPr>
          <p:nvPr>
            <p:ph type="body"/>
          </p:nvPr>
        </p:nvSpPr>
        <p:spPr>
          <a:xfrm>
            <a:off x="685800" y="1657350"/>
            <a:ext cx="7772400" cy="4114800"/>
          </a:xfrm>
          <a:prstGeom prst="rect">
            <a:avLst/>
          </a:prstGeom>
          <a:noFill/>
          <a:ln w="9525">
            <a:noFill/>
          </a:ln>
        </p:spPr>
        <p:txBody>
          <a:bodyPr lIns="92075" tIns="46038" rIns="92075" bIns="46038" anchor="t" anchorCtr="0"/>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56" name="Rectangle 32"/>
          <p:cNvSpPr>
            <a:spLocks noGrp="1" noChangeArrowheads="1"/>
          </p:cNvSpPr>
          <p:nvPr>
            <p:ph type="dt" sz="half" idx="2"/>
          </p:nvPr>
        </p:nvSpPr>
        <p:spPr bwMode="auto">
          <a:xfrm>
            <a:off x="685800" y="6400800"/>
            <a:ext cx="1905000" cy="457200"/>
          </a:xfrm>
          <a:prstGeom prst="rect">
            <a:avLst/>
          </a:prstGeom>
          <a:noFill/>
          <a:ln w="9525">
            <a:noFill/>
            <a:miter lim="800000"/>
          </a:ln>
          <a:effectLst/>
        </p:spPr>
        <p:txBody>
          <a:bodyPr vert="horz" wrap="none" lIns="92075" tIns="46038" rIns="92075" bIns="46038" numCol="1" anchor="ctr" anchorCtr="0" compatLnSpc="1"/>
          <a:lstStyle>
            <a:lvl1pPr>
              <a:defRPr sz="14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57" name="Rectangle 33"/>
          <p:cNvSpPr>
            <a:spLocks noGrp="1" noChangeArrowheads="1"/>
          </p:cNvSpPr>
          <p:nvPr>
            <p:ph type="ftr" sz="quarter" idx="3"/>
          </p:nvPr>
        </p:nvSpPr>
        <p:spPr bwMode="auto">
          <a:xfrm>
            <a:off x="3124200" y="6400800"/>
            <a:ext cx="2895600" cy="457200"/>
          </a:xfrm>
          <a:prstGeom prst="rect">
            <a:avLst/>
          </a:prstGeom>
          <a:noFill/>
          <a:ln w="9525">
            <a:noFill/>
            <a:miter lim="800000"/>
          </a:ln>
          <a:effectLst/>
        </p:spPr>
        <p:txBody>
          <a:bodyPr vert="horz" wrap="none" lIns="92075" tIns="46038" rIns="92075" bIns="46038" numCol="1" anchor="ctr" anchorCtr="0" compatLnSpc="1"/>
          <a:lstStyle>
            <a:lvl1pPr algn="ctr">
              <a:defRPr sz="1400"/>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58" name="Rectangle 34"/>
          <p:cNvSpPr>
            <a:spLocks noGrp="1" noChangeArrowheads="1"/>
          </p:cNvSpPr>
          <p:nvPr>
            <p:ph type="sldNum" sz="quarter" idx="4"/>
          </p:nvPr>
        </p:nvSpPr>
        <p:spPr bwMode="auto">
          <a:xfrm>
            <a:off x="6553200" y="6399213"/>
            <a:ext cx="1905000" cy="457200"/>
          </a:xfrm>
          <a:prstGeom prst="rect">
            <a:avLst/>
          </a:prstGeom>
          <a:noFill/>
          <a:ln w="9525">
            <a:noFill/>
            <a:miter lim="800000"/>
          </a:ln>
          <a:effectLst/>
        </p:spPr>
        <p:txBody>
          <a:bodyPr vert="horz" wrap="none" lIns="92075" tIns="46038" rIns="92075" bIns="46038" numCol="1" anchor="ctr" anchorCtr="0" compatLnSpc="1"/>
          <a:lstStyle>
            <a:lvl1pPr algn="r">
              <a:defRPr sz="1400"/>
            </a:lvl1pPr>
          </a:lstStyle>
          <a:p>
            <a:pPr lvl="0" fontAlgn="base"/>
            <a:fld id="{9A0DB2DC-4C9A-4742-B13C-FB6460FD3503}" type="slidenum">
              <a:rPr lang="en-US" altLang="zh-CN" strike="noStrike" noProof="1" dirty="0">
                <a:latin typeface="Times New Roman" panose="02020603050405020304" pitchFamily="18" charset="0"/>
                <a:ea typeface="宋体" panose="02010600030101010101" pitchFamily="2" charset="-122"/>
                <a:cs typeface="+mn-cs"/>
              </a:rPr>
            </a:fld>
            <a:endParaRPr lang="en-US" altLang="zh-CN" strike="noStrike" noProof="1" dirty="0">
              <a:latin typeface="Times New Roman" panose="02020603050405020304" pitchFamily="18" charset="0"/>
            </a:endParaRPr>
          </a:p>
        </p:txBody>
      </p:sp>
      <p:pic>
        <p:nvPicPr>
          <p:cNvPr id="1059" name="图片 6" descr="商标（横）白底"/>
          <p:cNvPicPr>
            <a:picLocks noChangeAspect="1"/>
          </p:cNvPicPr>
          <p:nvPr userDrawn="1"/>
        </p:nvPicPr>
        <p:blipFill>
          <a:blip r:embed="rId12"/>
          <a:stretch>
            <a:fillRect/>
          </a:stretch>
        </p:blipFill>
        <p:spPr>
          <a:xfrm>
            <a:off x="7578725" y="44450"/>
            <a:ext cx="1563688" cy="579438"/>
          </a:xfrm>
          <a:prstGeom prst="rect">
            <a:avLst/>
          </a:prstGeom>
          <a:noFill/>
          <a:ln w="9525">
            <a:noFill/>
          </a:ln>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Rectangle 36"/>
          <p:cNvSpPr>
            <a:spLocks noGrp="1"/>
          </p:cNvSpPr>
          <p:nvPr>
            <p:ph type="sldNum" sz="quarter" idx="4"/>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latin typeface="Times New Roman" panose="02020603050405020304" pitchFamily="18" charset="0"/>
              </a:rPr>
            </a:fld>
            <a:endParaRPr lang="en-US" altLang="zh-CN" sz="1400" dirty="0">
              <a:latin typeface="Times New Roman" panose="02020603050405020304" pitchFamily="18" charset="0"/>
            </a:endParaRPr>
          </a:p>
        </p:txBody>
      </p:sp>
      <p:sp>
        <p:nvSpPr>
          <p:cNvPr id="3076" name="Rectangle 3"/>
          <p:cNvSpPr>
            <a:spLocks noGrp="1"/>
          </p:cNvSpPr>
          <p:nvPr>
            <p:ph type="subTitle" sz="quarter" idx="1"/>
          </p:nvPr>
        </p:nvSpPr>
        <p:spPr>
          <a:xfrm>
            <a:off x="1116013" y="3860800"/>
            <a:ext cx="7056438" cy="1752600"/>
          </a:xfrm>
        </p:spPr>
        <p:txBody>
          <a:bodyPr vert="horz" wrap="square" lIns="92075" tIns="46038" rIns="92075" bIns="46038" anchor="ctr" anchorCtr="0"/>
          <a:p>
            <a:pPr marL="609600" marR="0" indent="-609600" algn="ctr" defTabSz="914400" rtl="0" eaLnBrk="0" fontAlgn="base" latinLnBrk="0" hangingPunct="0">
              <a:lnSpc>
                <a:spcPct val="90000"/>
              </a:lnSpc>
              <a:spcBef>
                <a:spcPct val="20000"/>
              </a:spcBef>
              <a:spcAft>
                <a:spcPct val="0"/>
              </a:spcAft>
              <a:buClr>
                <a:schemeClr val="tx2"/>
              </a:buClr>
              <a:buSzPct val="75000"/>
              <a:buFont typeface="Monotype Sorts" pitchFamily="2" charset="2"/>
              <a:buNone/>
            </a:pPr>
            <a:r>
              <a:rPr kumimoji="1" lang="en-US" altLang="zh-CN" sz="4000" b="0" i="0" u="none" strike="noStrike" kern="0" cap="none" spc="0" normalizeH="0" baseline="0" noProof="1" dirty="0">
                <a:solidFill>
                  <a:schemeClr val="tx1"/>
                </a:solidFill>
                <a:latin typeface="+mn-lt"/>
                <a:ea typeface="+mn-ea"/>
                <a:cs typeface="+mn-cs"/>
              </a:rPr>
              <a:t>ERP</a:t>
            </a:r>
            <a:r>
              <a:rPr kumimoji="1" lang="zh-CN" altLang="en-US" sz="4000" b="0" i="0" u="none" strike="noStrike" kern="0" cap="none" spc="0" normalizeH="0" baseline="0" noProof="1" dirty="0">
                <a:solidFill>
                  <a:schemeClr val="tx1"/>
                </a:solidFill>
                <a:latin typeface="+mn-lt"/>
                <a:ea typeface="+mn-ea"/>
                <a:cs typeface="+mn-cs"/>
              </a:rPr>
              <a:t>效益分析</a:t>
            </a:r>
            <a:endParaRPr kumimoji="1" lang="zh-CN" altLang="en-US" sz="4000" b="0" i="0" u="none" strike="noStrike" kern="0" cap="none" spc="0" normalizeH="0" baseline="0" noProof="1" dirty="0">
              <a:solidFill>
                <a:schemeClr val="tx1"/>
              </a:solidFill>
              <a:latin typeface="+mn-lt"/>
              <a:ea typeface="+mn-ea"/>
              <a:cs typeface="+mn-cs"/>
            </a:endParaRPr>
          </a:p>
          <a:p>
            <a:pPr marL="609600" marR="0" indent="-609600" algn="ctr" defTabSz="914400" rtl="0" eaLnBrk="0" fontAlgn="base" latinLnBrk="0" hangingPunct="0">
              <a:lnSpc>
                <a:spcPct val="90000"/>
              </a:lnSpc>
              <a:spcBef>
                <a:spcPct val="20000"/>
              </a:spcBef>
              <a:spcAft>
                <a:spcPct val="0"/>
              </a:spcAft>
              <a:buClr>
                <a:schemeClr val="tx2"/>
              </a:buClr>
              <a:buSzPct val="75000"/>
              <a:buFont typeface="Monotype Sorts" pitchFamily="2" charset="2"/>
              <a:buNone/>
            </a:pPr>
            <a:r>
              <a:rPr kumimoji="1" lang="zh-CN" altLang="en-US" sz="4000" b="0" i="0" u="none" strike="noStrike" kern="0" cap="none" spc="0" normalizeH="0" baseline="0" noProof="1" dirty="0">
                <a:solidFill>
                  <a:schemeClr val="tx1"/>
                </a:solidFill>
                <a:latin typeface="+mn-lt"/>
                <a:ea typeface="+mn-ea"/>
                <a:cs typeface="+mn-cs"/>
              </a:rPr>
              <a:t>和企业经营机制的转变</a:t>
            </a:r>
            <a:endParaRPr kumimoji="1" lang="zh-CN" altLang="en-US" sz="4000" b="0" i="0" u="none" strike="noStrike" kern="0" cap="none" spc="0" normalizeH="0" baseline="0" noProof="1" dirty="0">
              <a:solidFill>
                <a:schemeClr val="tx1"/>
              </a:solidFill>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4338" name="Rectangle 2"/>
          <p:cNvSpPr>
            <a:spLocks noGrp="1"/>
          </p:cNvSpPr>
          <p:nvPr>
            <p:ph type="title"/>
          </p:nvPr>
        </p:nvSpPr>
        <p:spPr>
          <a:xfrm>
            <a:off x="685800" y="457200"/>
            <a:ext cx="7772400" cy="838200"/>
          </a:xfrm>
          <a:ln/>
        </p:spPr>
        <p:txBody>
          <a:bodyPr vert="horz" wrap="square" lIns="92075" tIns="46038" rIns="92075" bIns="46038" anchor="ctr" anchorCtr="0"/>
          <a:p>
            <a:r>
              <a:rPr lang="zh-CN" altLang="en-US" sz="6000" dirty="0">
                <a:ea typeface="文鼎魏碑体简" pitchFamily="18" charset="-122"/>
              </a:rPr>
              <a:t>降低采购成本</a:t>
            </a:r>
            <a:endParaRPr lang="zh-CN" altLang="en-US" sz="6000" dirty="0">
              <a:ea typeface="文鼎魏碑体简" pitchFamily="18" charset="-122"/>
            </a:endParaRPr>
          </a:p>
        </p:txBody>
      </p:sp>
      <p:sp>
        <p:nvSpPr>
          <p:cNvPr id="14339" name="Rectangle 3"/>
          <p:cNvSpPr>
            <a:spLocks noGrp="1"/>
          </p:cNvSpPr>
          <p:nvPr>
            <p:ph idx="1"/>
          </p:nvPr>
        </p:nvSpPr>
        <p:spPr>
          <a:xfrm>
            <a:off x="914400" y="1809750"/>
            <a:ext cx="7315200" cy="3962400"/>
          </a:xfrm>
          <a:ln/>
        </p:spPr>
        <p:txBody>
          <a:bodyPr vert="horz" wrap="square" lIns="92075" tIns="46038" rIns="92075" bIns="46038" anchor="t" anchorCtr="0"/>
          <a:p>
            <a:r>
              <a:rPr lang="en-US" altLang="zh-CN" sz="4000" dirty="0">
                <a:latin typeface="文鼎魏碑体简" pitchFamily="18" charset="-122"/>
                <a:ea typeface="文鼎魏碑体简" pitchFamily="18" charset="-122"/>
              </a:rPr>
              <a:t>ERP</a:t>
            </a:r>
            <a:r>
              <a:rPr lang="zh-CN" altLang="en-US" sz="4000" dirty="0">
                <a:latin typeface="文鼎魏碑体简" pitchFamily="18" charset="-122"/>
                <a:ea typeface="文鼎魏碑体简" pitchFamily="18" charset="-122"/>
              </a:rPr>
              <a:t>把供应商视为自己的外部工厂。通过采购计划法与供应商建立长期稳定、双方受益的合作关系。</a:t>
            </a:r>
            <a:endParaRPr lang="zh-CN" altLang="en-US" sz="4000" dirty="0">
              <a:latin typeface="文鼎魏碑体简" pitchFamily="18" charset="-122"/>
              <a:ea typeface="文鼎魏碑体简" pitchFamily="18"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5362"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降低采购成本</a:t>
            </a:r>
            <a:endParaRPr lang="zh-CN" altLang="en-US" sz="6000" dirty="0">
              <a:ea typeface="文鼎魏碑体简" pitchFamily="18" charset="-122"/>
            </a:endParaRPr>
          </a:p>
        </p:txBody>
      </p:sp>
      <p:sp>
        <p:nvSpPr>
          <p:cNvPr id="15363" name="Rectangle 3"/>
          <p:cNvSpPr>
            <a:spLocks noGrp="1"/>
          </p:cNvSpPr>
          <p:nvPr>
            <p:ph idx="1"/>
          </p:nvPr>
        </p:nvSpPr>
        <p:spPr>
          <a:xfrm>
            <a:off x="1143000" y="2038350"/>
            <a:ext cx="6629400" cy="3733800"/>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采购计划法既保证了物料供应，又为采购人员节省了大量的时间和精力。使他们可对采购工作进行有价值的分析。</a:t>
            </a:r>
            <a:endParaRPr lang="zh-CN" altLang="en-US" sz="4000" dirty="0">
              <a:latin typeface="文鼎魏碑体简" pitchFamily="18" charset="-122"/>
              <a:ea typeface="文鼎魏碑体简" pitchFamily="18" charset="-122"/>
            </a:endParaRPr>
          </a:p>
          <a:p>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6386"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降低采购成本</a:t>
            </a:r>
            <a:endParaRPr lang="zh-CN" altLang="en-US" sz="6000" dirty="0">
              <a:ea typeface="文鼎魏碑体简" pitchFamily="18" charset="-122"/>
            </a:endParaRPr>
          </a:p>
        </p:txBody>
      </p:sp>
      <p:sp>
        <p:nvSpPr>
          <p:cNvPr id="16387" name="Rectangle 3"/>
          <p:cNvSpPr>
            <a:spLocks noGrp="1"/>
          </p:cNvSpPr>
          <p:nvPr>
            <p:ph idx="1"/>
          </p:nvPr>
        </p:nvSpPr>
        <p:spPr>
          <a:xfrm>
            <a:off x="990600" y="1885950"/>
            <a:ext cx="6781800" cy="3886200"/>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采购计划法既提高了采购效率，又降低了采购成本。有资料表明，使用</a:t>
            </a:r>
            <a:r>
              <a:rPr lang="en-US" altLang="zh-CN" sz="4000" dirty="0">
                <a:latin typeface="文鼎魏碑体简" pitchFamily="18" charset="-122"/>
                <a:ea typeface="文鼎魏碑体简" pitchFamily="18" charset="-122"/>
              </a:rPr>
              <a:t>ERP</a:t>
            </a:r>
            <a:r>
              <a:rPr lang="zh-CN" altLang="en-US" sz="4000" dirty="0">
                <a:latin typeface="文鼎魏碑体简" pitchFamily="18" charset="-122"/>
                <a:ea typeface="文鼎魏碑体简" pitchFamily="18" charset="-122"/>
              </a:rPr>
              <a:t>，可以使采购成本降低</a:t>
            </a:r>
            <a:r>
              <a:rPr lang="en-US" altLang="zh-CN" sz="4000" dirty="0">
                <a:latin typeface="文鼎魏碑体简" pitchFamily="18" charset="-122"/>
                <a:ea typeface="文鼎魏碑体简" pitchFamily="18" charset="-122"/>
              </a:rPr>
              <a:t>5</a:t>
            </a:r>
            <a:r>
              <a:rPr lang="zh-CN" altLang="en-US" sz="4000" dirty="0">
                <a:latin typeface="文鼎魏碑体简" pitchFamily="18" charset="-122"/>
                <a:ea typeface="文鼎魏碑体简" pitchFamily="18" charset="-122"/>
              </a:rPr>
              <a:t>％。</a:t>
            </a:r>
            <a:endParaRPr lang="zh-CN" altLang="en-US" sz="4000" dirty="0">
              <a:latin typeface="文鼎魏碑体简" pitchFamily="18" charset="-122"/>
              <a:ea typeface="文鼎魏碑体简" pitchFamily="18" charset="-122"/>
            </a:endParaRPr>
          </a:p>
          <a:p>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7410" name="Rectangle 2"/>
          <p:cNvSpPr>
            <a:spLocks noGrp="1"/>
          </p:cNvSpPr>
          <p:nvPr>
            <p:ph type="title"/>
          </p:nvPr>
        </p:nvSpPr>
        <p:spPr>
          <a:ln/>
        </p:spPr>
        <p:txBody>
          <a:bodyPr vert="horz" wrap="square" lIns="92075" tIns="46038" rIns="92075" bIns="46038" anchor="ctr" anchorCtr="0"/>
          <a:p>
            <a:r>
              <a:rPr lang="zh-CN" altLang="zh-CN" sz="6000" dirty="0">
                <a:ea typeface="文鼎魏碑体简" pitchFamily="18" charset="-122"/>
              </a:rPr>
              <a:t>提高生产率</a:t>
            </a:r>
            <a:endParaRPr lang="zh-CN" altLang="en-US" sz="6000" dirty="0">
              <a:ea typeface="文鼎魏碑体简" pitchFamily="18" charset="-122"/>
            </a:endParaRPr>
          </a:p>
        </p:txBody>
      </p:sp>
      <p:sp>
        <p:nvSpPr>
          <p:cNvPr id="17411" name="Rectangle 3"/>
          <p:cNvSpPr>
            <a:spLocks noGrp="1"/>
          </p:cNvSpPr>
          <p:nvPr>
            <p:ph idx="1"/>
          </p:nvPr>
        </p:nvSpPr>
        <p:spPr>
          <a:xfrm>
            <a:off x="762000" y="1657350"/>
            <a:ext cx="7162800" cy="4114800"/>
          </a:xfrm>
          <a:ln/>
        </p:spPr>
        <p:txBody>
          <a:bodyPr vert="horz" wrap="square" lIns="92075" tIns="46038" rIns="92075" bIns="46038" anchor="t" anchorCtr="0"/>
          <a:p>
            <a:r>
              <a:rPr lang="zh-CN" altLang="en-US" dirty="0">
                <a:latin typeface="文鼎魏碑体简" pitchFamily="18" charset="-122"/>
                <a:ea typeface="文鼎魏碑体简" pitchFamily="18" charset="-122"/>
              </a:rPr>
              <a:t>由于减少了生产过程中的物料短缺，从而减少了生产和装配过程的中断，使直接劳力的生产率得到提高。</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有资料表明，生产线生产率平均提高</a:t>
            </a:r>
            <a:r>
              <a:rPr lang="en-US" altLang="zh-CN" dirty="0">
                <a:latin typeface="文鼎魏碑体简" pitchFamily="18" charset="-122"/>
                <a:ea typeface="文鼎魏碑体简" pitchFamily="18" charset="-122"/>
              </a:rPr>
              <a:t>5</a:t>
            </a:r>
            <a:r>
              <a:rPr lang="zh-CN" altLang="en-US" dirty="0">
                <a:latin typeface="文鼎魏碑体简" pitchFamily="18" charset="-122"/>
                <a:ea typeface="文鼎魏碑体简" pitchFamily="18" charset="-122"/>
              </a:rPr>
              <a:t>％－</a:t>
            </a:r>
            <a:r>
              <a:rPr lang="en-US" altLang="zh-CN" dirty="0">
                <a:latin typeface="文鼎魏碑体简" pitchFamily="18" charset="-122"/>
                <a:ea typeface="文鼎魏碑体简" pitchFamily="18" charset="-122"/>
              </a:rPr>
              <a:t>10</a:t>
            </a:r>
            <a:r>
              <a:rPr lang="zh-CN" altLang="en-US" dirty="0">
                <a:latin typeface="文鼎魏碑体简" pitchFamily="18" charset="-122"/>
                <a:ea typeface="文鼎魏碑体简" pitchFamily="18" charset="-122"/>
              </a:rPr>
              <a:t>％，装配线生产率平均提高</a:t>
            </a:r>
            <a:r>
              <a:rPr lang="en-US" altLang="zh-CN" dirty="0">
                <a:latin typeface="文鼎魏碑体简" pitchFamily="18" charset="-122"/>
                <a:ea typeface="文鼎魏碑体简" pitchFamily="18" charset="-122"/>
              </a:rPr>
              <a:t>25</a:t>
            </a:r>
            <a:r>
              <a:rPr lang="zh-CN" altLang="en-US" dirty="0">
                <a:latin typeface="文鼎魏碑体简" pitchFamily="18" charset="-122"/>
                <a:ea typeface="文鼎魏碑体简" pitchFamily="18" charset="-122"/>
              </a:rPr>
              <a:t>％－</a:t>
            </a:r>
            <a:r>
              <a:rPr lang="en-US" altLang="zh-CN" dirty="0">
                <a:latin typeface="文鼎魏碑体简" pitchFamily="18" charset="-122"/>
                <a:ea typeface="文鼎魏碑体简" pitchFamily="18" charset="-122"/>
              </a:rPr>
              <a:t>40</a:t>
            </a:r>
            <a:r>
              <a:rPr lang="zh-CN" altLang="en-US" dirty="0">
                <a:latin typeface="文鼎魏碑体简" pitchFamily="18" charset="-122"/>
                <a:ea typeface="文鼎魏碑体简" pitchFamily="18" charset="-122"/>
              </a:rPr>
              <a:t>％。</a:t>
            </a:r>
            <a:endParaRPr lang="zh-CN" altLang="en-US" dirty="0">
              <a:latin typeface="文鼎魏碑体简" pitchFamily="18" charset="-122"/>
              <a:ea typeface="文鼎魏碑体简" pitchFamily="18"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8434"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提高客户服务水平</a:t>
            </a:r>
            <a:endParaRPr lang="zh-CN" altLang="en-US" sz="6000" dirty="0">
              <a:ea typeface="文鼎魏碑体简" pitchFamily="18" charset="-122"/>
            </a:endParaRPr>
          </a:p>
        </p:txBody>
      </p:sp>
      <p:sp>
        <p:nvSpPr>
          <p:cNvPr id="18435" name="Rectangle 3"/>
          <p:cNvSpPr>
            <a:spLocks noGrp="1"/>
          </p:cNvSpPr>
          <p:nvPr>
            <p:ph idx="1"/>
          </p:nvPr>
        </p:nvSpPr>
        <p:spPr>
          <a:xfrm>
            <a:off x="914400" y="1657350"/>
            <a:ext cx="7162800" cy="4114800"/>
          </a:xfrm>
          <a:ln/>
        </p:spPr>
        <p:txBody>
          <a:bodyPr vert="horz" wrap="square" lIns="92075" tIns="46038" rIns="92075" bIns="46038" anchor="t" anchorCtr="0"/>
          <a:p>
            <a:r>
              <a:rPr lang="en-US" altLang="zh-CN" sz="4000" dirty="0">
                <a:latin typeface="文鼎魏碑体简" pitchFamily="18" charset="-122"/>
                <a:ea typeface="文鼎魏碑体简" pitchFamily="18" charset="-122"/>
              </a:rPr>
              <a:t>ERP</a:t>
            </a:r>
            <a:r>
              <a:rPr lang="zh-CN" altLang="zh-CN" sz="4000" dirty="0">
                <a:latin typeface="文鼎魏碑体简" pitchFamily="18" charset="-122"/>
                <a:ea typeface="文鼎魏碑体简" pitchFamily="18" charset="-122"/>
              </a:rPr>
              <a:t>系统作为计划、控制和通讯的工具，使得市场销售和生产制造部门可以在决策级以及日常活动中有效地相互配合</a:t>
            </a:r>
            <a:r>
              <a:rPr lang="zh-CN" altLang="zh-CN" sz="4000" dirty="0"/>
              <a:t>。</a:t>
            </a:r>
            <a:endParaRPr lang="zh-CN" altLang="en-US" sz="4000" dirty="0">
              <a:latin typeface="文鼎魏碑体简" pitchFamily="18" charset="-122"/>
              <a:ea typeface="文鼎魏碑体简" pitchFamily="18" charset="-122"/>
            </a:endParaRPr>
          </a:p>
          <a:p>
            <a:endParaRPr lang="zh-CN" altLang="en-US" sz="4000" dirty="0">
              <a:latin typeface="文鼎魏碑体简" pitchFamily="18" charset="-122"/>
              <a:ea typeface="文鼎魏碑体简" pitchFamily="18" charset="-122"/>
            </a:endParaRPr>
          </a:p>
          <a:p>
            <a:endParaRPr lang="en-US" altLang="zh-CN"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9458"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提高客户服务水平</a:t>
            </a:r>
            <a:endParaRPr lang="zh-CN" altLang="en-US" sz="6000" dirty="0">
              <a:ea typeface="文鼎魏碑体简" pitchFamily="18" charset="-122"/>
            </a:endParaRPr>
          </a:p>
        </p:txBody>
      </p:sp>
      <p:sp>
        <p:nvSpPr>
          <p:cNvPr id="19459" name="Rectangle 3"/>
          <p:cNvSpPr>
            <a:spLocks noGrp="1"/>
          </p:cNvSpPr>
          <p:nvPr>
            <p:ph idx="1"/>
          </p:nvPr>
        </p:nvSpPr>
        <p:spPr>
          <a:xfrm>
            <a:off x="685800" y="2211388"/>
            <a:ext cx="7700963" cy="3533775"/>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有了好的计划、控制和通讯工具，使企业可以缩短生产提前期，迅速响应客户需求，并按时交货。</a:t>
            </a:r>
            <a:endParaRPr lang="zh-CN" altLang="en-US" sz="4000" dirty="0">
              <a:latin typeface="文鼎魏碑体简" pitchFamily="18" charset="-122"/>
              <a:ea typeface="文鼎魏碑体简" pitchFamily="18" charset="-122"/>
            </a:endParaRPr>
          </a:p>
          <a:p>
            <a:r>
              <a:rPr lang="zh-CN" altLang="en-US" sz="4000" dirty="0">
                <a:latin typeface="文鼎魏碑体简" pitchFamily="18" charset="-122"/>
                <a:ea typeface="文鼎魏碑体简" pitchFamily="18" charset="-122"/>
              </a:rPr>
              <a:t>在</a:t>
            </a:r>
            <a:r>
              <a:rPr lang="en-US" altLang="zh-CN" sz="4000" dirty="0">
                <a:latin typeface="文鼎魏碑体简" pitchFamily="18" charset="-122"/>
                <a:ea typeface="文鼎魏碑体简" pitchFamily="18" charset="-122"/>
              </a:rPr>
              <a:t>ERP</a:t>
            </a:r>
            <a:r>
              <a:rPr lang="zh-CN" altLang="zh-CN" sz="4000" dirty="0">
                <a:latin typeface="文鼎魏碑体简" pitchFamily="18" charset="-122"/>
                <a:ea typeface="文鼎魏碑体简" pitchFamily="18" charset="-122"/>
              </a:rPr>
              <a:t>环境下，由于客户服务水平得到提高，自然带来销售量的提高。</a:t>
            </a:r>
            <a:endParaRPr lang="zh-CN" altLang="en-US" sz="4000" dirty="0"/>
          </a:p>
          <a:p>
            <a:endParaRPr lang="zh-CN" altLang="en-US" sz="4000" dirty="0">
              <a:latin typeface="文鼎魏碑体简" pitchFamily="18" charset="-122"/>
              <a:ea typeface="文鼎魏碑体简" pitchFamily="18" charset="-122"/>
            </a:endParaRPr>
          </a:p>
          <a:p>
            <a:endParaRPr lang="en-US" altLang="zh-C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0482" name="Rectangle 2"/>
          <p:cNvSpPr>
            <a:spLocks noGrp="1"/>
          </p:cNvSpPr>
          <p:nvPr>
            <p:ph type="title"/>
          </p:nvPr>
        </p:nvSpPr>
        <p:spPr>
          <a:xfrm>
            <a:off x="685800" y="285750"/>
            <a:ext cx="7772400" cy="914400"/>
          </a:xfrm>
          <a:ln/>
        </p:spPr>
        <p:txBody>
          <a:bodyPr vert="horz" wrap="square" lIns="92075" tIns="46038" rIns="92075" bIns="46038" anchor="ctr" anchorCtr="0"/>
          <a:p>
            <a:r>
              <a:rPr lang="zh-CN" altLang="en-US" sz="6000" dirty="0">
                <a:ea typeface="文鼎魏碑体简" pitchFamily="18" charset="-122"/>
              </a:rPr>
              <a:t>深层次的效益</a:t>
            </a:r>
            <a:endParaRPr lang="zh-CN" altLang="en-US" sz="8000" dirty="0">
              <a:ea typeface="文鼎魏碑体简" pitchFamily="18" charset="-122"/>
            </a:endParaRPr>
          </a:p>
        </p:txBody>
      </p:sp>
      <p:sp>
        <p:nvSpPr>
          <p:cNvPr id="20483" name="Rectangle 3"/>
          <p:cNvSpPr>
            <a:spLocks noGrp="1"/>
          </p:cNvSpPr>
          <p:nvPr>
            <p:ph idx="1"/>
          </p:nvPr>
        </p:nvSpPr>
        <p:spPr>
          <a:xfrm>
            <a:off x="973138" y="1727200"/>
            <a:ext cx="7485062" cy="4017963"/>
          </a:xfrm>
          <a:ln/>
        </p:spPr>
        <p:txBody>
          <a:bodyPr vert="horz" wrap="square" lIns="92075" tIns="46038" rIns="92075" bIns="46038" anchor="t" anchorCtr="0"/>
          <a:p>
            <a:pPr>
              <a:lnSpc>
                <a:spcPct val="90000"/>
              </a:lnSpc>
              <a:buClr>
                <a:schemeClr val="tx1"/>
              </a:buClr>
              <a:buSzPct val="50000"/>
              <a:buFont typeface="Webdings" panose="05030102010509060703" pitchFamily="18" charset="2"/>
              <a:buChar char="="/>
            </a:pPr>
            <a:r>
              <a:rPr lang="zh-CN" altLang="en-US" sz="3600" dirty="0">
                <a:ea typeface="文鼎魏碑体简" pitchFamily="18" charset="-122"/>
              </a:rPr>
              <a:t>提高工程开发效率，促进新产品开发</a:t>
            </a:r>
            <a:endParaRPr lang="zh-CN" altLang="en-US" sz="3600" dirty="0">
              <a:ea typeface="文鼎魏碑体简" pitchFamily="18" charset="-122"/>
            </a:endParaRPr>
          </a:p>
          <a:p>
            <a:pPr>
              <a:lnSpc>
                <a:spcPct val="90000"/>
              </a:lnSpc>
              <a:buClr>
                <a:schemeClr val="tx1"/>
              </a:buClr>
              <a:buSzPct val="50000"/>
              <a:buFont typeface="Webdings" panose="05030102010509060703" pitchFamily="18" charset="2"/>
              <a:buChar char="="/>
            </a:pPr>
            <a:r>
              <a:rPr lang="zh-CN" altLang="en-US" sz="3600" dirty="0">
                <a:ea typeface="文鼎魏碑体简" pitchFamily="18" charset="-122"/>
              </a:rPr>
              <a:t>提高产品质量</a:t>
            </a:r>
            <a:endParaRPr lang="zh-CN" altLang="en-US" sz="3600" dirty="0">
              <a:ea typeface="文鼎魏碑体简" pitchFamily="18" charset="-122"/>
            </a:endParaRPr>
          </a:p>
          <a:p>
            <a:pPr>
              <a:lnSpc>
                <a:spcPct val="90000"/>
              </a:lnSpc>
              <a:buClr>
                <a:schemeClr val="tx1"/>
              </a:buClr>
              <a:buSzPct val="50000"/>
              <a:buFont typeface="Webdings" panose="05030102010509060703" pitchFamily="18" charset="2"/>
              <a:buChar char="="/>
            </a:pPr>
            <a:r>
              <a:rPr lang="zh-CN" altLang="en-US" sz="3600" dirty="0">
                <a:ea typeface="文鼎魏碑体简" pitchFamily="18" charset="-122"/>
              </a:rPr>
              <a:t>提高管理水平</a:t>
            </a:r>
            <a:endParaRPr lang="zh-CN" altLang="en-US" sz="3600" dirty="0">
              <a:ea typeface="文鼎魏碑体简" pitchFamily="18" charset="-122"/>
            </a:endParaRPr>
          </a:p>
          <a:p>
            <a:pPr>
              <a:lnSpc>
                <a:spcPct val="90000"/>
              </a:lnSpc>
              <a:buClr>
                <a:schemeClr val="tx1"/>
              </a:buClr>
              <a:buSzPct val="50000"/>
              <a:buFont typeface="Webdings" panose="05030102010509060703" pitchFamily="18" charset="2"/>
              <a:buChar char="="/>
            </a:pPr>
            <a:r>
              <a:rPr lang="zh-CN" altLang="en-US" sz="3600" dirty="0">
                <a:ea typeface="文鼎魏碑体简" pitchFamily="18" charset="-122"/>
              </a:rPr>
              <a:t>为科学决策提供依据</a:t>
            </a:r>
            <a:endParaRPr lang="zh-CN" altLang="en-US" sz="3600" dirty="0">
              <a:ea typeface="文鼎魏碑体简" pitchFamily="18" charset="-122"/>
            </a:endParaRPr>
          </a:p>
          <a:p>
            <a:pPr>
              <a:lnSpc>
                <a:spcPct val="90000"/>
              </a:lnSpc>
              <a:buClr>
                <a:schemeClr val="tx1"/>
              </a:buClr>
              <a:buSzPct val="50000"/>
              <a:buFont typeface="Webdings" panose="05030102010509060703" pitchFamily="18" charset="2"/>
              <a:buChar char="="/>
            </a:pPr>
            <a:r>
              <a:rPr lang="zh-CN" altLang="en-US" sz="3600" dirty="0">
                <a:ea typeface="文鼎魏碑体简" pitchFamily="18" charset="-122"/>
              </a:rPr>
              <a:t>提高员工素质</a:t>
            </a:r>
            <a:endParaRPr lang="zh-CN" altLang="en-US" sz="3600" dirty="0">
              <a:ea typeface="文鼎魏碑体简" pitchFamily="18" charset="-122"/>
            </a:endParaRPr>
          </a:p>
          <a:p>
            <a:pPr>
              <a:lnSpc>
                <a:spcPct val="90000"/>
              </a:lnSpc>
              <a:buClr>
                <a:schemeClr val="tx1"/>
              </a:buClr>
              <a:buSzPct val="50000"/>
              <a:buFont typeface="Webdings" panose="05030102010509060703" pitchFamily="18" charset="2"/>
              <a:buChar char="="/>
            </a:pPr>
            <a:r>
              <a:rPr lang="zh-CN" altLang="en-US" sz="3600" dirty="0">
                <a:ea typeface="文鼎魏碑体简" pitchFamily="18" charset="-122"/>
              </a:rPr>
              <a:t>提高企业生活质量</a:t>
            </a:r>
            <a:endParaRPr lang="zh-CN" altLang="en-US" sz="3600" dirty="0">
              <a:ea typeface="文鼎魏碑体简" pitchFamily="18" charset="-122"/>
            </a:endParaRPr>
          </a:p>
          <a:p>
            <a:pPr>
              <a:lnSpc>
                <a:spcPct val="90000"/>
              </a:lnSpc>
              <a:buClr>
                <a:schemeClr val="tx1"/>
              </a:buClr>
              <a:buSzPct val="50000"/>
              <a:buFont typeface="Webdings" panose="05030102010509060703" pitchFamily="18" charset="2"/>
              <a:buChar char="="/>
            </a:pPr>
            <a:r>
              <a:rPr lang="zh-CN" altLang="en-US" sz="3600" dirty="0">
                <a:ea typeface="文鼎魏碑体简" pitchFamily="18" charset="-122"/>
              </a:rPr>
              <a:t>潜在影响</a:t>
            </a:r>
            <a:endParaRPr lang="zh-CN" altLang="en-US" sz="3600" dirty="0">
              <a:ea typeface="文鼎魏碑体简" pitchFamily="18" charset="-122"/>
            </a:endParaRPr>
          </a:p>
          <a:p>
            <a:pPr>
              <a:lnSpc>
                <a:spcPct val="90000"/>
              </a:lnSpc>
              <a:buFont typeface="Monotype Sorts" pitchFamily="2" charset="2"/>
              <a:buChar char="F"/>
            </a:pPr>
            <a:endParaRPr lang="en-US" altLang="zh-C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1506" name="Rectangle 2"/>
          <p:cNvSpPr>
            <a:spLocks noGrp="1"/>
          </p:cNvSpPr>
          <p:nvPr>
            <p:ph type="title"/>
          </p:nvPr>
        </p:nvSpPr>
        <p:spPr>
          <a:xfrm>
            <a:off x="685800" y="609600"/>
            <a:ext cx="7772400" cy="1447800"/>
          </a:xfrm>
          <a:ln/>
        </p:spPr>
        <p:txBody>
          <a:bodyPr vert="horz" wrap="square" lIns="92075" tIns="46038" rIns="92075" bIns="46038" anchor="ctr" anchorCtr="0"/>
          <a:p>
            <a:r>
              <a:rPr lang="zh-CN" altLang="en-US" sz="4800" dirty="0">
                <a:ea typeface="文鼎魏碑体简" pitchFamily="18" charset="-122"/>
              </a:rPr>
              <a:t>提高工程开发效率，</a:t>
            </a:r>
            <a:br>
              <a:rPr lang="zh-CN" altLang="en-US" sz="4800" dirty="0">
                <a:ea typeface="文鼎魏碑体简" pitchFamily="18" charset="-122"/>
              </a:rPr>
            </a:br>
            <a:r>
              <a:rPr lang="zh-CN" altLang="en-US" sz="4800" dirty="0">
                <a:ea typeface="文鼎魏碑体简" pitchFamily="18" charset="-122"/>
              </a:rPr>
              <a:t>促进新产品开发</a:t>
            </a:r>
            <a:endParaRPr lang="zh-CN" altLang="en-US" sz="6000" dirty="0">
              <a:ea typeface="文鼎魏碑体简" pitchFamily="18" charset="-122"/>
            </a:endParaRPr>
          </a:p>
        </p:txBody>
      </p:sp>
      <p:sp>
        <p:nvSpPr>
          <p:cNvPr id="21507" name="Rectangle 3"/>
          <p:cNvSpPr>
            <a:spLocks noGrp="1"/>
          </p:cNvSpPr>
          <p:nvPr>
            <p:ph idx="1"/>
          </p:nvPr>
        </p:nvSpPr>
        <p:spPr>
          <a:xfrm>
            <a:off x="1066800" y="2114550"/>
            <a:ext cx="6629400" cy="3657600"/>
          </a:xfrm>
          <a:ln/>
        </p:spPr>
        <p:txBody>
          <a:bodyPr vert="horz" wrap="square" lIns="92075" tIns="46038" rIns="92075" bIns="46038" anchor="t" anchorCtr="0"/>
          <a:p>
            <a:r>
              <a:rPr lang="zh-CN" altLang="en-US" sz="4000" dirty="0">
                <a:ea typeface="文鼎魏碑体简" pitchFamily="18" charset="-122"/>
              </a:rPr>
              <a:t>使用统一的数据库</a:t>
            </a:r>
            <a:endParaRPr lang="zh-CN" altLang="en-US" sz="4000" dirty="0">
              <a:ea typeface="文鼎魏碑体简" pitchFamily="18" charset="-122"/>
            </a:endParaRPr>
          </a:p>
          <a:p>
            <a:pPr lvl="1"/>
            <a:r>
              <a:rPr lang="zh-CN" altLang="en-US" sz="3600" dirty="0">
                <a:ea typeface="文鼎魏碑体简" pitchFamily="18" charset="-122"/>
              </a:rPr>
              <a:t>很容易获取工程开发所需的数据</a:t>
            </a:r>
            <a:endParaRPr lang="zh-CN" altLang="en-US" sz="3600" dirty="0">
              <a:ea typeface="文鼎魏碑体简" pitchFamily="18" charset="-122"/>
            </a:endParaRPr>
          </a:p>
          <a:p>
            <a:pPr lvl="1"/>
            <a:r>
              <a:rPr lang="zh-CN" altLang="en-US" sz="3600" dirty="0">
                <a:ea typeface="文鼎魏碑体简" pitchFamily="18" charset="-122"/>
              </a:rPr>
              <a:t>数据恢复和维护所花的时间也大大减少</a:t>
            </a:r>
            <a:endParaRPr lang="zh-CN" altLang="en-US" sz="3200" dirty="0">
              <a:ea typeface="文鼎魏碑体简" pitchFamily="18" charset="-122"/>
            </a:endParaRPr>
          </a:p>
          <a:p>
            <a:endParaRPr lang="en-US" altLang="zh-C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2530" name="Rectangle 2"/>
          <p:cNvSpPr>
            <a:spLocks noGrp="1"/>
          </p:cNvSpPr>
          <p:nvPr>
            <p:ph type="title"/>
          </p:nvPr>
        </p:nvSpPr>
        <p:spPr>
          <a:xfrm>
            <a:off x="762000" y="762000"/>
            <a:ext cx="7772400" cy="1447800"/>
          </a:xfrm>
          <a:ln/>
        </p:spPr>
        <p:txBody>
          <a:bodyPr vert="horz" wrap="square" lIns="92075" tIns="46038" rIns="92075" bIns="46038" anchor="ctr" anchorCtr="0"/>
          <a:p>
            <a:r>
              <a:rPr lang="zh-CN" altLang="en-US" sz="4800" dirty="0">
                <a:ea typeface="文鼎魏碑体简" pitchFamily="18" charset="-122"/>
              </a:rPr>
              <a:t>提高工程开发效率，</a:t>
            </a:r>
            <a:br>
              <a:rPr lang="zh-CN" altLang="en-US" sz="4800" dirty="0">
                <a:ea typeface="文鼎魏碑体简" pitchFamily="18" charset="-122"/>
              </a:rPr>
            </a:br>
            <a:r>
              <a:rPr lang="zh-CN" altLang="en-US" sz="4800" dirty="0">
                <a:ea typeface="文鼎魏碑体简" pitchFamily="18" charset="-122"/>
              </a:rPr>
              <a:t>促进新产品开发</a:t>
            </a:r>
            <a:endParaRPr lang="zh-CN" altLang="en-US" sz="4800" dirty="0">
              <a:ea typeface="文鼎魏碑体简" pitchFamily="18" charset="-122"/>
            </a:endParaRPr>
          </a:p>
        </p:txBody>
      </p:sp>
      <p:sp>
        <p:nvSpPr>
          <p:cNvPr id="22531" name="Rectangle 3"/>
          <p:cNvSpPr>
            <a:spLocks noGrp="1"/>
          </p:cNvSpPr>
          <p:nvPr>
            <p:ph idx="1"/>
          </p:nvPr>
        </p:nvSpPr>
        <p:spPr>
          <a:xfrm>
            <a:off x="914400" y="2266950"/>
            <a:ext cx="7162800" cy="3505200"/>
          </a:xfrm>
          <a:ln/>
        </p:spPr>
        <p:txBody>
          <a:bodyPr vert="horz" wrap="square" lIns="92075" tIns="46038" rIns="92075" bIns="46038" anchor="t" anchorCtr="0"/>
          <a:p>
            <a:r>
              <a:rPr lang="en-US" altLang="zh-CN" sz="4000" dirty="0">
                <a:latin typeface="文鼎魏碑体简" pitchFamily="18" charset="-122"/>
                <a:ea typeface="文鼎魏碑体简" pitchFamily="18" charset="-122"/>
              </a:rPr>
              <a:t> ERP </a:t>
            </a:r>
            <a:r>
              <a:rPr lang="zh-CN" altLang="zh-CN" sz="4000" dirty="0">
                <a:latin typeface="文鼎魏碑体简" pitchFamily="18" charset="-122"/>
                <a:ea typeface="文鼎魏碑体简" pitchFamily="18" charset="-122"/>
              </a:rPr>
              <a:t>提高了工程开发的效率，从而有助于新产品的开发。这在引入新产品较多的企业可以大有作为。</a:t>
            </a:r>
            <a:endParaRPr lang="zh-CN" altLang="zh-CN" sz="4000" dirty="0">
              <a:latin typeface="文鼎魏碑体简" pitchFamily="18" charset="-122"/>
              <a:ea typeface="文鼎魏碑体简" pitchFamily="18" charset="-122"/>
            </a:endParaRPr>
          </a:p>
          <a:p>
            <a:endParaRPr lang="en-US" altLang="zh-C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3554" name="Rectangle 2"/>
          <p:cNvSpPr>
            <a:spLocks noGrp="1"/>
          </p:cNvSpPr>
          <p:nvPr>
            <p:ph type="title"/>
          </p:nvPr>
        </p:nvSpPr>
        <p:spPr>
          <a:xfrm>
            <a:off x="685800" y="381000"/>
            <a:ext cx="7772400" cy="838200"/>
          </a:xfrm>
          <a:ln/>
        </p:spPr>
        <p:txBody>
          <a:bodyPr vert="horz" wrap="square" lIns="92075" tIns="46038" rIns="92075" bIns="46038" anchor="ctr" anchorCtr="0"/>
          <a:p>
            <a:r>
              <a:rPr lang="zh-CN" altLang="en-US" sz="6000" dirty="0">
                <a:ea typeface="文鼎魏碑体简" pitchFamily="18" charset="-122"/>
              </a:rPr>
              <a:t>提高产品质量</a:t>
            </a:r>
            <a:endParaRPr lang="zh-CN" altLang="en-US" sz="6600" dirty="0">
              <a:ea typeface="文鼎魏碑体简" pitchFamily="18" charset="-122"/>
            </a:endParaRPr>
          </a:p>
        </p:txBody>
      </p:sp>
      <p:sp>
        <p:nvSpPr>
          <p:cNvPr id="23555" name="Rectangle 3"/>
          <p:cNvSpPr>
            <a:spLocks noGrp="1"/>
          </p:cNvSpPr>
          <p:nvPr>
            <p:ph idx="1"/>
          </p:nvPr>
        </p:nvSpPr>
        <p:spPr>
          <a:xfrm>
            <a:off x="901700" y="1727200"/>
            <a:ext cx="7124700" cy="4017963"/>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在</a:t>
            </a:r>
            <a:r>
              <a:rPr lang="en-US" altLang="zh-CN" sz="4000" dirty="0">
                <a:latin typeface="文鼎魏碑体简" pitchFamily="18" charset="-122"/>
                <a:ea typeface="文鼎魏碑体简" pitchFamily="18" charset="-122"/>
              </a:rPr>
              <a:t>ERP</a:t>
            </a:r>
            <a:r>
              <a:rPr lang="zh-CN" altLang="zh-CN" sz="4000" dirty="0">
                <a:latin typeface="文鼎魏碑体简" pitchFamily="18" charset="-122"/>
                <a:ea typeface="文鼎魏碑体简" pitchFamily="18" charset="-122"/>
              </a:rPr>
              <a:t>环境下，企业的员工在自己的岗位上按部就班地按统一的计划做着自己的工作</a:t>
            </a:r>
            <a:endParaRPr lang="zh-CN" altLang="zh-CN" sz="4000" dirty="0">
              <a:latin typeface="文鼎魏碑体简" pitchFamily="18" charset="-122"/>
              <a:ea typeface="文鼎魏碑体简" pitchFamily="18" charset="-122"/>
            </a:endParaRPr>
          </a:p>
          <a:p>
            <a:r>
              <a:rPr lang="zh-CN" altLang="zh-CN" sz="4000" dirty="0">
                <a:latin typeface="文鼎魏碑体简" pitchFamily="18" charset="-122"/>
                <a:ea typeface="文鼎魏碑体简" pitchFamily="18" charset="-122"/>
              </a:rPr>
              <a:t>企业的生产摆脱了混乱、摆脱了物料短缺，井井有条地进行着</a:t>
            </a:r>
            <a:endParaRPr lang="zh-CN" altLang="en-US" dirty="0">
              <a:latin typeface="文鼎魏碑体简" pitchFamily="18" charset="-122"/>
              <a:ea typeface="文鼎魏碑体简" pitchFamily="18"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6146" name="Rectangle 2"/>
          <p:cNvSpPr>
            <a:spLocks noGrp="1"/>
          </p:cNvSpPr>
          <p:nvPr>
            <p:ph type="title"/>
          </p:nvPr>
        </p:nvSpPr>
        <p:spPr>
          <a:xfrm>
            <a:off x="381000" y="609600"/>
            <a:ext cx="8382000" cy="914400"/>
          </a:xfrm>
          <a:ln/>
        </p:spPr>
        <p:txBody>
          <a:bodyPr vert="horz" wrap="square" lIns="92075" tIns="46038" rIns="92075" bIns="46038" anchor="ctr" anchorCtr="0"/>
          <a:p>
            <a:r>
              <a:rPr lang="en-US" altLang="zh-CN" sz="3600" dirty="0"/>
              <a:t>ERP</a:t>
            </a:r>
            <a:r>
              <a:rPr lang="zh-CN" altLang="en-US" sz="3600" dirty="0"/>
              <a:t>的效益和企业经营机制的转变</a:t>
            </a:r>
            <a:endParaRPr lang="zh-CN" altLang="en-US" sz="3600" dirty="0"/>
          </a:p>
        </p:txBody>
      </p:sp>
      <p:sp>
        <p:nvSpPr>
          <p:cNvPr id="6147" name="Rectangle 3"/>
          <p:cNvSpPr>
            <a:spLocks noGrp="1"/>
          </p:cNvSpPr>
          <p:nvPr>
            <p:ph idx="1"/>
          </p:nvPr>
        </p:nvSpPr>
        <p:spPr>
          <a:ln/>
        </p:spPr>
        <p:txBody>
          <a:bodyPr vert="horz" wrap="square" lIns="92075" tIns="46038" rIns="92075" bIns="46038" anchor="t" anchorCtr="0"/>
          <a:p>
            <a:r>
              <a:rPr lang="en-US" altLang="zh-CN" dirty="0"/>
              <a:t>ERP</a:t>
            </a:r>
            <a:r>
              <a:rPr lang="zh-CN" altLang="en-US" dirty="0"/>
              <a:t>效益概述</a:t>
            </a:r>
            <a:endParaRPr lang="zh-CN" altLang="en-US" dirty="0"/>
          </a:p>
          <a:p>
            <a:r>
              <a:rPr lang="zh-CN" altLang="en-US" dirty="0"/>
              <a:t>市场销售工作的转变</a:t>
            </a:r>
            <a:endParaRPr lang="zh-CN" altLang="en-US" dirty="0"/>
          </a:p>
          <a:p>
            <a:r>
              <a:rPr lang="zh-CN" altLang="en-US" dirty="0"/>
              <a:t>生产管理的转变</a:t>
            </a:r>
            <a:endParaRPr lang="zh-CN" altLang="en-US" dirty="0"/>
          </a:p>
          <a:p>
            <a:r>
              <a:rPr lang="zh-CN" altLang="en-US" dirty="0"/>
              <a:t>采购管理的转变</a:t>
            </a:r>
            <a:endParaRPr lang="zh-CN" altLang="en-US" dirty="0"/>
          </a:p>
          <a:p>
            <a:r>
              <a:rPr lang="zh-CN" altLang="en-US" dirty="0"/>
              <a:t>财务管理的转变</a:t>
            </a:r>
            <a:endParaRPr lang="zh-CN" altLang="en-US" dirty="0"/>
          </a:p>
          <a:p>
            <a:r>
              <a:rPr lang="zh-CN" altLang="en-US" dirty="0"/>
              <a:t>工程技术管理的转变</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4578"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提高产品质量</a:t>
            </a:r>
            <a:endParaRPr lang="zh-CN" altLang="en-US" sz="6000" dirty="0">
              <a:ea typeface="文鼎魏碑体简" pitchFamily="18" charset="-122"/>
            </a:endParaRPr>
          </a:p>
        </p:txBody>
      </p:sp>
      <p:sp>
        <p:nvSpPr>
          <p:cNvPr id="24579" name="Rectangle 3"/>
          <p:cNvSpPr>
            <a:spLocks noGrp="1"/>
          </p:cNvSpPr>
          <p:nvPr>
            <p:ph idx="1"/>
          </p:nvPr>
        </p:nvSpPr>
        <p:spPr>
          <a:xfrm>
            <a:off x="838200" y="2209800"/>
            <a:ext cx="7467600" cy="3962400"/>
          </a:xfrm>
          <a:ln/>
        </p:spPr>
        <p:txBody>
          <a:bodyPr vert="horz" wrap="square" lIns="92075" tIns="46038" rIns="92075" bIns="46038" anchor="t" anchorCtr="0"/>
          <a:p>
            <a:r>
              <a:rPr lang="zh-CN" altLang="zh-CN" sz="4000" dirty="0">
                <a:latin typeface="文鼎魏碑体简" pitchFamily="18" charset="-122"/>
                <a:ea typeface="文鼎魏碑体简" pitchFamily="18" charset="-122"/>
              </a:rPr>
              <a:t>企业的工作质量提高了，产品质量肯定可以得到提高。</a:t>
            </a:r>
            <a:endParaRPr lang="zh-CN" altLang="zh-CN" sz="4000" dirty="0">
              <a:latin typeface="文鼎魏碑体简" pitchFamily="18" charset="-122"/>
              <a:ea typeface="文鼎魏碑体简" pitchFamily="18" charset="-122"/>
            </a:endParaRPr>
          </a:p>
          <a:p>
            <a:r>
              <a:rPr lang="zh-CN" altLang="zh-CN" sz="4000" dirty="0">
                <a:latin typeface="文鼎魏碑体简" pitchFamily="18" charset="-122"/>
                <a:ea typeface="文鼎魏碑体简" pitchFamily="18" charset="-122"/>
              </a:rPr>
              <a:t>事实上，</a:t>
            </a:r>
            <a:r>
              <a:rPr lang="en-US" altLang="zh-CN" sz="4000" dirty="0">
                <a:latin typeface="文鼎魏碑体简" pitchFamily="18" charset="-122"/>
                <a:ea typeface="文鼎魏碑体简" pitchFamily="18" charset="-122"/>
              </a:rPr>
              <a:t>ISO9000</a:t>
            </a:r>
            <a:r>
              <a:rPr lang="zh-CN" altLang="zh-CN" sz="4000" dirty="0">
                <a:latin typeface="文鼎魏碑体简" pitchFamily="18" charset="-122"/>
                <a:ea typeface="文鼎魏碑体简" pitchFamily="18" charset="-122"/>
              </a:rPr>
              <a:t>系列所认证的正是企业的工作质量。</a:t>
            </a:r>
            <a:endParaRPr lang="zh-CN" altLang="en-US" sz="3600" dirty="0">
              <a:latin typeface="文鼎魏碑体简" pitchFamily="18" charset="-122"/>
              <a:ea typeface="文鼎魏碑体简" pitchFamily="18"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5602"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提高管理水平</a:t>
            </a:r>
            <a:endParaRPr lang="zh-CN" altLang="en-US" sz="6000" dirty="0">
              <a:ea typeface="文鼎魏碑体简" pitchFamily="18" charset="-122"/>
            </a:endParaRPr>
          </a:p>
        </p:txBody>
      </p:sp>
      <p:sp>
        <p:nvSpPr>
          <p:cNvPr id="25603" name="Rectangle 3"/>
          <p:cNvSpPr>
            <a:spLocks noGrp="1"/>
          </p:cNvSpPr>
          <p:nvPr>
            <p:ph idx="1"/>
          </p:nvPr>
        </p:nvSpPr>
        <p:spPr>
          <a:xfrm>
            <a:off x="762000" y="1657350"/>
            <a:ext cx="7391400" cy="4114800"/>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更有效的管理 </a:t>
            </a:r>
            <a:r>
              <a:rPr lang="zh-CN" altLang="en-US" dirty="0">
                <a:latin typeface="文鼎魏碑体简" pitchFamily="18" charset="-122"/>
                <a:ea typeface="文鼎魏碑体简" pitchFamily="18" charset="-122"/>
              </a:rPr>
              <a:t> </a:t>
            </a:r>
            <a:endParaRPr lang="zh-CN" altLang="en-US" dirty="0">
              <a:latin typeface="文鼎魏碑体简" pitchFamily="18" charset="-122"/>
              <a:ea typeface="文鼎魏碑体简" pitchFamily="18" charset="-122"/>
            </a:endParaRPr>
          </a:p>
          <a:p>
            <a:pPr>
              <a:buNone/>
            </a:pPr>
            <a:r>
              <a:rPr lang="zh-CN" altLang="en-US" dirty="0">
                <a:latin typeface="文鼎魏碑体简" pitchFamily="18" charset="-122"/>
                <a:ea typeface="文鼎魏碑体简" pitchFamily="18" charset="-122"/>
              </a:rPr>
              <a:t>  </a:t>
            </a:r>
            <a:r>
              <a:rPr lang="zh-CN" altLang="en-US" sz="3600" dirty="0">
                <a:latin typeface="文鼎魏碑体简" pitchFamily="18" charset="-122"/>
                <a:ea typeface="文鼎魏碑体简" pitchFamily="18" charset="-122"/>
              </a:rPr>
              <a:t>通过</a:t>
            </a:r>
            <a:r>
              <a:rPr lang="en-US" altLang="zh-CN" sz="3600" dirty="0">
                <a:latin typeface="文鼎魏碑体简" pitchFamily="18" charset="-122"/>
                <a:ea typeface="文鼎魏碑体简" pitchFamily="18" charset="-122"/>
              </a:rPr>
              <a:t>ERP</a:t>
            </a:r>
            <a:r>
              <a:rPr lang="zh-CN" altLang="zh-CN" sz="3600" dirty="0">
                <a:latin typeface="文鼎魏碑体简" pitchFamily="18" charset="-122"/>
                <a:ea typeface="文鼎魏碑体简" pitchFamily="18" charset="-122"/>
              </a:rPr>
              <a:t>系统，使信息的传递和获取更准确、更及时。从而</a:t>
            </a:r>
            <a:r>
              <a:rPr lang="zh-CN" altLang="en-US" sz="3600" dirty="0">
                <a:latin typeface="文鼎魏碑体简" pitchFamily="18" charset="-122"/>
                <a:ea typeface="文鼎魏碑体简" pitchFamily="18" charset="-122"/>
              </a:rPr>
              <a:t>使管理人员超前看到企业运营的发展趋势，赢得了时间，可以去做他们该做的事情，使管理更有效。</a:t>
            </a:r>
            <a:endParaRPr lang="zh-CN"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6626"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提高管理水平</a:t>
            </a:r>
            <a:endParaRPr lang="zh-CN" altLang="en-US" sz="6600" dirty="0">
              <a:ea typeface="文鼎魏碑体简" pitchFamily="18" charset="-122"/>
            </a:endParaRPr>
          </a:p>
        </p:txBody>
      </p:sp>
      <p:sp>
        <p:nvSpPr>
          <p:cNvPr id="26627" name="Rectangle 3"/>
          <p:cNvSpPr>
            <a:spLocks noGrp="1"/>
          </p:cNvSpPr>
          <p:nvPr>
            <p:ph idx="1"/>
          </p:nvPr>
        </p:nvSpPr>
        <p:spPr>
          <a:ln/>
        </p:spPr>
        <p:txBody>
          <a:bodyPr vert="horz" wrap="square" lIns="92075" tIns="46038" rIns="92075" bIns="46038" anchor="t" anchorCtr="0"/>
          <a:p>
            <a:pPr algn="just">
              <a:buClr>
                <a:schemeClr val="tx1"/>
              </a:buClr>
              <a:buSzPct val="50000"/>
              <a:buFont typeface="Monotype Sorts" pitchFamily="2" charset="2"/>
              <a:buChar char="l"/>
            </a:pPr>
            <a:r>
              <a:rPr lang="zh-CN" altLang="en-US" sz="4000" dirty="0">
                <a:latin typeface="文鼎魏碑体简" pitchFamily="18" charset="-122"/>
                <a:ea typeface="文鼎魏碑体简" pitchFamily="18" charset="-122"/>
              </a:rPr>
              <a:t>整体配合的意识和作用加强 </a:t>
            </a:r>
            <a:r>
              <a:rPr lang="zh-CN" altLang="en-US" dirty="0">
                <a:latin typeface="文鼎魏碑体简" pitchFamily="18" charset="-122"/>
                <a:ea typeface="文鼎魏碑体简" pitchFamily="18" charset="-122"/>
              </a:rPr>
              <a:t> </a:t>
            </a:r>
            <a:endParaRPr lang="zh-CN" altLang="en-US" dirty="0">
              <a:latin typeface="文鼎魏碑体简" pitchFamily="18" charset="-122"/>
              <a:ea typeface="文鼎魏碑体简" pitchFamily="18" charset="-122"/>
            </a:endParaRPr>
          </a:p>
          <a:p>
            <a:pPr algn="just">
              <a:buClr>
                <a:schemeClr val="tx1"/>
              </a:buClr>
              <a:buSzPct val="50000"/>
              <a:buNone/>
            </a:pPr>
            <a:r>
              <a:rPr lang="zh-CN" altLang="en-US" dirty="0">
                <a:latin typeface="文鼎魏碑体简" pitchFamily="18" charset="-122"/>
                <a:ea typeface="文鼎魏碑体简" pitchFamily="18" charset="-122"/>
              </a:rPr>
              <a:t> 把</a:t>
            </a:r>
            <a:r>
              <a:rPr lang="en-US" altLang="zh-CN" dirty="0">
                <a:latin typeface="文鼎魏碑体简" pitchFamily="18" charset="-122"/>
                <a:ea typeface="文鼎魏碑体简" pitchFamily="18" charset="-122"/>
              </a:rPr>
              <a:t>ERP</a:t>
            </a:r>
            <a:r>
              <a:rPr lang="zh-CN" altLang="zh-CN" dirty="0">
                <a:latin typeface="文鼎魏碑体简" pitchFamily="18" charset="-122"/>
                <a:ea typeface="文鼎魏碑体简" pitchFamily="18" charset="-122"/>
              </a:rPr>
              <a:t>作为整个企业的通讯系统，通过准确和及时的信息传递，</a:t>
            </a:r>
            <a:r>
              <a:rPr lang="zh-CN" altLang="en-US" dirty="0">
                <a:latin typeface="文鼎魏碑体简" pitchFamily="18" charset="-122"/>
                <a:ea typeface="文鼎魏碑体简" pitchFamily="18" charset="-122"/>
              </a:rPr>
              <a:t>把大家的精力集中在同一个方向上。特别是在市场销售和生产制造部门之间可以形成一种从未有过的、深刻的相互合作。共同努力，满足客户需求，赢得市场。</a:t>
            </a:r>
            <a:endParaRPr lang="zh-CN" altLang="en-US" dirty="0">
              <a:latin typeface="文鼎魏碑体简" pitchFamily="18" charset="-122"/>
              <a:ea typeface="文鼎魏碑体简" pitchFamily="18"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7650"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提高管理水平</a:t>
            </a:r>
            <a:endParaRPr lang="zh-CN" altLang="en-US" sz="6000" dirty="0">
              <a:ea typeface="文鼎魏碑体简" pitchFamily="18" charset="-122"/>
            </a:endParaRPr>
          </a:p>
        </p:txBody>
      </p:sp>
      <p:sp>
        <p:nvSpPr>
          <p:cNvPr id="27651" name="Rectangle 3"/>
          <p:cNvSpPr>
            <a:spLocks noGrp="1"/>
          </p:cNvSpPr>
          <p:nvPr>
            <p:ph idx="1"/>
          </p:nvPr>
        </p:nvSpPr>
        <p:spPr>
          <a:ln/>
        </p:spPr>
        <p:txBody>
          <a:bodyPr vert="horz" wrap="square" lIns="92075" tIns="46038" rIns="92075" bIns="46038" anchor="t" anchorCtr="0"/>
          <a:p>
            <a:pPr>
              <a:buClr>
                <a:schemeClr val="tx1"/>
              </a:buClr>
              <a:buSzPct val="35000"/>
              <a:buFont typeface="Webdings" panose="05030102010509060703" pitchFamily="18" charset="2"/>
              <a:buChar char="n"/>
            </a:pPr>
            <a:r>
              <a:rPr lang="zh-CN" altLang="en-US" sz="4000" dirty="0">
                <a:latin typeface="文鼎魏碑体简" pitchFamily="18" charset="-122"/>
                <a:ea typeface="文鼎魏碑体简" pitchFamily="18" charset="-122"/>
              </a:rPr>
              <a:t>更有效的监督作用</a:t>
            </a:r>
            <a:r>
              <a:rPr lang="zh-CN" altLang="en-US" sz="2800" dirty="0">
                <a:latin typeface="文鼎魏碑体简" pitchFamily="18" charset="-122"/>
                <a:ea typeface="文鼎魏碑体简" pitchFamily="18" charset="-122"/>
              </a:rPr>
              <a:t>  </a:t>
            </a:r>
            <a:endParaRPr lang="zh-CN" altLang="en-US" sz="2800" dirty="0">
              <a:latin typeface="文鼎魏碑体简" pitchFamily="18" charset="-122"/>
              <a:ea typeface="文鼎魏碑体简" pitchFamily="18" charset="-122"/>
            </a:endParaRPr>
          </a:p>
          <a:p>
            <a:pPr>
              <a:buClr>
                <a:schemeClr val="tx1"/>
              </a:buClr>
              <a:buSzPct val="35000"/>
              <a:buFont typeface="Webdings" panose="05030102010509060703" pitchFamily="18" charset="2"/>
              <a:buNone/>
            </a:pPr>
            <a:r>
              <a:rPr lang="zh-CN" altLang="en-US" sz="2800" dirty="0">
                <a:latin typeface="文鼎魏碑体简" pitchFamily="18" charset="-122"/>
                <a:ea typeface="文鼎魏碑体简" pitchFamily="18" charset="-122"/>
              </a:rPr>
              <a:t>  有资料反映，美国制造企业的工长们平均要花</a:t>
            </a:r>
            <a:r>
              <a:rPr lang="en-US" altLang="zh-CN" sz="2800" dirty="0">
                <a:latin typeface="文鼎魏碑体简" pitchFamily="18" charset="-122"/>
                <a:ea typeface="文鼎魏碑体简" pitchFamily="18" charset="-122"/>
              </a:rPr>
              <a:t>60%</a:t>
            </a:r>
            <a:r>
              <a:rPr lang="zh-CN" altLang="en-US" sz="2800" dirty="0">
                <a:latin typeface="文鼎魏碑体简" pitchFamily="18" charset="-122"/>
                <a:ea typeface="文鼎魏碑体简" pitchFamily="18" charset="-122"/>
              </a:rPr>
              <a:t>的时间去忙于</a:t>
            </a:r>
            <a:r>
              <a:rPr lang="zh-CN" altLang="en-US" sz="2800" dirty="0">
                <a:ea typeface="文鼎魏碑体简" pitchFamily="18" charset="-122"/>
              </a:rPr>
              <a:t>“</a:t>
            </a:r>
            <a:r>
              <a:rPr lang="zh-CN" altLang="en-US" sz="2800" dirty="0">
                <a:latin typeface="文鼎魏碑体简" pitchFamily="18" charset="-122"/>
                <a:ea typeface="文鼎魏碑体简" pitchFamily="18" charset="-122"/>
              </a:rPr>
              <a:t>救火</a:t>
            </a:r>
            <a:r>
              <a:rPr lang="zh-CN" altLang="en-US" sz="2800" dirty="0">
                <a:ea typeface="文鼎魏碑体简" pitchFamily="18" charset="-122"/>
              </a:rPr>
              <a:t>”</a:t>
            </a:r>
            <a:r>
              <a:rPr lang="zh-CN" altLang="en-US" sz="2800" dirty="0">
                <a:latin typeface="文鼎魏碑体简" pitchFamily="18" charset="-122"/>
                <a:ea typeface="文鼎魏碑体简" pitchFamily="18" charset="-122"/>
              </a:rPr>
              <a:t>，即处理那些出乎意料而突然出现的紧急事件。精力和时间大部分被零零碎碎地消耗掉了。使用了</a:t>
            </a:r>
            <a:r>
              <a:rPr lang="en-US" altLang="zh-CN" sz="2800" dirty="0">
                <a:latin typeface="文鼎魏碑体简" pitchFamily="18" charset="-122"/>
                <a:ea typeface="文鼎魏碑体简" pitchFamily="18" charset="-122"/>
              </a:rPr>
              <a:t>ERP</a:t>
            </a:r>
            <a:r>
              <a:rPr lang="zh-CN" altLang="en-US" sz="2800" dirty="0">
                <a:latin typeface="文鼎魏碑体简" pitchFamily="18" charset="-122"/>
                <a:ea typeface="文鼎魏碑体简" pitchFamily="18" charset="-122"/>
              </a:rPr>
              <a:t>，工长们可以把精力集中于他们应当做的监督管理工作。从而使劳动力的监督管理工作更有成效。</a:t>
            </a:r>
            <a:endParaRPr lang="zh-CN" altLang="en-US" sz="2800" dirty="0">
              <a:latin typeface="文鼎魏碑体简" pitchFamily="18" charset="-122"/>
              <a:ea typeface="文鼎魏碑体简" pitchFamily="18" charset="-122"/>
            </a:endParaRPr>
          </a:p>
          <a:p>
            <a:pPr>
              <a:buFont typeface="Monotype Sorts" pitchFamily="2" charset="2"/>
              <a:buChar char="F"/>
            </a:pPr>
            <a:endParaRPr lang="en-US" altLang="zh-C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8674" name="Rectangle 2"/>
          <p:cNvSpPr>
            <a:spLocks noGrp="1"/>
          </p:cNvSpPr>
          <p:nvPr>
            <p:ph type="title"/>
          </p:nvPr>
        </p:nvSpPr>
        <p:spPr>
          <a:xfrm>
            <a:off x="685800" y="457200"/>
            <a:ext cx="7772400" cy="838200"/>
          </a:xfrm>
          <a:ln/>
        </p:spPr>
        <p:txBody>
          <a:bodyPr vert="horz" wrap="square" lIns="92075" tIns="46038" rIns="92075" bIns="46038" anchor="ctr" anchorCtr="0"/>
          <a:p>
            <a:r>
              <a:rPr lang="zh-CN" altLang="en-US" sz="6000" dirty="0">
                <a:ea typeface="文鼎魏碑体简" pitchFamily="18" charset="-122"/>
              </a:rPr>
              <a:t>为科学决策提供依据</a:t>
            </a:r>
            <a:endParaRPr lang="zh-CN" altLang="en-US" sz="6000" dirty="0">
              <a:ea typeface="文鼎魏碑体简" pitchFamily="18" charset="-122"/>
            </a:endParaRPr>
          </a:p>
        </p:txBody>
      </p:sp>
      <p:sp>
        <p:nvSpPr>
          <p:cNvPr id="28675" name="Rectangle 3"/>
          <p:cNvSpPr>
            <a:spLocks noGrp="1"/>
          </p:cNvSpPr>
          <p:nvPr>
            <p:ph idx="1"/>
          </p:nvPr>
        </p:nvSpPr>
        <p:spPr>
          <a:xfrm>
            <a:off x="533400" y="1524000"/>
            <a:ext cx="7924800" cy="4572000"/>
          </a:xfrm>
          <a:ln/>
        </p:spPr>
        <p:txBody>
          <a:bodyPr vert="horz" wrap="square" lIns="92075" tIns="46038" rIns="92075" bIns="46038" anchor="t" anchorCtr="0"/>
          <a:p>
            <a:r>
              <a:rPr lang="zh-CN" altLang="en-US" sz="3600" dirty="0">
                <a:latin typeface="文鼎魏碑体简" pitchFamily="18" charset="-122"/>
                <a:ea typeface="文鼎魏碑体简" pitchFamily="18" charset="-122"/>
              </a:rPr>
              <a:t>通过</a:t>
            </a:r>
            <a:r>
              <a:rPr lang="en-US" altLang="zh-CN" sz="3600" dirty="0">
                <a:latin typeface="文鼎魏碑体简" pitchFamily="18" charset="-122"/>
                <a:ea typeface="文鼎魏碑体简" pitchFamily="18" charset="-122"/>
              </a:rPr>
              <a:t>ERP</a:t>
            </a:r>
            <a:r>
              <a:rPr lang="zh-CN" altLang="en-US" sz="3600" dirty="0">
                <a:latin typeface="文鼎魏碑体简" pitchFamily="18" charset="-122"/>
                <a:ea typeface="文鼎魏碑体简" pitchFamily="18" charset="-122"/>
              </a:rPr>
              <a:t>，把经营规划和生产规划这样的高层管理计划分解转换为低层次上的各种详细的计划。</a:t>
            </a:r>
            <a:endParaRPr lang="zh-CN" altLang="en-US" sz="3600" dirty="0">
              <a:latin typeface="文鼎魏碑体简" pitchFamily="18" charset="-122"/>
              <a:ea typeface="文鼎魏碑体简" pitchFamily="18" charset="-122"/>
            </a:endParaRPr>
          </a:p>
          <a:p>
            <a:r>
              <a:rPr lang="zh-CN" altLang="en-US" sz="3600" dirty="0">
                <a:latin typeface="文鼎魏碑体简" pitchFamily="18" charset="-122"/>
                <a:ea typeface="文鼎魏碑体简" pitchFamily="18" charset="-122"/>
              </a:rPr>
              <a:t>这些计划要由企业的每个员工去遵照执行。合在一起，企业的所有员工执行的是一个统一的计划。</a:t>
            </a:r>
            <a:endParaRPr lang="zh-CN" altLang="en-US" sz="3600" dirty="0">
              <a:latin typeface="文鼎魏碑体简" pitchFamily="18" charset="-122"/>
              <a:ea typeface="文鼎魏碑体简" pitchFamily="18" charset="-122"/>
            </a:endParaRPr>
          </a:p>
          <a:p>
            <a:endParaRPr lang="zh-CN" altLang="en-US" dirty="0"/>
          </a:p>
          <a:p>
            <a:endParaRPr lang="en-US" altLang="zh-C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29698"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为科学决策提供依据</a:t>
            </a:r>
            <a:endParaRPr lang="zh-CN" altLang="en-US" sz="6000" dirty="0">
              <a:ea typeface="文鼎魏碑体简" pitchFamily="18" charset="-122"/>
            </a:endParaRPr>
          </a:p>
        </p:txBody>
      </p:sp>
      <p:sp>
        <p:nvSpPr>
          <p:cNvPr id="29699" name="Rectangle 3"/>
          <p:cNvSpPr>
            <a:spLocks noGrp="1"/>
          </p:cNvSpPr>
          <p:nvPr>
            <p:ph idx="1"/>
          </p:nvPr>
        </p:nvSpPr>
        <p:spPr>
          <a:xfrm>
            <a:off x="901700" y="2003425"/>
            <a:ext cx="7485063" cy="3741738"/>
          </a:xfrm>
          <a:ln/>
        </p:spPr>
        <p:txBody>
          <a:bodyPr vert="horz" wrap="square" lIns="92075" tIns="46038" rIns="92075" bIns="46038" anchor="t" anchorCtr="0"/>
          <a:p>
            <a:r>
              <a:rPr lang="zh-CN" altLang="en-US" sz="3600" dirty="0">
                <a:latin typeface="文鼎魏碑体简" pitchFamily="18" charset="-122"/>
                <a:ea typeface="文鼎魏碑体简" pitchFamily="18" charset="-122"/>
              </a:rPr>
              <a:t>以统一的计划指导企业运作，上层的变化可以灵敏地传递到下层，而下层的情况也可以灵敏地反馈到上层。</a:t>
            </a:r>
            <a:endParaRPr lang="zh-CN" altLang="en-US" sz="3600" dirty="0">
              <a:latin typeface="文鼎魏碑体简" pitchFamily="18" charset="-122"/>
              <a:ea typeface="文鼎魏碑体简" pitchFamily="18" charset="-122"/>
            </a:endParaRPr>
          </a:p>
          <a:p>
            <a:r>
              <a:rPr lang="zh-CN" altLang="en-US" sz="3600" dirty="0">
                <a:latin typeface="文鼎魏碑体简" pitchFamily="18" charset="-122"/>
                <a:ea typeface="文鼎魏碑体简" pitchFamily="18" charset="-122"/>
              </a:rPr>
              <a:t>通过</a:t>
            </a:r>
            <a:r>
              <a:rPr lang="en-US" altLang="zh-CN" sz="3600" dirty="0">
                <a:latin typeface="文鼎魏碑体简" pitchFamily="18" charset="-122"/>
                <a:ea typeface="文鼎魏碑体简" pitchFamily="18" charset="-122"/>
              </a:rPr>
              <a:t>ERP</a:t>
            </a:r>
            <a:r>
              <a:rPr lang="zh-CN" altLang="en-US" sz="3600" dirty="0">
                <a:latin typeface="文鼎魏碑体简" pitchFamily="18" charset="-122"/>
                <a:ea typeface="文鼎魏碑体简" pitchFamily="18" charset="-122"/>
              </a:rPr>
              <a:t>，使得有计划、有控制的管理成为可能。因此，</a:t>
            </a:r>
            <a:r>
              <a:rPr lang="en-US" altLang="zh-CN" sz="3600" dirty="0">
                <a:latin typeface="文鼎魏碑体简" pitchFamily="18" charset="-122"/>
                <a:ea typeface="文鼎魏碑体简" pitchFamily="18" charset="-122"/>
              </a:rPr>
              <a:t>ERP</a:t>
            </a:r>
            <a:r>
              <a:rPr lang="zh-CN" altLang="en-US" sz="3600" dirty="0">
                <a:latin typeface="文鼎魏碑体简" pitchFamily="18" charset="-122"/>
                <a:ea typeface="文鼎魏碑体简" pitchFamily="18" charset="-122"/>
              </a:rPr>
              <a:t>为企业的高层管理提供了工具</a:t>
            </a:r>
            <a:r>
              <a:rPr lang="zh-CN" altLang="en-US" sz="3600" dirty="0"/>
              <a:t>。</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0722" name="Rectangle 2"/>
          <p:cNvSpPr>
            <a:spLocks noGrp="1"/>
          </p:cNvSpPr>
          <p:nvPr>
            <p:ph type="title"/>
          </p:nvPr>
        </p:nvSpPr>
        <p:spPr>
          <a:xfrm>
            <a:off x="685800" y="381000"/>
            <a:ext cx="7772400" cy="1066800"/>
          </a:xfrm>
          <a:ln/>
        </p:spPr>
        <p:txBody>
          <a:bodyPr vert="horz" wrap="square" lIns="92075" tIns="46038" rIns="92075" bIns="46038" anchor="ctr" anchorCtr="0"/>
          <a:p>
            <a:r>
              <a:rPr lang="zh-CN" altLang="en-US" sz="6000" dirty="0">
                <a:ea typeface="文鼎魏碑体简" pitchFamily="18" charset="-122"/>
              </a:rPr>
              <a:t>为科学决策提供依据</a:t>
            </a:r>
            <a:endParaRPr lang="zh-CN" altLang="en-US" sz="6600" dirty="0">
              <a:ea typeface="文鼎魏碑体简" pitchFamily="18" charset="-122"/>
            </a:endParaRPr>
          </a:p>
        </p:txBody>
      </p:sp>
      <p:sp>
        <p:nvSpPr>
          <p:cNvPr id="30723" name="Rectangle 3"/>
          <p:cNvSpPr>
            <a:spLocks noGrp="1"/>
          </p:cNvSpPr>
          <p:nvPr>
            <p:ph idx="1"/>
          </p:nvPr>
        </p:nvSpPr>
        <p:spPr>
          <a:xfrm>
            <a:off x="1117600" y="1657350"/>
            <a:ext cx="6837363" cy="4087813"/>
          </a:xfrm>
          <a:ln/>
        </p:spPr>
        <p:txBody>
          <a:bodyPr vert="horz" wrap="square" lIns="92075" tIns="46038" rIns="92075" bIns="46038" anchor="t" anchorCtr="0"/>
          <a:p>
            <a:pPr algn="just"/>
            <a:r>
              <a:rPr lang="zh-CN" altLang="en-US" sz="3600" dirty="0">
                <a:latin typeface="文鼎魏碑体简" pitchFamily="18" charset="-122"/>
                <a:ea typeface="文鼎魏碑体简" pitchFamily="18" charset="-122"/>
              </a:rPr>
              <a:t>某些企业应用</a:t>
            </a:r>
            <a:r>
              <a:rPr lang="en-US" altLang="zh-CN" sz="3600" dirty="0">
                <a:latin typeface="文鼎魏碑体简" pitchFamily="18" charset="-122"/>
                <a:ea typeface="文鼎魏碑体简" pitchFamily="18" charset="-122"/>
              </a:rPr>
              <a:t>ERP</a:t>
            </a:r>
            <a:r>
              <a:rPr lang="zh-CN" altLang="en-US" sz="3600" dirty="0">
                <a:latin typeface="文鼎魏碑体简" pitchFamily="18" charset="-122"/>
                <a:ea typeface="文鼎魏碑体简" pitchFamily="18" charset="-122"/>
              </a:rPr>
              <a:t>系统在多方面获得了显著的效益，减少了库存、改善了服务、提高了生产率，等等。但是，在企业的高层管理人员看来，更重要、更深刻的效益却是获得了经营和控制企业的有效工具。</a:t>
            </a:r>
            <a:endParaRPr lang="zh-CN" altLang="en-US" sz="3600" dirty="0">
              <a:latin typeface="文鼎魏碑体简" pitchFamily="18" charset="-122"/>
              <a:ea typeface="文鼎魏碑体简" pitchFamily="18"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1746"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为科学决策提供依据</a:t>
            </a:r>
            <a:endParaRPr lang="zh-CN" altLang="en-US" sz="6000" dirty="0">
              <a:ea typeface="文鼎魏碑体简" pitchFamily="18" charset="-122"/>
            </a:endParaRPr>
          </a:p>
        </p:txBody>
      </p:sp>
      <p:sp>
        <p:nvSpPr>
          <p:cNvPr id="31747" name="Rectangle 3"/>
          <p:cNvSpPr>
            <a:spLocks noGrp="1"/>
          </p:cNvSpPr>
          <p:nvPr>
            <p:ph idx="1"/>
          </p:nvPr>
        </p:nvSpPr>
        <p:spPr>
          <a:xfrm>
            <a:off x="838200" y="1657350"/>
            <a:ext cx="7467600" cy="4114800"/>
          </a:xfrm>
          <a:ln/>
        </p:spPr>
        <p:txBody>
          <a:bodyPr vert="horz" wrap="square" lIns="92075" tIns="46038" rIns="92075" bIns="46038" anchor="t" anchorCtr="0"/>
          <a:p>
            <a:r>
              <a:rPr lang="zh-CN" altLang="en-US" sz="3600" dirty="0">
                <a:latin typeface="文鼎魏碑体简" pitchFamily="18" charset="-122"/>
                <a:ea typeface="文鼎魏碑体简" pitchFamily="18" charset="-122"/>
              </a:rPr>
              <a:t>企业的高层管理人员认为，以</a:t>
            </a:r>
            <a:r>
              <a:rPr lang="en-US" altLang="zh-CN" sz="3600" dirty="0">
                <a:latin typeface="文鼎魏碑体简" pitchFamily="18" charset="-122"/>
                <a:ea typeface="文鼎魏碑体简" pitchFamily="18" charset="-122"/>
              </a:rPr>
              <a:t>ERP</a:t>
            </a:r>
            <a:r>
              <a:rPr lang="zh-CN" altLang="en-US" sz="3600" dirty="0">
                <a:latin typeface="文鼎魏碑体简" pitchFamily="18" charset="-122"/>
                <a:ea typeface="文鼎魏碑体简" pitchFamily="18" charset="-122"/>
              </a:rPr>
              <a:t>系统为工具运行一个企业，和过去的情况相比恰如白天和黑夜。表现在控制的程度、花费的时间以及方式都和过去大为不同。</a:t>
            </a:r>
            <a:endParaRPr lang="zh-CN" altLang="en-US" sz="2000" dirty="0">
              <a:latin typeface="文鼎魏碑体简" pitchFamily="18" charset="-122"/>
              <a:ea typeface="文鼎魏碑体简" pitchFamily="18" charset="-122"/>
            </a:endParaRPr>
          </a:p>
          <a:p>
            <a:endParaRPr lang="en-US" altLang="zh-C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2770" name="Rectangle 2"/>
          <p:cNvSpPr>
            <a:spLocks noGrp="1"/>
          </p:cNvSpPr>
          <p:nvPr>
            <p:ph type="title"/>
          </p:nvPr>
        </p:nvSpPr>
        <p:spPr>
          <a:xfrm>
            <a:off x="685800" y="457200"/>
            <a:ext cx="7772400" cy="1066800"/>
          </a:xfrm>
          <a:ln/>
        </p:spPr>
        <p:txBody>
          <a:bodyPr vert="horz" wrap="square" lIns="92075" tIns="46038" rIns="92075" bIns="46038" anchor="ctr" anchorCtr="0"/>
          <a:p>
            <a:r>
              <a:rPr lang="zh-CN" altLang="en-US" sz="6000" dirty="0">
                <a:ea typeface="文鼎魏碑体简" pitchFamily="18" charset="-122"/>
              </a:rPr>
              <a:t>为科学决策提供依据</a:t>
            </a:r>
            <a:endParaRPr lang="zh-CN" altLang="en-US" sz="6000" dirty="0">
              <a:ea typeface="文鼎魏碑体简" pitchFamily="18" charset="-122"/>
            </a:endParaRPr>
          </a:p>
        </p:txBody>
      </p:sp>
      <p:sp>
        <p:nvSpPr>
          <p:cNvPr id="32771" name="Rectangle 3"/>
          <p:cNvSpPr>
            <a:spLocks noGrp="1"/>
          </p:cNvSpPr>
          <p:nvPr>
            <p:ph idx="1"/>
          </p:nvPr>
        </p:nvSpPr>
        <p:spPr>
          <a:xfrm>
            <a:off x="901700" y="1727200"/>
            <a:ext cx="7556500" cy="4017963"/>
          </a:xfrm>
          <a:ln/>
        </p:spPr>
        <p:txBody>
          <a:bodyPr vert="horz" wrap="square" lIns="92075" tIns="46038" rIns="92075" bIns="46038" anchor="t" anchorCtr="0"/>
          <a:p>
            <a:pPr>
              <a:lnSpc>
                <a:spcPct val="90000"/>
              </a:lnSpc>
            </a:pPr>
            <a:r>
              <a:rPr lang="zh-CN" altLang="en-US" sz="3600" dirty="0">
                <a:latin typeface="文鼎魏碑体简" pitchFamily="18" charset="-122"/>
                <a:ea typeface="文鼎魏碑体简" pitchFamily="18" charset="-122"/>
              </a:rPr>
              <a:t>例如，过去经常必须在市场营销部门和生产制造部门之间作出仲裁，而这占去了相当多的时间。现在则很少纠缠于这类问题。在几个月的时间内，只须花一天的时间去检查计划。一旦计划决定了，问题就解决了。因此，可以有更多的时间和精力去考虑和做更重要的工作。</a:t>
            </a:r>
            <a:endParaRPr lang="zh-CN" altLang="en-US" sz="3600" dirty="0">
              <a:latin typeface="文鼎魏碑体简" pitchFamily="18" charset="-122"/>
              <a:ea typeface="文鼎魏碑体简" pitchFamily="18" charset="-122"/>
            </a:endParaRPr>
          </a:p>
          <a:p>
            <a:pPr>
              <a:lnSpc>
                <a:spcPct val="90000"/>
              </a:lnSpc>
            </a:pPr>
            <a:endParaRPr lang="en-US" altLang="zh-C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3794"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为科学决策提供依据</a:t>
            </a:r>
            <a:endParaRPr lang="zh-CN" altLang="en-US" sz="6000" dirty="0">
              <a:ea typeface="文鼎魏碑体简" pitchFamily="18" charset="-122"/>
            </a:endParaRPr>
          </a:p>
        </p:txBody>
      </p:sp>
      <p:sp>
        <p:nvSpPr>
          <p:cNvPr id="33795" name="Rectangle 3"/>
          <p:cNvSpPr>
            <a:spLocks noGrp="1"/>
          </p:cNvSpPr>
          <p:nvPr>
            <p:ph idx="1"/>
          </p:nvPr>
        </p:nvSpPr>
        <p:spPr>
          <a:ln/>
        </p:spPr>
        <p:txBody>
          <a:bodyPr vert="horz" wrap="square" lIns="92075" tIns="46038" rIns="92075" bIns="46038" anchor="t" anchorCtr="0"/>
          <a:p>
            <a:r>
              <a:rPr lang="zh-CN" altLang="en-US" sz="3600" dirty="0">
                <a:latin typeface="文鼎魏碑体简" pitchFamily="18" charset="-122"/>
                <a:ea typeface="文鼎魏碑体简" pitchFamily="18" charset="-122"/>
              </a:rPr>
              <a:t>某公司总裁说：</a:t>
            </a:r>
            <a:r>
              <a:rPr lang="zh-CN" altLang="en-US" sz="3600" dirty="0">
                <a:ea typeface="文鼎魏碑体简" pitchFamily="18" charset="-122"/>
              </a:rPr>
              <a:t>“</a:t>
            </a:r>
            <a:r>
              <a:rPr lang="zh-CN" altLang="en-US" sz="3600" dirty="0">
                <a:latin typeface="文鼎魏碑体简" pitchFamily="18" charset="-122"/>
                <a:ea typeface="文鼎魏碑体简" pitchFamily="18" charset="-122"/>
              </a:rPr>
              <a:t>我们已经创造了理论家多年来梦寐以求的结果。通过</a:t>
            </a:r>
            <a:r>
              <a:rPr lang="en-US" altLang="zh-CN" sz="3600" dirty="0">
                <a:latin typeface="文鼎魏碑体简" pitchFamily="18" charset="-122"/>
                <a:ea typeface="文鼎魏碑体简" pitchFamily="18" charset="-122"/>
              </a:rPr>
              <a:t>ERP</a:t>
            </a:r>
            <a:r>
              <a:rPr lang="zh-CN" altLang="en-US" sz="3600" dirty="0">
                <a:latin typeface="文鼎魏碑体简" pitchFamily="18" charset="-122"/>
                <a:ea typeface="文鼎魏碑体简" pitchFamily="18" charset="-122"/>
              </a:rPr>
              <a:t>，我们创造了一个企业的计算机模型。现在，我们几乎可以模拟企业的任何一部分，并可以测试新的计划或任何改变所产生的影响。</a:t>
            </a:r>
            <a:r>
              <a:rPr lang="zh-CN" altLang="en-US" sz="3600" dirty="0">
                <a:ea typeface="文鼎魏碑体简" pitchFamily="18" charset="-122"/>
              </a:rPr>
              <a:t>”</a:t>
            </a:r>
            <a:endParaRPr lang="zh-CN" altLang="en-US" sz="3600" dirty="0"/>
          </a:p>
          <a:p>
            <a:endParaRPr lang="en-US"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7170" name="Rectangle 2"/>
          <p:cNvSpPr>
            <a:spLocks noGrp="1"/>
          </p:cNvSpPr>
          <p:nvPr>
            <p:ph type="title"/>
          </p:nvPr>
        </p:nvSpPr>
        <p:spPr>
          <a:xfrm>
            <a:off x="685800" y="381000"/>
            <a:ext cx="7772400" cy="990600"/>
          </a:xfrm>
          <a:ln/>
        </p:spPr>
        <p:txBody>
          <a:bodyPr vert="horz" wrap="square" lIns="92075" tIns="46038" rIns="92075" bIns="46038" anchor="ctr" anchorCtr="0"/>
          <a:p>
            <a:r>
              <a:rPr lang="en-US" altLang="zh-CN" sz="4800" b="1" dirty="0">
                <a:latin typeface="文鼎魏碑体简" pitchFamily="18" charset="-122"/>
                <a:ea typeface="文鼎魏碑体简" pitchFamily="18" charset="-122"/>
              </a:rPr>
              <a:t>ERP</a:t>
            </a:r>
            <a:r>
              <a:rPr lang="zh-CN" altLang="en-US" sz="4800" b="1" dirty="0">
                <a:latin typeface="文鼎魏碑体简" pitchFamily="18" charset="-122"/>
                <a:ea typeface="文鼎魏碑体简" pitchFamily="18" charset="-122"/>
              </a:rPr>
              <a:t>效益</a:t>
            </a:r>
            <a:r>
              <a:rPr lang="zh-CN" altLang="en-US" sz="4800" b="1" dirty="0"/>
              <a:t>概述</a:t>
            </a:r>
            <a:endParaRPr lang="zh-CN" altLang="en-US" sz="4800" b="1" dirty="0"/>
          </a:p>
        </p:txBody>
      </p:sp>
      <p:sp>
        <p:nvSpPr>
          <p:cNvPr id="7171" name="Rectangle 3"/>
          <p:cNvSpPr>
            <a:spLocks noGrp="1"/>
          </p:cNvSpPr>
          <p:nvPr>
            <p:ph idx="1"/>
          </p:nvPr>
        </p:nvSpPr>
        <p:spPr>
          <a:xfrm>
            <a:off x="757238" y="2003425"/>
            <a:ext cx="7700962" cy="3741738"/>
          </a:xfrm>
          <a:ln/>
        </p:spPr>
        <p:txBody>
          <a:bodyPr vert="horz" wrap="square" lIns="92075" tIns="46038" rIns="92075" bIns="46038" anchor="t" anchorCtr="0"/>
          <a:p>
            <a:r>
              <a:rPr lang="en-US" altLang="zh-CN" sz="4000" dirty="0">
                <a:latin typeface="文鼎魏碑体简" pitchFamily="18" charset="-122"/>
                <a:ea typeface="文鼎魏碑体简" pitchFamily="18" charset="-122"/>
              </a:rPr>
              <a:t>MRP</a:t>
            </a:r>
            <a:r>
              <a:rPr lang="zh-CN" altLang="en-US" sz="4000" dirty="0">
                <a:latin typeface="文鼎魏碑体简" pitchFamily="18" charset="-122"/>
                <a:ea typeface="文鼎魏碑体简" pitchFamily="18" charset="-122"/>
              </a:rPr>
              <a:t>最初</a:t>
            </a:r>
            <a:r>
              <a:rPr lang="zh-CN" altLang="zh-CN" sz="4000" dirty="0">
                <a:latin typeface="文鼎魏碑体简" pitchFamily="18" charset="-122"/>
                <a:ea typeface="文鼎魏碑体简" pitchFamily="18" charset="-122"/>
              </a:rPr>
              <a:t>是作为减少库存并提高库存服务水平的方法提出的。这方面的效益首先引起了人们的关注。</a:t>
            </a:r>
            <a:endParaRPr lang="zh-CN" altLang="zh-CN" sz="4000" dirty="0">
              <a:latin typeface="文鼎魏碑体简" pitchFamily="18" charset="-122"/>
              <a:ea typeface="文鼎魏碑体简" pitchFamily="18" charset="-122"/>
            </a:endParaRPr>
          </a:p>
          <a:p>
            <a:r>
              <a:rPr lang="zh-CN" altLang="zh-CN" sz="4000" dirty="0">
                <a:latin typeface="文鼎魏碑体简" pitchFamily="18" charset="-122"/>
                <a:ea typeface="文鼎魏碑体简" pitchFamily="18" charset="-122"/>
              </a:rPr>
              <a:t>随着</a:t>
            </a:r>
            <a:r>
              <a:rPr lang="en-US" altLang="zh-CN" sz="4000" dirty="0">
                <a:latin typeface="文鼎魏碑体简" pitchFamily="18" charset="-122"/>
                <a:ea typeface="文鼎魏碑体简" pitchFamily="18" charset="-122"/>
              </a:rPr>
              <a:t>ERP</a:t>
            </a:r>
            <a:r>
              <a:rPr lang="zh-CN" altLang="zh-CN" sz="4000" dirty="0">
                <a:latin typeface="文鼎魏碑体简" pitchFamily="18" charset="-122"/>
                <a:ea typeface="文鼎魏碑体简" pitchFamily="18" charset="-122"/>
              </a:rPr>
              <a:t>发展，它为企业带来的多方面的效益已显现出来。</a:t>
            </a:r>
            <a:endParaRPr lang="zh-CN" altLang="zh-CN" sz="4000" dirty="0">
              <a:latin typeface="文鼎魏碑体简" pitchFamily="18" charset="-122"/>
              <a:ea typeface="文鼎魏碑体简" pitchFamily="18"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4818"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提高员工素质</a:t>
            </a:r>
            <a:endParaRPr lang="zh-CN" altLang="en-US" sz="6000" dirty="0">
              <a:ea typeface="文鼎魏碑体简" pitchFamily="18" charset="-122"/>
            </a:endParaRPr>
          </a:p>
        </p:txBody>
      </p:sp>
      <p:sp>
        <p:nvSpPr>
          <p:cNvPr id="34819" name="Rectangle 3"/>
          <p:cNvSpPr>
            <a:spLocks noGrp="1"/>
          </p:cNvSpPr>
          <p:nvPr>
            <p:ph idx="1"/>
          </p:nvPr>
        </p:nvSpPr>
        <p:spPr>
          <a:ln/>
        </p:spPr>
        <p:txBody>
          <a:bodyPr vert="horz" wrap="square" lIns="92075" tIns="46038" rIns="92075" bIns="46038" anchor="t" anchorCtr="0"/>
          <a:p>
            <a:r>
              <a:rPr lang="zh-CN" altLang="en-US" sz="3600" dirty="0">
                <a:latin typeface="文鼎魏碑体简" pitchFamily="18" charset="-122"/>
                <a:ea typeface="文鼎魏碑体简" pitchFamily="18" charset="-122"/>
              </a:rPr>
              <a:t>生产率的最大提高来自于充分利用人的资源。这一点是毫无疑问的。发表于</a:t>
            </a:r>
            <a:r>
              <a:rPr lang="en-US" altLang="zh-CN" sz="3600" dirty="0">
                <a:latin typeface="文鼎魏碑体简" pitchFamily="18" charset="-122"/>
                <a:ea typeface="文鼎魏碑体简" pitchFamily="18" charset="-122"/>
              </a:rPr>
              <a:t>《</a:t>
            </a:r>
            <a:r>
              <a:rPr lang="zh-CN" altLang="en-US" sz="3600" dirty="0">
                <a:latin typeface="文鼎魏碑体简" pitchFamily="18" charset="-122"/>
                <a:ea typeface="文鼎魏碑体简" pitchFamily="18" charset="-122"/>
              </a:rPr>
              <a:t>现代物料管理</a:t>
            </a:r>
            <a:r>
              <a:rPr lang="en-US" altLang="zh-CN" sz="3600" dirty="0">
                <a:latin typeface="文鼎魏碑体简" pitchFamily="18" charset="-122"/>
                <a:ea typeface="文鼎魏碑体简" pitchFamily="18" charset="-122"/>
              </a:rPr>
              <a:t>》</a:t>
            </a:r>
            <a:r>
              <a:rPr lang="zh-CN" altLang="en-US" sz="3600" dirty="0">
                <a:latin typeface="文鼎魏碑体简" pitchFamily="18" charset="-122"/>
                <a:ea typeface="文鼎魏碑体简" pitchFamily="18" charset="-122"/>
              </a:rPr>
              <a:t>（</a:t>
            </a:r>
            <a:r>
              <a:rPr lang="en-US" altLang="zh-CN" sz="3600" dirty="0">
                <a:latin typeface="文鼎魏碑体简" pitchFamily="18" charset="-122"/>
                <a:ea typeface="文鼎魏碑体简" pitchFamily="18" charset="-122"/>
              </a:rPr>
              <a:t>Modern Materials Handling</a:t>
            </a:r>
            <a:r>
              <a:rPr lang="zh-CN" altLang="en-US" sz="3600" dirty="0">
                <a:latin typeface="文鼎魏碑体简" pitchFamily="18" charset="-122"/>
                <a:ea typeface="文鼎魏碑体简" pitchFamily="18" charset="-122"/>
              </a:rPr>
              <a:t>）的一篇文章指出</a:t>
            </a:r>
            <a:r>
              <a:rPr lang="zh-CN" altLang="en-US" sz="3600" dirty="0">
                <a:ea typeface="文鼎魏碑体简" pitchFamily="18" charset="-122"/>
              </a:rPr>
              <a:t>“</a:t>
            </a:r>
            <a:r>
              <a:rPr lang="zh-CN" altLang="en-US" sz="3600" dirty="0">
                <a:latin typeface="文鼎魏碑体简" pitchFamily="18" charset="-122"/>
                <a:ea typeface="文鼎魏碑体简" pitchFamily="18" charset="-122"/>
              </a:rPr>
              <a:t>日本生产率的真正秘密是人。</a:t>
            </a:r>
            <a:r>
              <a:rPr lang="zh-CN" altLang="en-US" sz="3600" dirty="0">
                <a:ea typeface="文鼎魏碑体简" pitchFamily="18" charset="-122"/>
              </a:rPr>
              <a:t>”</a:t>
            </a:r>
            <a:endParaRPr lang="zh-CN" altLang="en-US" sz="2800" dirty="0">
              <a:latin typeface="文鼎魏碑体简" pitchFamily="18" charset="-122"/>
              <a:ea typeface="文鼎魏碑体简" pitchFamily="18"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5842"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提高员工素质</a:t>
            </a:r>
            <a:endParaRPr lang="zh-CN" altLang="en-US" sz="6000" dirty="0">
              <a:ea typeface="文鼎魏碑体简" pitchFamily="18" charset="-122"/>
            </a:endParaRPr>
          </a:p>
        </p:txBody>
      </p:sp>
      <p:sp>
        <p:nvSpPr>
          <p:cNvPr id="35843" name="Rectangle 3"/>
          <p:cNvSpPr>
            <a:spLocks noGrp="1"/>
          </p:cNvSpPr>
          <p:nvPr>
            <p:ph idx="1"/>
          </p:nvPr>
        </p:nvSpPr>
        <p:spPr>
          <a:xfrm>
            <a:off x="990600" y="1657350"/>
            <a:ext cx="7086600" cy="4114800"/>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通过</a:t>
            </a:r>
            <a:r>
              <a:rPr lang="en-US" altLang="zh-CN" sz="4000" dirty="0">
                <a:latin typeface="文鼎魏碑体简" pitchFamily="18" charset="-122"/>
                <a:ea typeface="文鼎魏碑体简" pitchFamily="18" charset="-122"/>
              </a:rPr>
              <a:t>ERP</a:t>
            </a:r>
            <a:r>
              <a:rPr lang="zh-CN" altLang="zh-CN" sz="4000" dirty="0">
                <a:latin typeface="文鼎魏碑体简" pitchFamily="18" charset="-122"/>
                <a:ea typeface="文鼎魏碑体简" pitchFamily="18" charset="-122"/>
              </a:rPr>
              <a:t>系统全面提高企业管理水平的过程，也是全面提高员工素质的过程。二者是相辅相成、相互促进的。</a:t>
            </a:r>
            <a:endParaRPr lang="zh-CN" altLang="zh-CN" sz="4000" dirty="0">
              <a:latin typeface="文鼎魏碑体简" pitchFamily="18" charset="-122"/>
              <a:ea typeface="文鼎魏碑体简" pitchFamily="18" charset="-122"/>
            </a:endParaRPr>
          </a:p>
          <a:p>
            <a:r>
              <a:rPr lang="zh-CN" altLang="zh-CN" sz="4000" dirty="0">
                <a:latin typeface="文鼎魏碑体简" pitchFamily="18" charset="-122"/>
                <a:ea typeface="文鼎魏碑体简" pitchFamily="18" charset="-122"/>
              </a:rPr>
              <a:t>这已被国内外许多企业的经验所证明。</a:t>
            </a:r>
            <a:endParaRPr lang="zh-CN" altLang="en-US" sz="4000" dirty="0">
              <a:latin typeface="文鼎魏碑体简" pitchFamily="18" charset="-122"/>
              <a:ea typeface="文鼎魏碑体简" pitchFamily="18"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6866"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提高员工素质</a:t>
            </a:r>
            <a:endParaRPr lang="zh-CN" altLang="en-US" sz="6000" dirty="0">
              <a:ea typeface="文鼎魏碑体简" pitchFamily="18" charset="-122"/>
            </a:endParaRPr>
          </a:p>
        </p:txBody>
      </p:sp>
      <p:sp>
        <p:nvSpPr>
          <p:cNvPr id="36867" name="Rectangle 3"/>
          <p:cNvSpPr>
            <a:spLocks noGrp="1"/>
          </p:cNvSpPr>
          <p:nvPr>
            <p:ph idx="1"/>
          </p:nvPr>
        </p:nvSpPr>
        <p:spPr>
          <a:xfrm>
            <a:off x="990600" y="1962150"/>
            <a:ext cx="7239000" cy="3810000"/>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充分发挥人的作用，这是最重要的启示。生产率的提高不是来自于工具，而是来自于使用这些工具更有效地工作的人。</a:t>
            </a:r>
            <a:endParaRPr lang="zh-CN" altLang="en-US" sz="4000" dirty="0"/>
          </a:p>
          <a:p>
            <a:endParaRPr lang="en-US" altLang="zh-CN"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7890"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提高员工素质</a:t>
            </a:r>
            <a:endParaRPr lang="zh-CN" altLang="en-US" sz="6600" dirty="0">
              <a:ea typeface="文鼎魏碑体简" pitchFamily="18" charset="-122"/>
            </a:endParaRPr>
          </a:p>
        </p:txBody>
      </p:sp>
      <p:sp>
        <p:nvSpPr>
          <p:cNvPr id="37891" name="Rectangle 3"/>
          <p:cNvSpPr>
            <a:spLocks noGrp="1"/>
          </p:cNvSpPr>
          <p:nvPr>
            <p:ph idx="1"/>
          </p:nvPr>
        </p:nvSpPr>
        <p:spPr>
          <a:xfrm>
            <a:off x="914400" y="2114550"/>
            <a:ext cx="7162800" cy="3657600"/>
          </a:xfrm>
          <a:ln/>
        </p:spPr>
        <p:txBody>
          <a:bodyPr vert="horz" wrap="square" lIns="92075" tIns="46038" rIns="92075" bIns="46038" anchor="t" anchorCtr="0"/>
          <a:p>
            <a:pPr algn="just"/>
            <a:r>
              <a:rPr lang="en-US" altLang="zh-CN" sz="4000" dirty="0">
                <a:latin typeface="文鼎魏碑体简" pitchFamily="18" charset="-122"/>
                <a:ea typeface="文鼎魏碑体简" pitchFamily="18" charset="-122"/>
              </a:rPr>
              <a:t>ERP</a:t>
            </a:r>
            <a:r>
              <a:rPr lang="zh-CN" altLang="en-US" sz="4000" dirty="0">
                <a:latin typeface="文鼎魏碑体简" pitchFamily="18" charset="-122"/>
                <a:ea typeface="文鼎魏碑体简" pitchFamily="18" charset="-122"/>
              </a:rPr>
              <a:t>系统只有和对其有充分理解并努力工作的人相结合，才能提高生产率。</a:t>
            </a:r>
            <a:endParaRPr lang="zh-CN" altLang="en-US" dirty="0">
              <a:latin typeface="文鼎魏碑体简" pitchFamily="18" charset="-122"/>
              <a:ea typeface="文鼎魏碑体简" pitchFamily="18"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8914"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提高员工素质</a:t>
            </a:r>
            <a:endParaRPr lang="zh-CN" altLang="en-US" sz="6000" dirty="0">
              <a:ea typeface="文鼎魏碑体简" pitchFamily="18" charset="-122"/>
            </a:endParaRPr>
          </a:p>
        </p:txBody>
      </p:sp>
      <p:sp>
        <p:nvSpPr>
          <p:cNvPr id="38915" name="Rectangle 3"/>
          <p:cNvSpPr>
            <a:spLocks noGrp="1"/>
          </p:cNvSpPr>
          <p:nvPr>
            <p:ph idx="1"/>
          </p:nvPr>
        </p:nvSpPr>
        <p:spPr>
          <a:xfrm>
            <a:off x="1219200" y="1962150"/>
            <a:ext cx="6858000" cy="3810000"/>
          </a:xfrm>
          <a:ln/>
        </p:spPr>
        <p:txBody>
          <a:bodyPr vert="horz" wrap="square" lIns="92075" tIns="46038" rIns="92075" bIns="46038" anchor="t" anchorCtr="0"/>
          <a:p>
            <a:r>
              <a:rPr lang="en-US" altLang="zh-CN" sz="4000" dirty="0">
                <a:latin typeface="文鼎魏碑体简" pitchFamily="18" charset="-122"/>
                <a:ea typeface="文鼎魏碑体简" pitchFamily="18" charset="-122"/>
              </a:rPr>
              <a:t>ERP</a:t>
            </a:r>
            <a:r>
              <a:rPr lang="zh-CN" altLang="en-US" sz="4000" dirty="0">
                <a:latin typeface="文鼎魏碑体简" pitchFamily="18" charset="-122"/>
                <a:ea typeface="文鼎魏碑体简" pitchFamily="18" charset="-122"/>
              </a:rPr>
              <a:t>的成功来自于企业全体员工的理解和努力。因此生产率的提高既应归功于</a:t>
            </a:r>
            <a:r>
              <a:rPr lang="en-US" altLang="zh-CN" sz="4000" dirty="0">
                <a:latin typeface="文鼎魏碑体简" pitchFamily="18" charset="-122"/>
                <a:ea typeface="文鼎魏碑体简" pitchFamily="18" charset="-122"/>
              </a:rPr>
              <a:t>ERP</a:t>
            </a:r>
            <a:r>
              <a:rPr lang="zh-CN" altLang="en-US" sz="4000" dirty="0">
                <a:latin typeface="文鼎魏碑体简" pitchFamily="18" charset="-122"/>
                <a:ea typeface="文鼎魏碑体简" pitchFamily="18" charset="-122"/>
              </a:rPr>
              <a:t>系统，更应归功于使</a:t>
            </a:r>
            <a:r>
              <a:rPr lang="en-US" altLang="zh-CN" sz="4000" dirty="0">
                <a:latin typeface="文鼎魏碑体简" pitchFamily="18" charset="-122"/>
                <a:ea typeface="文鼎魏碑体简" pitchFamily="18" charset="-122"/>
              </a:rPr>
              <a:t>ERP</a:t>
            </a:r>
            <a:r>
              <a:rPr lang="zh-CN" altLang="en-US" sz="4000" dirty="0">
                <a:latin typeface="文鼎魏碑体简" pitchFamily="18" charset="-122"/>
                <a:ea typeface="文鼎魏碑体简" pitchFamily="18" charset="-122"/>
              </a:rPr>
              <a:t>系统很好地运转起来的人。</a:t>
            </a:r>
            <a:endParaRPr lang="zh-CN" altLang="en-US" sz="4000" dirty="0">
              <a:latin typeface="文鼎魏碑体简" pitchFamily="18" charset="-122"/>
              <a:ea typeface="文鼎魏碑体简" pitchFamily="18" charset="-122"/>
            </a:endParaRPr>
          </a:p>
          <a:p>
            <a:endParaRPr lang="en-US" altLang="zh-CN"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39938"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提高企业生活质量</a:t>
            </a:r>
            <a:endParaRPr lang="zh-CN" altLang="en-US" sz="6000" dirty="0">
              <a:ea typeface="文鼎魏碑体简" pitchFamily="18" charset="-122"/>
            </a:endParaRPr>
          </a:p>
        </p:txBody>
      </p:sp>
      <p:sp>
        <p:nvSpPr>
          <p:cNvPr id="39939" name="Rectangle 3"/>
          <p:cNvSpPr>
            <a:spLocks noGrp="1"/>
          </p:cNvSpPr>
          <p:nvPr>
            <p:ph idx="1"/>
          </p:nvPr>
        </p:nvSpPr>
        <p:spPr>
          <a:ln/>
        </p:spPr>
        <p:txBody>
          <a:bodyPr vert="horz" wrap="square" lIns="92075" tIns="46038" rIns="92075" bIns="46038" anchor="t" anchorCtr="0"/>
          <a:p>
            <a:r>
              <a:rPr lang="zh-CN" altLang="en-US" sz="4000" dirty="0">
                <a:latin typeface="文鼎魏碑体简" pitchFamily="18" charset="-122"/>
                <a:ea typeface="文鼎魏碑体简" pitchFamily="18" charset="-122"/>
              </a:rPr>
              <a:t>每一个成功的</a:t>
            </a:r>
            <a:r>
              <a:rPr lang="en-US" altLang="zh-CN" sz="4000" dirty="0">
                <a:latin typeface="文鼎魏碑体简" pitchFamily="18" charset="-122"/>
                <a:ea typeface="文鼎魏碑体简" pitchFamily="18" charset="-122"/>
              </a:rPr>
              <a:t>ERP</a:t>
            </a:r>
            <a:r>
              <a:rPr lang="zh-CN" altLang="en-US" sz="4000" dirty="0">
                <a:latin typeface="文鼎魏碑体简" pitchFamily="18" charset="-122"/>
                <a:ea typeface="文鼎魏碑体简" pitchFamily="18" charset="-122"/>
              </a:rPr>
              <a:t>用户都反映他们企业的生活质量得到了明显的改善。</a:t>
            </a:r>
            <a:endParaRPr lang="zh-CN" altLang="en-US" sz="4000" dirty="0">
              <a:latin typeface="文鼎魏碑体简" pitchFamily="18" charset="-122"/>
              <a:ea typeface="文鼎魏碑体简" pitchFamily="18" charset="-122"/>
            </a:endParaRPr>
          </a:p>
          <a:p>
            <a:r>
              <a:rPr lang="zh-CN" altLang="en-US" sz="4000" dirty="0">
                <a:latin typeface="文鼎魏碑体简" pitchFamily="18" charset="-122"/>
                <a:ea typeface="文鼎魏碑体简" pitchFamily="18" charset="-122"/>
              </a:rPr>
              <a:t>这方面的收益，几乎是出乎预料的。</a:t>
            </a:r>
            <a:endParaRPr lang="zh-CN" altLang="en-US" sz="4000" dirty="0">
              <a:latin typeface="文鼎魏碑体简" pitchFamily="18" charset="-122"/>
              <a:ea typeface="文鼎魏碑体简" pitchFamily="18" charset="-122"/>
            </a:endParaRPr>
          </a:p>
          <a:p>
            <a:endParaRPr lang="en-US" altLang="zh-CN" sz="4000" dirty="0">
              <a:latin typeface="文鼎魏碑体简" pitchFamily="18" charset="-122"/>
              <a:ea typeface="文鼎魏碑体简" pitchFamily="18"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40962"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提高企业生活质量</a:t>
            </a:r>
            <a:endParaRPr lang="zh-CN" altLang="en-US" sz="6000" dirty="0">
              <a:ea typeface="文鼎魏碑体简" pitchFamily="18" charset="-122"/>
            </a:endParaRPr>
          </a:p>
        </p:txBody>
      </p:sp>
      <p:sp>
        <p:nvSpPr>
          <p:cNvPr id="40963" name="Rectangle 3"/>
          <p:cNvSpPr>
            <a:spLocks noGrp="1"/>
          </p:cNvSpPr>
          <p:nvPr>
            <p:ph idx="1"/>
          </p:nvPr>
        </p:nvSpPr>
        <p:spPr>
          <a:xfrm>
            <a:off x="762000" y="1657350"/>
            <a:ext cx="7543800" cy="4114800"/>
          </a:xfrm>
          <a:ln/>
        </p:spPr>
        <p:txBody>
          <a:bodyPr vert="horz" wrap="square" lIns="92075" tIns="46038" rIns="92075" bIns="46038" anchor="t" anchorCtr="0"/>
          <a:p>
            <a:r>
              <a:rPr lang="zh-CN" altLang="en-US" sz="4000" dirty="0">
                <a:latin typeface="文鼎魏碑体简" pitchFamily="18" charset="-122"/>
                <a:ea typeface="文鼎魏碑体简" pitchFamily="18" charset="-122"/>
              </a:rPr>
              <a:t>原因很简单－－好的运营计划使公司的整体工作协调起来。支持一个协调的、可以达到的运营计划当然要比被一个混乱的计划所驱使要愉快得多。</a:t>
            </a:r>
            <a:endParaRPr lang="zh-CN" altLang="en-US" dirty="0">
              <a:latin typeface="文鼎魏碑体简" pitchFamily="18" charset="-122"/>
              <a:ea typeface="文鼎魏碑体简" pitchFamily="18" charset="-122"/>
            </a:endParaRPr>
          </a:p>
          <a:p>
            <a:endParaRPr lang="en-US" altLang="zh-C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41986"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提高企业生活质量</a:t>
            </a:r>
            <a:endParaRPr lang="zh-CN" altLang="en-US" sz="6600" dirty="0">
              <a:ea typeface="文鼎魏碑体简" pitchFamily="18" charset="-122"/>
            </a:endParaRPr>
          </a:p>
        </p:txBody>
      </p:sp>
      <p:sp>
        <p:nvSpPr>
          <p:cNvPr id="41987" name="Rectangle 3"/>
          <p:cNvSpPr>
            <a:spLocks noGrp="1"/>
          </p:cNvSpPr>
          <p:nvPr>
            <p:ph idx="1"/>
          </p:nvPr>
        </p:nvSpPr>
        <p:spPr>
          <a:xfrm>
            <a:off x="901700" y="2003425"/>
            <a:ext cx="7556500" cy="3741738"/>
          </a:xfrm>
          <a:ln/>
        </p:spPr>
        <p:txBody>
          <a:bodyPr vert="horz" wrap="square" lIns="92075" tIns="46038" rIns="92075" bIns="46038" anchor="t" anchorCtr="0"/>
          <a:p>
            <a:r>
              <a:rPr lang="zh-CN" altLang="en-US" sz="3600" dirty="0">
                <a:latin typeface="文鼎魏碑体简" pitchFamily="18" charset="-122"/>
                <a:ea typeface="文鼎魏碑体简" pitchFamily="18" charset="-122"/>
              </a:rPr>
              <a:t>通过</a:t>
            </a:r>
            <a:r>
              <a:rPr lang="en-US" altLang="zh-CN" sz="3600" dirty="0">
                <a:latin typeface="文鼎魏碑体简" pitchFamily="18" charset="-122"/>
                <a:ea typeface="文鼎魏碑体简" pitchFamily="18" charset="-122"/>
              </a:rPr>
              <a:t>ERP</a:t>
            </a:r>
            <a:r>
              <a:rPr lang="zh-CN" altLang="en-US" sz="3600" dirty="0">
                <a:latin typeface="文鼎魏碑体简" pitchFamily="18" charset="-122"/>
                <a:ea typeface="文鼎魏碑体简" pitchFamily="18" charset="-122"/>
              </a:rPr>
              <a:t>系统，生产部门可以轻松自如地对市场需求作出响应。</a:t>
            </a:r>
            <a:endParaRPr lang="zh-CN" altLang="en-US" sz="3600" dirty="0">
              <a:latin typeface="文鼎魏碑体简" pitchFamily="18" charset="-122"/>
              <a:ea typeface="文鼎魏碑体简" pitchFamily="18" charset="-122"/>
            </a:endParaRPr>
          </a:p>
          <a:p>
            <a:r>
              <a:rPr lang="zh-CN" altLang="en-US" sz="3600" dirty="0">
                <a:latin typeface="文鼎魏碑体简" pitchFamily="18" charset="-122"/>
                <a:ea typeface="文鼎魏碑体简" pitchFamily="18" charset="-122"/>
              </a:rPr>
              <a:t>在生产过程中，人们的工作更有秩序。时间花在按部就班地执行计划上，而不是忙于对出乎意料的情况作出紧急反应。从而，人们体验到了企业生活质量的改善。</a:t>
            </a:r>
            <a:endParaRPr lang="zh-CN" altLang="en-US"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43010"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提高企业生活质量</a:t>
            </a:r>
            <a:endParaRPr lang="zh-CN" altLang="en-US" sz="6000" dirty="0">
              <a:ea typeface="文鼎魏碑体简" pitchFamily="18" charset="-122"/>
            </a:endParaRPr>
          </a:p>
        </p:txBody>
      </p:sp>
      <p:sp>
        <p:nvSpPr>
          <p:cNvPr id="43011" name="Rectangle 3"/>
          <p:cNvSpPr>
            <a:spLocks noGrp="1"/>
          </p:cNvSpPr>
          <p:nvPr>
            <p:ph idx="1"/>
          </p:nvPr>
        </p:nvSpPr>
        <p:spPr>
          <a:xfrm>
            <a:off x="914400" y="1657350"/>
            <a:ext cx="7010400" cy="4114800"/>
          </a:xfrm>
          <a:ln/>
        </p:spPr>
        <p:txBody>
          <a:bodyPr vert="horz" wrap="square" lIns="92075" tIns="46038" rIns="92075" bIns="46038" anchor="t" anchorCtr="0"/>
          <a:p>
            <a:pPr>
              <a:spcAft>
                <a:spcPct val="30000"/>
              </a:spcAft>
              <a:buClr>
                <a:schemeClr val="accent1"/>
              </a:buClr>
            </a:pPr>
            <a:r>
              <a:rPr lang="zh-CN" altLang="en-US" sz="4000" dirty="0">
                <a:latin typeface="文鼎魏碑体简" pitchFamily="18" charset="-122"/>
                <a:ea typeface="文鼎魏碑体简" pitchFamily="18" charset="-122"/>
              </a:rPr>
              <a:t>改善企业的生活质量意味着最佳的工作士气和工作态度。</a:t>
            </a:r>
            <a:endParaRPr lang="zh-CN" altLang="en-US" sz="4000" dirty="0">
              <a:latin typeface="文鼎魏碑体简" pitchFamily="18" charset="-122"/>
              <a:ea typeface="文鼎魏碑体简" pitchFamily="18" charset="-122"/>
            </a:endParaRPr>
          </a:p>
          <a:p>
            <a:pPr>
              <a:spcAft>
                <a:spcPct val="30000"/>
              </a:spcAft>
              <a:buClr>
                <a:schemeClr val="accent1"/>
              </a:buClr>
            </a:pPr>
            <a:r>
              <a:rPr lang="zh-CN" altLang="en-US" sz="4000" dirty="0">
                <a:latin typeface="文鼎魏碑体简" pitchFamily="18" charset="-122"/>
                <a:ea typeface="文鼎魏碑体简" pitchFamily="18" charset="-122"/>
              </a:rPr>
              <a:t>于是，提高生产率和产品质量、降低成本、增加利润都将是相伴而来的事情。</a:t>
            </a:r>
            <a:endParaRPr lang="zh-CN" altLang="en-US" sz="4000" dirty="0">
              <a:latin typeface="文鼎魏碑体简" pitchFamily="18" charset="-122"/>
              <a:ea typeface="文鼎魏碑体简" pitchFamily="18" charset="-122"/>
            </a:endParaRPr>
          </a:p>
          <a:p>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8194" name="Rectangle 2"/>
          <p:cNvSpPr>
            <a:spLocks noGrp="1"/>
          </p:cNvSpPr>
          <p:nvPr>
            <p:ph type="title"/>
          </p:nvPr>
        </p:nvSpPr>
        <p:spPr>
          <a:ln/>
        </p:spPr>
        <p:txBody>
          <a:bodyPr vert="horz" wrap="square" lIns="92075" tIns="46038" rIns="92075" bIns="46038" anchor="ctr" anchorCtr="0"/>
          <a:p>
            <a:r>
              <a:rPr lang="en-US" altLang="zh-CN" sz="6000" dirty="0">
                <a:latin typeface="文鼎魏碑体简" pitchFamily="18" charset="-122"/>
                <a:ea typeface="文鼎魏碑体简" pitchFamily="18" charset="-122"/>
              </a:rPr>
              <a:t>ERP</a:t>
            </a:r>
            <a:r>
              <a:rPr lang="zh-CN" altLang="en-US" sz="6000" dirty="0">
                <a:latin typeface="文鼎魏碑体简" pitchFamily="18" charset="-122"/>
                <a:ea typeface="文鼎魏碑体简" pitchFamily="18" charset="-122"/>
              </a:rPr>
              <a:t>的效益</a:t>
            </a:r>
            <a:endParaRPr lang="zh-CN" altLang="en-US" sz="6000" dirty="0">
              <a:latin typeface="文鼎魏碑体简" pitchFamily="18" charset="-122"/>
              <a:ea typeface="文鼎魏碑体简" pitchFamily="18" charset="-122"/>
            </a:endParaRPr>
          </a:p>
        </p:txBody>
      </p:sp>
      <p:sp>
        <p:nvSpPr>
          <p:cNvPr id="8195" name="Rectangle 3"/>
          <p:cNvSpPr>
            <a:spLocks noGrp="1"/>
          </p:cNvSpPr>
          <p:nvPr>
            <p:ph idx="1"/>
          </p:nvPr>
        </p:nvSpPr>
        <p:spPr>
          <a:xfrm>
            <a:off x="838200" y="1733550"/>
            <a:ext cx="7239000" cy="4038600"/>
          </a:xfrm>
          <a:ln/>
        </p:spPr>
        <p:txBody>
          <a:bodyPr vert="horz" wrap="square" lIns="92075" tIns="46038" rIns="92075" bIns="46038" anchor="t" anchorCtr="0"/>
          <a:p>
            <a:r>
              <a:rPr lang="zh-CN" altLang="zh-CN" sz="4000" dirty="0">
                <a:latin typeface="文鼎魏碑体简" pitchFamily="18" charset="-122"/>
                <a:ea typeface="文鼎魏碑体简" pitchFamily="18" charset="-122"/>
              </a:rPr>
              <a:t>虽然中国的国情和美国的国情有明显的差别，但就企业的生产经营活动来说，有许多相似之处</a:t>
            </a:r>
            <a:endParaRPr lang="zh-CN" altLang="zh-CN" sz="4000" dirty="0">
              <a:latin typeface="文鼎魏碑体简" pitchFamily="18" charset="-122"/>
              <a:ea typeface="文鼎魏碑体简" pitchFamily="18" charset="-122"/>
            </a:endParaRPr>
          </a:p>
          <a:p>
            <a:pPr lvl="2">
              <a:buClr>
                <a:schemeClr val="tx1"/>
              </a:buClr>
              <a:buFontTx/>
              <a:buChar char="–"/>
            </a:pPr>
            <a:r>
              <a:rPr lang="zh-CN" altLang="zh-CN" sz="3600" dirty="0">
                <a:latin typeface="文鼎魏碑体简" pitchFamily="18" charset="-122"/>
                <a:ea typeface="文鼎魏碑体简" pitchFamily="18" charset="-122"/>
              </a:rPr>
              <a:t>相似的过程</a:t>
            </a:r>
            <a:endParaRPr lang="zh-CN" altLang="zh-CN" sz="3600" dirty="0">
              <a:latin typeface="文鼎魏碑体简" pitchFamily="18" charset="-122"/>
              <a:ea typeface="文鼎魏碑体简" pitchFamily="18" charset="-122"/>
            </a:endParaRPr>
          </a:p>
          <a:p>
            <a:pPr lvl="2">
              <a:buClr>
                <a:schemeClr val="tx1"/>
              </a:buClr>
              <a:buFontTx/>
              <a:buChar char="–"/>
            </a:pPr>
            <a:r>
              <a:rPr lang="zh-CN" altLang="zh-CN" sz="3600" dirty="0">
                <a:latin typeface="文鼎魏碑体简" pitchFamily="18" charset="-122"/>
                <a:ea typeface="文鼎魏碑体简" pitchFamily="18" charset="-122"/>
              </a:rPr>
              <a:t>相似的追求</a:t>
            </a:r>
            <a:endParaRPr lang="zh-CN" alt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9218" name="Rectangle 2"/>
          <p:cNvSpPr>
            <a:spLocks noGrp="1"/>
          </p:cNvSpPr>
          <p:nvPr>
            <p:ph type="title"/>
          </p:nvPr>
        </p:nvSpPr>
        <p:spPr>
          <a:ln/>
        </p:spPr>
        <p:txBody>
          <a:bodyPr vert="horz" wrap="square" lIns="92075" tIns="46038" rIns="92075" bIns="46038" anchor="ctr" anchorCtr="0"/>
          <a:p>
            <a:r>
              <a:rPr lang="en-US" altLang="zh-CN" sz="6000" dirty="0">
                <a:latin typeface="文鼎魏碑体简" pitchFamily="18" charset="-122"/>
                <a:ea typeface="文鼎魏碑体简" pitchFamily="18" charset="-122"/>
              </a:rPr>
              <a:t>ERP</a:t>
            </a:r>
            <a:r>
              <a:rPr lang="zh-CN" altLang="en-US" sz="6000" dirty="0">
                <a:latin typeface="文鼎魏碑体简" pitchFamily="18" charset="-122"/>
                <a:ea typeface="文鼎魏碑体简" pitchFamily="18" charset="-122"/>
              </a:rPr>
              <a:t>的效益</a:t>
            </a:r>
            <a:endParaRPr lang="zh-CN" altLang="en-US" sz="6000" dirty="0">
              <a:latin typeface="文鼎魏碑体简" pitchFamily="18" charset="-122"/>
              <a:ea typeface="文鼎魏碑体简" pitchFamily="18" charset="-122"/>
            </a:endParaRPr>
          </a:p>
        </p:txBody>
      </p:sp>
      <p:sp>
        <p:nvSpPr>
          <p:cNvPr id="9219" name="Rectangle 3"/>
          <p:cNvSpPr>
            <a:spLocks noGrp="1"/>
          </p:cNvSpPr>
          <p:nvPr>
            <p:ph idx="1"/>
          </p:nvPr>
        </p:nvSpPr>
        <p:spPr>
          <a:xfrm>
            <a:off x="973138" y="2349500"/>
            <a:ext cx="7340600" cy="2563813"/>
          </a:xfrm>
          <a:ln/>
        </p:spPr>
        <p:txBody>
          <a:bodyPr vert="horz" wrap="square" lIns="92075" tIns="46038" rIns="92075" bIns="46038" anchor="t" anchorCtr="0"/>
          <a:p>
            <a:pPr lvl="2"/>
            <a:r>
              <a:rPr lang="zh-CN" altLang="zh-CN" sz="4800" dirty="0">
                <a:ea typeface="文鼎魏碑体简" pitchFamily="18" charset="-122"/>
              </a:rPr>
              <a:t>定</a:t>
            </a:r>
            <a:r>
              <a:rPr lang="zh-CN" altLang="en-US" sz="4800" dirty="0">
                <a:ea typeface="文鼎魏碑体简" pitchFamily="18" charset="-122"/>
              </a:rPr>
              <a:t>量的效益</a:t>
            </a:r>
            <a:endParaRPr lang="zh-CN" altLang="en-US" sz="4800" dirty="0">
              <a:ea typeface="文鼎魏碑体简" pitchFamily="18" charset="-122"/>
            </a:endParaRPr>
          </a:p>
          <a:p>
            <a:pPr lvl="2">
              <a:buClr>
                <a:schemeClr val="tx1"/>
              </a:buClr>
              <a:buSzPct val="50000"/>
              <a:buFont typeface="Webdings" panose="05030102010509060703" pitchFamily="18" charset="2"/>
              <a:buChar char="="/>
            </a:pPr>
            <a:r>
              <a:rPr lang="zh-CN" altLang="en-US" sz="4800" dirty="0">
                <a:ea typeface="文鼎魏碑体简" pitchFamily="18" charset="-122"/>
              </a:rPr>
              <a:t>深层次的效益</a:t>
            </a:r>
            <a:endParaRPr lang="zh-CN" altLang="en-US" sz="4800" dirty="0">
              <a:ea typeface="文鼎魏碑体简" pitchFamily="18"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0242"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定量的效益</a:t>
            </a:r>
            <a:endParaRPr lang="zh-CN" altLang="en-US" sz="8000" dirty="0">
              <a:ea typeface="文鼎魏碑体简" pitchFamily="18" charset="-122"/>
            </a:endParaRPr>
          </a:p>
        </p:txBody>
      </p:sp>
      <p:sp>
        <p:nvSpPr>
          <p:cNvPr id="10243" name="Rectangle 3"/>
          <p:cNvSpPr>
            <a:spLocks noGrp="1"/>
          </p:cNvSpPr>
          <p:nvPr>
            <p:ph idx="1"/>
          </p:nvPr>
        </p:nvSpPr>
        <p:spPr>
          <a:ln/>
        </p:spPr>
        <p:txBody>
          <a:bodyPr vert="horz" wrap="square" lIns="92075" tIns="46038" rIns="92075" bIns="46038" anchor="t" anchorCtr="0"/>
          <a:p>
            <a:pPr lvl="4">
              <a:buClr>
                <a:schemeClr val="tx1"/>
              </a:buClr>
              <a:buSzPct val="50000"/>
              <a:buFont typeface="Webdings" panose="05030102010509060703" pitchFamily="18" charset="2"/>
              <a:buChar char="="/>
            </a:pPr>
            <a:r>
              <a:rPr lang="en-US" altLang="zh-CN" sz="4000" dirty="0">
                <a:ea typeface="文鼎魏碑体简" pitchFamily="18" charset="-122"/>
              </a:rPr>
              <a:t> </a:t>
            </a:r>
            <a:r>
              <a:rPr lang="zh-CN" altLang="en-US" sz="4000" dirty="0">
                <a:ea typeface="文鼎魏碑体简" pitchFamily="18" charset="-122"/>
              </a:rPr>
              <a:t>降低库存成本</a:t>
            </a:r>
            <a:endParaRPr lang="zh-CN" altLang="en-US" sz="4000" dirty="0">
              <a:ea typeface="文鼎魏碑体简" pitchFamily="18" charset="-122"/>
            </a:endParaRPr>
          </a:p>
          <a:p>
            <a:pPr lvl="4">
              <a:buClr>
                <a:schemeClr val="tx1"/>
              </a:buClr>
              <a:buSzPct val="50000"/>
              <a:buFont typeface="Webdings" panose="05030102010509060703" pitchFamily="18" charset="2"/>
              <a:buChar char="="/>
            </a:pPr>
            <a:r>
              <a:rPr lang="zh-CN" altLang="en-US" sz="4000" dirty="0">
                <a:ea typeface="文鼎魏碑体简" pitchFamily="18" charset="-122"/>
              </a:rPr>
              <a:t> 降低采购成本</a:t>
            </a:r>
            <a:endParaRPr lang="zh-CN" altLang="en-US" sz="4000" dirty="0">
              <a:ea typeface="文鼎魏碑体简" pitchFamily="18" charset="-122"/>
            </a:endParaRPr>
          </a:p>
          <a:p>
            <a:pPr lvl="4">
              <a:buClr>
                <a:schemeClr val="tx1"/>
              </a:buClr>
              <a:buSzPct val="50000"/>
              <a:buFont typeface="Webdings" panose="05030102010509060703" pitchFamily="18" charset="2"/>
              <a:buChar char="="/>
            </a:pPr>
            <a:r>
              <a:rPr lang="zh-CN" altLang="en-US" sz="4000" dirty="0">
                <a:ea typeface="文鼎魏碑体简" pitchFamily="18" charset="-122"/>
              </a:rPr>
              <a:t> 提高生产率</a:t>
            </a:r>
            <a:endParaRPr lang="zh-CN" altLang="en-US" sz="4000" dirty="0">
              <a:ea typeface="文鼎魏碑体简" pitchFamily="18" charset="-122"/>
            </a:endParaRPr>
          </a:p>
          <a:p>
            <a:pPr lvl="4">
              <a:buClr>
                <a:schemeClr val="tx1"/>
              </a:buClr>
              <a:buSzPct val="50000"/>
              <a:buFont typeface="Webdings" panose="05030102010509060703" pitchFamily="18" charset="2"/>
              <a:buChar char="="/>
            </a:pPr>
            <a:r>
              <a:rPr lang="zh-CN" altLang="en-US" sz="4000" dirty="0">
                <a:ea typeface="文鼎魏碑体简" pitchFamily="18" charset="-122"/>
              </a:rPr>
              <a:t> 提高客户服务水平</a:t>
            </a:r>
            <a:endParaRPr lang="zh-CN" altLang="en-US" sz="4000" dirty="0">
              <a:ea typeface="文鼎魏碑体简" pitchFamily="18" charset="-122"/>
            </a:endParaRPr>
          </a:p>
          <a:p>
            <a:pPr lvl="4">
              <a:buClr>
                <a:schemeClr val="tx1"/>
              </a:buClr>
              <a:buSzPct val="50000"/>
              <a:buFont typeface="Webdings" panose="05030102010509060703" pitchFamily="18" charset="2"/>
              <a:buChar char="="/>
            </a:pPr>
            <a:r>
              <a:rPr lang="zh-CN" altLang="en-US" sz="4000" dirty="0">
                <a:ea typeface="文鼎魏碑体简" pitchFamily="18" charset="-122"/>
              </a:rPr>
              <a:t> 增加利润</a:t>
            </a:r>
            <a:endParaRPr lang="zh-CN" alt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1266"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降低库存成本</a:t>
            </a:r>
            <a:endParaRPr lang="zh-CN" altLang="en-US" sz="6000" dirty="0">
              <a:ea typeface="文鼎魏碑体简" pitchFamily="18" charset="-122"/>
            </a:endParaRPr>
          </a:p>
        </p:txBody>
      </p:sp>
      <p:sp>
        <p:nvSpPr>
          <p:cNvPr id="11267" name="Rectangle 3"/>
          <p:cNvSpPr>
            <a:spLocks noGrp="1"/>
          </p:cNvSpPr>
          <p:nvPr>
            <p:ph idx="1"/>
          </p:nvPr>
        </p:nvSpPr>
        <p:spPr>
          <a:xfrm>
            <a:off x="685800" y="1885950"/>
            <a:ext cx="7772400" cy="3886200"/>
          </a:xfrm>
          <a:ln/>
        </p:spPr>
        <p:txBody>
          <a:bodyPr vert="horz" wrap="square" lIns="92075" tIns="46038" rIns="92075" bIns="46038" anchor="t" anchorCtr="0"/>
          <a:p>
            <a:r>
              <a:rPr lang="zh-CN" altLang="en-US" sz="3600" dirty="0">
                <a:latin typeface="文鼎魏碑体简" pitchFamily="18" charset="-122"/>
                <a:ea typeface="文鼎魏碑体简" pitchFamily="18" charset="-122"/>
              </a:rPr>
              <a:t>库存量降低</a:t>
            </a:r>
            <a:endParaRPr lang="zh-CN" altLang="en-US" sz="3600" dirty="0">
              <a:latin typeface="文鼎魏碑体简" pitchFamily="18" charset="-122"/>
              <a:ea typeface="文鼎魏碑体简" pitchFamily="18" charset="-122"/>
            </a:endParaRPr>
          </a:p>
          <a:p>
            <a:pPr>
              <a:buNone/>
            </a:pPr>
            <a:r>
              <a:rPr lang="zh-CN" altLang="en-US" dirty="0">
                <a:latin typeface="文鼎魏碑体简" pitchFamily="18" charset="-122"/>
                <a:ea typeface="文鼎魏碑体简" pitchFamily="18" charset="-122"/>
              </a:rPr>
              <a:t>  使用</a:t>
            </a:r>
            <a:r>
              <a:rPr lang="en-US" altLang="zh-CN" dirty="0">
                <a:latin typeface="文鼎魏碑体简" pitchFamily="18" charset="-122"/>
                <a:ea typeface="文鼎魏碑体简" pitchFamily="18" charset="-122"/>
              </a:rPr>
              <a:t>MRP</a:t>
            </a:r>
            <a:r>
              <a:rPr lang="zh-CN" altLang="zh-CN" dirty="0">
                <a:latin typeface="文鼎魏碑体简" pitchFamily="18" charset="-122"/>
                <a:ea typeface="文鼎魏碑体简" pitchFamily="18" charset="-122"/>
              </a:rPr>
              <a:t>系统之后，由于有了好的需求计划，使得可以在恰当的时间得到恰当的物料，从而可以不必保持很多的库存。</a:t>
            </a:r>
            <a:r>
              <a:rPr lang="zh-CN" altLang="en-US" dirty="0">
                <a:latin typeface="文鼎魏碑体简" pitchFamily="18" charset="-122"/>
                <a:ea typeface="文鼎魏碑体简" pitchFamily="18" charset="-122"/>
              </a:rPr>
              <a:t>根据统计数字，在使用</a:t>
            </a:r>
            <a:r>
              <a:rPr lang="en-US" altLang="zh-CN" dirty="0">
                <a:latin typeface="文鼎魏碑体简" pitchFamily="18" charset="-122"/>
                <a:ea typeface="文鼎魏碑体简" pitchFamily="18" charset="-122"/>
              </a:rPr>
              <a:t>MRP</a:t>
            </a:r>
            <a:r>
              <a:rPr lang="zh-CN" altLang="en-US" dirty="0">
                <a:latin typeface="文鼎魏碑体简" pitchFamily="18" charset="-122"/>
                <a:ea typeface="文鼎魏碑体简" pitchFamily="18" charset="-122"/>
              </a:rPr>
              <a:t>系统之后，库存量一般可以降低</a:t>
            </a:r>
            <a:r>
              <a:rPr lang="en-US" altLang="zh-CN" dirty="0">
                <a:latin typeface="文鼎魏碑体简" pitchFamily="18" charset="-122"/>
                <a:ea typeface="文鼎魏碑体简" pitchFamily="18" charset="-122"/>
              </a:rPr>
              <a:t>20</a:t>
            </a:r>
            <a:r>
              <a:rPr lang="zh-CN" altLang="en-US" dirty="0">
                <a:latin typeface="文鼎魏碑体简" pitchFamily="18" charset="-122"/>
                <a:ea typeface="文鼎魏碑体简" pitchFamily="18" charset="-122"/>
              </a:rPr>
              <a:t>％－</a:t>
            </a:r>
            <a:r>
              <a:rPr lang="en-US" altLang="zh-CN" dirty="0">
                <a:latin typeface="文鼎魏碑体简" pitchFamily="18" charset="-122"/>
                <a:ea typeface="文鼎魏碑体简" pitchFamily="18" charset="-122"/>
              </a:rPr>
              <a:t>35</a:t>
            </a:r>
            <a:r>
              <a:rPr lang="zh-CN" altLang="en-US" dirty="0">
                <a:latin typeface="文鼎魏碑体简" pitchFamily="18" charset="-122"/>
                <a:ea typeface="文鼎魏碑体简" pitchFamily="18" charset="-122"/>
              </a:rPr>
              <a:t>％。</a:t>
            </a:r>
            <a:endParaRPr lang="zh-CN" altLang="en-US" dirty="0"/>
          </a:p>
          <a:p>
            <a:pPr>
              <a:buNone/>
            </a:pPr>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2290" name="Rectangle 2"/>
          <p:cNvSpPr>
            <a:spLocks noGrp="1"/>
          </p:cNvSpPr>
          <p:nvPr>
            <p:ph type="title"/>
          </p:nvPr>
        </p:nvSpPr>
        <p:spPr>
          <a:xfrm>
            <a:off x="685800" y="285750"/>
            <a:ext cx="7772400" cy="838200"/>
          </a:xfrm>
          <a:ln/>
        </p:spPr>
        <p:txBody>
          <a:bodyPr vert="horz" wrap="square" lIns="92075" tIns="46038" rIns="92075" bIns="46038" anchor="ctr" anchorCtr="0"/>
          <a:p>
            <a:r>
              <a:rPr lang="zh-CN" altLang="en-US" sz="6000" dirty="0">
                <a:ea typeface="文鼎魏碑体简" pitchFamily="18" charset="-122"/>
              </a:rPr>
              <a:t>降低库存成本</a:t>
            </a:r>
            <a:endParaRPr lang="zh-CN" altLang="en-US" sz="6600" dirty="0">
              <a:ea typeface="文鼎魏碑体简" pitchFamily="18" charset="-122"/>
            </a:endParaRPr>
          </a:p>
        </p:txBody>
      </p:sp>
      <p:sp>
        <p:nvSpPr>
          <p:cNvPr id="12291" name="Rectangle 3"/>
          <p:cNvSpPr>
            <a:spLocks noGrp="1"/>
          </p:cNvSpPr>
          <p:nvPr>
            <p:ph idx="1"/>
          </p:nvPr>
        </p:nvSpPr>
        <p:spPr>
          <a:xfrm>
            <a:off x="685800" y="1524000"/>
            <a:ext cx="7772400" cy="4572000"/>
          </a:xfrm>
          <a:ln/>
        </p:spPr>
        <p:txBody>
          <a:bodyPr vert="horz" wrap="square" lIns="92075" tIns="46038" rIns="92075" bIns="46038" anchor="t" anchorCtr="0"/>
          <a:p>
            <a:r>
              <a:rPr lang="zh-CN" altLang="en-US" sz="3600" dirty="0">
                <a:latin typeface="文鼎魏碑体简" pitchFamily="18" charset="-122"/>
                <a:ea typeface="文鼎魏碑体简" pitchFamily="18" charset="-122"/>
              </a:rPr>
              <a:t>库存管理费用的降低</a:t>
            </a:r>
            <a:endParaRPr lang="zh-CN" altLang="en-US" sz="3600" dirty="0">
              <a:latin typeface="文鼎魏碑体简" pitchFamily="18" charset="-122"/>
              <a:ea typeface="文鼎魏碑体简" pitchFamily="18" charset="-122"/>
            </a:endParaRPr>
          </a:p>
          <a:p>
            <a:pPr lvl="1"/>
            <a:r>
              <a:rPr lang="zh-CN" altLang="en-US" dirty="0">
                <a:latin typeface="文鼎魏碑体简" pitchFamily="18" charset="-122"/>
                <a:ea typeface="文鼎魏碑体简" pitchFamily="18" charset="-122"/>
              </a:rPr>
              <a:t>库存量降低还导致库存管理费用的降低。其中包括：</a:t>
            </a:r>
            <a:endParaRPr lang="zh-CN" altLang="en-US" dirty="0">
              <a:latin typeface="文鼎魏碑体简" pitchFamily="18" charset="-122"/>
              <a:ea typeface="文鼎魏碑体简" pitchFamily="18" charset="-122"/>
            </a:endParaRPr>
          </a:p>
          <a:p>
            <a:pPr lvl="2">
              <a:lnSpc>
                <a:spcPct val="80000"/>
              </a:lnSpc>
            </a:pPr>
            <a:r>
              <a:rPr lang="zh-CN" altLang="en-US" sz="2800" dirty="0">
                <a:latin typeface="文鼎魏碑体简" pitchFamily="18" charset="-122"/>
                <a:ea typeface="文鼎魏碑体简" pitchFamily="18" charset="-122"/>
              </a:rPr>
              <a:t>仓库维护费用</a:t>
            </a:r>
            <a:endParaRPr lang="zh-CN" altLang="en-US" sz="2800" dirty="0">
              <a:latin typeface="文鼎魏碑体简" pitchFamily="18" charset="-122"/>
              <a:ea typeface="文鼎魏碑体简" pitchFamily="18" charset="-122"/>
            </a:endParaRPr>
          </a:p>
          <a:p>
            <a:pPr lvl="2">
              <a:lnSpc>
                <a:spcPct val="80000"/>
              </a:lnSpc>
            </a:pPr>
            <a:r>
              <a:rPr lang="zh-CN" altLang="en-US" sz="2800" dirty="0">
                <a:latin typeface="文鼎魏碑体简" pitchFamily="18" charset="-122"/>
                <a:ea typeface="文鼎魏碑体简" pitchFamily="18" charset="-122"/>
              </a:rPr>
              <a:t>管理人员费用</a:t>
            </a:r>
            <a:endParaRPr lang="zh-CN" altLang="en-US" sz="2800" dirty="0">
              <a:latin typeface="文鼎魏碑体简" pitchFamily="18" charset="-122"/>
              <a:ea typeface="文鼎魏碑体简" pitchFamily="18" charset="-122"/>
            </a:endParaRPr>
          </a:p>
          <a:p>
            <a:pPr lvl="2">
              <a:lnSpc>
                <a:spcPct val="80000"/>
              </a:lnSpc>
            </a:pPr>
            <a:r>
              <a:rPr lang="zh-CN" altLang="en-US" sz="2800" dirty="0">
                <a:latin typeface="文鼎魏碑体简" pitchFamily="18" charset="-122"/>
                <a:ea typeface="文鼎魏碑体简" pitchFamily="18" charset="-122"/>
              </a:rPr>
              <a:t>保险费用</a:t>
            </a:r>
            <a:endParaRPr lang="zh-CN" altLang="en-US" sz="2800" dirty="0">
              <a:latin typeface="文鼎魏碑体简" pitchFamily="18" charset="-122"/>
              <a:ea typeface="文鼎魏碑体简" pitchFamily="18" charset="-122"/>
            </a:endParaRPr>
          </a:p>
          <a:p>
            <a:pPr lvl="2">
              <a:lnSpc>
                <a:spcPct val="80000"/>
              </a:lnSpc>
            </a:pPr>
            <a:r>
              <a:rPr lang="zh-CN" altLang="en-US" sz="2800" dirty="0">
                <a:latin typeface="文鼎魏碑体简" pitchFamily="18" charset="-122"/>
                <a:ea typeface="文鼎魏碑体简" pitchFamily="18" charset="-122"/>
              </a:rPr>
              <a:t>物料损坏和失盗</a:t>
            </a:r>
            <a:endParaRPr lang="zh-CN" altLang="en-US" sz="2800" dirty="0">
              <a:latin typeface="文鼎魏碑体简" pitchFamily="18" charset="-122"/>
              <a:ea typeface="文鼎魏碑体简" pitchFamily="18" charset="-122"/>
            </a:endParaRPr>
          </a:p>
          <a:p>
            <a:pPr lvl="2">
              <a:lnSpc>
                <a:spcPct val="80000"/>
              </a:lnSpc>
            </a:pPr>
            <a:r>
              <a:rPr lang="en-US" altLang="zh-CN" sz="2800" dirty="0">
                <a:latin typeface="文鼎魏碑体简" pitchFamily="18" charset="-122"/>
                <a:ea typeface="文鼎魏碑体简" pitchFamily="18" charset="-122"/>
              </a:rPr>
              <a:t>.....  </a:t>
            </a:r>
            <a:endParaRPr lang="en-US" altLang="zh-CN" sz="2800" dirty="0">
              <a:latin typeface="文鼎魏碑体简" pitchFamily="18" charset="-122"/>
              <a:ea typeface="文鼎魏碑体简" pitchFamily="18" charset="-122"/>
            </a:endParaRPr>
          </a:p>
          <a:p>
            <a:pPr lvl="1">
              <a:lnSpc>
                <a:spcPct val="95000"/>
              </a:lnSpc>
            </a:pPr>
            <a:r>
              <a:rPr lang="zh-CN" altLang="en-US" dirty="0">
                <a:latin typeface="文鼎魏碑体简" pitchFamily="18" charset="-122"/>
                <a:ea typeface="文鼎魏碑体简" pitchFamily="18" charset="-122"/>
              </a:rPr>
              <a:t>库存管理费用通常占库存总投资的</a:t>
            </a:r>
            <a:r>
              <a:rPr lang="en-US" altLang="zh-CN" dirty="0">
                <a:latin typeface="文鼎魏碑体简" pitchFamily="18" charset="-122"/>
                <a:ea typeface="文鼎魏碑体简" pitchFamily="18" charset="-122"/>
              </a:rPr>
              <a:t>25</a:t>
            </a:r>
            <a:r>
              <a:rPr lang="zh-CN" altLang="en-US" dirty="0">
                <a:latin typeface="文鼎魏碑体简" pitchFamily="18" charset="-122"/>
                <a:ea typeface="文鼎魏碑体简" pitchFamily="18" charset="-122"/>
              </a:rPr>
              <a:t>％</a:t>
            </a:r>
            <a:endParaRPr lang="zh-CN" altLang="en-US" sz="2400" dirty="0">
              <a:latin typeface="文鼎魏碑体简" pitchFamily="18" charset="-122"/>
              <a:ea typeface="文鼎魏碑体简" pitchFamily="18"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灯片编号占位符 5"/>
          <p:cNvSpPr>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buSzTx/>
            </a:pPr>
            <a:fld id="{9A0DB2DC-4C9A-4742-B13C-FB6460FD3503}" type="slidenum">
              <a:rPr lang="en-US" altLang="zh-CN" sz="1400" dirty="0"/>
            </a:fld>
            <a:endParaRPr lang="en-US" altLang="zh-CN" sz="1400" dirty="0"/>
          </a:p>
        </p:txBody>
      </p:sp>
      <p:sp>
        <p:nvSpPr>
          <p:cNvPr id="13314" name="Rectangle 2"/>
          <p:cNvSpPr>
            <a:spLocks noGrp="1"/>
          </p:cNvSpPr>
          <p:nvPr>
            <p:ph type="title"/>
          </p:nvPr>
        </p:nvSpPr>
        <p:spPr>
          <a:ln/>
        </p:spPr>
        <p:txBody>
          <a:bodyPr vert="horz" wrap="square" lIns="92075" tIns="46038" rIns="92075" bIns="46038" anchor="ctr" anchorCtr="0"/>
          <a:p>
            <a:r>
              <a:rPr lang="zh-CN" altLang="en-US" sz="6000" dirty="0">
                <a:ea typeface="文鼎魏碑体简" pitchFamily="18" charset="-122"/>
              </a:rPr>
              <a:t>降低库存成本</a:t>
            </a:r>
            <a:endParaRPr lang="zh-CN" altLang="en-US" sz="6000" dirty="0">
              <a:ea typeface="文鼎魏碑体简" pitchFamily="18" charset="-122"/>
            </a:endParaRPr>
          </a:p>
        </p:txBody>
      </p:sp>
      <p:sp>
        <p:nvSpPr>
          <p:cNvPr id="13315" name="Rectangle 3"/>
          <p:cNvSpPr>
            <a:spLocks noGrp="1"/>
          </p:cNvSpPr>
          <p:nvPr>
            <p:ph idx="1"/>
          </p:nvPr>
        </p:nvSpPr>
        <p:spPr>
          <a:ln/>
        </p:spPr>
        <p:txBody>
          <a:bodyPr vert="horz" wrap="square" lIns="92075" tIns="46038" rIns="92075" bIns="46038" anchor="t" anchorCtr="0"/>
          <a:p>
            <a:r>
              <a:rPr lang="zh-CN" altLang="en-US" sz="3600" dirty="0">
                <a:latin typeface="文鼎魏碑体简" pitchFamily="18" charset="-122"/>
                <a:ea typeface="文鼎魏碑体简" pitchFamily="18" charset="-122"/>
              </a:rPr>
              <a:t>库存损耗减少</a:t>
            </a:r>
            <a:endParaRPr lang="zh-CN" altLang="en-US" dirty="0">
              <a:latin typeface="文鼎魏碑体简" pitchFamily="18" charset="-122"/>
              <a:ea typeface="文鼎魏碑体简" pitchFamily="18" charset="-122"/>
            </a:endParaRPr>
          </a:p>
          <a:p>
            <a:pPr lvl="1"/>
            <a:r>
              <a:rPr lang="zh-CN" altLang="en-US" dirty="0">
                <a:latin typeface="文鼎魏碑体简" pitchFamily="18" charset="-122"/>
                <a:ea typeface="文鼎魏碑体简" pitchFamily="18" charset="-122"/>
              </a:rPr>
              <a:t>一方面，由于库存量减少，库存损耗也随之减少</a:t>
            </a:r>
            <a:endParaRPr lang="zh-CN" altLang="en-US" dirty="0">
              <a:latin typeface="文鼎魏碑体简" pitchFamily="18" charset="-122"/>
              <a:ea typeface="文鼎魏碑体简" pitchFamily="18" charset="-122"/>
            </a:endParaRPr>
          </a:p>
          <a:p>
            <a:pPr lvl="1"/>
            <a:r>
              <a:rPr lang="zh-CN" altLang="en-US" dirty="0">
                <a:latin typeface="文鼎魏碑体简" pitchFamily="18" charset="-122"/>
                <a:ea typeface="文鼎魏碑体简" pitchFamily="18" charset="-122"/>
              </a:rPr>
              <a:t>另一方面，</a:t>
            </a:r>
            <a:r>
              <a:rPr lang="en-US" altLang="zh-CN" dirty="0">
                <a:latin typeface="文鼎魏碑体简" pitchFamily="18" charset="-122"/>
                <a:ea typeface="文鼎魏碑体简" pitchFamily="18" charset="-122"/>
              </a:rPr>
              <a:t>MRP</a:t>
            </a:r>
            <a:r>
              <a:rPr lang="zh-CN" altLang="zh-CN" dirty="0">
                <a:latin typeface="文鼎魏碑体简" pitchFamily="18" charset="-122"/>
                <a:ea typeface="文鼎魏碑体简" pitchFamily="18" charset="-122"/>
              </a:rPr>
              <a:t>对库存记录的准确度有相当高的要求，为了保证库存记录的准确性，就要实行循环盘点法。因而能够及时发现造成库存损耗的原因，并及时予以消除，从而可以使库存损耗减少。</a:t>
            </a:r>
            <a:endParaRPr lang="zh-CN" altLang="en-US" dirty="0">
              <a:latin typeface="文鼎魏碑体简" pitchFamily="18" charset="-122"/>
              <a:ea typeface="文鼎魏碑体简" pitchFamily="18" charset="-122"/>
            </a:endParaRPr>
          </a:p>
        </p:txBody>
      </p:sp>
    </p:spTree>
  </p:cSld>
  <p:clrMapOvr>
    <a:masterClrMapping/>
  </p:clrMapOvr>
  <p:transition/>
</p:sld>
</file>

<file path=ppt/tags/tag1.xml><?xml version="1.0" encoding="utf-8"?>
<p:tagLst xmlns:p="http://schemas.openxmlformats.org/presentationml/2006/main">
  <p:tag name="KSO_WPP_MARK_KEY" val="926f0d42-d634-4e56-940a-ae8fae826196"/>
</p:tagLst>
</file>

<file path=ppt/theme/theme1.xml><?xml version="1.0" encoding="utf-8"?>
<a:theme xmlns:a="http://schemas.openxmlformats.org/drawingml/2006/main" name="International">
  <a:themeElements>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fontScheme name="International">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0</TotalTime>
  <Words>2907</Words>
  <Application>WPS 演示</Application>
  <PresentationFormat>全屏显示(4:3)</PresentationFormat>
  <Paragraphs>292</Paragraphs>
  <Slides>38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Arial</vt:lpstr>
      <vt:lpstr>宋体</vt:lpstr>
      <vt:lpstr>Wingdings</vt:lpstr>
      <vt:lpstr>Times New Roman</vt:lpstr>
      <vt:lpstr>Monotype Sorts</vt:lpstr>
      <vt:lpstr>Wingdings</vt:lpstr>
      <vt:lpstr>文鼎魏碑体简</vt:lpstr>
      <vt:lpstr>Webdings</vt:lpstr>
      <vt:lpstr>微软雅黑</vt:lpstr>
      <vt:lpstr>Arial Unicode MS</vt:lpstr>
      <vt:lpstr>International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PRINCIPLES OF MRPII</dc:title>
  <dc:creator>Zhou Yu Qing</dc:creator>
  <cp:lastModifiedBy>WPS_1670316127</cp:lastModifiedBy>
  <cp:revision>28</cp:revision>
  <dcterms:created xsi:type="dcterms:W3CDTF">1998-02-09T02:24:26Z</dcterms:created>
  <dcterms:modified xsi:type="dcterms:W3CDTF">2023-02-07T06:49:13Z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B44ED0E4D4234AD48C5C0FB754109033</vt:lpwstr>
  </property>
  <property fmtid="{D5CDD505-2E9C-101B-9397-08002B2CF9AE}" pid="3" name="KSOProductBuildVer">
    <vt:lpwstr>2052-11.1.0.13703</vt:lpwstr>
  </property>
</Properties>
</file>