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1"/>
  </p:handoutMasterIdLst>
  <p:sldIdLst>
    <p:sldId id="256" r:id="rId3"/>
    <p:sldId id="499" r:id="rId5"/>
    <p:sldId id="501" r:id="rId6"/>
    <p:sldId id="505" r:id="rId7"/>
    <p:sldId id="485" r:id="rId8"/>
    <p:sldId id="507" r:id="rId9"/>
    <p:sldId id="509" r:id="rId10"/>
    <p:sldId id="563" r:id="rId11"/>
    <p:sldId id="512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06" r:id="rId20"/>
    <p:sldId id="565" r:id="rId21"/>
    <p:sldId id="574" r:id="rId22"/>
    <p:sldId id="564" r:id="rId23"/>
    <p:sldId id="562" r:id="rId24"/>
    <p:sldId id="528" r:id="rId25"/>
    <p:sldId id="529" r:id="rId26"/>
    <p:sldId id="530" r:id="rId27"/>
    <p:sldId id="561" r:id="rId28"/>
    <p:sldId id="566" r:id="rId29"/>
    <p:sldId id="486" r:id="rId30"/>
  </p:sldIdLst>
  <p:sldSz cx="11315700" cy="8001000"/>
  <p:notesSz cx="6669405" cy="9774555"/>
  <p:custDataLst>
    <p:tags r:id="rId35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9933"/>
    <a:srgbClr val="CC66FF"/>
    <a:srgbClr val="0000FF"/>
    <a:srgbClr val="CC3300"/>
    <a:srgbClr val="FF3300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636" y="-348"/>
      </p:cViewPr>
      <p:guideLst>
        <p:guide orient="horz" pos="2520"/>
        <p:guide pos="3576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5" Type="http://schemas.openxmlformats.org/officeDocument/2006/relationships/tags" Target="tags/tag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sz="quarter" idx="1"/>
          </p:nvPr>
        </p:nvSpPr>
        <p:spPr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endParaRPr lang="zh-CN" altLang="en-US" sz="1200" dirty="0"/>
          </a:p>
        </p:txBody>
      </p:sp>
      <p:sp>
        <p:nvSpPr>
          <p:cNvPr id="5124" name="页脚占位符 512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eaLnBrk="1" hangingPunct="1"/>
            <a:endParaRPr lang="zh-CN" altLang="en-US" sz="1200" dirty="0"/>
          </a:p>
        </p:txBody>
      </p:sp>
      <p:sp>
        <p:nvSpPr>
          <p:cNvPr id="5125" name="灯片编号占位符 5124"/>
          <p:cNvSpPr>
            <a:spLocks noGrp="1"/>
          </p:cNvSpPr>
          <p:nvPr>
            <p:ph type="sldNum" sz="quarter" idx="3"/>
          </p:nvPr>
        </p:nvSpPr>
        <p:spPr>
          <a:xfrm>
            <a:off x="3779838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endParaRPr lang="zh-CN" altLang="en-US" sz="1200" dirty="0"/>
          </a:p>
        </p:txBody>
      </p:sp>
      <p:sp>
        <p:nvSpPr>
          <p:cNvPr id="4100" name="幻灯片图像占位符 4099"/>
          <p:cNvSpPr/>
          <p:nvPr>
            <p:ph type="sldImg" idx="2"/>
          </p:nvPr>
        </p:nvSpPr>
        <p:spPr>
          <a:xfrm>
            <a:off x="742950" y="733425"/>
            <a:ext cx="5184775" cy="3665538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4100"/>
          <p:cNvSpPr>
            <a:spLocks noGrp="1"/>
          </p:cNvSpPr>
          <p:nvPr>
            <p:ph type="body" sz="quarter" idx="3"/>
          </p:nvPr>
        </p:nvSpPr>
        <p:spPr>
          <a:xfrm>
            <a:off x="889000" y="4643438"/>
            <a:ext cx="4891088" cy="43973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eaLnBrk="1" hangingPunct="1"/>
            <a:endParaRPr lang="zh-CN" altLang="en-US" sz="1200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779838" y="9285288"/>
            <a:ext cx="2889250" cy="4889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64866" name="幻灯片图像占位符 164865"/>
          <p:cNvSpPr/>
          <p:nvPr>
            <p:ph type="sldImg"/>
          </p:nvPr>
        </p:nvSpPr>
        <p:spPr/>
      </p:sp>
      <p:sp>
        <p:nvSpPr>
          <p:cNvPr id="164867" name="文本占位符 16486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4463" y="1309424"/>
            <a:ext cx="8486775" cy="2785533"/>
          </a:xfrm>
        </p:spPr>
        <p:txBody>
          <a:bodyPr anchor="b"/>
          <a:lstStyle>
            <a:lvl1pPr algn="ctr">
              <a:defRPr sz="55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14463" y="4202378"/>
            <a:ext cx="8486775" cy="1931722"/>
          </a:xfrm>
        </p:spPr>
        <p:txBody>
          <a:bodyPr/>
          <a:lstStyle>
            <a:lvl1pPr marL="0" indent="0" algn="ctr">
              <a:buNone/>
              <a:defRPr sz="2230"/>
            </a:lvl1pPr>
            <a:lvl2pPr marL="424180" indent="0" algn="ctr">
              <a:buNone/>
              <a:defRPr sz="1855"/>
            </a:lvl2pPr>
            <a:lvl3pPr marL="848995" indent="0" algn="ctr">
              <a:buNone/>
              <a:defRPr sz="1670"/>
            </a:lvl3pPr>
            <a:lvl4pPr marL="1273175" indent="0" algn="ctr">
              <a:buNone/>
              <a:defRPr sz="1485"/>
            </a:lvl4pPr>
            <a:lvl5pPr marL="1697355" indent="0" algn="ctr">
              <a:buNone/>
              <a:defRPr sz="1485"/>
            </a:lvl5pPr>
            <a:lvl6pPr marL="2121535" indent="0" algn="ctr">
              <a:buNone/>
              <a:defRPr sz="1485"/>
            </a:lvl6pPr>
            <a:lvl7pPr marL="2546350" indent="0" algn="ctr">
              <a:buNone/>
              <a:defRPr sz="1485"/>
            </a:lvl7pPr>
            <a:lvl8pPr marL="2970530" indent="0" algn="ctr">
              <a:buNone/>
              <a:defRPr sz="1485"/>
            </a:lvl8pPr>
            <a:lvl9pPr marL="3394710" indent="0" algn="ctr">
              <a:buNone/>
              <a:defRPr sz="148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lstStyle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865563" y="7289800"/>
            <a:ext cx="3584575" cy="533400"/>
          </a:xfrm>
        </p:spPr>
        <p:txBody>
          <a:bodyPr/>
          <a:lstStyle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062119" y="711200"/>
            <a:ext cx="2404269" cy="6400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49313" y="711200"/>
            <a:ext cx="7073428" cy="6400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lstStyle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865563" y="7289800"/>
            <a:ext cx="3584575" cy="533400"/>
          </a:xfrm>
        </p:spPr>
        <p:txBody>
          <a:bodyPr/>
          <a:lstStyle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2061" y="1994694"/>
            <a:ext cx="9759791" cy="3328193"/>
          </a:xfrm>
        </p:spPr>
        <p:txBody>
          <a:bodyPr anchor="b"/>
          <a:lstStyle>
            <a:lvl1pPr>
              <a:defRPr sz="55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72061" y="5354374"/>
            <a:ext cx="9759791" cy="1750218"/>
          </a:xfrm>
        </p:spPr>
        <p:txBody>
          <a:bodyPr/>
          <a:lstStyle>
            <a:lvl1pPr marL="0" indent="0">
              <a:buNone/>
              <a:defRPr sz="2230">
                <a:solidFill>
                  <a:schemeClr val="tx1">
                    <a:tint val="75000"/>
                  </a:schemeClr>
                </a:solidFill>
              </a:defRPr>
            </a:lvl1pPr>
            <a:lvl2pPr marL="424180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2pPr>
            <a:lvl3pPr marL="84899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3pPr>
            <a:lvl4pPr marL="127317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4pPr>
            <a:lvl5pPr marL="169735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5pPr>
            <a:lvl6pPr marL="212153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6pPr>
            <a:lvl7pPr marL="254635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7pPr>
            <a:lvl8pPr marL="297053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8pPr>
            <a:lvl9pPr marL="339471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49313" y="2311400"/>
            <a:ext cx="4712367" cy="4800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54021" y="2311400"/>
            <a:ext cx="4712367" cy="4800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1013" y="183409"/>
            <a:ext cx="9759791" cy="15464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1475" y="2074844"/>
            <a:ext cx="4523286" cy="961231"/>
          </a:xfrm>
        </p:spPr>
        <p:txBody>
          <a:bodyPr anchor="ctr" anchorCtr="0"/>
          <a:lstStyle>
            <a:lvl1pPr marL="0" indent="0">
              <a:buNone/>
              <a:defRPr sz="2600"/>
            </a:lvl1pPr>
            <a:lvl2pPr marL="424180" indent="0">
              <a:buNone/>
              <a:defRPr sz="2230"/>
            </a:lvl2pPr>
            <a:lvl3pPr marL="848995" indent="0">
              <a:buNone/>
              <a:defRPr sz="1855"/>
            </a:lvl3pPr>
            <a:lvl4pPr marL="1273175" indent="0">
              <a:buNone/>
              <a:defRPr sz="1670"/>
            </a:lvl4pPr>
            <a:lvl5pPr marL="1697355" indent="0">
              <a:buNone/>
              <a:defRPr sz="1670"/>
            </a:lvl5pPr>
            <a:lvl6pPr marL="2121535" indent="0">
              <a:buNone/>
              <a:defRPr sz="1670"/>
            </a:lvl6pPr>
            <a:lvl7pPr marL="2546350" indent="0">
              <a:buNone/>
              <a:defRPr sz="1670"/>
            </a:lvl7pPr>
            <a:lvl8pPr marL="2970530" indent="0">
              <a:buNone/>
              <a:defRPr sz="1670"/>
            </a:lvl8pPr>
            <a:lvl9pPr marL="3394710" indent="0">
              <a:buNone/>
              <a:defRPr sz="16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01475" y="3109609"/>
            <a:ext cx="4523286" cy="411166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07221" y="2074844"/>
            <a:ext cx="4545563" cy="961231"/>
          </a:xfrm>
        </p:spPr>
        <p:txBody>
          <a:bodyPr anchor="ctr" anchorCtr="0"/>
          <a:lstStyle>
            <a:lvl1pPr marL="0" indent="0">
              <a:buNone/>
              <a:defRPr sz="2600"/>
            </a:lvl1pPr>
            <a:lvl2pPr marL="424180" indent="0">
              <a:buNone/>
              <a:defRPr sz="2230"/>
            </a:lvl2pPr>
            <a:lvl3pPr marL="848995" indent="0">
              <a:buNone/>
              <a:defRPr sz="1855"/>
            </a:lvl3pPr>
            <a:lvl4pPr marL="1273175" indent="0">
              <a:buNone/>
              <a:defRPr sz="1670"/>
            </a:lvl4pPr>
            <a:lvl5pPr marL="1697355" indent="0">
              <a:buNone/>
              <a:defRPr sz="1670"/>
            </a:lvl5pPr>
            <a:lvl6pPr marL="2121535" indent="0">
              <a:buNone/>
              <a:defRPr sz="1670"/>
            </a:lvl6pPr>
            <a:lvl7pPr marL="2546350" indent="0">
              <a:buNone/>
              <a:defRPr sz="1670"/>
            </a:lvl7pPr>
            <a:lvl8pPr marL="2970530" indent="0">
              <a:buNone/>
              <a:defRPr sz="1670"/>
            </a:lvl8pPr>
            <a:lvl9pPr marL="3394710" indent="0">
              <a:buNone/>
              <a:defRPr sz="167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07221" y="3109609"/>
            <a:ext cx="4545563" cy="411166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lstStyle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865563" y="7289800"/>
            <a:ext cx="3584575" cy="533400"/>
          </a:xfrm>
        </p:spPr>
        <p:txBody>
          <a:bodyPr/>
          <a:lstStyle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lstStyle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865563" y="7289800"/>
            <a:ext cx="3584575" cy="533400"/>
          </a:xfrm>
        </p:spPr>
        <p:txBody>
          <a:bodyPr/>
          <a:lstStyle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28" y="533400"/>
            <a:ext cx="3649607" cy="1866900"/>
          </a:xfrm>
        </p:spPr>
        <p:txBody>
          <a:bodyPr anchor="b"/>
          <a:lstStyle>
            <a:lvl1pPr>
              <a:defRPr sz="29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10646" y="1151996"/>
            <a:ext cx="5728573" cy="5685896"/>
          </a:xfrm>
        </p:spPr>
        <p:txBody>
          <a:bodyPr/>
          <a:lstStyle>
            <a:lvl1pPr>
              <a:defRPr sz="2970"/>
            </a:lvl1pPr>
            <a:lvl2pPr>
              <a:defRPr sz="2600"/>
            </a:lvl2pPr>
            <a:lvl3pPr>
              <a:defRPr sz="2230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79428" y="2400300"/>
            <a:ext cx="3649607" cy="4446853"/>
          </a:xfrm>
        </p:spPr>
        <p:txBody>
          <a:bodyPr/>
          <a:lstStyle>
            <a:lvl1pPr marL="0" indent="0">
              <a:buNone/>
              <a:defRPr sz="1485"/>
            </a:lvl1pPr>
            <a:lvl2pPr marL="424180" indent="0">
              <a:buNone/>
              <a:defRPr sz="1300"/>
            </a:lvl2pPr>
            <a:lvl3pPr marL="848995" indent="0">
              <a:buNone/>
              <a:defRPr sz="1115"/>
            </a:lvl3pPr>
            <a:lvl4pPr marL="1273175" indent="0">
              <a:buNone/>
              <a:defRPr sz="930"/>
            </a:lvl4pPr>
            <a:lvl5pPr marL="1697355" indent="0">
              <a:buNone/>
              <a:defRPr sz="930"/>
            </a:lvl5pPr>
            <a:lvl6pPr marL="2121535" indent="0">
              <a:buNone/>
              <a:defRPr sz="930"/>
            </a:lvl6pPr>
            <a:lvl7pPr marL="2546350" indent="0">
              <a:buNone/>
              <a:defRPr sz="930"/>
            </a:lvl7pPr>
            <a:lvl8pPr marL="2970530" indent="0">
              <a:buNone/>
              <a:defRPr sz="930"/>
            </a:lvl8pPr>
            <a:lvl9pPr marL="3394710" indent="0">
              <a:buNone/>
              <a:defRPr sz="93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lstStyle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865563" y="7289800"/>
            <a:ext cx="3584575" cy="533400"/>
          </a:xfrm>
        </p:spPr>
        <p:txBody>
          <a:bodyPr/>
          <a:lstStyle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28" y="533400"/>
            <a:ext cx="3865965" cy="1866900"/>
          </a:xfrm>
        </p:spPr>
        <p:txBody>
          <a:bodyPr anchor="b"/>
          <a:lstStyle>
            <a:lvl1pPr>
              <a:defRPr sz="29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810646" y="533401"/>
            <a:ext cx="5728573" cy="6304492"/>
          </a:xfrm>
        </p:spPr>
        <p:txBody>
          <a:bodyPr/>
          <a:lstStyle>
            <a:lvl1pPr marL="0" indent="0">
              <a:buNone/>
              <a:defRPr sz="2970"/>
            </a:lvl1pPr>
            <a:lvl2pPr marL="424180" indent="0">
              <a:buNone/>
              <a:defRPr sz="2600"/>
            </a:lvl2pPr>
            <a:lvl3pPr marL="848995" indent="0">
              <a:buNone/>
              <a:defRPr sz="2230"/>
            </a:lvl3pPr>
            <a:lvl4pPr marL="1273175" indent="0">
              <a:buNone/>
              <a:defRPr sz="1855"/>
            </a:lvl4pPr>
            <a:lvl5pPr marL="1697355" indent="0">
              <a:buNone/>
              <a:defRPr sz="1855"/>
            </a:lvl5pPr>
            <a:lvl6pPr marL="2121535" indent="0">
              <a:buNone/>
              <a:defRPr sz="1855"/>
            </a:lvl6pPr>
            <a:lvl7pPr marL="2546350" indent="0">
              <a:buNone/>
              <a:defRPr sz="1855"/>
            </a:lvl7pPr>
            <a:lvl8pPr marL="2970530" indent="0">
              <a:buNone/>
              <a:defRPr sz="1855"/>
            </a:lvl8pPr>
            <a:lvl9pPr marL="3394710" indent="0">
              <a:buNone/>
              <a:defRPr sz="18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79428" y="2400300"/>
            <a:ext cx="3865965" cy="4446853"/>
          </a:xfrm>
        </p:spPr>
        <p:txBody>
          <a:bodyPr/>
          <a:lstStyle>
            <a:lvl1pPr marL="0" indent="0">
              <a:buNone/>
              <a:defRPr sz="1855"/>
            </a:lvl1pPr>
            <a:lvl2pPr marL="424180" indent="0">
              <a:buNone/>
              <a:defRPr sz="1670"/>
            </a:lvl2pPr>
            <a:lvl3pPr marL="848995" indent="0">
              <a:buNone/>
              <a:defRPr sz="1485"/>
            </a:lvl3pPr>
            <a:lvl4pPr marL="1273175" indent="0">
              <a:buNone/>
              <a:defRPr sz="1300"/>
            </a:lvl4pPr>
            <a:lvl5pPr marL="1697355" indent="0">
              <a:buNone/>
              <a:defRPr sz="1300"/>
            </a:lvl5pPr>
            <a:lvl6pPr marL="2121535" indent="0">
              <a:buNone/>
              <a:defRPr sz="1300"/>
            </a:lvl6pPr>
            <a:lvl7pPr marL="2546350" indent="0">
              <a:buNone/>
              <a:defRPr sz="1300"/>
            </a:lvl7pPr>
            <a:lvl8pPr marL="2970530" indent="0">
              <a:buNone/>
              <a:defRPr sz="1300"/>
            </a:lvl8pPr>
            <a:lvl9pPr marL="3394710" indent="0">
              <a:buNone/>
              <a:defRPr sz="1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lstStyle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865563" y="7289800"/>
            <a:ext cx="3584575" cy="533400"/>
          </a:xfrm>
        </p:spPr>
        <p:txBody>
          <a:bodyPr/>
          <a:lstStyle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92194" name="标题 392193"/>
          <p:cNvSpPr>
            <a:spLocks noGrp="1"/>
          </p:cNvSpPr>
          <p:nvPr>
            <p:ph type="title"/>
          </p:nvPr>
        </p:nvSpPr>
        <p:spPr>
          <a:xfrm>
            <a:off x="849313" y="711200"/>
            <a:ext cx="9617075" cy="13335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92195" name="文本占位符 392194"/>
          <p:cNvSpPr>
            <a:spLocks noGrp="1"/>
          </p:cNvSpPr>
          <p:nvPr>
            <p:ph type="body" idx="1"/>
          </p:nvPr>
        </p:nvSpPr>
        <p:spPr>
          <a:xfrm>
            <a:off x="849313" y="2311400"/>
            <a:ext cx="9617075" cy="48006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92198" name="灯片编号占位符 392197"/>
          <p:cNvSpPr>
            <a:spLocks noGrp="1"/>
          </p:cNvSpPr>
          <p:nvPr>
            <p:ph type="sldNum" sz="quarter" idx="4"/>
          </p:nvPr>
        </p:nvSpPr>
        <p:spPr>
          <a:xfrm>
            <a:off x="8108950" y="7289800"/>
            <a:ext cx="2357438" cy="5334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lstStyle>
            <a:lvl1pPr algn="r">
              <a:defRPr sz="1700"/>
            </a:lvl1pPr>
          </a:lstStyle>
          <a:p>
            <a:pPr lvl="0" defTabSz="1103630" eaLnBrk="1" hangingPunct="1"/>
            <a:fld id="{9A0DB2DC-4C9A-4742-B13C-FB6460FD3503}" type="slidenum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2201" name="矩形 392200"/>
          <p:cNvSpPr/>
          <p:nvPr userDrawn="1"/>
        </p:nvSpPr>
        <p:spPr>
          <a:xfrm>
            <a:off x="4743450" y="3743325"/>
            <a:ext cx="11315700" cy="0"/>
          </a:xfrm>
          <a:prstGeom prst="rect">
            <a:avLst/>
          </a:prstGeom>
          <a:noFill/>
          <a:ln w="12700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777" y="142070"/>
            <a:ext cx="1441748" cy="3738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0" lvl="0" indent="0" algn="ctr" defTabSz="110363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5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14655" lvl="0" indent="-41465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7255" lvl="1" indent="-34480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3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9855" lvl="2" indent="-27622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32305" lvl="3" indent="-276225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82850" lvl="4" indent="-27432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110363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284" name="矩形 8283"/>
          <p:cNvSpPr/>
          <p:nvPr/>
        </p:nvSpPr>
        <p:spPr>
          <a:xfrm>
            <a:off x="2786063" y="16621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8290" name="文本框 8289"/>
          <p:cNvSpPr txBox="1"/>
          <p:nvPr/>
        </p:nvSpPr>
        <p:spPr>
          <a:xfrm>
            <a:off x="1905000" y="6934200"/>
            <a:ext cx="45720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上海交通大学 工业工程系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2" name="标题 829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10058400" cy="6248400"/>
          </a:xfrm>
        </p:spPr>
        <p:txBody>
          <a:bodyPr lIns="110377" tIns="55189" rIns="110377" bIns="55189" anchor="ctr" anchorCtr="0"/>
          <a:p>
            <a:pPr defTabSz="1103630">
              <a:buClrTx/>
              <a:buSzTx/>
              <a:buFontTx/>
              <a:buNone/>
            </a:pPr>
            <a:br>
              <a:rPr lang="zh-CN" altLang="en-US" sz="5300" kern="1200" baseline="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br>
              <a:rPr lang="zh-CN" altLang="en-US" sz="5300" kern="1200" baseline="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5300" kern="1200" baseline="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4000" b="1" kern="1200" baseline="0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第2章 生产组织形式和计划控制</a:t>
            </a:r>
            <a:br>
              <a:rPr lang="zh-CN" altLang="en-US" sz="5300" kern="1200" baseline="0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基本内容</a:t>
            </a:r>
            <a:br>
              <a:rPr lang="zh-CN" altLang="en-US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1.生产模式与组织形式</a:t>
            </a:r>
            <a:br>
              <a:rPr lang="zh-CN" altLang="en-US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2.生产计划的任务和内容</a:t>
            </a:r>
            <a:br>
              <a:rPr lang="zh-CN" altLang="en-US" sz="5300" kern="1200" baseline="0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3.生产控制的功能   </a:t>
            </a:r>
            <a:br>
              <a:rPr lang="zh-CN" altLang="zh-CN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br>
              <a:rPr lang="zh-CN" altLang="zh-CN" sz="5300" kern="1200" baseline="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endParaRPr lang="zh-CN" altLang="zh-CN" sz="5300" kern="1200" baseline="0" dirty="0">
              <a:solidFill>
                <a:srgbClr val="990033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362" name="标题 399361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流水生产的组织设计要点</a:t>
            </a:r>
            <a:endParaRPr lang="zh-CN" altLang="en-US" dirty="0"/>
          </a:p>
        </p:txBody>
      </p:sp>
      <p:sp>
        <p:nvSpPr>
          <p:cNvPr id="399363" name="文本占位符 399362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2800" b="1" dirty="0">
                <a:ea typeface="黑体" panose="02010609060101010101" pitchFamily="2" charset="-122"/>
              </a:rPr>
              <a:t>单一对象流水线：</a:t>
            </a:r>
            <a:endParaRPr lang="zh-CN" altLang="en-US" sz="2800" b="1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ea typeface="黑体" panose="02010609060101010101" pitchFamily="2" charset="-122"/>
              </a:rPr>
              <a:t>最重要的是确定“</a:t>
            </a:r>
            <a:r>
              <a:rPr lang="zh-CN" altLang="en-US" sz="2800" b="1" dirty="0">
                <a:ea typeface="黑体" panose="02010609060101010101" pitchFamily="2" charset="-122"/>
              </a:rPr>
              <a:t>生产节拍”：</a:t>
            </a:r>
            <a:endParaRPr lang="zh-CN" altLang="en-US" sz="2800" b="1" dirty="0"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sz="2800" b="1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ea typeface="黑体" panose="02010609060101010101" pitchFamily="2" charset="-122"/>
              </a:rPr>
              <a:t>       </a:t>
            </a:r>
            <a:endParaRPr lang="zh-CN" altLang="zh-CN" sz="2800" b="1"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sz="2800" b="1">
              <a:ea typeface="黑体" panose="02010609060101010101" pitchFamily="2" charset="-122"/>
            </a:endParaRPr>
          </a:p>
          <a:p>
            <a:endParaRPr lang="zh-CN" altLang="en-US" b="1">
              <a:ea typeface="黑体" panose="02010609060101010101" pitchFamily="2" charset="-122"/>
            </a:endParaRPr>
          </a:p>
        </p:txBody>
      </p:sp>
      <p:graphicFrame>
        <p:nvGraphicFramePr>
          <p:cNvPr id="399367" name="对象 399366"/>
          <p:cNvGraphicFramePr/>
          <p:nvPr/>
        </p:nvGraphicFramePr>
        <p:xfrm>
          <a:off x="1600200" y="3810000"/>
          <a:ext cx="70262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2273300" imgH="1574800" progId="Equation.3">
                  <p:embed/>
                </p:oleObj>
              </mc:Choice>
              <mc:Fallback>
                <p:oleObj name="" r:id="rId1" imgW="2273300" imgH="15748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00200" y="3810000"/>
                        <a:ext cx="7026275" cy="23320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0386" name="标题 400385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b="1" dirty="0">
                <a:ea typeface="黑体" panose="02010609060101010101" pitchFamily="2" charset="-122"/>
              </a:rPr>
              <a:t>计算工作中心负荷系数</a:t>
            </a:r>
            <a:endParaRPr lang="zh-CN" altLang="en-US" dirty="0"/>
          </a:p>
        </p:txBody>
      </p:sp>
      <p:sp>
        <p:nvSpPr>
          <p:cNvPr id="400387" name="文本占位符 400386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2800" dirty="0">
                <a:ea typeface="黑体" panose="02010609060101010101" pitchFamily="2" charset="-122"/>
              </a:rPr>
              <a:t>划分工作中心、确定各工作中心设备数：</a:t>
            </a:r>
            <a:endParaRPr lang="zh-CN" altLang="en-US" sz="2800" dirty="0"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sz="2800" dirty="0"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400389" name="对象 400388"/>
          <p:cNvGraphicFramePr/>
          <p:nvPr/>
        </p:nvGraphicFramePr>
        <p:xfrm>
          <a:off x="1905000" y="2895600"/>
          <a:ext cx="7448550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2628900" imgH="1562100" progId="Equation.3">
                  <p:embed/>
                </p:oleObj>
              </mc:Choice>
              <mc:Fallback>
                <p:oleObj name="" r:id="rId1" imgW="2628900" imgH="15621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05000" y="2895600"/>
                        <a:ext cx="7448550" cy="3038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1410" name="标题 401409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ea typeface="黑体" panose="02010609060101010101" pitchFamily="2" charset="-122"/>
              </a:rPr>
              <a:t>工序同期化</a:t>
            </a:r>
            <a:endParaRPr lang="zh-CN" altLang="en-US" dirty="0"/>
          </a:p>
        </p:txBody>
      </p:sp>
      <p:sp>
        <p:nvSpPr>
          <p:cNvPr id="401411" name="文本占位符 401410"/>
          <p:cNvSpPr>
            <a:spLocks noGrp="1"/>
          </p:cNvSpPr>
          <p:nvPr>
            <p:ph type="body" idx="1"/>
          </p:nvPr>
        </p:nvSpPr>
        <p:spPr>
          <a:xfrm>
            <a:off x="533400" y="2311400"/>
            <a:ext cx="10363200" cy="4800600"/>
          </a:xfrm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3200" b="1" dirty="0">
                <a:ea typeface="黑体" panose="02010609060101010101" pitchFamily="2" charset="-122"/>
              </a:rPr>
              <a:t>工序同期化就是尽可能使工序工时与节拍之比为：0.85-1.05,方法：</a:t>
            </a:r>
            <a:endParaRPr lang="zh-CN" altLang="en-US" sz="3200" b="1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b="1" dirty="0">
                <a:ea typeface="黑体" panose="02010609060101010101" pitchFamily="2" charset="-122"/>
              </a:rPr>
              <a:t>1. 改善加工设备，如设计好的工夹具；</a:t>
            </a:r>
            <a:endParaRPr lang="zh-CN" altLang="en-US" sz="3200" b="1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b="1" dirty="0">
                <a:ea typeface="黑体" panose="02010609060101010101" pitchFamily="2" charset="-122"/>
              </a:rPr>
              <a:t>2. 改用专用加工设备，培训操作工人，以减少调整等辅助时间；</a:t>
            </a:r>
            <a:endParaRPr lang="zh-CN" altLang="en-US" sz="3200" b="1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b="1" dirty="0">
                <a:ea typeface="黑体" panose="02010609060101010101" pitchFamily="2" charset="-122"/>
              </a:rPr>
              <a:t>3. 对装配线的工作中心，主要方法是分解和调整组合工序，使每个工作中心的各个工序之和接近节拍</a:t>
            </a:r>
            <a:r>
              <a:rPr lang="zh-CN" altLang="en-US" sz="2800" b="1" dirty="0">
                <a:ea typeface="黑体" panose="02010609060101010101" pitchFamily="2" charset="-122"/>
              </a:rPr>
              <a:t>。</a:t>
            </a:r>
            <a:endParaRPr lang="zh-CN" altLang="en-US" sz="2800" b="1" dirty="0"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2434" name="标题 402433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ea typeface="黑体" panose="02010609060101010101" pitchFamily="2" charset="-122"/>
              </a:rPr>
              <a:t>操作工人人数的确定</a:t>
            </a:r>
            <a:endParaRPr lang="zh-CN" altLang="en-US" dirty="0"/>
          </a:p>
        </p:txBody>
      </p:sp>
      <p:sp>
        <p:nvSpPr>
          <p:cNvPr id="402435" name="文本占位符 402434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以手工使用工具的工人人数：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dirty="0">
              <a:ea typeface="黑体" panose="02010609060101010101" pitchFamily="2" charset="-122"/>
            </a:endParaRPr>
          </a:p>
        </p:txBody>
      </p:sp>
      <p:graphicFrame>
        <p:nvGraphicFramePr>
          <p:cNvPr id="402436" name="对象 402435"/>
          <p:cNvGraphicFramePr/>
          <p:nvPr/>
        </p:nvGraphicFramePr>
        <p:xfrm>
          <a:off x="2667000" y="3581400"/>
          <a:ext cx="71628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111500" imgH="939800" progId="Equation.3">
                  <p:embed/>
                </p:oleObj>
              </mc:Choice>
              <mc:Fallback>
                <p:oleObj name="" r:id="rId1" imgW="3111500" imgH="9398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67000" y="3581400"/>
                        <a:ext cx="7162800" cy="2286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3458" name="标题 403457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ea typeface="黑体" panose="02010609060101010101" pitchFamily="2" charset="-122"/>
              </a:rPr>
              <a:t>操作工人人数的确定</a:t>
            </a:r>
            <a:endParaRPr lang="zh-CN" altLang="en-US" dirty="0">
              <a:ea typeface="黑体" panose="02010609060101010101" pitchFamily="2" charset="-122"/>
            </a:endParaRPr>
          </a:p>
        </p:txBody>
      </p:sp>
      <p:sp>
        <p:nvSpPr>
          <p:cNvPr id="403459" name="文本占位符 403458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以设备加工为主、工人操作设备：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sz="2800" dirty="0">
              <a:ea typeface="黑体" panose="02010609060101010101" pitchFamily="2" charset="-122"/>
            </a:endParaRPr>
          </a:p>
        </p:txBody>
      </p:sp>
      <p:graphicFrame>
        <p:nvGraphicFramePr>
          <p:cNvPr id="403460" name="对象 403459"/>
          <p:cNvGraphicFramePr/>
          <p:nvPr/>
        </p:nvGraphicFramePr>
        <p:xfrm>
          <a:off x="1752600" y="3886200"/>
          <a:ext cx="8329613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2628900" imgH="1168400" progId="Equation.3">
                  <p:embed/>
                </p:oleObj>
              </mc:Choice>
              <mc:Fallback>
                <p:oleObj name="" r:id="rId1" imgW="2628900" imgH="11684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2600" y="3886200"/>
                        <a:ext cx="8329613" cy="2270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4482" name="标题 404481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ea typeface="黑体" panose="02010609060101010101" pitchFamily="2" charset="-122"/>
              </a:rPr>
              <a:t>流水线平面布置设计</a:t>
            </a:r>
            <a:endParaRPr lang="zh-CN" altLang="en-US" dirty="0"/>
          </a:p>
        </p:txBody>
      </p:sp>
      <p:sp>
        <p:nvSpPr>
          <p:cNvPr id="404483" name="文本占位符 404482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endParaRPr lang="zh-CN" altLang="en-US"/>
          </a:p>
        </p:txBody>
      </p:sp>
      <p:sp>
        <p:nvSpPr>
          <p:cNvPr id="404484" name="直接连接符 404483"/>
          <p:cNvSpPr/>
          <p:nvPr/>
        </p:nvSpPr>
        <p:spPr>
          <a:xfrm>
            <a:off x="1676400" y="2819400"/>
            <a:ext cx="10668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86" name="直接连接符 404485"/>
          <p:cNvSpPr/>
          <p:nvPr/>
        </p:nvSpPr>
        <p:spPr>
          <a:xfrm>
            <a:off x="1676400" y="2819400"/>
            <a:ext cx="14478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88" name="直接连接符 404487"/>
          <p:cNvSpPr/>
          <p:nvPr/>
        </p:nvSpPr>
        <p:spPr>
          <a:xfrm>
            <a:off x="4343400" y="2590800"/>
            <a:ext cx="0" cy="838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89" name="直接连接符 404488"/>
          <p:cNvSpPr/>
          <p:nvPr/>
        </p:nvSpPr>
        <p:spPr>
          <a:xfrm>
            <a:off x="4343400" y="3429000"/>
            <a:ext cx="9906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0" name="直接连接符 404489"/>
          <p:cNvSpPr/>
          <p:nvPr/>
        </p:nvSpPr>
        <p:spPr>
          <a:xfrm>
            <a:off x="6858000" y="2743200"/>
            <a:ext cx="16764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1" name="直接连接符 404490"/>
          <p:cNvSpPr/>
          <p:nvPr/>
        </p:nvSpPr>
        <p:spPr>
          <a:xfrm>
            <a:off x="6858000" y="3352800"/>
            <a:ext cx="16764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3" name="直接连接符 404492"/>
          <p:cNvSpPr/>
          <p:nvPr/>
        </p:nvSpPr>
        <p:spPr>
          <a:xfrm>
            <a:off x="8534400" y="2743200"/>
            <a:ext cx="0" cy="609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4494" name="直接连接符 404493"/>
          <p:cNvSpPr/>
          <p:nvPr/>
        </p:nvSpPr>
        <p:spPr>
          <a:xfrm>
            <a:off x="1752600" y="4495800"/>
            <a:ext cx="16764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5" name="直接连接符 404494"/>
          <p:cNvSpPr/>
          <p:nvPr/>
        </p:nvSpPr>
        <p:spPr>
          <a:xfrm>
            <a:off x="1752600" y="5029200"/>
            <a:ext cx="17526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6" name="直接连接符 404495"/>
          <p:cNvSpPr/>
          <p:nvPr/>
        </p:nvSpPr>
        <p:spPr>
          <a:xfrm>
            <a:off x="1752600" y="5486400"/>
            <a:ext cx="17526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7" name="直接连接符 404496"/>
          <p:cNvSpPr/>
          <p:nvPr/>
        </p:nvSpPr>
        <p:spPr>
          <a:xfrm>
            <a:off x="3505200" y="4495800"/>
            <a:ext cx="0" cy="990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4498" name="直接连接符 404497"/>
          <p:cNvSpPr/>
          <p:nvPr/>
        </p:nvSpPr>
        <p:spPr>
          <a:xfrm>
            <a:off x="4495800" y="4495800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499" name="直接连接符 404498"/>
          <p:cNvSpPr/>
          <p:nvPr/>
        </p:nvSpPr>
        <p:spPr>
          <a:xfrm>
            <a:off x="6019800" y="4495800"/>
            <a:ext cx="0" cy="5334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500" name="直接连接符 404499"/>
          <p:cNvSpPr/>
          <p:nvPr/>
        </p:nvSpPr>
        <p:spPr>
          <a:xfrm flipH="1">
            <a:off x="4572000" y="5029200"/>
            <a:ext cx="14478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501" name="直接连接符 404500"/>
          <p:cNvSpPr/>
          <p:nvPr/>
        </p:nvSpPr>
        <p:spPr>
          <a:xfrm>
            <a:off x="4572000" y="5029200"/>
            <a:ext cx="0" cy="4572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502" name="直接连接符 404501"/>
          <p:cNvSpPr/>
          <p:nvPr/>
        </p:nvSpPr>
        <p:spPr>
          <a:xfrm>
            <a:off x="4572000" y="5486400"/>
            <a:ext cx="14478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503" name="椭圆 404502"/>
          <p:cNvSpPr/>
          <p:nvPr/>
        </p:nvSpPr>
        <p:spPr>
          <a:xfrm>
            <a:off x="7239000" y="4572000"/>
            <a:ext cx="1295400" cy="990600"/>
          </a:xfrm>
          <a:prstGeom prst="ellipse">
            <a:avLst/>
          </a:prstGeom>
          <a:solidFill>
            <a:srgbClr val="FFFF99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04504" name="直接连接符 404503"/>
          <p:cNvSpPr/>
          <p:nvPr/>
        </p:nvSpPr>
        <p:spPr>
          <a:xfrm flipH="1">
            <a:off x="8382000" y="4800600"/>
            <a:ext cx="6858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4505" name="直接连接符 404504"/>
          <p:cNvSpPr/>
          <p:nvPr/>
        </p:nvSpPr>
        <p:spPr>
          <a:xfrm>
            <a:off x="8534400" y="5181600"/>
            <a:ext cx="6096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5506" name="标题 405505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ea typeface="黑体" panose="02010609060101010101" pitchFamily="2" charset="-122"/>
              </a:rPr>
              <a:t>多对象流水线</a:t>
            </a:r>
            <a:endParaRPr lang="zh-CN" altLang="en-US" dirty="0"/>
          </a:p>
        </p:txBody>
      </p:sp>
      <p:sp>
        <p:nvSpPr>
          <p:cNvPr id="405507" name="文本占位符 405506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3200" b="1" dirty="0">
                <a:ea typeface="黑体" panose="02010609060101010101" pitchFamily="2" charset="-122"/>
              </a:rPr>
              <a:t>多对象流水线包括：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（1）</a:t>
            </a:r>
            <a:r>
              <a:rPr lang="zh-CN" altLang="en-US" sz="3200" dirty="0">
                <a:ea typeface="黑体" panose="02010609060101010101" pitchFamily="2" charset="-122"/>
              </a:rPr>
              <a:t>可变流水线：在同一线上加工类似产品，轮番生产，设备调整时间短；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（2）成组流水线：把零件类似的组，一组组轮番生产，组内改变零件，不需调整工夹具；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（3）混合流水线：可以生产多种零件，设备柔性要好，调整方便，工人是多面手。适合多品种、小批量生产，是近年来生产管理所追求的。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19492" name="矩形 319491"/>
          <p:cNvSpPr/>
          <p:nvPr/>
        </p:nvSpPr>
        <p:spPr>
          <a:xfrm>
            <a:off x="800100" y="2057400"/>
            <a:ext cx="10515600" cy="36576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/>
          <a:p>
            <a:pPr marL="742950" indent="-742950" defTabSz="1103630">
              <a:spcBef>
                <a:spcPct val="50000"/>
              </a:spcBef>
            </a:pPr>
            <a:r>
              <a:rPr lang="zh-CN" altLang="en-US" sz="2800" dirty="0">
                <a:solidFill>
                  <a:srgbClr val="9966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如大型电机、大型水压机、大型工程机械等</a:t>
            </a:r>
            <a:r>
              <a:rPr lang="zh-CN" altLang="en-US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742950" indent="-742950" defTabSz="1103630">
              <a:spcBef>
                <a:spcPct val="10000"/>
              </a:spcBef>
            </a:pP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742950" indent="-742950" defTabSz="1103630">
              <a:spcBef>
                <a:spcPct val="1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特点：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742950" indent="-742950" defTabSz="1103630"/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742950" indent="-742950" defTabSz="1103630"/>
            <a:r>
              <a:rPr lang="zh-CN" altLang="en-US" sz="3200" dirty="0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(1) 品种多，而每种订货不多，加工过程不一样；</a:t>
            </a:r>
            <a:endParaRPr lang="zh-CN" altLang="en-US" sz="3200" dirty="0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742950" indent="-742950" defTabSz="1103630"/>
            <a:r>
              <a:rPr lang="zh-CN" altLang="en-US" sz="3200" dirty="0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(3) 加工设备为通用设备，设备调整时间长，效率不高；</a:t>
            </a:r>
            <a:endParaRPr lang="zh-CN" altLang="en-US" sz="3200" dirty="0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742950" indent="-742950" defTabSz="1103630"/>
            <a:r>
              <a:rPr lang="zh-CN" altLang="en-US" sz="3200" dirty="0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(4)要求工人为技术多面手。</a:t>
            </a:r>
            <a:endParaRPr lang="zh-CN" altLang="en-US" sz="3200" dirty="0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742950" indent="-742950" defTabSz="1103630"/>
            <a:endParaRPr lang="zh-CN" altLang="en-US" sz="3200" dirty="0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742950" indent="-742950" defTabSz="1103630"/>
            <a:r>
              <a:rPr lang="zh-CN" altLang="en-US" sz="3200" dirty="0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zh-CN" altLang="en-US" sz="4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管理类似于项目管理。</a:t>
            </a:r>
            <a:endParaRPr lang="zh-CN" altLang="en-US" sz="40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19500" name="标题 319499"/>
          <p:cNvSpPr>
            <a:spLocks noGrp="1"/>
          </p:cNvSpPr>
          <p:nvPr>
            <p:ph type="title"/>
          </p:nvPr>
        </p:nvSpPr>
        <p:spPr>
          <a:xfrm>
            <a:off x="2362200" y="6858000"/>
            <a:ext cx="5867400" cy="6794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单件订货生产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9501" name="文本框 319500"/>
          <p:cNvSpPr txBox="1"/>
          <p:nvPr/>
        </p:nvSpPr>
        <p:spPr>
          <a:xfrm>
            <a:off x="685800" y="685800"/>
            <a:ext cx="4038600" cy="82391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单件订货生产</a:t>
            </a:r>
            <a:endParaRPr lang="zh-CN" altLang="en-US" sz="4800" dirty="0">
              <a:solidFill>
                <a:srgbClr val="FF33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4249" name="文本框 394248"/>
          <p:cNvSpPr txBox="1"/>
          <p:nvPr/>
        </p:nvSpPr>
        <p:spPr>
          <a:xfrm>
            <a:off x="2168525" y="7378700"/>
            <a:ext cx="5657850" cy="533400"/>
          </a:xfrm>
          <a:prstGeom prst="rect">
            <a:avLst/>
          </a:prstGeom>
          <a:noFill/>
          <a:ln w="12700">
            <a:noFill/>
          </a:ln>
        </p:spPr>
        <p:txBody>
          <a:bodyPr lIns="110377" tIns="55189" rIns="110377" bIns="55189">
            <a:spAutoFit/>
          </a:bodyPr>
          <a:p>
            <a:pPr algn="ctr" defTabSz="1103630">
              <a:spcBef>
                <a:spcPct val="50000"/>
              </a:spcBef>
            </a:pPr>
            <a:r>
              <a: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rPr>
              <a:t>上海交通大学 工业工程系</a:t>
            </a:r>
            <a:endParaRPr lang="zh-CN" altLang="en-US" sz="29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4250" name="标题 394249"/>
          <p:cNvSpPr>
            <a:spLocks noGrp="1"/>
          </p:cNvSpPr>
          <p:nvPr>
            <p:ph type="title" idx="4294967295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solidFill>
                  <a:srgbClr val="FF0000"/>
                </a:solidFill>
                <a:ea typeface="隶书" panose="02010509060101010101" pitchFamily="49" charset="-122"/>
              </a:rPr>
              <a:t>大规模定制生产模式</a:t>
            </a:r>
            <a:endParaRPr lang="zh-CN" altLang="en-US" dirty="0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394251" name="文本框 394250"/>
          <p:cNvSpPr txBox="1"/>
          <p:nvPr/>
        </p:nvSpPr>
        <p:spPr>
          <a:xfrm>
            <a:off x="0" y="1955800"/>
            <a:ext cx="11315700" cy="4492625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>
            <a:spAutoFit/>
          </a:bodyPr>
          <a:p>
            <a:pPr defTabSz="1103630"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339933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大规模定制方式：</a:t>
            </a:r>
            <a:r>
              <a:rPr lang="zh-CN" altLang="en-US" sz="29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可客户化-</a:t>
            </a:r>
            <a:r>
              <a: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rPr>
              <a:t>----由用户选择他需要的产品；</a:t>
            </a:r>
            <a:endParaRPr lang="zh-CN" altLang="en-US" sz="29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</a:t>
            </a:r>
            <a:r>
              <a:rPr lang="zh-CN" altLang="en-US" sz="2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自适应产品</a:t>
            </a:r>
            <a:r>
              <a: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rPr>
              <a:t>----- 由产品去适应用户的需求。</a:t>
            </a:r>
            <a:endParaRPr lang="zh-CN" altLang="en-US" sz="29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33993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大规模定制生产关键技术：</a:t>
            </a:r>
            <a:endParaRPr lang="zh-CN" altLang="en-US" sz="4000" dirty="0">
              <a:solidFill>
                <a:srgbClr val="339933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 设计：标准化、模块化、可制造设计、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CAD、PDM…..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2.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采用敏捷制造：成组技术、可重组制造、柔性加工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3   对市场周密的调查，建立客户数据库</a:t>
            </a:r>
            <a:r>
              <a:rPr lang="zh-CN" altLang="en-US" sz="2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r>
              <a: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endParaRPr lang="zh-CN" altLang="en-US" sz="29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849313" y="7289800"/>
            <a:ext cx="2357437" cy="533400"/>
          </a:xfrm>
        </p:spPr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7554" name="标题 407553"/>
          <p:cNvSpPr>
            <a:spLocks noGrp="1"/>
          </p:cNvSpPr>
          <p:nvPr>
            <p:ph type="title"/>
          </p:nvPr>
        </p:nvSpPr>
        <p:spPr/>
        <p:txBody>
          <a:bodyPr lIns="110377" tIns="55189" rIns="110377" bIns="55189" anchor="ctr" anchorCtr="0"/>
          <a:p>
            <a:r>
              <a:rPr lang="zh-CN" altLang="en-US" dirty="0">
                <a:ea typeface="黑体" panose="02010609060101010101" pitchFamily="2" charset="-122"/>
              </a:rPr>
              <a:t>多品种小批量生产</a:t>
            </a:r>
            <a:endParaRPr lang="zh-CN" altLang="en-US" dirty="0"/>
          </a:p>
        </p:txBody>
      </p:sp>
      <p:sp>
        <p:nvSpPr>
          <p:cNvPr id="407555" name="文本占位符 407554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 lIns="110377" tIns="55189" rIns="110377" bIns="55189"/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世界机电产品中多品种小批量的占：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1960年代约为：50%，到1980年代上升到：85%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成组技术就是为适应这种生产而发展起来的：利用几何形状和加工方法的相似性，将加工零件分组。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如：轴类占23%；轴套类占25%；法兰类占9%；</a:t>
            </a:r>
            <a:endParaRPr lang="zh-CN" altLang="en-US" sz="3200" dirty="0">
              <a:ea typeface="黑体" panose="02010609060101010101" pitchFamily="2" charset="-122"/>
            </a:endParaRPr>
          </a:p>
          <a:p>
            <a:pPr>
              <a:buNone/>
            </a:pPr>
            <a:r>
              <a:rPr lang="zh-CN" altLang="en-US" sz="3200" dirty="0">
                <a:ea typeface="黑体" panose="02010609060101010101" pitchFamily="2" charset="-122"/>
              </a:rPr>
              <a:t>柔性制造系统（</a:t>
            </a:r>
            <a:r>
              <a:rPr lang="en-US" altLang="zh-CN" sz="3200">
                <a:ea typeface="黑体" panose="02010609060101010101" pitchFamily="2" charset="-122"/>
              </a:rPr>
              <a:t>FMS）</a:t>
            </a:r>
            <a:r>
              <a:rPr lang="zh-CN" altLang="en-US" sz="3200" dirty="0">
                <a:ea typeface="黑体" panose="02010609060101010101" pitchFamily="2" charset="-122"/>
              </a:rPr>
              <a:t>是加工设备自身的柔性来适应零件的多变性。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12332" name="文本框 312331"/>
          <p:cNvSpPr txBox="1"/>
          <p:nvPr/>
        </p:nvSpPr>
        <p:spPr>
          <a:xfrm>
            <a:off x="833438" y="2560638"/>
            <a:ext cx="10058400" cy="42386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生产要素</a:t>
            </a:r>
            <a:endParaRPr lang="zh-CN" altLang="en-US" sz="3200" dirty="0">
              <a:solidFill>
                <a:srgbClr val="A5002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物质资源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生产活动（过程）中所用到的资金和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物资；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人力资源 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过程所需要的劳动能力；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信息资源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过程中使用的信息资源；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管理资源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对过程进行的管理。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12330" name="标题 312329"/>
          <p:cNvSpPr>
            <a:spLocks noGrp="1"/>
          </p:cNvSpPr>
          <p:nvPr>
            <p:ph type="title" idx="4294967295"/>
          </p:nvPr>
        </p:nvSpPr>
        <p:spPr>
          <a:xfrm>
            <a:off x="2362200" y="6705600"/>
            <a:ext cx="5486400" cy="80010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生产的基本概念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2331" name="文本框 312330"/>
          <p:cNvSpPr txBox="1"/>
          <p:nvPr/>
        </p:nvSpPr>
        <p:spPr>
          <a:xfrm>
            <a:off x="762000" y="685800"/>
            <a:ext cx="10058400" cy="179863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生产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是人们创造产品或服务的有组织的活动。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即：生产是将生产要素转换为有形和无形的生产财富（产品或服务）的活动，由此而增加附加价值和效用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3225" name="文本框 393224"/>
          <p:cNvSpPr txBox="1"/>
          <p:nvPr/>
        </p:nvSpPr>
        <p:spPr>
          <a:xfrm>
            <a:off x="2168525" y="7378700"/>
            <a:ext cx="5657850" cy="533400"/>
          </a:xfrm>
          <a:prstGeom prst="rect">
            <a:avLst/>
          </a:prstGeom>
          <a:noFill/>
          <a:ln w="12700">
            <a:noFill/>
          </a:ln>
        </p:spPr>
        <p:txBody>
          <a:bodyPr lIns="110377" tIns="55189" rIns="110377" bIns="55189">
            <a:spAutoFit/>
          </a:bodyPr>
          <a:p>
            <a:pPr algn="ctr" defTabSz="1103630">
              <a:spcBef>
                <a:spcPct val="50000"/>
              </a:spcBef>
            </a:pPr>
            <a:r>
              <a:rPr lang="zh-CN" altLang="en-US" sz="29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生产的组织形式</a:t>
            </a:r>
            <a:endParaRPr lang="zh-CN" altLang="en-US" sz="29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3226" name="文本框 393225"/>
          <p:cNvSpPr txBox="1"/>
          <p:nvPr/>
        </p:nvSpPr>
        <p:spPr>
          <a:xfrm>
            <a:off x="2357438" y="711200"/>
            <a:ext cx="6694487" cy="919163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>
            <a:spAutoFit/>
          </a:bodyPr>
          <a:p>
            <a:pPr defTabSz="1103630" eaLnBrk="1" hangingPunct="1">
              <a:spcBef>
                <a:spcPct val="50000"/>
              </a:spcBef>
            </a:pPr>
            <a:endParaRPr lang="zh-CN" altLang="en-US" sz="5300">
              <a:solidFill>
                <a:srgbClr val="A50021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93227" name="文本框 393226"/>
          <p:cNvSpPr txBox="1"/>
          <p:nvPr/>
        </p:nvSpPr>
        <p:spPr>
          <a:xfrm>
            <a:off x="942975" y="1778000"/>
            <a:ext cx="9523413" cy="5237163"/>
          </a:xfrm>
          <a:prstGeom prst="rect">
            <a:avLst/>
          </a:prstGeom>
          <a:noFill/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10377" tIns="55189" rIns="110377" bIns="55189">
            <a:spAutoFit/>
          </a:bodyPr>
          <a:p>
            <a:pPr defTabSz="1103630" eaLnBrk="1" hangingPunct="1">
              <a:spcBef>
                <a:spcPct val="50000"/>
              </a:spcBef>
            </a:pPr>
            <a:r>
              <a:rPr lang="zh-CN" altLang="en-US" sz="2900" dirty="0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生产的组织形式与工厂的</a:t>
            </a:r>
            <a:r>
              <a:rPr lang="zh-CN" altLang="en-US" sz="2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产品构成</a:t>
            </a:r>
            <a:r>
              <a:rPr lang="zh-CN" altLang="en-US" sz="2900" dirty="0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有关：</a:t>
            </a:r>
            <a:endParaRPr lang="zh-CN" altLang="en-US" sz="2900" dirty="0">
              <a:solidFill>
                <a:srgbClr val="CC66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2900" dirty="0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</a:t>
            </a:r>
            <a:r>
              <a:rPr lang="zh-CN" altLang="en-US" sz="39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单件、大量、多品种小批量？</a:t>
            </a:r>
            <a:endParaRPr lang="zh-CN" altLang="en-US" sz="39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29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endParaRPr lang="zh-CN" altLang="en-US" sz="29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29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要做两件事：</a:t>
            </a:r>
            <a:endParaRPr lang="zh-CN" altLang="en-US" sz="3900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39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（1）对本厂产品进行分类；</a:t>
            </a:r>
            <a:endParaRPr lang="zh-CN" altLang="en-US" sz="3900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defTabSz="1103630" eaLnBrk="1" hangingPunct="1">
              <a:spcBef>
                <a:spcPct val="50000"/>
              </a:spcBef>
            </a:pPr>
            <a:r>
              <a:rPr lang="zh-CN" altLang="en-US" sz="39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（2）根据产品类型采用合理的组织形式。</a:t>
            </a:r>
            <a:endParaRPr lang="zh-CN" altLang="en-US" sz="3900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defTabSz="1103630" eaLnBrk="1" hangingPunct="1">
              <a:spcBef>
                <a:spcPct val="50000"/>
              </a:spcBef>
            </a:pPr>
            <a:endParaRPr lang="zh-CN" altLang="en-US" sz="3900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93228" name="标题 393227"/>
          <p:cNvSpPr>
            <a:spLocks noGrp="1"/>
          </p:cNvSpPr>
          <p:nvPr>
            <p:ph type="title" idx="4294967295"/>
          </p:nvPr>
        </p:nvSpPr>
        <p:spPr>
          <a:xfrm>
            <a:off x="849313" y="0"/>
            <a:ext cx="9617075" cy="2044700"/>
          </a:xfrm>
        </p:spPr>
        <p:txBody>
          <a:bodyPr lIns="110377" tIns="55189" rIns="110377" bIns="55189" anchor="ctr" anchorCtr="0"/>
          <a:p>
            <a:r>
              <a:rPr lang="zh-CN" altLang="en-US" dirty="0">
                <a:solidFill>
                  <a:srgbClr val="CC3300"/>
                </a:solidFill>
                <a:ea typeface="隶书" panose="02010509060101010101" pitchFamily="49" charset="-122"/>
              </a:rPr>
              <a:t>生产组织形式</a:t>
            </a:r>
            <a:endParaRPr lang="zh-CN" altLang="en-US" dirty="0">
              <a:solidFill>
                <a:srgbClr val="CC3300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p>
            <a:pPr lvl="0" defTabSz="1103630" eaLnBrk="1" hangingPunct="1"/>
            <a:fld id="{BB962C8B-B14F-4D97-AF65-F5344CB8AC3E}" type="datetime8"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7081" name="文本框 387080"/>
          <p:cNvSpPr txBox="1"/>
          <p:nvPr/>
        </p:nvSpPr>
        <p:spPr>
          <a:xfrm>
            <a:off x="2168525" y="7378700"/>
            <a:ext cx="5657850" cy="552450"/>
          </a:xfrm>
          <a:prstGeom prst="rect">
            <a:avLst/>
          </a:prstGeom>
          <a:noFill/>
          <a:ln w="12700">
            <a:noFill/>
          </a:ln>
        </p:spPr>
        <p:txBody>
          <a:bodyPr lIns="110377" tIns="55189" rIns="110377" bIns="55189">
            <a:spAutoFit/>
          </a:bodyPr>
          <a:p>
            <a:pPr algn="ctr" defTabSz="1103630">
              <a:spcBef>
                <a:spcPct val="50000"/>
              </a:spcBef>
            </a:pPr>
            <a:r>
              <a:rPr lang="zh-CN" altLang="en-US" sz="29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产  品  分  类</a:t>
            </a:r>
            <a:endParaRPr lang="zh-CN" altLang="en-US" sz="29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87082" name="对象 387081"/>
          <p:cNvGraphicFramePr/>
          <p:nvPr/>
        </p:nvGraphicFramePr>
        <p:xfrm>
          <a:off x="928688" y="222250"/>
          <a:ext cx="10387012" cy="697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4008120" imgH="4259580" progId="Visio.Drawing.6">
                  <p:embed/>
                </p:oleObj>
              </mc:Choice>
              <mc:Fallback>
                <p:oleObj name="" r:id="rId1" imgW="4008120" imgH="4259580" progId="Visio.Drawing.6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28688" y="222250"/>
                        <a:ext cx="10387012" cy="6978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83" name="标题 387082"/>
          <p:cNvSpPr>
            <a:spLocks noGrp="1"/>
          </p:cNvSpPr>
          <p:nvPr>
            <p:ph type="title" idx="4294967295"/>
          </p:nvPr>
        </p:nvSpPr>
        <p:spPr/>
        <p:txBody>
          <a:bodyPr lIns="110377" tIns="55189" rIns="110377" bIns="55189" anchor="ctr" anchorCtr="0"/>
          <a:p>
            <a:r>
              <a:rPr lang="zh-CN" altLang="en-US" sz="3200" dirty="0">
                <a:solidFill>
                  <a:srgbClr val="FF3300"/>
                </a:solidFill>
              </a:rPr>
              <a:t>产 品 分 类</a:t>
            </a:r>
            <a:endParaRPr lang="zh-CN" altLang="en-US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44074" name="标题 344073"/>
          <p:cNvSpPr>
            <a:spLocks noGrp="1"/>
          </p:cNvSpPr>
          <p:nvPr>
            <p:ph type="title"/>
          </p:nvPr>
        </p:nvSpPr>
        <p:spPr>
          <a:xfrm>
            <a:off x="2895600" y="6858000"/>
            <a:ext cx="4800600" cy="6794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生产过程组织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4081" name="文本框 344080"/>
          <p:cNvSpPr txBox="1"/>
          <p:nvPr/>
        </p:nvSpPr>
        <p:spPr>
          <a:xfrm>
            <a:off x="685800" y="914400"/>
            <a:ext cx="9944100" cy="5162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dirty="0">
                <a:solidFill>
                  <a:srgbClr val="A5002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生产过程组织一般划分成一些基本单位，如车间、工段</a:t>
            </a:r>
            <a:endParaRPr lang="zh-CN" altLang="en-US" sz="3200" dirty="0">
              <a:solidFill>
                <a:srgbClr val="A5002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457200" indent="-457200">
              <a:buNone/>
            </a:pPr>
            <a:r>
              <a:rPr lang="zh-CN" altLang="en-US" sz="3200" dirty="0">
                <a:solidFill>
                  <a:srgbClr val="A5002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和班组，这些单位按两种基本原则组织的：</a:t>
            </a:r>
            <a:endParaRPr lang="zh-CN" altLang="en-US" sz="3200" dirty="0">
              <a:solidFill>
                <a:srgbClr val="A5002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457200" indent="-457200" algn="dist">
              <a:spcBef>
                <a:spcPct val="50000"/>
              </a:spcBef>
              <a:buAutoNum type="arabicPeriod"/>
            </a:pPr>
            <a:r>
              <a:rPr lang="zh-CN" altLang="en-US" sz="3200" b="1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工艺专业化原则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——</a:t>
            </a:r>
            <a:r>
              <a:rPr lang="zh-CN" altLang="en-US" sz="3200" dirty="0">
                <a:latin typeface="华文细黑" panose="02010600040101010101" pitchFamily="2" charset="-122"/>
                <a:ea typeface="华文细黑" panose="02010600040101010101" pitchFamily="2" charset="-122"/>
              </a:rPr>
              <a:t>即按生产工艺的特点来组织生</a:t>
            </a:r>
            <a:endParaRPr lang="zh-CN" altLang="en-US" sz="32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 algn="dist">
              <a:spcBef>
                <a:spcPct val="20000"/>
              </a:spcBef>
              <a:buNone/>
            </a:pPr>
            <a:r>
              <a:rPr lang="zh-CN" altLang="en-US" sz="3200" dirty="0">
                <a:latin typeface="华文细黑" panose="02010600040101010101" pitchFamily="2" charset="-122"/>
                <a:ea typeface="华文细黑" panose="02010600040101010101" pitchFamily="2" charset="-122"/>
              </a:rPr>
              <a:t>产单位，在一个单位（如车间）集中同种类型的设备及</a:t>
            </a:r>
            <a:endParaRPr lang="zh-CN" altLang="en-US" sz="32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>
              <a:spcBef>
                <a:spcPct val="20000"/>
              </a:spcBef>
              <a:buNone/>
            </a:pPr>
            <a:r>
              <a:rPr lang="zh-CN" altLang="en-US" sz="3200" dirty="0">
                <a:latin typeface="华文细黑" panose="02010600040101010101" pitchFamily="2" charset="-122"/>
                <a:ea typeface="华文细黑" panose="02010600040101010101" pitchFamily="2" charset="-122"/>
              </a:rPr>
              <a:t>工人。如：</a:t>
            </a:r>
            <a:endParaRPr lang="zh-CN" altLang="en-US" sz="32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	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机械加工车间：车床工段、铣床工段、钻床工段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	热处理车间：淬火工段、退火工段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	装配车间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45097" name="标题 345096"/>
          <p:cNvSpPr>
            <a:spLocks noGrp="1"/>
          </p:cNvSpPr>
          <p:nvPr>
            <p:ph type="title"/>
          </p:nvPr>
        </p:nvSpPr>
        <p:spPr>
          <a:xfrm>
            <a:off x="4059238" y="6858000"/>
            <a:ext cx="5389562" cy="6794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生产过程组织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5099" name="文本框 345098"/>
          <p:cNvSpPr txBox="1"/>
          <p:nvPr/>
        </p:nvSpPr>
        <p:spPr>
          <a:xfrm>
            <a:off x="990600" y="1066800"/>
            <a:ext cx="9867900" cy="5159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优点：</a:t>
            </a:r>
            <a:endParaRPr lang="zh-CN" altLang="en-US" sz="3200" b="1" dirty="0">
              <a:solidFill>
                <a:srgbClr val="9900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设备利用率高，个别设备出现问题，影响不大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工人固定于一种设备，有利于专业技术的提高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可以比较容易适应不同类型产品，柔性较大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缺点：</a:t>
            </a:r>
            <a:endParaRPr lang="zh-CN" altLang="en-US" sz="3200" b="1" dirty="0">
              <a:solidFill>
                <a:srgbClr val="9900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产品（半成品）、原材料运输路线长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产品在加工过程中停放、等待时间长，延长了生产周期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各生产单位之间协作、往来频繁，管理较困难</a:t>
            </a: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	</a:t>
            </a:r>
            <a:endParaRPr lang="zh-CN" altLang="en-US" sz="28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46121" name="标题 346120"/>
          <p:cNvSpPr>
            <a:spLocks noGrp="1"/>
          </p:cNvSpPr>
          <p:nvPr>
            <p:ph type="title"/>
          </p:nvPr>
        </p:nvSpPr>
        <p:spPr>
          <a:xfrm>
            <a:off x="4059238" y="6858000"/>
            <a:ext cx="5389562" cy="6794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生产过程组织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6123" name="文本框 346122"/>
          <p:cNvSpPr txBox="1"/>
          <p:nvPr/>
        </p:nvSpPr>
        <p:spPr>
          <a:xfrm>
            <a:off x="914400" y="914400"/>
            <a:ext cx="9753600" cy="5462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 algn="dist">
              <a:spcBef>
                <a:spcPct val="50000"/>
              </a:spcBef>
              <a:buAutoNum type="arabicPeriod" startAt="2"/>
            </a:pPr>
            <a:r>
              <a:rPr lang="zh-CN" altLang="en-US" sz="3200" b="1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对象专业化（汽车、家电、齿轮箱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……</a:t>
            </a:r>
            <a:r>
              <a:rPr lang="zh-CN" altLang="en-US" sz="3200" b="1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)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——</a:t>
            </a:r>
            <a:r>
              <a:rPr lang="zh-CN" altLang="en-US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以产品</a:t>
            </a:r>
            <a:endParaRPr lang="zh-CN" altLang="en-US" sz="28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 algn="dist">
              <a:buNone/>
            </a:pPr>
            <a:r>
              <a:rPr lang="zh-CN" altLang="en-US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  （或零部件）为对象来构筑生产单位的。一个生产单位基本</a:t>
            </a:r>
            <a:endParaRPr lang="zh-CN" altLang="en-US" sz="28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>
              <a:buNone/>
            </a:pPr>
            <a:r>
              <a:rPr lang="zh-CN" altLang="en-US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    上可以完成一个产品或部件的生产。又称封闭式生产单位</a:t>
            </a:r>
            <a:endParaRPr lang="en-US" altLang="zh-CN" sz="28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优点：</a:t>
            </a:r>
            <a:endParaRPr lang="zh-CN" altLang="en-US" sz="3200" b="1" dirty="0">
              <a:solidFill>
                <a:srgbClr val="9900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可以大大缩减产品在加工过程中的运输距离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可以减少加工过程中的在制品库存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可以采用先进生产组织形式</a:t>
            </a:r>
            <a:r>
              <a:rPr lang="zh-CN" altLang="en-US" sz="2800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流水线生产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AutoNum type="arabicParenBoth"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减少生产单位的协作关系，简化计划管理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50000"/>
              </a:spcBef>
              <a:buNone/>
            </a:pPr>
            <a:r>
              <a:rPr lang="zh-CN" altLang="en-US" sz="3200" b="1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缺点：</a:t>
            </a: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设备利用率低	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p>
            <a:pPr lvl="0" defTabSz="110363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86058" name="对象 386057"/>
          <p:cNvGraphicFramePr/>
          <p:nvPr/>
        </p:nvGraphicFramePr>
        <p:xfrm>
          <a:off x="1979613" y="533400"/>
          <a:ext cx="8299450" cy="668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5267960" imgH="4907280" progId="Visio.Drawing.6">
                  <p:embed/>
                </p:oleObj>
              </mc:Choice>
              <mc:Fallback>
                <p:oleObj name="" r:id="rId1" imgW="5267960" imgH="4907280" progId="Visio.Drawing.6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79613" y="533400"/>
                        <a:ext cx="8299450" cy="6680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9" name="标题 386058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010400" cy="762000"/>
          </a:xfrm>
        </p:spPr>
        <p:txBody>
          <a:bodyPr lIns="110377" tIns="55189" rIns="110377" bIns="55189" anchor="ctr" anchorCtr="0"/>
          <a:p>
            <a:r>
              <a:rPr lang="zh-CN" altLang="en-US" sz="3200" dirty="0">
                <a:solidFill>
                  <a:srgbClr val="FF3300"/>
                </a:solidFill>
              </a:rPr>
              <a:t>生产布置的形式</a:t>
            </a: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86060" name="文本框 386059"/>
          <p:cNvSpPr txBox="1"/>
          <p:nvPr/>
        </p:nvSpPr>
        <p:spPr>
          <a:xfrm>
            <a:off x="3048000" y="7315200"/>
            <a:ext cx="5715000" cy="5794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生产设备布置的两种基本形式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6061" name="文本框 386060"/>
          <p:cNvSpPr txBox="1"/>
          <p:nvPr/>
        </p:nvSpPr>
        <p:spPr>
          <a:xfrm>
            <a:off x="0" y="4191000"/>
            <a:ext cx="22860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按产品专业化：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6062" name="文本框 386061"/>
          <p:cNvSpPr txBox="1"/>
          <p:nvPr/>
        </p:nvSpPr>
        <p:spPr>
          <a:xfrm>
            <a:off x="0" y="1143000"/>
            <a:ext cx="22098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按工艺专业化：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98338" name="标题 398337"/>
          <p:cNvSpPr>
            <a:spLocks noGrp="1"/>
          </p:cNvSpPr>
          <p:nvPr>
            <p:ph type="ctrTitle"/>
          </p:nvPr>
        </p:nvSpPr>
        <p:spPr>
          <a:xfrm>
            <a:off x="939800" y="13335"/>
            <a:ext cx="8498840" cy="1283970"/>
          </a:xfrm>
        </p:spPr>
        <p:txBody>
          <a:bodyPr lIns="110377" tIns="55189" rIns="110377" bIns="55189" anchor="ctr" anchorCtr="0"/>
          <a:p>
            <a:pPr defTabSz="1103630">
              <a:buClrTx/>
              <a:buSzTx/>
              <a:buFontTx/>
              <a:buNone/>
            </a:pPr>
            <a:r>
              <a:rPr lang="zh-CN" altLang="en-US" sz="5300" kern="1200" baseline="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工艺矩阵</a:t>
            </a:r>
            <a:endParaRPr lang="zh-CN" altLang="en-US" sz="5300" kern="1200" baseline="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398340" name="组合 398339"/>
          <p:cNvGrpSpPr/>
          <p:nvPr/>
        </p:nvGrpSpPr>
        <p:grpSpPr>
          <a:xfrm>
            <a:off x="239395" y="1223010"/>
            <a:ext cx="11000105" cy="6590665"/>
            <a:chOff x="816" y="1344"/>
            <a:chExt cx="6336" cy="3696"/>
          </a:xfrm>
        </p:grpSpPr>
        <p:sp>
          <p:nvSpPr>
            <p:cNvPr id="398341" name="矩形 398340"/>
            <p:cNvSpPr/>
            <p:nvPr/>
          </p:nvSpPr>
          <p:spPr>
            <a:xfrm>
              <a:off x="2081" y="2206"/>
              <a:ext cx="4888" cy="277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98342" name="文本框 398341"/>
            <p:cNvSpPr txBox="1"/>
            <p:nvPr/>
          </p:nvSpPr>
          <p:spPr>
            <a:xfrm>
              <a:off x="2828" y="3937"/>
              <a:ext cx="2172" cy="6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0377" tIns="55189" rIns="110377" bIns="55189">
              <a:spAutoFit/>
            </a:bodyPr>
            <a:p>
              <a:pPr defTabSz="1103630">
                <a:spcBef>
                  <a:spcPct val="50000"/>
                </a:spcBef>
              </a:pPr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生产率提高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defTabSz="1103630">
                <a:spcBef>
                  <a:spcPct val="50000"/>
                </a:spcBef>
              </a:pPr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柔性降低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43" name="文本框 398342"/>
            <p:cNvSpPr txBox="1"/>
            <p:nvPr/>
          </p:nvSpPr>
          <p:spPr>
            <a:xfrm>
              <a:off x="4979" y="2431"/>
              <a:ext cx="2173" cy="6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0377" tIns="55189" rIns="110377" bIns="55189">
              <a:spAutoFit/>
            </a:bodyPr>
            <a:p>
              <a:pPr defTabSz="1103630">
                <a:spcBef>
                  <a:spcPct val="50000"/>
                </a:spcBef>
              </a:pPr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生产率降低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defTabSz="1103630">
                <a:spcBef>
                  <a:spcPct val="50000"/>
                </a:spcBef>
              </a:pPr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柔性提高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44" name="直接连接符 398343"/>
            <p:cNvSpPr/>
            <p:nvPr/>
          </p:nvSpPr>
          <p:spPr>
            <a:xfrm>
              <a:off x="1200" y="2160"/>
              <a:ext cx="0" cy="28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98345" name="文本框 398344"/>
            <p:cNvSpPr txBox="1"/>
            <p:nvPr/>
          </p:nvSpPr>
          <p:spPr>
            <a:xfrm>
              <a:off x="816" y="2880"/>
              <a:ext cx="247" cy="15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0377" tIns="55189" rIns="110377" bIns="55189">
              <a:spAutoFit/>
            </a:bodyPr>
            <a:p>
              <a:pPr defTabSz="1103630">
                <a:spcBef>
                  <a:spcPct val="50000"/>
                </a:spcBef>
              </a:pPr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生产组织形式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46" name="文本框 398345"/>
            <p:cNvSpPr txBox="1"/>
            <p:nvPr/>
          </p:nvSpPr>
          <p:spPr>
            <a:xfrm>
              <a:off x="2158" y="1728"/>
              <a:ext cx="1202" cy="397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 fontAlgn="ctr">
                <a:spcBef>
                  <a:spcPct val="50000"/>
                </a:spcBef>
              </a:pPr>
              <a:r>
                <a:rPr lang="zh-CN" altLang="en-US" sz="3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单件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47" name="文本框 398346"/>
            <p:cNvSpPr txBox="1"/>
            <p:nvPr/>
          </p:nvSpPr>
          <p:spPr>
            <a:xfrm>
              <a:off x="3358" y="1728"/>
              <a:ext cx="1202" cy="397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>
                <a:spcBef>
                  <a:spcPct val="50000"/>
                </a:spcBef>
              </a:pPr>
              <a:r>
                <a:rPr lang="zh-CN" altLang="en-US" sz="3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小批量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48" name="文本框 398347"/>
            <p:cNvSpPr txBox="1"/>
            <p:nvPr/>
          </p:nvSpPr>
          <p:spPr>
            <a:xfrm>
              <a:off x="5760" y="1728"/>
              <a:ext cx="1202" cy="397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>
                <a:spcBef>
                  <a:spcPct val="50000"/>
                </a:spcBef>
              </a:pPr>
              <a:r>
                <a:rPr lang="zh-CN" altLang="en-US" sz="3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连续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49" name="文本框 398348"/>
            <p:cNvSpPr txBox="1"/>
            <p:nvPr/>
          </p:nvSpPr>
          <p:spPr>
            <a:xfrm>
              <a:off x="4558" y="1728"/>
              <a:ext cx="1202" cy="397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>
                <a:spcBef>
                  <a:spcPct val="50000"/>
                </a:spcBef>
              </a:pPr>
              <a:r>
                <a:rPr lang="zh-CN" altLang="en-US" sz="3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大批量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0" name="文本框 398349"/>
            <p:cNvSpPr txBox="1"/>
            <p:nvPr/>
          </p:nvSpPr>
          <p:spPr>
            <a:xfrm>
              <a:off x="1336" y="2200"/>
              <a:ext cx="680" cy="714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 fontAlgn="ctr">
                <a:spcBef>
                  <a:spcPct val="50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按工艺布置的车间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1" name="文本框 398350"/>
            <p:cNvSpPr txBox="1"/>
            <p:nvPr/>
          </p:nvSpPr>
          <p:spPr>
            <a:xfrm>
              <a:off x="1336" y="2912"/>
              <a:ext cx="680" cy="714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>
                <a:spcBef>
                  <a:spcPct val="50000"/>
                </a:spcBef>
              </a:pPr>
              <a:endParaRPr lang="zh-CN" altLang="en-US" sz="29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2" name="文本框 398351"/>
            <p:cNvSpPr txBox="1"/>
            <p:nvPr/>
          </p:nvSpPr>
          <p:spPr>
            <a:xfrm>
              <a:off x="1334" y="3632"/>
              <a:ext cx="680" cy="680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>
                <a:spcBef>
                  <a:spcPct val="50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按产品布置流水线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3" name="文本框 398352"/>
            <p:cNvSpPr txBox="1"/>
            <p:nvPr/>
          </p:nvSpPr>
          <p:spPr>
            <a:xfrm>
              <a:off x="1336" y="4312"/>
              <a:ext cx="680" cy="680"/>
            </a:xfrm>
            <a:prstGeom prst="rect">
              <a:avLst/>
            </a:prstGeom>
            <a:noFill/>
            <a:ln w="9525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110377" tIns="55189" rIns="110377" bIns="55189"/>
            <a:p>
              <a:pPr algn="ctr" defTabSz="1103630">
                <a:spcBef>
                  <a:spcPct val="50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连续生产线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4" name="椭圆 398353"/>
            <p:cNvSpPr/>
            <p:nvPr/>
          </p:nvSpPr>
          <p:spPr>
            <a:xfrm>
              <a:off x="2448" y="2296"/>
              <a:ext cx="624" cy="624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lIns="110377" tIns="55189" rIns="110377" bIns="55189" anchor="ctr" anchorCtr="0"/>
            <a:p>
              <a:pPr algn="ctr" defTabSz="1103630"/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齿轮减速器</a:t>
              </a:r>
              <a:endPara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5" name="椭圆 398354"/>
            <p:cNvSpPr/>
            <p:nvPr/>
          </p:nvSpPr>
          <p:spPr>
            <a:xfrm>
              <a:off x="3600" y="2928"/>
              <a:ext cx="624" cy="624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lIns="110377" tIns="55189" rIns="110377" bIns="55189" anchor="ctr" anchorCtr="0"/>
            <a:p>
              <a:pPr algn="ctr" defTabSz="1103630"/>
              <a:r>
                <a:rPr lang="zh-CN" altLang="en-US" sz="1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重型设备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6" name="椭圆 398355"/>
            <p:cNvSpPr/>
            <p:nvPr/>
          </p:nvSpPr>
          <p:spPr>
            <a:xfrm>
              <a:off x="4752" y="3592"/>
              <a:ext cx="624" cy="624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lIns="110377" tIns="55189" rIns="110377" bIns="55189" anchor="ctr" anchorCtr="0"/>
            <a:p>
              <a:pPr algn="ctr" defTabSz="1103630"/>
              <a:r>
                <a:rPr lang="zh-CN" altLang="en-US" sz="1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汽车组装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7" name="椭圆 398356"/>
            <p:cNvSpPr/>
            <p:nvPr/>
          </p:nvSpPr>
          <p:spPr>
            <a:xfrm>
              <a:off x="5952" y="4264"/>
              <a:ext cx="624" cy="624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lIns="110377" tIns="55189" rIns="110377" bIns="55189" anchor="ctr" anchorCtr="0"/>
            <a:p>
              <a:pPr algn="ctr" defTabSz="1103630"/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啤酒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58" name="直接连接符 398357"/>
            <p:cNvSpPr/>
            <p:nvPr/>
          </p:nvSpPr>
          <p:spPr>
            <a:xfrm>
              <a:off x="3120" y="2784"/>
              <a:ext cx="432" cy="240"/>
            </a:xfrm>
            <a:prstGeom prst="line">
              <a:avLst/>
            </a:prstGeom>
            <a:ln w="50800" cap="flat" cmpd="sng">
              <a:solidFill>
                <a:srgbClr val="CCFFCC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98359" name="文本框 398358"/>
            <p:cNvSpPr txBox="1"/>
            <p:nvPr/>
          </p:nvSpPr>
          <p:spPr>
            <a:xfrm>
              <a:off x="4080" y="1344"/>
              <a:ext cx="2352" cy="31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10377" tIns="55189" rIns="110377" bIns="55189">
              <a:spAutoFit/>
            </a:bodyPr>
            <a:p>
              <a:pPr defTabSz="1103630">
                <a:spcBef>
                  <a:spcPct val="50000"/>
                </a:spcBef>
              </a:pPr>
              <a:r>
                <a:rPr lang="zh-CN" altLang="en-US" sz="29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生产类型</a:t>
              </a:r>
              <a:endParaRPr lang="zh-CN" altLang="en-US" sz="29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8360" name="直接连接符 398359"/>
            <p:cNvSpPr/>
            <p:nvPr/>
          </p:nvSpPr>
          <p:spPr>
            <a:xfrm>
              <a:off x="2208" y="1632"/>
              <a:ext cx="46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98361" name="直接连接符 398360"/>
            <p:cNvSpPr/>
            <p:nvPr/>
          </p:nvSpPr>
          <p:spPr>
            <a:xfrm>
              <a:off x="4320" y="3456"/>
              <a:ext cx="432" cy="240"/>
            </a:xfrm>
            <a:prstGeom prst="line">
              <a:avLst/>
            </a:prstGeom>
            <a:ln w="50800" cap="flat" cmpd="sng">
              <a:solidFill>
                <a:srgbClr val="CCFFCC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98362" name="直接连接符 398361"/>
            <p:cNvSpPr/>
            <p:nvPr/>
          </p:nvSpPr>
          <p:spPr>
            <a:xfrm>
              <a:off x="5520" y="4128"/>
              <a:ext cx="432" cy="240"/>
            </a:xfrm>
            <a:prstGeom prst="line">
              <a:avLst/>
            </a:prstGeom>
            <a:ln w="50800" cap="flat" cmpd="sng">
              <a:solidFill>
                <a:srgbClr val="CCFFCC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98363" name="下箭头 398362"/>
            <p:cNvSpPr/>
            <p:nvPr/>
          </p:nvSpPr>
          <p:spPr>
            <a:xfrm>
              <a:off x="2544" y="3888"/>
              <a:ext cx="96" cy="816"/>
            </a:xfrm>
            <a:prstGeom prst="downArrow">
              <a:avLst>
                <a:gd name="adj1" fmla="val 50000"/>
                <a:gd name="adj2" fmla="val 2125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98364" name="左箭头 398363"/>
            <p:cNvSpPr/>
            <p:nvPr/>
          </p:nvSpPr>
          <p:spPr>
            <a:xfrm rot="5400000" flipV="1">
              <a:off x="5738" y="2757"/>
              <a:ext cx="907" cy="96"/>
            </a:xfrm>
            <a:prstGeom prst="leftArrow">
              <a:avLst>
                <a:gd name="adj1" fmla="val 50000"/>
                <a:gd name="adj2" fmla="val 23619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98365" name="文本框 398364"/>
          <p:cNvSpPr txBox="1"/>
          <p:nvPr/>
        </p:nvSpPr>
        <p:spPr>
          <a:xfrm>
            <a:off x="1167765" y="4278630"/>
            <a:ext cx="1144905" cy="1143635"/>
          </a:xfrm>
          <a:prstGeom prst="rect">
            <a:avLst/>
          </a:prstGeom>
          <a:noFill/>
          <a:ln w="12700">
            <a:noFill/>
          </a:ln>
        </p:spPr>
        <p:txBody>
          <a:bodyPr>
            <a:noAutofit/>
          </a:bodyPr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按成组技术布置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99010" name="标题 299009"/>
          <p:cNvSpPr>
            <a:spLocks noGrp="1"/>
          </p:cNvSpPr>
          <p:nvPr>
            <p:ph type="title"/>
          </p:nvPr>
        </p:nvSpPr>
        <p:spPr>
          <a:xfrm>
            <a:off x="3260725" y="6788150"/>
            <a:ext cx="5273675" cy="7556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生产计划系统框架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99020" name="直接连接符 299019"/>
          <p:cNvSpPr/>
          <p:nvPr/>
        </p:nvSpPr>
        <p:spPr>
          <a:xfrm>
            <a:off x="1219200" y="2286000"/>
            <a:ext cx="9144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99021" name="直接连接符 299020"/>
          <p:cNvSpPr/>
          <p:nvPr/>
        </p:nvSpPr>
        <p:spPr>
          <a:xfrm>
            <a:off x="1143000" y="5334000"/>
            <a:ext cx="9144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99022" name="矩形 299021"/>
          <p:cNvSpPr/>
          <p:nvPr/>
        </p:nvSpPr>
        <p:spPr>
          <a:xfrm>
            <a:off x="4892675" y="601663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组织目标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23" name="矩形 299022"/>
          <p:cNvSpPr/>
          <p:nvPr/>
        </p:nvSpPr>
        <p:spPr>
          <a:xfrm>
            <a:off x="7423150" y="5969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资源计划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24" name="矩形 299023"/>
          <p:cNvSpPr/>
          <p:nvPr/>
        </p:nvSpPr>
        <p:spPr>
          <a:xfrm>
            <a:off x="4876800" y="14351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产品规划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25" name="矩形 299024"/>
          <p:cNvSpPr/>
          <p:nvPr/>
        </p:nvSpPr>
        <p:spPr>
          <a:xfrm>
            <a:off x="4572000" y="2212975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生产计划大纲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PP）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26" name="矩形 299025"/>
          <p:cNvSpPr/>
          <p:nvPr/>
        </p:nvSpPr>
        <p:spPr>
          <a:xfrm>
            <a:off x="7424738" y="17399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财务计划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27" name="矩形 299026"/>
          <p:cNvSpPr/>
          <p:nvPr/>
        </p:nvSpPr>
        <p:spPr>
          <a:xfrm>
            <a:off x="2514600" y="1435100"/>
            <a:ext cx="14160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经营预测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28" name="文本框 299027"/>
          <p:cNvSpPr txBox="1"/>
          <p:nvPr/>
        </p:nvSpPr>
        <p:spPr>
          <a:xfrm>
            <a:off x="762000" y="609600"/>
            <a:ext cx="17526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长期计划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99029" name="文本框 299028"/>
          <p:cNvSpPr txBox="1"/>
          <p:nvPr/>
        </p:nvSpPr>
        <p:spPr>
          <a:xfrm>
            <a:off x="762000" y="2743200"/>
            <a:ext cx="17526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中期计划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99030" name="文本框 299029"/>
          <p:cNvSpPr txBox="1"/>
          <p:nvPr/>
        </p:nvSpPr>
        <p:spPr>
          <a:xfrm>
            <a:off x="457200" y="5410200"/>
            <a:ext cx="17526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短期计划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99031" name="矩形 299030"/>
          <p:cNvSpPr/>
          <p:nvPr/>
        </p:nvSpPr>
        <p:spPr>
          <a:xfrm>
            <a:off x="4724400" y="3355975"/>
            <a:ext cx="17208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主生产计划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MPS）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2" name="矩形 299031"/>
          <p:cNvSpPr/>
          <p:nvPr/>
        </p:nvSpPr>
        <p:spPr>
          <a:xfrm>
            <a:off x="4603750" y="44958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物料需求计划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MRP）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3" name="矩形 299032"/>
          <p:cNvSpPr/>
          <p:nvPr/>
        </p:nvSpPr>
        <p:spPr>
          <a:xfrm>
            <a:off x="4572000" y="5718175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车间作业计划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PAC）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4" name="矩形 299033"/>
          <p:cNvSpPr/>
          <p:nvPr/>
        </p:nvSpPr>
        <p:spPr>
          <a:xfrm>
            <a:off x="1936750" y="3492500"/>
            <a:ext cx="2025650" cy="469900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产品需求预测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5" name="矩形 299034"/>
          <p:cNvSpPr/>
          <p:nvPr/>
        </p:nvSpPr>
        <p:spPr>
          <a:xfrm>
            <a:off x="7194550" y="3352800"/>
            <a:ext cx="23304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粗能力需求计划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RCCP）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6" name="矩形 299035"/>
          <p:cNvSpPr/>
          <p:nvPr/>
        </p:nvSpPr>
        <p:spPr>
          <a:xfrm>
            <a:off x="7162800" y="44958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能力需求计划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CRP）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7" name="矩形 299036"/>
          <p:cNvSpPr/>
          <p:nvPr/>
        </p:nvSpPr>
        <p:spPr>
          <a:xfrm>
            <a:off x="7162800" y="57150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物资供应计划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PM）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8" name="矩形 299037"/>
          <p:cNvSpPr/>
          <p:nvPr/>
        </p:nvSpPr>
        <p:spPr>
          <a:xfrm>
            <a:off x="1905000" y="5715000"/>
            <a:ext cx="2025650" cy="835025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最终装配计划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FAS）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9039" name="直接连接符 299038"/>
          <p:cNvSpPr/>
          <p:nvPr/>
        </p:nvSpPr>
        <p:spPr>
          <a:xfrm>
            <a:off x="5562600" y="1066800"/>
            <a:ext cx="0" cy="3810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0" name="直接连接符 299039"/>
          <p:cNvSpPr/>
          <p:nvPr/>
        </p:nvSpPr>
        <p:spPr>
          <a:xfrm>
            <a:off x="5562600" y="1905000"/>
            <a:ext cx="0" cy="3048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1" name="直接连接符 299040"/>
          <p:cNvSpPr/>
          <p:nvPr/>
        </p:nvSpPr>
        <p:spPr>
          <a:xfrm>
            <a:off x="5562600" y="3048000"/>
            <a:ext cx="0" cy="3048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2" name="直接连接符 299041"/>
          <p:cNvSpPr/>
          <p:nvPr/>
        </p:nvSpPr>
        <p:spPr>
          <a:xfrm>
            <a:off x="5562600" y="4191000"/>
            <a:ext cx="0" cy="3048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3" name="直接连接符 299042"/>
          <p:cNvSpPr/>
          <p:nvPr/>
        </p:nvSpPr>
        <p:spPr>
          <a:xfrm>
            <a:off x="5562600" y="5334000"/>
            <a:ext cx="0" cy="3810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4" name="直接连接符 299043"/>
          <p:cNvSpPr/>
          <p:nvPr/>
        </p:nvSpPr>
        <p:spPr>
          <a:xfrm>
            <a:off x="3962400" y="1676400"/>
            <a:ext cx="4572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5" name="直接连接符 299044"/>
          <p:cNvSpPr/>
          <p:nvPr/>
        </p:nvSpPr>
        <p:spPr>
          <a:xfrm>
            <a:off x="3962400" y="3733800"/>
            <a:ext cx="7620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6" name="直接连接符 299045"/>
          <p:cNvSpPr/>
          <p:nvPr/>
        </p:nvSpPr>
        <p:spPr>
          <a:xfrm>
            <a:off x="6477000" y="3810000"/>
            <a:ext cx="6858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7" name="直接连接符 299046"/>
          <p:cNvSpPr/>
          <p:nvPr/>
        </p:nvSpPr>
        <p:spPr>
          <a:xfrm>
            <a:off x="6629400" y="4953000"/>
            <a:ext cx="533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48" name="直接连接符 299047"/>
          <p:cNvSpPr/>
          <p:nvPr/>
        </p:nvSpPr>
        <p:spPr>
          <a:xfrm>
            <a:off x="5562600" y="5486400"/>
            <a:ext cx="25146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9049" name="直接连接符 299048"/>
          <p:cNvSpPr/>
          <p:nvPr/>
        </p:nvSpPr>
        <p:spPr>
          <a:xfrm>
            <a:off x="8077200" y="5486400"/>
            <a:ext cx="0" cy="2286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9050" name="直接连接符 299049"/>
          <p:cNvSpPr/>
          <p:nvPr/>
        </p:nvSpPr>
        <p:spPr>
          <a:xfrm>
            <a:off x="8153400" y="1066800"/>
            <a:ext cx="0" cy="6858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51" name="直接连接符 299050"/>
          <p:cNvSpPr/>
          <p:nvPr/>
        </p:nvSpPr>
        <p:spPr>
          <a:xfrm flipH="1">
            <a:off x="6781800" y="1066800"/>
            <a:ext cx="609600" cy="3810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52" name="直接连接符 299051"/>
          <p:cNvSpPr/>
          <p:nvPr/>
        </p:nvSpPr>
        <p:spPr>
          <a:xfrm flipH="1">
            <a:off x="6629400" y="1143000"/>
            <a:ext cx="838200" cy="11430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53" name="直接连接符 299052"/>
          <p:cNvSpPr/>
          <p:nvPr/>
        </p:nvSpPr>
        <p:spPr>
          <a:xfrm flipH="1">
            <a:off x="6629400" y="1981200"/>
            <a:ext cx="762000" cy="5334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54" name="直接连接符 299053"/>
          <p:cNvSpPr/>
          <p:nvPr/>
        </p:nvSpPr>
        <p:spPr>
          <a:xfrm flipH="1">
            <a:off x="2895600" y="3810000"/>
            <a:ext cx="1828800" cy="19050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9055" name="直接连接符 299054"/>
          <p:cNvSpPr/>
          <p:nvPr/>
        </p:nvSpPr>
        <p:spPr>
          <a:xfrm flipH="1">
            <a:off x="3048000" y="2590800"/>
            <a:ext cx="1524000" cy="9144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triangle" w="med" len="med"/>
            <a:tailEnd type="triangle" w="med" len="med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14378" name="标题 314377"/>
          <p:cNvSpPr>
            <a:spLocks noGrp="1"/>
          </p:cNvSpPr>
          <p:nvPr>
            <p:ph type="title" idx="4294967295"/>
          </p:nvPr>
        </p:nvSpPr>
        <p:spPr>
          <a:xfrm>
            <a:off x="2590800" y="6705600"/>
            <a:ext cx="5486400" cy="80010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生产系统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4379" name="文本框 314378"/>
          <p:cNvSpPr txBox="1"/>
          <p:nvPr/>
        </p:nvSpPr>
        <p:spPr>
          <a:xfrm>
            <a:off x="2362200" y="762000"/>
            <a:ext cx="5257800" cy="6413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生产系统示意图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14380" name="矩形 314379"/>
          <p:cNvSpPr/>
          <p:nvPr/>
        </p:nvSpPr>
        <p:spPr>
          <a:xfrm>
            <a:off x="4419600" y="5249863"/>
            <a:ext cx="2362200" cy="617537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89803" dir="2699999" algn="ctr" rotWithShape="0">
              <a:schemeClr val="bg2"/>
            </a:outerShdw>
          </a:effectLst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转化过程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82" name="文本框 314381"/>
          <p:cNvSpPr txBox="1"/>
          <p:nvPr/>
        </p:nvSpPr>
        <p:spPr>
          <a:xfrm>
            <a:off x="685800" y="5105400"/>
            <a:ext cx="2133600" cy="94615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物质、人力和信息资源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4385" name="文本框 314384"/>
          <p:cNvSpPr txBox="1"/>
          <p:nvPr/>
        </p:nvSpPr>
        <p:spPr>
          <a:xfrm>
            <a:off x="8382000" y="5014913"/>
            <a:ext cx="2209800" cy="1004887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产品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服务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4392" name="文本框 314391"/>
          <p:cNvSpPr txBox="1"/>
          <p:nvPr/>
        </p:nvSpPr>
        <p:spPr>
          <a:xfrm>
            <a:off x="7010400" y="5791200"/>
            <a:ext cx="838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产出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3" name="文本框 314392"/>
          <p:cNvSpPr txBox="1"/>
          <p:nvPr/>
        </p:nvSpPr>
        <p:spPr>
          <a:xfrm>
            <a:off x="7162800" y="4419600"/>
            <a:ext cx="838200" cy="82232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绩效衡量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5" name="流程图: 汇总连接 314394"/>
          <p:cNvSpPr/>
          <p:nvPr/>
        </p:nvSpPr>
        <p:spPr>
          <a:xfrm>
            <a:off x="5257800" y="3810000"/>
            <a:ext cx="838200" cy="609600"/>
          </a:xfrm>
          <a:prstGeom prst="flowChartSummingJunction">
            <a:avLst/>
          </a:prstGeom>
          <a:solidFill>
            <a:schemeClr val="bg1"/>
          </a:solidFill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14398" name="文本框 314397"/>
          <p:cNvSpPr txBox="1"/>
          <p:nvPr/>
        </p:nvSpPr>
        <p:spPr>
          <a:xfrm>
            <a:off x="8001000" y="3810000"/>
            <a:ext cx="8382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环境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399" name="文本框 314398"/>
          <p:cNvSpPr txBox="1"/>
          <p:nvPr/>
        </p:nvSpPr>
        <p:spPr>
          <a:xfrm>
            <a:off x="8839200" y="3124200"/>
            <a:ext cx="990600" cy="15525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机会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约束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威胁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需求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1" name="直接连接符 314400"/>
          <p:cNvSpPr/>
          <p:nvPr/>
        </p:nvSpPr>
        <p:spPr>
          <a:xfrm flipH="1" flipV="1">
            <a:off x="6172200" y="4267200"/>
            <a:ext cx="17526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4403" name="直接连接符 314402"/>
          <p:cNvSpPr/>
          <p:nvPr/>
        </p:nvSpPr>
        <p:spPr>
          <a:xfrm flipH="1">
            <a:off x="3352800" y="4114800"/>
            <a:ext cx="18288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404" name="直接连接符 314403"/>
          <p:cNvSpPr/>
          <p:nvPr/>
        </p:nvSpPr>
        <p:spPr>
          <a:xfrm>
            <a:off x="3352800" y="4114800"/>
            <a:ext cx="0" cy="137160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4405" name="文本框 314404"/>
          <p:cNvSpPr txBox="1"/>
          <p:nvPr/>
        </p:nvSpPr>
        <p:spPr>
          <a:xfrm>
            <a:off x="4343400" y="3048000"/>
            <a:ext cx="25908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6" name="文本框 314405"/>
          <p:cNvSpPr txBox="1"/>
          <p:nvPr/>
        </p:nvSpPr>
        <p:spPr>
          <a:xfrm>
            <a:off x="4343400" y="2895600"/>
            <a:ext cx="26670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管            理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7" name="矩形 314406"/>
          <p:cNvSpPr/>
          <p:nvPr/>
        </p:nvSpPr>
        <p:spPr>
          <a:xfrm>
            <a:off x="4343400" y="2667000"/>
            <a:ext cx="2590800" cy="6096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314408" name="文本框 314407"/>
          <p:cNvSpPr txBox="1"/>
          <p:nvPr/>
        </p:nvSpPr>
        <p:spPr>
          <a:xfrm>
            <a:off x="4343400" y="2667000"/>
            <a:ext cx="25908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09" name="文本框 314408"/>
          <p:cNvSpPr txBox="1"/>
          <p:nvPr/>
        </p:nvSpPr>
        <p:spPr>
          <a:xfrm>
            <a:off x="4419600" y="2743200"/>
            <a:ext cx="24384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管        理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4413" name="直接连接符 314412"/>
          <p:cNvSpPr/>
          <p:nvPr/>
        </p:nvSpPr>
        <p:spPr>
          <a:xfrm flipH="1">
            <a:off x="6172200" y="4038600"/>
            <a:ext cx="17526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4415" name="直接连接符 314414"/>
          <p:cNvSpPr/>
          <p:nvPr/>
        </p:nvSpPr>
        <p:spPr>
          <a:xfrm>
            <a:off x="6858000" y="5562600"/>
            <a:ext cx="19812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4417" name="直接连接符 314416"/>
          <p:cNvSpPr/>
          <p:nvPr/>
        </p:nvSpPr>
        <p:spPr>
          <a:xfrm>
            <a:off x="2667000" y="5562600"/>
            <a:ext cx="1676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4418" name="直接连接符 314417"/>
          <p:cNvSpPr/>
          <p:nvPr/>
        </p:nvSpPr>
        <p:spPr>
          <a:xfrm>
            <a:off x="7924800" y="4267200"/>
            <a:ext cx="0" cy="129540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419" name="左大括号 314418"/>
          <p:cNvSpPr/>
          <p:nvPr/>
        </p:nvSpPr>
        <p:spPr>
          <a:xfrm>
            <a:off x="8839200" y="33528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381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14421" name="下箭头 314420"/>
          <p:cNvSpPr/>
          <p:nvPr/>
        </p:nvSpPr>
        <p:spPr>
          <a:xfrm>
            <a:off x="5410200" y="3276600"/>
            <a:ext cx="6096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14422" name="文本框 314421"/>
          <p:cNvSpPr txBox="1"/>
          <p:nvPr/>
        </p:nvSpPr>
        <p:spPr>
          <a:xfrm>
            <a:off x="3048000" y="5791200"/>
            <a:ext cx="12954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输入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18476" name="文本框 318475"/>
          <p:cNvSpPr txBox="1"/>
          <p:nvPr/>
        </p:nvSpPr>
        <p:spPr>
          <a:xfrm>
            <a:off x="977900" y="1839913"/>
            <a:ext cx="8382000" cy="4970462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（1）质量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Quality</a:t>
            </a:r>
            <a:endParaRPr lang="en-US" altLang="zh-CN" sz="320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（2）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交货期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Delivery</a:t>
            </a:r>
            <a:endParaRPr lang="en-US" altLang="zh-CN" sz="320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（3）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成本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Cost</a:t>
            </a:r>
            <a:endParaRPr lang="en-US" altLang="zh-CN" sz="320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（4）结果：生产率 </a:t>
            </a:r>
            <a:r>
              <a:rPr lang="zh-CN" altLang="en-US" sz="3200" dirty="0">
                <a:solidFill>
                  <a:srgbClr val="990033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Productivity</a:t>
            </a:r>
            <a:endParaRPr lang="en-US" altLang="zh-CN" sz="3200">
              <a:solidFill>
                <a:srgbClr val="9900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（5）条件：柔性   </a:t>
            </a:r>
            <a:r>
              <a:rPr lang="zh-CN" altLang="en-US" sz="3200" dirty="0">
                <a:solidFill>
                  <a:srgbClr val="990033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>
                <a:solidFill>
                  <a:srgbClr val="9900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Flexibility</a:t>
            </a:r>
            <a:endParaRPr lang="en-US" altLang="zh-CN" sz="3200">
              <a:solidFill>
                <a:srgbClr val="9900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这也是衡量一个企业绩效如何基本指标。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18474" name="标题 318473"/>
          <p:cNvSpPr>
            <a:spLocks noGrp="1"/>
          </p:cNvSpPr>
          <p:nvPr>
            <p:ph type="title" idx="4294967295"/>
          </p:nvPr>
        </p:nvSpPr>
        <p:spPr>
          <a:xfrm>
            <a:off x="3048000" y="6705600"/>
            <a:ext cx="5486400" cy="80010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生产系统的绩效衡量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8475" name="文本框 318474"/>
          <p:cNvSpPr txBox="1"/>
          <p:nvPr/>
        </p:nvSpPr>
        <p:spPr>
          <a:xfrm>
            <a:off x="838200" y="914400"/>
            <a:ext cx="9829800" cy="701675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生产和运作管理的基本任务是：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8477" name="直接连接符 318476"/>
          <p:cNvSpPr/>
          <p:nvPr/>
        </p:nvSpPr>
        <p:spPr>
          <a:xfrm>
            <a:off x="7162800" y="2438400"/>
            <a:ext cx="0" cy="160020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78" name="直接连接符 318477"/>
          <p:cNvSpPr/>
          <p:nvPr/>
        </p:nvSpPr>
        <p:spPr>
          <a:xfrm>
            <a:off x="7010400" y="2438400"/>
            <a:ext cx="1524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79" name="直接连接符 318478"/>
          <p:cNvSpPr/>
          <p:nvPr/>
        </p:nvSpPr>
        <p:spPr>
          <a:xfrm>
            <a:off x="6934200" y="4038600"/>
            <a:ext cx="2286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480" name="文本框 318479"/>
          <p:cNvSpPr txBox="1"/>
          <p:nvPr/>
        </p:nvSpPr>
        <p:spPr>
          <a:xfrm>
            <a:off x="7543800" y="2971800"/>
            <a:ext cx="19812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QDC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管理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8481" name="直接连接符 318480"/>
          <p:cNvSpPr/>
          <p:nvPr/>
        </p:nvSpPr>
        <p:spPr>
          <a:xfrm>
            <a:off x="7162800" y="3200400"/>
            <a:ext cx="457200" cy="0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97986" name="标题 297985"/>
          <p:cNvSpPr>
            <a:spLocks noGrp="1"/>
          </p:cNvSpPr>
          <p:nvPr>
            <p:ph type="title"/>
          </p:nvPr>
        </p:nvSpPr>
        <p:spPr>
          <a:xfrm>
            <a:off x="3429000" y="6934200"/>
            <a:ext cx="4587875" cy="53340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生产模式分类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98036" name="矩形 298035"/>
          <p:cNvSpPr/>
          <p:nvPr/>
        </p:nvSpPr>
        <p:spPr>
          <a:xfrm>
            <a:off x="1143000" y="533400"/>
            <a:ext cx="9623425" cy="499586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endParaRPr lang="zh-CN" altLang="en-US" sz="4400" dirty="0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生产模式的分类</a:t>
            </a:r>
            <a:endParaRPr lang="zh-CN" altLang="en-US" sz="4400" dirty="0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en-US" altLang="zh-CN" sz="4400" dirty="0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sz="3600" dirty="0">
                <a:solidFill>
                  <a:srgbClr val="990033"/>
                </a:solidFill>
                <a:latin typeface="Times New Roman" panose="02020603050405020304" pitchFamily="18" charset="0"/>
                <a:ea typeface="楷体_GB2312" pitchFamily="49" charset="-122"/>
              </a:rPr>
              <a:t>     按生产连续程度分：</a:t>
            </a:r>
            <a:endParaRPr lang="zh-CN" altLang="en-US" sz="3600" dirty="0">
              <a:solidFill>
                <a:srgbClr val="990033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sz="3600" dirty="0">
                <a:solidFill>
                  <a:srgbClr val="990033"/>
                </a:solidFill>
                <a:latin typeface="Times New Roman" panose="02020603050405020304" pitchFamily="18" charset="0"/>
                <a:ea typeface="楷体_GB2312" pitchFamily="49" charset="-122"/>
              </a:rPr>
              <a:t>     </a:t>
            </a:r>
            <a:endParaRPr lang="zh-CN" altLang="en-US" sz="3600" dirty="0">
              <a:solidFill>
                <a:srgbClr val="990033"/>
              </a:solidFill>
              <a:latin typeface="Impact" panose="020B0806030902050204" pitchFamily="34" charset="0"/>
              <a:ea typeface="楷体_GB2312" pitchFamily="49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sz="3600" dirty="0">
                <a:solidFill>
                  <a:srgbClr val="FF0000"/>
                </a:solidFill>
                <a:latin typeface="Impact" panose="020B0806030902050204" pitchFamily="34" charset="0"/>
                <a:ea typeface="楷体_GB2312" pitchFamily="49" charset="-122"/>
              </a:rPr>
              <a:t>        </a:t>
            </a:r>
            <a:endParaRPr lang="zh-CN" altLang="en-US" sz="3600" dirty="0">
              <a:solidFill>
                <a:srgbClr val="FF0000"/>
              </a:solidFill>
              <a:latin typeface="Impact" panose="020B0806030902050204" pitchFamily="34" charset="0"/>
              <a:ea typeface="楷体_GB2312" pitchFamily="49" charset="-122"/>
            </a:endParaRPr>
          </a:p>
        </p:txBody>
      </p:sp>
      <p:sp>
        <p:nvSpPr>
          <p:cNvPr id="298047" name="左大括号 298046"/>
          <p:cNvSpPr/>
          <p:nvPr/>
        </p:nvSpPr>
        <p:spPr>
          <a:xfrm>
            <a:off x="5943600" y="2895600"/>
            <a:ext cx="304800" cy="1600200"/>
          </a:xfrm>
          <a:prstGeom prst="leftBrace">
            <a:avLst>
              <a:gd name="adj1" fmla="val 43750"/>
              <a:gd name="adj2" fmla="val 50000"/>
            </a:avLst>
          </a:prstGeom>
          <a:noFill/>
          <a:ln w="381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8048" name="文本框 298047"/>
          <p:cNvSpPr txBox="1"/>
          <p:nvPr/>
        </p:nvSpPr>
        <p:spPr>
          <a:xfrm>
            <a:off x="6477000" y="2667000"/>
            <a:ext cx="2209800" cy="4572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8049" name="文本框 298048"/>
          <p:cNvSpPr txBox="1"/>
          <p:nvPr/>
        </p:nvSpPr>
        <p:spPr>
          <a:xfrm>
            <a:off x="6477000" y="2590800"/>
            <a:ext cx="3048000" cy="6413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3600" dirty="0">
                <a:solidFill>
                  <a:srgbClr val="990033"/>
                </a:solidFill>
                <a:latin typeface="Impact" panose="020B0806030902050204" pitchFamily="34" charset="0"/>
                <a:ea typeface="楷体_GB2312" pitchFamily="49" charset="-122"/>
              </a:rPr>
              <a:t>流程型生产</a:t>
            </a:r>
            <a:endParaRPr lang="zh-CN" altLang="en-US" sz="3600" dirty="0">
              <a:solidFill>
                <a:srgbClr val="990033"/>
              </a:solidFill>
              <a:latin typeface="Impact" panose="020B0806030902050204" pitchFamily="34" charset="0"/>
              <a:ea typeface="楷体_GB2312" pitchFamily="49" charset="-122"/>
            </a:endParaRPr>
          </a:p>
        </p:txBody>
      </p:sp>
      <p:sp>
        <p:nvSpPr>
          <p:cNvPr id="298050" name="文本框 298049"/>
          <p:cNvSpPr txBox="1"/>
          <p:nvPr/>
        </p:nvSpPr>
        <p:spPr>
          <a:xfrm>
            <a:off x="6553200" y="4114800"/>
            <a:ext cx="3581400" cy="11890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sz="3600" dirty="0">
                <a:solidFill>
                  <a:srgbClr val="990033"/>
                </a:solidFill>
                <a:latin typeface="Impact" panose="020B0806030902050204" pitchFamily="34" charset="0"/>
                <a:ea typeface="楷体_GB2312" pitchFamily="49" charset="-122"/>
              </a:rPr>
              <a:t>制造装配型生产</a:t>
            </a:r>
            <a:endParaRPr lang="zh-CN" altLang="en-US" sz="3600" dirty="0">
              <a:solidFill>
                <a:srgbClr val="FF0000"/>
              </a:solidFill>
              <a:latin typeface="Impact" panose="020B0806030902050204" pitchFamily="34" charset="0"/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20514" name="标题 320513"/>
          <p:cNvSpPr>
            <a:spLocks noGrp="1"/>
          </p:cNvSpPr>
          <p:nvPr>
            <p:ph type="title"/>
          </p:nvPr>
        </p:nvSpPr>
        <p:spPr>
          <a:xfrm>
            <a:off x="4419600" y="6781800"/>
            <a:ext cx="3597275" cy="6794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流程型生产模式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0524" name="矩形 320523"/>
          <p:cNvSpPr/>
          <p:nvPr/>
        </p:nvSpPr>
        <p:spPr>
          <a:xfrm>
            <a:off x="762000" y="609600"/>
            <a:ext cx="8909050" cy="4953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b" anchorCtr="0"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A50021"/>
                </a:solidFill>
                <a:latin typeface="华文琥珀" panose="02010800040101010101" pitchFamily="2" charset="-122"/>
                <a:ea typeface="隶书" panose="02010509060101010101" pitchFamily="49" charset="-122"/>
              </a:rPr>
              <a:t>流程型生产模式</a:t>
            </a:r>
            <a:endParaRPr lang="zh-CN" altLang="en-US" sz="3600" dirty="0">
              <a:solidFill>
                <a:srgbClr val="A50021"/>
              </a:solidFill>
              <a:latin typeface="华文琥珀" panose="02010800040101010101" pitchFamily="2" charset="-122"/>
              <a:ea typeface="隶书" panose="02010509060101010101" pitchFamily="49" charset="-122"/>
            </a:endParaRPr>
          </a:p>
        </p:txBody>
      </p:sp>
      <p:sp>
        <p:nvSpPr>
          <p:cNvPr id="320526" name="文本框 320525"/>
          <p:cNvSpPr txBox="1"/>
          <p:nvPr/>
        </p:nvSpPr>
        <p:spPr>
          <a:xfrm>
            <a:off x="2133600" y="1143000"/>
            <a:ext cx="8686800" cy="2925763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1. 生产流程相对固定不变；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2. 产品一般面向有组织的用户(包括商业系统), 顾客数量较少；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3. 产品标准程度高，很少是顾客需求订制；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4. 产品品种少，生产稳定；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5. 生产设备自动化程度高，专用化程度高，设备昂贵；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6. 设备故障造成损失很大。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20529" name="文本框 320528"/>
          <p:cNvSpPr txBox="1"/>
          <p:nvPr/>
        </p:nvSpPr>
        <p:spPr>
          <a:xfrm>
            <a:off x="2057400" y="5715000"/>
            <a:ext cx="8382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化学工业、塑料、制药、化肥、石油、冶炼、 金属冶炼等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20531" name="文本框 320530"/>
          <p:cNvSpPr txBox="1"/>
          <p:nvPr/>
        </p:nvSpPr>
        <p:spPr>
          <a:xfrm>
            <a:off x="838200" y="1066800"/>
            <a:ext cx="1143000" cy="57943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特点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0532" name="文本框 320531"/>
          <p:cNvSpPr txBox="1"/>
          <p:nvPr/>
        </p:nvSpPr>
        <p:spPr>
          <a:xfrm>
            <a:off x="838200" y="4830763"/>
            <a:ext cx="1295400" cy="579437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关键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0533" name="文本框 320532"/>
          <p:cNvSpPr txBox="1"/>
          <p:nvPr/>
        </p:nvSpPr>
        <p:spPr>
          <a:xfrm>
            <a:off x="838200" y="5638800"/>
            <a:ext cx="1143000" cy="10668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典型工业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0534" name="文本框 320533"/>
          <p:cNvSpPr txBox="1"/>
          <p:nvPr/>
        </p:nvSpPr>
        <p:spPr>
          <a:xfrm>
            <a:off x="2057400" y="4876800"/>
            <a:ext cx="85344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eaLnBrk="1" hangingPunct="1">
              <a:spcBef>
                <a:spcPct val="35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抓好综合生产计划或称年度计划，抓好设备的定期维修管理</a:t>
            </a:r>
            <a:endParaRPr lang="zh-CN" altLang="en-US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22562" name="标题 322561"/>
          <p:cNvSpPr>
            <a:spLocks noGrp="1"/>
          </p:cNvSpPr>
          <p:nvPr>
            <p:ph type="title"/>
          </p:nvPr>
        </p:nvSpPr>
        <p:spPr>
          <a:xfrm>
            <a:off x="2971800" y="6858000"/>
            <a:ext cx="5045075" cy="603250"/>
          </a:xfrm>
        </p:spPr>
        <p:txBody>
          <a:bodyPr lIns="110377" tIns="55189" rIns="110377" bIns="55189" anchor="ctr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制造装配型生产模式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2573" name="矩形 322572"/>
          <p:cNvSpPr/>
          <p:nvPr/>
        </p:nvSpPr>
        <p:spPr>
          <a:xfrm>
            <a:off x="762000" y="609600"/>
            <a:ext cx="8909050" cy="495300"/>
          </a:xfrm>
          <a:prstGeom prst="rect">
            <a:avLst/>
          </a:prstGeom>
          <a:noFill/>
          <a:ln w="9525">
            <a:noFill/>
          </a:ln>
        </p:spPr>
        <p:txBody>
          <a:bodyPr lIns="110377" tIns="55189" rIns="110377" bIns="55189" anchor="b" anchorCtr="0"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A5002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制造装配型生产方式</a:t>
            </a:r>
            <a:endParaRPr lang="zh-CN" altLang="en-US" sz="3200" dirty="0">
              <a:solidFill>
                <a:srgbClr val="A5002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22574" name="文本框 322573"/>
          <p:cNvSpPr txBox="1"/>
          <p:nvPr/>
        </p:nvSpPr>
        <p:spPr>
          <a:xfrm>
            <a:off x="1752600" y="1447800"/>
            <a:ext cx="8839200" cy="1771650"/>
          </a:xfrm>
          <a:prstGeom prst="rect">
            <a:avLst/>
          </a:prstGeom>
          <a:solidFill>
            <a:schemeClr val="accent1"/>
          </a:solidFill>
          <a:ln w="38100">
            <a:noFill/>
          </a:ln>
          <a:effectLst>
            <a:outerShdw dist="71842" dir="2699999" algn="ctr" rotWithShape="0">
              <a:schemeClr val="bg2"/>
            </a:outerShdw>
          </a:effectLst>
        </p:spPr>
        <p:txBody>
          <a:bodyPr>
            <a:spAutoFit/>
          </a:bodyPr>
          <a:p>
            <a:pPr marL="95250" indent="-95250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	1. 大多数属最终产品，受顾客影响大，市场不稳定；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95250" indent="-95250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	2. 产品结构复杂，组成零部件多，协作单位多；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95250" indent="-95250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  （</a:t>
            </a:r>
            <a:r>
              <a:rPr lang="zh-CN" altLang="en-US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汽车为几万，计算机为几十万，飞行器为几百万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95250" indent="-95250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	3. 产品生命周期短，型号更新快（顾客需求的多样性）。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2576" name="文本框 322575"/>
          <p:cNvSpPr txBox="1"/>
          <p:nvPr/>
        </p:nvSpPr>
        <p:spPr>
          <a:xfrm>
            <a:off x="533400" y="1143000"/>
            <a:ext cx="1371600" cy="57943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特点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2577" name="文本框 322576"/>
          <p:cNvSpPr txBox="1"/>
          <p:nvPr/>
        </p:nvSpPr>
        <p:spPr>
          <a:xfrm>
            <a:off x="1524000" y="3228975"/>
            <a:ext cx="9144000" cy="3324225"/>
          </a:xfrm>
          <a:prstGeom prst="rect">
            <a:avLst/>
          </a:prstGeom>
          <a:solidFill>
            <a:srgbClr val="FFCC99"/>
          </a:solidFill>
          <a:ln w="9525">
            <a:noFill/>
          </a:ln>
          <a:effectLst>
            <a:outerShdw dist="71842" dir="2699999" algn="ctr" rotWithShape="0">
              <a:schemeClr val="bg2"/>
            </a:outerShdw>
          </a:effectLst>
        </p:spPr>
        <p:txBody>
          <a:bodyPr>
            <a:spAutoFit/>
          </a:bodyPr>
          <a:p>
            <a:pPr marL="285750" indent="-285750">
              <a:spcBef>
                <a:spcPct val="50000"/>
              </a:spcBef>
              <a:buChar char="•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不同的产品型号，工艺路线不同，需要新布置、调整设备布局；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285750" indent="-285750">
              <a:spcBef>
                <a:spcPct val="50000"/>
              </a:spcBef>
              <a:buChar char="•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各类型产品产量比例经常变化，如何组织人力及安排设备，计划很难做且需经常调整；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285750" indent="-285750">
              <a:spcBef>
                <a:spcPct val="50000"/>
              </a:spcBef>
              <a:buChar char="•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对新产品开发要求高，要求迅速拿出设计；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285750" indent="-285750">
              <a:spcBef>
                <a:spcPct val="50000"/>
              </a:spcBef>
              <a:buChar char="•"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生产能力的需求是个动态变化的量，负荷平衡、生产过程同步化非常困难，但必须做。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  <a:p>
            <a:pPr marL="285750" indent="-285750">
              <a:spcBef>
                <a:spcPct val="35000"/>
              </a:spcBef>
            </a:pPr>
            <a:r>
              <a:rPr lang="zh-CN" altLang="en-US" b="1" dirty="0">
                <a:solidFill>
                  <a:schemeClr val="bg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年度计划是粗略的，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季度和月计划是关键，通常是滚动重排。</a:t>
            </a:r>
            <a:endParaRPr lang="en-US" altLang="zh-CN" b="1" dirty="0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2578" name="文本框 322577"/>
          <p:cNvSpPr txBox="1"/>
          <p:nvPr/>
        </p:nvSpPr>
        <p:spPr>
          <a:xfrm>
            <a:off x="609600" y="3124200"/>
            <a:ext cx="1143000" cy="579438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困难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88105" name="文本框 388104"/>
          <p:cNvSpPr txBox="1"/>
          <p:nvPr/>
        </p:nvSpPr>
        <p:spPr>
          <a:xfrm>
            <a:off x="2971800" y="7378700"/>
            <a:ext cx="4854575" cy="552450"/>
          </a:xfrm>
          <a:prstGeom prst="rect">
            <a:avLst/>
          </a:prstGeom>
          <a:noFill/>
          <a:ln w="12700">
            <a:noFill/>
          </a:ln>
        </p:spPr>
        <p:txBody>
          <a:bodyPr lIns="110377" tIns="55189" rIns="110377" bIns="55189">
            <a:spAutoFit/>
          </a:bodyPr>
          <a:p>
            <a:pPr algn="ctr" defTabSz="1103630">
              <a:spcBef>
                <a:spcPct val="50000"/>
              </a:spcBef>
            </a:pPr>
            <a:endParaRPr lang="zh-CN" altLang="en-US" sz="29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8106" name="标题 388105"/>
          <p:cNvSpPr>
            <a:spLocks noGrp="1"/>
          </p:cNvSpPr>
          <p:nvPr>
            <p:ph type="title" idx="4294967295"/>
          </p:nvPr>
        </p:nvSpPr>
        <p:spPr>
          <a:xfrm>
            <a:off x="838200" y="609600"/>
            <a:ext cx="9617075" cy="5943600"/>
          </a:xfrm>
        </p:spPr>
        <p:txBody>
          <a:bodyPr lIns="110377" tIns="55189" rIns="110377" bIns="55189" anchor="ctr" anchorCtr="0"/>
          <a:p>
            <a:r>
              <a:rPr lang="zh-CN" altLang="en-US" sz="4400" b="1" dirty="0">
                <a:solidFill>
                  <a:srgbClr val="FF3300"/>
                </a:solidFill>
              </a:rPr>
              <a:t>制造装配型生产的分类</a:t>
            </a:r>
            <a:br>
              <a:rPr lang="zh-CN" altLang="en-US" sz="4400" b="1" dirty="0">
                <a:solidFill>
                  <a:srgbClr val="FF3300"/>
                </a:solidFill>
              </a:rPr>
            </a:b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rgbClr val="CC6600"/>
                </a:solidFill>
              </a:rPr>
              <a:t>1.大量流水生产；</a:t>
            </a:r>
            <a:br>
              <a:rPr lang="zh-CN" altLang="en-US" dirty="0">
                <a:solidFill>
                  <a:srgbClr val="CC6600"/>
                </a:solidFill>
              </a:rPr>
            </a:br>
            <a:r>
              <a:rPr lang="zh-CN" altLang="en-US" dirty="0">
                <a:solidFill>
                  <a:srgbClr val="CC6600"/>
                </a:solidFill>
              </a:rPr>
              <a:t>2.单件订货生产； </a:t>
            </a:r>
            <a:br>
              <a:rPr lang="zh-CN" altLang="en-US" dirty="0">
                <a:solidFill>
                  <a:srgbClr val="CC6600"/>
                </a:solidFill>
              </a:rPr>
            </a:br>
            <a:r>
              <a:rPr lang="zh-CN" altLang="en-US" dirty="0">
                <a:solidFill>
                  <a:srgbClr val="CC6600"/>
                </a:solidFill>
              </a:rPr>
              <a:t>        3.多品种小批量生产。</a:t>
            </a:r>
            <a:br>
              <a:rPr lang="zh-CN" altLang="en-US" dirty="0">
                <a:solidFill>
                  <a:srgbClr val="CC6600"/>
                </a:solidFill>
              </a:rPr>
            </a:br>
            <a:r>
              <a:rPr lang="zh-CN" altLang="en-US" sz="4000" dirty="0">
                <a:solidFill>
                  <a:srgbClr val="CC6600"/>
                </a:solidFill>
              </a:rPr>
              <a:t>近年来发展了一种新的生产模式：</a:t>
            </a:r>
            <a:br>
              <a:rPr lang="zh-CN" altLang="en-US" sz="4000" dirty="0">
                <a:solidFill>
                  <a:srgbClr val="CC6600"/>
                </a:solidFill>
              </a:rPr>
            </a:br>
            <a:r>
              <a:rPr lang="zh-CN" altLang="en-US" sz="5400" dirty="0">
                <a:solidFill>
                  <a:srgbClr val="FF3300"/>
                </a:solidFill>
              </a:rPr>
              <a:t>大规模定制模式</a:t>
            </a:r>
            <a:endParaRPr lang="zh-CN" altLang="en-US" sz="40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25636" name="文本框 325635"/>
          <p:cNvSpPr txBox="1"/>
          <p:nvPr/>
        </p:nvSpPr>
        <p:spPr>
          <a:xfrm>
            <a:off x="762000" y="1509713"/>
            <a:ext cx="10210800" cy="50593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</a:pPr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在较长时间内重复进行一种或少数几种类似产品，</a:t>
            </a:r>
            <a:endParaRPr lang="zh-CN" altLang="en-US" sz="28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特点：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spcBef>
                <a:spcPct val="10000"/>
              </a:spcBef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(1)生产率高（工人分工细，高度专业化，设备及工艺专业化）；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10000"/>
              </a:spcBef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(2)工人操作熟练程度高（工人重复做简单的操作）；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10000"/>
              </a:spcBef>
            </a:pPr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作业计划简单（一旦流水线调试能正常生产，就按节奏进行）；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10000"/>
              </a:spcBef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(4)产品质量容易保证；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10000"/>
              </a:spcBef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(5)成本低。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10000"/>
              </a:spcBef>
            </a:pPr>
            <a:endParaRPr lang="zh-CN" altLang="en-US" sz="800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spcBef>
                <a:spcPct val="1000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管理重点：	设备定期维修，工人出勤管理，在线质量控制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25644" name="标题 325643"/>
          <p:cNvSpPr>
            <a:spLocks noGrp="1"/>
          </p:cNvSpPr>
          <p:nvPr>
            <p:ph type="title"/>
          </p:nvPr>
        </p:nvSpPr>
        <p:spPr>
          <a:xfrm>
            <a:off x="4419600" y="6781800"/>
            <a:ext cx="3597275" cy="679450"/>
          </a:xfrm>
        </p:spPr>
        <p:txBody>
          <a:bodyPr lIns="110377" tIns="55189" rIns="110377" bIns="55189" anchor="b" anchorCtr="0"/>
          <a:p>
            <a:r>
              <a:rPr lang="zh-CN" altLang="en-US" sz="3500" b="1" dirty="0">
                <a:solidFill>
                  <a:schemeClr val="tx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大量流水生产</a:t>
            </a:r>
            <a:endParaRPr lang="zh-CN" altLang="en-US" sz="3500" b="1" dirty="0">
              <a:solidFill>
                <a:schemeClr val="tx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5645" name="文本框 325644"/>
          <p:cNvSpPr txBox="1"/>
          <p:nvPr/>
        </p:nvSpPr>
        <p:spPr>
          <a:xfrm>
            <a:off x="762000" y="609600"/>
            <a:ext cx="6705600" cy="7620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dirty="0">
                <a:solidFill>
                  <a:srgbClr val="A5002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大量流水生产</a:t>
            </a:r>
            <a:endParaRPr lang="zh-CN" altLang="en-US" sz="44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PP_MARK_KEY" val="283f805f-561c-4b52-8357-f6f4bba60281"/>
  <p:tag name="COMMONDATA" val="eyJoZGlkIjoiODc5OTdkZDQxOTMwNGQxNTBmNzRiMmEzNWM0ZjQ1MmMifQ=="/>
</p:tagLst>
</file>

<file path=ppt/theme/theme1.xml><?xml version="1.0" encoding="utf-8"?>
<a:theme xmlns:a="http://schemas.openxmlformats.org/drawingml/2006/main" name="演示文稿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Data\Microsoft\Templates\演示文稿1.pot</Template>
  <TotalTime>0</TotalTime>
  <Words>3031</Words>
  <Application>WPS 演示</Application>
  <PresentationFormat>自定义</PresentationFormat>
  <Paragraphs>362</Paragraphs>
  <Slides>27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27</vt:i4>
      </vt:variant>
    </vt:vector>
  </HeadingPairs>
  <TitlesOfParts>
    <vt:vector size="51" baseType="lpstr">
      <vt:lpstr>Arial</vt:lpstr>
      <vt:lpstr>宋体</vt:lpstr>
      <vt:lpstr>Wingdings</vt:lpstr>
      <vt:lpstr>Times New Roman</vt:lpstr>
      <vt:lpstr>隶书</vt:lpstr>
      <vt:lpstr>黑体</vt:lpstr>
      <vt:lpstr>方正姚体</vt:lpstr>
      <vt:lpstr>Monotype Sorts</vt:lpstr>
      <vt:lpstr>Wingdings</vt:lpstr>
      <vt:lpstr>楷体_GB2312</vt:lpstr>
      <vt:lpstr>Impact</vt:lpstr>
      <vt:lpstr>华文琥珀</vt:lpstr>
      <vt:lpstr>华文细黑</vt:lpstr>
      <vt:lpstr>新宋体</vt:lpstr>
      <vt:lpstr>微软雅黑</vt:lpstr>
      <vt:lpstr>Arial Unicode MS</vt:lpstr>
      <vt:lpstr>宋体繁体</vt:lpstr>
      <vt:lpstr>演示文稿1</vt:lpstr>
      <vt:lpstr>Equation.3</vt:lpstr>
      <vt:lpstr>Equation.3</vt:lpstr>
      <vt:lpstr>Equation.3</vt:lpstr>
      <vt:lpstr>Equation.3</vt:lpstr>
      <vt:lpstr>Visio.Drawing.6</vt:lpstr>
      <vt:lpstr>Visio.Drawing.6</vt:lpstr>
      <vt:lpstr>   第2章 生产组织形式和计划控制 基本内容     1.生产模式与组织形式       2.生产计划的任务和内容 3.生产控制的功能     </vt:lpstr>
      <vt:lpstr>生产的基本概念</vt:lpstr>
      <vt:lpstr>生产系统</vt:lpstr>
      <vt:lpstr>生产系统的绩效衡量</vt:lpstr>
      <vt:lpstr>生产模式分类</vt:lpstr>
      <vt:lpstr>流程型生产模式</vt:lpstr>
      <vt:lpstr>制造装配型生产模式</vt:lpstr>
      <vt:lpstr>制造装配型生产的分类  1.大量流水生产； 2.单件订货生产；          3.多品种小批量生产。 近年来发展了一种新的生产模式： 大规模定制模式</vt:lpstr>
      <vt:lpstr>大量流水生产</vt:lpstr>
      <vt:lpstr>流水生产的组织设计要点</vt:lpstr>
      <vt:lpstr>计算工作中心负荷系数</vt:lpstr>
      <vt:lpstr>工序同期化</vt:lpstr>
      <vt:lpstr>操作工人人数的确定</vt:lpstr>
      <vt:lpstr>操作工人人数的确定</vt:lpstr>
      <vt:lpstr>流水线平面布置设计</vt:lpstr>
      <vt:lpstr>多对象流水线</vt:lpstr>
      <vt:lpstr>单件订货生产</vt:lpstr>
      <vt:lpstr>大规模定制生产模式</vt:lpstr>
      <vt:lpstr>多品种小批量生产</vt:lpstr>
      <vt:lpstr>生产组织形式</vt:lpstr>
      <vt:lpstr>产 品 分 类</vt:lpstr>
      <vt:lpstr>生产过程组织</vt:lpstr>
      <vt:lpstr>生产过程组织</vt:lpstr>
      <vt:lpstr>生产过程组织</vt:lpstr>
      <vt:lpstr>生产布置的形式</vt:lpstr>
      <vt:lpstr>工艺矩阵</vt:lpstr>
      <vt:lpstr>生产计划系统框架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IE-胡</dc:creator>
  <cp:lastModifiedBy>WPS_1670316127</cp:lastModifiedBy>
  <cp:revision>218</cp:revision>
  <dcterms:created xsi:type="dcterms:W3CDTF">2000-06-23T10:34:00Z</dcterms:created>
  <dcterms:modified xsi:type="dcterms:W3CDTF">2023-02-07T05:13:21Z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D5ECEEBF915B42868FDB8B8279425EEE</vt:lpwstr>
  </property>
  <property fmtid="{D5CDD505-2E9C-101B-9397-08002B2CF9AE}" pid="3" name="KSOProductBuildVer">
    <vt:lpwstr>2052-11.1.0.13703</vt:lpwstr>
  </property>
</Properties>
</file>