
<file path=[Content_Types].xml><?xml version="1.0" encoding="utf-8"?>
<Types xmlns="http://schemas.openxmlformats.org/package/2006/content-types">
  <Default Extension="jpeg" ContentType="image/jpeg"/>
  <Default Extension="JPG" ContentType="image/.jpg"/>
  <Default Extension="wav" ContentType="audio/x-wav"/>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305" r:id="rId6"/>
    <p:sldId id="306" r:id="rId7"/>
    <p:sldId id="258" r:id="rId8"/>
    <p:sldId id="259" r:id="rId9"/>
    <p:sldId id="307" r:id="rId10"/>
    <p:sldId id="268" r:id="rId11"/>
    <p:sldId id="318" r:id="rId12"/>
    <p:sldId id="309" r:id="rId13"/>
    <p:sldId id="310" r:id="rId14"/>
    <p:sldId id="316" r:id="rId15"/>
    <p:sldId id="317" r:id="rId16"/>
    <p:sldId id="277" r:id="rId17"/>
    <p:sldId id="280" r:id="rId18"/>
    <p:sldId id="279" r:id="rId19"/>
    <p:sldId id="278" r:id="rId20"/>
    <p:sldId id="284" r:id="rId21"/>
    <p:sldId id="285" r:id="rId22"/>
    <p:sldId id="286" r:id="rId23"/>
    <p:sldId id="287" r:id="rId24"/>
    <p:sldId id="288" r:id="rId25"/>
    <p:sldId id="274" r:id="rId26"/>
    <p:sldId id="275" r:id="rId27"/>
    <p:sldId id="276" r:id="rId28"/>
    <p:sldId id="281" r:id="rId29"/>
    <p:sldId id="282" r:id="rId30"/>
    <p:sldId id="283" r:id="rId31"/>
    <p:sldId id="312" r:id="rId32"/>
    <p:sldId id="313" r:id="rId33"/>
    <p:sldId id="314" r:id="rId34"/>
    <p:sldId id="315" r:id="rId35"/>
    <p:sldId id="290" r:id="rId36"/>
    <p:sldId id="295" r:id="rId37"/>
    <p:sldId id="296" r:id="rId38"/>
    <p:sldId id="291" r:id="rId39"/>
    <p:sldId id="292" r:id="rId40"/>
    <p:sldId id="293" r:id="rId41"/>
    <p:sldId id="294" r:id="rId42"/>
    <p:sldId id="299" r:id="rId43"/>
    <p:sldId id="300" r:id="rId44"/>
    <p:sldId id="301" r:id="rId45"/>
    <p:sldId id="302" r:id="rId46"/>
    <p:sldId id="303" r:id="rId47"/>
    <p:sldId id="304" r:id="rId48"/>
    <p:sldId id="261" r:id="rId49"/>
    <p:sldId id="262" r:id="rId50"/>
    <p:sldId id="263" r:id="rId51"/>
    <p:sldId id="264" r:id="rId52"/>
    <p:sldId id="265" r:id="rId53"/>
    <p:sldId id="270" r:id="rId54"/>
    <p:sldId id="271" r:id="rId55"/>
    <p:sldId id="269" r:id="rId56"/>
  </p:sldIdLst>
  <p:sldSz cx="9144000" cy="6858000" type="screen4x3"/>
  <p:notesSz cx="6858000" cy="9144000"/>
  <p:custDataLst>
    <p:tags r:id="rId60"/>
  </p:custDataLst>
  <p:defaultTextStyle>
    <a:defPPr>
      <a:defRPr lang="zh-CN"/>
    </a:defPPr>
    <a:lvl1pPr marL="0" lvl="0"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CC33"/>
    <a:srgbClr val="FFFF00"/>
    <a:srgbClr val="CCCC00"/>
    <a:srgbClr val="FF3300"/>
    <a:srgbClr val="236EDD"/>
    <a:srgbClr val="7358A8"/>
    <a:srgbClr val="584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71" d="100"/>
          <a:sy n="71" d="100"/>
        </p:scale>
        <p:origin x="-4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9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0" Type="http://schemas.openxmlformats.org/officeDocument/2006/relationships/tags" Target="tags/tag3.xml"/><Relationship Id="rId6" Type="http://schemas.openxmlformats.org/officeDocument/2006/relationships/slide" Target="slides/slide3.xml"/><Relationship Id="rId59" Type="http://schemas.openxmlformats.org/officeDocument/2006/relationships/tableStyles" Target="tableStyles.xml"/><Relationship Id="rId58" Type="http://schemas.openxmlformats.org/officeDocument/2006/relationships/viewProps" Target="viewProps.xml"/><Relationship Id="rId57" Type="http://schemas.openxmlformats.org/officeDocument/2006/relationships/presProps" Target="presProps.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页眉占位符 3073"/>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3075" name="日期占位符 3074"/>
          <p:cNvSpPr>
            <a:spLocks noGrp="1"/>
          </p:cNvSpPr>
          <p:nvPr>
            <p:ph type="dt" idx="1"/>
          </p:nvPr>
        </p:nvSpPr>
        <p:spPr>
          <a:xfrm>
            <a:off x="3886200" y="0"/>
            <a:ext cx="2971800" cy="457200"/>
          </a:xfrm>
          <a:prstGeom prst="rect">
            <a:avLst/>
          </a:prstGeom>
          <a:noFill/>
          <a:ln w="9525">
            <a:noFill/>
          </a:ln>
        </p:spPr>
        <p:txBody>
          <a:bodyPr/>
          <a:p>
            <a:pPr lvl="0" algn="r"/>
            <a:endParaRPr lang="zh-CN" altLang="en-US" sz="1200" dirty="0"/>
          </a:p>
        </p:txBody>
      </p:sp>
      <p:sp>
        <p:nvSpPr>
          <p:cNvPr id="3076" name="幻灯片图像占位符 3075"/>
          <p:cNvSpPr>
            <a:spLocks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3077" name="文本占位符 3076"/>
          <p:cNvSpPr>
            <a:spLocks noGrp="1"/>
          </p:cNvSpPr>
          <p:nvPr>
            <p:ph type="body" sz="quarter" idx="3"/>
          </p:nvPr>
        </p:nvSpPr>
        <p:spPr>
          <a:xfrm>
            <a:off x="914400" y="4343400"/>
            <a:ext cx="50292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078" name="页脚占位符 3077"/>
          <p:cNvSpPr>
            <a:spLocks noGrp="1"/>
          </p:cNvSpPr>
          <p:nvPr>
            <p:ph type="ftr" sz="quarter" idx="4"/>
          </p:nvPr>
        </p:nvSpPr>
        <p:spPr>
          <a:xfrm>
            <a:off x="0" y="8686800"/>
            <a:ext cx="2971800" cy="457200"/>
          </a:xfrm>
          <a:prstGeom prst="rect">
            <a:avLst/>
          </a:prstGeom>
          <a:noFill/>
          <a:ln w="9525">
            <a:noFill/>
          </a:ln>
        </p:spPr>
        <p:txBody>
          <a:bodyPr anchor="b" anchorCtr="0"/>
          <a:p>
            <a:pPr lvl="0"/>
            <a:endParaRPr lang="zh-CN" altLang="en-US" sz="1200" dirty="0"/>
          </a:p>
        </p:txBody>
      </p:sp>
      <p:sp>
        <p:nvSpPr>
          <p:cNvPr id="3079" name="灯片编号占位符 3078"/>
          <p:cNvSpPr>
            <a:spLocks noGrp="1"/>
          </p:cNvSpPr>
          <p:nvPr>
            <p:ph type="sldNum" sz="quarter" idx="5"/>
          </p:nvPr>
        </p:nvSpPr>
        <p:spPr>
          <a:xfrm>
            <a:off x="3886200" y="8686800"/>
            <a:ext cx="2971800" cy="457200"/>
          </a:xfrm>
          <a:prstGeom prst="rect">
            <a:avLst/>
          </a:prstGeom>
          <a:noFill/>
          <a:ln w="9525">
            <a:noFill/>
          </a:ln>
        </p:spPr>
        <p:txBody>
          <a:bodyPr anchor="b" anchorCtr="0"/>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4098" name="幻灯片图像占位符 4097"/>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4099" name="文本占位符 4098"/>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47106" name="幻灯片图像占位符 47105"/>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47107" name="文本占位符 4710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52226" name="幻灯片图像占位符 52225"/>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52227" name="文本占位符 5222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40962" name="幻灯片图像占位符 40961"/>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40963" name="文本占位符 40962"/>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43010" name="幻灯片图像占位符 43009"/>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43011" name="文本占位符 4301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45058" name="幻灯片图像占位符 45057"/>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45059" name="文本占位符 45058"/>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57346" name="幻灯片图像占位符 57345"/>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57347" name="文本占位符 5734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59394" name="幻灯片图像占位符 59393"/>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59395" name="文本占位符 5939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61442" name="幻灯片图像占位符 61441"/>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61443" name="文本占位符 61442"/>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63490" name="幻灯片图像占位符 63489"/>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63491" name="文本占位符 6349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71682" name="幻灯片图像占位符 71681"/>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71683" name="文本占位符 71682"/>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6146" name="幻灯片图像占位符 6145"/>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6147" name="文本占位符 614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73730" name="幻灯片图像占位符 73729"/>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73731" name="文本占位符 7373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75778" name="幻灯片图像占位符 75777"/>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75779" name="文本占位符 75778"/>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77826" name="幻灯片图像占位符 77825"/>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77827" name="文本占位符 7782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79874" name="幻灯片图像占位符 79873"/>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79875" name="文本占位符 7987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81922" name="幻灯片图像占位符 81921"/>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81923" name="文本占位符 81922"/>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8194" name="幻灯片图像占位符 8193"/>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8195" name="文本占位符 819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10242" name="幻灯片图像占位符 10241"/>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10243" name="文本占位符 10242"/>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22530" name="幻灯片图像占位符 22529"/>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22531" name="文本占位符 2253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98306" name="幻灯片图像占位符 98305"/>
          <p:cNvSpPr>
            <a:spLocks noTextEdit="1"/>
          </p:cNvSpPr>
          <p:nvPr>
            <p:ph type="sldImg"/>
          </p:nvPr>
        </p:nvSpPr>
        <p:spPr>
          <a:xfrm>
            <a:off x="1143000" y="685800"/>
            <a:ext cx="4573588" cy="3429000"/>
          </a:xfrm>
          <a:ln/>
        </p:spPr>
      </p:sp>
      <p:sp>
        <p:nvSpPr>
          <p:cNvPr id="98307" name="文本占位符 98306"/>
          <p:cNvSpPr>
            <a:spLocks noGrp="1"/>
          </p:cNvSpPr>
          <p:nvPr>
            <p:ph type="body" idx="1"/>
          </p:nvPr>
        </p:nvSpPr>
        <p:spPr>
          <a:ln/>
        </p:spPr>
        <p:txBody>
          <a:bodyPr/>
          <a:p>
            <a:pPr lvl="0"/>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100354" name="幻灯片图像占位符 100353"/>
          <p:cNvSpPr>
            <a:spLocks noTextEdit="1"/>
          </p:cNvSpPr>
          <p:nvPr>
            <p:ph type="sldImg"/>
          </p:nvPr>
        </p:nvSpPr>
        <p:spPr>
          <a:xfrm>
            <a:off x="1143000" y="685800"/>
            <a:ext cx="4573588" cy="3429000"/>
          </a:xfrm>
          <a:ln/>
        </p:spPr>
      </p:sp>
      <p:sp>
        <p:nvSpPr>
          <p:cNvPr id="100355" name="文本占位符 100354"/>
          <p:cNvSpPr>
            <a:spLocks noGrp="1"/>
          </p:cNvSpPr>
          <p:nvPr>
            <p:ph type="body" idx="1"/>
          </p:nvPr>
        </p:nvSpPr>
        <p:spPr>
          <a:ln/>
        </p:spPr>
        <p:txBody>
          <a:bodyPr/>
          <a:p>
            <a:pPr lvl="0"/>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34818" name="幻灯片图像占位符 34817"/>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34819" name="文本占位符 34818"/>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
        <p:nvSpPr>
          <p:cNvPr id="38914" name="幻灯片图像占位符 38913"/>
          <p:cNvSpPr>
            <a:spLocks noTextEdit="1"/>
          </p:cNvSpPr>
          <p:nvPr>
            <p:ph type="sldImg"/>
          </p:nvPr>
        </p:nvSpPr>
        <p:spPr>
          <a:xfrm>
            <a:off x="1143000" y="685800"/>
            <a:ext cx="4573588" cy="3429000"/>
          </a:xfrm>
          <a:solidFill>
            <a:srgbClr val="FFFFFF"/>
          </a:solidFill>
          <a:ln w="9525" cap="flat" cmpd="sng">
            <a:solidFill>
              <a:srgbClr val="000000"/>
            </a:solidFill>
            <a:prstDash val="solid"/>
            <a:headEnd type="none" w="med" len="med"/>
            <a:tailEnd type="none" w="med" len="med"/>
          </a:ln>
        </p:spPr>
      </p:sp>
      <p:sp>
        <p:nvSpPr>
          <p:cNvPr id="38915" name="文本占位符 3891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sp>
        <p:nvSpPr>
          <p:cNvPr id="83971" name="矩形 83970"/>
          <p:cNvSpPr/>
          <p:nvPr/>
        </p:nvSpPr>
        <p:spPr>
          <a:xfrm>
            <a:off x="35560" y="-22225"/>
            <a:ext cx="9144000" cy="849630"/>
          </a:xfrm>
          <a:prstGeom prst="rect">
            <a:avLst/>
          </a:prstGeom>
          <a:gradFill rotWithShape="0">
            <a:gsLst>
              <a:gs pos="0">
                <a:schemeClr val="folHlink"/>
              </a:gs>
              <a:gs pos="100000">
                <a:schemeClr val="bg1"/>
              </a:gs>
            </a:gsLst>
            <a:lin ang="5400000" scaled="1"/>
            <a:tileRect/>
          </a:gradFill>
          <a:ln w="9525">
            <a:noFill/>
          </a:ln>
        </p:spPr>
        <p:txBody>
          <a:bodyPr/>
          <a:p>
            <a:endParaRPr lang="zh-CN" altLang="en-US"/>
          </a:p>
        </p:txBody>
      </p:sp>
      <p:grpSp>
        <p:nvGrpSpPr>
          <p:cNvPr id="83973" name="组合 83972"/>
          <p:cNvGrpSpPr/>
          <p:nvPr userDrawn="1"/>
        </p:nvGrpSpPr>
        <p:grpSpPr>
          <a:xfrm>
            <a:off x="152400" y="314325"/>
            <a:ext cx="847725" cy="6543675"/>
            <a:chOff x="96" y="198"/>
            <a:chExt cx="534" cy="4122"/>
          </a:xfrm>
        </p:grpSpPr>
        <p:sp>
          <p:nvSpPr>
            <p:cNvPr id="83974" name="平行四边形 83973"/>
            <p:cNvSpPr/>
            <p:nvPr/>
          </p:nvSpPr>
          <p:spPr>
            <a:xfrm rot="5400000" flipH="1">
              <a:off x="81" y="1994"/>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3975" name="平行四边形 83974"/>
            <p:cNvSpPr/>
            <p:nvPr/>
          </p:nvSpPr>
          <p:spPr>
            <a:xfrm rot="5400000" flipH="1">
              <a:off x="81" y="2588"/>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3976" name="平行四边形 83975"/>
            <p:cNvSpPr/>
            <p:nvPr/>
          </p:nvSpPr>
          <p:spPr>
            <a:xfrm rot="5400000" flipH="1">
              <a:off x="80" y="3181"/>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3977" name="平行四边形 83976"/>
            <p:cNvSpPr/>
            <p:nvPr/>
          </p:nvSpPr>
          <p:spPr>
            <a:xfrm rot="5400000" flipH="1">
              <a:off x="83" y="3774"/>
              <a:ext cx="558" cy="533"/>
            </a:xfrm>
            <a:prstGeom prst="parallelogram">
              <a:avLst>
                <a:gd name="adj" fmla="val 55437"/>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3978" name="平行四边形 83977"/>
            <p:cNvSpPr/>
            <p:nvPr/>
          </p:nvSpPr>
          <p:spPr>
            <a:xfrm rot="5400000" flipH="1">
              <a:off x="81" y="21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3979" name="平行四边形 83978"/>
            <p:cNvSpPr/>
            <p:nvPr/>
          </p:nvSpPr>
          <p:spPr>
            <a:xfrm rot="5400000" flipH="1">
              <a:off x="80" y="80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3980" name="平行四边形 83979"/>
            <p:cNvSpPr/>
            <p:nvPr/>
          </p:nvSpPr>
          <p:spPr>
            <a:xfrm rot="5400000" flipH="1">
              <a:off x="80" y="1399"/>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grpSp>
      <p:sp>
        <p:nvSpPr>
          <p:cNvPr id="83981" name="矩形 83980"/>
          <p:cNvSpPr/>
          <p:nvPr userDrawn="1"/>
        </p:nvSpPr>
        <p:spPr>
          <a:xfrm>
            <a:off x="441325" y="0"/>
            <a:ext cx="276225" cy="6858000"/>
          </a:xfrm>
          <a:prstGeom prst="rect">
            <a:avLst/>
          </a:prstGeom>
          <a:gradFill rotWithShape="0">
            <a:gsLst>
              <a:gs pos="0">
                <a:schemeClr val="bg2"/>
              </a:gs>
              <a:gs pos="50000">
                <a:schemeClr val="folHlink"/>
              </a:gs>
              <a:gs pos="100000">
                <a:schemeClr val="bg2"/>
              </a:gs>
            </a:gsLst>
            <a:lin ang="0" scaled="1"/>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3982" name="五边形 83981"/>
          <p:cNvSpPr/>
          <p:nvPr userDrawn="1"/>
        </p:nvSpPr>
        <p:spPr>
          <a:xfrm flipH="1">
            <a:off x="547688" y="2717800"/>
            <a:ext cx="8596312" cy="254000"/>
          </a:xfrm>
          <a:prstGeom prst="homePlate">
            <a:avLst>
              <a:gd name="adj" fmla="val 58913"/>
            </a:avLst>
          </a:prstGeom>
          <a:gradFill rotWithShape="0">
            <a:gsLst>
              <a:gs pos="0">
                <a:schemeClr val="bg2"/>
              </a:gs>
              <a:gs pos="50000">
                <a:schemeClr val="folHlink"/>
              </a:gs>
              <a:gs pos="100000">
                <a:schemeClr val="bg2"/>
              </a:gs>
            </a:gsLst>
            <a:lin ang="5400000" scaled="1"/>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3983" name="椭圆 83982"/>
          <p:cNvSpPr/>
          <p:nvPr userDrawn="1"/>
        </p:nvSpPr>
        <p:spPr>
          <a:xfrm>
            <a:off x="433388" y="2697163"/>
            <a:ext cx="295275" cy="274637"/>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3984" name="矩形 83983"/>
          <p:cNvSpPr/>
          <p:nvPr userDrawn="1"/>
        </p:nvSpPr>
        <p:spPr>
          <a:xfrm>
            <a:off x="463550" y="2700338"/>
            <a:ext cx="161925" cy="4157662"/>
          </a:xfrm>
          <a:prstGeom prst="rect">
            <a:avLst/>
          </a:prstGeom>
          <a:no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3985" name="椭圆 83984"/>
          <p:cNvSpPr/>
          <p:nvPr userDrawn="1"/>
        </p:nvSpPr>
        <p:spPr>
          <a:xfrm>
            <a:off x="9236075" y="2697163"/>
            <a:ext cx="304800" cy="274637"/>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3986" name="矩形 83985"/>
          <p:cNvSpPr/>
          <p:nvPr userDrawn="1"/>
        </p:nvSpPr>
        <p:spPr>
          <a:xfrm>
            <a:off x="484188" y="2760663"/>
            <a:ext cx="8751887" cy="190500"/>
          </a:xfrm>
          <a:prstGeom prst="rect">
            <a:avLst/>
          </a:prstGeom>
          <a:no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grpSp>
        <p:nvGrpSpPr>
          <p:cNvPr id="83987" name="组合 83986"/>
          <p:cNvGrpSpPr/>
          <p:nvPr userDrawn="1"/>
        </p:nvGrpSpPr>
        <p:grpSpPr>
          <a:xfrm>
            <a:off x="150813" y="0"/>
            <a:ext cx="849312" cy="6858000"/>
            <a:chOff x="95" y="0"/>
            <a:chExt cx="535" cy="4320"/>
          </a:xfrm>
        </p:grpSpPr>
        <p:sp>
          <p:nvSpPr>
            <p:cNvPr id="83988" name="平行四边形 83987"/>
            <p:cNvSpPr/>
            <p:nvPr/>
          </p:nvSpPr>
          <p:spPr>
            <a:xfrm rot="-5400000">
              <a:off x="81" y="229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3989" name="平行四边形 83988"/>
            <p:cNvSpPr/>
            <p:nvPr/>
          </p:nvSpPr>
          <p:spPr>
            <a:xfrm rot="-5400000">
              <a:off x="81" y="2886"/>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3990" name="平行四边形 83989"/>
            <p:cNvSpPr/>
            <p:nvPr/>
          </p:nvSpPr>
          <p:spPr>
            <a:xfrm rot="-5400000">
              <a:off x="80" y="3479"/>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3991" name="平行四边形 83990"/>
            <p:cNvSpPr/>
            <p:nvPr/>
          </p:nvSpPr>
          <p:spPr>
            <a:xfrm rot="-5400000">
              <a:off x="81" y="508"/>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3992" name="平行四边形 83991"/>
            <p:cNvSpPr/>
            <p:nvPr/>
          </p:nvSpPr>
          <p:spPr>
            <a:xfrm rot="-5400000">
              <a:off x="80" y="110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3993" name="平行四边形 83992"/>
            <p:cNvSpPr/>
            <p:nvPr/>
          </p:nvSpPr>
          <p:spPr>
            <a:xfrm rot="-5400000">
              <a:off x="80" y="1697"/>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3994" name="任意多边形 83993"/>
            <p:cNvSpPr/>
            <p:nvPr/>
          </p:nvSpPr>
          <p:spPr>
            <a:xfrm>
              <a:off x="98" y="0"/>
              <a:ext cx="532" cy="465"/>
            </a:xfrm>
            <a:custGeom>
              <a:avLst/>
              <a:gdLst/>
              <a:ahLst/>
              <a:cxnLst/>
              <a:pathLst>
                <a:path w="532" h="465">
                  <a:moveTo>
                    <a:pt x="1" y="0"/>
                  </a:moveTo>
                  <a:lnTo>
                    <a:pt x="0" y="166"/>
                  </a:lnTo>
                  <a:lnTo>
                    <a:pt x="532" y="465"/>
                  </a:lnTo>
                  <a:lnTo>
                    <a:pt x="532" y="201"/>
                  </a:lnTo>
                  <a:lnTo>
                    <a:pt x="172" y="0"/>
                  </a:lnTo>
                  <a:lnTo>
                    <a:pt x="1" y="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sp>
          <p:nvSpPr>
            <p:cNvPr id="83995" name="任意多边形 83994"/>
            <p:cNvSpPr/>
            <p:nvPr/>
          </p:nvSpPr>
          <p:spPr>
            <a:xfrm>
              <a:off x="95" y="4060"/>
              <a:ext cx="457" cy="260"/>
            </a:xfrm>
            <a:custGeom>
              <a:avLst/>
              <a:gdLst/>
              <a:ahLst/>
              <a:cxnLst/>
              <a:pathLst>
                <a:path w="457" h="264">
                  <a:moveTo>
                    <a:pt x="457" y="260"/>
                  </a:moveTo>
                  <a:lnTo>
                    <a:pt x="1" y="0"/>
                  </a:lnTo>
                  <a:lnTo>
                    <a:pt x="0" y="264"/>
                  </a:lnTo>
                  <a:lnTo>
                    <a:pt x="457" y="26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grpSp>
      <p:sp>
        <p:nvSpPr>
          <p:cNvPr id="83996" name="标题 83995"/>
          <p:cNvSpPr>
            <a:spLocks noGrp="1"/>
          </p:cNvSpPr>
          <p:nvPr>
            <p:ph type="ctrTitle" sz="quarter"/>
          </p:nvPr>
        </p:nvSpPr>
        <p:spPr>
          <a:xfrm>
            <a:off x="1154113" y="1881188"/>
            <a:ext cx="7772400" cy="762000"/>
          </a:xfrm>
          <a:prstGeom prst="rect">
            <a:avLst/>
          </a:prstGeom>
          <a:noFill/>
          <a:ln w="9525">
            <a:noFill/>
          </a:ln>
        </p:spPr>
        <p:txBody>
          <a:bodyPr anchor="b" anchorCtr="0">
            <a:spAutoFit/>
          </a:bodyPr>
          <a:lstStyle>
            <a:lvl1pPr lvl="0">
              <a:buClrTx/>
              <a:buSzTx/>
              <a:buFontTx/>
              <a:defRPr/>
            </a:lvl1pPr>
          </a:lstStyle>
          <a:p>
            <a:pPr lvl="0"/>
            <a:r>
              <a:rPr lang="zh-CN" altLang="en-US" dirty="0"/>
              <a:t>单击此处编辑母版标题样式</a:t>
            </a:r>
            <a:endParaRPr lang="zh-CN" altLang="en-US" dirty="0"/>
          </a:p>
        </p:txBody>
      </p:sp>
      <p:sp>
        <p:nvSpPr>
          <p:cNvPr id="83997" name="副标题 83996"/>
          <p:cNvSpPr>
            <a:spLocks noGrp="1"/>
          </p:cNvSpPr>
          <p:nvPr>
            <p:ph type="subTitle" sz="quarter" idx="1"/>
          </p:nvPr>
        </p:nvSpPr>
        <p:spPr>
          <a:xfrm>
            <a:off x="1171575" y="3124200"/>
            <a:ext cx="6400800" cy="1752600"/>
          </a:xfrm>
          <a:prstGeom prst="rect">
            <a:avLst/>
          </a:prstGeom>
          <a:noFill/>
          <a:ln w="9525">
            <a:noFill/>
          </a:ln>
        </p:spPr>
        <p:txBody>
          <a:bodyPr anchor="t" anchorCtr="0"/>
          <a:lstStyle>
            <a:lvl1pPr marL="0" lvl="0" indent="0">
              <a:buClrTx/>
              <a:buSzTx/>
              <a:buFontTx/>
              <a:buNone/>
              <a:defRPr/>
            </a:lvl1pPr>
            <a:lvl2pPr marL="457200" lvl="1" indent="0" algn="ctr">
              <a:buClrTx/>
              <a:buSzTx/>
              <a:buFontTx/>
              <a:buNone/>
              <a:defRPr/>
            </a:lvl2pPr>
            <a:lvl3pPr marL="914400" lvl="2" indent="0" algn="ctr">
              <a:buClrTx/>
              <a:buSzTx/>
              <a:buFontTx/>
              <a:buNone/>
              <a:defRPr/>
            </a:lvl3pPr>
            <a:lvl4pPr marL="1371600" lvl="3" indent="0" algn="ctr">
              <a:buClrTx/>
              <a:buSzTx/>
              <a:buFontTx/>
              <a:buNone/>
              <a:defRPr/>
            </a:lvl4pPr>
            <a:lvl5pPr marL="1828800" lvl="4" indent="0" algn="ctr">
              <a:buClrTx/>
              <a:buSzTx/>
              <a:buFontTx/>
              <a:buNone/>
              <a:defRPr/>
            </a:lvl5pPr>
          </a:lstStyle>
          <a:p>
            <a:pPr lvl="0"/>
            <a:r>
              <a:rPr lang="zh-CN" altLang="en-US" dirty="0"/>
              <a:t>单击此处编辑母版副标题样式</a:t>
            </a:r>
            <a:endParaRPr lang="zh-CN" altLang="en-US" dirty="0"/>
          </a:p>
        </p:txBody>
      </p:sp>
      <p:sp>
        <p:nvSpPr>
          <p:cNvPr id="83998" name="日期占位符 83997"/>
          <p:cNvSpPr>
            <a:spLocks noGrp="1"/>
          </p:cNvSpPr>
          <p:nvPr>
            <p:ph type="dt" sz="quarter" idx="2"/>
          </p:nvPr>
        </p:nvSpPr>
        <p:spPr>
          <a:xfrm>
            <a:off x="1119188" y="6318250"/>
            <a:ext cx="1905000" cy="457200"/>
          </a:xfrm>
          <a:prstGeom prst="rect">
            <a:avLst/>
          </a:prstGeom>
          <a:noFill/>
          <a:ln w="9525">
            <a:noFill/>
          </a:ln>
        </p:spPr>
        <p:txBody>
          <a:bodyPr anchor="t" anchorCtr="0"/>
          <a:lstStyle>
            <a:lvl1pPr>
              <a:defRPr sz="1400"/>
            </a:lvl1pPr>
          </a:lstStyle>
          <a:p>
            <a:fld id="{BB962C8B-B14F-4D97-AF65-F5344CB8AC3E}" type="datetime1">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
        <p:nvSpPr>
          <p:cNvPr id="84000" name="灯片编号占位符 83999"/>
          <p:cNvSpPr>
            <a:spLocks noGrp="1"/>
          </p:cNvSpPr>
          <p:nvPr>
            <p:ph type="sldNum" sz="quarter" idx="4"/>
          </p:nvPr>
        </p:nvSpPr>
        <p:spPr>
          <a:xfrm>
            <a:off x="6986588" y="6318250"/>
            <a:ext cx="1905000" cy="457200"/>
          </a:xfrm>
          <a:prstGeom prst="rect">
            <a:avLst/>
          </a:prstGeom>
          <a:noFill/>
          <a:ln w="9525">
            <a:noFill/>
          </a:ln>
        </p:spPr>
        <p:txBody>
          <a:bodyPr anchor="t" anchorCtr="0"/>
          <a:lstStyle>
            <a:lvl1pPr algn="r">
              <a:defRPr sz="1400"/>
            </a:lvl1pPr>
          </a:lstStyle>
          <a:p>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
        <p:nvSpPr>
          <p:cNvPr id="84002" name="矩形 84001"/>
          <p:cNvSpPr/>
          <p:nvPr userDrawn="1"/>
        </p:nvSpPr>
        <p:spPr>
          <a:xfrm>
            <a:off x="3657600" y="3171825"/>
            <a:ext cx="9144000" cy="0"/>
          </a:xfrm>
          <a:prstGeom prst="rect">
            <a:avLst/>
          </a:prstGeom>
          <a:noFill/>
          <a:ln w="9525">
            <a:noFill/>
          </a:ln>
        </p:spPr>
        <p:txBody>
          <a:bodyPr/>
          <a:p>
            <a:endParaRPr lang="zh-CN" altLang="en-US"/>
          </a:p>
        </p:txBody>
      </p:sp>
      <p:pic>
        <p:nvPicPr>
          <p:cNvPr id="2" name="图片 1" descr="商标（横）白底"/>
          <p:cNvPicPr>
            <a:picLocks noChangeAspect="1"/>
          </p:cNvPicPr>
          <p:nvPr userDrawn="1">
            <p:custDataLst>
              <p:tags r:id="rId2"/>
            </p:custDataLst>
          </p:nvPr>
        </p:nvPicPr>
        <p:blipFill>
          <a:blip r:embed="rId3"/>
          <a:stretch>
            <a:fillRect/>
          </a:stretch>
        </p:blipFill>
        <p:spPr>
          <a:xfrm>
            <a:off x="7458075" y="-27305"/>
            <a:ext cx="1673860" cy="6197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3983"/>
                                        </p:tgtEl>
                                        <p:attrNameLst>
                                          <p:attrName>style.visibility</p:attrName>
                                        </p:attrNameLst>
                                      </p:cBhvr>
                                      <p:to>
                                        <p:strVal val="visible"/>
                                      </p:to>
                                    </p:set>
                                    <p:anim calcmode="lin" valueType="num">
                                      <p:cBhvr additive="base">
                                        <p:cTn id="7" dur="500" fill="hold"/>
                                        <p:tgtEl>
                                          <p:spTgt spid="83983"/>
                                        </p:tgtEl>
                                        <p:attrNameLst>
                                          <p:attrName>ppt_x</p:attrName>
                                        </p:attrNameLst>
                                      </p:cBhvr>
                                      <p:tavLst>
                                        <p:tav tm="0">
                                          <p:val>
                                            <p:strVal val="#ppt_x"/>
                                          </p:val>
                                        </p:tav>
                                        <p:tav tm="100000">
                                          <p:val>
                                            <p:strVal val="#ppt_x"/>
                                          </p:val>
                                        </p:tav>
                                      </p:tavLst>
                                    </p:anim>
                                    <p:anim calcmode="lin" valueType="num">
                                      <p:cBhvr additive="base">
                                        <p:cTn id="8" dur="500" fill="hold"/>
                                        <p:tgtEl>
                                          <p:spTgt spid="83983"/>
                                        </p:tgtEl>
                                        <p:attrNameLst>
                                          <p:attrName>ppt_y</p:attrName>
                                        </p:attrNameLst>
                                      </p:cBhvr>
                                      <p:tavLst>
                                        <p:tav tm="0">
                                          <p:val>
                                            <p:strVal val="1+#ppt_h/2"/>
                                          </p:val>
                                        </p:tav>
                                        <p:tav tm="100000">
                                          <p:val>
                                            <p:strVal val="#ppt_y"/>
                                          </p:val>
                                        </p:tav>
                                      </p:tavLst>
                                    </p:anim>
                                  </p:childTnLst>
                                  <p:subTnLst>
                                    <p:set>
                                      <p:cBhvr override="childStyle">
                                        <p:cTn dur="1" fill="hold" display="0" masterRel="sameClick" afterEffect="1">
                                          <p:stCondLst>
                                            <p:cond evt="end" delay="0">
                                              <p:tn val="5"/>
                                            </p:cond>
                                          </p:stCondLst>
                                        </p:cTn>
                                        <p:tgtEl>
                                          <p:spTgt spid="83983"/>
                                        </p:tgtEl>
                                        <p:attrNameLst>
                                          <p:attrName>style.visibility</p:attrName>
                                        </p:attrNameLst>
                                      </p:cBhvr>
                                      <p:to>
                                        <p:strVal val="hidden"/>
                                      </p:to>
                                    </p:set>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3985"/>
                                        </p:tgtEl>
                                        <p:attrNameLst>
                                          <p:attrName>style.visibility</p:attrName>
                                        </p:attrNameLst>
                                      </p:cBhvr>
                                      <p:to>
                                        <p:strVal val="visible"/>
                                      </p:to>
                                    </p:set>
                                    <p:anim calcmode="lin" valueType="num">
                                      <p:cBhvr additive="base">
                                        <p:cTn id="12" dur="500" fill="hold"/>
                                        <p:tgtEl>
                                          <p:spTgt spid="83985"/>
                                        </p:tgtEl>
                                        <p:attrNameLst>
                                          <p:attrName>ppt_x</p:attrName>
                                        </p:attrNameLst>
                                      </p:cBhvr>
                                      <p:tavLst>
                                        <p:tav tm="0">
                                          <p:val>
                                            <p:strVal val="0-#ppt_w/2"/>
                                          </p:val>
                                        </p:tav>
                                        <p:tav tm="100000">
                                          <p:val>
                                            <p:strVal val="#ppt_x"/>
                                          </p:val>
                                        </p:tav>
                                      </p:tavLst>
                                    </p:anim>
                                    <p:anim calcmode="lin" valueType="num">
                                      <p:cBhvr additive="base">
                                        <p:cTn id="13" dur="500" fill="hold"/>
                                        <p:tgtEl>
                                          <p:spTgt spid="839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83" grpId="0" animBg="1"/>
      <p:bldP spid="83985" grpId="0" animBg="1"/>
    </p:bld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953250" y="814388"/>
            <a:ext cx="1962150" cy="52816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814388"/>
            <a:ext cx="5772702" cy="52816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5" name="页脚占位符 4"/>
          <p:cNvSpPr>
            <a:spLocks noGrp="1"/>
          </p:cNvSpPr>
          <p:nvPr>
            <p:ph type="ftr" sz="quarter" idx="11"/>
          </p:nvPr>
        </p:nvSpPr>
        <p:spPr>
          <a:xfrm>
            <a:off x="5291773" y="5733415"/>
            <a:ext cx="2895600" cy="457200"/>
          </a:xfrm>
        </p:spPr>
        <p:txBody>
          <a:bodyPr/>
          <a:lstStyle/>
          <a:p>
            <a:pPr lvl="0"/>
            <a:endParaRPr lang="zh-CN" altLang="en-US" dirty="0">
              <a:latin typeface="Times New Roman" panose="0202060305040502030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1981200"/>
            <a:ext cx="3845814"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69586" y="1981200"/>
            <a:ext cx="3845814"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png"/><Relationship Id="rId13" Type="http://schemas.openxmlformats.org/officeDocument/2006/relationships/tags" Target="../tags/tag2.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82946" name="组合 82945"/>
          <p:cNvGrpSpPr/>
          <p:nvPr/>
        </p:nvGrpSpPr>
        <p:grpSpPr>
          <a:xfrm>
            <a:off x="152400" y="314325"/>
            <a:ext cx="847725" cy="6543675"/>
            <a:chOff x="96" y="198"/>
            <a:chExt cx="534" cy="4122"/>
          </a:xfrm>
        </p:grpSpPr>
        <p:sp>
          <p:nvSpPr>
            <p:cNvPr id="82947" name="平行四边形 82946"/>
            <p:cNvSpPr/>
            <p:nvPr/>
          </p:nvSpPr>
          <p:spPr>
            <a:xfrm rot="5400000" flipH="1">
              <a:off x="81" y="1994"/>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2948" name="平行四边形 82947"/>
            <p:cNvSpPr/>
            <p:nvPr/>
          </p:nvSpPr>
          <p:spPr>
            <a:xfrm rot="5400000" flipH="1">
              <a:off x="81" y="2588"/>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2949" name="平行四边形 82948"/>
            <p:cNvSpPr/>
            <p:nvPr/>
          </p:nvSpPr>
          <p:spPr>
            <a:xfrm rot="5400000" flipH="1">
              <a:off x="80" y="3181"/>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2950" name="平行四边形 82949"/>
            <p:cNvSpPr/>
            <p:nvPr/>
          </p:nvSpPr>
          <p:spPr>
            <a:xfrm rot="5400000" flipH="1">
              <a:off x="83" y="3774"/>
              <a:ext cx="558" cy="533"/>
            </a:xfrm>
            <a:prstGeom prst="parallelogram">
              <a:avLst>
                <a:gd name="adj" fmla="val 55437"/>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2951" name="平行四边形 82950"/>
            <p:cNvSpPr/>
            <p:nvPr/>
          </p:nvSpPr>
          <p:spPr>
            <a:xfrm rot="5400000" flipH="1">
              <a:off x="81" y="21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2952" name="平行四边形 82951"/>
            <p:cNvSpPr/>
            <p:nvPr/>
          </p:nvSpPr>
          <p:spPr>
            <a:xfrm rot="5400000" flipH="1">
              <a:off x="80" y="80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sp>
          <p:nvSpPr>
            <p:cNvPr id="82953" name="平行四边形 82952"/>
            <p:cNvSpPr/>
            <p:nvPr/>
          </p:nvSpPr>
          <p:spPr>
            <a:xfrm rot="5400000" flipH="1">
              <a:off x="80" y="1399"/>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a:p>
              <a:endParaRPr lang="zh-CN" altLang="en-US"/>
            </a:p>
          </p:txBody>
        </p:sp>
      </p:grpSp>
      <p:sp>
        <p:nvSpPr>
          <p:cNvPr id="82954" name="矩形 82953"/>
          <p:cNvSpPr/>
          <p:nvPr/>
        </p:nvSpPr>
        <p:spPr>
          <a:xfrm>
            <a:off x="441325" y="0"/>
            <a:ext cx="276225" cy="6858000"/>
          </a:xfrm>
          <a:prstGeom prst="rect">
            <a:avLst/>
          </a:prstGeom>
          <a:gradFill rotWithShape="0">
            <a:gsLst>
              <a:gs pos="0">
                <a:schemeClr val="bg2"/>
              </a:gs>
              <a:gs pos="50000">
                <a:schemeClr val="folHlink"/>
              </a:gs>
              <a:gs pos="100000">
                <a:schemeClr val="bg2"/>
              </a:gs>
            </a:gsLst>
            <a:lin ang="0" scaled="1"/>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2955" name="五边形 82954"/>
          <p:cNvSpPr/>
          <p:nvPr/>
        </p:nvSpPr>
        <p:spPr>
          <a:xfrm flipH="1">
            <a:off x="547688" y="1703388"/>
            <a:ext cx="8596312" cy="254000"/>
          </a:xfrm>
          <a:prstGeom prst="homePlate">
            <a:avLst>
              <a:gd name="adj" fmla="val 58913"/>
            </a:avLst>
          </a:prstGeom>
          <a:gradFill rotWithShape="0">
            <a:gsLst>
              <a:gs pos="0">
                <a:schemeClr val="bg2"/>
              </a:gs>
              <a:gs pos="50000">
                <a:schemeClr val="folHlink"/>
              </a:gs>
              <a:gs pos="100000">
                <a:schemeClr val="bg2"/>
              </a:gs>
            </a:gsLst>
            <a:lin ang="5400000" scaled="1"/>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2956" name="椭圆 82955"/>
          <p:cNvSpPr/>
          <p:nvPr/>
        </p:nvSpPr>
        <p:spPr>
          <a:xfrm>
            <a:off x="460375" y="1706563"/>
            <a:ext cx="295275" cy="274637"/>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2957" name="矩形 82956"/>
          <p:cNvSpPr/>
          <p:nvPr/>
        </p:nvSpPr>
        <p:spPr>
          <a:xfrm>
            <a:off x="463550" y="1912938"/>
            <a:ext cx="190500" cy="4678362"/>
          </a:xfrm>
          <a:prstGeom prst="rect">
            <a:avLst/>
          </a:prstGeom>
          <a:no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2958" name="椭圆 82957"/>
          <p:cNvSpPr/>
          <p:nvPr/>
        </p:nvSpPr>
        <p:spPr>
          <a:xfrm>
            <a:off x="9209088" y="1676400"/>
            <a:ext cx="304800" cy="274638"/>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sp>
        <p:nvSpPr>
          <p:cNvPr id="82959" name="矩形 82958"/>
          <p:cNvSpPr/>
          <p:nvPr/>
        </p:nvSpPr>
        <p:spPr>
          <a:xfrm>
            <a:off x="457200" y="1739900"/>
            <a:ext cx="8751888" cy="190500"/>
          </a:xfrm>
          <a:prstGeom prst="rect">
            <a:avLst/>
          </a:prstGeom>
          <a:noFill/>
          <a:ln w="9525">
            <a:noFill/>
          </a:ln>
        </p:spPr>
        <p:txBody>
          <a:bodyPr wrap="none" anchor="ctr" anchorCtr="0"/>
          <a:p>
            <a:pPr lvl="0" algn="ctr"/>
            <a:endParaRPr sz="3600">
              <a:latin typeface="Times New Roman" panose="02020603050405020304" charset="0"/>
              <a:ea typeface="宋体" panose="02010600030101010101" pitchFamily="2" charset="-122"/>
            </a:endParaRPr>
          </a:p>
        </p:txBody>
      </p:sp>
      <p:grpSp>
        <p:nvGrpSpPr>
          <p:cNvPr id="82960" name="组合 82959"/>
          <p:cNvGrpSpPr/>
          <p:nvPr/>
        </p:nvGrpSpPr>
        <p:grpSpPr>
          <a:xfrm>
            <a:off x="150813" y="0"/>
            <a:ext cx="849312" cy="6858000"/>
            <a:chOff x="95" y="0"/>
            <a:chExt cx="535" cy="4320"/>
          </a:xfrm>
        </p:grpSpPr>
        <p:sp>
          <p:nvSpPr>
            <p:cNvPr id="82961" name="平行四边形 82960"/>
            <p:cNvSpPr/>
            <p:nvPr/>
          </p:nvSpPr>
          <p:spPr>
            <a:xfrm rot="-5400000">
              <a:off x="81" y="229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2962" name="平行四边形 82961"/>
            <p:cNvSpPr/>
            <p:nvPr/>
          </p:nvSpPr>
          <p:spPr>
            <a:xfrm rot="-5400000">
              <a:off x="81" y="2886"/>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2963" name="平行四边形 82962"/>
            <p:cNvSpPr/>
            <p:nvPr/>
          </p:nvSpPr>
          <p:spPr>
            <a:xfrm rot="-5400000">
              <a:off x="80" y="3479"/>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2964" name="平行四边形 82963"/>
            <p:cNvSpPr/>
            <p:nvPr/>
          </p:nvSpPr>
          <p:spPr>
            <a:xfrm rot="-5400000">
              <a:off x="81" y="508"/>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2965" name="平行四边形 82964"/>
            <p:cNvSpPr/>
            <p:nvPr/>
          </p:nvSpPr>
          <p:spPr>
            <a:xfrm rot="-5400000">
              <a:off x="80" y="110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2966" name="平行四边形 82965"/>
            <p:cNvSpPr/>
            <p:nvPr/>
          </p:nvSpPr>
          <p:spPr>
            <a:xfrm rot="-5400000">
              <a:off x="80" y="1697"/>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a:p>
              <a:endParaRPr lang="zh-CN" altLang="en-US"/>
            </a:p>
          </p:txBody>
        </p:sp>
        <p:sp>
          <p:nvSpPr>
            <p:cNvPr id="82967" name="任意多边形 82966"/>
            <p:cNvSpPr/>
            <p:nvPr/>
          </p:nvSpPr>
          <p:spPr>
            <a:xfrm>
              <a:off x="98" y="0"/>
              <a:ext cx="532" cy="465"/>
            </a:xfrm>
            <a:custGeom>
              <a:avLst/>
              <a:gdLst/>
              <a:ahLst/>
              <a:cxnLst/>
              <a:pathLst>
                <a:path w="532" h="465">
                  <a:moveTo>
                    <a:pt x="1" y="0"/>
                  </a:moveTo>
                  <a:lnTo>
                    <a:pt x="0" y="166"/>
                  </a:lnTo>
                  <a:lnTo>
                    <a:pt x="532" y="465"/>
                  </a:lnTo>
                  <a:lnTo>
                    <a:pt x="532" y="201"/>
                  </a:lnTo>
                  <a:lnTo>
                    <a:pt x="172" y="0"/>
                  </a:lnTo>
                  <a:lnTo>
                    <a:pt x="1" y="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sp>
          <p:nvSpPr>
            <p:cNvPr id="82968" name="任意多边形 82967"/>
            <p:cNvSpPr/>
            <p:nvPr/>
          </p:nvSpPr>
          <p:spPr>
            <a:xfrm>
              <a:off x="95" y="4060"/>
              <a:ext cx="457" cy="260"/>
            </a:xfrm>
            <a:custGeom>
              <a:avLst/>
              <a:gdLst/>
              <a:ahLst/>
              <a:cxnLst/>
              <a:pathLst>
                <a:path w="457" h="264">
                  <a:moveTo>
                    <a:pt x="457" y="260"/>
                  </a:moveTo>
                  <a:lnTo>
                    <a:pt x="1" y="0"/>
                  </a:lnTo>
                  <a:lnTo>
                    <a:pt x="0" y="264"/>
                  </a:lnTo>
                  <a:lnTo>
                    <a:pt x="457" y="26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grpSp>
      <p:sp>
        <p:nvSpPr>
          <p:cNvPr id="82969" name="标题 82968"/>
          <p:cNvSpPr>
            <a:spLocks noGrp="1"/>
          </p:cNvSpPr>
          <p:nvPr>
            <p:ph type="title"/>
          </p:nvPr>
        </p:nvSpPr>
        <p:spPr>
          <a:xfrm>
            <a:off x="1143000" y="814388"/>
            <a:ext cx="7772400" cy="762000"/>
          </a:xfrm>
          <a:prstGeom prst="rect">
            <a:avLst/>
          </a:prstGeom>
          <a:noFill/>
          <a:ln w="9525">
            <a:noFill/>
          </a:ln>
        </p:spPr>
        <p:txBody>
          <a:bodyPr anchor="b" anchorCtr="0">
            <a:spAutoFit/>
          </a:bodyPr>
          <a:p>
            <a:pPr lvl="0"/>
            <a:r>
              <a:rPr lang="zh-CN" altLang="en-US" dirty="0"/>
              <a:t>单击此处编辑母版标题样式</a:t>
            </a:r>
            <a:endParaRPr lang="zh-CN" altLang="en-US" dirty="0"/>
          </a:p>
        </p:txBody>
      </p:sp>
      <p:sp>
        <p:nvSpPr>
          <p:cNvPr id="82970" name="文本占位符 82969"/>
          <p:cNvSpPr>
            <a:spLocks noGrp="1"/>
          </p:cNvSpPr>
          <p:nvPr>
            <p:ph type="body" idx="1"/>
          </p:nvPr>
        </p:nvSpPr>
        <p:spPr>
          <a:xfrm>
            <a:off x="1066800" y="1981200"/>
            <a:ext cx="78486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82971" name="日期占位符 82970"/>
          <p:cNvSpPr>
            <a:spLocks noGrp="1"/>
          </p:cNvSpPr>
          <p:nvPr>
            <p:ph type="dt" sz="half" idx="2"/>
          </p:nvPr>
        </p:nvSpPr>
        <p:spPr>
          <a:xfrm>
            <a:off x="1154113" y="6248400"/>
            <a:ext cx="1905000" cy="457200"/>
          </a:xfrm>
          <a:prstGeom prst="rect">
            <a:avLst/>
          </a:prstGeom>
          <a:noFill/>
          <a:ln w="9525">
            <a:noFill/>
          </a:ln>
        </p:spPr>
        <p:txBody>
          <a:bodyPr/>
          <a:lstStyle>
            <a:lvl1pPr>
              <a:defRPr sz="1400"/>
            </a:lvl1pPr>
          </a:lstStyle>
          <a:p>
            <a:pPr lvl="0"/>
            <a:endParaRPr lang="zh-CN" altLang="en-US" dirty="0">
              <a:latin typeface="Times New Roman" panose="02020603050405020304" charset="0"/>
              <a:ea typeface="宋体" panose="02010600030101010101" pitchFamily="2" charset="-122"/>
            </a:endParaRPr>
          </a:p>
        </p:txBody>
      </p:sp>
      <p:sp>
        <p:nvSpPr>
          <p:cNvPr id="82972" name="页脚占位符 82971"/>
          <p:cNvSpPr>
            <a:spLocks noGrp="1"/>
          </p:cNvSpPr>
          <p:nvPr>
            <p:ph type="ftr" sz="quarter" idx="3"/>
          </p:nvPr>
        </p:nvSpPr>
        <p:spPr>
          <a:xfrm>
            <a:off x="3592513" y="6248400"/>
            <a:ext cx="2895600" cy="457200"/>
          </a:xfrm>
          <a:prstGeom prst="rect">
            <a:avLst/>
          </a:prstGeom>
          <a:noFill/>
          <a:ln w="9525">
            <a:noFill/>
          </a:ln>
        </p:spPr>
        <p:txBody>
          <a:bodyPr/>
          <a:lstStyle>
            <a:lvl1pPr algn="ctr">
              <a:defRPr sz="1400"/>
            </a:lvl1pPr>
          </a:lstStyle>
          <a:p>
            <a:pPr lvl="0"/>
            <a:endParaRPr lang="zh-CN" altLang="en-US" dirty="0">
              <a:latin typeface="Times New Roman" panose="02020603050405020304" charset="0"/>
              <a:ea typeface="宋体" panose="02010600030101010101" pitchFamily="2" charset="-122"/>
            </a:endParaRPr>
          </a:p>
        </p:txBody>
      </p:sp>
      <p:sp>
        <p:nvSpPr>
          <p:cNvPr id="82973" name="灯片编号占位符 82972"/>
          <p:cNvSpPr>
            <a:spLocks noGrp="1"/>
          </p:cNvSpPr>
          <p:nvPr>
            <p:ph type="sldNum" sz="quarter" idx="4"/>
          </p:nvPr>
        </p:nvSpPr>
        <p:spPr>
          <a:xfrm>
            <a:off x="7021513" y="6248400"/>
            <a:ext cx="1905000" cy="457200"/>
          </a:xfrm>
          <a:prstGeom prst="rect">
            <a:avLst/>
          </a:prstGeom>
          <a:noFill/>
          <a:ln w="9525">
            <a:noFill/>
          </a:ln>
        </p:spPr>
        <p:txBody>
          <a:bodyPr/>
          <a:lstStyle>
            <a:lvl1pPr algn="r">
              <a:defRPr sz="1400"/>
            </a:lvl1p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
        <p:nvSpPr>
          <p:cNvPr id="82976" name="矩形 82975"/>
          <p:cNvSpPr/>
          <p:nvPr userDrawn="1"/>
        </p:nvSpPr>
        <p:spPr>
          <a:xfrm>
            <a:off x="3657600" y="3171825"/>
            <a:ext cx="9144000" cy="0"/>
          </a:xfrm>
          <a:prstGeom prst="rect">
            <a:avLst/>
          </a:prstGeom>
          <a:noFill/>
          <a:ln w="9525">
            <a:noFill/>
          </a:ln>
        </p:spPr>
        <p:txBody>
          <a:bodyPr/>
          <a:p>
            <a:endParaRPr lang="zh-CN" altLang="en-US"/>
          </a:p>
        </p:txBody>
      </p:sp>
      <p:pic>
        <p:nvPicPr>
          <p:cNvPr id="2" name="图片 1" descr="商标（横）白底"/>
          <p:cNvPicPr>
            <a:picLocks noChangeAspect="1"/>
          </p:cNvPicPr>
          <p:nvPr userDrawn="1">
            <p:custDataLst>
              <p:tags r:id="rId13"/>
            </p:custDataLst>
          </p:nvPr>
        </p:nvPicPr>
        <p:blipFill>
          <a:blip r:embed="rId14"/>
          <a:stretch>
            <a:fillRect/>
          </a:stretch>
        </p:blipFill>
        <p:spPr>
          <a:xfrm>
            <a:off x="7458075" y="-27305"/>
            <a:ext cx="1673860" cy="6197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2956"/>
                                        </p:tgtEl>
                                        <p:attrNameLst>
                                          <p:attrName>style.visibility</p:attrName>
                                        </p:attrNameLst>
                                      </p:cBhvr>
                                      <p:to>
                                        <p:strVal val="visible"/>
                                      </p:to>
                                    </p:set>
                                    <p:anim calcmode="lin" valueType="num">
                                      <p:cBhvr additive="base">
                                        <p:cTn id="7" dur="500" fill="hold"/>
                                        <p:tgtEl>
                                          <p:spTgt spid="82956"/>
                                        </p:tgtEl>
                                        <p:attrNameLst>
                                          <p:attrName>ppt_x</p:attrName>
                                        </p:attrNameLst>
                                      </p:cBhvr>
                                      <p:tavLst>
                                        <p:tav tm="0">
                                          <p:val>
                                            <p:strVal val="#ppt_x"/>
                                          </p:val>
                                        </p:tav>
                                        <p:tav tm="100000">
                                          <p:val>
                                            <p:strVal val="#ppt_x"/>
                                          </p:val>
                                        </p:tav>
                                      </p:tavLst>
                                    </p:anim>
                                    <p:anim calcmode="lin" valueType="num">
                                      <p:cBhvr additive="base">
                                        <p:cTn id="8" dur="500" fill="hold"/>
                                        <p:tgtEl>
                                          <p:spTgt spid="82956"/>
                                        </p:tgtEl>
                                        <p:attrNameLst>
                                          <p:attrName>ppt_y</p:attrName>
                                        </p:attrNameLst>
                                      </p:cBhvr>
                                      <p:tavLst>
                                        <p:tav tm="0">
                                          <p:val>
                                            <p:strVal val="1+#ppt_h/2"/>
                                          </p:val>
                                        </p:tav>
                                        <p:tav tm="100000">
                                          <p:val>
                                            <p:strVal val="#ppt_y"/>
                                          </p:val>
                                        </p:tav>
                                      </p:tavLst>
                                    </p:anim>
                                  </p:childTnLst>
                                  <p:subTnLst>
                                    <p:set>
                                      <p:cBhvr override="childStyle">
                                        <p:cTn dur="1" fill="hold" display="0" masterRel="sameClick" afterEffect="1">
                                          <p:stCondLst>
                                            <p:cond evt="end" delay="0">
                                              <p:tn val="5"/>
                                            </p:cond>
                                          </p:stCondLst>
                                        </p:cTn>
                                        <p:tgtEl>
                                          <p:spTgt spid="82956"/>
                                        </p:tgtEl>
                                        <p:attrNameLst>
                                          <p:attrName>style.visibility</p:attrName>
                                        </p:attrNameLst>
                                      </p:cBhvr>
                                      <p:to>
                                        <p:strVal val="hidden"/>
                                      </p:to>
                                    </p:set>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2958"/>
                                        </p:tgtEl>
                                        <p:attrNameLst>
                                          <p:attrName>style.visibility</p:attrName>
                                        </p:attrNameLst>
                                      </p:cBhvr>
                                      <p:to>
                                        <p:strVal val="visible"/>
                                      </p:to>
                                    </p:set>
                                    <p:anim calcmode="lin" valueType="num">
                                      <p:cBhvr additive="base">
                                        <p:cTn id="12" dur="500" fill="hold"/>
                                        <p:tgtEl>
                                          <p:spTgt spid="82958"/>
                                        </p:tgtEl>
                                        <p:attrNameLst>
                                          <p:attrName>ppt_x</p:attrName>
                                        </p:attrNameLst>
                                      </p:cBhvr>
                                      <p:tavLst>
                                        <p:tav tm="0">
                                          <p:val>
                                            <p:strVal val="0-#ppt_w/2"/>
                                          </p:val>
                                        </p:tav>
                                        <p:tav tm="100000">
                                          <p:val>
                                            <p:strVal val="#ppt_x"/>
                                          </p:val>
                                        </p:tav>
                                      </p:tavLst>
                                    </p:anim>
                                    <p:anim calcmode="lin" valueType="num">
                                      <p:cBhvr additive="base">
                                        <p:cTn id="13" dur="500" fill="hold"/>
                                        <p:tgtEl>
                                          <p:spTgt spid="829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6" grpId="0" animBg="1"/>
      <p:bldP spid="82958" grpId="0" animBg="1"/>
    </p:bldLst>
  </p:timing>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effectLst>
            <a:outerShdw blurRad="38100" dist="38100" dir="2700000">
              <a:srgbClr val="00000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effectLst>
            <a:outerShdw blurRad="38100" dist="38100" dir="2700000">
              <a:srgbClr val="000000"/>
            </a:outerShdw>
          </a:effectLst>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effectLst>
            <a:outerShdw blurRad="38100" dist="38100" dir="2700000">
              <a:srgbClr val="000000"/>
            </a:outerShdw>
          </a:effectLst>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effectLst>
            <a:outerShdw blurRad="38100" dist="38100" dir="2700000">
              <a:srgbClr val="000000"/>
            </a:outerShdw>
          </a:effectLst>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effectLst>
            <a:outerShdw blurRad="38100" dist="38100" dir="2700000">
              <a:srgbClr val="000000"/>
            </a:outerShdw>
          </a:effectLst>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effectLst>
            <a:outerShdw blurRad="38100" dist="38100" dir="2700000">
              <a:srgbClr val="000000"/>
            </a:outerShdw>
          </a:effectLst>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effectLst>
            <a:outerShdw blurRad="38100" dist="38100" dir="2700000">
              <a:srgbClr val="000000"/>
            </a:outerShdw>
          </a:effectLst>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effectLst>
            <a:outerShdw blurRad="38100" dist="38100" dir="2700000">
              <a:srgbClr val="000000"/>
            </a:outerShdw>
          </a:effectLst>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effectLst>
            <a:outerShdw blurRad="38100" dist="38100" dir="2700000">
              <a:srgbClr val="000000"/>
            </a:outerShdw>
          </a:effectLst>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effectLst>
            <a:outerShdw blurRad="38100" dist="38100" dir="2700000">
              <a:srgbClr val="00000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3600" b="0" i="0" u="none" kern="1200" baseline="0">
          <a:solidFill>
            <a:schemeClr val="tx1"/>
          </a:solidFill>
          <a:latin typeface="Times New Roman" panose="0202060305040502030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wm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7.xml"/><Relationship Id="rId2" Type="http://schemas.openxmlformats.org/officeDocument/2006/relationships/audio" Target="../media/audio1.wav"/><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文本框 2049"/>
          <p:cNvSpPr txBox="1"/>
          <p:nvPr/>
        </p:nvSpPr>
        <p:spPr>
          <a:xfrm>
            <a:off x="1143000" y="392113"/>
            <a:ext cx="7772400" cy="1616075"/>
          </a:xfrm>
          <a:prstGeom prst="rect">
            <a:avLst/>
          </a:prstGeom>
        </p:spPr>
        <p:style>
          <a:lnRef idx="2">
            <a:schemeClr val="dk1"/>
          </a:lnRef>
          <a:fillRef idx="1">
            <a:schemeClr val="lt1"/>
          </a:fillRef>
          <a:effectRef idx="0">
            <a:schemeClr val="dk1"/>
          </a:effectRef>
          <a:fontRef idx="minor">
            <a:schemeClr val="dk1"/>
          </a:fontRef>
        </p:style>
        <p:txBody>
          <a:bodyPr lIns="91436" tIns="45719" rIns="91436" bIns="45719">
            <a:spAutoFit/>
          </a:bodyPr>
          <a:p>
            <a:pPr>
              <a:spcBef>
                <a:spcPct val="50000"/>
              </a:spcBef>
            </a:pPr>
            <a:r>
              <a:rPr lang="zh-CN" altLang="en-US" sz="4000" dirty="0">
                <a:solidFill>
                  <a:srgbClr val="FF3300"/>
                </a:solidFill>
                <a:effectLst>
                  <a:outerShdw blurRad="38100" dist="38100" dir="2700000">
                    <a:srgbClr val="000000"/>
                  </a:outerShdw>
                </a:effectLst>
                <a:latin typeface="Times New Roman" panose="02020603050405020304" charset="0"/>
                <a:ea typeface="隶书" panose="02010509060101010101" pitchFamily="49" charset="-122"/>
              </a:rPr>
              <a:t>第一章 </a:t>
            </a:r>
            <a:endParaRPr lang="zh-CN" altLang="en-US" sz="4000" dirty="0">
              <a:solidFill>
                <a:srgbClr val="FF3300"/>
              </a:solidFill>
              <a:effectLst>
                <a:outerShdw blurRad="38100" dist="38100" dir="2700000">
                  <a:srgbClr val="000000"/>
                </a:outerShdw>
              </a:effectLst>
              <a:latin typeface="Times New Roman" panose="02020603050405020304" charset="0"/>
              <a:ea typeface="隶书" panose="02010509060101010101" pitchFamily="49" charset="-122"/>
            </a:endParaRPr>
          </a:p>
          <a:p>
            <a:pPr>
              <a:spcBef>
                <a:spcPct val="50000"/>
              </a:spcBef>
            </a:pPr>
            <a:r>
              <a:rPr lang="zh-CN" altLang="en-US" sz="4000" dirty="0">
                <a:solidFill>
                  <a:srgbClr val="FF3300"/>
                </a:solidFill>
                <a:effectLst>
                  <a:outerShdw blurRad="38100" dist="38100" dir="2700000">
                    <a:srgbClr val="000000"/>
                  </a:outerShdw>
                </a:effectLst>
                <a:latin typeface="Times New Roman" panose="02020603050405020304" charset="0"/>
                <a:ea typeface="隶书" panose="02010509060101010101" pitchFamily="49" charset="-122"/>
              </a:rPr>
              <a:t>工业工程学科形成和发展</a:t>
            </a:r>
            <a:endParaRPr lang="zh-CN" altLang="en-US" sz="4000" dirty="0">
              <a:solidFill>
                <a:srgbClr val="66FF33"/>
              </a:solidFill>
              <a:effectLst>
                <a:outerShdw blurRad="38100" dist="38100" dir="2700000">
                  <a:srgbClr val="000000"/>
                </a:outerShdw>
              </a:effectLst>
              <a:latin typeface="Times New Roman" panose="02020603050405020304" charset="0"/>
              <a:ea typeface="隶书" panose="02010509060101010101" pitchFamily="49" charset="-122"/>
            </a:endParaRPr>
          </a:p>
        </p:txBody>
      </p:sp>
      <p:sp>
        <p:nvSpPr>
          <p:cNvPr id="2053" name="文本框 2052"/>
          <p:cNvSpPr txBox="1"/>
          <p:nvPr/>
        </p:nvSpPr>
        <p:spPr>
          <a:xfrm>
            <a:off x="1600200" y="4724400"/>
            <a:ext cx="6589713" cy="58896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lIns="75749" tIns="37874" rIns="75749" bIns="37874">
            <a:spAutoFit/>
          </a:bodyPr>
          <a:p>
            <a:pPr algn="ctr" defTabSz="757555" eaLnBrk="0" hangingPunct="0">
              <a:spcBef>
                <a:spcPct val="50000"/>
              </a:spcBef>
            </a:pPr>
            <a:r>
              <a:rPr lang="zh-CN" altLang="en-US" sz="3300" b="1" dirty="0">
                <a:solidFill>
                  <a:srgbClr val="FF3300"/>
                </a:solidFill>
                <a:latin typeface="华文细黑" panose="02010600040101010101" pitchFamily="2" charset="-122"/>
                <a:ea typeface="华文细黑" panose="02010600040101010101" pitchFamily="2" charset="-122"/>
              </a:rPr>
              <a:t>德信诚培训教材</a:t>
            </a:r>
            <a:endParaRPr lang="zh-CN" altLang="en-US" sz="4000" b="1" dirty="0">
              <a:solidFill>
                <a:srgbClr val="FF3300"/>
              </a:solidFill>
              <a:latin typeface="华文细黑" panose="02010600040101010101" pitchFamily="2" charset="-122"/>
              <a:ea typeface="华文细黑" panose="02010600040101010101" pitchFamily="2" charset="-122"/>
            </a:endParaRPr>
          </a:p>
        </p:txBody>
      </p:sp>
    </p:spTree>
  </p:cSld>
  <p:clrMapOvr>
    <a:masterClrMapping/>
  </p:clrMapOvr>
  <p:transition>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标题 89089"/>
          <p:cNvSpPr>
            <a:spLocks noGrp="1"/>
          </p:cNvSpPr>
          <p:nvPr>
            <p:ph type="title"/>
          </p:nvPr>
        </p:nvSpPr>
        <p:spPr>
          <a:xfrm>
            <a:off x="1524000" y="814388"/>
            <a:ext cx="7010400" cy="762000"/>
          </a:xfrm>
          <a:solidFill>
            <a:schemeClr val="tx1"/>
          </a:solidFill>
          <a:ln/>
        </p:spPr>
        <p:txBody>
          <a:bodyPr wrap="square" anchor="b" anchorCtr="0">
            <a:spAutoFit/>
          </a:bodyPr>
          <a:p>
            <a:r>
              <a:rPr lang="en-US" altLang="zh-CN"/>
              <a:t> </a:t>
            </a:r>
            <a:r>
              <a:rPr lang="en-US" altLang="zh-CN">
                <a:solidFill>
                  <a:srgbClr val="FF3300"/>
                </a:solidFill>
              </a:rPr>
              <a:t>3. </a:t>
            </a:r>
            <a:r>
              <a:rPr lang="zh-CN" altLang="en-US" dirty="0">
                <a:solidFill>
                  <a:srgbClr val="FF3300"/>
                </a:solidFill>
              </a:rPr>
              <a:t>定量化和精确化时期</a:t>
            </a:r>
            <a:endParaRPr lang="zh-CN" altLang="en-US"/>
          </a:p>
        </p:txBody>
      </p:sp>
      <p:sp>
        <p:nvSpPr>
          <p:cNvPr id="89091" name="文本占位符 89090"/>
          <p:cNvSpPr>
            <a:spLocks noGrp="1"/>
          </p:cNvSpPr>
          <p:nvPr>
            <p:ph type="body" idx="1"/>
          </p:nvPr>
        </p:nvSpPr>
        <p:spPr>
          <a:xfrm>
            <a:off x="914400" y="2514600"/>
            <a:ext cx="7848600" cy="3886200"/>
          </a:xfrm>
          <a:solidFill>
            <a:schemeClr val="tx1"/>
          </a:solidFill>
          <a:ln/>
        </p:spPr>
        <p:txBody>
          <a:bodyPr/>
          <a:p>
            <a:r>
              <a:rPr lang="zh-CN" altLang="en-US" sz="2800" b="1" dirty="0">
                <a:solidFill>
                  <a:srgbClr val="FF3300"/>
                </a:solidFill>
                <a:latin typeface="黑体" panose="02010609060101010101" pitchFamily="2" charset="-122"/>
                <a:ea typeface="黑体" panose="02010609060101010101" pitchFamily="2" charset="-122"/>
              </a:rPr>
              <a:t>运筹学必须与计算机结合才有生命力：</a:t>
            </a:r>
            <a:r>
              <a:rPr lang="zh-CN" altLang="en-US" sz="2800" b="1" dirty="0">
                <a:solidFill>
                  <a:srgbClr val="FF3300"/>
                </a:solidFill>
                <a:effectLst/>
                <a:latin typeface="黑体" panose="02010609060101010101" pitchFamily="2" charset="-122"/>
                <a:ea typeface="黑体" panose="02010609060101010101" pitchFamily="2" charset="-122"/>
              </a:rPr>
              <a:t>假设有</a:t>
            </a:r>
            <a:r>
              <a:rPr lang="en-US" altLang="zh-CN" sz="2800" b="1">
                <a:solidFill>
                  <a:srgbClr val="FF3300"/>
                </a:solidFill>
                <a:effectLst/>
                <a:latin typeface="黑体" panose="02010609060101010101" pitchFamily="2" charset="-122"/>
                <a:ea typeface="黑体" panose="02010609060101010101" pitchFamily="2" charset="-122"/>
              </a:rPr>
              <a:t>70</a:t>
            </a:r>
            <a:r>
              <a:rPr lang="zh-CN" altLang="en-US" sz="2800" b="1" dirty="0">
                <a:solidFill>
                  <a:srgbClr val="FF3300"/>
                </a:solidFill>
                <a:effectLst/>
                <a:latin typeface="黑体" panose="02010609060101010101" pitchFamily="2" charset="-122"/>
                <a:ea typeface="黑体" panose="02010609060101010101" pitchFamily="2" charset="-122"/>
              </a:rPr>
              <a:t>条船向</a:t>
            </a:r>
            <a:r>
              <a:rPr lang="en-US" altLang="zh-CN" sz="2800" b="1">
                <a:solidFill>
                  <a:srgbClr val="FF3300"/>
                </a:solidFill>
                <a:effectLst/>
                <a:latin typeface="黑体" panose="02010609060101010101" pitchFamily="2" charset="-122"/>
                <a:ea typeface="黑体" panose="02010609060101010101" pitchFamily="2" charset="-122"/>
              </a:rPr>
              <a:t>70</a:t>
            </a:r>
            <a:r>
              <a:rPr lang="zh-CN" altLang="en-US" sz="2800" b="1" dirty="0">
                <a:solidFill>
                  <a:srgbClr val="FF3300"/>
                </a:solidFill>
                <a:effectLst/>
                <a:latin typeface="黑体" panose="02010609060101010101" pitchFamily="2" charset="-122"/>
                <a:ea typeface="黑体" panose="02010609060101010101" pitchFamily="2" charset="-122"/>
              </a:rPr>
              <a:t>个港口运货，要制定一个运输费用最低的方案，如果用枚举法计算，计算方案有</a:t>
            </a:r>
            <a:r>
              <a:rPr lang="en-US" altLang="zh-CN" sz="2800" b="1">
                <a:solidFill>
                  <a:srgbClr val="FF3300"/>
                </a:solidFill>
                <a:effectLst/>
                <a:latin typeface="黑体" panose="02010609060101010101" pitchFamily="2" charset="-122"/>
                <a:ea typeface="黑体" panose="02010609060101010101" pitchFamily="2" charset="-122"/>
              </a:rPr>
              <a:t>70!≥70</a:t>
            </a:r>
            <a:r>
              <a:rPr lang="en-US" altLang="zh-CN" sz="2800" b="1" baseline="30000">
                <a:solidFill>
                  <a:srgbClr val="FF3300"/>
                </a:solidFill>
                <a:effectLst/>
                <a:latin typeface="黑体" panose="02010609060101010101" pitchFamily="2" charset="-122"/>
                <a:ea typeface="黑体" panose="02010609060101010101" pitchFamily="2" charset="-122"/>
              </a:rPr>
              <a:t>100</a:t>
            </a:r>
            <a:r>
              <a:rPr lang="zh-CN" altLang="en-US" sz="2800" b="1" dirty="0">
                <a:solidFill>
                  <a:srgbClr val="FF3300"/>
                </a:solidFill>
                <a:effectLst/>
                <a:latin typeface="黑体" panose="02010609060101010101" pitchFamily="2" charset="-122"/>
                <a:ea typeface="黑体" panose="02010609060101010101" pitchFamily="2" charset="-122"/>
              </a:rPr>
              <a:t>个。</a:t>
            </a:r>
            <a:endParaRPr lang="zh-CN" altLang="en-US" sz="2800" b="1" dirty="0">
              <a:solidFill>
                <a:srgbClr val="FF3300"/>
              </a:solidFill>
              <a:effectLst/>
              <a:latin typeface="黑体" panose="02010609060101010101" pitchFamily="2" charset="-122"/>
              <a:ea typeface="黑体" panose="02010609060101010101" pitchFamily="2" charset="-122"/>
            </a:endParaRPr>
          </a:p>
          <a:p>
            <a:r>
              <a:rPr lang="zh-CN" altLang="en-US" sz="2800" b="1" dirty="0">
                <a:solidFill>
                  <a:srgbClr val="FF3300"/>
                </a:solidFill>
                <a:effectLst/>
                <a:latin typeface="黑体" panose="02010609060101010101" pitchFamily="2" charset="-122"/>
                <a:ea typeface="黑体" panose="02010609060101010101" pitchFamily="2" charset="-122"/>
              </a:rPr>
              <a:t>计划期趋短：汽车以天，计算</a:t>
            </a:r>
            <a:r>
              <a:rPr lang="en-US" altLang="zh-CN" sz="2800" b="1">
                <a:solidFill>
                  <a:srgbClr val="FF3300"/>
                </a:solidFill>
                <a:effectLst/>
                <a:latin typeface="黑体" panose="02010609060101010101" pitchFamily="2" charset="-122"/>
                <a:ea typeface="黑体" panose="02010609060101010101" pitchFamily="2" charset="-122"/>
              </a:rPr>
              <a:t>MRPⅡ</a:t>
            </a:r>
            <a:r>
              <a:rPr lang="zh-CN" altLang="en-US" sz="2800" b="1" dirty="0">
                <a:solidFill>
                  <a:srgbClr val="FF3300"/>
                </a:solidFill>
                <a:effectLst/>
                <a:latin typeface="黑体" panose="02010609060101010101" pitchFamily="2" charset="-122"/>
                <a:ea typeface="黑体" panose="02010609060101010101" pitchFamily="2" charset="-122"/>
              </a:rPr>
              <a:t>手算几个月，只有靠计算机软件；</a:t>
            </a:r>
            <a:endParaRPr lang="zh-CN" altLang="en-US" sz="2800" b="1" dirty="0">
              <a:solidFill>
                <a:srgbClr val="FF3300"/>
              </a:solidFill>
              <a:effectLst/>
              <a:latin typeface="黑体" panose="02010609060101010101" pitchFamily="2" charset="-122"/>
              <a:ea typeface="黑体" panose="02010609060101010101" pitchFamily="2" charset="-122"/>
            </a:endParaRPr>
          </a:p>
          <a:p>
            <a:r>
              <a:rPr lang="zh-CN" altLang="en-US" sz="2800" b="1" dirty="0">
                <a:solidFill>
                  <a:srgbClr val="FF3300"/>
                </a:solidFill>
                <a:effectLst/>
                <a:latin typeface="黑体" panose="02010609060101010101" pitchFamily="2" charset="-122"/>
                <a:ea typeface="黑体" panose="02010609060101010101" pitchFamily="2" charset="-122"/>
              </a:rPr>
              <a:t>生产中有大量数据需要处理，作为决策支持。</a:t>
            </a:r>
            <a:endParaRPr lang="zh-CN" altLang="en-US" sz="2800">
              <a:effectLst/>
              <a:latin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4" name="标题 90113"/>
          <p:cNvSpPr>
            <a:spLocks noGrp="1"/>
          </p:cNvSpPr>
          <p:nvPr>
            <p:ph type="title"/>
          </p:nvPr>
        </p:nvSpPr>
        <p:spPr>
          <a:xfrm>
            <a:off x="1371600" y="457200"/>
            <a:ext cx="6781800" cy="762000"/>
          </a:xfrm>
          <a:solidFill>
            <a:schemeClr val="tx1"/>
          </a:solidFill>
          <a:ln/>
        </p:spPr>
        <p:txBody>
          <a:bodyPr wrap="square" anchor="b" anchorCtr="0">
            <a:spAutoFit/>
          </a:bodyPr>
          <a:p>
            <a:r>
              <a:rPr lang="en-US" altLang="zh-CN">
                <a:solidFill>
                  <a:srgbClr val="FF3300"/>
                </a:solidFill>
              </a:rPr>
              <a:t>4. </a:t>
            </a:r>
            <a:r>
              <a:rPr lang="zh-CN" altLang="en-US" b="1" dirty="0">
                <a:solidFill>
                  <a:srgbClr val="FF3300"/>
                </a:solidFill>
                <a:ea typeface="黑体" panose="02010609060101010101" pitchFamily="2" charset="-122"/>
              </a:rPr>
              <a:t>全求化和网络化时期</a:t>
            </a:r>
            <a:endParaRPr lang="zh-CN" altLang="en-US"/>
          </a:p>
        </p:txBody>
      </p:sp>
      <p:sp>
        <p:nvSpPr>
          <p:cNvPr id="90115" name="文本占位符 90114"/>
          <p:cNvSpPr>
            <a:spLocks noGrp="1"/>
          </p:cNvSpPr>
          <p:nvPr>
            <p:ph type="body" idx="1"/>
          </p:nvPr>
        </p:nvSpPr>
        <p:spPr>
          <a:solidFill>
            <a:schemeClr val="tx1"/>
          </a:solidFill>
          <a:ln>
            <a:solidFill>
              <a:schemeClr val="bg2"/>
            </a:solidFill>
            <a:miter/>
          </a:ln>
        </p:spPr>
        <p:txBody>
          <a:bodyPr/>
          <a:p>
            <a:r>
              <a:rPr lang="zh-CN" altLang="en-US" sz="2800" b="1" dirty="0">
                <a:solidFill>
                  <a:srgbClr val="FF3300"/>
                </a:solidFill>
                <a:latin typeface="黑体" panose="02010609060101010101" pitchFamily="2" charset="-122"/>
                <a:ea typeface="黑体" panose="02010609060101010101" pitchFamily="2" charset="-122"/>
              </a:rPr>
              <a:t>顾客需求多样化，产品生命周期越来越短；</a:t>
            </a:r>
            <a:endParaRPr lang="zh-CN" altLang="en-US" sz="2800" b="1" dirty="0">
              <a:solidFill>
                <a:srgbClr val="FF3300"/>
              </a:solidFill>
              <a:latin typeface="黑体" panose="02010609060101010101" pitchFamily="2" charset="-122"/>
              <a:ea typeface="黑体" panose="02010609060101010101" pitchFamily="2" charset="-122"/>
            </a:endParaRPr>
          </a:p>
          <a:p>
            <a:r>
              <a:rPr lang="zh-CN" altLang="en-US" sz="2800" b="1" dirty="0">
                <a:solidFill>
                  <a:srgbClr val="FF3300"/>
                </a:solidFill>
                <a:latin typeface="黑体" panose="02010609060101010101" pitchFamily="2" charset="-122"/>
                <a:ea typeface="黑体" panose="02010609060101010101" pitchFamily="2" charset="-122"/>
              </a:rPr>
              <a:t>竞争已从质量、成本转向快速响应市场；</a:t>
            </a:r>
            <a:endParaRPr lang="zh-CN" altLang="en-US" sz="2800" b="1" dirty="0">
              <a:solidFill>
                <a:srgbClr val="FF3300"/>
              </a:solidFill>
              <a:latin typeface="黑体" panose="02010609060101010101" pitchFamily="2" charset="-122"/>
              <a:ea typeface="黑体" panose="02010609060101010101" pitchFamily="2" charset="-122"/>
            </a:endParaRPr>
          </a:p>
          <a:p>
            <a:r>
              <a:rPr lang="zh-CN" altLang="en-US" sz="2800" b="1" dirty="0">
                <a:solidFill>
                  <a:srgbClr val="FF3300"/>
                </a:solidFill>
                <a:latin typeface="黑体" panose="02010609060101010101" pitchFamily="2" charset="-122"/>
                <a:ea typeface="黑体" panose="02010609060101010101" pitchFamily="2" charset="-122"/>
              </a:rPr>
              <a:t>已经不存在全能型企业</a:t>
            </a:r>
            <a:r>
              <a:rPr lang="zh-CN" altLang="en-US" sz="2800" b="1" dirty="0">
                <a:latin typeface="黑体" panose="02010609060101010101" pitchFamily="2" charset="-122"/>
                <a:ea typeface="黑体" panose="02010609060101010101" pitchFamily="2" charset="-122"/>
              </a:rPr>
              <a:t>。</a:t>
            </a:r>
            <a:endParaRPr lang="zh-CN" altLang="en-US" sz="2800" b="1" dirty="0">
              <a:latin typeface="黑体" panose="02010609060101010101" pitchFamily="2" charset="-122"/>
              <a:ea typeface="黑体" panose="02010609060101010101" pitchFamily="2" charset="-122"/>
            </a:endParaRPr>
          </a:p>
          <a:p>
            <a:pPr>
              <a:buNone/>
            </a:pPr>
            <a:r>
              <a:rPr lang="zh-CN" altLang="en-US" sz="2800" b="1" dirty="0">
                <a:latin typeface="黑体" panose="02010609060101010101" pitchFamily="2" charset="-122"/>
                <a:ea typeface="黑体" panose="02010609060101010101" pitchFamily="2" charset="-122"/>
              </a:rPr>
              <a:t>   </a:t>
            </a:r>
            <a:r>
              <a:rPr lang="zh-CN" altLang="en-US" sz="2800" b="1" dirty="0">
                <a:solidFill>
                  <a:srgbClr val="FFFF00"/>
                </a:solidFill>
                <a:latin typeface="黑体" panose="02010609060101010101" pitchFamily="2" charset="-122"/>
                <a:ea typeface="黑体" panose="02010609060101010101" pitchFamily="2" charset="-122"/>
              </a:rPr>
              <a:t>这些导至新的管理模式：</a:t>
            </a:r>
            <a:endParaRPr lang="zh-CN" altLang="en-US" sz="2800" b="1" dirty="0">
              <a:solidFill>
                <a:srgbClr val="FFFF00"/>
              </a:solidFill>
              <a:latin typeface="黑体" panose="02010609060101010101" pitchFamily="2" charset="-122"/>
              <a:ea typeface="黑体" panose="02010609060101010101" pitchFamily="2" charset="-122"/>
            </a:endParaRPr>
          </a:p>
          <a:p>
            <a:pPr>
              <a:buNone/>
            </a:pPr>
            <a:r>
              <a:rPr lang="zh-CN" altLang="en-US" sz="2800" b="1" dirty="0">
                <a:solidFill>
                  <a:srgbClr val="FFFF00"/>
                </a:solidFill>
                <a:latin typeface="黑体" panose="02010609060101010101" pitchFamily="2" charset="-122"/>
                <a:ea typeface="黑体" panose="02010609060101010101" pitchFamily="2" charset="-122"/>
              </a:rPr>
              <a:t>   </a:t>
            </a:r>
            <a:r>
              <a:rPr lang="zh-CN" altLang="en-US" sz="2800" b="1" dirty="0">
                <a:solidFill>
                  <a:schemeClr val="bg2"/>
                </a:solidFill>
                <a:latin typeface="黑体" panose="02010609060101010101" pitchFamily="2" charset="-122"/>
                <a:ea typeface="黑体" panose="02010609060101010101" pitchFamily="2" charset="-122"/>
              </a:rPr>
              <a:t>全球供应链管理；</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虚拟企业；</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精益生产</a:t>
            </a:r>
            <a:r>
              <a:rPr lang="zh-CN" altLang="en-US" sz="2800" b="1" dirty="0">
                <a:latin typeface="黑体" panose="02010609060101010101" pitchFamily="2" charset="-122"/>
                <a:ea typeface="黑体" panose="02010609060101010101" pitchFamily="2" charset="-122"/>
              </a:rPr>
              <a:t>；</a:t>
            </a:r>
            <a:endParaRPr lang="zh-CN" altLang="en-US" sz="2800" b="1" dirty="0">
              <a:latin typeface="黑体" panose="02010609060101010101" pitchFamily="2" charset="-122"/>
              <a:ea typeface="黑体" panose="02010609060101010101" pitchFamily="2" charset="-122"/>
            </a:endParaRPr>
          </a:p>
          <a:p>
            <a:pPr>
              <a:buNone/>
            </a:pPr>
            <a:r>
              <a:rPr lang="zh-CN" altLang="en-US" sz="2800" b="1" dirty="0">
                <a:latin typeface="黑体" panose="02010609060101010101" pitchFamily="2" charset="-122"/>
                <a:ea typeface="黑体" panose="02010609060101010101" pitchFamily="2" charset="-122"/>
              </a:rPr>
              <a:t>   </a:t>
            </a:r>
            <a:r>
              <a:rPr lang="zh-CN" altLang="en-US" sz="2800" b="1" dirty="0">
                <a:solidFill>
                  <a:schemeClr val="bg2"/>
                </a:solidFill>
                <a:latin typeface="黑体" panose="02010609060101010101" pitchFamily="2" charset="-122"/>
                <a:ea typeface="黑体" panose="02010609060101010101" pitchFamily="2" charset="-122"/>
              </a:rPr>
              <a:t>网络成为制造全球化的基础。</a:t>
            </a:r>
            <a:endParaRPr lang="zh-CN" altLang="en-US" b="1">
              <a:latin typeface="黑体" panose="02010609060101010101" pitchFamily="2" charset="-122"/>
              <a:ea typeface="黑体" panose="0201060906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96600"/>
        </a:solidFill>
        <a:effectLst/>
      </p:bgPr>
    </p:bg>
    <p:spTree>
      <p:nvGrpSpPr>
        <p:cNvPr id="1" name=""/>
        <p:cNvGrpSpPr/>
        <p:nvPr/>
      </p:nvGrpSpPr>
      <p:grpSpPr/>
      <p:sp>
        <p:nvSpPr>
          <p:cNvPr id="97282" name="文本框 97281"/>
          <p:cNvSpPr txBox="1"/>
          <p:nvPr/>
        </p:nvSpPr>
        <p:spPr>
          <a:xfrm>
            <a:off x="1166813" y="2024063"/>
            <a:ext cx="7974012" cy="5037137"/>
          </a:xfrm>
          <a:prstGeom prst="rect">
            <a:avLst/>
          </a:prstGeom>
          <a:solidFill>
            <a:schemeClr val="tx1"/>
          </a:solidFill>
          <a:ln w="9525">
            <a:noFill/>
          </a:ln>
        </p:spPr>
        <p:txBody>
          <a:bodyPr lIns="75749" tIns="37874" rIns="75749" bIns="37874">
            <a:spAutoFit/>
          </a:bodyPr>
          <a:p>
            <a:pPr defTabSz="757555">
              <a:spcBef>
                <a:spcPct val="50000"/>
              </a:spcBef>
              <a:buBlip>
                <a:blip r:embed="rId1"/>
              </a:buBlip>
            </a:pPr>
            <a:r>
              <a:rPr lang="zh-CN" altLang="zh-CN" sz="2700" b="1" i="1" dirty="0">
                <a:solidFill>
                  <a:srgbClr val="FFFFCC"/>
                </a:solidFill>
                <a:latin typeface="Times New Roman" panose="02020603050405020304" charset="0"/>
                <a:ea typeface="隶书" panose="02010509060101010101" pitchFamily="49" charset="-122"/>
              </a:rPr>
              <a:t>  </a:t>
            </a:r>
            <a:r>
              <a:rPr lang="zh-CN" altLang="zh-CN" sz="2700" b="1" dirty="0">
                <a:solidFill>
                  <a:srgbClr val="FF3300"/>
                </a:solidFill>
                <a:latin typeface="黑体" panose="02010609060101010101" pitchFamily="2" charset="-122"/>
                <a:ea typeface="黑体" panose="02010609060101010101" pitchFamily="2" charset="-122"/>
              </a:rPr>
              <a:t>40</a:t>
            </a:r>
            <a:r>
              <a:rPr lang="zh-CN" altLang="en-US" sz="2700" b="1" dirty="0">
                <a:solidFill>
                  <a:srgbClr val="FF3300"/>
                </a:solidFill>
                <a:latin typeface="黑体" panose="02010609060101010101" pitchFamily="2" charset="-122"/>
                <a:ea typeface="黑体" panose="02010609060101010101" pitchFamily="2" charset="-122"/>
              </a:rPr>
              <a:t>年代末</a:t>
            </a:r>
            <a:r>
              <a:rPr lang="en-US" altLang="zh-CN" sz="2700" b="1">
                <a:solidFill>
                  <a:srgbClr val="FF3300"/>
                </a:solidFill>
                <a:latin typeface="黑体" panose="02010609060101010101" pitchFamily="2" charset="-122"/>
                <a:ea typeface="黑体" panose="02010609060101010101" pitchFamily="2" charset="-122"/>
              </a:rPr>
              <a:t>50</a:t>
            </a:r>
            <a:r>
              <a:rPr lang="zh-CN" altLang="en-US" sz="2700" b="1" dirty="0">
                <a:solidFill>
                  <a:srgbClr val="FF3300"/>
                </a:solidFill>
                <a:latin typeface="黑体" panose="02010609060101010101" pitchFamily="2" charset="-122"/>
                <a:ea typeface="黑体" panose="02010609060101010101" pitchFamily="2" charset="-122"/>
              </a:rPr>
              <a:t>年代</a:t>
            </a:r>
            <a:r>
              <a:rPr lang="en-US" altLang="zh-CN" sz="2700" b="1">
                <a:solidFill>
                  <a:srgbClr val="FF3300"/>
                </a:solidFill>
                <a:latin typeface="黑体" panose="02010609060101010101" pitchFamily="2" charset="-122"/>
                <a:ea typeface="黑体" panose="02010609060101010101" pitchFamily="2" charset="-122"/>
              </a:rPr>
              <a:t>,</a:t>
            </a:r>
            <a:r>
              <a:rPr lang="zh-CN" altLang="en-US" sz="2700" b="1" dirty="0">
                <a:solidFill>
                  <a:srgbClr val="FF3300"/>
                </a:solidFill>
                <a:latin typeface="黑体" panose="02010609060101010101" pitchFamily="2" charset="-122"/>
                <a:ea typeface="黑体" panose="02010609060101010101" pitchFamily="2" charset="-122"/>
              </a:rPr>
              <a:t>日本经济处于瘫痪状态</a:t>
            </a:r>
            <a:endParaRPr lang="zh-CN" altLang="en-US" sz="2700" b="1" dirty="0">
              <a:solidFill>
                <a:srgbClr val="FF3300"/>
              </a:solidFill>
              <a:latin typeface="黑体" panose="02010609060101010101" pitchFamily="2" charset="-122"/>
              <a:ea typeface="黑体" panose="02010609060101010101" pitchFamily="2" charset="-122"/>
            </a:endParaRPr>
          </a:p>
          <a:p>
            <a:pPr algn="just" defTabSz="757555">
              <a:spcBef>
                <a:spcPct val="50000"/>
              </a:spcBef>
              <a:buNone/>
            </a:pPr>
            <a:r>
              <a:rPr lang="zh-CN" altLang="en-US" sz="2000" b="1" dirty="0">
                <a:solidFill>
                  <a:srgbClr val="FF3300"/>
                </a:solidFill>
                <a:latin typeface="黑体" panose="02010609060101010101" pitchFamily="2" charset="-122"/>
                <a:ea typeface="黑体" panose="02010609060101010101" pitchFamily="2" charset="-122"/>
              </a:rPr>
              <a:t>      美国著名质量管理专家 </a:t>
            </a:r>
            <a:r>
              <a:rPr lang="en-US" altLang="zh-CN" sz="2000" b="1">
                <a:solidFill>
                  <a:srgbClr val="FF3300"/>
                </a:solidFill>
                <a:latin typeface="黑体" panose="02010609060101010101" pitchFamily="2" charset="-122"/>
                <a:ea typeface="黑体" panose="02010609060101010101" pitchFamily="2" charset="-122"/>
              </a:rPr>
              <a:t>Deming, </a:t>
            </a:r>
            <a:r>
              <a:rPr lang="en-US" altLang="zh-CN" sz="2000" b="1" err="1">
                <a:solidFill>
                  <a:srgbClr val="FF3300"/>
                </a:solidFill>
                <a:latin typeface="黑体" panose="02010609060101010101" pitchFamily="2" charset="-122"/>
                <a:ea typeface="黑体" panose="02010609060101010101" pitchFamily="2" charset="-122"/>
              </a:rPr>
              <a:t>Juran</a:t>
            </a:r>
            <a:r>
              <a:rPr lang="zh-CN" altLang="en-US" sz="2000" b="1" dirty="0">
                <a:solidFill>
                  <a:srgbClr val="FF3300"/>
                </a:solidFill>
                <a:latin typeface="黑体" panose="02010609060101010101" pitchFamily="2" charset="-122"/>
                <a:ea typeface="黑体" panose="02010609060101010101" pitchFamily="2" charset="-122"/>
              </a:rPr>
              <a:t>到日本从质量管理入手</a:t>
            </a:r>
            <a:endParaRPr lang="zh-CN" altLang="en-US" sz="2000" b="1" dirty="0">
              <a:solidFill>
                <a:srgbClr val="FF3300"/>
              </a:solidFill>
              <a:latin typeface="黑体" panose="02010609060101010101" pitchFamily="2" charset="-122"/>
              <a:ea typeface="黑体" panose="02010609060101010101" pitchFamily="2" charset="-122"/>
            </a:endParaRPr>
          </a:p>
          <a:p>
            <a:pPr defTabSz="757555">
              <a:spcBef>
                <a:spcPct val="50000"/>
              </a:spcBef>
              <a:buBlip>
                <a:blip r:embed="rId1"/>
              </a:buBlip>
            </a:pPr>
            <a:r>
              <a:rPr lang="zh-CN" altLang="en-US" sz="2700" b="1" dirty="0">
                <a:solidFill>
                  <a:srgbClr val="FF3300"/>
                </a:solidFill>
                <a:latin typeface="黑体" panose="02010609060101010101" pitchFamily="2" charset="-122"/>
                <a:ea typeface="黑体" panose="02010609060101010101" pitchFamily="2" charset="-122"/>
              </a:rPr>
              <a:t>  从石油危机的</a:t>
            </a:r>
            <a:r>
              <a:rPr lang="en-US" altLang="zh-CN" sz="2700" b="1">
                <a:solidFill>
                  <a:srgbClr val="FF3300"/>
                </a:solidFill>
                <a:latin typeface="黑体" panose="02010609060101010101" pitchFamily="2" charset="-122"/>
                <a:ea typeface="黑体" panose="02010609060101010101" pitchFamily="2" charset="-122"/>
              </a:rPr>
              <a:t>70</a:t>
            </a:r>
            <a:r>
              <a:rPr lang="zh-CN" altLang="en-US" sz="2700" b="1" dirty="0">
                <a:solidFill>
                  <a:srgbClr val="FF3300"/>
                </a:solidFill>
                <a:latin typeface="黑体" panose="02010609060101010101" pitchFamily="2" charset="-122"/>
                <a:ea typeface="黑体" panose="02010609060101010101" pitchFamily="2" charset="-122"/>
              </a:rPr>
              <a:t>年代开始</a:t>
            </a:r>
            <a:r>
              <a:rPr lang="en-US" altLang="zh-CN" sz="2700" b="1">
                <a:solidFill>
                  <a:srgbClr val="FF3300"/>
                </a:solidFill>
                <a:latin typeface="黑体" panose="02010609060101010101" pitchFamily="2" charset="-122"/>
                <a:ea typeface="黑体" panose="02010609060101010101" pitchFamily="2" charset="-122"/>
              </a:rPr>
              <a:t>,</a:t>
            </a:r>
            <a:r>
              <a:rPr lang="zh-CN" altLang="en-US" sz="2700" b="1" dirty="0">
                <a:solidFill>
                  <a:srgbClr val="FF3300"/>
                </a:solidFill>
                <a:latin typeface="黑体" panose="02010609060101010101" pitchFamily="2" charset="-122"/>
                <a:ea typeface="黑体" panose="02010609060101010101" pitchFamily="2" charset="-122"/>
              </a:rPr>
              <a:t>日本研究出</a:t>
            </a:r>
            <a:r>
              <a:rPr lang="en-US" altLang="zh-CN" sz="2700" b="1">
                <a:solidFill>
                  <a:srgbClr val="FF3300"/>
                </a:solidFill>
                <a:latin typeface="黑体" panose="02010609060101010101" pitchFamily="2" charset="-122"/>
                <a:ea typeface="黑体" panose="02010609060101010101" pitchFamily="2" charset="-122"/>
              </a:rPr>
              <a:t>JIT</a:t>
            </a:r>
            <a:r>
              <a:rPr lang="zh-CN" altLang="en-US" sz="2700" b="1" dirty="0">
                <a:solidFill>
                  <a:srgbClr val="FF3300"/>
                </a:solidFill>
                <a:latin typeface="黑体" panose="02010609060101010101" pitchFamily="2" charset="-122"/>
                <a:ea typeface="黑体" panose="02010609060101010101" pitchFamily="2" charset="-122"/>
              </a:rPr>
              <a:t>管理体制</a:t>
            </a:r>
            <a:endParaRPr lang="zh-CN" altLang="en-US" sz="2700" b="1" dirty="0">
              <a:solidFill>
                <a:srgbClr val="FF3300"/>
              </a:solidFill>
              <a:latin typeface="黑体" panose="02010609060101010101" pitchFamily="2" charset="-122"/>
              <a:ea typeface="黑体" panose="02010609060101010101" pitchFamily="2" charset="-122"/>
            </a:endParaRPr>
          </a:p>
          <a:p>
            <a:pPr defTabSz="757555">
              <a:spcBef>
                <a:spcPct val="50000"/>
              </a:spcBef>
              <a:buNone/>
            </a:pPr>
            <a:r>
              <a:rPr lang="zh-CN" altLang="en-US" sz="2000" b="1" dirty="0">
                <a:solidFill>
                  <a:srgbClr val="FF3300"/>
                </a:solidFill>
                <a:latin typeface="黑体" panose="02010609060101010101" pitchFamily="2" charset="-122"/>
                <a:ea typeface="黑体" panose="02010609060101010101" pitchFamily="2" charset="-122"/>
              </a:rPr>
              <a:t>      以杜绝一切浪费为目标、追求零库存为目标</a:t>
            </a:r>
            <a:endParaRPr lang="zh-CN" altLang="en-US" sz="2000" b="1" dirty="0">
              <a:solidFill>
                <a:srgbClr val="FF3300"/>
              </a:solidFill>
              <a:latin typeface="黑体" panose="02010609060101010101" pitchFamily="2" charset="-122"/>
              <a:ea typeface="黑体" panose="02010609060101010101" pitchFamily="2" charset="-122"/>
            </a:endParaRPr>
          </a:p>
          <a:p>
            <a:pPr defTabSz="757555">
              <a:spcBef>
                <a:spcPct val="50000"/>
              </a:spcBef>
              <a:buBlip>
                <a:blip r:embed="rId1"/>
              </a:buBlip>
            </a:pPr>
            <a:r>
              <a:rPr lang="zh-CN" altLang="zh-CN" sz="2700" b="1" dirty="0">
                <a:solidFill>
                  <a:srgbClr val="FF3300"/>
                </a:solidFill>
                <a:latin typeface="黑体" panose="02010609060101010101" pitchFamily="2" charset="-122"/>
                <a:ea typeface="黑体" panose="02010609060101010101" pitchFamily="2" charset="-122"/>
              </a:rPr>
              <a:t>  1980</a:t>
            </a:r>
            <a:r>
              <a:rPr lang="zh-CN" altLang="en-US" sz="2700" b="1" dirty="0">
                <a:solidFill>
                  <a:srgbClr val="FF3300"/>
                </a:solidFill>
                <a:latin typeface="黑体" panose="02010609060101010101" pitchFamily="2" charset="-122"/>
                <a:ea typeface="黑体" panose="02010609060101010101" pitchFamily="2" charset="-122"/>
              </a:rPr>
              <a:t>年日本在汽车和家电许多产业超过美国</a:t>
            </a:r>
            <a:endParaRPr lang="zh-CN" altLang="en-US" sz="2700" b="1" dirty="0">
              <a:solidFill>
                <a:srgbClr val="FF3300"/>
              </a:solidFill>
              <a:latin typeface="黑体" panose="02010609060101010101" pitchFamily="2" charset="-122"/>
              <a:ea typeface="黑体" panose="02010609060101010101" pitchFamily="2" charset="-122"/>
            </a:endParaRPr>
          </a:p>
          <a:p>
            <a:pPr defTabSz="757555">
              <a:spcBef>
                <a:spcPct val="50000"/>
              </a:spcBef>
              <a:buNone/>
            </a:pPr>
            <a:r>
              <a:rPr lang="zh-CN" altLang="en-US" sz="2000" b="1" dirty="0">
                <a:solidFill>
                  <a:srgbClr val="FF3300"/>
                </a:solidFill>
                <a:latin typeface="黑体" panose="02010609060101010101" pitchFamily="2" charset="-122"/>
                <a:ea typeface="黑体" panose="02010609060101010101" pitchFamily="2" charset="-122"/>
              </a:rPr>
              <a:t>      汽车的世界市场</a:t>
            </a:r>
            <a:r>
              <a:rPr lang="en-US" altLang="zh-CN" sz="2000" b="1">
                <a:solidFill>
                  <a:srgbClr val="FF3300"/>
                </a:solidFill>
                <a:latin typeface="黑体" panose="02010609060101010101" pitchFamily="2" charset="-122"/>
                <a:ea typeface="黑体" panose="02010609060101010101" pitchFamily="2" charset="-122"/>
              </a:rPr>
              <a:t>:</a:t>
            </a:r>
            <a:r>
              <a:rPr lang="zh-CN" altLang="en-US" sz="2000" b="1" dirty="0">
                <a:solidFill>
                  <a:srgbClr val="FF3300"/>
                </a:solidFill>
                <a:latin typeface="黑体" panose="02010609060101010101" pitchFamily="2" charset="-122"/>
                <a:ea typeface="黑体" panose="02010609060101010101" pitchFamily="2" charset="-122"/>
              </a:rPr>
              <a:t>日本占</a:t>
            </a:r>
            <a:r>
              <a:rPr lang="en-US" altLang="zh-CN" sz="2000" b="1">
                <a:solidFill>
                  <a:srgbClr val="FF3300"/>
                </a:solidFill>
                <a:latin typeface="黑体" panose="02010609060101010101" pitchFamily="2" charset="-122"/>
                <a:ea typeface="黑体" panose="02010609060101010101" pitchFamily="2" charset="-122"/>
              </a:rPr>
              <a:t>28.4%,</a:t>
            </a:r>
            <a:r>
              <a:rPr lang="zh-CN" altLang="en-US" sz="2000" b="1" dirty="0">
                <a:solidFill>
                  <a:srgbClr val="FF3300"/>
                </a:solidFill>
                <a:latin typeface="黑体" panose="02010609060101010101" pitchFamily="2" charset="-122"/>
                <a:ea typeface="黑体" panose="02010609060101010101" pitchFamily="2" charset="-122"/>
              </a:rPr>
              <a:t>美国为</a:t>
            </a:r>
            <a:r>
              <a:rPr lang="en-US" altLang="zh-CN" sz="2000" b="1">
                <a:solidFill>
                  <a:srgbClr val="FF3300"/>
                </a:solidFill>
                <a:latin typeface="黑体" panose="02010609060101010101" pitchFamily="2" charset="-122"/>
                <a:ea typeface="黑体" panose="02010609060101010101" pitchFamily="2" charset="-122"/>
              </a:rPr>
              <a:t>22.6%</a:t>
            </a:r>
            <a:endParaRPr lang="en-US" altLang="zh-CN" sz="2000" b="1">
              <a:solidFill>
                <a:srgbClr val="FF3300"/>
              </a:solidFill>
              <a:latin typeface="黑体" panose="02010609060101010101" pitchFamily="2" charset="-122"/>
              <a:ea typeface="黑体" panose="02010609060101010101" pitchFamily="2" charset="-122"/>
            </a:endParaRPr>
          </a:p>
          <a:p>
            <a:pPr defTabSz="757555">
              <a:spcBef>
                <a:spcPct val="50000"/>
              </a:spcBef>
              <a:buBlip>
                <a:blip r:embed="rId1"/>
              </a:buBlip>
            </a:pPr>
            <a:r>
              <a:rPr lang="zh-CN" altLang="zh-CN" sz="2700" b="1" dirty="0">
                <a:solidFill>
                  <a:srgbClr val="FF3300"/>
                </a:solidFill>
                <a:latin typeface="黑体" panose="02010609060101010101" pitchFamily="2" charset="-122"/>
                <a:ea typeface="黑体" panose="02010609060101010101" pitchFamily="2" charset="-122"/>
              </a:rPr>
              <a:t>  </a:t>
            </a:r>
            <a:r>
              <a:rPr lang="en-US" altLang="zh-CN" sz="2700" b="1">
                <a:solidFill>
                  <a:srgbClr val="FF3300"/>
                </a:solidFill>
                <a:latin typeface="黑体" panose="02010609060101010101" pitchFamily="2" charset="-122"/>
                <a:ea typeface="黑体" panose="02010609060101010101" pitchFamily="2" charset="-122"/>
              </a:rPr>
              <a:t>O.W.Wight</a:t>
            </a:r>
            <a:r>
              <a:rPr lang="zh-CN" altLang="en-US" sz="2700" b="1" dirty="0">
                <a:solidFill>
                  <a:srgbClr val="FF3300"/>
                </a:solidFill>
                <a:latin typeface="黑体" panose="02010609060101010101" pitchFamily="2" charset="-122"/>
                <a:ea typeface="黑体" panose="02010609060101010101" pitchFamily="2" charset="-122"/>
              </a:rPr>
              <a:t>提出</a:t>
            </a:r>
            <a:r>
              <a:rPr lang="en-US" altLang="zh-CN" sz="2700" b="1">
                <a:solidFill>
                  <a:srgbClr val="FF3300"/>
                </a:solidFill>
                <a:latin typeface="黑体" panose="02010609060101010101" pitchFamily="2" charset="-122"/>
                <a:ea typeface="黑体" panose="02010609060101010101" pitchFamily="2" charset="-122"/>
              </a:rPr>
              <a:t>:</a:t>
            </a:r>
            <a:r>
              <a:rPr lang="zh-CN" altLang="en-US" sz="2700" b="1" dirty="0">
                <a:solidFill>
                  <a:srgbClr val="FF3300"/>
                </a:solidFill>
                <a:latin typeface="黑体" panose="02010609060101010101" pitchFamily="2" charset="-122"/>
                <a:ea typeface="黑体" panose="02010609060101010101" pitchFamily="2" charset="-122"/>
              </a:rPr>
              <a:t>制造业是社会财富的基本源泉</a:t>
            </a:r>
            <a:endParaRPr lang="zh-CN" altLang="en-US" sz="2700" b="1" dirty="0">
              <a:solidFill>
                <a:srgbClr val="FF3300"/>
              </a:solidFill>
              <a:latin typeface="黑体" panose="02010609060101010101" pitchFamily="2" charset="-122"/>
              <a:ea typeface="黑体" panose="02010609060101010101" pitchFamily="2" charset="-122"/>
            </a:endParaRPr>
          </a:p>
          <a:p>
            <a:pPr algn="just" defTabSz="757555">
              <a:spcBef>
                <a:spcPct val="50000"/>
              </a:spcBef>
              <a:buNone/>
            </a:pPr>
            <a:r>
              <a:rPr lang="zh-CN" altLang="en-US" sz="2000" b="1" dirty="0">
                <a:solidFill>
                  <a:srgbClr val="FF3300"/>
                </a:solidFill>
                <a:latin typeface="黑体" panose="02010609060101010101" pitchFamily="2" charset="-122"/>
                <a:ea typeface="黑体" panose="02010609060101010101" pitchFamily="2" charset="-122"/>
              </a:rPr>
              <a:t>      他到美国许多企业调查</a:t>
            </a:r>
            <a:r>
              <a:rPr lang="en-US" altLang="zh-CN" sz="2000" b="1">
                <a:solidFill>
                  <a:srgbClr val="FF3300"/>
                </a:solidFill>
                <a:latin typeface="黑体" panose="02010609060101010101" pitchFamily="2" charset="-122"/>
                <a:ea typeface="黑体" panose="02010609060101010101" pitchFamily="2" charset="-122"/>
              </a:rPr>
              <a:t>,</a:t>
            </a:r>
            <a:r>
              <a:rPr lang="zh-CN" altLang="en-US" sz="2000" b="1" dirty="0">
                <a:solidFill>
                  <a:srgbClr val="FF3300"/>
                </a:solidFill>
                <a:latin typeface="黑体" panose="02010609060101010101" pitchFamily="2" charset="-122"/>
                <a:ea typeface="黑体" panose="02010609060101010101" pitchFamily="2" charset="-122"/>
              </a:rPr>
              <a:t>发现制造业的种种问题</a:t>
            </a:r>
            <a:endParaRPr lang="zh-CN" altLang="en-US" sz="2000" b="1" dirty="0">
              <a:solidFill>
                <a:srgbClr val="FF3300"/>
              </a:solidFill>
              <a:latin typeface="黑体" panose="02010609060101010101" pitchFamily="2" charset="-122"/>
              <a:ea typeface="黑体" panose="02010609060101010101" pitchFamily="2" charset="-122"/>
            </a:endParaRPr>
          </a:p>
          <a:p>
            <a:pPr defTabSz="757555">
              <a:spcBef>
                <a:spcPct val="50000"/>
              </a:spcBef>
              <a:buNone/>
            </a:pPr>
            <a:endParaRPr lang="zh-CN" altLang="en-US" sz="2000" b="1" dirty="0">
              <a:solidFill>
                <a:srgbClr val="FF3300"/>
              </a:solidFill>
              <a:latin typeface="Times New Roman" panose="02020603050405020304" charset="0"/>
              <a:ea typeface="黑体" panose="02010609060101010101" pitchFamily="2" charset="-122"/>
            </a:endParaRPr>
          </a:p>
        </p:txBody>
      </p:sp>
      <p:sp>
        <p:nvSpPr>
          <p:cNvPr id="97283" name="矩形 97282"/>
          <p:cNvSpPr/>
          <p:nvPr/>
        </p:nvSpPr>
        <p:spPr>
          <a:xfrm>
            <a:off x="1106488" y="815975"/>
            <a:ext cx="8034337" cy="620713"/>
          </a:xfrm>
          <a:prstGeom prst="rect">
            <a:avLst/>
          </a:prstGeom>
          <a:noFill/>
          <a:ln w="9525">
            <a:noFill/>
          </a:ln>
        </p:spPr>
        <p:txBody>
          <a:bodyPr lIns="91436" tIns="45719" rIns="91436" bIns="45719" anchor="b" anchorCtr="0"/>
          <a:p>
            <a:r>
              <a:rPr lang="zh-CN" altLang="en-US" sz="3700" dirty="0">
                <a:solidFill>
                  <a:srgbClr val="66FF33"/>
                </a:solidFill>
                <a:effectLst>
                  <a:outerShdw blurRad="38100" dist="38100" dir="2700000">
                    <a:srgbClr val="000000"/>
                  </a:outerShdw>
                </a:effectLst>
                <a:latin typeface="Impact" panose="020B0806030902050204" pitchFamily="34" charset="0"/>
                <a:ea typeface="华文新魏" panose="02010800040101010101" pitchFamily="2" charset="-122"/>
              </a:rPr>
              <a:t>工业工程在发展生产中的作用</a:t>
            </a:r>
            <a:r>
              <a:rPr lang="zh-CN" altLang="zh-CN" sz="3700" b="1"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rPr>
              <a:t> </a:t>
            </a:r>
            <a:endParaRPr lang="zh-CN" altLang="zh-CN" sz="3700" b="1"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endParaRPr>
          </a:p>
          <a:p>
            <a:r>
              <a:rPr lang="zh-CN" altLang="zh-CN" sz="3700" b="1"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rPr>
              <a:t>				</a:t>
            </a:r>
            <a:r>
              <a:rPr lang="zh-CN" altLang="zh-CN" sz="3700"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rPr>
              <a:t>——</a:t>
            </a:r>
            <a:r>
              <a:rPr lang="zh-CN" altLang="zh-CN" sz="3700" b="1"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rPr>
              <a:t> </a:t>
            </a:r>
            <a:r>
              <a:rPr lang="en-US" altLang="zh-CN" sz="2700">
                <a:solidFill>
                  <a:srgbClr val="66FF33"/>
                </a:solidFill>
                <a:effectLst>
                  <a:outerShdw blurRad="38100" dist="38100" dir="2700000">
                    <a:srgbClr val="000000"/>
                  </a:outerShdw>
                </a:effectLst>
                <a:latin typeface="Times New Roman" panose="02020603050405020304" charset="0"/>
                <a:ea typeface="幼圆" panose="02010509060101010101" pitchFamily="49" charset="-122"/>
              </a:rPr>
              <a:t>IE</a:t>
            </a:r>
            <a:r>
              <a:rPr lang="zh-CN" altLang="en-US" sz="2700"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rPr>
              <a:t>在先进国家的应用</a:t>
            </a:r>
            <a:endParaRPr lang="zh-CN" altLang="en-US" sz="2700"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endParaRPr>
          </a:p>
        </p:txBody>
      </p:sp>
      <p:sp>
        <p:nvSpPr>
          <p:cNvPr id="97284" name="矩形 97283"/>
          <p:cNvSpPr/>
          <p:nvPr/>
        </p:nvSpPr>
        <p:spPr>
          <a:xfrm>
            <a:off x="1169988" y="0"/>
            <a:ext cx="7974012" cy="1763713"/>
          </a:xfrm>
          <a:prstGeom prst="rect">
            <a:avLst/>
          </a:prstGeom>
          <a:solidFill>
            <a:srgbClr val="996600"/>
          </a:solidFill>
          <a:ln w="9525">
            <a:noFill/>
          </a:ln>
        </p:spPr>
        <p:txBody>
          <a:bodyPr/>
          <a:p>
            <a:endParaRPr lang="zh-CN" altLang="en-US"/>
          </a:p>
        </p:txBody>
      </p:sp>
      <p:sp>
        <p:nvSpPr>
          <p:cNvPr id="97285" name="文本框 97284"/>
          <p:cNvSpPr txBox="1"/>
          <p:nvPr/>
        </p:nvSpPr>
        <p:spPr>
          <a:xfrm>
            <a:off x="1416050" y="0"/>
            <a:ext cx="2586038" cy="496888"/>
          </a:xfrm>
          <a:prstGeom prst="rect">
            <a:avLst/>
          </a:prstGeom>
          <a:noFill/>
          <a:ln w="9525">
            <a:noFill/>
          </a:ln>
        </p:spPr>
        <p:txBody>
          <a:bodyPr lIns="75749" tIns="37874" rIns="75749" bIns="37874">
            <a:spAutoFit/>
          </a:bodyPr>
          <a:p>
            <a:pPr defTabSz="757555">
              <a:spcBef>
                <a:spcPct val="50000"/>
              </a:spcBef>
              <a:buChar char="•"/>
            </a:pPr>
            <a:endParaRPr sz="2700">
              <a:effectLst>
                <a:outerShdw blurRad="38100" dist="38100" dir="2700000">
                  <a:srgbClr val="000000"/>
                </a:outerShdw>
              </a:effectLst>
              <a:latin typeface="仿宋_GB2312" pitchFamily="49" charset="-122"/>
              <a:ea typeface="仿宋_GB2312" pitchFamily="49" charset="-122"/>
            </a:endParaRPr>
          </a:p>
        </p:txBody>
      </p:sp>
      <p:sp>
        <p:nvSpPr>
          <p:cNvPr id="97286" name="文本框 97285"/>
          <p:cNvSpPr txBox="1"/>
          <p:nvPr/>
        </p:nvSpPr>
        <p:spPr>
          <a:xfrm flipV="1">
            <a:off x="1169988" y="500063"/>
            <a:ext cx="7974012" cy="838200"/>
          </a:xfrm>
          <a:prstGeom prst="rect">
            <a:avLst/>
          </a:prstGeom>
          <a:solidFill>
            <a:schemeClr val="tx1"/>
          </a:solidFill>
          <a:ln w="9525">
            <a:noFill/>
          </a:ln>
        </p:spPr>
        <p:txBody>
          <a:bodyPr rot="10800000" lIns="75749" tIns="37874" rIns="75749" bIns="37874">
            <a:spAutoFit/>
          </a:bodyPr>
          <a:p>
            <a:pPr defTabSz="757555">
              <a:spcBef>
                <a:spcPct val="50000"/>
              </a:spcBef>
            </a:pPr>
            <a:r>
              <a:rPr lang="zh-CN" altLang="en-US" sz="5000" dirty="0">
                <a:solidFill>
                  <a:srgbClr val="FF3300"/>
                </a:solidFill>
                <a:effectLst>
                  <a:outerShdw blurRad="38100" dist="38100" dir="2700000">
                    <a:srgbClr val="000000"/>
                  </a:outerShdw>
                </a:effectLst>
                <a:latin typeface="隶书" panose="02010509060101010101" pitchFamily="49" charset="-122"/>
                <a:ea typeface="隶书" panose="02010509060101010101" pitchFamily="49" charset="-122"/>
              </a:rPr>
              <a:t>工业工程在先进国家的应用</a:t>
            </a:r>
            <a:endParaRPr lang="zh-CN" altLang="en-US" sz="5000" dirty="0">
              <a:solidFill>
                <a:srgbClr val="00FF00"/>
              </a:solidFill>
              <a:effectLst>
                <a:outerShdw blurRad="38100" dist="38100" dir="2700000">
                  <a:srgbClr val="000000"/>
                </a:outerShdw>
              </a:effectLst>
              <a:latin typeface="隶书" panose="02010509060101010101" pitchFamily="49" charset="-122"/>
              <a:ea typeface="隶书" panose="02010509060101010101" pitchFamily="49"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7283"/>
                                        </p:tgtEl>
                                        <p:attrNameLst>
                                          <p:attrName>style.visibility</p:attrName>
                                        </p:attrNameLst>
                                      </p:cBhvr>
                                      <p:to>
                                        <p:strVal val="visible"/>
                                      </p:to>
                                    </p:set>
                                    <p:anim calcmode="lin" valueType="num">
                                      <p:cBhvr additive="base">
                                        <p:cTn id="7" dur="500" fill="hold"/>
                                        <p:tgtEl>
                                          <p:spTgt spid="97283"/>
                                        </p:tgtEl>
                                        <p:attrNameLst>
                                          <p:attrName>ppt_x</p:attrName>
                                        </p:attrNameLst>
                                      </p:cBhvr>
                                      <p:tavLst>
                                        <p:tav tm="0">
                                          <p:val>
                                            <p:strVal val="#ppt_x"/>
                                          </p:val>
                                        </p:tav>
                                        <p:tav tm="100000">
                                          <p:val>
                                            <p:strVal val="#ppt_x"/>
                                          </p:val>
                                        </p:tav>
                                      </p:tavLst>
                                    </p:anim>
                                    <p:anim calcmode="lin" valueType="num">
                                      <p:cBhvr additive="base">
                                        <p:cTn id="8" dur="500" fill="hold"/>
                                        <p:tgtEl>
                                          <p:spTgt spid="9728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97282"/>
                                        </p:tgtEl>
                                        <p:attrNameLst>
                                          <p:attrName>style.visibility</p:attrName>
                                        </p:attrNameLst>
                                      </p:cBhvr>
                                      <p:to>
                                        <p:strVal val="visible"/>
                                      </p:to>
                                    </p:set>
                                    <p:animEffect transition="in" filter="slide(fromBottom)">
                                      <p:cBhvr>
                                        <p:cTn id="12" dur="500"/>
                                        <p:tgtEl>
                                          <p:spTgt spid="97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animBg="1"/>
      <p:bldP spid="9728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96600"/>
        </a:solidFill>
        <a:effectLst/>
      </p:bgPr>
    </p:bg>
    <p:spTree>
      <p:nvGrpSpPr>
        <p:cNvPr id="1" name=""/>
        <p:cNvGrpSpPr/>
        <p:nvPr/>
      </p:nvGrpSpPr>
      <p:grpSpPr/>
      <p:sp>
        <p:nvSpPr>
          <p:cNvPr id="99330" name="文本框 99329"/>
          <p:cNvSpPr txBox="1"/>
          <p:nvPr/>
        </p:nvSpPr>
        <p:spPr>
          <a:xfrm>
            <a:off x="1198563" y="2071688"/>
            <a:ext cx="7945437" cy="4713287"/>
          </a:xfrm>
          <a:prstGeom prst="rect">
            <a:avLst/>
          </a:prstGeom>
          <a:solidFill>
            <a:schemeClr val="tx1"/>
          </a:solidFill>
          <a:ln w="9525">
            <a:noFill/>
          </a:ln>
        </p:spPr>
        <p:txBody>
          <a:bodyPr lIns="75749" tIns="37874" rIns="75749" bIns="37874">
            <a:spAutoFit/>
          </a:bodyPr>
          <a:p>
            <a:pPr defTabSz="757555">
              <a:spcBef>
                <a:spcPct val="50000"/>
              </a:spcBef>
            </a:pPr>
            <a:r>
              <a:rPr lang="en-US" altLang="zh-CN" sz="2700" b="1" dirty="0">
                <a:solidFill>
                  <a:srgbClr val="FF6699"/>
                </a:solidFill>
                <a:latin typeface="Times New Roman" panose="02020603050405020304" charset="0"/>
                <a:ea typeface="隶书" panose="02010509060101010101" pitchFamily="49" charset="-122"/>
              </a:rPr>
              <a:t>   </a:t>
            </a:r>
            <a:r>
              <a:rPr lang="zh-CN" altLang="en-US" sz="2800" b="1" dirty="0">
                <a:solidFill>
                  <a:srgbClr val="0033CC"/>
                </a:solidFill>
                <a:latin typeface="黑体" panose="02010609060101010101" pitchFamily="2" charset="-122"/>
                <a:ea typeface="黑体" panose="02010609060101010101" pitchFamily="2" charset="-122"/>
              </a:rPr>
              <a:t>美国</a:t>
            </a:r>
            <a:r>
              <a:rPr lang="en-US" altLang="zh-CN" sz="2800" b="1">
                <a:solidFill>
                  <a:srgbClr val="0033CC"/>
                </a:solidFill>
                <a:latin typeface="黑体" panose="02010609060101010101" pitchFamily="2" charset="-122"/>
                <a:ea typeface="黑体" panose="02010609060101010101" pitchFamily="2" charset="-122"/>
              </a:rPr>
              <a:t>MIT</a:t>
            </a:r>
            <a:r>
              <a:rPr lang="zh-CN" altLang="en-US" sz="2800" b="1" dirty="0">
                <a:solidFill>
                  <a:srgbClr val="0033CC"/>
                </a:solidFill>
                <a:latin typeface="黑体" panose="02010609060101010101" pitchFamily="2" charset="-122"/>
                <a:ea typeface="黑体" panose="02010609060101010101" pitchFamily="2" charset="-122"/>
              </a:rPr>
              <a:t>组织</a:t>
            </a:r>
            <a:r>
              <a:rPr lang="en-US" altLang="zh-CN" sz="2800" b="1">
                <a:solidFill>
                  <a:srgbClr val="0033CC"/>
                </a:solidFill>
                <a:latin typeface="黑体" panose="02010609060101010101" pitchFamily="2" charset="-122"/>
                <a:ea typeface="黑体" panose="02010609060101010101" pitchFamily="2" charset="-122"/>
              </a:rPr>
              <a:t>50</a:t>
            </a:r>
            <a:r>
              <a:rPr lang="zh-CN" altLang="en-US" sz="2800" b="1" dirty="0">
                <a:solidFill>
                  <a:srgbClr val="0033CC"/>
                </a:solidFill>
                <a:latin typeface="黑体" panose="02010609060101010101" pitchFamily="2" charset="-122"/>
                <a:ea typeface="黑体" panose="02010609060101010101" pitchFamily="2" charset="-122"/>
              </a:rPr>
              <a:t>名管理专家赴日本欧洲考察</a:t>
            </a:r>
            <a:endParaRPr lang="zh-CN" altLang="en-US" sz="3200" b="1" dirty="0">
              <a:solidFill>
                <a:srgbClr val="0033CC"/>
              </a:solidFill>
              <a:latin typeface="黑体" panose="02010609060101010101" pitchFamily="2" charset="-122"/>
              <a:ea typeface="黑体" panose="02010609060101010101" pitchFamily="2" charset="-122"/>
            </a:endParaRPr>
          </a:p>
          <a:p>
            <a:pPr algn="just" defTabSz="757555">
              <a:spcBef>
                <a:spcPct val="50000"/>
              </a:spcBef>
            </a:pPr>
            <a:r>
              <a:rPr lang="zh-CN" altLang="en-US" sz="3200" b="1" dirty="0">
                <a:solidFill>
                  <a:srgbClr val="0033CC"/>
                </a:solidFill>
                <a:latin typeface="黑体" panose="02010609060101010101" pitchFamily="2" charset="-122"/>
                <a:ea typeface="黑体" panose="02010609060101010101" pitchFamily="2" charset="-122"/>
              </a:rPr>
              <a:t>    </a:t>
            </a:r>
            <a:r>
              <a:rPr lang="zh-CN" altLang="en-US" sz="2800" b="1" dirty="0">
                <a:solidFill>
                  <a:srgbClr val="0033CC"/>
                </a:solidFill>
                <a:latin typeface="黑体" panose="02010609060101010101" pitchFamily="2" charset="-122"/>
                <a:ea typeface="黑体" panose="02010609060101010101" pitchFamily="2" charset="-122"/>
              </a:rPr>
              <a:t>把日本的生产管理制命名”精益生产”</a:t>
            </a:r>
            <a:r>
              <a:rPr lang="zh-CN" altLang="zh-CN" sz="3200" b="1" dirty="0">
                <a:solidFill>
                  <a:srgbClr val="0033CC"/>
                </a:solidFill>
                <a:latin typeface="黑体" panose="02010609060101010101" pitchFamily="2" charset="-122"/>
                <a:ea typeface="黑体" panose="02010609060101010101" pitchFamily="2" charset="-122"/>
              </a:rPr>
              <a:t>  </a:t>
            </a:r>
            <a:endParaRPr lang="zh-CN" altLang="zh-CN" sz="3200" b="1" dirty="0">
              <a:solidFill>
                <a:srgbClr val="0033CC"/>
              </a:solidFill>
              <a:latin typeface="黑体" panose="02010609060101010101" pitchFamily="2" charset="-122"/>
              <a:ea typeface="黑体" panose="02010609060101010101" pitchFamily="2" charset="-122"/>
            </a:endParaRPr>
          </a:p>
          <a:p>
            <a:pPr algn="just" defTabSz="757555">
              <a:spcBef>
                <a:spcPct val="50000"/>
              </a:spcBef>
            </a:pPr>
            <a:r>
              <a:rPr lang="zh-CN" altLang="zh-CN" sz="3200" b="1" dirty="0">
                <a:solidFill>
                  <a:srgbClr val="0033CC"/>
                </a:solidFill>
                <a:latin typeface="黑体" panose="02010609060101010101" pitchFamily="2" charset="-122"/>
                <a:ea typeface="黑体" panose="02010609060101010101" pitchFamily="2" charset="-122"/>
              </a:rPr>
              <a:t> </a:t>
            </a:r>
            <a:r>
              <a:rPr lang="zh-CN" altLang="zh-CN" sz="2800" b="1" dirty="0">
                <a:solidFill>
                  <a:srgbClr val="0033CC"/>
                </a:solidFill>
                <a:latin typeface="黑体" panose="02010609060101010101" pitchFamily="2" charset="-122"/>
                <a:ea typeface="黑体" panose="02010609060101010101" pitchFamily="2" charset="-122"/>
              </a:rPr>
              <a:t>美国 </a:t>
            </a:r>
            <a:r>
              <a:rPr lang="en-US" altLang="zh-CN" sz="2800" b="1">
                <a:solidFill>
                  <a:srgbClr val="0033CC"/>
                </a:solidFill>
                <a:latin typeface="黑体" panose="02010609060101010101" pitchFamily="2" charset="-122"/>
                <a:ea typeface="黑体" panose="02010609060101010101" pitchFamily="2" charset="-122"/>
              </a:rPr>
              <a:t>Wight</a:t>
            </a:r>
            <a:r>
              <a:rPr lang="zh-CN" altLang="en-US" sz="2800" b="1" dirty="0">
                <a:solidFill>
                  <a:srgbClr val="0033CC"/>
                </a:solidFill>
                <a:latin typeface="黑体" panose="02010609060101010101" pitchFamily="2" charset="-122"/>
                <a:ea typeface="黑体" panose="02010609060101010101" pitchFamily="2" charset="-122"/>
              </a:rPr>
              <a:t>提出：制造业是社会财富的基本源泉</a:t>
            </a:r>
            <a:endParaRPr lang="zh-CN" altLang="zh-CN" sz="3200" b="1" dirty="0">
              <a:solidFill>
                <a:srgbClr val="0033CC"/>
              </a:solidFill>
              <a:latin typeface="黑体" panose="02010609060101010101" pitchFamily="2" charset="-122"/>
              <a:ea typeface="黑体" panose="02010609060101010101" pitchFamily="2" charset="-122"/>
            </a:endParaRPr>
          </a:p>
          <a:p>
            <a:pPr algn="just" defTabSz="757555">
              <a:spcBef>
                <a:spcPct val="50000"/>
              </a:spcBef>
            </a:pPr>
            <a:r>
              <a:rPr lang="zh-CN" altLang="zh-CN" sz="2800" b="1" dirty="0">
                <a:solidFill>
                  <a:srgbClr val="0033CC"/>
                </a:solidFill>
                <a:latin typeface="黑体" panose="02010609060101010101" pitchFamily="2" charset="-122"/>
                <a:ea typeface="黑体" panose="02010609060101010101" pitchFamily="2" charset="-122"/>
              </a:rPr>
              <a:t>     美国制造业重新整顿</a:t>
            </a:r>
            <a:r>
              <a:rPr lang="zh-CN" altLang="zh-CN" sz="2800" b="1" dirty="0">
                <a:solidFill>
                  <a:srgbClr val="FF3300"/>
                </a:solidFill>
                <a:latin typeface="黑体" panose="02010609060101010101" pitchFamily="2" charset="-122"/>
                <a:ea typeface="黑体" panose="02010609060101010101" pitchFamily="2" charset="-122"/>
              </a:rPr>
              <a:t> </a:t>
            </a:r>
            <a:endParaRPr lang="zh-CN" altLang="zh-CN" sz="2800" b="1" dirty="0">
              <a:solidFill>
                <a:srgbClr val="FF3300"/>
              </a:solidFill>
              <a:latin typeface="黑体" panose="02010609060101010101" pitchFamily="2" charset="-122"/>
              <a:ea typeface="黑体" panose="02010609060101010101" pitchFamily="2" charset="-122"/>
            </a:endParaRPr>
          </a:p>
          <a:p>
            <a:pPr algn="just" defTabSz="757555">
              <a:spcBef>
                <a:spcPct val="50000"/>
              </a:spcBef>
            </a:pPr>
            <a:r>
              <a:rPr lang="zh-CN" altLang="zh-CN" sz="2800" b="1" dirty="0">
                <a:solidFill>
                  <a:srgbClr val="FF3300"/>
                </a:solidFill>
                <a:latin typeface="黑体" panose="02010609060101010101" pitchFamily="2" charset="-122"/>
                <a:ea typeface="黑体" panose="02010609060101010101" pitchFamily="2" charset="-122"/>
              </a:rPr>
              <a:t>1990</a:t>
            </a:r>
            <a:r>
              <a:rPr lang="zh-CN" altLang="en-US" sz="2800" b="1" dirty="0">
                <a:solidFill>
                  <a:srgbClr val="FF3300"/>
                </a:solidFill>
                <a:latin typeface="黑体" panose="02010609060101010101" pitchFamily="2" charset="-122"/>
                <a:ea typeface="黑体" panose="02010609060101010101" pitchFamily="2" charset="-122"/>
              </a:rPr>
              <a:t>年再度领先域、超过日本</a:t>
            </a:r>
            <a:endParaRPr lang="zh-CN" altLang="en-US" sz="3200" b="1" dirty="0">
              <a:solidFill>
                <a:srgbClr val="FF3300"/>
              </a:solidFill>
              <a:latin typeface="黑体" panose="02010609060101010101" pitchFamily="2" charset="-122"/>
              <a:ea typeface="黑体" panose="02010609060101010101" pitchFamily="2" charset="-122"/>
            </a:endParaRPr>
          </a:p>
          <a:p>
            <a:pPr algn="just" defTabSz="757555">
              <a:spcBef>
                <a:spcPct val="50000"/>
              </a:spcBef>
            </a:pPr>
            <a:r>
              <a:rPr lang="zh-CN" altLang="en-US" sz="3200" b="1" dirty="0">
                <a:solidFill>
                  <a:srgbClr val="FF3300"/>
                </a:solidFill>
                <a:latin typeface="黑体" panose="02010609060101010101" pitchFamily="2" charset="-122"/>
                <a:ea typeface="黑体" panose="02010609060101010101" pitchFamily="2" charset="-122"/>
              </a:rPr>
              <a:t>   </a:t>
            </a:r>
            <a:r>
              <a:rPr lang="zh-CN" altLang="en-US" sz="2800" b="1" dirty="0">
                <a:solidFill>
                  <a:srgbClr val="FF3300"/>
                </a:solidFill>
                <a:latin typeface="黑体" panose="02010609060101010101" pitchFamily="2" charset="-122"/>
                <a:ea typeface="黑体" panose="02010609060101010101" pitchFamily="2" charset="-122"/>
              </a:rPr>
              <a:t>通用电气排名第一</a:t>
            </a:r>
            <a:r>
              <a:rPr lang="en-US" altLang="zh-CN" sz="2800" b="1">
                <a:solidFill>
                  <a:srgbClr val="FF3300"/>
                </a:solidFill>
                <a:latin typeface="黑体" panose="02010609060101010101" pitchFamily="2" charset="-122"/>
                <a:ea typeface="黑体" panose="02010609060101010101" pitchFamily="2" charset="-122"/>
              </a:rPr>
              <a:t>,</a:t>
            </a:r>
            <a:r>
              <a:rPr lang="zh-CN" altLang="en-US" sz="2800" b="1">
                <a:solidFill>
                  <a:srgbClr val="FF3300"/>
                </a:solidFill>
                <a:latin typeface="黑体" panose="02010609060101010101" pitchFamily="2" charset="-122"/>
                <a:ea typeface="黑体" panose="02010609060101010101" pitchFamily="2" charset="-122"/>
              </a:rPr>
              <a:t>前</a:t>
            </a:r>
            <a:r>
              <a:rPr lang="en-US" altLang="zh-CN" sz="2800" b="1">
                <a:solidFill>
                  <a:srgbClr val="FF3300"/>
                </a:solidFill>
                <a:latin typeface="黑体" panose="02010609060101010101" pitchFamily="2" charset="-122"/>
                <a:ea typeface="黑体" panose="02010609060101010101" pitchFamily="2" charset="-122"/>
              </a:rPr>
              <a:t>50</a:t>
            </a:r>
            <a:r>
              <a:rPr lang="zh-CN" altLang="en-US" sz="2800" b="1" dirty="0">
                <a:solidFill>
                  <a:srgbClr val="FF3300"/>
                </a:solidFill>
                <a:latin typeface="黑体" panose="02010609060101010101" pitchFamily="2" charset="-122"/>
                <a:ea typeface="黑体" panose="02010609060101010101" pitchFamily="2" charset="-122"/>
              </a:rPr>
              <a:t>名中美国占</a:t>
            </a:r>
            <a:r>
              <a:rPr lang="en-US" altLang="zh-CN" sz="2800">
                <a:solidFill>
                  <a:srgbClr val="FF3300"/>
                </a:solidFill>
                <a:latin typeface="黑体" panose="02010609060101010101" pitchFamily="2" charset="-122"/>
                <a:ea typeface="黑体" panose="02010609060101010101" pitchFamily="2" charset="-122"/>
              </a:rPr>
              <a:t>28</a:t>
            </a:r>
            <a:r>
              <a:rPr lang="zh-CN" altLang="en-US" sz="2800" dirty="0">
                <a:solidFill>
                  <a:srgbClr val="FF3300"/>
                </a:solidFill>
                <a:latin typeface="黑体" panose="02010609060101010101" pitchFamily="2" charset="-122"/>
                <a:ea typeface="黑体" panose="02010609060101010101" pitchFamily="2" charset="-122"/>
              </a:rPr>
              <a:t>名</a:t>
            </a:r>
            <a:endParaRPr lang="zh-CN" altLang="en-US" sz="3200" dirty="0">
              <a:solidFill>
                <a:srgbClr val="FF3300"/>
              </a:solidFill>
              <a:latin typeface="黑体" panose="02010609060101010101" pitchFamily="2" charset="-122"/>
              <a:ea typeface="黑体" panose="02010609060101010101" pitchFamily="2" charset="-122"/>
            </a:endParaRPr>
          </a:p>
          <a:p>
            <a:pPr defTabSz="757555">
              <a:spcBef>
                <a:spcPct val="50000"/>
              </a:spcBef>
            </a:pPr>
            <a:r>
              <a:rPr lang="zh-CN" altLang="en-US" sz="3200" b="1" dirty="0">
                <a:solidFill>
                  <a:srgbClr val="FF3300"/>
                </a:solidFill>
                <a:latin typeface="黑体" panose="02010609060101010101" pitchFamily="2" charset="-122"/>
                <a:ea typeface="黑体" panose="02010609060101010101" pitchFamily="2" charset="-122"/>
              </a:rPr>
              <a:t>  </a:t>
            </a:r>
            <a:endParaRPr lang="zh-CN" altLang="en-US" sz="3200" dirty="0">
              <a:solidFill>
                <a:srgbClr val="FF3300"/>
              </a:solidFill>
              <a:latin typeface="黑体" panose="02010609060101010101" pitchFamily="2" charset="-122"/>
              <a:ea typeface="黑体" panose="02010609060101010101" pitchFamily="2" charset="-122"/>
            </a:endParaRPr>
          </a:p>
        </p:txBody>
      </p:sp>
      <p:sp>
        <p:nvSpPr>
          <p:cNvPr id="99331" name="矩形 99330"/>
          <p:cNvSpPr/>
          <p:nvPr/>
        </p:nvSpPr>
        <p:spPr>
          <a:xfrm>
            <a:off x="1106488" y="815975"/>
            <a:ext cx="8037512" cy="620713"/>
          </a:xfrm>
          <a:prstGeom prst="rect">
            <a:avLst/>
          </a:prstGeom>
          <a:solidFill>
            <a:schemeClr val="tx1"/>
          </a:solidFill>
          <a:ln w="9525">
            <a:noFill/>
          </a:ln>
        </p:spPr>
        <p:txBody>
          <a:bodyPr lIns="91436" tIns="45719" rIns="91436" bIns="45719" anchor="b" anchorCtr="0"/>
          <a:p>
            <a:r>
              <a:rPr lang="zh-CN" altLang="en-US" sz="5000" dirty="0">
                <a:solidFill>
                  <a:srgbClr val="FF3300"/>
                </a:solidFill>
                <a:effectLst>
                  <a:outerShdw blurRad="38100" dist="38100" dir="2700000">
                    <a:srgbClr val="000000"/>
                  </a:outerShdw>
                </a:effectLst>
                <a:latin typeface="隶书" panose="02010509060101010101" pitchFamily="49" charset="-122"/>
                <a:ea typeface="隶书" panose="02010509060101010101" pitchFamily="49" charset="-122"/>
              </a:rPr>
              <a:t>工业工程在先进国家的应用</a:t>
            </a:r>
            <a:endParaRPr lang="zh-CN" altLang="en-US" sz="5000" dirty="0">
              <a:solidFill>
                <a:srgbClr val="00FF00"/>
              </a:solidFill>
              <a:effectLst>
                <a:outerShdw blurRad="38100" dist="38100" dir="2700000">
                  <a:srgbClr val="000000"/>
                </a:outerShdw>
              </a:effectLst>
              <a:latin typeface="隶书" panose="02010509060101010101" pitchFamily="49" charset="-122"/>
              <a:ea typeface="隶书" panose="02010509060101010101" pitchFamily="49"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9331"/>
                                        </p:tgtEl>
                                        <p:attrNameLst>
                                          <p:attrName>style.visibility</p:attrName>
                                        </p:attrNameLst>
                                      </p:cBhvr>
                                      <p:to>
                                        <p:strVal val="visible"/>
                                      </p:to>
                                    </p:set>
                                    <p:anim calcmode="lin" valueType="num">
                                      <p:cBhvr additive="base">
                                        <p:cTn id="7" dur="500" fill="hold"/>
                                        <p:tgtEl>
                                          <p:spTgt spid="99331"/>
                                        </p:tgtEl>
                                        <p:attrNameLst>
                                          <p:attrName>ppt_x</p:attrName>
                                        </p:attrNameLst>
                                      </p:cBhvr>
                                      <p:tavLst>
                                        <p:tav tm="0">
                                          <p:val>
                                            <p:strVal val="#ppt_x"/>
                                          </p:val>
                                        </p:tav>
                                        <p:tav tm="100000">
                                          <p:val>
                                            <p:strVal val="#ppt_x"/>
                                          </p:val>
                                        </p:tav>
                                      </p:tavLst>
                                    </p:anim>
                                    <p:anim calcmode="lin" valueType="num">
                                      <p:cBhvr additive="base">
                                        <p:cTn id="8" dur="500" fill="hold"/>
                                        <p:tgtEl>
                                          <p:spTgt spid="99331"/>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99330"/>
                                        </p:tgtEl>
                                        <p:attrNameLst>
                                          <p:attrName>style.visibility</p:attrName>
                                        </p:attrNameLst>
                                      </p:cBhvr>
                                      <p:to>
                                        <p:strVal val="visible"/>
                                      </p:to>
                                    </p:set>
                                    <p:animEffect transition="in" filter="slide(fromLeft)">
                                      <p:cBhvr>
                                        <p:cTn id="12" dur="500"/>
                                        <p:tgtEl>
                                          <p:spTgt spid="99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animBg="1"/>
      <p:bldP spid="9933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矩形 33793"/>
          <p:cNvSpPr/>
          <p:nvPr/>
        </p:nvSpPr>
        <p:spPr>
          <a:xfrm>
            <a:off x="1295400" y="784225"/>
            <a:ext cx="7086600" cy="620713"/>
          </a:xfrm>
          <a:prstGeom prst="rect">
            <a:avLst/>
          </a:prstGeom>
          <a:solidFill>
            <a:schemeClr val="tx1"/>
          </a:solidFill>
          <a:ln w="9525">
            <a:noFill/>
          </a:ln>
        </p:spPr>
        <p:txBody>
          <a:bodyPr lIns="91436" tIns="45719" rIns="91436" bIns="45719" anchor="b" anchorCtr="0"/>
          <a:p>
            <a:r>
              <a:rPr lang="zh-CN" altLang="en-US" sz="3700" dirty="0">
                <a:solidFill>
                  <a:srgbClr val="FF3300"/>
                </a:solidFill>
                <a:effectLst>
                  <a:outerShdw blurRad="38100" dist="38100" dir="2700000">
                    <a:srgbClr val="000000"/>
                  </a:outerShdw>
                </a:effectLst>
                <a:latin typeface="Impact" panose="020B0806030902050204" pitchFamily="34" charset="0"/>
                <a:ea typeface="华文新魏" panose="02010800040101010101" pitchFamily="2" charset="-122"/>
              </a:rPr>
              <a:t>工业工程在发展生产中的作用</a:t>
            </a:r>
            <a:r>
              <a:rPr lang="zh-CN" altLang="zh-CN" sz="3700" b="1"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endParaRPr lang="zh-CN" altLang="zh-CN" sz="3700" b="1"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endParaRPr>
          </a:p>
          <a:p>
            <a:r>
              <a:rPr lang="zh-CN" altLang="zh-CN" sz="3700" b="1"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r>
              <a:rPr lang="zh-CN" altLang="zh-CN" sz="3700"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a:t>
            </a:r>
            <a:r>
              <a:rPr lang="zh-CN" altLang="zh-CN" sz="3700" b="1"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r>
              <a:rPr lang="zh-CN" altLang="en-US" sz="3000" dirty="0">
                <a:solidFill>
                  <a:srgbClr val="FF3300"/>
                </a:solidFill>
                <a:latin typeface="Impact" panose="020B0806030902050204" pitchFamily="34" charset="0"/>
                <a:ea typeface="幼圆" panose="02010509060101010101" pitchFamily="49" charset="-122"/>
              </a:rPr>
              <a:t>提高生产率</a:t>
            </a:r>
            <a:endParaRPr lang="zh-CN" altLang="en-US" sz="3000" dirty="0">
              <a:solidFill>
                <a:srgbClr val="66FF33"/>
              </a:solidFill>
              <a:latin typeface="Impact" panose="020B0806030902050204" pitchFamily="34" charset="0"/>
              <a:ea typeface="幼圆" panose="02010509060101010101" pitchFamily="49" charset="-122"/>
            </a:endParaRPr>
          </a:p>
        </p:txBody>
      </p:sp>
      <p:grpSp>
        <p:nvGrpSpPr>
          <p:cNvPr id="33795" name="组合 33794"/>
          <p:cNvGrpSpPr/>
          <p:nvPr/>
        </p:nvGrpSpPr>
        <p:grpSpPr>
          <a:xfrm>
            <a:off x="1176338" y="2071688"/>
            <a:ext cx="7967662" cy="4198937"/>
            <a:chOff x="917" y="1523"/>
            <a:chExt cx="5947" cy="3085"/>
          </a:xfrm>
        </p:grpSpPr>
        <p:sp>
          <p:nvSpPr>
            <p:cNvPr id="33796" name="文本框 33795"/>
            <p:cNvSpPr txBox="1"/>
            <p:nvPr/>
          </p:nvSpPr>
          <p:spPr>
            <a:xfrm>
              <a:off x="917" y="1523"/>
              <a:ext cx="5947" cy="1267"/>
            </a:xfrm>
            <a:prstGeom prst="rect">
              <a:avLst/>
            </a:prstGeom>
            <a:solidFill>
              <a:srgbClr val="A7AA2E"/>
            </a:solidFill>
            <a:ln w="9525">
              <a:noFill/>
            </a:ln>
          </p:spPr>
          <p:txBody>
            <a:bodyPr lIns="75749" tIns="37874" rIns="75749" bIns="37874">
              <a:spAutoFit/>
            </a:bodyPr>
            <a:p>
              <a:pPr algn="just" defTabSz="757555" eaLnBrk="0" hangingPunct="0">
                <a:spcBef>
                  <a:spcPct val="50000"/>
                </a:spcBef>
              </a:pPr>
              <a:r>
                <a:rPr lang="zh-CN" altLang="en-US" dirty="0">
                  <a:latin typeface="Times New Roman" panose="02020603050405020304" charset="0"/>
                  <a:ea typeface="隶书" panose="02010509060101010101" pitchFamily="49" charset="-122"/>
                </a:rPr>
                <a:t>美国近</a:t>
              </a:r>
              <a:r>
                <a:rPr lang="en-US" altLang="zh-CN">
                  <a:latin typeface="Times New Roman" panose="02020603050405020304" charset="0"/>
                  <a:ea typeface="隶书" panose="02010509060101010101" pitchFamily="49" charset="-122"/>
                </a:rPr>
                <a:t>10</a:t>
              </a:r>
              <a:r>
                <a:rPr lang="zh-CN" altLang="en-US" dirty="0">
                  <a:latin typeface="Times New Roman" panose="02020603050405020304" charset="0"/>
                  <a:ea typeface="隶书" panose="02010509060101010101" pitchFamily="49" charset="-122"/>
                </a:rPr>
                <a:t>年来，生产率每年增加</a:t>
              </a:r>
              <a:r>
                <a:rPr lang="en-US" altLang="zh-CN">
                  <a:latin typeface="Times New Roman" panose="02020603050405020304" charset="0"/>
                  <a:ea typeface="隶书" panose="02010509060101010101" pitchFamily="49" charset="-122"/>
                </a:rPr>
                <a:t>2.5%</a:t>
              </a:r>
              <a:r>
                <a:rPr lang="zh-CN" altLang="en-US" dirty="0">
                  <a:latin typeface="Times New Roman" panose="02020603050405020304" charset="0"/>
                  <a:ea typeface="隶书" panose="02010509060101010101" pitchFamily="49" charset="-122"/>
                </a:rPr>
                <a:t>，其中决定生产率提高的</a:t>
              </a:r>
              <a:r>
                <a:rPr lang="en-US" altLang="zh-CN">
                  <a:latin typeface="Times New Roman" panose="02020603050405020304" charset="0"/>
                  <a:ea typeface="隶书" panose="02010509060101010101" pitchFamily="49" charset="-122"/>
                </a:rPr>
                <a:t>3</a:t>
              </a:r>
              <a:r>
                <a:rPr lang="zh-CN" altLang="en-US" dirty="0">
                  <a:latin typeface="Times New Roman" panose="02020603050405020304" charset="0"/>
                  <a:ea typeface="隶书" panose="02010509060101010101" pitchFamily="49" charset="-122"/>
                </a:rPr>
                <a:t>个主要因素所占比例如下：</a:t>
              </a:r>
              <a:r>
                <a:rPr lang="zh-CN" altLang="en-US" dirty="0">
                  <a:latin typeface="Times New Roman" panose="02020603050405020304" charset="0"/>
                  <a:ea typeface="黑体" panose="02010609060101010101" pitchFamily="2" charset="-122"/>
                </a:rPr>
                <a:t>       </a:t>
              </a:r>
              <a:endParaRPr lang="zh-CN" altLang="en-US" dirty="0">
                <a:latin typeface="Times New Roman" panose="02020603050405020304" charset="0"/>
                <a:ea typeface="黑体" panose="02010609060101010101" pitchFamily="2" charset="-122"/>
              </a:endParaRPr>
            </a:p>
          </p:txBody>
        </p:sp>
        <p:sp>
          <p:nvSpPr>
            <p:cNvPr id="33797" name="矩形 33796"/>
            <p:cNvSpPr/>
            <p:nvPr/>
          </p:nvSpPr>
          <p:spPr>
            <a:xfrm>
              <a:off x="5184" y="4032"/>
              <a:ext cx="1488" cy="576"/>
            </a:xfrm>
            <a:prstGeom prst="rect">
              <a:avLst/>
            </a:prstGeom>
            <a:solidFill>
              <a:srgbClr val="A7AA2E"/>
            </a:solidFill>
            <a:ln w="9525">
              <a:noFill/>
            </a:ln>
          </p:spPr>
          <p:txBody>
            <a:bodyPr lIns="75749" tIns="37874" rIns="75749" bIns="37874"/>
            <a:p>
              <a:pPr algn="ctr" defTabSz="1103630"/>
              <a:r>
                <a:rPr lang="en-US" altLang="zh-CN" sz="3400">
                  <a:latin typeface="华文新魏" panose="02010800040101010101" pitchFamily="2" charset="-122"/>
                  <a:ea typeface="华文新魏" panose="02010800040101010101" pitchFamily="2" charset="-122"/>
                </a:rPr>
                <a:t>1.6%</a:t>
              </a:r>
              <a:endParaRPr lang="en-US" altLang="zh-CN" sz="3400">
                <a:latin typeface="华文新魏" panose="02010800040101010101" pitchFamily="2" charset="-122"/>
                <a:ea typeface="华文新魏" panose="02010800040101010101" pitchFamily="2" charset="-122"/>
              </a:endParaRPr>
            </a:p>
          </p:txBody>
        </p:sp>
        <p:sp>
          <p:nvSpPr>
            <p:cNvPr id="33798" name="矩形 33797"/>
            <p:cNvSpPr/>
            <p:nvPr/>
          </p:nvSpPr>
          <p:spPr>
            <a:xfrm>
              <a:off x="3888" y="4032"/>
              <a:ext cx="1296" cy="576"/>
            </a:xfrm>
            <a:prstGeom prst="rect">
              <a:avLst/>
            </a:prstGeom>
            <a:solidFill>
              <a:srgbClr val="A7AA2E"/>
            </a:solidFill>
            <a:ln w="9525">
              <a:noFill/>
            </a:ln>
          </p:spPr>
          <p:txBody>
            <a:bodyPr lIns="75749" tIns="37874" rIns="75749" bIns="37874"/>
            <a:p>
              <a:pPr algn="ctr" defTabSz="1103630"/>
              <a:r>
                <a:rPr lang="en-US" altLang="zh-CN" sz="3400">
                  <a:latin typeface="华文新魏" panose="02010800040101010101" pitchFamily="2" charset="-122"/>
                  <a:ea typeface="华文新魏" panose="02010800040101010101" pitchFamily="2" charset="-122"/>
                </a:rPr>
                <a:t>0.4%</a:t>
              </a:r>
              <a:endParaRPr lang="en-US" altLang="zh-CN" sz="3400">
                <a:latin typeface="华文新魏" panose="02010800040101010101" pitchFamily="2" charset="-122"/>
                <a:ea typeface="华文新魏" panose="02010800040101010101" pitchFamily="2" charset="-122"/>
              </a:endParaRPr>
            </a:p>
          </p:txBody>
        </p:sp>
        <p:sp>
          <p:nvSpPr>
            <p:cNvPr id="33799" name="矩形 33798"/>
            <p:cNvSpPr/>
            <p:nvPr/>
          </p:nvSpPr>
          <p:spPr>
            <a:xfrm>
              <a:off x="2580" y="4032"/>
              <a:ext cx="1308" cy="576"/>
            </a:xfrm>
            <a:prstGeom prst="rect">
              <a:avLst/>
            </a:prstGeom>
            <a:solidFill>
              <a:srgbClr val="A7AA2E"/>
            </a:solidFill>
            <a:ln w="9525">
              <a:noFill/>
            </a:ln>
          </p:spPr>
          <p:txBody>
            <a:bodyPr lIns="75749" tIns="37874" rIns="75749" bIns="37874"/>
            <a:p>
              <a:pPr algn="ctr" defTabSz="1103630"/>
              <a:r>
                <a:rPr lang="en-US" altLang="zh-CN" sz="3400">
                  <a:latin typeface="华文新魏" panose="02010800040101010101" pitchFamily="2" charset="-122"/>
                  <a:ea typeface="华文新魏" panose="02010800040101010101" pitchFamily="2" charset="-122"/>
                </a:rPr>
                <a:t>0.5%</a:t>
              </a:r>
              <a:endParaRPr lang="en-US" altLang="zh-CN" sz="3400">
                <a:latin typeface="华文新魏" panose="02010800040101010101" pitchFamily="2" charset="-122"/>
                <a:ea typeface="华文新魏" panose="02010800040101010101" pitchFamily="2" charset="-122"/>
              </a:endParaRPr>
            </a:p>
          </p:txBody>
        </p:sp>
        <p:sp>
          <p:nvSpPr>
            <p:cNvPr id="33800" name="矩形 33799"/>
            <p:cNvSpPr/>
            <p:nvPr/>
          </p:nvSpPr>
          <p:spPr>
            <a:xfrm>
              <a:off x="1056" y="4032"/>
              <a:ext cx="1524" cy="576"/>
            </a:xfrm>
            <a:prstGeom prst="rect">
              <a:avLst/>
            </a:prstGeom>
            <a:solidFill>
              <a:srgbClr val="A7AA2E"/>
            </a:solidFill>
            <a:ln w="9525">
              <a:noFill/>
            </a:ln>
          </p:spPr>
          <p:txBody>
            <a:bodyPr lIns="75749" tIns="37874" rIns="75749" bIns="37874"/>
            <a:p>
              <a:pPr algn="ctr" defTabSz="1103630"/>
              <a:r>
                <a:rPr lang="zh-CN" altLang="en-US" sz="3400" dirty="0">
                  <a:latin typeface="华文新魏" panose="02010800040101010101" pitchFamily="2" charset="-122"/>
                  <a:ea typeface="华文新魏" panose="02010800040101010101" pitchFamily="2" charset="-122"/>
                </a:rPr>
                <a:t>所占比例</a:t>
              </a:r>
              <a:endParaRPr lang="zh-CN" altLang="en-US" sz="3400" dirty="0">
                <a:latin typeface="华文新魏" panose="02010800040101010101" pitchFamily="2" charset="-122"/>
                <a:ea typeface="华文新魏" panose="02010800040101010101" pitchFamily="2" charset="-122"/>
              </a:endParaRPr>
            </a:p>
          </p:txBody>
        </p:sp>
        <p:sp>
          <p:nvSpPr>
            <p:cNvPr id="33801" name="矩形 33800"/>
            <p:cNvSpPr/>
            <p:nvPr/>
          </p:nvSpPr>
          <p:spPr>
            <a:xfrm>
              <a:off x="5184" y="3408"/>
              <a:ext cx="1488" cy="624"/>
            </a:xfrm>
            <a:prstGeom prst="rect">
              <a:avLst/>
            </a:prstGeom>
            <a:solidFill>
              <a:srgbClr val="A7AA2E"/>
            </a:solidFill>
            <a:ln w="9525">
              <a:noFill/>
            </a:ln>
          </p:spPr>
          <p:txBody>
            <a:bodyPr lIns="75749" tIns="37874" rIns="75749" bIns="37874"/>
            <a:p>
              <a:pPr algn="ctr" defTabSz="1103630"/>
              <a:r>
                <a:rPr lang="zh-CN" altLang="en-US" sz="4100" dirty="0">
                  <a:solidFill>
                    <a:srgbClr val="00FF00"/>
                  </a:solidFill>
                  <a:latin typeface="Times New Roman" panose="02020603050405020304" charset="0"/>
                  <a:ea typeface="隶书" panose="02010509060101010101" pitchFamily="49" charset="-122"/>
                </a:rPr>
                <a:t>管理</a:t>
              </a:r>
              <a:endParaRPr lang="zh-CN" altLang="en-US" sz="4100" dirty="0">
                <a:solidFill>
                  <a:srgbClr val="00FF00"/>
                </a:solidFill>
                <a:latin typeface="Times New Roman" panose="02020603050405020304" charset="0"/>
                <a:ea typeface="隶书" panose="02010509060101010101" pitchFamily="49" charset="-122"/>
              </a:endParaRPr>
            </a:p>
          </p:txBody>
        </p:sp>
        <p:sp>
          <p:nvSpPr>
            <p:cNvPr id="33802" name="矩形 33801"/>
            <p:cNvSpPr/>
            <p:nvPr/>
          </p:nvSpPr>
          <p:spPr>
            <a:xfrm>
              <a:off x="3888" y="3408"/>
              <a:ext cx="1296" cy="624"/>
            </a:xfrm>
            <a:prstGeom prst="rect">
              <a:avLst/>
            </a:prstGeom>
            <a:solidFill>
              <a:srgbClr val="A7AA2E"/>
            </a:solidFill>
            <a:ln w="9525">
              <a:noFill/>
            </a:ln>
          </p:spPr>
          <p:txBody>
            <a:bodyPr lIns="75749" tIns="37874" rIns="75749" bIns="37874"/>
            <a:p>
              <a:pPr algn="ctr" defTabSz="1103630"/>
              <a:r>
                <a:rPr lang="zh-CN" altLang="en-US" sz="4100" dirty="0">
                  <a:solidFill>
                    <a:srgbClr val="00FF00"/>
                  </a:solidFill>
                  <a:latin typeface="Times New Roman" panose="02020603050405020304" charset="0"/>
                  <a:ea typeface="隶书" panose="02010509060101010101" pitchFamily="49" charset="-122"/>
                </a:rPr>
                <a:t>资本</a:t>
              </a:r>
              <a:endParaRPr lang="zh-CN" altLang="en-US" sz="4100" dirty="0">
                <a:solidFill>
                  <a:srgbClr val="00FF00"/>
                </a:solidFill>
                <a:latin typeface="Times New Roman" panose="02020603050405020304" charset="0"/>
                <a:ea typeface="隶书" panose="02010509060101010101" pitchFamily="49" charset="-122"/>
              </a:endParaRPr>
            </a:p>
          </p:txBody>
        </p:sp>
        <p:sp>
          <p:nvSpPr>
            <p:cNvPr id="33803" name="矩形 33802"/>
            <p:cNvSpPr/>
            <p:nvPr/>
          </p:nvSpPr>
          <p:spPr>
            <a:xfrm>
              <a:off x="2580" y="3408"/>
              <a:ext cx="1308" cy="624"/>
            </a:xfrm>
            <a:prstGeom prst="rect">
              <a:avLst/>
            </a:prstGeom>
            <a:solidFill>
              <a:srgbClr val="A7AA2E"/>
            </a:solidFill>
            <a:ln w="9525">
              <a:noFill/>
            </a:ln>
          </p:spPr>
          <p:txBody>
            <a:bodyPr lIns="75749" tIns="37874" rIns="75749" bIns="37874"/>
            <a:p>
              <a:pPr algn="ctr" defTabSz="1103630"/>
              <a:r>
                <a:rPr lang="zh-CN" altLang="en-US" sz="4100" dirty="0">
                  <a:solidFill>
                    <a:srgbClr val="00FF00"/>
                  </a:solidFill>
                  <a:latin typeface="Times New Roman" panose="02020603050405020304" charset="0"/>
                  <a:ea typeface="隶书" panose="02010509060101010101" pitchFamily="49" charset="-122"/>
                </a:rPr>
                <a:t>劳动力</a:t>
              </a:r>
              <a:endParaRPr lang="zh-CN" altLang="en-US" sz="4100" dirty="0">
                <a:solidFill>
                  <a:srgbClr val="00FF00"/>
                </a:solidFill>
                <a:latin typeface="Times New Roman" panose="02020603050405020304" charset="0"/>
                <a:ea typeface="隶书" panose="02010509060101010101" pitchFamily="49" charset="-122"/>
              </a:endParaRPr>
            </a:p>
          </p:txBody>
        </p:sp>
        <p:sp>
          <p:nvSpPr>
            <p:cNvPr id="33804" name="矩形 33803"/>
            <p:cNvSpPr/>
            <p:nvPr/>
          </p:nvSpPr>
          <p:spPr>
            <a:xfrm>
              <a:off x="1056" y="3408"/>
              <a:ext cx="1524" cy="624"/>
            </a:xfrm>
            <a:prstGeom prst="rect">
              <a:avLst/>
            </a:prstGeom>
            <a:solidFill>
              <a:srgbClr val="A7AA2E"/>
            </a:solidFill>
            <a:ln w="9525">
              <a:noFill/>
            </a:ln>
          </p:spPr>
          <p:txBody>
            <a:bodyPr lIns="75749" tIns="37874" rIns="75749" bIns="37874"/>
            <a:p>
              <a:pPr algn="ctr" defTabSz="1103630"/>
              <a:r>
                <a:rPr lang="zh-CN" altLang="en-US" sz="4100" dirty="0">
                  <a:solidFill>
                    <a:srgbClr val="00FF00"/>
                  </a:solidFill>
                  <a:latin typeface="Times New Roman" panose="02020603050405020304" charset="0"/>
                  <a:ea typeface="隶书" panose="02010509060101010101" pitchFamily="49" charset="-122"/>
                </a:rPr>
                <a:t>因素</a:t>
              </a:r>
              <a:endParaRPr lang="zh-CN" altLang="en-US" sz="4100" dirty="0">
                <a:solidFill>
                  <a:srgbClr val="00FF00"/>
                </a:solidFill>
                <a:latin typeface="Times New Roman" panose="02020603050405020304" charset="0"/>
                <a:ea typeface="隶书" panose="02010509060101010101" pitchFamily="49" charset="-122"/>
              </a:endParaRPr>
            </a:p>
          </p:txBody>
        </p:sp>
        <p:sp>
          <p:nvSpPr>
            <p:cNvPr id="33805" name="直接连接符 33804"/>
            <p:cNvSpPr/>
            <p:nvPr/>
          </p:nvSpPr>
          <p:spPr>
            <a:xfrm>
              <a:off x="1056" y="3408"/>
              <a:ext cx="5616" cy="0"/>
            </a:xfrm>
            <a:prstGeom prst="line">
              <a:avLst/>
            </a:prstGeom>
            <a:ln w="28575" cap="sq" cmpd="sng">
              <a:solidFill>
                <a:schemeClr val="tx1"/>
              </a:solidFill>
              <a:prstDash val="solid"/>
              <a:headEnd type="none" w="med" len="med"/>
              <a:tailEnd type="none" w="med" len="med"/>
            </a:ln>
          </p:spPr>
        </p:sp>
        <p:sp>
          <p:nvSpPr>
            <p:cNvPr id="33806" name="直接连接符 33805"/>
            <p:cNvSpPr/>
            <p:nvPr/>
          </p:nvSpPr>
          <p:spPr>
            <a:xfrm>
              <a:off x="1056" y="4032"/>
              <a:ext cx="5616" cy="0"/>
            </a:xfrm>
            <a:prstGeom prst="line">
              <a:avLst/>
            </a:prstGeom>
            <a:ln w="12700" cap="flat" cmpd="sng">
              <a:solidFill>
                <a:schemeClr val="tx1"/>
              </a:solidFill>
              <a:prstDash val="solid"/>
              <a:headEnd type="none" w="med" len="med"/>
              <a:tailEnd type="none" w="med" len="med"/>
            </a:ln>
          </p:spPr>
        </p:sp>
        <p:sp>
          <p:nvSpPr>
            <p:cNvPr id="33807" name="直接连接符 33806"/>
            <p:cNvSpPr/>
            <p:nvPr/>
          </p:nvSpPr>
          <p:spPr>
            <a:xfrm>
              <a:off x="1056" y="4608"/>
              <a:ext cx="5616" cy="0"/>
            </a:xfrm>
            <a:prstGeom prst="line">
              <a:avLst/>
            </a:prstGeom>
            <a:ln w="28575" cap="sq" cmpd="sng">
              <a:solidFill>
                <a:schemeClr val="tx1"/>
              </a:solidFill>
              <a:prstDash val="solid"/>
              <a:headEnd type="none" w="med" len="med"/>
              <a:tailEnd type="none" w="med" len="med"/>
            </a:ln>
          </p:spPr>
        </p:sp>
        <p:sp>
          <p:nvSpPr>
            <p:cNvPr id="33808" name="直接连接符 33807"/>
            <p:cNvSpPr/>
            <p:nvPr/>
          </p:nvSpPr>
          <p:spPr>
            <a:xfrm>
              <a:off x="1056" y="3408"/>
              <a:ext cx="0" cy="1200"/>
            </a:xfrm>
            <a:prstGeom prst="line">
              <a:avLst/>
            </a:prstGeom>
            <a:ln w="28575" cap="sq" cmpd="sng">
              <a:solidFill>
                <a:schemeClr val="tx1"/>
              </a:solidFill>
              <a:prstDash val="solid"/>
              <a:headEnd type="none" w="med" len="med"/>
              <a:tailEnd type="none" w="med" len="med"/>
            </a:ln>
          </p:spPr>
        </p:sp>
        <p:sp>
          <p:nvSpPr>
            <p:cNvPr id="33809" name="直接连接符 33808"/>
            <p:cNvSpPr/>
            <p:nvPr/>
          </p:nvSpPr>
          <p:spPr>
            <a:xfrm>
              <a:off x="2580" y="3408"/>
              <a:ext cx="0" cy="1200"/>
            </a:xfrm>
            <a:prstGeom prst="line">
              <a:avLst/>
            </a:prstGeom>
            <a:ln w="12700" cap="flat" cmpd="sng">
              <a:solidFill>
                <a:schemeClr val="tx1"/>
              </a:solidFill>
              <a:prstDash val="solid"/>
              <a:headEnd type="none" w="med" len="med"/>
              <a:tailEnd type="none" w="med" len="med"/>
            </a:ln>
          </p:spPr>
        </p:sp>
        <p:sp>
          <p:nvSpPr>
            <p:cNvPr id="33810" name="直接连接符 33809"/>
            <p:cNvSpPr/>
            <p:nvPr/>
          </p:nvSpPr>
          <p:spPr>
            <a:xfrm>
              <a:off x="3888" y="3408"/>
              <a:ext cx="0" cy="1200"/>
            </a:xfrm>
            <a:prstGeom prst="line">
              <a:avLst/>
            </a:prstGeom>
            <a:ln w="12700" cap="flat" cmpd="sng">
              <a:solidFill>
                <a:schemeClr val="tx1"/>
              </a:solidFill>
              <a:prstDash val="solid"/>
              <a:headEnd type="none" w="med" len="med"/>
              <a:tailEnd type="none" w="med" len="med"/>
            </a:ln>
          </p:spPr>
        </p:sp>
        <p:sp>
          <p:nvSpPr>
            <p:cNvPr id="33811" name="直接连接符 33810"/>
            <p:cNvSpPr/>
            <p:nvPr/>
          </p:nvSpPr>
          <p:spPr>
            <a:xfrm>
              <a:off x="5184" y="3408"/>
              <a:ext cx="0" cy="1200"/>
            </a:xfrm>
            <a:prstGeom prst="line">
              <a:avLst/>
            </a:prstGeom>
            <a:ln w="12700" cap="flat" cmpd="sng">
              <a:solidFill>
                <a:schemeClr val="tx1"/>
              </a:solidFill>
              <a:prstDash val="solid"/>
              <a:headEnd type="none" w="med" len="med"/>
              <a:tailEnd type="none" w="med" len="med"/>
            </a:ln>
          </p:spPr>
        </p:sp>
        <p:sp>
          <p:nvSpPr>
            <p:cNvPr id="33812" name="直接连接符 33811"/>
            <p:cNvSpPr/>
            <p:nvPr/>
          </p:nvSpPr>
          <p:spPr>
            <a:xfrm>
              <a:off x="6672" y="3408"/>
              <a:ext cx="0" cy="1200"/>
            </a:xfrm>
            <a:prstGeom prst="line">
              <a:avLst/>
            </a:prstGeom>
            <a:ln w="28575" cap="sq" cmpd="sng">
              <a:solidFill>
                <a:schemeClr val="tx1"/>
              </a:solidFill>
              <a:prstDash val="solid"/>
              <a:headEnd type="none" w="med" len="med"/>
              <a:tailEnd type="none" w="med" len="med"/>
            </a:ln>
          </p:spPr>
        </p:sp>
      </p:grpSp>
      <p:sp>
        <p:nvSpPr>
          <p:cNvPr id="33813" name="矩形 33812"/>
          <p:cNvSpPr/>
          <p:nvPr/>
        </p:nvSpPr>
        <p:spPr>
          <a:xfrm>
            <a:off x="1066800" y="228600"/>
            <a:ext cx="7772400" cy="1295400"/>
          </a:xfrm>
          <a:prstGeom prst="rect">
            <a:avLst/>
          </a:prstGeom>
          <a:solidFill>
            <a:schemeClr val="tx1"/>
          </a:solidFill>
          <a:ln w="9525" cap="flat" cmpd="sng">
            <a:solidFill>
              <a:schemeClr val="tx1"/>
            </a:solidFill>
            <a:prstDash val="solid"/>
            <a:miter/>
            <a:headEnd type="none" w="med" len="med"/>
            <a:tailEnd type="none" w="med" len="med"/>
          </a:ln>
        </p:spPr>
        <p:txBody>
          <a:bodyPr wrap="none" anchor="ctr" anchorCtr="0"/>
          <a:p>
            <a:pPr algn="ctr"/>
            <a:r>
              <a:rPr lang="zh-CN" altLang="en-US" sz="5000" dirty="0">
                <a:solidFill>
                  <a:srgbClr val="FF3300"/>
                </a:solidFill>
                <a:effectLst>
                  <a:outerShdw blurRad="38100" dist="38100" dir="2700000">
                    <a:srgbClr val="000000"/>
                  </a:outerShdw>
                </a:effectLst>
                <a:latin typeface="隶书" panose="02010509060101010101" pitchFamily="49" charset="-122"/>
                <a:ea typeface="隶书" panose="02010509060101010101" pitchFamily="49" charset="-122"/>
              </a:rPr>
              <a:t>工业工程在先进国家的应用</a:t>
            </a:r>
            <a:endParaRPr lang="zh-CN" altLang="en-US" sz="5000" dirty="0">
              <a:solidFill>
                <a:srgbClr val="FF3300"/>
              </a:solidFill>
              <a:effectLst>
                <a:outerShdw blurRad="38100" dist="38100" dir="2700000">
                  <a:srgbClr val="000000"/>
                </a:outerShdw>
              </a:effectLst>
              <a:latin typeface="隶书" panose="02010509060101010101" pitchFamily="49" charset="-122"/>
              <a:ea typeface="隶书" panose="02010509060101010101" pitchFamily="49"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 fill="hold"/>
                                        <p:tgtEl>
                                          <p:spTgt spid="33794"/>
                                        </p:tgtEl>
                                        <p:attrNameLst>
                                          <p:attrName>ppt_x</p:attrName>
                                        </p:attrNameLst>
                                      </p:cBhvr>
                                      <p:tavLst>
                                        <p:tav tm="0">
                                          <p:val>
                                            <p:strVal val="#ppt_x"/>
                                          </p:val>
                                        </p:tav>
                                        <p:tav tm="100000">
                                          <p:val>
                                            <p:strVal val="#ppt_x"/>
                                          </p:val>
                                        </p:tav>
                                      </p:tavLst>
                                    </p:anim>
                                    <p:anim calcmode="lin" valueType="num">
                                      <p:cBhvr additive="base">
                                        <p:cTn id="8" dur="500" fill="hold"/>
                                        <p:tgtEl>
                                          <p:spTgt spid="3379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2" presetClass="entr" presetSubtype="2" fill="hold" nodeType="afterEffect">
                                  <p:stCondLst>
                                    <p:cond delay="0"/>
                                  </p:stCondLst>
                                  <p:childTnLst>
                                    <p:set>
                                      <p:cBhvr>
                                        <p:cTn id="11" dur="1" fill="hold">
                                          <p:stCondLst>
                                            <p:cond delay="0"/>
                                          </p:stCondLst>
                                        </p:cTn>
                                        <p:tgtEl>
                                          <p:spTgt spid="33795"/>
                                        </p:tgtEl>
                                        <p:attrNameLst>
                                          <p:attrName>style.visibility</p:attrName>
                                        </p:attrNameLst>
                                      </p:cBhvr>
                                      <p:to>
                                        <p:strVal val="visible"/>
                                      </p:to>
                                    </p:set>
                                    <p:animEffect transition="in" filter="slide(fromRight)">
                                      <p:cBhvr>
                                        <p:cTn id="12"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矩形 37889"/>
          <p:cNvSpPr/>
          <p:nvPr/>
        </p:nvSpPr>
        <p:spPr>
          <a:xfrm>
            <a:off x="1524000" y="0"/>
            <a:ext cx="7239000" cy="1447800"/>
          </a:xfrm>
          <a:prstGeom prst="rect">
            <a:avLst/>
          </a:prstGeom>
          <a:solidFill>
            <a:schemeClr val="tx1"/>
          </a:solidFill>
          <a:ln w="9525">
            <a:noFill/>
          </a:ln>
        </p:spPr>
        <p:txBody>
          <a:bodyPr lIns="91436" tIns="45719" rIns="91436" bIns="45719" anchor="b" anchorCtr="0"/>
          <a:p>
            <a:r>
              <a:rPr lang="zh-CN" altLang="en-US" sz="4000" dirty="0">
                <a:solidFill>
                  <a:srgbClr val="FF3300"/>
                </a:solidFill>
                <a:effectLst>
                  <a:outerShdw blurRad="38100" dist="38100" dir="2700000">
                    <a:srgbClr val="000000"/>
                  </a:outerShdw>
                </a:effectLst>
                <a:latin typeface="Impact" panose="020B0806030902050204" pitchFamily="34" charset="0"/>
                <a:ea typeface="华文新魏" panose="02010800040101010101" pitchFamily="2" charset="-122"/>
              </a:rPr>
              <a:t>工业工程在发展生产中的作用</a:t>
            </a:r>
            <a:r>
              <a:rPr lang="zh-CN" altLang="zh-CN" sz="4000" b="1"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endParaRPr lang="zh-CN" altLang="zh-CN" sz="3700" b="1"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endParaRPr>
          </a:p>
          <a:p>
            <a:r>
              <a:rPr lang="zh-CN" altLang="zh-CN" sz="3700" b="1"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rPr>
              <a:t>					</a:t>
            </a:r>
            <a:endParaRPr lang="zh-CN" altLang="en-US" sz="3000">
              <a:solidFill>
                <a:srgbClr val="66FF33"/>
              </a:solidFill>
              <a:latin typeface="Impact" panose="020B0806030902050204" pitchFamily="34" charset="0"/>
              <a:ea typeface="幼圆" panose="02010509060101010101" pitchFamily="49" charset="-122"/>
            </a:endParaRPr>
          </a:p>
        </p:txBody>
      </p:sp>
      <p:grpSp>
        <p:nvGrpSpPr>
          <p:cNvPr id="37891" name="组合 37890"/>
          <p:cNvGrpSpPr/>
          <p:nvPr/>
        </p:nvGrpSpPr>
        <p:grpSpPr>
          <a:xfrm>
            <a:off x="1293813" y="2024063"/>
            <a:ext cx="7388225" cy="4594225"/>
            <a:chOff x="1008" y="1523"/>
            <a:chExt cx="6336" cy="3341"/>
          </a:xfrm>
        </p:grpSpPr>
        <p:sp>
          <p:nvSpPr>
            <p:cNvPr id="37892" name="文本框 37891"/>
            <p:cNvSpPr txBox="1"/>
            <p:nvPr/>
          </p:nvSpPr>
          <p:spPr>
            <a:xfrm>
              <a:off x="1397" y="1523"/>
              <a:ext cx="5947" cy="893"/>
            </a:xfrm>
            <a:prstGeom prst="rect">
              <a:avLst/>
            </a:prstGeom>
            <a:solidFill>
              <a:srgbClr val="A7AA2E"/>
            </a:solidFill>
            <a:ln w="9525">
              <a:noFill/>
            </a:ln>
          </p:spPr>
          <p:txBody>
            <a:bodyPr lIns="75749" tIns="37874" rIns="75749" bIns="37874">
              <a:spAutoFit/>
            </a:bodyPr>
            <a:p>
              <a:pPr algn="just" defTabSz="757555" eaLnBrk="0" hangingPunct="0"/>
              <a:r>
                <a:rPr lang="zh-CN" altLang="en-US" dirty="0">
                  <a:latin typeface="Times New Roman" panose="02020603050405020304" charset="0"/>
                  <a:ea typeface="隶书" panose="02010509060101010101" pitchFamily="49" charset="-122"/>
                </a:rPr>
                <a:t>企业三大主要任务所占的比例</a:t>
              </a:r>
              <a:endParaRPr lang="zh-CN" altLang="en-US" dirty="0">
                <a:latin typeface="Times New Roman" panose="02020603050405020304" charset="0"/>
                <a:ea typeface="隶书" panose="02010509060101010101" pitchFamily="49" charset="-122"/>
              </a:endParaRPr>
            </a:p>
            <a:p>
              <a:pPr algn="just" defTabSz="757555" eaLnBrk="0" hangingPunct="0"/>
              <a:r>
                <a:rPr lang="zh-CN" altLang="en-US" dirty="0">
                  <a:latin typeface="Times New Roman" panose="02020603050405020304" charset="0"/>
                  <a:ea typeface="隶书" panose="02010509060101010101" pitchFamily="49" charset="-122"/>
                </a:rPr>
                <a:t>   （美国某企业统计实例）</a:t>
              </a:r>
              <a:endParaRPr lang="zh-CN" altLang="en-US" dirty="0">
                <a:latin typeface="Times New Roman" panose="02020603050405020304" charset="0"/>
                <a:ea typeface="黑体" panose="02010609060101010101" pitchFamily="2" charset="-122"/>
              </a:endParaRPr>
            </a:p>
          </p:txBody>
        </p:sp>
        <p:sp>
          <p:nvSpPr>
            <p:cNvPr id="37893" name="矩形 37892"/>
            <p:cNvSpPr/>
            <p:nvPr/>
          </p:nvSpPr>
          <p:spPr>
            <a:xfrm>
              <a:off x="5328" y="3609"/>
              <a:ext cx="1536" cy="633"/>
            </a:xfrm>
            <a:prstGeom prst="rect">
              <a:avLst/>
            </a:prstGeom>
            <a:solidFill>
              <a:srgbClr val="A7AA2E"/>
            </a:solidFill>
            <a:ln w="9525">
              <a:noFill/>
            </a:ln>
          </p:spPr>
          <p:txBody>
            <a:bodyPr lIns="75749" tIns="37874" rIns="75749" bIns="37874"/>
            <a:p>
              <a:pPr algn="ctr" defTabSz="1103630"/>
              <a:r>
                <a:rPr lang="en-US" altLang="zh-CN" sz="2400">
                  <a:latin typeface="Times New Roman" panose="02020603050405020304" charset="0"/>
                  <a:ea typeface="宋体" panose="02010600030101010101" pitchFamily="2" charset="-122"/>
                </a:rPr>
                <a:t>114%</a:t>
              </a:r>
              <a:endParaRPr lang="en-US" altLang="zh-CN" sz="2400">
                <a:latin typeface="Times New Roman" panose="02020603050405020304" charset="0"/>
                <a:ea typeface="宋体" panose="02010600030101010101" pitchFamily="2" charset="-122"/>
              </a:endParaRPr>
            </a:p>
          </p:txBody>
        </p:sp>
        <p:sp>
          <p:nvSpPr>
            <p:cNvPr id="37894" name="矩形 37893"/>
            <p:cNvSpPr/>
            <p:nvPr/>
          </p:nvSpPr>
          <p:spPr>
            <a:xfrm>
              <a:off x="3888" y="3609"/>
              <a:ext cx="1440" cy="633"/>
            </a:xfrm>
            <a:prstGeom prst="rect">
              <a:avLst/>
            </a:prstGeom>
            <a:solidFill>
              <a:srgbClr val="A7AA2E"/>
            </a:solidFill>
            <a:ln w="9525">
              <a:noFill/>
            </a:ln>
          </p:spPr>
          <p:txBody>
            <a:bodyPr lIns="75749" tIns="37874" rIns="75749" bIns="37874"/>
            <a:p>
              <a:pPr algn="ctr" defTabSz="1103630"/>
              <a:r>
                <a:rPr lang="en-US" altLang="zh-CN" sz="2400">
                  <a:latin typeface="Times New Roman" panose="02020603050405020304" charset="0"/>
                  <a:ea typeface="宋体" panose="02010600030101010101" pitchFamily="2" charset="-122"/>
                </a:rPr>
                <a:t>21%</a:t>
              </a:r>
              <a:endParaRPr lang="en-US" altLang="zh-CN" sz="2400">
                <a:latin typeface="Times New Roman" panose="02020603050405020304" charset="0"/>
                <a:ea typeface="宋体" panose="02010600030101010101" pitchFamily="2" charset="-122"/>
              </a:endParaRPr>
            </a:p>
          </p:txBody>
        </p:sp>
        <p:sp>
          <p:nvSpPr>
            <p:cNvPr id="37895" name="矩形 37894"/>
            <p:cNvSpPr/>
            <p:nvPr/>
          </p:nvSpPr>
          <p:spPr>
            <a:xfrm>
              <a:off x="2304" y="3609"/>
              <a:ext cx="1584" cy="633"/>
            </a:xfrm>
            <a:prstGeom prst="rect">
              <a:avLst/>
            </a:prstGeom>
            <a:solidFill>
              <a:srgbClr val="A7AA2E"/>
            </a:solidFill>
            <a:ln w="9525">
              <a:noFill/>
            </a:ln>
          </p:spPr>
          <p:txBody>
            <a:bodyPr lIns="75749" tIns="37874" rIns="75749" bIns="37874"/>
            <a:p>
              <a:pPr algn="ctr" defTabSz="1103630"/>
              <a:r>
                <a:rPr lang="en-US" altLang="zh-CN" sz="2400">
                  <a:latin typeface="Times New Roman" panose="02020603050405020304" charset="0"/>
                  <a:ea typeface="宋体" panose="02010600030101010101" pitchFamily="2" charset="-122"/>
                </a:rPr>
                <a:t>71%</a:t>
              </a:r>
              <a:endParaRPr lang="en-US" altLang="zh-CN" sz="2400">
                <a:latin typeface="Times New Roman" panose="02020603050405020304" charset="0"/>
                <a:ea typeface="宋体" panose="02010600030101010101" pitchFamily="2" charset="-122"/>
              </a:endParaRPr>
            </a:p>
          </p:txBody>
        </p:sp>
        <p:sp>
          <p:nvSpPr>
            <p:cNvPr id="37896" name="矩形 37895"/>
            <p:cNvSpPr/>
            <p:nvPr/>
          </p:nvSpPr>
          <p:spPr>
            <a:xfrm>
              <a:off x="1008" y="3609"/>
              <a:ext cx="1296" cy="633"/>
            </a:xfrm>
            <a:prstGeom prst="rect">
              <a:avLst/>
            </a:prstGeom>
            <a:solidFill>
              <a:srgbClr val="A7AA2E"/>
            </a:solidFill>
            <a:ln w="9525">
              <a:noFill/>
            </a:ln>
          </p:spPr>
          <p:txBody>
            <a:bodyPr lIns="75749" tIns="37874" rIns="75749" bIns="37874"/>
            <a:p>
              <a:pPr algn="ctr" defTabSz="1103630"/>
              <a:r>
                <a:rPr lang="zh-CN" altLang="en-US" sz="2400" dirty="0">
                  <a:latin typeface="Times New Roman" panose="02020603050405020304" charset="0"/>
                  <a:ea typeface="宋体" panose="02010600030101010101" pitchFamily="2" charset="-122"/>
                </a:rPr>
                <a:t>企业效益增加</a:t>
              </a:r>
              <a:endParaRPr lang="zh-CN" altLang="en-US" sz="2400" dirty="0">
                <a:latin typeface="Times New Roman" panose="02020603050405020304" charset="0"/>
                <a:ea typeface="宋体" panose="02010600030101010101" pitchFamily="2" charset="-122"/>
              </a:endParaRPr>
            </a:p>
          </p:txBody>
        </p:sp>
        <p:sp>
          <p:nvSpPr>
            <p:cNvPr id="37897" name="矩形 37896"/>
            <p:cNvSpPr/>
            <p:nvPr/>
          </p:nvSpPr>
          <p:spPr>
            <a:xfrm>
              <a:off x="5328" y="2544"/>
              <a:ext cx="1536" cy="1065"/>
            </a:xfrm>
            <a:prstGeom prst="rect">
              <a:avLst/>
            </a:prstGeom>
            <a:solidFill>
              <a:srgbClr val="A7AA2E"/>
            </a:solidFill>
            <a:ln w="9525">
              <a:noFill/>
            </a:ln>
          </p:spPr>
          <p:txBody>
            <a:bodyPr lIns="75749" tIns="37874" rIns="75749" bIns="37874"/>
            <a:p>
              <a:pPr algn="ctr" defTabSz="1103630"/>
              <a:r>
                <a:rPr lang="zh-CN" altLang="en-US" sz="2400" dirty="0">
                  <a:latin typeface="Times New Roman" panose="02020603050405020304" charset="0"/>
                  <a:ea typeface="宋体" panose="02010600030101010101" pitchFamily="2" charset="-122"/>
                </a:rPr>
                <a:t>生产管理（假定节约</a:t>
              </a:r>
              <a:r>
                <a:rPr lang="en-US" altLang="zh-CN" sz="2400">
                  <a:latin typeface="Times New Roman" panose="02020603050405020304" charset="0"/>
                  <a:ea typeface="宋体" panose="02010600030101010101" pitchFamily="2" charset="-122"/>
                </a:rPr>
                <a:t>20%</a:t>
              </a:r>
              <a:r>
                <a:rPr lang="zh-CN" altLang="en-US" sz="2400" dirty="0">
                  <a:latin typeface="Times New Roman" panose="02020603050405020304" charset="0"/>
                  <a:ea typeface="宋体" panose="02010600030101010101" pitchFamily="2" charset="-122"/>
                </a:rPr>
                <a:t>）</a:t>
              </a:r>
              <a:endParaRPr lang="zh-CN" altLang="en-US" sz="2400" dirty="0">
                <a:latin typeface="Times New Roman" panose="02020603050405020304" charset="0"/>
                <a:ea typeface="宋体" panose="02010600030101010101" pitchFamily="2" charset="-122"/>
              </a:endParaRPr>
            </a:p>
          </p:txBody>
        </p:sp>
        <p:sp>
          <p:nvSpPr>
            <p:cNvPr id="37898" name="矩形 37897"/>
            <p:cNvSpPr/>
            <p:nvPr/>
          </p:nvSpPr>
          <p:spPr>
            <a:xfrm>
              <a:off x="3888" y="2544"/>
              <a:ext cx="1440" cy="1065"/>
            </a:xfrm>
            <a:prstGeom prst="rect">
              <a:avLst/>
            </a:prstGeom>
            <a:solidFill>
              <a:srgbClr val="A7AA2E"/>
            </a:solidFill>
            <a:ln w="9525">
              <a:noFill/>
            </a:ln>
          </p:spPr>
          <p:txBody>
            <a:bodyPr lIns="75749" tIns="37874" rIns="75749" bIns="37874"/>
            <a:p>
              <a:pPr algn="ctr" defTabSz="1103630"/>
              <a:r>
                <a:rPr lang="zh-CN" altLang="en-US" sz="2400" dirty="0">
                  <a:latin typeface="Times New Roman" panose="02020603050405020304" charset="0"/>
                  <a:ea typeface="宋体" panose="02010600030101010101" pitchFamily="2" charset="-122"/>
                </a:rPr>
                <a:t>财务         （假定节约</a:t>
              </a:r>
              <a:r>
                <a:rPr lang="en-US" altLang="zh-CN" sz="2400">
                  <a:latin typeface="Times New Roman" panose="02020603050405020304" charset="0"/>
                  <a:ea typeface="宋体" panose="02010600030101010101" pitchFamily="2" charset="-122"/>
                </a:rPr>
                <a:t>50%</a:t>
              </a:r>
              <a:r>
                <a:rPr lang="zh-CN" altLang="en-US" sz="2400" dirty="0">
                  <a:latin typeface="Times New Roman" panose="02020603050405020304" charset="0"/>
                  <a:ea typeface="宋体" panose="02010600030101010101" pitchFamily="2" charset="-122"/>
                </a:rPr>
                <a:t>）</a:t>
              </a:r>
              <a:endParaRPr lang="zh-CN" altLang="en-US" sz="2400" dirty="0">
                <a:latin typeface="Times New Roman" panose="02020603050405020304" charset="0"/>
                <a:ea typeface="宋体" panose="02010600030101010101" pitchFamily="2" charset="-122"/>
              </a:endParaRPr>
            </a:p>
          </p:txBody>
        </p:sp>
        <p:sp>
          <p:nvSpPr>
            <p:cNvPr id="37899" name="矩形 37898"/>
            <p:cNvSpPr/>
            <p:nvPr/>
          </p:nvSpPr>
          <p:spPr>
            <a:xfrm>
              <a:off x="2304" y="2544"/>
              <a:ext cx="1584" cy="1065"/>
            </a:xfrm>
            <a:prstGeom prst="rect">
              <a:avLst/>
            </a:prstGeom>
            <a:solidFill>
              <a:srgbClr val="A7AA2E"/>
            </a:solidFill>
            <a:ln w="9525">
              <a:noFill/>
            </a:ln>
          </p:spPr>
          <p:txBody>
            <a:bodyPr lIns="75749" tIns="37874" rIns="75749" bIns="37874"/>
            <a:p>
              <a:pPr algn="ctr" defTabSz="1103630"/>
              <a:r>
                <a:rPr lang="zh-CN" altLang="en-US" sz="2400" dirty="0">
                  <a:latin typeface="Times New Roman" panose="02020603050405020304" charset="0"/>
                  <a:ea typeface="宋体" panose="02010600030101010101" pitchFamily="2" charset="-122"/>
                </a:rPr>
                <a:t>市场           （假定增加</a:t>
              </a:r>
              <a:r>
                <a:rPr lang="en-US" altLang="zh-CN" sz="2400">
                  <a:latin typeface="Times New Roman" panose="02020603050405020304" charset="0"/>
                  <a:ea typeface="宋体" panose="02010600030101010101" pitchFamily="2" charset="-122"/>
                </a:rPr>
                <a:t>50%</a:t>
              </a:r>
              <a:r>
                <a:rPr lang="zh-CN" altLang="en-US" sz="2400">
                  <a:latin typeface="Times New Roman" panose="02020603050405020304" charset="0"/>
                  <a:ea typeface="宋体" panose="02010600030101010101" pitchFamily="2" charset="-122"/>
                </a:rPr>
                <a:t>）</a:t>
              </a:r>
              <a:endParaRPr lang="zh-CN" altLang="zh-CN" sz="2400">
                <a:latin typeface="Times New Roman" panose="02020603050405020304" charset="0"/>
                <a:ea typeface="宋体" panose="02010600030101010101" pitchFamily="2" charset="-122"/>
              </a:endParaRPr>
            </a:p>
          </p:txBody>
        </p:sp>
        <p:sp>
          <p:nvSpPr>
            <p:cNvPr id="37900" name="矩形 37899"/>
            <p:cNvSpPr/>
            <p:nvPr/>
          </p:nvSpPr>
          <p:spPr>
            <a:xfrm>
              <a:off x="1008" y="2544"/>
              <a:ext cx="1296" cy="1065"/>
            </a:xfrm>
            <a:prstGeom prst="rect">
              <a:avLst/>
            </a:prstGeom>
            <a:solidFill>
              <a:srgbClr val="A7AA2E"/>
            </a:solidFill>
            <a:ln w="9525">
              <a:noFill/>
            </a:ln>
          </p:spPr>
          <p:txBody>
            <a:bodyPr lIns="75749" tIns="37874" rIns="75749" bIns="37874"/>
            <a:p>
              <a:pPr algn="ctr" defTabSz="1103630"/>
              <a:r>
                <a:rPr lang="zh-CN" altLang="en-US" sz="2400" dirty="0">
                  <a:latin typeface="Times New Roman" panose="02020603050405020304" charset="0"/>
                  <a:ea typeface="宋体" panose="02010600030101010101" pitchFamily="2" charset="-122"/>
                </a:rPr>
                <a:t>三大任务</a:t>
              </a:r>
              <a:endParaRPr lang="zh-CN" altLang="en-US" sz="2400" dirty="0">
                <a:latin typeface="Times New Roman" panose="02020603050405020304" charset="0"/>
                <a:ea typeface="宋体" panose="02010600030101010101" pitchFamily="2" charset="-122"/>
              </a:endParaRPr>
            </a:p>
          </p:txBody>
        </p:sp>
        <p:sp>
          <p:nvSpPr>
            <p:cNvPr id="37901" name="直接连接符 37900"/>
            <p:cNvSpPr/>
            <p:nvPr/>
          </p:nvSpPr>
          <p:spPr>
            <a:xfrm>
              <a:off x="1008" y="2544"/>
              <a:ext cx="5856" cy="0"/>
            </a:xfrm>
            <a:prstGeom prst="line">
              <a:avLst/>
            </a:prstGeom>
            <a:ln w="28575" cap="sq" cmpd="sng">
              <a:solidFill>
                <a:schemeClr val="tx1"/>
              </a:solidFill>
              <a:prstDash val="solid"/>
              <a:headEnd type="none" w="med" len="med"/>
              <a:tailEnd type="none" w="med" len="med"/>
            </a:ln>
          </p:spPr>
        </p:sp>
        <p:sp>
          <p:nvSpPr>
            <p:cNvPr id="37902" name="直接连接符 37901"/>
            <p:cNvSpPr/>
            <p:nvPr/>
          </p:nvSpPr>
          <p:spPr>
            <a:xfrm>
              <a:off x="1008" y="3609"/>
              <a:ext cx="5856" cy="0"/>
            </a:xfrm>
            <a:prstGeom prst="line">
              <a:avLst/>
            </a:prstGeom>
            <a:ln w="12700" cap="flat" cmpd="sng">
              <a:solidFill>
                <a:schemeClr val="tx1"/>
              </a:solidFill>
              <a:prstDash val="solid"/>
              <a:headEnd type="none" w="med" len="med"/>
              <a:tailEnd type="none" w="med" len="med"/>
            </a:ln>
          </p:spPr>
        </p:sp>
        <p:sp>
          <p:nvSpPr>
            <p:cNvPr id="37903" name="直接连接符 37902"/>
            <p:cNvSpPr/>
            <p:nvPr/>
          </p:nvSpPr>
          <p:spPr>
            <a:xfrm>
              <a:off x="1008" y="4242"/>
              <a:ext cx="5856" cy="0"/>
            </a:xfrm>
            <a:prstGeom prst="line">
              <a:avLst/>
            </a:prstGeom>
            <a:ln w="28575" cap="sq" cmpd="sng">
              <a:solidFill>
                <a:schemeClr val="tx1"/>
              </a:solidFill>
              <a:prstDash val="solid"/>
              <a:headEnd type="none" w="med" len="med"/>
              <a:tailEnd type="none" w="med" len="med"/>
            </a:ln>
          </p:spPr>
        </p:sp>
        <p:sp>
          <p:nvSpPr>
            <p:cNvPr id="37904" name="直接连接符 37903"/>
            <p:cNvSpPr/>
            <p:nvPr/>
          </p:nvSpPr>
          <p:spPr>
            <a:xfrm>
              <a:off x="1008" y="2544"/>
              <a:ext cx="0" cy="1698"/>
            </a:xfrm>
            <a:prstGeom prst="line">
              <a:avLst/>
            </a:prstGeom>
            <a:ln w="28575" cap="sq" cmpd="sng">
              <a:solidFill>
                <a:schemeClr val="tx1"/>
              </a:solidFill>
              <a:prstDash val="solid"/>
              <a:headEnd type="none" w="med" len="med"/>
              <a:tailEnd type="none" w="med" len="med"/>
            </a:ln>
          </p:spPr>
        </p:sp>
        <p:sp>
          <p:nvSpPr>
            <p:cNvPr id="37905" name="直接连接符 37904"/>
            <p:cNvSpPr/>
            <p:nvPr/>
          </p:nvSpPr>
          <p:spPr>
            <a:xfrm>
              <a:off x="2304" y="2544"/>
              <a:ext cx="0" cy="1698"/>
            </a:xfrm>
            <a:prstGeom prst="line">
              <a:avLst/>
            </a:prstGeom>
            <a:ln w="12700" cap="flat" cmpd="sng">
              <a:solidFill>
                <a:schemeClr val="tx1"/>
              </a:solidFill>
              <a:prstDash val="solid"/>
              <a:headEnd type="none" w="med" len="med"/>
              <a:tailEnd type="none" w="med" len="med"/>
            </a:ln>
          </p:spPr>
        </p:sp>
        <p:sp>
          <p:nvSpPr>
            <p:cNvPr id="37906" name="直接连接符 37905"/>
            <p:cNvSpPr/>
            <p:nvPr/>
          </p:nvSpPr>
          <p:spPr>
            <a:xfrm>
              <a:off x="3888" y="2544"/>
              <a:ext cx="0" cy="1698"/>
            </a:xfrm>
            <a:prstGeom prst="line">
              <a:avLst/>
            </a:prstGeom>
            <a:ln w="12700" cap="flat" cmpd="sng">
              <a:solidFill>
                <a:schemeClr val="tx1"/>
              </a:solidFill>
              <a:prstDash val="solid"/>
              <a:headEnd type="none" w="med" len="med"/>
              <a:tailEnd type="none" w="med" len="med"/>
            </a:ln>
          </p:spPr>
        </p:sp>
        <p:sp>
          <p:nvSpPr>
            <p:cNvPr id="37907" name="直接连接符 37906"/>
            <p:cNvSpPr/>
            <p:nvPr/>
          </p:nvSpPr>
          <p:spPr>
            <a:xfrm>
              <a:off x="5328" y="2544"/>
              <a:ext cx="0" cy="1698"/>
            </a:xfrm>
            <a:prstGeom prst="line">
              <a:avLst/>
            </a:prstGeom>
            <a:ln w="12700" cap="flat" cmpd="sng">
              <a:solidFill>
                <a:schemeClr val="tx1"/>
              </a:solidFill>
              <a:prstDash val="solid"/>
              <a:headEnd type="none" w="med" len="med"/>
              <a:tailEnd type="none" w="med" len="med"/>
            </a:ln>
          </p:spPr>
        </p:sp>
        <p:sp>
          <p:nvSpPr>
            <p:cNvPr id="37908" name="直接连接符 37907"/>
            <p:cNvSpPr/>
            <p:nvPr/>
          </p:nvSpPr>
          <p:spPr>
            <a:xfrm>
              <a:off x="6864" y="2544"/>
              <a:ext cx="0" cy="1698"/>
            </a:xfrm>
            <a:prstGeom prst="line">
              <a:avLst/>
            </a:prstGeom>
            <a:ln w="28575" cap="sq" cmpd="sng">
              <a:solidFill>
                <a:schemeClr val="tx1"/>
              </a:solidFill>
              <a:prstDash val="solid"/>
              <a:headEnd type="none" w="med" len="med"/>
              <a:tailEnd type="none" w="med" len="med"/>
            </a:ln>
          </p:spPr>
        </p:sp>
        <p:sp>
          <p:nvSpPr>
            <p:cNvPr id="37909" name="文本框 37908"/>
            <p:cNvSpPr txBox="1"/>
            <p:nvPr/>
          </p:nvSpPr>
          <p:spPr>
            <a:xfrm>
              <a:off x="1344" y="4464"/>
              <a:ext cx="5808" cy="400"/>
            </a:xfrm>
            <a:prstGeom prst="rect">
              <a:avLst/>
            </a:prstGeom>
            <a:solidFill>
              <a:srgbClr val="A7AA2E"/>
            </a:solidFill>
            <a:ln w="9525">
              <a:noFill/>
            </a:ln>
          </p:spPr>
          <p:txBody>
            <a:bodyPr lIns="75749" tIns="37874" rIns="75749" bIns="37874">
              <a:spAutoFit/>
            </a:bodyPr>
            <a:p>
              <a:pPr defTabSz="757555" eaLnBrk="0" hangingPunct="0">
                <a:spcBef>
                  <a:spcPct val="50000"/>
                </a:spcBef>
              </a:pPr>
              <a:r>
                <a:rPr lang="zh-CN" altLang="en-US" sz="3000" dirty="0">
                  <a:latin typeface="华文新魏" panose="02010800040101010101" pitchFamily="2" charset="-122"/>
                  <a:ea typeface="华文新魏" panose="02010800040101010101" pitchFamily="2" charset="-122"/>
                </a:rPr>
                <a:t>说明：市场份额增加</a:t>
              </a:r>
              <a:r>
                <a:rPr lang="en-US" altLang="zh-CN" sz="3000">
                  <a:latin typeface="华文新魏" panose="02010800040101010101" pitchFamily="2" charset="-122"/>
                  <a:ea typeface="华文新魏" panose="02010800040101010101" pitchFamily="2" charset="-122"/>
                </a:rPr>
                <a:t>50%</a:t>
              </a:r>
              <a:r>
                <a:rPr lang="zh-CN" altLang="en-US" sz="3000" dirty="0">
                  <a:latin typeface="华文新魏" panose="02010800040101010101" pitchFamily="2" charset="-122"/>
                  <a:ea typeface="华文新魏" panose="02010800040101010101" pitchFamily="2" charset="-122"/>
                </a:rPr>
                <a:t>是很困难的。</a:t>
              </a:r>
              <a:endParaRPr lang="zh-CN" altLang="en-US" sz="3000" dirty="0">
                <a:latin typeface="华文新魏" panose="02010800040101010101" pitchFamily="2" charset="-122"/>
                <a:ea typeface="华文新魏" panose="02010800040101010101" pitchFamily="2" charset="-122"/>
              </a:endParaRPr>
            </a:p>
          </p:txBody>
        </p:sp>
      </p:gr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ppt_x"/>
                                          </p:val>
                                        </p:tav>
                                        <p:tav tm="100000">
                                          <p:val>
                                            <p:strVal val="#ppt_x"/>
                                          </p:val>
                                        </p:tav>
                                      </p:tavLst>
                                    </p:anim>
                                    <p:anim calcmode="lin" valueType="num">
                                      <p:cBhvr additive="base">
                                        <p:cTn id="8" dur="500" fill="hold"/>
                                        <p:tgtEl>
                                          <p:spTgt spid="3789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4" presetClass="entr" presetSubtype="10" fill="hold" nodeType="afterEffect">
                                  <p:stCondLst>
                                    <p:cond delay="0"/>
                                  </p:stCondLst>
                                  <p:childTnLst>
                                    <p:set>
                                      <p:cBhvr>
                                        <p:cTn id="11" dur="1" fill="hold">
                                          <p:stCondLst>
                                            <p:cond delay="0"/>
                                          </p:stCondLst>
                                        </p:cTn>
                                        <p:tgtEl>
                                          <p:spTgt spid="37891"/>
                                        </p:tgtEl>
                                        <p:attrNameLst>
                                          <p:attrName>style.visibility</p:attrName>
                                        </p:attrNameLst>
                                      </p:cBhvr>
                                      <p:to>
                                        <p:strVal val="visible"/>
                                      </p:to>
                                    </p:set>
                                    <p:animEffect transition="in" filter="randombar(horizontal)">
                                      <p:cBhvr>
                                        <p:cTn id="12"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6866" name="组合 36865"/>
          <p:cNvGrpSpPr/>
          <p:nvPr/>
        </p:nvGrpSpPr>
        <p:grpSpPr>
          <a:xfrm>
            <a:off x="0" y="0"/>
            <a:ext cx="9144000" cy="6858000"/>
            <a:chOff x="336" y="288"/>
            <a:chExt cx="6480" cy="4464"/>
          </a:xfrm>
        </p:grpSpPr>
        <p:sp>
          <p:nvSpPr>
            <p:cNvPr id="36867" name="文本框 36866"/>
            <p:cNvSpPr txBox="1"/>
            <p:nvPr/>
          </p:nvSpPr>
          <p:spPr>
            <a:xfrm>
              <a:off x="5616" y="4416"/>
              <a:ext cx="1008" cy="309"/>
            </a:xfrm>
            <a:prstGeom prst="rect">
              <a:avLst/>
            </a:prstGeom>
            <a:solidFill>
              <a:srgbClr val="A7AA2E"/>
            </a:solidFill>
            <a:ln w="9525">
              <a:noFill/>
            </a:ln>
          </p:spPr>
          <p:txBody>
            <a:bodyPr lIns="91436" tIns="45719" rIns="91436" bIns="45719">
              <a:spAutoFit/>
            </a:bodyPr>
            <a:p>
              <a:pPr>
                <a:spcBef>
                  <a:spcPct val="50000"/>
                </a:spcBef>
              </a:pPr>
              <a:fld id="{BB962C8B-B14F-4D97-AF65-F5344CB8AC3E}" type="datetime1">
                <a:rPr lang="zh-CN" altLang="en-US" sz="2400" dirty="0">
                  <a:latin typeface="宋体繁体" pitchFamily="18" charset="-122"/>
                  <a:ea typeface="宋体繁体" pitchFamily="18" charset="-122"/>
                </a:rPr>
              </a:fld>
              <a:endParaRPr lang="zh-CN" altLang="en-US" sz="2400" dirty="0">
                <a:latin typeface="宋体繁体" pitchFamily="18" charset="-122"/>
                <a:ea typeface="宋体繁体" pitchFamily="18" charset="-122"/>
              </a:endParaRPr>
            </a:p>
          </p:txBody>
        </p:sp>
        <p:grpSp>
          <p:nvGrpSpPr>
            <p:cNvPr id="36868" name="组合 36867"/>
            <p:cNvGrpSpPr/>
            <p:nvPr/>
          </p:nvGrpSpPr>
          <p:grpSpPr>
            <a:xfrm>
              <a:off x="336" y="288"/>
              <a:ext cx="6480" cy="4464"/>
              <a:chOff x="336" y="288"/>
              <a:chExt cx="6480" cy="4464"/>
            </a:xfrm>
          </p:grpSpPr>
          <p:sp>
            <p:nvSpPr>
              <p:cNvPr id="36869" name="矩形 36868"/>
              <p:cNvSpPr/>
              <p:nvPr/>
            </p:nvSpPr>
            <p:spPr>
              <a:xfrm>
                <a:off x="336" y="288"/>
                <a:ext cx="6480" cy="4464"/>
              </a:xfrm>
              <a:prstGeom prst="rect">
                <a:avLst/>
              </a:prstGeom>
              <a:solidFill>
                <a:srgbClr val="A7AA2E"/>
              </a:solidFill>
              <a:ln w="9525" cap="flat" cmpd="sng">
                <a:solidFill>
                  <a:schemeClr val="tx1"/>
                </a:solidFill>
                <a:prstDash val="solid"/>
                <a:miter/>
                <a:headEnd type="none" w="med" len="med"/>
                <a:tailEnd type="none" w="med" len="med"/>
              </a:ln>
            </p:spPr>
            <p:txBody>
              <a:bodyPr/>
              <a:p>
                <a:endParaRPr lang="zh-CN" altLang="en-US"/>
              </a:p>
            </p:txBody>
          </p:sp>
          <p:sp>
            <p:nvSpPr>
              <p:cNvPr id="36870" name="直接连接符 36869"/>
              <p:cNvSpPr/>
              <p:nvPr/>
            </p:nvSpPr>
            <p:spPr>
              <a:xfrm>
                <a:off x="336" y="4320"/>
                <a:ext cx="6480" cy="0"/>
              </a:xfrm>
              <a:prstGeom prst="line">
                <a:avLst/>
              </a:prstGeom>
              <a:ln w="9525" cap="flat" cmpd="sng">
                <a:solidFill>
                  <a:schemeClr val="tx1"/>
                </a:solidFill>
                <a:prstDash val="solid"/>
                <a:headEnd type="none" w="med" len="med"/>
                <a:tailEnd type="none" w="med" len="med"/>
              </a:ln>
            </p:spPr>
          </p:sp>
          <p:sp>
            <p:nvSpPr>
              <p:cNvPr id="36871" name="直接连接符 36870"/>
              <p:cNvSpPr/>
              <p:nvPr/>
            </p:nvSpPr>
            <p:spPr>
              <a:xfrm>
                <a:off x="5424" y="4320"/>
                <a:ext cx="0" cy="432"/>
              </a:xfrm>
              <a:prstGeom prst="line">
                <a:avLst/>
              </a:prstGeom>
              <a:ln w="9525" cap="flat" cmpd="sng">
                <a:solidFill>
                  <a:schemeClr val="tx1"/>
                </a:solidFill>
                <a:prstDash val="solid"/>
                <a:headEnd type="none" w="med" len="med"/>
                <a:tailEnd type="none" w="med" len="med"/>
              </a:ln>
            </p:spPr>
          </p:sp>
          <p:pic>
            <p:nvPicPr>
              <p:cNvPr id="36872" name="图片 36871" descr="biao1"/>
              <p:cNvPicPr>
                <a:picLocks noChangeAspect="1"/>
              </p:cNvPicPr>
              <p:nvPr/>
            </p:nvPicPr>
            <p:blipFill>
              <a:blip r:embed="rId1"/>
              <a:stretch>
                <a:fillRect/>
              </a:stretch>
            </p:blipFill>
            <p:spPr>
              <a:xfrm>
                <a:off x="336" y="4320"/>
                <a:ext cx="768" cy="432"/>
              </a:xfrm>
              <a:prstGeom prst="rect">
                <a:avLst/>
              </a:prstGeom>
              <a:solidFill>
                <a:srgbClr val="A7AA2E"/>
              </a:solidFill>
              <a:ln w="9525">
                <a:noFill/>
              </a:ln>
            </p:spPr>
          </p:pic>
        </p:grpSp>
      </p:grpSp>
      <p:sp>
        <p:nvSpPr>
          <p:cNvPr id="36874" name="标题 36873"/>
          <p:cNvSpPr>
            <a:spLocks noGrp="1"/>
          </p:cNvSpPr>
          <p:nvPr>
            <p:ph type="title"/>
          </p:nvPr>
        </p:nvSpPr>
        <p:spPr>
          <a:xfrm>
            <a:off x="1169988" y="514350"/>
            <a:ext cx="7821612" cy="595313"/>
          </a:xfrm>
          <a:ln/>
        </p:spPr>
        <p:txBody>
          <a:bodyPr anchor="b" anchorCtr="0">
            <a:spAutoFit/>
          </a:bodyPr>
          <a:p>
            <a:r>
              <a:rPr lang="zh-CN" altLang="en-US" sz="3300" dirty="0">
                <a:solidFill>
                  <a:srgbClr val="FF0000"/>
                </a:solidFill>
              </a:rPr>
              <a:t>主要国家每一雇员生产率发展</a:t>
            </a:r>
            <a:endParaRPr lang="zh-CN" altLang="en-US" sz="3300">
              <a:solidFill>
                <a:srgbClr val="FF0000"/>
              </a:solidFill>
            </a:endParaRPr>
          </a:p>
        </p:txBody>
      </p:sp>
      <p:graphicFrame>
        <p:nvGraphicFramePr>
          <p:cNvPr id="36875" name="表格 36874"/>
          <p:cNvGraphicFramePr/>
          <p:nvPr/>
        </p:nvGraphicFramePr>
        <p:xfrm>
          <a:off x="990600" y="1397000"/>
          <a:ext cx="7086600" cy="3484563"/>
        </p:xfrm>
        <a:graphic>
          <a:graphicData uri="http://schemas.openxmlformats.org/drawingml/2006/table">
            <a:tbl>
              <a:tblPr/>
              <a:tblGrid>
                <a:gridCol w="1771650"/>
                <a:gridCol w="1771650"/>
                <a:gridCol w="1771650"/>
                <a:gridCol w="1771650"/>
              </a:tblGrid>
              <a:tr h="581025">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zh-CN" altLang="en-US" dirty="0">
                          <a:latin typeface="宋体" panose="02010600030101010101" pitchFamily="2" charset="-122"/>
                        </a:rPr>
                        <a:t>国 家</a:t>
                      </a:r>
                      <a:endParaRPr lang="zh-CN" altLang="en-US" dirty="0">
                        <a:latin typeface="宋体" panose="02010600030101010101" pitchFamily="2"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1977</a:t>
                      </a:r>
                      <a:r>
                        <a:rPr lang="zh-CN" altLang="en-US" dirty="0">
                          <a:latin typeface="宋体" panose="02010600030101010101" pitchFamily="2" charset="-122"/>
                        </a:rPr>
                        <a:t>年</a:t>
                      </a:r>
                      <a:endParaRPr lang="zh-CN" altLang="en-US" dirty="0">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1990</a:t>
                      </a:r>
                      <a:r>
                        <a:rPr lang="zh-CN" altLang="en-US" dirty="0">
                          <a:latin typeface="宋体" panose="02010600030101010101" pitchFamily="2" charset="-122"/>
                        </a:rPr>
                        <a:t>年</a:t>
                      </a:r>
                      <a:endParaRPr lang="zh-CN" altLang="en-US" dirty="0">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zh-CN" altLang="en-US" dirty="0">
                          <a:latin typeface="宋体" panose="02010600030101010101" pitchFamily="2" charset="-122"/>
                        </a:rPr>
                        <a:t>增长率</a:t>
                      </a:r>
                      <a:endParaRPr lang="zh-CN" altLang="en-US" dirty="0">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79438">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zh-CN" altLang="en-US" dirty="0">
                          <a:latin typeface="宋体" panose="02010600030101010101" pitchFamily="2" charset="-122"/>
                        </a:rPr>
                        <a:t>美   国</a:t>
                      </a:r>
                      <a:endParaRPr lang="zh-CN" altLang="en-US" dirty="0">
                        <a:latin typeface="宋体" panose="02010600030101010101" pitchFamily="2"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100%</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120%</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1.5%</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82612">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zh-CN" altLang="en-US" dirty="0">
                          <a:latin typeface="宋体" panose="02010600030101010101" pitchFamily="2" charset="-122"/>
                        </a:rPr>
                        <a:t>加拿大</a:t>
                      </a:r>
                      <a:endParaRPr lang="zh-CN" altLang="en-US" dirty="0">
                        <a:latin typeface="宋体" panose="02010600030101010101" pitchFamily="2"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93%</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120%</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2.2%</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81025">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zh-CN" altLang="en-US" dirty="0">
                          <a:latin typeface="宋体" panose="02010600030101010101" pitchFamily="2" charset="-122"/>
                        </a:rPr>
                        <a:t>法   国</a:t>
                      </a:r>
                      <a:endParaRPr lang="zh-CN" altLang="en-US" dirty="0">
                        <a:latin typeface="宋体" panose="02010600030101010101" pitchFamily="2"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84%</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120%</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3.8%</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79438">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zh-CN" altLang="en-US" dirty="0">
                          <a:latin typeface="宋体" panose="02010600030101010101" pitchFamily="2" charset="-122"/>
                        </a:rPr>
                        <a:t>西   德</a:t>
                      </a:r>
                      <a:endParaRPr lang="zh-CN" altLang="en-US" dirty="0">
                        <a:latin typeface="宋体" panose="02010600030101010101" pitchFamily="2"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81%</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120%</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4.0%</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81025">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zh-CN" altLang="en-US" dirty="0">
                          <a:latin typeface="宋体" panose="02010600030101010101" pitchFamily="2" charset="-122"/>
                        </a:rPr>
                        <a:t>日   本</a:t>
                      </a:r>
                      <a:endParaRPr lang="zh-CN" altLang="en-US" dirty="0">
                        <a:latin typeface="宋体" panose="02010600030101010101" pitchFamily="2"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62%</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120%</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latin typeface="宋体" panose="02010600030101010101" pitchFamily="2" charset="-122"/>
                        </a:rPr>
                        <a:t>    </a:t>
                      </a:r>
                      <a:r>
                        <a:rPr lang="en-US" altLang="zh-CN">
                          <a:latin typeface="宋体" panose="02010600030101010101" pitchFamily="2" charset="-122"/>
                        </a:rPr>
                        <a:t>6.3%</a:t>
                      </a:r>
                      <a:endParaRPr lang="zh-CN" altLang="en-US">
                        <a:latin typeface="宋体" panose="02010600030101010101" pitchFamily="2"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5842" name="组合 35841"/>
          <p:cNvGrpSpPr/>
          <p:nvPr/>
        </p:nvGrpSpPr>
        <p:grpSpPr>
          <a:xfrm>
            <a:off x="0" y="0"/>
            <a:ext cx="9144000" cy="6858000"/>
            <a:chOff x="336" y="288"/>
            <a:chExt cx="6480" cy="4464"/>
          </a:xfrm>
        </p:grpSpPr>
        <p:sp>
          <p:nvSpPr>
            <p:cNvPr id="35843" name="文本框 35842"/>
            <p:cNvSpPr txBox="1"/>
            <p:nvPr/>
          </p:nvSpPr>
          <p:spPr>
            <a:xfrm>
              <a:off x="5616" y="4416"/>
              <a:ext cx="1008" cy="298"/>
            </a:xfrm>
            <a:prstGeom prst="rect">
              <a:avLst/>
            </a:prstGeom>
            <a:solidFill>
              <a:schemeClr val="tx1"/>
            </a:solidFill>
            <a:ln w="9525">
              <a:noFill/>
            </a:ln>
          </p:spPr>
          <p:txBody>
            <a:bodyPr lIns="91436" tIns="45719" rIns="91436" bIns="45719">
              <a:spAutoFit/>
            </a:bodyPr>
            <a:p>
              <a:pPr>
                <a:spcBef>
                  <a:spcPct val="50000"/>
                </a:spcBef>
              </a:pPr>
              <a:fld id="{BB962C8B-B14F-4D97-AF65-F5344CB8AC3E}" type="datetime1">
                <a:rPr lang="zh-CN" altLang="en-US" sz="2400" dirty="0">
                  <a:latin typeface="宋体繁体" pitchFamily="18" charset="-122"/>
                  <a:ea typeface="宋体繁体" pitchFamily="18" charset="-122"/>
                </a:rPr>
              </a:fld>
              <a:endParaRPr lang="zh-CN" altLang="en-US" sz="2400" dirty="0">
                <a:latin typeface="宋体繁体" pitchFamily="18" charset="-122"/>
                <a:ea typeface="宋体繁体" pitchFamily="18" charset="-122"/>
              </a:endParaRPr>
            </a:p>
          </p:txBody>
        </p:sp>
        <p:grpSp>
          <p:nvGrpSpPr>
            <p:cNvPr id="35844" name="组合 35843"/>
            <p:cNvGrpSpPr/>
            <p:nvPr/>
          </p:nvGrpSpPr>
          <p:grpSpPr>
            <a:xfrm>
              <a:off x="336" y="288"/>
              <a:ext cx="6480" cy="4464"/>
              <a:chOff x="336" y="288"/>
              <a:chExt cx="6480" cy="4464"/>
            </a:xfrm>
          </p:grpSpPr>
          <p:sp>
            <p:nvSpPr>
              <p:cNvPr id="35845" name="矩形 35844"/>
              <p:cNvSpPr/>
              <p:nvPr/>
            </p:nvSpPr>
            <p:spPr>
              <a:xfrm>
                <a:off x="336" y="288"/>
                <a:ext cx="6480" cy="4464"/>
              </a:xfrm>
              <a:prstGeom prst="rect">
                <a:avLst/>
              </a:prstGeom>
              <a:solidFill>
                <a:schemeClr val="tx1"/>
              </a:solidFill>
              <a:ln w="9525" cap="flat" cmpd="sng">
                <a:solidFill>
                  <a:schemeClr val="tx1"/>
                </a:solidFill>
                <a:prstDash val="solid"/>
                <a:miter/>
                <a:headEnd type="none" w="med" len="med"/>
                <a:tailEnd type="none" w="med" len="med"/>
              </a:ln>
            </p:spPr>
            <p:txBody>
              <a:bodyPr/>
              <a:p>
                <a:endParaRPr lang="zh-CN" altLang="en-US"/>
              </a:p>
            </p:txBody>
          </p:sp>
          <p:sp>
            <p:nvSpPr>
              <p:cNvPr id="35846" name="直接连接符 35845"/>
              <p:cNvSpPr/>
              <p:nvPr/>
            </p:nvSpPr>
            <p:spPr>
              <a:xfrm>
                <a:off x="336" y="4320"/>
                <a:ext cx="6480" cy="0"/>
              </a:xfrm>
              <a:prstGeom prst="line">
                <a:avLst/>
              </a:prstGeom>
              <a:ln w="9525" cap="flat" cmpd="sng">
                <a:solidFill>
                  <a:schemeClr val="tx1"/>
                </a:solidFill>
                <a:prstDash val="solid"/>
                <a:headEnd type="none" w="med" len="med"/>
                <a:tailEnd type="none" w="med" len="med"/>
              </a:ln>
            </p:spPr>
          </p:sp>
          <p:sp>
            <p:nvSpPr>
              <p:cNvPr id="35847" name="直接连接符 35846"/>
              <p:cNvSpPr/>
              <p:nvPr/>
            </p:nvSpPr>
            <p:spPr>
              <a:xfrm>
                <a:off x="5424" y="4320"/>
                <a:ext cx="0" cy="432"/>
              </a:xfrm>
              <a:prstGeom prst="line">
                <a:avLst/>
              </a:prstGeom>
              <a:ln w="9525" cap="flat" cmpd="sng">
                <a:solidFill>
                  <a:schemeClr val="tx1"/>
                </a:solidFill>
                <a:prstDash val="solid"/>
                <a:headEnd type="none" w="med" len="med"/>
                <a:tailEnd type="none" w="med" len="med"/>
              </a:ln>
            </p:spPr>
          </p:sp>
          <p:pic>
            <p:nvPicPr>
              <p:cNvPr id="35848" name="图片 35847" descr="biao1"/>
              <p:cNvPicPr>
                <a:picLocks noChangeAspect="1"/>
              </p:cNvPicPr>
              <p:nvPr/>
            </p:nvPicPr>
            <p:blipFill>
              <a:blip r:embed="rId1"/>
              <a:stretch>
                <a:fillRect/>
              </a:stretch>
            </p:blipFill>
            <p:spPr>
              <a:xfrm>
                <a:off x="336" y="4320"/>
                <a:ext cx="768" cy="432"/>
              </a:xfrm>
              <a:prstGeom prst="rect">
                <a:avLst/>
              </a:prstGeom>
              <a:solidFill>
                <a:schemeClr val="tx1"/>
              </a:solidFill>
              <a:ln w="9525">
                <a:noFill/>
              </a:ln>
            </p:spPr>
          </p:pic>
        </p:grpSp>
      </p:grpSp>
      <p:sp>
        <p:nvSpPr>
          <p:cNvPr id="35849" name="文本框 35848"/>
          <p:cNvSpPr txBox="1"/>
          <p:nvPr/>
        </p:nvSpPr>
        <p:spPr>
          <a:xfrm>
            <a:off x="1752600" y="6324600"/>
            <a:ext cx="4572000" cy="457200"/>
          </a:xfrm>
          <a:prstGeom prst="rect">
            <a:avLst/>
          </a:prstGeom>
          <a:noFill/>
          <a:ln w="12700">
            <a:noFill/>
          </a:ln>
        </p:spPr>
        <p:txBody>
          <a:bodyPr lIns="91436" tIns="45719" rIns="91436" bIns="45719">
            <a:spAutoFit/>
          </a:bodyPr>
          <a:p>
            <a:pPr algn="ctr" eaLnBrk="0" hangingPunct="0">
              <a:spcBef>
                <a:spcPct val="50000"/>
              </a:spcBef>
            </a:pPr>
            <a:r>
              <a:rPr lang="zh-CN" altLang="en-US" sz="2400" dirty="0">
                <a:latin typeface="Times New Roman" panose="02020603050405020304" charset="0"/>
                <a:ea typeface="宋体" panose="02010600030101010101" pitchFamily="2" charset="-122"/>
              </a:rPr>
              <a:t>上海交通大学 工业工程系</a:t>
            </a:r>
            <a:endParaRPr lang="zh-CN" altLang="en-US" sz="2400" dirty="0">
              <a:latin typeface="Times New Roman" panose="02020603050405020304" charset="0"/>
              <a:ea typeface="宋体" panose="02010600030101010101" pitchFamily="2" charset="-122"/>
            </a:endParaRPr>
          </a:p>
        </p:txBody>
      </p:sp>
      <p:sp>
        <p:nvSpPr>
          <p:cNvPr id="35850" name="标题 35849"/>
          <p:cNvSpPr>
            <a:spLocks noGrp="1"/>
          </p:cNvSpPr>
          <p:nvPr>
            <p:ph type="title"/>
          </p:nvPr>
        </p:nvSpPr>
        <p:spPr>
          <a:ln/>
        </p:spPr>
        <p:txBody>
          <a:bodyPr anchor="b" anchorCtr="0">
            <a:spAutoFit/>
          </a:bodyPr>
          <a:p>
            <a:r>
              <a:rPr lang="zh-CN" altLang="en-US" dirty="0">
                <a:solidFill>
                  <a:srgbClr val="FF0000"/>
                </a:solidFill>
              </a:rPr>
              <a:t>美国就业人数分配</a:t>
            </a:r>
            <a:endParaRPr lang="zh-CN" altLang="en-US" dirty="0">
              <a:solidFill>
                <a:srgbClr val="FF0000"/>
              </a:solidFill>
            </a:endParaRPr>
          </a:p>
        </p:txBody>
      </p:sp>
      <p:graphicFrame>
        <p:nvGraphicFramePr>
          <p:cNvPr id="35898" name="表格 35897"/>
          <p:cNvGraphicFramePr/>
          <p:nvPr/>
        </p:nvGraphicFramePr>
        <p:xfrm>
          <a:off x="228600" y="2362200"/>
          <a:ext cx="8915400" cy="2967038"/>
        </p:xfrm>
        <a:graphic>
          <a:graphicData uri="http://schemas.openxmlformats.org/drawingml/2006/table">
            <a:tbl>
              <a:tblPr/>
              <a:tblGrid>
                <a:gridCol w="1677988"/>
                <a:gridCol w="1700212"/>
                <a:gridCol w="1879600"/>
                <a:gridCol w="1809750"/>
                <a:gridCol w="1847850"/>
              </a:tblGrid>
              <a:tr h="969963">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zh-CN" altLang="en-US" dirty="0">
                          <a:solidFill>
                            <a:srgbClr val="FF3300"/>
                          </a:solidFill>
                          <a:latin typeface="仿宋_GB2312" pitchFamily="49" charset="-122"/>
                          <a:ea typeface="仿宋_GB2312" pitchFamily="49" charset="-122"/>
                        </a:rPr>
                        <a:t>年  份 </a:t>
                      </a:r>
                      <a:endParaRPr lang="zh-CN" altLang="en-US" dirty="0">
                        <a:solidFill>
                          <a:srgbClr val="FF3300"/>
                        </a:solidFill>
                        <a:latin typeface="仿宋_GB2312" pitchFamily="49" charset="-122"/>
                        <a:ea typeface="仿宋_GB2312" pitchFamily="49"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zh-CN" altLang="en-US" dirty="0">
                          <a:solidFill>
                            <a:srgbClr val="FF3300"/>
                          </a:solidFill>
                          <a:latin typeface="仿宋_GB2312" pitchFamily="49" charset="-122"/>
                          <a:ea typeface="仿宋_GB2312" pitchFamily="49" charset="-122"/>
                        </a:rPr>
                        <a:t>农   业</a:t>
                      </a:r>
                      <a:endParaRPr lang="zh-CN" altLang="en-US" dirty="0">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zh-CN" altLang="en-US" dirty="0">
                          <a:solidFill>
                            <a:srgbClr val="FF3300"/>
                          </a:solidFill>
                          <a:latin typeface="仿宋_GB2312" pitchFamily="49" charset="-122"/>
                          <a:ea typeface="仿宋_GB2312" pitchFamily="49" charset="-122"/>
                        </a:rPr>
                        <a:t>工 业</a:t>
                      </a:r>
                      <a:endParaRPr lang="zh-CN" altLang="en-US" dirty="0">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zh-CN" altLang="en-US" dirty="0">
                          <a:solidFill>
                            <a:srgbClr val="FF3300"/>
                          </a:solidFill>
                          <a:latin typeface="仿宋_GB2312" pitchFamily="49" charset="-122"/>
                          <a:ea typeface="仿宋_GB2312" pitchFamily="49" charset="-122"/>
                        </a:rPr>
                        <a:t>服务业</a:t>
                      </a:r>
                      <a:endParaRPr lang="zh-CN" altLang="en-US" dirty="0">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zh-CN" altLang="en-US" dirty="0">
                          <a:solidFill>
                            <a:srgbClr val="FF3300"/>
                          </a:solidFill>
                          <a:latin typeface="仿宋_GB2312" pitchFamily="49" charset="-122"/>
                          <a:ea typeface="仿宋_GB2312" pitchFamily="49" charset="-122"/>
                        </a:rPr>
                        <a:t>剩   余</a:t>
                      </a:r>
                      <a:endParaRPr lang="zh-CN" altLang="en-US" dirty="0">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r>
              <a:tr h="706437">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a:solidFill>
                            <a:srgbClr val="FF3300"/>
                          </a:solidFill>
                          <a:latin typeface="仿宋_GB2312" pitchFamily="49" charset="-122"/>
                          <a:ea typeface="仿宋_GB2312" pitchFamily="49" charset="-122"/>
                        </a:rPr>
                        <a:t>1870</a:t>
                      </a:r>
                      <a:endParaRPr lang="zh-CN" altLang="en-US">
                        <a:solidFill>
                          <a:srgbClr val="FF3300"/>
                        </a:solidFill>
                        <a:latin typeface="仿宋_GB2312" pitchFamily="49" charset="-122"/>
                        <a:ea typeface="仿宋_GB2312" pitchFamily="49"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50%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25%</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25%</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r>
              <a:tr h="625475">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a:solidFill>
                            <a:srgbClr val="FF3300"/>
                          </a:solidFill>
                          <a:latin typeface="仿宋_GB2312" pitchFamily="49" charset="-122"/>
                          <a:ea typeface="仿宋_GB2312" pitchFamily="49" charset="-122"/>
                        </a:rPr>
                        <a:t>1960</a:t>
                      </a:r>
                      <a:endParaRPr lang="zh-CN" altLang="en-US">
                        <a:solidFill>
                          <a:srgbClr val="FF3300"/>
                        </a:solidFill>
                        <a:latin typeface="仿宋_GB2312" pitchFamily="49" charset="-122"/>
                        <a:ea typeface="仿宋_GB2312" pitchFamily="49"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10%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40%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50%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CCCC00"/>
                    </a:solidFill>
                  </a:tcPr>
                </a:tc>
              </a:tr>
              <a:tr h="665163">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a:solidFill>
                            <a:srgbClr val="FF3300"/>
                          </a:solidFill>
                          <a:latin typeface="仿宋_GB2312" pitchFamily="49" charset="-122"/>
                          <a:ea typeface="仿宋_GB2312" pitchFamily="49" charset="-122"/>
                        </a:rPr>
                        <a:t>2000</a:t>
                      </a:r>
                      <a:endParaRPr lang="zh-CN" altLang="en-US">
                        <a:solidFill>
                          <a:srgbClr val="FF3300"/>
                        </a:solidFill>
                        <a:latin typeface="仿宋_GB2312" pitchFamily="49" charset="-122"/>
                        <a:ea typeface="仿宋_GB2312" pitchFamily="49" charset="-122"/>
                      </a:endParaRPr>
                    </a:p>
                  </a:txBody>
                  <a:tcPr marL="91436" marR="91436" marT="45719" marB="45719">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&lt;3%</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20%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a:solidFill>
                            <a:srgbClr val="FF3300"/>
                          </a:solidFill>
                          <a:latin typeface="仿宋_GB2312" pitchFamily="49" charset="-122"/>
                          <a:ea typeface="仿宋_GB2312" pitchFamily="49" charset="-122"/>
                        </a:rPr>
                        <a:t> &lt;70%</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CCCC00"/>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Black" panose="020B0A04020102020204" pitchFamily="34" charset="0"/>
                          <a:ea typeface="宋体" panose="02010600030101010101" pitchFamily="2" charset="-122"/>
                        </a:defRPr>
                      </a:lvl5pPr>
                    </a:lstStyle>
                    <a:p>
                      <a:pPr marL="0" lvl="0" indent="0">
                        <a:buNone/>
                      </a:pPr>
                      <a:r>
                        <a:rPr lang="en-US" altLang="zh-CN" dirty="0">
                          <a:solidFill>
                            <a:srgbClr val="FF3300"/>
                          </a:solidFill>
                          <a:latin typeface="仿宋_GB2312" pitchFamily="49" charset="-122"/>
                          <a:ea typeface="仿宋_GB2312" pitchFamily="49" charset="-122"/>
                        </a:rPr>
                        <a:t>  </a:t>
                      </a:r>
                      <a:r>
                        <a:rPr lang="en-US" altLang="zh-CN">
                          <a:solidFill>
                            <a:srgbClr val="FF3300"/>
                          </a:solidFill>
                          <a:latin typeface="仿宋_GB2312" pitchFamily="49" charset="-122"/>
                          <a:ea typeface="仿宋_GB2312" pitchFamily="49" charset="-122"/>
                        </a:rPr>
                        <a:t>&gt;7%</a:t>
                      </a:r>
                      <a:endParaRPr lang="zh-CN" altLang="en-US">
                        <a:solidFill>
                          <a:srgbClr val="FF3300"/>
                        </a:solidFill>
                        <a:latin typeface="仿宋_GB2312" pitchFamily="49" charset="-122"/>
                        <a:ea typeface="仿宋_GB2312" pitchFamily="49" charset="-122"/>
                      </a:endParaRPr>
                    </a:p>
                  </a:txBody>
                  <a:tcPr marL="91436" marR="91436" marT="45719" marB="45719">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CCCC00"/>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矩形 46081"/>
          <p:cNvSpPr/>
          <p:nvPr/>
        </p:nvSpPr>
        <p:spPr>
          <a:xfrm>
            <a:off x="1219200" y="228600"/>
            <a:ext cx="7696200" cy="1295400"/>
          </a:xfrm>
          <a:prstGeom prst="rect">
            <a:avLst/>
          </a:prstGeom>
          <a:noFill/>
          <a:ln w="9525">
            <a:noFill/>
          </a:ln>
        </p:spPr>
        <p:txBody>
          <a:bodyPr lIns="91436" tIns="45719" rIns="91436" bIns="45719" anchor="b" anchorCtr="0"/>
          <a:p>
            <a:endParaRPr sz="2700">
              <a:solidFill>
                <a:srgbClr val="66FF33"/>
              </a:solidFill>
              <a:latin typeface="Times New Roman" panose="02020603050405020304" charset="0"/>
              <a:ea typeface="幼圆" panose="02010509060101010101" pitchFamily="49" charset="-122"/>
            </a:endParaRPr>
          </a:p>
        </p:txBody>
      </p:sp>
      <p:grpSp>
        <p:nvGrpSpPr>
          <p:cNvPr id="46083" name="组合 46082"/>
          <p:cNvGrpSpPr/>
          <p:nvPr/>
        </p:nvGrpSpPr>
        <p:grpSpPr>
          <a:xfrm>
            <a:off x="1231900" y="2220913"/>
            <a:ext cx="7850188" cy="4024312"/>
            <a:chOff x="960" y="1632"/>
            <a:chExt cx="6120" cy="2958"/>
          </a:xfrm>
        </p:grpSpPr>
        <p:sp>
          <p:nvSpPr>
            <p:cNvPr id="46084" name="文本框 46083"/>
            <p:cNvSpPr txBox="1"/>
            <p:nvPr/>
          </p:nvSpPr>
          <p:spPr>
            <a:xfrm>
              <a:off x="960" y="1632"/>
              <a:ext cx="5808" cy="1248"/>
            </a:xfrm>
            <a:prstGeom prst="rect">
              <a:avLst/>
            </a:prstGeom>
            <a:noFill/>
            <a:ln w="9525">
              <a:noFill/>
            </a:ln>
          </p:spPr>
          <p:txBody>
            <a:bodyPr lIns="75749" tIns="37874" rIns="75749" bIns="37874">
              <a:spAutoFit/>
            </a:bodyPr>
            <a:p>
              <a:pPr defTabSz="757555" eaLnBrk="0" hangingPunct="0">
                <a:spcBef>
                  <a:spcPct val="50000"/>
                </a:spcBef>
                <a:buBlip>
                  <a:blip r:embed="rId1"/>
                </a:buBlip>
              </a:pPr>
              <a:r>
                <a:rPr lang="en-US" altLang="zh-CN" dirty="0">
                  <a:solidFill>
                    <a:srgbClr val="FF6699"/>
                  </a:solidFill>
                  <a:latin typeface="Times New Roman" panose="02020603050405020304" charset="0"/>
                  <a:ea typeface="隶书" panose="02010509060101010101" pitchFamily="49" charset="-122"/>
                </a:rPr>
                <a:t>  </a:t>
              </a:r>
              <a:r>
                <a:rPr lang="zh-CN" altLang="en-US" dirty="0">
                  <a:solidFill>
                    <a:srgbClr val="FF6699"/>
                  </a:solidFill>
                  <a:latin typeface="Times New Roman" panose="02020603050405020304" charset="0"/>
                  <a:ea typeface="隶书" panose="02010509060101010101" pitchFamily="49" charset="-122"/>
                </a:rPr>
                <a:t>美国工业工程师人数</a:t>
              </a:r>
              <a:endParaRPr lang="zh-CN" altLang="en-US" dirty="0">
                <a:solidFill>
                  <a:srgbClr val="FF6699"/>
                </a:solidFill>
                <a:latin typeface="Times New Roman" panose="02020603050405020304" charset="0"/>
                <a:ea typeface="隶书" panose="02010509060101010101" pitchFamily="49" charset="-122"/>
              </a:endParaRPr>
            </a:p>
            <a:p>
              <a:pPr defTabSz="757555" eaLnBrk="0" hangingPunct="0">
                <a:spcBef>
                  <a:spcPct val="25000"/>
                </a:spcBef>
                <a:buNone/>
              </a:pPr>
              <a:r>
                <a:rPr lang="zh-CN" altLang="en-US" sz="2700" dirty="0">
                  <a:latin typeface="Times New Roman" panose="02020603050405020304" charset="0"/>
                  <a:ea typeface="宋体" panose="02010600030101010101" pitchFamily="2" charset="-122"/>
                </a:rPr>
                <a:t>	</a:t>
              </a:r>
              <a:r>
                <a:rPr lang="en-US" altLang="zh-CN" sz="2700">
                  <a:latin typeface="Times New Roman" panose="02020603050405020304" charset="0"/>
                  <a:ea typeface="宋体" panose="02010600030101010101" pitchFamily="2" charset="-122"/>
                </a:rPr>
                <a:t>1990</a:t>
              </a:r>
              <a:r>
                <a:rPr lang="zh-CN" altLang="en-US" sz="2700" dirty="0">
                  <a:latin typeface="Times New Roman" panose="02020603050405020304" charset="0"/>
                  <a:ea typeface="宋体" panose="02010600030101010101" pitchFamily="2" charset="-122"/>
                </a:rPr>
                <a:t>年统计：占</a:t>
              </a:r>
              <a:r>
                <a:rPr lang="en-US" altLang="zh-CN" sz="2700">
                  <a:latin typeface="Times New Roman" panose="02020603050405020304" charset="0"/>
                  <a:ea typeface="宋体" panose="02010600030101010101" pitchFamily="2" charset="-122"/>
                </a:rPr>
                <a:t>8.9%</a:t>
              </a:r>
              <a:r>
                <a:rPr lang="zh-CN" altLang="en-US" sz="2700" dirty="0">
                  <a:latin typeface="Times New Roman" panose="02020603050405020304" charset="0"/>
                  <a:ea typeface="宋体" panose="02010600030101010101" pitchFamily="2" charset="-122"/>
                </a:rPr>
                <a:t>，到</a:t>
              </a:r>
              <a:r>
                <a:rPr lang="en-US" altLang="zh-CN" sz="2700">
                  <a:latin typeface="Times New Roman" panose="02020603050405020304" charset="0"/>
                  <a:ea typeface="宋体" panose="02010600030101010101" pitchFamily="2" charset="-122"/>
                </a:rPr>
                <a:t>2000</a:t>
              </a:r>
              <a:r>
                <a:rPr lang="zh-CN" altLang="en-US" sz="2700" dirty="0">
                  <a:latin typeface="Times New Roman" panose="02020603050405020304" charset="0"/>
                  <a:ea typeface="宋体" panose="02010600030101010101" pitchFamily="2" charset="-122"/>
                </a:rPr>
                <a:t>年增加</a:t>
              </a:r>
              <a:r>
                <a:rPr lang="en-US" altLang="zh-CN" sz="2700">
                  <a:latin typeface="Times New Roman" panose="02020603050405020304" charset="0"/>
                  <a:ea typeface="宋体" panose="02010600030101010101" pitchFamily="2" charset="-122"/>
                </a:rPr>
                <a:t>19%</a:t>
              </a:r>
              <a:endParaRPr lang="en-US" altLang="zh-CN" sz="2700">
                <a:latin typeface="Times New Roman" panose="02020603050405020304" charset="0"/>
                <a:ea typeface="宋体" panose="02010600030101010101" pitchFamily="2" charset="-122"/>
              </a:endParaRPr>
            </a:p>
            <a:p>
              <a:pPr defTabSz="757555" eaLnBrk="0" hangingPunct="0">
                <a:spcBef>
                  <a:spcPct val="25000"/>
                </a:spcBef>
                <a:buNone/>
              </a:pPr>
              <a:r>
                <a:rPr lang="en-US" altLang="zh-CN" sz="2700">
                  <a:latin typeface="Times New Roman" panose="02020603050405020304" charset="0"/>
                  <a:ea typeface="宋体" panose="02010600030101010101" pitchFamily="2" charset="-122"/>
                </a:rPr>
                <a:t>	150</a:t>
              </a:r>
              <a:r>
                <a:rPr lang="zh-CN" altLang="en-US" sz="2700" dirty="0">
                  <a:latin typeface="Times New Roman" panose="02020603050405020304" charset="0"/>
                  <a:ea typeface="宋体" panose="02010600030101010101" pitchFamily="2" charset="-122"/>
                </a:rPr>
                <a:t>所大学有</a:t>
              </a:r>
              <a:r>
                <a:rPr lang="en-US" altLang="zh-CN" sz="2700">
                  <a:latin typeface="Times New Roman" panose="02020603050405020304" charset="0"/>
                  <a:ea typeface="宋体" panose="02010600030101010101" pitchFamily="2" charset="-122"/>
                </a:rPr>
                <a:t>IE</a:t>
              </a:r>
              <a:r>
                <a:rPr lang="zh-CN" altLang="en-US" sz="2700" dirty="0">
                  <a:latin typeface="Times New Roman" panose="02020603050405020304" charset="0"/>
                  <a:ea typeface="宋体" panose="02010600030101010101" pitchFamily="2" charset="-122"/>
                </a:rPr>
                <a:t>系，</a:t>
              </a:r>
              <a:r>
                <a:rPr lang="en-US" altLang="zh-CN" sz="2700">
                  <a:latin typeface="Times New Roman" panose="02020603050405020304" charset="0"/>
                  <a:ea typeface="宋体" panose="02010600030101010101" pitchFamily="2" charset="-122"/>
                </a:rPr>
                <a:t>92</a:t>
              </a:r>
              <a:r>
                <a:rPr lang="zh-CN" altLang="en-US" sz="2700" dirty="0">
                  <a:latin typeface="Times New Roman" panose="02020603050405020304" charset="0"/>
                  <a:ea typeface="宋体" panose="02010600030101010101" pitchFamily="2" charset="-122"/>
                </a:rPr>
                <a:t>所可招收硕士、博士生</a:t>
              </a:r>
              <a:endParaRPr lang="zh-CN" altLang="en-US" sz="2700" dirty="0">
                <a:latin typeface="Times New Roman" panose="02020603050405020304" charset="0"/>
                <a:ea typeface="宋体" panose="02010600030101010101" pitchFamily="2" charset="-122"/>
              </a:endParaRPr>
            </a:p>
          </p:txBody>
        </p:sp>
        <p:sp>
          <p:nvSpPr>
            <p:cNvPr id="46085" name="文本框 46084"/>
            <p:cNvSpPr txBox="1"/>
            <p:nvPr/>
          </p:nvSpPr>
          <p:spPr>
            <a:xfrm>
              <a:off x="960" y="3072"/>
              <a:ext cx="6120" cy="1518"/>
            </a:xfrm>
            <a:prstGeom prst="rect">
              <a:avLst/>
            </a:prstGeom>
            <a:noFill/>
            <a:ln w="9525">
              <a:noFill/>
            </a:ln>
          </p:spPr>
          <p:txBody>
            <a:bodyPr lIns="75749" tIns="37874" rIns="75749" bIns="37874">
              <a:spAutoFit/>
            </a:bodyPr>
            <a:p>
              <a:pPr defTabSz="757555" eaLnBrk="0" hangingPunct="0">
                <a:spcBef>
                  <a:spcPct val="50000"/>
                </a:spcBef>
                <a:buBlip>
                  <a:blip r:embed="rId1"/>
                </a:buBlip>
              </a:pPr>
              <a:r>
                <a:rPr lang="en-US" altLang="zh-CN" dirty="0">
                  <a:latin typeface="Times New Roman" panose="02020603050405020304" charset="0"/>
                  <a:ea typeface="隶书" panose="02010509060101010101" pitchFamily="49" charset="-122"/>
                </a:rPr>
                <a:t>  </a:t>
              </a:r>
              <a:r>
                <a:rPr lang="zh-CN" altLang="en-US" dirty="0">
                  <a:solidFill>
                    <a:srgbClr val="FF6699"/>
                  </a:solidFill>
                  <a:latin typeface="Times New Roman" panose="02020603050405020304" charset="0"/>
                  <a:ea typeface="隶书" panose="02010509060101010101" pitchFamily="49" charset="-122"/>
                </a:rPr>
                <a:t>台湾</a:t>
              </a:r>
              <a:endParaRPr lang="zh-CN" altLang="en-US" dirty="0">
                <a:solidFill>
                  <a:srgbClr val="FF6699"/>
                </a:solidFill>
                <a:latin typeface="Times New Roman" panose="02020603050405020304" charset="0"/>
                <a:ea typeface="隶书" panose="02010509060101010101" pitchFamily="49" charset="-122"/>
              </a:endParaRPr>
            </a:p>
            <a:p>
              <a:pPr defTabSz="757555" eaLnBrk="0" hangingPunct="0">
                <a:spcBef>
                  <a:spcPct val="25000"/>
                </a:spcBef>
                <a:buNone/>
              </a:pPr>
              <a:r>
                <a:rPr lang="zh-CN" altLang="en-US" sz="2700" dirty="0">
                  <a:latin typeface="Times New Roman" panose="02020603050405020304" charset="0"/>
                  <a:ea typeface="宋体" panose="02010600030101010101" pitchFamily="2" charset="-122"/>
                </a:rPr>
                <a:t>	全省有二千万人，</a:t>
              </a:r>
              <a:r>
                <a:rPr lang="en-US" altLang="zh-CN" sz="2700">
                  <a:latin typeface="Times New Roman" panose="02020603050405020304" charset="0"/>
                  <a:ea typeface="宋体" panose="02010600030101010101" pitchFamily="2" charset="-122"/>
                </a:rPr>
                <a:t>IE</a:t>
              </a:r>
              <a:r>
                <a:rPr lang="zh-CN" altLang="en-US" sz="2700" dirty="0">
                  <a:latin typeface="Times New Roman" panose="02020603050405020304" charset="0"/>
                  <a:ea typeface="宋体" panose="02010600030101010101" pitchFamily="2" charset="-122"/>
                </a:rPr>
                <a:t>在学人数</a:t>
              </a:r>
              <a:r>
                <a:rPr lang="en-US" altLang="zh-CN" sz="2700">
                  <a:latin typeface="Times New Roman" panose="02020603050405020304" charset="0"/>
                  <a:ea typeface="宋体" panose="02010600030101010101" pitchFamily="2" charset="-122"/>
                </a:rPr>
                <a:t>26000</a:t>
              </a:r>
              <a:r>
                <a:rPr lang="zh-CN" altLang="en-US" sz="2700" dirty="0">
                  <a:latin typeface="Times New Roman" panose="02020603050405020304" charset="0"/>
                  <a:ea typeface="宋体" panose="02010600030101010101" pitchFamily="2" charset="-122"/>
                </a:rPr>
                <a:t>人。</a:t>
              </a:r>
              <a:endParaRPr lang="zh-CN" altLang="en-US" sz="2700" dirty="0">
                <a:latin typeface="Times New Roman" panose="02020603050405020304" charset="0"/>
                <a:ea typeface="宋体" panose="02010600030101010101" pitchFamily="2" charset="-122"/>
              </a:endParaRPr>
            </a:p>
            <a:p>
              <a:pPr defTabSz="757555" eaLnBrk="0" hangingPunct="0">
                <a:spcBef>
                  <a:spcPct val="25000"/>
                </a:spcBef>
                <a:buNone/>
              </a:pPr>
              <a:r>
                <a:rPr lang="zh-CN" altLang="en-US" sz="2700" dirty="0">
                  <a:latin typeface="Times New Roman" panose="02020603050405020304" charset="0"/>
                  <a:ea typeface="宋体" panose="02010600030101010101" pitchFamily="2" charset="-122"/>
                </a:rPr>
                <a:t>	“中钢”公司，产钢</a:t>
              </a:r>
              <a:r>
                <a:rPr lang="en-US" altLang="zh-CN" sz="2700">
                  <a:latin typeface="Times New Roman" panose="02020603050405020304" charset="0"/>
                  <a:ea typeface="宋体" panose="02010600030101010101" pitchFamily="2" charset="-122"/>
                </a:rPr>
                <a:t>690</a:t>
              </a:r>
              <a:r>
                <a:rPr lang="zh-CN" altLang="en-US" sz="2700" dirty="0">
                  <a:latin typeface="Times New Roman" panose="02020603050405020304" charset="0"/>
                  <a:ea typeface="宋体" panose="02010600030101010101" pitchFamily="2" charset="-122"/>
                </a:rPr>
                <a:t>吨，</a:t>
              </a:r>
              <a:r>
                <a:rPr lang="en-US" altLang="zh-CN" sz="2700">
                  <a:latin typeface="Times New Roman" panose="02020603050405020304" charset="0"/>
                  <a:ea typeface="宋体" panose="02010600030101010101" pitchFamily="2" charset="-122"/>
                </a:rPr>
                <a:t>9000</a:t>
              </a:r>
              <a:r>
                <a:rPr lang="zh-CN" altLang="en-US" sz="2700" dirty="0">
                  <a:latin typeface="Times New Roman" panose="02020603050405020304" charset="0"/>
                  <a:ea typeface="宋体" panose="02010600030101010101" pitchFamily="2" charset="-122"/>
                </a:rPr>
                <a:t>职工，工程师和管理干部</a:t>
              </a:r>
              <a:r>
                <a:rPr lang="en-US" altLang="zh-CN" sz="2700">
                  <a:latin typeface="Times New Roman" panose="02020603050405020304" charset="0"/>
                  <a:ea typeface="宋体" panose="02010600030101010101" pitchFamily="2" charset="-122"/>
                </a:rPr>
                <a:t>2650</a:t>
              </a:r>
              <a:r>
                <a:rPr lang="zh-CN" altLang="en-US" sz="2700" dirty="0">
                  <a:latin typeface="Times New Roman" panose="02020603050405020304" charset="0"/>
                  <a:ea typeface="宋体" panose="02010600030101010101" pitchFamily="2" charset="-122"/>
                </a:rPr>
                <a:t>，工业工程师</a:t>
              </a:r>
              <a:r>
                <a:rPr lang="en-US" altLang="zh-CN" sz="2700">
                  <a:latin typeface="Times New Roman" panose="02020603050405020304" charset="0"/>
                  <a:ea typeface="宋体" panose="02010600030101010101" pitchFamily="2" charset="-122"/>
                </a:rPr>
                <a:t>125</a:t>
              </a:r>
              <a:r>
                <a:rPr lang="zh-CN" altLang="en-US" sz="2700" dirty="0">
                  <a:latin typeface="Times New Roman" panose="02020603050405020304" charset="0"/>
                  <a:ea typeface="宋体" panose="02010600030101010101" pitchFamily="2" charset="-122"/>
                </a:rPr>
                <a:t>人。 </a:t>
              </a:r>
              <a:endParaRPr lang="zh-CN" altLang="en-US" sz="2700" dirty="0">
                <a:latin typeface="Times New Roman" panose="02020603050405020304" charset="0"/>
                <a:ea typeface="宋体" panose="02010600030101010101" pitchFamily="2" charset="-122"/>
              </a:endParaRPr>
            </a:p>
          </p:txBody>
        </p:sp>
      </p:grpSp>
      <p:sp>
        <p:nvSpPr>
          <p:cNvPr id="46086" name="文本框 46085"/>
          <p:cNvSpPr txBox="1"/>
          <p:nvPr/>
        </p:nvSpPr>
        <p:spPr>
          <a:xfrm>
            <a:off x="1447800" y="457200"/>
            <a:ext cx="6788150" cy="701675"/>
          </a:xfrm>
          <a:prstGeom prst="rect">
            <a:avLst/>
          </a:prstGeom>
          <a:solidFill>
            <a:schemeClr val="tx1"/>
          </a:solidFill>
          <a:ln w="9525">
            <a:noFill/>
          </a:ln>
        </p:spPr>
        <p:txBody>
          <a:bodyPr>
            <a:spAutoFit/>
          </a:bodyPr>
          <a:p>
            <a:pPr>
              <a:spcBef>
                <a:spcPct val="50000"/>
              </a:spcBef>
            </a:pPr>
            <a:r>
              <a:rPr lang="zh-CN" altLang="en-US" sz="4000" dirty="0">
                <a:solidFill>
                  <a:srgbClr val="FF3300"/>
                </a:solidFill>
                <a:effectLst>
                  <a:outerShdw blurRad="38100" dist="38100" dir="2700000">
                    <a:srgbClr val="000000"/>
                  </a:outerShdw>
                </a:effectLst>
                <a:latin typeface="Impact" panose="020B0806030902050204" pitchFamily="34" charset="0"/>
                <a:ea typeface="华文新魏" panose="02010800040101010101" pitchFamily="2" charset="-122"/>
              </a:rPr>
              <a:t>工业工程在发展生产中的作用</a:t>
            </a:r>
            <a:endParaRPr lang="zh-CN" altLang="en-US" sz="4000">
              <a:solidFill>
                <a:srgbClr val="FF3300"/>
              </a:solidFill>
              <a:effectLst>
                <a:outerShdw blurRad="38100" dist="38100" dir="2700000">
                  <a:srgbClr val="000000"/>
                </a:outerShdw>
              </a:effectLst>
              <a:latin typeface="Impact" panose="020B0806030902050204" pitchFamily="34" charset="0"/>
              <a:ea typeface="华文新魏" panose="0201080004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nodePh="1">
                                  <p:stCondLst>
                                    <p:cond delay="0"/>
                                  </p:stCondLst>
                                  <p:endCondLst>
                                    <p:cond evt="begin" delay="0">
                                      <p:tn val="5"/>
                                    </p:cond>
                                  </p:end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ppt_x"/>
                                          </p:val>
                                        </p:tav>
                                        <p:tav tm="100000">
                                          <p:val>
                                            <p:strVal val="#ppt_x"/>
                                          </p:val>
                                        </p:tav>
                                      </p:tavLst>
                                    </p:anim>
                                    <p:anim calcmode="lin" valueType="num">
                                      <p:cBhvr additive="base">
                                        <p:cTn id="8" dur="500" fill="hold"/>
                                        <p:tgtEl>
                                          <p:spTgt spid="4608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6" presetClass="entr" presetSubtype="42" fill="hold" nodeType="afterEffect">
                                  <p:stCondLst>
                                    <p:cond delay="0"/>
                                  </p:stCondLst>
                                  <p:childTnLst>
                                    <p:set>
                                      <p:cBhvr>
                                        <p:cTn id="11" dur="1" fill="hold">
                                          <p:stCondLst>
                                            <p:cond delay="0"/>
                                          </p:stCondLst>
                                        </p:cTn>
                                        <p:tgtEl>
                                          <p:spTgt spid="46083"/>
                                        </p:tgtEl>
                                        <p:attrNameLst>
                                          <p:attrName>style.visibility</p:attrName>
                                        </p:attrNameLst>
                                      </p:cBhvr>
                                      <p:to>
                                        <p:strVal val="visible"/>
                                      </p:to>
                                    </p:set>
                                    <p:animEffect transition="in" filter="barn(outHorizontal)">
                                      <p:cBhvr>
                                        <p:cTn id="12" dur="500"/>
                                        <p:tgtEl>
                                          <p:spTgt spid="46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标题 48129"/>
          <p:cNvSpPr>
            <a:spLocks noGrp="1"/>
          </p:cNvSpPr>
          <p:nvPr>
            <p:ph type="title"/>
          </p:nvPr>
        </p:nvSpPr>
        <p:spPr>
          <a:xfrm>
            <a:off x="1143000" y="738188"/>
            <a:ext cx="7772400" cy="838200"/>
          </a:xfrm>
          <a:solidFill>
            <a:schemeClr val="tx1"/>
          </a:solidFill>
          <a:ln/>
        </p:spPr>
        <p:txBody>
          <a:bodyPr anchor="b" anchorCtr="0">
            <a:spAutoFit/>
          </a:bodyPr>
          <a:p>
            <a:r>
              <a:rPr lang="en-US" altLang="zh-CN">
                <a:solidFill>
                  <a:schemeClr val="tx1"/>
                </a:solidFill>
              </a:rPr>
              <a:t>      </a:t>
            </a:r>
            <a:r>
              <a:rPr lang="zh-CN" altLang="en-US" sz="4900" dirty="0">
                <a:solidFill>
                  <a:srgbClr val="FF0066"/>
                </a:solidFill>
                <a:ea typeface="隶书" panose="02010509060101010101" pitchFamily="49" charset="-122"/>
              </a:rPr>
              <a:t>工业工程师协会</a:t>
            </a:r>
            <a:endParaRPr lang="zh-CN" altLang="en-US" sz="4900" dirty="0">
              <a:solidFill>
                <a:srgbClr val="FF0066"/>
              </a:solidFill>
              <a:ea typeface="隶书" panose="02010509060101010101" pitchFamily="49" charset="-122"/>
            </a:endParaRPr>
          </a:p>
        </p:txBody>
      </p:sp>
      <p:sp>
        <p:nvSpPr>
          <p:cNvPr id="48131" name="文本占位符 48130"/>
          <p:cNvSpPr>
            <a:spLocks noGrp="1"/>
          </p:cNvSpPr>
          <p:nvPr>
            <p:ph type="body" idx="1"/>
          </p:nvPr>
        </p:nvSpPr>
        <p:spPr>
          <a:solidFill>
            <a:schemeClr val="tx1"/>
          </a:solidFill>
          <a:ln/>
        </p:spPr>
        <p:txBody>
          <a:bodyPr/>
          <a:p>
            <a:pPr>
              <a:buNone/>
            </a:pPr>
            <a:r>
              <a:rPr lang="zh-CN" altLang="en-US" sz="3700" b="1" dirty="0">
                <a:solidFill>
                  <a:srgbClr val="FF0066"/>
                </a:solidFill>
                <a:latin typeface="黑体" panose="02010609060101010101" pitchFamily="2" charset="-122"/>
                <a:ea typeface="黑体" panose="02010609060101010101" pitchFamily="2" charset="-122"/>
              </a:rPr>
              <a:t>美国工业工程师协会成立于</a:t>
            </a:r>
            <a:r>
              <a:rPr lang="en-US" altLang="zh-CN" sz="3700" b="1">
                <a:solidFill>
                  <a:srgbClr val="FF0066"/>
                </a:solidFill>
                <a:latin typeface="黑体" panose="02010609060101010101" pitchFamily="2" charset="-122"/>
                <a:ea typeface="黑体" panose="02010609060101010101" pitchFamily="2" charset="-122"/>
              </a:rPr>
              <a:t>1948</a:t>
            </a:r>
            <a:r>
              <a:rPr lang="zh-CN" altLang="en-US" sz="3700" b="1" dirty="0">
                <a:solidFill>
                  <a:srgbClr val="FF0066"/>
                </a:solidFill>
                <a:latin typeface="黑体" panose="02010609060101010101" pitchFamily="2" charset="-122"/>
                <a:ea typeface="黑体" panose="02010609060101010101" pitchFamily="2" charset="-122"/>
              </a:rPr>
              <a:t>年</a:t>
            </a:r>
            <a:endParaRPr lang="zh-CN" altLang="en-US" sz="3700" b="1" dirty="0">
              <a:solidFill>
                <a:srgbClr val="FF0066"/>
              </a:solidFill>
              <a:latin typeface="黑体" panose="02010609060101010101" pitchFamily="2" charset="-122"/>
              <a:ea typeface="黑体" panose="02010609060101010101" pitchFamily="2" charset="-122"/>
            </a:endParaRPr>
          </a:p>
          <a:p>
            <a:pPr>
              <a:buNone/>
            </a:pPr>
            <a:r>
              <a:rPr lang="zh-CN" altLang="en-US" sz="3700" b="1" dirty="0">
                <a:solidFill>
                  <a:srgbClr val="FF0066"/>
                </a:solidFill>
                <a:latin typeface="黑体" panose="02010609060101010101" pitchFamily="2" charset="-122"/>
                <a:ea typeface="黑体" panose="02010609060101010101" pitchFamily="2" charset="-122"/>
              </a:rPr>
              <a:t>  简写为： </a:t>
            </a:r>
            <a:r>
              <a:rPr lang="en-US" altLang="zh-CN" sz="3700" b="1">
                <a:solidFill>
                  <a:srgbClr val="FF0066"/>
                </a:solidFill>
                <a:latin typeface="黑体" panose="02010609060101010101" pitchFamily="2" charset="-122"/>
                <a:ea typeface="黑体" panose="02010609060101010101" pitchFamily="2" charset="-122"/>
              </a:rPr>
              <a:t>AIIE</a:t>
            </a:r>
            <a:endParaRPr lang="en-US" altLang="zh-CN" sz="3700" b="1">
              <a:solidFill>
                <a:srgbClr val="FF0066"/>
              </a:solidFill>
              <a:latin typeface="黑体" panose="02010609060101010101" pitchFamily="2" charset="-122"/>
              <a:ea typeface="黑体" panose="02010609060101010101" pitchFamily="2" charset="-122"/>
            </a:endParaRPr>
          </a:p>
          <a:p>
            <a:pPr>
              <a:buNone/>
            </a:pPr>
            <a:r>
              <a:rPr lang="en-US" altLang="zh-CN" sz="3700" b="1">
                <a:solidFill>
                  <a:srgbClr val="FF0066"/>
                </a:solidFill>
                <a:latin typeface="黑体" panose="02010609060101010101" pitchFamily="2" charset="-122"/>
                <a:ea typeface="黑体" panose="02010609060101010101" pitchFamily="2" charset="-122"/>
              </a:rPr>
              <a:t>1971</a:t>
            </a:r>
            <a:r>
              <a:rPr lang="zh-CN" altLang="en-US" sz="3700" b="1" dirty="0">
                <a:solidFill>
                  <a:srgbClr val="FF0066"/>
                </a:solidFill>
                <a:latin typeface="黑体" panose="02010609060101010101" pitchFamily="2" charset="-122"/>
                <a:ea typeface="黑体" panose="02010609060101010101" pitchFamily="2" charset="-122"/>
              </a:rPr>
              <a:t>年全体会员表决改名（未通过）</a:t>
            </a:r>
            <a:endParaRPr lang="zh-CN" altLang="en-US" sz="3700" b="1" dirty="0">
              <a:solidFill>
                <a:srgbClr val="FF0066"/>
              </a:solidFill>
              <a:latin typeface="黑体" panose="02010609060101010101" pitchFamily="2" charset="-122"/>
              <a:ea typeface="黑体" panose="02010609060101010101" pitchFamily="2" charset="-122"/>
            </a:endParaRPr>
          </a:p>
          <a:p>
            <a:pPr>
              <a:buNone/>
            </a:pPr>
            <a:r>
              <a:rPr lang="en-US" altLang="zh-CN" sz="3700" b="1">
                <a:solidFill>
                  <a:srgbClr val="FF0066"/>
                </a:solidFill>
                <a:latin typeface="黑体" panose="02010609060101010101" pitchFamily="2" charset="-122"/>
                <a:ea typeface="黑体" panose="02010609060101010101" pitchFamily="2" charset="-122"/>
              </a:rPr>
              <a:t>1980</a:t>
            </a:r>
            <a:r>
              <a:rPr lang="zh-CN" altLang="en-US" sz="3700" b="1" dirty="0">
                <a:solidFill>
                  <a:srgbClr val="FF0066"/>
                </a:solidFill>
                <a:latin typeface="黑体" panose="02010609060101010101" pitchFamily="2" charset="-122"/>
                <a:ea typeface="黑体" panose="02010609060101010101" pitchFamily="2" charset="-122"/>
              </a:rPr>
              <a:t>年会员遍及</a:t>
            </a:r>
            <a:r>
              <a:rPr lang="en-US" altLang="zh-CN" sz="3700" b="1">
                <a:solidFill>
                  <a:srgbClr val="FF0066"/>
                </a:solidFill>
                <a:latin typeface="黑体" panose="02010609060101010101" pitchFamily="2" charset="-122"/>
                <a:ea typeface="黑体" panose="02010609060101010101" pitchFamily="2" charset="-122"/>
              </a:rPr>
              <a:t>80</a:t>
            </a:r>
            <a:r>
              <a:rPr lang="zh-CN" altLang="en-US" sz="3700" b="1" dirty="0">
                <a:solidFill>
                  <a:srgbClr val="FF0066"/>
                </a:solidFill>
                <a:latin typeface="黑体" panose="02010609060101010101" pitchFamily="2" charset="-122"/>
                <a:ea typeface="黑体" panose="02010609060101010101" pitchFamily="2" charset="-122"/>
              </a:rPr>
              <a:t>多个国家，经表决，一致通过更名为：</a:t>
            </a:r>
            <a:r>
              <a:rPr lang="en-US" altLang="zh-CN" sz="3700" b="1">
                <a:solidFill>
                  <a:srgbClr val="FF0066"/>
                </a:solidFill>
                <a:latin typeface="黑体" panose="02010609060101010101" pitchFamily="2" charset="-122"/>
                <a:ea typeface="黑体" panose="02010609060101010101" pitchFamily="2" charset="-122"/>
              </a:rPr>
              <a:t>IIE</a:t>
            </a:r>
            <a:endParaRPr lang="en-US" altLang="zh-CN" sz="3700" b="1">
              <a:solidFill>
                <a:srgbClr val="FF0066"/>
              </a:solidFill>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5121"/>
          <p:cNvSpPr>
            <a:spLocks noGrp="1"/>
          </p:cNvSpPr>
          <p:nvPr>
            <p:ph type="title"/>
          </p:nvPr>
        </p:nvSpPr>
        <p:spPr>
          <a:xfrm>
            <a:off x="1447800" y="723900"/>
            <a:ext cx="6705600" cy="838200"/>
          </a:xfrm>
          <a:solidFill>
            <a:schemeClr val="tx1"/>
          </a:solidFill>
          <a:ln/>
        </p:spPr>
        <p:txBody>
          <a:bodyPr wrap="square" anchor="b" anchorCtr="0">
            <a:spAutoFit/>
          </a:bodyPr>
          <a:p>
            <a:r>
              <a:rPr lang="en-US" altLang="zh-CN" sz="4900" b="1">
                <a:solidFill>
                  <a:schemeClr val="tx1"/>
                </a:solidFill>
                <a:latin typeface="幼圆" panose="02010509060101010101" pitchFamily="49" charset="-122"/>
                <a:ea typeface="幼圆" panose="02010509060101010101" pitchFamily="49" charset="-122"/>
              </a:rPr>
              <a:t>     </a:t>
            </a:r>
            <a:r>
              <a:rPr lang="zh-CN" altLang="en-US" sz="4900" b="1" dirty="0">
                <a:solidFill>
                  <a:srgbClr val="FF3300"/>
                </a:solidFill>
                <a:latin typeface="幼圆" panose="02010509060101010101" pitchFamily="49" charset="-122"/>
                <a:ea typeface="幼圆" panose="02010509060101010101" pitchFamily="49" charset="-122"/>
              </a:rPr>
              <a:t>主 要 内 容</a:t>
            </a:r>
            <a:endParaRPr lang="zh-CN" altLang="en-US" sz="4900" b="1" dirty="0">
              <a:solidFill>
                <a:schemeClr val="tx1"/>
              </a:solidFill>
              <a:latin typeface="幼圆" panose="02010509060101010101" pitchFamily="49" charset="-122"/>
              <a:ea typeface="幼圆" panose="02010509060101010101" pitchFamily="49" charset="-122"/>
            </a:endParaRPr>
          </a:p>
        </p:txBody>
      </p:sp>
      <p:sp>
        <p:nvSpPr>
          <p:cNvPr id="5123" name="文本占位符 5122"/>
          <p:cNvSpPr>
            <a:spLocks noGrp="1"/>
          </p:cNvSpPr>
          <p:nvPr>
            <p:ph type="body" idx="1"/>
          </p:nvPr>
        </p:nvSpPr>
        <p:spPr>
          <a:xfrm>
            <a:off x="1293813" y="2155825"/>
            <a:ext cx="7469187" cy="4114800"/>
          </a:xfrm>
          <a:solidFill>
            <a:schemeClr val="tx1"/>
          </a:solidFill>
          <a:ln/>
        </p:spPr>
        <p:txBody>
          <a:bodyPr/>
          <a:p>
            <a:pPr>
              <a:spcBef>
                <a:spcPct val="35000"/>
              </a:spcBef>
              <a:buBlip>
                <a:blip r:embed="rId1"/>
              </a:buBlip>
            </a:pPr>
            <a:r>
              <a:rPr lang="zh-CN" altLang="en-US" sz="4100" b="1" dirty="0">
                <a:solidFill>
                  <a:srgbClr val="FF3300"/>
                </a:solidFill>
                <a:effectLst/>
                <a:ea typeface="楷体_GB2312" pitchFamily="49" charset="-122"/>
              </a:rPr>
              <a:t>工业工程的历史发展</a:t>
            </a:r>
            <a:endParaRPr lang="zh-CN" altLang="en-US" sz="4100" b="1">
              <a:solidFill>
                <a:srgbClr val="FF3300"/>
              </a:solidFill>
              <a:effectLst/>
              <a:ea typeface="楷体_GB2312" pitchFamily="49" charset="-122"/>
            </a:endParaRPr>
          </a:p>
          <a:p>
            <a:pPr>
              <a:spcBef>
                <a:spcPct val="35000"/>
              </a:spcBef>
              <a:buBlip>
                <a:blip r:embed="rId1"/>
              </a:buBlip>
            </a:pPr>
            <a:r>
              <a:rPr lang="zh-CN" altLang="en-US" sz="4100" b="1" dirty="0">
                <a:solidFill>
                  <a:srgbClr val="FF3300"/>
                </a:solidFill>
                <a:effectLst/>
                <a:ea typeface="楷体_GB2312" pitchFamily="49" charset="-122"/>
              </a:rPr>
              <a:t>工业工程在发展生产中的作用</a:t>
            </a:r>
            <a:endParaRPr lang="zh-CN" altLang="en-US" sz="4100" b="1">
              <a:solidFill>
                <a:srgbClr val="FF3300"/>
              </a:solidFill>
              <a:effectLst/>
              <a:ea typeface="楷体_GB2312" pitchFamily="49" charset="-122"/>
            </a:endParaRPr>
          </a:p>
          <a:p>
            <a:pPr>
              <a:spcBef>
                <a:spcPct val="35000"/>
              </a:spcBef>
              <a:buBlip>
                <a:blip r:embed="rId1"/>
              </a:buBlip>
            </a:pPr>
            <a:r>
              <a:rPr lang="zh-CN" altLang="en-US" sz="4100" b="1">
                <a:solidFill>
                  <a:srgbClr val="FF3300"/>
                </a:solidFill>
                <a:effectLst/>
                <a:ea typeface="楷体_GB2312" pitchFamily="49" charset="-122"/>
              </a:rPr>
              <a:t> </a:t>
            </a:r>
            <a:r>
              <a:rPr lang="zh-CN" altLang="en-US" sz="4100" b="1" dirty="0">
                <a:solidFill>
                  <a:srgbClr val="FF3300"/>
                </a:solidFill>
                <a:effectLst/>
                <a:ea typeface="楷体_GB2312" pitchFamily="49" charset="-122"/>
              </a:rPr>
              <a:t>工业工程学科定义和职能</a:t>
            </a:r>
            <a:endParaRPr lang="zh-CN" altLang="en-US" sz="4100" b="1">
              <a:solidFill>
                <a:srgbClr val="FF3300"/>
              </a:solidFill>
              <a:effectLst/>
              <a:ea typeface="楷体_GB2312" pitchFamily="49" charset="-122"/>
            </a:endParaRPr>
          </a:p>
          <a:p>
            <a:pPr>
              <a:spcBef>
                <a:spcPct val="35000"/>
              </a:spcBef>
              <a:buBlip>
                <a:blip r:embed="rId1"/>
              </a:buBlip>
            </a:pPr>
            <a:r>
              <a:rPr lang="zh-CN" altLang="en-US" sz="4100" b="1">
                <a:solidFill>
                  <a:srgbClr val="FF3300"/>
                </a:solidFill>
                <a:effectLst/>
                <a:ea typeface="楷体_GB2312" pitchFamily="49" charset="-122"/>
              </a:rPr>
              <a:t> </a:t>
            </a:r>
            <a:r>
              <a:rPr lang="zh-CN" altLang="en-US" sz="4100" b="1" dirty="0">
                <a:solidFill>
                  <a:srgbClr val="FF3300"/>
                </a:solidFill>
                <a:effectLst/>
                <a:ea typeface="楷体_GB2312" pitchFamily="49" charset="-122"/>
              </a:rPr>
              <a:t>工业工程的基本管理方法</a:t>
            </a:r>
            <a:endParaRPr lang="zh-CN" altLang="en-US" sz="4100" b="1">
              <a:solidFill>
                <a:srgbClr val="FF3300"/>
              </a:solidFill>
              <a:effectLst/>
              <a:ea typeface="楷体_GB2312" pitchFamily="49" charset="-122"/>
            </a:endParaRPr>
          </a:p>
          <a:p>
            <a:pPr>
              <a:spcBef>
                <a:spcPct val="35000"/>
              </a:spcBef>
              <a:buBlip>
                <a:blip r:embed="rId1"/>
              </a:buBlip>
            </a:pPr>
            <a:r>
              <a:rPr lang="zh-CN" altLang="en-US" sz="4100" b="1">
                <a:solidFill>
                  <a:srgbClr val="FF3300"/>
                </a:solidFill>
                <a:effectLst/>
                <a:ea typeface="楷体_GB2312" pitchFamily="49" charset="-122"/>
              </a:rPr>
              <a:t>  </a:t>
            </a:r>
            <a:r>
              <a:rPr lang="zh-CN" altLang="en-US" sz="4100" b="1" dirty="0">
                <a:solidFill>
                  <a:srgbClr val="FF3300"/>
                </a:solidFill>
                <a:effectLst/>
                <a:ea typeface="楷体_GB2312" pitchFamily="49" charset="-122"/>
              </a:rPr>
              <a:t>工业工程最新发展</a:t>
            </a:r>
            <a:endParaRPr lang="zh-CN" altLang="en-US" sz="4100" b="1">
              <a:effectLst/>
              <a:ea typeface="楷体_GB2312" pitchFamily="49" charset="-122"/>
            </a:endParaRPr>
          </a:p>
        </p:txBody>
      </p:sp>
    </p:spTree>
  </p:cSld>
  <p:clrMapOvr>
    <a:masterClrMapping/>
  </p:clrMapOvr>
  <p:transition>
    <p:blinds/>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9154" name="组合 49153"/>
          <p:cNvGrpSpPr/>
          <p:nvPr/>
        </p:nvGrpSpPr>
        <p:grpSpPr>
          <a:xfrm>
            <a:off x="0" y="0"/>
            <a:ext cx="9144000" cy="6858000"/>
            <a:chOff x="336" y="288"/>
            <a:chExt cx="6480" cy="4464"/>
          </a:xfrm>
        </p:grpSpPr>
        <p:sp>
          <p:nvSpPr>
            <p:cNvPr id="49155" name="文本框 49154"/>
            <p:cNvSpPr txBox="1"/>
            <p:nvPr/>
          </p:nvSpPr>
          <p:spPr>
            <a:xfrm>
              <a:off x="5616" y="4416"/>
              <a:ext cx="1008" cy="298"/>
            </a:xfrm>
            <a:prstGeom prst="rect">
              <a:avLst/>
            </a:prstGeom>
            <a:noFill/>
            <a:ln w="9525">
              <a:noFill/>
            </a:ln>
          </p:spPr>
          <p:txBody>
            <a:bodyPr lIns="91436" tIns="45719" rIns="91436" bIns="45719">
              <a:spAutoFit/>
            </a:bodyPr>
            <a:p>
              <a:pPr>
                <a:spcBef>
                  <a:spcPct val="50000"/>
                </a:spcBef>
              </a:pPr>
              <a:fld id="{BB962C8B-B14F-4D97-AF65-F5344CB8AC3E}" type="datetime1">
                <a:rPr lang="zh-CN" altLang="en-US" sz="2400" dirty="0">
                  <a:latin typeface="宋体繁体" pitchFamily="18" charset="-122"/>
                  <a:ea typeface="宋体繁体" pitchFamily="18" charset="-122"/>
                </a:rPr>
              </a:fld>
              <a:endParaRPr lang="zh-CN" altLang="en-US" sz="2400" dirty="0">
                <a:latin typeface="宋体繁体" pitchFamily="18" charset="-122"/>
                <a:ea typeface="宋体繁体" pitchFamily="18" charset="-122"/>
              </a:endParaRPr>
            </a:p>
          </p:txBody>
        </p:sp>
        <p:grpSp>
          <p:nvGrpSpPr>
            <p:cNvPr id="49156" name="组合 49155"/>
            <p:cNvGrpSpPr/>
            <p:nvPr/>
          </p:nvGrpSpPr>
          <p:grpSpPr>
            <a:xfrm>
              <a:off x="336" y="288"/>
              <a:ext cx="6480" cy="4464"/>
              <a:chOff x="336" y="288"/>
              <a:chExt cx="6480" cy="4464"/>
            </a:xfrm>
          </p:grpSpPr>
          <p:sp>
            <p:nvSpPr>
              <p:cNvPr id="49157" name="矩形 49156"/>
              <p:cNvSpPr/>
              <p:nvPr/>
            </p:nvSpPr>
            <p:spPr>
              <a:xfrm>
                <a:off x="336" y="288"/>
                <a:ext cx="6480" cy="446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49158" name="直接连接符 49157"/>
              <p:cNvSpPr/>
              <p:nvPr/>
            </p:nvSpPr>
            <p:spPr>
              <a:xfrm>
                <a:off x="336" y="4320"/>
                <a:ext cx="6480" cy="0"/>
              </a:xfrm>
              <a:prstGeom prst="line">
                <a:avLst/>
              </a:prstGeom>
              <a:ln w="9525" cap="flat" cmpd="sng">
                <a:solidFill>
                  <a:schemeClr val="tx1"/>
                </a:solidFill>
                <a:prstDash val="solid"/>
                <a:headEnd type="none" w="med" len="med"/>
                <a:tailEnd type="none" w="med" len="med"/>
              </a:ln>
            </p:spPr>
          </p:sp>
          <p:sp>
            <p:nvSpPr>
              <p:cNvPr id="49159" name="直接连接符 49158"/>
              <p:cNvSpPr/>
              <p:nvPr/>
            </p:nvSpPr>
            <p:spPr>
              <a:xfrm>
                <a:off x="5424" y="4320"/>
                <a:ext cx="0" cy="432"/>
              </a:xfrm>
              <a:prstGeom prst="line">
                <a:avLst/>
              </a:prstGeom>
              <a:ln w="9525" cap="flat" cmpd="sng">
                <a:solidFill>
                  <a:schemeClr val="tx1"/>
                </a:solidFill>
                <a:prstDash val="solid"/>
                <a:headEnd type="none" w="med" len="med"/>
                <a:tailEnd type="none" w="med" len="med"/>
              </a:ln>
            </p:spPr>
          </p:sp>
          <p:pic>
            <p:nvPicPr>
              <p:cNvPr id="49160" name="图片 49159" descr="biao1"/>
              <p:cNvPicPr>
                <a:picLocks noChangeAspect="1"/>
              </p:cNvPicPr>
              <p:nvPr/>
            </p:nvPicPr>
            <p:blipFill>
              <a:blip r:embed="rId1"/>
              <a:stretch>
                <a:fillRect/>
              </a:stretch>
            </p:blipFill>
            <p:spPr>
              <a:xfrm>
                <a:off x="336" y="4320"/>
                <a:ext cx="768" cy="432"/>
              </a:xfrm>
              <a:prstGeom prst="rect">
                <a:avLst/>
              </a:prstGeom>
              <a:noFill/>
              <a:ln w="9525">
                <a:noFill/>
              </a:ln>
            </p:spPr>
          </p:pic>
        </p:grpSp>
      </p:grpSp>
      <p:sp>
        <p:nvSpPr>
          <p:cNvPr id="49162" name="标题 49161"/>
          <p:cNvSpPr>
            <a:spLocks noGrp="1"/>
          </p:cNvSpPr>
          <p:nvPr>
            <p:ph type="title"/>
          </p:nvPr>
        </p:nvSpPr>
        <p:spPr>
          <a:xfrm>
            <a:off x="1371600" y="609600"/>
            <a:ext cx="6705600" cy="762000"/>
          </a:xfrm>
          <a:solidFill>
            <a:schemeClr val="tx1"/>
          </a:solidFill>
          <a:ln/>
        </p:spPr>
        <p:txBody>
          <a:bodyPr anchor="b" anchorCtr="0">
            <a:spAutoFit/>
          </a:bodyPr>
          <a:p>
            <a:r>
              <a:rPr lang="zh-CN" altLang="en-US" b="1" dirty="0">
                <a:solidFill>
                  <a:srgbClr val="FF0000"/>
                </a:solidFill>
                <a:latin typeface="黑体" panose="02010609060101010101" pitchFamily="2" charset="-122"/>
                <a:ea typeface="黑体" panose="02010609060101010101" pitchFamily="2" charset="-122"/>
              </a:rPr>
              <a:t>美国与</a:t>
            </a:r>
            <a:r>
              <a:rPr lang="en-US" altLang="zh-CN" b="1">
                <a:solidFill>
                  <a:srgbClr val="FF0000"/>
                </a:solidFill>
                <a:latin typeface="黑体" panose="02010609060101010101" pitchFamily="2" charset="-122"/>
                <a:ea typeface="黑体" panose="02010609060101010101" pitchFamily="2" charset="-122"/>
              </a:rPr>
              <a:t>IE</a:t>
            </a:r>
            <a:r>
              <a:rPr lang="zh-CN" altLang="en-US" b="1" dirty="0">
                <a:solidFill>
                  <a:srgbClr val="FF0000"/>
                </a:solidFill>
                <a:latin typeface="黑体" panose="02010609060101010101" pitchFamily="2" charset="-122"/>
                <a:ea typeface="黑体" panose="02010609060101010101" pitchFamily="2" charset="-122"/>
              </a:rPr>
              <a:t>有关的协会</a:t>
            </a:r>
            <a:endParaRPr lang="zh-CN" altLang="en-US" dirty="0">
              <a:solidFill>
                <a:srgbClr val="FF0000"/>
              </a:solidFill>
            </a:endParaRPr>
          </a:p>
        </p:txBody>
      </p:sp>
      <p:sp>
        <p:nvSpPr>
          <p:cNvPr id="49163" name="文本框 49162"/>
          <p:cNvSpPr txBox="1"/>
          <p:nvPr/>
        </p:nvSpPr>
        <p:spPr>
          <a:xfrm>
            <a:off x="1371600" y="1447800"/>
            <a:ext cx="6705600" cy="4511675"/>
          </a:xfrm>
          <a:prstGeom prst="rect">
            <a:avLst/>
          </a:prstGeom>
          <a:solidFill>
            <a:schemeClr val="tx1"/>
          </a:solidFill>
          <a:ln w="9525">
            <a:noFill/>
          </a:ln>
        </p:spPr>
        <p:txBody>
          <a:bodyPr lIns="91436" tIns="45719" rIns="91436" bIns="45719">
            <a:spAutoFit/>
          </a:bodyPr>
          <a:p>
            <a:pPr>
              <a:spcBef>
                <a:spcPct val="50000"/>
              </a:spcBef>
            </a:pPr>
            <a:r>
              <a:rPr lang="en-US" altLang="zh-CN" sz="2000" b="1">
                <a:solidFill>
                  <a:srgbClr val="FF3300"/>
                </a:solidFill>
                <a:latin typeface="黑体" panose="02010609060101010101" pitchFamily="2" charset="-122"/>
                <a:ea typeface="黑体" panose="02010609060101010101" pitchFamily="2" charset="-122"/>
              </a:rPr>
              <a:t>Operation  Research Society of America</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The Institute for Management Sciences</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Association for Computing Machinery</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American Society for </a:t>
            </a:r>
            <a:r>
              <a:rPr lang="en-US" altLang="zh-CN" sz="2000" b="1" err="1">
                <a:solidFill>
                  <a:srgbClr val="FF3300"/>
                </a:solidFill>
                <a:latin typeface="黑体" panose="02010609060101010101" pitchFamily="2" charset="-122"/>
                <a:ea typeface="黑体" panose="02010609060101010101" pitchFamily="2" charset="-122"/>
              </a:rPr>
              <a:t>Ouality</a:t>
            </a:r>
            <a:r>
              <a:rPr lang="en-US" altLang="zh-CN" sz="2000" b="1">
                <a:solidFill>
                  <a:srgbClr val="FF3300"/>
                </a:solidFill>
                <a:latin typeface="黑体" panose="02010609060101010101" pitchFamily="2" charset="-122"/>
                <a:ea typeface="黑体" panose="02010609060101010101" pitchFamily="2" charset="-122"/>
              </a:rPr>
              <a:t> Control</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Society for Decision Sciences</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American Production and Inventory Control Society</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Society of American Value Engineers</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American Association of Cost Engineers</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err="1">
                <a:solidFill>
                  <a:srgbClr val="FF3300"/>
                </a:solidFill>
                <a:latin typeface="黑体" panose="02010609060101010101" pitchFamily="2" charset="-122"/>
                <a:ea typeface="黑体" panose="02010609060101010101" pitchFamily="2" charset="-122"/>
              </a:rPr>
              <a:t>Socity</a:t>
            </a:r>
            <a:r>
              <a:rPr lang="en-US" altLang="zh-CN" sz="2000" b="1">
                <a:solidFill>
                  <a:srgbClr val="FF3300"/>
                </a:solidFill>
                <a:latin typeface="黑体" panose="02010609060101010101" pitchFamily="2" charset="-122"/>
                <a:ea typeface="黑体" panose="02010609060101010101" pitchFamily="2" charset="-122"/>
              </a:rPr>
              <a:t> of Manufacturing Engineers</a:t>
            </a:r>
            <a:endParaRPr lang="en-US" altLang="zh-CN" sz="2000" b="1">
              <a:solidFill>
                <a:srgbClr val="FF3300"/>
              </a:solidFill>
              <a:latin typeface="黑体" panose="02010609060101010101" pitchFamily="2" charset="-122"/>
              <a:ea typeface="黑体" panose="02010609060101010101" pitchFamily="2" charset="-122"/>
            </a:endParaRPr>
          </a:p>
          <a:p>
            <a:pPr>
              <a:spcBef>
                <a:spcPct val="50000"/>
              </a:spcBef>
            </a:pPr>
            <a:r>
              <a:rPr lang="en-US" altLang="zh-CN" sz="2000" b="1">
                <a:solidFill>
                  <a:srgbClr val="FF3300"/>
                </a:solidFill>
                <a:latin typeface="黑体" panose="02010609060101010101" pitchFamily="2" charset="-122"/>
                <a:ea typeface="黑体" panose="02010609060101010101" pitchFamily="2" charset="-122"/>
              </a:rPr>
              <a:t>Robot </a:t>
            </a:r>
            <a:r>
              <a:rPr lang="en-US" altLang="zh-CN" sz="2000" b="1" err="1">
                <a:solidFill>
                  <a:srgbClr val="FF3300"/>
                </a:solidFill>
                <a:latin typeface="黑体" panose="02010609060101010101" pitchFamily="2" charset="-122"/>
                <a:ea typeface="黑体" panose="02010609060101010101" pitchFamily="2" charset="-122"/>
              </a:rPr>
              <a:t>Socity</a:t>
            </a:r>
            <a:r>
              <a:rPr lang="en-US" altLang="zh-CN" sz="2000" b="1">
                <a:solidFill>
                  <a:srgbClr val="FF3300"/>
                </a:solidFill>
                <a:latin typeface="黑体" panose="02010609060101010101" pitchFamily="2" charset="-122"/>
                <a:ea typeface="黑体" panose="02010609060101010101" pitchFamily="2" charset="-122"/>
              </a:rPr>
              <a:t> of American</a:t>
            </a:r>
            <a:endParaRPr lang="en-US" altLang="zh-CN" sz="2000" b="1">
              <a:solidFill>
                <a:srgbClr val="FF3300"/>
              </a:solidFill>
              <a:latin typeface="黑体" panose="02010609060101010101" pitchFamily="2" charset="-122"/>
              <a:ea typeface="黑体" panose="0201060906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标题 50177"/>
          <p:cNvSpPr>
            <a:spLocks noGrp="1"/>
          </p:cNvSpPr>
          <p:nvPr>
            <p:ph type="title"/>
          </p:nvPr>
        </p:nvSpPr>
        <p:spPr>
          <a:xfrm>
            <a:off x="1219200" y="1920875"/>
            <a:ext cx="7772400" cy="5089525"/>
          </a:xfrm>
          <a:solidFill>
            <a:schemeClr val="bg1"/>
          </a:solidFill>
          <a:ln/>
        </p:spPr>
        <p:txBody>
          <a:bodyPr wrap="square" anchor="b" anchorCtr="0">
            <a:spAutoFit/>
          </a:bodyPr>
          <a:p>
            <a:br>
              <a:rPr lang="en-US" altLang="zh-CN" dirty="0">
                <a:solidFill>
                  <a:srgbClr val="FF0066"/>
                </a:solidFill>
              </a:rPr>
            </a:br>
            <a:br>
              <a:rPr lang="en-US" altLang="zh-CN" dirty="0">
                <a:solidFill>
                  <a:srgbClr val="FF0066"/>
                </a:solidFill>
              </a:rPr>
            </a:br>
            <a:br>
              <a:rPr lang="en-US" altLang="zh-CN" dirty="0">
                <a:solidFill>
                  <a:srgbClr val="FF0066"/>
                </a:solidFill>
              </a:rPr>
            </a:br>
            <a:br>
              <a:rPr lang="en-US" altLang="zh-CN" dirty="0">
                <a:solidFill>
                  <a:srgbClr val="FF0066"/>
                </a:solidFill>
              </a:rPr>
            </a:br>
            <a:br>
              <a:rPr lang="en-US" altLang="zh-CN" dirty="0">
                <a:solidFill>
                  <a:srgbClr val="FF0066"/>
                </a:solidFill>
              </a:rPr>
            </a:br>
            <a:br>
              <a:rPr lang="en-US" altLang="zh-CN" sz="3600" dirty="0">
                <a:solidFill>
                  <a:srgbClr val="FF0066"/>
                </a:solidFill>
                <a:latin typeface="仿宋_GB2312" pitchFamily="49" charset="-122"/>
                <a:ea typeface="仿宋_GB2312" pitchFamily="49" charset="-122"/>
              </a:rPr>
            </a:br>
            <a:br>
              <a:rPr lang="en-US" altLang="zh-CN" sz="3600" dirty="0">
                <a:solidFill>
                  <a:srgbClr val="FF0066"/>
                </a:solidFill>
                <a:latin typeface="仿宋_GB2312" pitchFamily="49" charset="-122"/>
                <a:ea typeface="仿宋_GB2312" pitchFamily="49" charset="-122"/>
              </a:rPr>
            </a:br>
            <a:endParaRPr lang="en-US" altLang="zh-CN" sz="3600">
              <a:solidFill>
                <a:srgbClr val="FF0066"/>
              </a:solidFill>
              <a:latin typeface="仿宋_GB2312" pitchFamily="49" charset="-122"/>
              <a:ea typeface="仿宋_GB2312" pitchFamily="49" charset="-122"/>
            </a:endParaRPr>
          </a:p>
        </p:txBody>
      </p:sp>
      <p:sp>
        <p:nvSpPr>
          <p:cNvPr id="50180" name="文本框 50179"/>
          <p:cNvSpPr txBox="1"/>
          <p:nvPr/>
        </p:nvSpPr>
        <p:spPr>
          <a:xfrm>
            <a:off x="2057400" y="685800"/>
            <a:ext cx="5562600" cy="746125"/>
          </a:xfrm>
          <a:prstGeom prst="rect">
            <a:avLst/>
          </a:prstGeom>
          <a:solidFill>
            <a:schemeClr val="tx1"/>
          </a:solidFill>
          <a:ln w="9525">
            <a:noFill/>
          </a:ln>
        </p:spPr>
        <p:txBody>
          <a:bodyPr lIns="75749" tIns="37874" rIns="75749" bIns="37874">
            <a:spAutoFit/>
          </a:bodyPr>
          <a:p>
            <a:pPr defTabSz="757555" eaLnBrk="0" hangingPunct="0">
              <a:spcBef>
                <a:spcPct val="50000"/>
              </a:spcBef>
            </a:pPr>
            <a:r>
              <a:rPr lang="en-US" altLang="zh-CN" sz="4400" dirty="0">
                <a:effectLst>
                  <a:outerShdw blurRad="38100" dist="38100" dir="2700000">
                    <a:srgbClr val="000000"/>
                  </a:outerShdw>
                </a:effectLst>
                <a:latin typeface="Impact" panose="020B0806030902050204" pitchFamily="34" charset="0"/>
                <a:ea typeface="宋体" panose="02010600030101010101" pitchFamily="2" charset="-122"/>
              </a:rPr>
              <a:t>         </a:t>
            </a:r>
            <a:r>
              <a:rPr lang="zh-CN" altLang="en-US" sz="4400"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与</a:t>
            </a:r>
            <a:r>
              <a:rPr lang="en-US" altLang="zh-CN" sz="440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I E</a:t>
            </a:r>
            <a:r>
              <a:rPr lang="zh-CN" altLang="en-US" sz="4400"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有关 的杂志</a:t>
            </a:r>
            <a:endParaRPr lang="zh-CN" altLang="en-US" sz="4400" dirty="0">
              <a:effectLst>
                <a:outerShdw blurRad="38100" dist="38100" dir="2700000">
                  <a:srgbClr val="000000"/>
                </a:outerShdw>
              </a:effectLst>
              <a:latin typeface="Impact" panose="020B0806030902050204" pitchFamily="34" charset="0"/>
              <a:ea typeface="宋体" panose="02010600030101010101" pitchFamily="2" charset="-122"/>
            </a:endParaRPr>
          </a:p>
        </p:txBody>
      </p:sp>
      <p:sp>
        <p:nvSpPr>
          <p:cNvPr id="50181" name="文本框 50180"/>
          <p:cNvSpPr txBox="1"/>
          <p:nvPr/>
        </p:nvSpPr>
        <p:spPr>
          <a:xfrm>
            <a:off x="1143000" y="2303463"/>
            <a:ext cx="7772400" cy="4117975"/>
          </a:xfrm>
          <a:prstGeom prst="rect">
            <a:avLst/>
          </a:prstGeom>
          <a:solidFill>
            <a:schemeClr val="tx1"/>
          </a:solidFill>
          <a:ln w="9525">
            <a:noFill/>
          </a:ln>
        </p:spPr>
        <p:txBody>
          <a:bodyPr lIns="75749" tIns="37874" rIns="75749" bIns="37874">
            <a:spAutoFit/>
          </a:bodyPr>
          <a:p>
            <a:pPr defTabSz="757555" eaLnBrk="0" hangingPunct="0">
              <a:spcBef>
                <a:spcPct val="5000"/>
              </a:spcBef>
            </a:pPr>
            <a:r>
              <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1. IIE SOLUTION</a:t>
            </a:r>
            <a:endPar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a:p>
            <a:pPr defTabSz="757555" eaLnBrk="0" hangingPunct="0">
              <a:spcBef>
                <a:spcPct val="5000"/>
              </a:spcBef>
            </a:pPr>
            <a:r>
              <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2.IIE  TRANSACTION</a:t>
            </a:r>
            <a:endPar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a:p>
            <a:pPr defTabSz="757555" eaLnBrk="0" hangingPunct="0">
              <a:spcBef>
                <a:spcPct val="5000"/>
              </a:spcBef>
            </a:pPr>
            <a:r>
              <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3.Harvard business review</a:t>
            </a:r>
            <a:endPar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a:p>
            <a:pPr defTabSz="757555" eaLnBrk="0" hangingPunct="0">
              <a:spcBef>
                <a:spcPct val="5000"/>
              </a:spcBef>
            </a:pPr>
            <a:r>
              <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4.Quality World</a:t>
            </a:r>
            <a:endPar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a:p>
            <a:pPr defTabSz="757555" eaLnBrk="0" hangingPunct="0">
              <a:spcBef>
                <a:spcPct val="5000"/>
              </a:spcBef>
            </a:pPr>
            <a:r>
              <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5.Management Science</a:t>
            </a:r>
            <a:endPar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a:p>
            <a:pPr defTabSz="757555" eaLnBrk="0" hangingPunct="0">
              <a:spcBef>
                <a:spcPct val="5000"/>
              </a:spcBef>
            </a:pPr>
            <a:r>
              <a:rPr lang="zh-CN" altLang="en-US" sz="32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工业工程与管理（上海交大与</a:t>
            </a:r>
            <a:r>
              <a:rPr lang="en-US" altLang="zh-CN" sz="32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Springer</a:t>
            </a:r>
            <a:r>
              <a:rPr lang="zh-CN" altLang="en-US" sz="32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合办）</a:t>
            </a:r>
            <a:endParaRPr lang="zh-CN" altLang="en-US" sz="32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a:p>
            <a:pPr defTabSz="757555" eaLnBrk="0" hangingPunct="0">
              <a:spcBef>
                <a:spcPct val="5000"/>
              </a:spcBef>
            </a:pPr>
            <a:r>
              <a:rPr lang="zh-CN" altLang="en-US" sz="32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工业工程（广东工业大学主办）</a:t>
            </a:r>
            <a:endParaRPr lang="zh-CN" altLang="en-US" sz="32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矩形 51201"/>
          <p:cNvSpPr/>
          <p:nvPr/>
        </p:nvSpPr>
        <p:spPr>
          <a:xfrm>
            <a:off x="985838" y="419100"/>
            <a:ext cx="7772400" cy="1143000"/>
          </a:xfrm>
          <a:prstGeom prst="rect">
            <a:avLst/>
          </a:prstGeom>
          <a:solidFill>
            <a:schemeClr val="tx1"/>
          </a:solidFill>
          <a:ln w="9525">
            <a:noFill/>
          </a:ln>
        </p:spPr>
        <p:txBody>
          <a:bodyPr lIns="91436" tIns="45719" rIns="91436" bIns="45719" anchor="b" anchorCtr="0"/>
          <a:p>
            <a:pPr algn="ctr"/>
            <a:r>
              <a:rPr lang="zh-CN" altLang="en-US" sz="50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工业工程的基本管理方法</a:t>
            </a:r>
            <a:endParaRPr lang="zh-CN" altLang="en-US" sz="5000" b="1" dirty="0">
              <a:effectLst>
                <a:outerShdw blurRad="38100" dist="38100" dir="2700000">
                  <a:srgbClr val="000000"/>
                </a:outerShdw>
              </a:effectLst>
              <a:latin typeface="幼圆" panose="02010509060101010101" pitchFamily="49" charset="-122"/>
              <a:ea typeface="幼圆" panose="02010509060101010101" pitchFamily="49" charset="-122"/>
            </a:endParaRPr>
          </a:p>
        </p:txBody>
      </p:sp>
      <p:sp>
        <p:nvSpPr>
          <p:cNvPr id="51203" name="矩形 51202"/>
          <p:cNvSpPr/>
          <p:nvPr/>
        </p:nvSpPr>
        <p:spPr>
          <a:xfrm>
            <a:off x="1293813" y="2155825"/>
            <a:ext cx="7316787" cy="4114800"/>
          </a:xfrm>
          <a:prstGeom prst="rect">
            <a:avLst/>
          </a:prstGeom>
          <a:solidFill>
            <a:schemeClr val="tx1"/>
          </a:solidFill>
          <a:ln w="9525">
            <a:noFill/>
          </a:ln>
        </p:spPr>
        <p:txBody>
          <a:bodyPr lIns="91436" tIns="45719" rIns="91436" bIns="45719"/>
          <a:p>
            <a:pPr marL="342900" indent="-342900">
              <a:spcBef>
                <a:spcPct val="35000"/>
              </a:spcBef>
              <a:buClr>
                <a:schemeClr val="accent1"/>
              </a:buClr>
              <a:buSzPct val="75000"/>
              <a:buFont typeface="Monotype Sorts" pitchFamily="2" charset="2"/>
              <a:buBlip>
                <a:blip r:embed="rId1"/>
              </a:buBlip>
            </a:pPr>
            <a:r>
              <a:rPr lang="en-US" altLang="zh-CN" sz="3000" dirty="0">
                <a:latin typeface="Impact" panose="020B0806030902050204" pitchFamily="34" charset="0"/>
                <a:ea typeface="楷体_GB2312" pitchFamily="49" charset="-122"/>
              </a:rPr>
              <a:t> </a:t>
            </a:r>
            <a:r>
              <a:rPr lang="zh-CN" altLang="en-US" sz="3000" b="1" dirty="0">
                <a:solidFill>
                  <a:srgbClr val="FF3300"/>
                </a:solidFill>
                <a:latin typeface="黑体" panose="02010609060101010101" pitchFamily="2" charset="-122"/>
                <a:ea typeface="黑体" panose="02010609060101010101" pitchFamily="2" charset="-122"/>
              </a:rPr>
              <a:t>生产管理的预测和决策</a:t>
            </a:r>
            <a:endParaRPr lang="zh-CN" altLang="en-US" sz="3000" b="1" dirty="0">
              <a:solidFill>
                <a:srgbClr val="FF3300"/>
              </a:solidFill>
              <a:latin typeface="黑体" panose="02010609060101010101" pitchFamily="2" charset="-122"/>
              <a:ea typeface="黑体" panose="02010609060101010101" pitchFamily="2" charset="-122"/>
            </a:endParaRPr>
          </a:p>
          <a:p>
            <a:pPr marL="342900" indent="-342900">
              <a:spcBef>
                <a:spcPct val="35000"/>
              </a:spcBef>
              <a:buClr>
                <a:schemeClr val="accent1"/>
              </a:buClr>
              <a:buSzPct val="75000"/>
              <a:buFont typeface="Monotype Sorts" pitchFamily="2" charset="2"/>
              <a:buBlip>
                <a:blip r:embed="rId1"/>
              </a:buBlip>
            </a:pPr>
            <a:r>
              <a:rPr lang="zh-CN" altLang="en-US" sz="3000" b="1" dirty="0">
                <a:solidFill>
                  <a:srgbClr val="FF3300"/>
                </a:solidFill>
                <a:latin typeface="黑体" panose="02010609060101010101" pitchFamily="2" charset="-122"/>
                <a:ea typeface="黑体" panose="02010609060101010101" pitchFamily="2" charset="-122"/>
              </a:rPr>
              <a:t> 设施规划与设计</a:t>
            </a:r>
            <a:endParaRPr lang="zh-CN" altLang="en-US" sz="3000" b="1">
              <a:solidFill>
                <a:srgbClr val="FF3300"/>
              </a:solidFill>
              <a:latin typeface="黑体" panose="02010609060101010101" pitchFamily="2" charset="-122"/>
              <a:ea typeface="黑体" panose="02010609060101010101" pitchFamily="2" charset="-122"/>
            </a:endParaRPr>
          </a:p>
          <a:p>
            <a:pPr marL="342900" indent="-342900">
              <a:spcBef>
                <a:spcPct val="35000"/>
              </a:spcBef>
              <a:buClr>
                <a:schemeClr val="accent1"/>
              </a:buClr>
              <a:buSzPct val="75000"/>
              <a:buFont typeface="Monotype Sorts" pitchFamily="2" charset="2"/>
              <a:buBlip>
                <a:blip r:embed="rId1"/>
              </a:buBlip>
            </a:pPr>
            <a:r>
              <a:rPr lang="zh-CN" altLang="en-US" sz="3000" b="1">
                <a:solidFill>
                  <a:srgbClr val="FF3300"/>
                </a:solidFill>
                <a:latin typeface="黑体" panose="02010609060101010101" pitchFamily="2" charset="-122"/>
                <a:ea typeface="黑体" panose="02010609060101010101" pitchFamily="2" charset="-122"/>
              </a:rPr>
              <a:t> </a:t>
            </a:r>
            <a:r>
              <a:rPr lang="zh-CN" altLang="en-US" sz="3000" b="1" dirty="0">
                <a:solidFill>
                  <a:srgbClr val="FF3300"/>
                </a:solidFill>
                <a:latin typeface="黑体" panose="02010609060101010101" pitchFamily="2" charset="-122"/>
                <a:ea typeface="黑体" panose="02010609060101010101" pitchFamily="2" charset="-122"/>
              </a:rPr>
              <a:t>生产计划管理</a:t>
            </a:r>
            <a:endParaRPr lang="zh-CN" altLang="en-US" sz="3000" b="1">
              <a:solidFill>
                <a:srgbClr val="FF3300"/>
              </a:solidFill>
              <a:latin typeface="黑体" panose="02010609060101010101" pitchFamily="2" charset="-122"/>
              <a:ea typeface="黑体" panose="02010609060101010101" pitchFamily="2" charset="-122"/>
            </a:endParaRPr>
          </a:p>
          <a:p>
            <a:pPr marL="342900" indent="-342900">
              <a:spcBef>
                <a:spcPct val="35000"/>
              </a:spcBef>
              <a:buClr>
                <a:schemeClr val="accent1"/>
              </a:buClr>
              <a:buSzPct val="75000"/>
              <a:buFont typeface="Monotype Sorts" pitchFamily="2" charset="2"/>
              <a:buBlip>
                <a:blip r:embed="rId1"/>
              </a:buBlip>
            </a:pPr>
            <a:r>
              <a:rPr lang="zh-CN" altLang="en-US" sz="3000" b="1">
                <a:solidFill>
                  <a:srgbClr val="FF3300"/>
                </a:solidFill>
                <a:latin typeface="黑体" panose="02010609060101010101" pitchFamily="2" charset="-122"/>
                <a:ea typeface="黑体" panose="02010609060101010101" pitchFamily="2" charset="-122"/>
              </a:rPr>
              <a:t> </a:t>
            </a:r>
            <a:r>
              <a:rPr lang="zh-CN" altLang="en-US" sz="3000" b="1" dirty="0">
                <a:solidFill>
                  <a:srgbClr val="FF3300"/>
                </a:solidFill>
                <a:latin typeface="黑体" panose="02010609060101010101" pitchFamily="2" charset="-122"/>
                <a:ea typeface="黑体" panose="02010609060101010101" pitchFamily="2" charset="-122"/>
              </a:rPr>
              <a:t>项目管理</a:t>
            </a:r>
            <a:endParaRPr lang="zh-CN" altLang="en-US" sz="3000" b="1" dirty="0">
              <a:solidFill>
                <a:srgbClr val="FF3300"/>
              </a:solidFill>
              <a:latin typeface="黑体" panose="02010609060101010101" pitchFamily="2" charset="-122"/>
              <a:ea typeface="黑体" panose="02010609060101010101" pitchFamily="2" charset="-122"/>
            </a:endParaRPr>
          </a:p>
          <a:p>
            <a:pPr marL="342900" indent="-342900">
              <a:spcBef>
                <a:spcPct val="35000"/>
              </a:spcBef>
              <a:buClr>
                <a:schemeClr val="accent1"/>
              </a:buClr>
              <a:buSzPct val="75000"/>
              <a:buFont typeface="Monotype Sorts" pitchFamily="2" charset="2"/>
              <a:buBlip>
                <a:blip r:embed="rId1"/>
              </a:buBlip>
            </a:pPr>
            <a:r>
              <a:rPr lang="zh-CN" altLang="en-US" sz="3000" b="1" dirty="0">
                <a:solidFill>
                  <a:srgbClr val="FF3300"/>
                </a:solidFill>
                <a:latin typeface="黑体" panose="02010609060101010101" pitchFamily="2" charset="-122"/>
                <a:ea typeface="黑体" panose="02010609060101010101" pitchFamily="2" charset="-122"/>
              </a:rPr>
              <a:t> 质量管理</a:t>
            </a:r>
            <a:endParaRPr lang="zh-CN" altLang="en-US" sz="3000" b="1" dirty="0">
              <a:solidFill>
                <a:srgbClr val="FF3300"/>
              </a:solidFill>
              <a:latin typeface="黑体" panose="02010609060101010101" pitchFamily="2" charset="-122"/>
              <a:ea typeface="黑体" panose="02010609060101010101" pitchFamily="2" charset="-122"/>
            </a:endParaRPr>
          </a:p>
          <a:p>
            <a:pPr marL="342900" indent="-342900">
              <a:spcBef>
                <a:spcPct val="35000"/>
              </a:spcBef>
              <a:buClr>
                <a:schemeClr val="accent1"/>
              </a:buClr>
              <a:buSzPct val="75000"/>
              <a:buFont typeface="Monotype Sorts" pitchFamily="2" charset="2"/>
              <a:buBlip>
                <a:blip r:embed="rId1"/>
              </a:buBlip>
            </a:pPr>
            <a:r>
              <a:rPr lang="zh-CN" altLang="en-US" sz="3000" b="1" dirty="0">
                <a:solidFill>
                  <a:srgbClr val="FF3300"/>
                </a:solidFill>
                <a:latin typeface="黑体" panose="02010609060101010101" pitchFamily="2" charset="-122"/>
                <a:ea typeface="黑体" panose="02010609060101010101" pitchFamily="2" charset="-122"/>
              </a:rPr>
              <a:t> 工作研究与人因工程</a:t>
            </a:r>
            <a:endParaRPr lang="zh-CN" altLang="en-US" sz="3000" b="1" dirty="0">
              <a:solidFill>
                <a:srgbClr val="FF3300"/>
              </a:solidFill>
              <a:latin typeface="黑体" panose="02010609060101010101" pitchFamily="2" charset="-122"/>
              <a:ea typeface="黑体" panose="02010609060101010101" pitchFamily="2" charset="-122"/>
            </a:endParaRPr>
          </a:p>
          <a:p>
            <a:pPr marL="342900" indent="-342900">
              <a:spcBef>
                <a:spcPct val="35000"/>
              </a:spcBef>
              <a:buClr>
                <a:schemeClr val="accent1"/>
              </a:buClr>
              <a:buSzPct val="75000"/>
              <a:buFont typeface="Monotype Sorts" pitchFamily="2" charset="2"/>
              <a:buBlip>
                <a:blip r:embed="rId1"/>
              </a:buBlip>
            </a:pPr>
            <a:r>
              <a:rPr lang="zh-CN" altLang="en-US" sz="3000" b="1" dirty="0">
                <a:solidFill>
                  <a:srgbClr val="FF3300"/>
                </a:solidFill>
                <a:latin typeface="黑体" panose="02010609060101010101" pitchFamily="2" charset="-122"/>
                <a:ea typeface="黑体" panose="02010609060101010101" pitchFamily="2" charset="-122"/>
              </a:rPr>
              <a:t> 后勤及供应链管理</a:t>
            </a:r>
            <a:endParaRPr lang="zh-CN" altLang="en-US" sz="3000" b="1">
              <a:solidFill>
                <a:srgbClr val="FF3300"/>
              </a:solidFill>
              <a:latin typeface="黑体" panose="02010609060101010101" pitchFamily="2" charset="-122"/>
              <a:ea typeface="黑体" panose="0201060906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ppt_x"/>
                                          </p:val>
                                        </p:tav>
                                        <p:tav tm="100000">
                                          <p:val>
                                            <p:strVal val="#ppt_x"/>
                                          </p:val>
                                        </p:tav>
                                      </p:tavLst>
                                    </p:anim>
                                    <p:anim calcmode="lin" valueType="num">
                                      <p:cBhvr additive="base">
                                        <p:cTn id="8" dur="500" fill="hold"/>
                                        <p:tgtEl>
                                          <p:spTgt spid="5120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6" presetClass="entr" presetSubtype="37" fill="hold" grpId="0" nodeType="afterEffect">
                                  <p:stCondLst>
                                    <p:cond delay="0"/>
                                  </p:stCondLst>
                                  <p:childTnLst>
                                    <p:set>
                                      <p:cBhvr>
                                        <p:cTn id="11" dur="1" fill="hold">
                                          <p:stCondLst>
                                            <p:cond delay="0"/>
                                          </p:stCondLst>
                                        </p:cTn>
                                        <p:tgtEl>
                                          <p:spTgt spid="51203">
                                            <p:txEl>
                                              <p:charRg st="0" end="12"/>
                                            </p:txEl>
                                          </p:spTgt>
                                        </p:tgtEl>
                                        <p:attrNameLst>
                                          <p:attrName>style.visibility</p:attrName>
                                        </p:attrNameLst>
                                      </p:cBhvr>
                                      <p:to>
                                        <p:strVal val="visible"/>
                                      </p:to>
                                    </p:set>
                                    <p:animEffect transition="in" filter="barn(outVertical)">
                                      <p:cBhvr>
                                        <p:cTn id="12" dur="500"/>
                                        <p:tgtEl>
                                          <p:spTgt spid="51203">
                                            <p:txEl>
                                              <p:charRg st="0" end="1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par>
                          <p:cTn id="13" fill="hold">
                            <p:stCondLst>
                              <p:cond delay="1000"/>
                            </p:stCondLst>
                            <p:childTnLst>
                              <p:par>
                                <p:cTn id="14" presetID="16" presetClass="entr" presetSubtype="37" fill="hold" grpId="0" nodeType="afterEffect">
                                  <p:stCondLst>
                                    <p:cond delay="0"/>
                                  </p:stCondLst>
                                  <p:childTnLst>
                                    <p:set>
                                      <p:cBhvr>
                                        <p:cTn id="15" dur="1" fill="hold">
                                          <p:stCondLst>
                                            <p:cond delay="0"/>
                                          </p:stCondLst>
                                        </p:cTn>
                                        <p:tgtEl>
                                          <p:spTgt spid="51203">
                                            <p:txEl>
                                              <p:charRg st="12" end="21"/>
                                            </p:txEl>
                                          </p:spTgt>
                                        </p:tgtEl>
                                        <p:attrNameLst>
                                          <p:attrName>style.visibility</p:attrName>
                                        </p:attrNameLst>
                                      </p:cBhvr>
                                      <p:to>
                                        <p:strVal val="visible"/>
                                      </p:to>
                                    </p:set>
                                    <p:animEffect transition="in" filter="barn(outVertical)">
                                      <p:cBhvr>
                                        <p:cTn id="16" dur="500"/>
                                        <p:tgtEl>
                                          <p:spTgt spid="51203">
                                            <p:txEl>
                                              <p:charRg st="12" end="21"/>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CAMERA.WAV"/>
                                        </p:tgtEl>
                                      </p:cMediaNode>
                                    </p:audio>
                                  </p:subTnLst>
                                </p:cTn>
                              </p:par>
                            </p:childTnLst>
                          </p:cTn>
                        </p:par>
                        <p:par>
                          <p:cTn id="17" fill="hold">
                            <p:stCondLst>
                              <p:cond delay="1500"/>
                            </p:stCondLst>
                            <p:childTnLst>
                              <p:par>
                                <p:cTn id="18" presetID="16" presetClass="entr" presetSubtype="37" fill="hold" grpId="0" nodeType="afterEffect">
                                  <p:stCondLst>
                                    <p:cond delay="0"/>
                                  </p:stCondLst>
                                  <p:childTnLst>
                                    <p:set>
                                      <p:cBhvr>
                                        <p:cTn id="19" dur="1" fill="hold">
                                          <p:stCondLst>
                                            <p:cond delay="0"/>
                                          </p:stCondLst>
                                        </p:cTn>
                                        <p:tgtEl>
                                          <p:spTgt spid="51203">
                                            <p:txEl>
                                              <p:charRg st="21" end="29"/>
                                            </p:txEl>
                                          </p:spTgt>
                                        </p:tgtEl>
                                        <p:attrNameLst>
                                          <p:attrName>style.visibility</p:attrName>
                                        </p:attrNameLst>
                                      </p:cBhvr>
                                      <p:to>
                                        <p:strVal val="visible"/>
                                      </p:to>
                                    </p:set>
                                    <p:animEffect transition="in" filter="barn(outVertical)">
                                      <p:cBhvr>
                                        <p:cTn id="20" dur="500"/>
                                        <p:tgtEl>
                                          <p:spTgt spid="51203">
                                            <p:txEl>
                                              <p:charRg st="21" end="29"/>
                                            </p:txEl>
                                          </p:spTgt>
                                        </p:tgtEl>
                                      </p:cBhvr>
                                    </p:animEffect>
                                  </p:childTnLst>
                                  <p:subTnLst>
                                    <p:audio>
                                      <p:cMediaNode>
                                        <p:cTn display="0" masterRel="sameClick">
                                          <p:stCondLst>
                                            <p:cond evt="begin" delay="0">
                                              <p:tn val="18"/>
                                            </p:cond>
                                          </p:stCondLst>
                                          <p:endCondLst>
                                            <p:cond evt="onStopAudio" delay="0">
                                              <p:tgtEl>
                                                <p:sldTgt/>
                                              </p:tgtEl>
                                            </p:cond>
                                          </p:endCondLst>
                                        </p:cTn>
                                        <p:tgtEl>
                                          <p:sndTgt r:embed="rId2" name="CAMERA.WAV"/>
                                        </p:tgtEl>
                                      </p:cMediaNode>
                                    </p:audio>
                                  </p:subTnLst>
                                </p:cTn>
                              </p:par>
                            </p:childTnLst>
                          </p:cTn>
                        </p:par>
                        <p:par>
                          <p:cTn id="21" fill="hold">
                            <p:stCondLst>
                              <p:cond delay="2000"/>
                            </p:stCondLst>
                            <p:childTnLst>
                              <p:par>
                                <p:cTn id="22" presetID="16" presetClass="entr" presetSubtype="37" fill="hold" grpId="0" nodeType="afterEffect">
                                  <p:stCondLst>
                                    <p:cond delay="0"/>
                                  </p:stCondLst>
                                  <p:childTnLst>
                                    <p:set>
                                      <p:cBhvr>
                                        <p:cTn id="23" dur="1" fill="hold">
                                          <p:stCondLst>
                                            <p:cond delay="0"/>
                                          </p:stCondLst>
                                        </p:cTn>
                                        <p:tgtEl>
                                          <p:spTgt spid="51203">
                                            <p:txEl>
                                              <p:charRg st="29" end="35"/>
                                            </p:txEl>
                                          </p:spTgt>
                                        </p:tgtEl>
                                        <p:attrNameLst>
                                          <p:attrName>style.visibility</p:attrName>
                                        </p:attrNameLst>
                                      </p:cBhvr>
                                      <p:to>
                                        <p:strVal val="visible"/>
                                      </p:to>
                                    </p:set>
                                    <p:animEffect transition="in" filter="barn(outVertical)">
                                      <p:cBhvr>
                                        <p:cTn id="24" dur="500"/>
                                        <p:tgtEl>
                                          <p:spTgt spid="51203">
                                            <p:txEl>
                                              <p:charRg st="29" end="35"/>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2" name="CAMERA.WAV"/>
                                        </p:tgtEl>
                                      </p:cMediaNode>
                                    </p:audio>
                                  </p:subTnLst>
                                </p:cTn>
                              </p:par>
                            </p:childTnLst>
                          </p:cTn>
                        </p:par>
                        <p:par>
                          <p:cTn id="25" fill="hold">
                            <p:stCondLst>
                              <p:cond delay="2500"/>
                            </p:stCondLst>
                            <p:childTnLst>
                              <p:par>
                                <p:cTn id="26" presetID="16" presetClass="entr" presetSubtype="37" fill="hold" grpId="0" nodeType="afterEffect">
                                  <p:stCondLst>
                                    <p:cond delay="0"/>
                                  </p:stCondLst>
                                  <p:childTnLst>
                                    <p:set>
                                      <p:cBhvr>
                                        <p:cTn id="27" dur="1" fill="hold">
                                          <p:stCondLst>
                                            <p:cond delay="0"/>
                                          </p:stCondLst>
                                        </p:cTn>
                                        <p:tgtEl>
                                          <p:spTgt spid="51203">
                                            <p:txEl>
                                              <p:charRg st="35" end="41"/>
                                            </p:txEl>
                                          </p:spTgt>
                                        </p:tgtEl>
                                        <p:attrNameLst>
                                          <p:attrName>style.visibility</p:attrName>
                                        </p:attrNameLst>
                                      </p:cBhvr>
                                      <p:to>
                                        <p:strVal val="visible"/>
                                      </p:to>
                                    </p:set>
                                    <p:animEffect transition="in" filter="barn(outVertical)">
                                      <p:cBhvr>
                                        <p:cTn id="28" dur="500"/>
                                        <p:tgtEl>
                                          <p:spTgt spid="51203">
                                            <p:txEl>
                                              <p:charRg st="35" end="41"/>
                                            </p:txEl>
                                          </p:spTgt>
                                        </p:tgtEl>
                                      </p:cBhvr>
                                    </p:animEffect>
                                  </p:childTnLst>
                                  <p:subTnLst>
                                    <p:audio>
                                      <p:cMediaNode>
                                        <p:cTn display="0" masterRel="sameClick">
                                          <p:stCondLst>
                                            <p:cond evt="begin" delay="0">
                                              <p:tn val="26"/>
                                            </p:cond>
                                          </p:stCondLst>
                                          <p:endCondLst>
                                            <p:cond evt="onStopAudio" delay="0">
                                              <p:tgtEl>
                                                <p:sldTgt/>
                                              </p:tgtEl>
                                            </p:cond>
                                          </p:endCondLst>
                                        </p:cTn>
                                        <p:tgtEl>
                                          <p:sndTgt r:embed="rId2" name="CAMERA.WAV"/>
                                        </p:tgtEl>
                                      </p:cMediaNode>
                                    </p:audio>
                                  </p:subTnLst>
                                </p:cTn>
                              </p:par>
                            </p:childTnLst>
                          </p:cTn>
                        </p:par>
                        <p:par>
                          <p:cTn id="29" fill="hold">
                            <p:stCondLst>
                              <p:cond delay="3000"/>
                            </p:stCondLst>
                            <p:childTnLst>
                              <p:par>
                                <p:cTn id="30" presetID="16" presetClass="entr" presetSubtype="37" fill="hold" grpId="0" nodeType="afterEffect">
                                  <p:stCondLst>
                                    <p:cond delay="0"/>
                                  </p:stCondLst>
                                  <p:childTnLst>
                                    <p:set>
                                      <p:cBhvr>
                                        <p:cTn id="31" dur="1" fill="hold">
                                          <p:stCondLst>
                                            <p:cond delay="0"/>
                                          </p:stCondLst>
                                        </p:cTn>
                                        <p:tgtEl>
                                          <p:spTgt spid="51203">
                                            <p:txEl>
                                              <p:charRg st="41" end="52"/>
                                            </p:txEl>
                                          </p:spTgt>
                                        </p:tgtEl>
                                        <p:attrNameLst>
                                          <p:attrName>style.visibility</p:attrName>
                                        </p:attrNameLst>
                                      </p:cBhvr>
                                      <p:to>
                                        <p:strVal val="visible"/>
                                      </p:to>
                                    </p:set>
                                    <p:animEffect transition="in" filter="barn(outVertical)">
                                      <p:cBhvr>
                                        <p:cTn id="32" dur="500"/>
                                        <p:tgtEl>
                                          <p:spTgt spid="51203">
                                            <p:txEl>
                                              <p:charRg st="41" end="52"/>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par>
                          <p:cTn id="33" fill="hold">
                            <p:stCondLst>
                              <p:cond delay="3500"/>
                            </p:stCondLst>
                            <p:childTnLst>
                              <p:par>
                                <p:cTn id="34" presetID="16" presetClass="entr" presetSubtype="37" fill="hold" grpId="0" nodeType="afterEffect">
                                  <p:stCondLst>
                                    <p:cond delay="0"/>
                                  </p:stCondLst>
                                  <p:childTnLst>
                                    <p:set>
                                      <p:cBhvr>
                                        <p:cTn id="35" dur="1" fill="hold">
                                          <p:stCondLst>
                                            <p:cond delay="0"/>
                                          </p:stCondLst>
                                        </p:cTn>
                                        <p:tgtEl>
                                          <p:spTgt spid="51203">
                                            <p:txEl>
                                              <p:charRg st="52" end="62"/>
                                            </p:txEl>
                                          </p:spTgt>
                                        </p:tgtEl>
                                        <p:attrNameLst>
                                          <p:attrName>style.visibility</p:attrName>
                                        </p:attrNameLst>
                                      </p:cBhvr>
                                      <p:to>
                                        <p:strVal val="visible"/>
                                      </p:to>
                                    </p:set>
                                    <p:animEffect transition="in" filter="barn(outVertical)">
                                      <p:cBhvr>
                                        <p:cTn id="36" dur="500"/>
                                        <p:tgtEl>
                                          <p:spTgt spid="51203">
                                            <p:txEl>
                                              <p:charRg st="52" end="62"/>
                                            </p:txEl>
                                          </p:spTgt>
                                        </p:tgtEl>
                                      </p:cBhvr>
                                    </p:animEffect>
                                  </p:childTnLst>
                                  <p:subTnLst>
                                    <p:audio>
                                      <p:cMediaNode>
                                        <p:cTn display="0" masterRel="sameClick">
                                          <p:stCondLst>
                                            <p:cond evt="begin" delay="0">
                                              <p:tn val="34"/>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advAuto="100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30721"/>
          <p:cNvSpPr>
            <a:spLocks noGrp="1"/>
          </p:cNvSpPr>
          <p:nvPr>
            <p:ph type="title"/>
          </p:nvPr>
        </p:nvSpPr>
        <p:spPr>
          <a:xfrm>
            <a:off x="1143000" y="144463"/>
            <a:ext cx="7772400" cy="1431925"/>
          </a:xfrm>
          <a:solidFill>
            <a:schemeClr val="tx1"/>
          </a:solidFill>
          <a:ln/>
        </p:spPr>
        <p:txBody>
          <a:bodyPr anchor="b" anchorCtr="0">
            <a:spAutoFit/>
          </a:bodyPr>
          <a:p>
            <a:r>
              <a:rPr lang="zh-CN" altLang="en-US" dirty="0">
                <a:solidFill>
                  <a:srgbClr val="FF3300"/>
                </a:solidFill>
                <a:latin typeface="隶书" panose="02010509060101010101" pitchFamily="49" charset="-122"/>
                <a:ea typeface="隶书" panose="02010509060101010101" pitchFamily="49" charset="-122"/>
              </a:rPr>
              <a:t>国有企业的贡献 </a:t>
            </a:r>
            <a:r>
              <a:rPr lang="en-US" altLang="zh-CN">
                <a:solidFill>
                  <a:srgbClr val="FF3300"/>
                </a:solidFill>
                <a:latin typeface="隶书" panose="02010509060101010101" pitchFamily="49" charset="-122"/>
                <a:ea typeface="隶书" panose="02010509060101010101" pitchFamily="49" charset="-122"/>
              </a:rPr>
              <a:t>--------</a:t>
            </a:r>
            <a:br>
              <a:rPr lang="en-US" altLang="zh-CN">
                <a:solidFill>
                  <a:srgbClr val="FF3300"/>
                </a:solidFill>
                <a:latin typeface="隶书" panose="02010509060101010101" pitchFamily="49" charset="-122"/>
                <a:ea typeface="隶书" panose="02010509060101010101" pitchFamily="49" charset="-122"/>
              </a:rPr>
            </a:br>
            <a:r>
              <a:rPr lang="en-US" altLang="zh-CN">
                <a:solidFill>
                  <a:srgbClr val="FF3300"/>
                </a:solidFill>
                <a:latin typeface="隶书" panose="02010509060101010101" pitchFamily="49" charset="-122"/>
                <a:ea typeface="隶书" panose="02010509060101010101" pitchFamily="49" charset="-122"/>
              </a:rPr>
              <a:t>            </a:t>
            </a:r>
            <a:r>
              <a:rPr lang="zh-CN" altLang="en-US" sz="3600" dirty="0">
                <a:solidFill>
                  <a:srgbClr val="FF3300"/>
                </a:solidFill>
                <a:latin typeface="黑体" panose="02010609060101010101" pitchFamily="2" charset="-122"/>
                <a:ea typeface="黑体" panose="02010609060101010101" pitchFamily="2" charset="-122"/>
              </a:rPr>
              <a:t>国民经济的支柱</a:t>
            </a:r>
            <a:endParaRPr lang="zh-CN" altLang="en-US" dirty="0">
              <a:solidFill>
                <a:srgbClr val="66FF33"/>
              </a:solidFill>
              <a:ea typeface="方正舒体" panose="02010601030101010101" pitchFamily="2" charset="-122"/>
            </a:endParaRPr>
          </a:p>
        </p:txBody>
      </p:sp>
      <p:sp>
        <p:nvSpPr>
          <p:cNvPr id="30723" name="文本占位符 30722"/>
          <p:cNvSpPr>
            <a:spLocks noGrp="1"/>
          </p:cNvSpPr>
          <p:nvPr>
            <p:ph type="body" idx="1"/>
          </p:nvPr>
        </p:nvSpPr>
        <p:spPr>
          <a:xfrm>
            <a:off x="1219200" y="2044700"/>
            <a:ext cx="7391400" cy="4114800"/>
          </a:xfrm>
          <a:solidFill>
            <a:schemeClr val="tx1"/>
          </a:solidFill>
          <a:ln/>
        </p:spPr>
        <p:txBody>
          <a:bodyPr/>
          <a:p>
            <a:pPr marL="414655" indent="-414655" defTabSz="1103630">
              <a:buNone/>
            </a:pPr>
            <a:r>
              <a:rPr lang="en-US" altLang="zh-CN" sz="2900">
                <a:solidFill>
                  <a:srgbClr val="FF3300"/>
                </a:solidFill>
                <a:ea typeface="黑体" panose="02010609060101010101" pitchFamily="2" charset="-122"/>
              </a:rPr>
              <a:t>◎  </a:t>
            </a:r>
            <a:r>
              <a:rPr lang="zh-CN" altLang="en-US" sz="2900" b="1" dirty="0">
                <a:solidFill>
                  <a:srgbClr val="FF3300"/>
                </a:solidFill>
                <a:latin typeface="黑体" panose="02010609060101010101" pitchFamily="2" charset="-122"/>
                <a:ea typeface="黑体" panose="02010609060101010101" pitchFamily="2" charset="-122"/>
              </a:rPr>
              <a:t>资产占有率高</a:t>
            </a:r>
            <a:endParaRPr lang="zh-CN" altLang="en-US" sz="2900" b="1" dirty="0">
              <a:solidFill>
                <a:srgbClr val="FF3300"/>
              </a:solidFill>
              <a:latin typeface="黑体" panose="02010609060101010101" pitchFamily="2" charset="-122"/>
              <a:ea typeface="黑体" panose="02010609060101010101" pitchFamily="2" charset="-122"/>
            </a:endParaRPr>
          </a:p>
          <a:p>
            <a:pPr marL="414655" indent="-414655" defTabSz="1103630">
              <a:buNone/>
            </a:pPr>
            <a:r>
              <a:rPr lang="zh-CN" altLang="en-US" sz="2800" b="1" dirty="0">
                <a:solidFill>
                  <a:srgbClr val="FF3300"/>
                </a:solidFill>
                <a:latin typeface="黑体" panose="02010609060101010101" pitchFamily="2" charset="-122"/>
                <a:ea typeface="黑体" panose="02010609060101010101" pitchFamily="2" charset="-122"/>
              </a:rPr>
              <a:t>     </a:t>
            </a:r>
            <a:r>
              <a:rPr lang="en-US" altLang="zh-CN" sz="2800" b="1">
                <a:solidFill>
                  <a:srgbClr val="FF3300"/>
                </a:solidFill>
                <a:latin typeface="黑体" panose="02010609060101010101" pitchFamily="2" charset="-122"/>
                <a:ea typeface="黑体" panose="02010609060101010101" pitchFamily="2" charset="-122"/>
              </a:rPr>
              <a:t>--------  </a:t>
            </a:r>
            <a:r>
              <a:rPr lang="zh-CN" altLang="en-US" sz="2200" b="1" dirty="0">
                <a:solidFill>
                  <a:srgbClr val="FF3300"/>
                </a:solidFill>
                <a:latin typeface="黑体" panose="02010609060101010101" pitchFamily="2" charset="-122"/>
                <a:ea typeface="黑体" panose="02010609060101010101" pitchFamily="2" charset="-122"/>
              </a:rPr>
              <a:t>在大中型企业中国有企业占   </a:t>
            </a:r>
            <a:r>
              <a:rPr lang="en-US" altLang="zh-CN" sz="2200" b="1">
                <a:solidFill>
                  <a:srgbClr val="FF3300"/>
                </a:solidFill>
                <a:latin typeface="黑体" panose="02010609060101010101" pitchFamily="2" charset="-122"/>
                <a:ea typeface="黑体" panose="02010609060101010101" pitchFamily="2" charset="-122"/>
              </a:rPr>
              <a:t>74.7%</a:t>
            </a:r>
            <a:endParaRPr lang="en-US" altLang="zh-CN" sz="2200" b="1">
              <a:solidFill>
                <a:srgbClr val="FF3300"/>
              </a:solidFill>
              <a:latin typeface="黑体" panose="02010609060101010101" pitchFamily="2" charset="-122"/>
              <a:ea typeface="黑体" panose="02010609060101010101" pitchFamily="2" charset="-122"/>
            </a:endParaRPr>
          </a:p>
          <a:p>
            <a:pPr marL="414655" indent="-414655" defTabSz="1103630">
              <a:buNone/>
            </a:pPr>
            <a:r>
              <a:rPr lang="en-US" altLang="zh-CN" sz="2900" b="1">
                <a:solidFill>
                  <a:srgbClr val="FF3300"/>
                </a:solidFill>
                <a:latin typeface="黑体" panose="02010609060101010101" pitchFamily="2" charset="-122"/>
                <a:ea typeface="黑体" panose="02010609060101010101" pitchFamily="2" charset="-122"/>
              </a:rPr>
              <a:t>◎  </a:t>
            </a:r>
            <a:r>
              <a:rPr lang="zh-CN" altLang="en-US" sz="2900" b="1" dirty="0">
                <a:solidFill>
                  <a:srgbClr val="FF3300"/>
                </a:solidFill>
                <a:latin typeface="黑体" panose="02010609060101010101" pitchFamily="2" charset="-122"/>
                <a:ea typeface="黑体" panose="02010609060101010101" pitchFamily="2" charset="-122"/>
              </a:rPr>
              <a:t>职工人数比例大</a:t>
            </a:r>
            <a:endParaRPr lang="zh-CN" altLang="en-US" sz="2900" b="1" dirty="0">
              <a:solidFill>
                <a:srgbClr val="FF3300"/>
              </a:solidFill>
              <a:latin typeface="黑体" panose="02010609060101010101" pitchFamily="2" charset="-122"/>
              <a:ea typeface="黑体" panose="02010609060101010101" pitchFamily="2" charset="-122"/>
            </a:endParaRPr>
          </a:p>
          <a:p>
            <a:pPr marL="414655" indent="-414655" defTabSz="1103630">
              <a:buNone/>
            </a:pPr>
            <a:r>
              <a:rPr lang="zh-CN" altLang="en-US" sz="2900" b="1" dirty="0">
                <a:solidFill>
                  <a:srgbClr val="FF3300"/>
                </a:solidFill>
                <a:latin typeface="黑体" panose="02010609060101010101" pitchFamily="2" charset="-122"/>
                <a:ea typeface="黑体" panose="02010609060101010101" pitchFamily="2" charset="-122"/>
              </a:rPr>
              <a:t>     </a:t>
            </a:r>
            <a:r>
              <a:rPr lang="en-US" altLang="zh-CN" sz="2900" b="1">
                <a:solidFill>
                  <a:srgbClr val="FF3300"/>
                </a:solidFill>
                <a:latin typeface="黑体" panose="02010609060101010101" pitchFamily="2" charset="-122"/>
                <a:ea typeface="黑体" panose="02010609060101010101" pitchFamily="2" charset="-122"/>
              </a:rPr>
              <a:t>--------  </a:t>
            </a:r>
            <a:r>
              <a:rPr lang="zh-CN" altLang="en-US" sz="2200" b="1" dirty="0">
                <a:solidFill>
                  <a:srgbClr val="FF3300"/>
                </a:solidFill>
                <a:latin typeface="黑体" panose="02010609060101010101" pitchFamily="2" charset="-122"/>
                <a:ea typeface="黑体" panose="02010609060101010101" pitchFamily="2" charset="-122"/>
              </a:rPr>
              <a:t>在大中型企业中国有企业职工占 </a:t>
            </a:r>
            <a:r>
              <a:rPr lang="en-US" altLang="zh-CN" sz="2200" b="1">
                <a:solidFill>
                  <a:srgbClr val="FF3300"/>
                </a:solidFill>
                <a:latin typeface="黑体" panose="02010609060101010101" pitchFamily="2" charset="-122"/>
                <a:ea typeface="黑体" panose="02010609060101010101" pitchFamily="2" charset="-122"/>
              </a:rPr>
              <a:t>83.4%</a:t>
            </a:r>
            <a:endParaRPr lang="en-US" altLang="zh-CN" sz="2200" b="1">
              <a:solidFill>
                <a:srgbClr val="FF3300"/>
              </a:solidFill>
              <a:latin typeface="黑体" panose="02010609060101010101" pitchFamily="2" charset="-122"/>
              <a:ea typeface="黑体" panose="02010609060101010101" pitchFamily="2" charset="-122"/>
            </a:endParaRPr>
          </a:p>
          <a:p>
            <a:pPr marL="414655" indent="-414655" defTabSz="1103630">
              <a:buNone/>
            </a:pPr>
            <a:r>
              <a:rPr lang="en-US" altLang="zh-CN" sz="2900" b="1">
                <a:solidFill>
                  <a:srgbClr val="FF3300"/>
                </a:solidFill>
                <a:latin typeface="黑体" panose="02010609060101010101" pitchFamily="2" charset="-122"/>
                <a:ea typeface="黑体" panose="02010609060101010101" pitchFamily="2" charset="-122"/>
              </a:rPr>
              <a:t>◎  </a:t>
            </a:r>
            <a:r>
              <a:rPr lang="zh-CN" altLang="en-US" sz="2900" b="1" dirty="0">
                <a:solidFill>
                  <a:srgbClr val="FF3300"/>
                </a:solidFill>
                <a:latin typeface="黑体" panose="02010609060101010101" pitchFamily="2" charset="-122"/>
                <a:ea typeface="黑体" panose="02010609060101010101" pitchFamily="2" charset="-122"/>
              </a:rPr>
              <a:t>工商税收比例高</a:t>
            </a:r>
            <a:endParaRPr lang="zh-CN" altLang="en-US" sz="2900" b="1" dirty="0">
              <a:solidFill>
                <a:srgbClr val="FF3300"/>
              </a:solidFill>
              <a:latin typeface="黑体" panose="02010609060101010101" pitchFamily="2" charset="-122"/>
              <a:ea typeface="黑体" panose="02010609060101010101" pitchFamily="2" charset="-122"/>
            </a:endParaRPr>
          </a:p>
          <a:p>
            <a:pPr marL="414655" indent="-414655" defTabSz="1103630">
              <a:buNone/>
            </a:pPr>
            <a:r>
              <a:rPr lang="zh-CN" altLang="en-US" sz="2200" b="1" dirty="0">
                <a:solidFill>
                  <a:srgbClr val="FF3300"/>
                </a:solidFill>
                <a:latin typeface="黑体" panose="02010609060101010101" pitchFamily="2" charset="-122"/>
                <a:ea typeface="黑体" panose="02010609060101010101" pitchFamily="2" charset="-122"/>
              </a:rPr>
              <a:t>      </a:t>
            </a:r>
            <a:r>
              <a:rPr lang="en-US" altLang="zh-CN" sz="2900" b="1">
                <a:solidFill>
                  <a:srgbClr val="FF3300"/>
                </a:solidFill>
                <a:latin typeface="黑体" panose="02010609060101010101" pitchFamily="2" charset="-122"/>
                <a:ea typeface="黑体" panose="02010609060101010101" pitchFamily="2" charset="-122"/>
              </a:rPr>
              <a:t>--------  </a:t>
            </a:r>
            <a:r>
              <a:rPr lang="zh-CN" altLang="en-US" sz="2200" b="1" dirty="0">
                <a:solidFill>
                  <a:srgbClr val="FF3300"/>
                </a:solidFill>
                <a:latin typeface="黑体" panose="02010609060101010101" pitchFamily="2" charset="-122"/>
                <a:ea typeface="黑体" panose="02010609060101010101" pitchFamily="2" charset="-122"/>
              </a:rPr>
              <a:t>大中型企业的税收占  </a:t>
            </a:r>
            <a:r>
              <a:rPr lang="en-US" altLang="zh-CN" sz="2200" b="1">
                <a:solidFill>
                  <a:srgbClr val="FF3300"/>
                </a:solidFill>
                <a:latin typeface="黑体" panose="02010609060101010101" pitchFamily="2" charset="-122"/>
                <a:ea typeface="黑体" panose="02010609060101010101" pitchFamily="2" charset="-122"/>
              </a:rPr>
              <a:t>80%</a:t>
            </a:r>
            <a:endParaRPr lang="en-US" altLang="zh-CN" sz="2200" b="1">
              <a:solidFill>
                <a:srgbClr val="FF3300"/>
              </a:solidFill>
              <a:latin typeface="黑体" panose="02010609060101010101" pitchFamily="2" charset="-122"/>
              <a:ea typeface="黑体" panose="02010609060101010101" pitchFamily="2" charset="-122"/>
            </a:endParaRPr>
          </a:p>
          <a:p>
            <a:pPr marL="414655" indent="-414655" defTabSz="1103630">
              <a:buNone/>
            </a:pPr>
            <a:r>
              <a:rPr lang="en-US" altLang="zh-CN" sz="2900" b="1">
                <a:solidFill>
                  <a:srgbClr val="FF3300"/>
                </a:solidFill>
                <a:latin typeface="黑体" panose="02010609060101010101" pitchFamily="2" charset="-122"/>
                <a:ea typeface="黑体" panose="02010609060101010101" pitchFamily="2" charset="-122"/>
              </a:rPr>
              <a:t>◎  </a:t>
            </a:r>
            <a:r>
              <a:rPr lang="zh-CN" altLang="en-US" sz="2900" b="1" dirty="0">
                <a:solidFill>
                  <a:srgbClr val="FF3300"/>
                </a:solidFill>
                <a:latin typeface="黑体" panose="02010609060101010101" pitchFamily="2" charset="-122"/>
                <a:ea typeface="黑体" panose="02010609060101010101" pitchFamily="2" charset="-122"/>
              </a:rPr>
              <a:t>我国</a:t>
            </a:r>
            <a:r>
              <a:rPr lang="en-US" altLang="zh-CN" sz="2900" b="1">
                <a:solidFill>
                  <a:srgbClr val="FF3300"/>
                </a:solidFill>
                <a:latin typeface="黑体" panose="02010609060101010101" pitchFamily="2" charset="-122"/>
                <a:ea typeface="黑体" panose="02010609060101010101" pitchFamily="2" charset="-122"/>
              </a:rPr>
              <a:t>GDP</a:t>
            </a:r>
            <a:r>
              <a:rPr lang="zh-CN" altLang="en-US" sz="2900" b="1" dirty="0">
                <a:solidFill>
                  <a:srgbClr val="FF3300"/>
                </a:solidFill>
                <a:latin typeface="黑体" panose="02010609060101010101" pitchFamily="2" charset="-122"/>
                <a:ea typeface="黑体" panose="02010609060101010101" pitchFamily="2" charset="-122"/>
              </a:rPr>
              <a:t>每年增长</a:t>
            </a:r>
            <a:r>
              <a:rPr lang="en-US" altLang="zh-CN" sz="2900" b="1">
                <a:solidFill>
                  <a:srgbClr val="FF3300"/>
                </a:solidFill>
                <a:latin typeface="黑体" panose="02010609060101010101" pitchFamily="2" charset="-122"/>
                <a:ea typeface="黑体" panose="02010609060101010101" pitchFamily="2" charset="-122"/>
              </a:rPr>
              <a:t>7%-10%</a:t>
            </a:r>
            <a:r>
              <a:rPr lang="zh-CN" altLang="en-US" sz="2900" b="1" dirty="0">
                <a:solidFill>
                  <a:srgbClr val="FF3300"/>
                </a:solidFill>
                <a:latin typeface="黑体" panose="02010609060101010101" pitchFamily="2" charset="-122"/>
                <a:ea typeface="黑体" panose="02010609060101010101" pitchFamily="2" charset="-122"/>
              </a:rPr>
              <a:t>的主要贡献者</a:t>
            </a:r>
            <a:endParaRPr lang="zh-CN" altLang="en-US" sz="2900" dirty="0">
              <a:ea typeface="黑体" panose="02010609060101010101" pitchFamily="2" charset="-122"/>
            </a:endParaRPr>
          </a:p>
        </p:txBody>
      </p:sp>
    </p:spTree>
  </p:cSld>
  <p:clrMapOvr>
    <a:masterClrMapping/>
  </p:clrMapOvr>
  <p:transition>
    <p:blinds/>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31745"/>
          <p:cNvSpPr>
            <a:spLocks noGrp="1"/>
          </p:cNvSpPr>
          <p:nvPr>
            <p:ph type="title"/>
          </p:nvPr>
        </p:nvSpPr>
        <p:spPr>
          <a:xfrm>
            <a:off x="1371600" y="0"/>
            <a:ext cx="7772400" cy="1800225"/>
          </a:xfrm>
          <a:solidFill>
            <a:schemeClr val="tx1"/>
          </a:solidFill>
          <a:ln/>
        </p:spPr>
        <p:txBody>
          <a:bodyPr wrap="square" anchor="b" anchorCtr="0">
            <a:spAutoFit/>
          </a:bodyPr>
          <a:p>
            <a:r>
              <a:rPr lang="zh-CN" altLang="en-US" sz="3600" dirty="0">
                <a:solidFill>
                  <a:srgbClr val="FF3300"/>
                </a:solidFill>
                <a:latin typeface="隶书" panose="02010509060101010101" pitchFamily="49" charset="-122"/>
                <a:ea typeface="隶书" panose="02010509060101010101" pitchFamily="49" charset="-122"/>
              </a:rPr>
              <a:t>国有企业存在的问题</a:t>
            </a:r>
            <a:br>
              <a:rPr lang="zh-CN" altLang="en-US" sz="3600" dirty="0">
                <a:solidFill>
                  <a:srgbClr val="FF3300"/>
                </a:solidFill>
                <a:latin typeface="隶书" panose="02010509060101010101" pitchFamily="49" charset="-122"/>
                <a:ea typeface="隶书" panose="02010509060101010101" pitchFamily="49" charset="-122"/>
              </a:rPr>
            </a:br>
            <a:r>
              <a:rPr lang="zh-CN" altLang="en-US" sz="3600" dirty="0">
                <a:solidFill>
                  <a:srgbClr val="FF3300"/>
                </a:solidFill>
                <a:latin typeface="隶书" panose="02010509060101010101" pitchFamily="49" charset="-122"/>
                <a:ea typeface="隶书" panose="02010509060101010101" pitchFamily="49" charset="-122"/>
              </a:rPr>
              <a:t>        </a:t>
            </a:r>
            <a:r>
              <a:rPr lang="en-US" altLang="zh-CN" sz="3600">
                <a:solidFill>
                  <a:srgbClr val="FF3300"/>
                </a:solidFill>
                <a:latin typeface="隶书" panose="02010509060101010101" pitchFamily="49" charset="-122"/>
                <a:ea typeface="隶书" panose="02010509060101010101" pitchFamily="49" charset="-122"/>
              </a:rPr>
              <a:t>-----  </a:t>
            </a:r>
            <a:r>
              <a:rPr lang="zh-CN" altLang="en-US" sz="3600" dirty="0">
                <a:solidFill>
                  <a:srgbClr val="FF3300"/>
                </a:solidFill>
                <a:latin typeface="隶书" panose="02010509060101010101" pitchFamily="49" charset="-122"/>
                <a:ea typeface="隶书" panose="02010509060101010101" pitchFamily="49" charset="-122"/>
              </a:rPr>
              <a:t>经济运行质量不高</a:t>
            </a:r>
            <a:br>
              <a:rPr lang="zh-CN" altLang="en-US" sz="4000" dirty="0">
                <a:solidFill>
                  <a:srgbClr val="66FF33"/>
                </a:solidFill>
                <a:ea typeface="方正舒体" panose="02010601030101010101" pitchFamily="2" charset="-122"/>
              </a:rPr>
            </a:br>
            <a:endParaRPr lang="zh-CN" altLang="en-US" sz="4000" dirty="0">
              <a:solidFill>
                <a:srgbClr val="66FF33"/>
              </a:solidFill>
              <a:ea typeface="方正舒体" panose="02010601030101010101" pitchFamily="2" charset="-122"/>
            </a:endParaRPr>
          </a:p>
        </p:txBody>
      </p:sp>
      <p:sp>
        <p:nvSpPr>
          <p:cNvPr id="31747" name="文本占位符 31746"/>
          <p:cNvSpPr>
            <a:spLocks noGrp="1"/>
          </p:cNvSpPr>
          <p:nvPr>
            <p:ph type="body" idx="1"/>
          </p:nvPr>
        </p:nvSpPr>
        <p:spPr>
          <a:xfrm>
            <a:off x="1219200" y="2057400"/>
            <a:ext cx="7086600" cy="4572000"/>
          </a:xfrm>
          <a:solidFill>
            <a:schemeClr val="tx1"/>
          </a:solidFill>
          <a:ln/>
        </p:spPr>
        <p:txBody>
          <a:bodyPr/>
          <a:p>
            <a:pPr marL="414655" indent="-414655" defTabSz="1103630">
              <a:lnSpc>
                <a:spcPct val="90000"/>
              </a:lnSpc>
              <a:buNone/>
            </a:pPr>
            <a:r>
              <a:rPr lang="en-US" altLang="zh-CN" sz="3300" b="1">
                <a:solidFill>
                  <a:srgbClr val="FF3300"/>
                </a:solidFill>
                <a:latin typeface="黑体" panose="02010609060101010101" pitchFamily="2" charset="-122"/>
                <a:ea typeface="黑体" panose="02010609060101010101" pitchFamily="2" charset="-122"/>
              </a:rPr>
              <a:t>◎</a:t>
            </a:r>
            <a:r>
              <a:rPr lang="en-US" altLang="zh-CN" sz="3000" b="1">
                <a:solidFill>
                  <a:srgbClr val="FF3300"/>
                </a:solidFill>
                <a:latin typeface="黑体" panose="02010609060101010101" pitchFamily="2" charset="-122"/>
                <a:ea typeface="黑体" panose="02010609060101010101" pitchFamily="2" charset="-122"/>
              </a:rPr>
              <a:t> </a:t>
            </a:r>
            <a:r>
              <a:rPr lang="zh-CN" altLang="en-US" sz="2600" b="1" dirty="0">
                <a:solidFill>
                  <a:srgbClr val="FF3300"/>
                </a:solidFill>
                <a:latin typeface="黑体" panose="02010609060101010101" pitchFamily="2" charset="-122"/>
                <a:ea typeface="黑体" panose="02010609060101010101" pitchFamily="2" charset="-122"/>
              </a:rPr>
              <a:t>生产率低：</a:t>
            </a:r>
            <a:endParaRPr lang="zh-CN" altLang="en-US" sz="26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钢铁为例 ：</a:t>
            </a:r>
            <a:r>
              <a:rPr lang="en-US" altLang="zh-CN" sz="1800" b="1">
                <a:solidFill>
                  <a:srgbClr val="FF3300"/>
                </a:solidFill>
                <a:latin typeface="黑体" panose="02010609060101010101" pitchFamily="2" charset="-122"/>
                <a:ea typeface="黑体" panose="02010609060101010101" pitchFamily="2" charset="-122"/>
              </a:rPr>
              <a:t>32/224/760 </a:t>
            </a:r>
            <a:r>
              <a:rPr lang="zh-CN" altLang="en-US" sz="1800" b="1" dirty="0">
                <a:solidFill>
                  <a:srgbClr val="FF3300"/>
                </a:solidFill>
                <a:latin typeface="黑体" panose="02010609060101010101" pitchFamily="2" charset="-122"/>
                <a:ea typeface="黑体" panose="02010609060101010101" pitchFamily="2" charset="-122"/>
              </a:rPr>
              <a:t>（吨</a:t>
            </a:r>
            <a:r>
              <a:rPr lang="en-US" altLang="zh-CN" sz="1800" b="1">
                <a:solidFill>
                  <a:srgbClr val="FF3300"/>
                </a:solidFill>
                <a:latin typeface="黑体" panose="02010609060101010101" pitchFamily="2" charset="-122"/>
                <a:ea typeface="黑体" panose="02010609060101010101" pitchFamily="2" charset="-122"/>
              </a:rPr>
              <a:t>/</a:t>
            </a:r>
            <a:r>
              <a:rPr lang="zh-CN" altLang="en-US" sz="1800" b="1" dirty="0">
                <a:solidFill>
                  <a:srgbClr val="FF3300"/>
                </a:solidFill>
                <a:latin typeface="黑体" panose="02010609060101010101" pitchFamily="2" charset="-122"/>
                <a:ea typeface="黑体" panose="02010609060101010101" pitchFamily="2" charset="-122"/>
              </a:rPr>
              <a:t>人年）只</a:t>
            </a:r>
            <a:r>
              <a:rPr lang="en-US" altLang="zh-CN" sz="1800" b="1">
                <a:solidFill>
                  <a:srgbClr val="FF3300"/>
                </a:solidFill>
                <a:latin typeface="黑体" panose="02010609060101010101" pitchFamily="2" charset="-122"/>
                <a:ea typeface="黑体" panose="02010609060101010101" pitchFamily="2" charset="-122"/>
              </a:rPr>
              <a:t>5%</a:t>
            </a:r>
            <a:r>
              <a:rPr lang="zh-CN" altLang="en-US" sz="1800" b="1" dirty="0">
                <a:solidFill>
                  <a:srgbClr val="FF3300"/>
                </a:solidFill>
                <a:latin typeface="黑体" panose="02010609060101010101" pitchFamily="2" charset="-122"/>
                <a:ea typeface="黑体" panose="02010609060101010101" pitchFamily="2" charset="-122"/>
              </a:rPr>
              <a:t>；</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en-US" altLang="zh-CN" sz="3000" b="1">
                <a:solidFill>
                  <a:srgbClr val="FF3300"/>
                </a:solidFill>
                <a:latin typeface="黑体" panose="02010609060101010101" pitchFamily="2" charset="-122"/>
                <a:ea typeface="黑体" panose="02010609060101010101" pitchFamily="2" charset="-122"/>
              </a:rPr>
              <a:t>◎ </a:t>
            </a:r>
            <a:r>
              <a:rPr lang="zh-CN" altLang="en-US" sz="2600" b="1" dirty="0">
                <a:solidFill>
                  <a:srgbClr val="FF3300"/>
                </a:solidFill>
                <a:latin typeface="黑体" panose="02010609060101010101" pitchFamily="2" charset="-122"/>
                <a:ea typeface="黑体" panose="02010609060101010101" pitchFamily="2" charset="-122"/>
              </a:rPr>
              <a:t>能力利用率低：</a:t>
            </a:r>
            <a:endParaRPr lang="zh-CN" altLang="en-US" sz="26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a:t>
            </a:r>
            <a:r>
              <a:rPr lang="en-US" altLang="zh-CN" sz="1800" b="1">
                <a:solidFill>
                  <a:srgbClr val="FF3300"/>
                </a:solidFill>
                <a:latin typeface="黑体" panose="02010609060101010101" pitchFamily="2" charset="-122"/>
                <a:ea typeface="黑体" panose="02010609060101010101" pitchFamily="2" charset="-122"/>
              </a:rPr>
              <a:t>30%-60%</a:t>
            </a:r>
            <a:r>
              <a:rPr lang="zh-CN" altLang="en-US" sz="1800" b="1" dirty="0">
                <a:solidFill>
                  <a:srgbClr val="FF3300"/>
                </a:solidFill>
                <a:latin typeface="黑体" panose="02010609060101010101" pitchFamily="2" charset="-122"/>
                <a:ea typeface="黑体" panose="02010609060101010101" pitchFamily="2" charset="-122"/>
              </a:rPr>
              <a:t>（美国</a:t>
            </a:r>
            <a:r>
              <a:rPr lang="en-US" altLang="zh-CN" sz="1800" b="1">
                <a:solidFill>
                  <a:srgbClr val="FF3300"/>
                </a:solidFill>
                <a:latin typeface="黑体" panose="02010609060101010101" pitchFamily="2" charset="-122"/>
                <a:ea typeface="黑体" panose="02010609060101010101" pitchFamily="2" charset="-122"/>
              </a:rPr>
              <a:t>70%-90%</a:t>
            </a:r>
            <a:r>
              <a:rPr lang="zh-CN" altLang="en-US" sz="1800" b="1" dirty="0">
                <a:solidFill>
                  <a:srgbClr val="FF3300"/>
                </a:solidFill>
                <a:latin typeface="黑体" panose="02010609060101010101" pitchFamily="2" charset="-122"/>
                <a:ea typeface="黑体" panose="02010609060101010101" pitchFamily="2" charset="-122"/>
              </a:rPr>
              <a:t>，“中钢”为</a:t>
            </a:r>
            <a:r>
              <a:rPr lang="en-US" altLang="zh-CN" sz="1800" b="1">
                <a:solidFill>
                  <a:srgbClr val="FF3300"/>
                </a:solidFill>
                <a:latin typeface="黑体" panose="02010609060101010101" pitchFamily="2" charset="-122"/>
                <a:ea typeface="黑体" panose="02010609060101010101" pitchFamily="2" charset="-122"/>
              </a:rPr>
              <a:t>87%</a:t>
            </a:r>
            <a:r>
              <a:rPr lang="zh-CN" altLang="en-US" sz="1800" b="1" dirty="0">
                <a:solidFill>
                  <a:srgbClr val="FF3300"/>
                </a:solidFill>
                <a:latin typeface="黑体" panose="02010609060101010101" pitchFamily="2" charset="-122"/>
                <a:ea typeface="黑体" panose="02010609060101010101" pitchFamily="2" charset="-122"/>
              </a:rPr>
              <a:t>）；</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en-US" altLang="zh-CN" sz="3300" b="1">
                <a:solidFill>
                  <a:srgbClr val="FF3300"/>
                </a:solidFill>
                <a:latin typeface="黑体" panose="02010609060101010101" pitchFamily="2" charset="-122"/>
                <a:ea typeface="黑体" panose="02010609060101010101" pitchFamily="2" charset="-122"/>
              </a:rPr>
              <a:t>◎ </a:t>
            </a:r>
            <a:r>
              <a:rPr lang="zh-CN" altLang="en-US" sz="2600" b="1" dirty="0">
                <a:solidFill>
                  <a:srgbClr val="FF3300"/>
                </a:solidFill>
                <a:latin typeface="黑体" panose="02010609060101010101" pitchFamily="2" charset="-122"/>
                <a:ea typeface="黑体" panose="02010609060101010101" pitchFamily="2" charset="-122"/>
              </a:rPr>
              <a:t>资产负债率高：</a:t>
            </a:r>
            <a:endParaRPr lang="zh-CN" altLang="en-US" sz="26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a:t>
            </a:r>
            <a:r>
              <a:rPr lang="en-US" altLang="zh-CN" sz="1800" b="1">
                <a:solidFill>
                  <a:srgbClr val="FF3300"/>
                </a:solidFill>
                <a:latin typeface="黑体" panose="02010609060101010101" pitchFamily="2" charset="-122"/>
                <a:ea typeface="黑体" panose="02010609060101010101" pitchFamily="2" charset="-122"/>
              </a:rPr>
              <a:t>1998</a:t>
            </a:r>
            <a:r>
              <a:rPr lang="zh-CN" altLang="en-US" sz="1800" b="1" dirty="0">
                <a:solidFill>
                  <a:srgbClr val="FF3300"/>
                </a:solidFill>
                <a:latin typeface="黑体" panose="02010609060101010101" pitchFamily="2" charset="-122"/>
                <a:ea typeface="黑体" panose="02010609060101010101" pitchFamily="2" charset="-122"/>
              </a:rPr>
              <a:t>年为</a:t>
            </a:r>
            <a:r>
              <a:rPr lang="en-US" altLang="zh-CN" sz="1800" b="1">
                <a:solidFill>
                  <a:srgbClr val="FF3300"/>
                </a:solidFill>
                <a:latin typeface="黑体" panose="02010609060101010101" pitchFamily="2" charset="-122"/>
                <a:ea typeface="黑体" panose="02010609060101010101" pitchFamily="2" charset="-122"/>
              </a:rPr>
              <a:t>106%</a:t>
            </a:r>
            <a:r>
              <a:rPr lang="zh-CN" altLang="en-US" sz="1800" b="1" dirty="0">
                <a:solidFill>
                  <a:srgbClr val="FF3300"/>
                </a:solidFill>
                <a:latin typeface="黑体" panose="02010609060101010101" pitchFamily="2" charset="-122"/>
                <a:ea typeface="黑体" panose="02010609060101010101" pitchFamily="2" charset="-122"/>
              </a:rPr>
              <a:t>（“中钢”为 </a:t>
            </a:r>
            <a:r>
              <a:rPr lang="en-US" altLang="zh-CN" sz="1800" b="1">
                <a:solidFill>
                  <a:srgbClr val="FF3300"/>
                </a:solidFill>
                <a:latin typeface="黑体" panose="02010609060101010101" pitchFamily="2" charset="-122"/>
                <a:ea typeface="黑体" panose="02010609060101010101" pitchFamily="2" charset="-122"/>
              </a:rPr>
              <a:t>34%</a:t>
            </a:r>
            <a:r>
              <a:rPr lang="zh-CN" altLang="en-US" sz="1800" b="1" dirty="0">
                <a:solidFill>
                  <a:srgbClr val="FF3300"/>
                </a:solidFill>
                <a:latin typeface="黑体" panose="02010609060101010101" pitchFamily="2" charset="-122"/>
                <a:ea typeface="黑体" panose="02010609060101010101" pitchFamily="2" charset="-122"/>
              </a:rPr>
              <a:t>）；</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en-US" altLang="zh-CN" sz="3300" b="1">
                <a:solidFill>
                  <a:srgbClr val="FF3300"/>
                </a:solidFill>
                <a:latin typeface="黑体" panose="02010609060101010101" pitchFamily="2" charset="-122"/>
                <a:ea typeface="黑体" panose="02010609060101010101" pitchFamily="2" charset="-122"/>
              </a:rPr>
              <a:t>◎</a:t>
            </a:r>
            <a:r>
              <a:rPr lang="en-US" altLang="zh-CN" sz="1800" b="1">
                <a:solidFill>
                  <a:srgbClr val="FF3300"/>
                </a:solidFill>
                <a:latin typeface="黑体" panose="02010609060101010101" pitchFamily="2" charset="-122"/>
                <a:ea typeface="黑体" panose="02010609060101010101" pitchFamily="2" charset="-122"/>
              </a:rPr>
              <a:t> </a:t>
            </a:r>
            <a:r>
              <a:rPr lang="en-US" altLang="zh-CN" sz="2600" b="1">
                <a:solidFill>
                  <a:srgbClr val="FF3300"/>
                </a:solidFill>
                <a:latin typeface="黑体" panose="02010609060101010101" pitchFamily="2" charset="-122"/>
                <a:ea typeface="黑体" panose="02010609060101010101" pitchFamily="2" charset="-122"/>
              </a:rPr>
              <a:t>GDP</a:t>
            </a:r>
            <a:r>
              <a:rPr lang="zh-CN" altLang="en-US" sz="2600" b="1" dirty="0">
                <a:solidFill>
                  <a:srgbClr val="FF3300"/>
                </a:solidFill>
                <a:latin typeface="黑体" panose="02010609060101010101" pitchFamily="2" charset="-122"/>
                <a:ea typeface="黑体" panose="02010609060101010101" pitchFamily="2" charset="-122"/>
              </a:rPr>
              <a:t>增长高，但属粗放型：</a:t>
            </a:r>
            <a:endParaRPr lang="zh-CN" altLang="en-US" sz="26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资本贡献率占</a:t>
            </a:r>
            <a:r>
              <a:rPr lang="en-US" altLang="zh-CN" sz="1800" b="1">
                <a:solidFill>
                  <a:srgbClr val="FF3300"/>
                </a:solidFill>
                <a:latin typeface="黑体" panose="02010609060101010101" pitchFamily="2" charset="-122"/>
                <a:ea typeface="黑体" panose="02010609060101010101" pitchFamily="2" charset="-122"/>
              </a:rPr>
              <a:t>72%</a:t>
            </a:r>
            <a:r>
              <a:rPr lang="zh-CN" altLang="en-US" sz="1800" b="1" dirty="0">
                <a:solidFill>
                  <a:srgbClr val="FF3300"/>
                </a:solidFill>
                <a:latin typeface="黑体" panose="02010609060101010101" pitchFamily="2" charset="-122"/>
                <a:ea typeface="黑体" panose="02010609060101010101" pitchFamily="2" charset="-122"/>
              </a:rPr>
              <a:t>，科技贡献率占</a:t>
            </a:r>
            <a:r>
              <a:rPr lang="en-US" altLang="zh-CN" sz="1800" b="1">
                <a:solidFill>
                  <a:srgbClr val="FF3300"/>
                </a:solidFill>
                <a:latin typeface="黑体" panose="02010609060101010101" pitchFamily="2" charset="-122"/>
                <a:ea typeface="黑体" panose="02010609060101010101" pitchFamily="2" charset="-122"/>
              </a:rPr>
              <a:t>28%                                      </a:t>
            </a:r>
            <a:r>
              <a:rPr lang="zh-CN" altLang="en-US" sz="1800" b="1" dirty="0">
                <a:solidFill>
                  <a:srgbClr val="FF3300"/>
                </a:solidFill>
                <a:latin typeface="黑体" panose="02010609060101010101" pitchFamily="2" charset="-122"/>
                <a:ea typeface="黑体" panose="02010609060101010101" pitchFamily="2" charset="-122"/>
              </a:rPr>
              <a:t>美国相应为   </a:t>
            </a:r>
            <a:r>
              <a:rPr lang="en-US" altLang="zh-CN" sz="1800" b="1">
                <a:solidFill>
                  <a:srgbClr val="FF3300"/>
                </a:solidFill>
                <a:latin typeface="黑体" panose="02010609060101010101" pitchFamily="2" charset="-122"/>
                <a:ea typeface="黑体" panose="02010609060101010101" pitchFamily="2" charset="-122"/>
              </a:rPr>
              <a:t>30%/70% </a:t>
            </a:r>
            <a:endParaRPr lang="en-US" altLang="zh-CN" sz="1800" b="1">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en-US" altLang="zh-CN" sz="3300" b="1">
                <a:solidFill>
                  <a:srgbClr val="FF3300"/>
                </a:solidFill>
                <a:latin typeface="黑体" panose="02010609060101010101" pitchFamily="2" charset="-122"/>
                <a:ea typeface="黑体" panose="02010609060101010101" pitchFamily="2" charset="-122"/>
              </a:rPr>
              <a:t>◎ </a:t>
            </a:r>
            <a:r>
              <a:rPr lang="zh-CN" altLang="en-US" sz="2600" b="1" dirty="0">
                <a:solidFill>
                  <a:srgbClr val="FF3300"/>
                </a:solidFill>
                <a:latin typeface="黑体" panose="02010609060101010101" pitchFamily="2" charset="-122"/>
                <a:ea typeface="黑体" panose="02010609060101010101" pitchFamily="2" charset="-122"/>
              </a:rPr>
              <a:t>库存高：</a:t>
            </a:r>
            <a:endParaRPr lang="zh-CN" altLang="en-US" sz="26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a:t>
            </a:r>
            <a:r>
              <a:rPr lang="en-US" altLang="zh-CN" sz="1800" b="1">
                <a:solidFill>
                  <a:srgbClr val="FF3300"/>
                </a:solidFill>
                <a:latin typeface="黑体" panose="02010609060101010101" pitchFamily="2" charset="-122"/>
                <a:ea typeface="黑体" panose="02010609060101010101" pitchFamily="2" charset="-122"/>
              </a:rPr>
              <a:t>1998</a:t>
            </a:r>
            <a:r>
              <a:rPr lang="zh-CN" altLang="en-US" sz="1800" b="1" dirty="0">
                <a:solidFill>
                  <a:srgbClr val="FF3300"/>
                </a:solidFill>
                <a:latin typeface="黑体" panose="02010609060101010101" pitchFamily="2" charset="-122"/>
                <a:ea typeface="黑体" panose="02010609060101010101" pitchFamily="2" charset="-122"/>
              </a:rPr>
              <a:t>年工业品库存达</a:t>
            </a:r>
            <a:r>
              <a:rPr lang="en-US" altLang="zh-CN" sz="1800" b="1">
                <a:solidFill>
                  <a:srgbClr val="FF3300"/>
                </a:solidFill>
                <a:latin typeface="黑体" panose="02010609060101010101" pitchFamily="2" charset="-122"/>
                <a:ea typeface="黑体" panose="02010609060101010101" pitchFamily="2" charset="-122"/>
              </a:rPr>
              <a:t>6301</a:t>
            </a:r>
            <a:r>
              <a:rPr lang="zh-CN" altLang="en-US" sz="1800" b="1" dirty="0">
                <a:solidFill>
                  <a:srgbClr val="FF3300"/>
                </a:solidFill>
                <a:latin typeface="黑体" panose="02010609060101010101" pitchFamily="2" charset="-122"/>
                <a:ea typeface="黑体" panose="02010609060101010101" pitchFamily="2" charset="-122"/>
              </a:rPr>
              <a:t>亿，同年利润为</a:t>
            </a:r>
            <a:r>
              <a:rPr lang="en-US" altLang="zh-CN" sz="1800" b="1">
                <a:solidFill>
                  <a:srgbClr val="FF3300"/>
                </a:solidFill>
                <a:latin typeface="黑体" panose="02010609060101010101" pitchFamily="2" charset="-122"/>
                <a:ea typeface="黑体" panose="02010609060101010101" pitchFamily="2" charset="-122"/>
              </a:rPr>
              <a:t>900</a:t>
            </a:r>
            <a:r>
              <a:rPr lang="zh-CN" altLang="en-US" sz="1800" b="1" dirty="0">
                <a:solidFill>
                  <a:srgbClr val="FF3300"/>
                </a:solidFill>
                <a:latin typeface="黑体" panose="02010609060101010101" pitchFamily="2" charset="-122"/>
                <a:ea typeface="黑体" panose="02010609060101010101" pitchFamily="2" charset="-122"/>
              </a:rPr>
              <a:t>亿</a:t>
            </a:r>
            <a:endParaRPr lang="zh-CN" altLang="en-US" sz="1800" b="1" dirty="0">
              <a:solidFill>
                <a:srgbClr val="FF3300"/>
              </a:solidFill>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标题 32769"/>
          <p:cNvSpPr>
            <a:spLocks noGrp="1"/>
          </p:cNvSpPr>
          <p:nvPr>
            <p:ph type="title"/>
          </p:nvPr>
        </p:nvSpPr>
        <p:spPr>
          <a:xfrm>
            <a:off x="1143000" y="255588"/>
            <a:ext cx="7772400" cy="1320800"/>
          </a:xfrm>
          <a:solidFill>
            <a:schemeClr val="tx1"/>
          </a:solidFill>
          <a:ln>
            <a:solidFill>
              <a:schemeClr val="tx1"/>
            </a:solidFill>
            <a:miter/>
          </a:ln>
        </p:spPr>
        <p:txBody>
          <a:bodyPr anchor="b" anchorCtr="0">
            <a:spAutoFit/>
          </a:bodyPr>
          <a:p>
            <a:r>
              <a:rPr lang="zh-CN" altLang="en-US" sz="3600" dirty="0">
                <a:solidFill>
                  <a:srgbClr val="FF3300"/>
                </a:solidFill>
                <a:ea typeface="隶书" panose="02010509060101010101" pitchFamily="49" charset="-122"/>
              </a:rPr>
              <a:t>国有企业的出路</a:t>
            </a:r>
            <a:br>
              <a:rPr lang="zh-CN" altLang="en-US" dirty="0">
                <a:solidFill>
                  <a:srgbClr val="FF3300"/>
                </a:solidFill>
                <a:ea typeface="方正舒体" panose="02010601030101010101" pitchFamily="2" charset="-122"/>
              </a:rPr>
            </a:br>
            <a:r>
              <a:rPr lang="zh-CN" altLang="en-US" dirty="0">
                <a:solidFill>
                  <a:srgbClr val="FF3300"/>
                </a:solidFill>
                <a:ea typeface="方正舒体" panose="02010601030101010101" pitchFamily="2" charset="-122"/>
              </a:rPr>
              <a:t>     </a:t>
            </a:r>
            <a:r>
              <a:rPr lang="en-US" altLang="zh-CN" sz="2400">
                <a:solidFill>
                  <a:srgbClr val="FF3300"/>
                </a:solidFill>
                <a:latin typeface="隶书" panose="02010509060101010101" pitchFamily="49" charset="-122"/>
                <a:ea typeface="隶书" panose="02010509060101010101" pitchFamily="49" charset="-122"/>
              </a:rPr>
              <a:t>---------  </a:t>
            </a:r>
            <a:r>
              <a:rPr lang="zh-CN" altLang="en-US" sz="2400" dirty="0">
                <a:solidFill>
                  <a:srgbClr val="FF3300"/>
                </a:solidFill>
                <a:latin typeface="隶书" panose="02010509060101010101" pitchFamily="49" charset="-122"/>
                <a:ea typeface="隶书" panose="02010509060101010101" pitchFamily="49" charset="-122"/>
              </a:rPr>
              <a:t>贯彻中共中央</a:t>
            </a:r>
            <a:r>
              <a:rPr lang="en-US" altLang="zh-CN" sz="2400">
                <a:solidFill>
                  <a:srgbClr val="FF3300"/>
                </a:solidFill>
                <a:latin typeface="隶书" panose="02010509060101010101" pitchFamily="49" charset="-122"/>
                <a:ea typeface="隶书" panose="02010509060101010101" pitchFamily="49" charset="-122"/>
              </a:rPr>
              <a:t>15</a:t>
            </a:r>
            <a:r>
              <a:rPr lang="zh-CN" altLang="en-US" sz="2400">
                <a:solidFill>
                  <a:srgbClr val="FF3300"/>
                </a:solidFill>
                <a:latin typeface="隶书" panose="02010509060101010101" pitchFamily="49" charset="-122"/>
                <a:ea typeface="隶书" panose="02010509060101010101" pitchFamily="49" charset="-122"/>
              </a:rPr>
              <a:t>届</a:t>
            </a:r>
            <a:r>
              <a:rPr lang="en-US" altLang="zh-CN" sz="2400">
                <a:solidFill>
                  <a:srgbClr val="FF3300"/>
                </a:solidFill>
                <a:latin typeface="隶书" panose="02010509060101010101" pitchFamily="49" charset="-122"/>
                <a:ea typeface="隶书" panose="02010509060101010101" pitchFamily="49" charset="-122"/>
              </a:rPr>
              <a:t>4</a:t>
            </a:r>
            <a:r>
              <a:rPr lang="zh-CN" altLang="en-US" sz="2400" dirty="0">
                <a:solidFill>
                  <a:srgbClr val="FF3300"/>
                </a:solidFill>
                <a:latin typeface="隶书" panose="02010509060101010101" pitchFamily="49" charset="-122"/>
                <a:ea typeface="隶书" panose="02010509060101010101" pitchFamily="49" charset="-122"/>
              </a:rPr>
              <a:t>中全会决定</a:t>
            </a:r>
            <a:endParaRPr lang="zh-CN" altLang="en-US" sz="2500">
              <a:solidFill>
                <a:srgbClr val="66FF33"/>
              </a:solidFill>
              <a:ea typeface="方正舒体" panose="02010601030101010101" pitchFamily="2" charset="-122"/>
            </a:endParaRPr>
          </a:p>
        </p:txBody>
      </p:sp>
      <p:sp>
        <p:nvSpPr>
          <p:cNvPr id="32771" name="文本占位符 32770"/>
          <p:cNvSpPr>
            <a:spLocks noGrp="1"/>
          </p:cNvSpPr>
          <p:nvPr>
            <p:ph type="body" idx="1"/>
          </p:nvPr>
        </p:nvSpPr>
        <p:spPr>
          <a:xfrm>
            <a:off x="1371600" y="2024063"/>
            <a:ext cx="7239000" cy="4452937"/>
          </a:xfrm>
          <a:solidFill>
            <a:schemeClr val="tx1"/>
          </a:solidFill>
          <a:ln/>
        </p:spPr>
        <p:txBody>
          <a:bodyPr/>
          <a:p>
            <a:pPr marL="414655" indent="-414655" defTabSz="1103630">
              <a:lnSpc>
                <a:spcPct val="90000"/>
              </a:lnSpc>
              <a:buNone/>
            </a:pPr>
            <a:r>
              <a:rPr lang="en-US" altLang="zh-CN" sz="3000" b="1">
                <a:solidFill>
                  <a:srgbClr val="FF3300"/>
                </a:solidFill>
                <a:latin typeface="黑体" panose="02010609060101010101" pitchFamily="2" charset="-122"/>
                <a:ea typeface="黑体" panose="02010609060101010101" pitchFamily="2" charset="-122"/>
              </a:rPr>
              <a:t>◎ </a:t>
            </a:r>
            <a:r>
              <a:rPr lang="zh-CN" altLang="en-US" sz="3000" b="1" dirty="0">
                <a:solidFill>
                  <a:srgbClr val="FF3300"/>
                </a:solidFill>
                <a:latin typeface="黑体" panose="02010609060101010101" pitchFamily="2" charset="-122"/>
                <a:ea typeface="黑体" panose="02010609060101010101" pitchFamily="2" charset="-122"/>
              </a:rPr>
              <a:t>少数垄断、部分控制、多数撤离</a:t>
            </a:r>
            <a:endParaRPr lang="zh-CN" altLang="en-US" sz="30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3000" b="1" dirty="0">
                <a:solidFill>
                  <a:srgbClr val="FF3300"/>
                </a:solidFill>
                <a:latin typeface="黑体" panose="02010609060101010101" pitchFamily="2" charset="-122"/>
                <a:ea typeface="黑体" panose="02010609060101010101" pitchFamily="2" charset="-122"/>
              </a:rPr>
              <a:t>        </a:t>
            </a:r>
            <a:r>
              <a:rPr lang="zh-CN" altLang="en-US" sz="1800" b="1" dirty="0">
                <a:solidFill>
                  <a:srgbClr val="FF3300"/>
                </a:solidFill>
                <a:latin typeface="黑体" panose="02010609060101010101" pitchFamily="2" charset="-122"/>
                <a:ea typeface="黑体" panose="02010609060101010101" pitchFamily="2" charset="-122"/>
              </a:rPr>
              <a:t>国家统计局研究报告提出：将全部</a:t>
            </a:r>
            <a:r>
              <a:rPr lang="en-US" altLang="zh-CN" sz="1800" b="1">
                <a:solidFill>
                  <a:srgbClr val="FF3300"/>
                </a:solidFill>
                <a:latin typeface="黑体" panose="02010609060101010101" pitchFamily="2" charset="-122"/>
                <a:ea typeface="黑体" panose="02010609060101010101" pitchFamily="2" charset="-122"/>
              </a:rPr>
              <a:t>196</a:t>
            </a:r>
            <a:r>
              <a:rPr lang="zh-CN" altLang="en-US" sz="1800" b="1" dirty="0">
                <a:solidFill>
                  <a:srgbClr val="FF3300"/>
                </a:solidFill>
                <a:latin typeface="黑体" panose="02010609060101010101" pitchFamily="2" charset="-122"/>
                <a:ea typeface="黑体" panose="02010609060101010101" pitchFamily="2" charset="-122"/>
              </a:rPr>
              <a:t>行业分</a:t>
            </a:r>
            <a:r>
              <a:rPr lang="en-US" altLang="zh-CN" sz="1800" b="1">
                <a:solidFill>
                  <a:srgbClr val="FF3300"/>
                </a:solidFill>
                <a:latin typeface="黑体" panose="02010609060101010101" pitchFamily="2" charset="-122"/>
                <a:ea typeface="黑体" panose="02010609060101010101" pitchFamily="2" charset="-122"/>
              </a:rPr>
              <a:t>3</a:t>
            </a:r>
            <a:r>
              <a:rPr lang="zh-CN" altLang="en-US" sz="1800" b="1" dirty="0">
                <a:solidFill>
                  <a:srgbClr val="FF3300"/>
                </a:solidFill>
                <a:latin typeface="黑体" panose="02010609060101010101" pitchFamily="2" charset="-122"/>
                <a:ea typeface="黑体" panose="02010609060101010101" pitchFamily="2" charset="-122"/>
              </a:rPr>
              <a:t>类：</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对 </a:t>
            </a:r>
            <a:r>
              <a:rPr lang="en-US" altLang="zh-CN" sz="1800" b="1">
                <a:solidFill>
                  <a:srgbClr val="FF3300"/>
                </a:solidFill>
                <a:latin typeface="黑体" panose="02010609060101010101" pitchFamily="2" charset="-122"/>
                <a:ea typeface="黑体" panose="02010609060101010101" pitchFamily="2" charset="-122"/>
              </a:rPr>
              <a:t>15</a:t>
            </a:r>
            <a:r>
              <a:rPr lang="zh-CN" altLang="en-US" sz="1800" b="1" dirty="0">
                <a:solidFill>
                  <a:srgbClr val="FF3300"/>
                </a:solidFill>
                <a:latin typeface="黑体" panose="02010609060101010101" pitchFamily="2" charset="-122"/>
                <a:ea typeface="黑体" panose="02010609060101010101" pitchFamily="2" charset="-122"/>
              </a:rPr>
              <a:t>个行业（如军工、电力等）由国家垄断；</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对</a:t>
            </a:r>
            <a:r>
              <a:rPr lang="en-US" altLang="zh-CN" sz="1800" b="1">
                <a:solidFill>
                  <a:srgbClr val="FF3300"/>
                </a:solidFill>
                <a:latin typeface="黑体" panose="02010609060101010101" pitchFamily="2" charset="-122"/>
                <a:ea typeface="黑体" panose="02010609060101010101" pitchFamily="2" charset="-122"/>
              </a:rPr>
              <a:t>35</a:t>
            </a:r>
            <a:r>
              <a:rPr lang="zh-CN" altLang="en-US" sz="1800" b="1" dirty="0">
                <a:solidFill>
                  <a:srgbClr val="FF3300"/>
                </a:solidFill>
                <a:latin typeface="黑体" panose="02010609060101010101" pitchFamily="2" charset="-122"/>
                <a:ea typeface="黑体" panose="02010609060101010101" pitchFamily="2" charset="-122"/>
              </a:rPr>
              <a:t>个行业（资源、高科技等）国家保持一定控制离；</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从 </a:t>
            </a:r>
            <a:r>
              <a:rPr lang="en-US" altLang="zh-CN" sz="1800" b="1">
                <a:solidFill>
                  <a:srgbClr val="FF3300"/>
                </a:solidFill>
                <a:latin typeface="黑体" panose="02010609060101010101" pitchFamily="2" charset="-122"/>
                <a:ea typeface="黑体" panose="02010609060101010101" pitchFamily="2" charset="-122"/>
              </a:rPr>
              <a:t>146</a:t>
            </a:r>
            <a:r>
              <a:rPr lang="zh-CN" altLang="en-US" sz="1800" b="1" dirty="0">
                <a:solidFill>
                  <a:srgbClr val="FF3300"/>
                </a:solidFill>
                <a:latin typeface="黑体" panose="02010609060101010101" pitchFamily="2" charset="-122"/>
                <a:ea typeface="黑体" panose="02010609060101010101" pitchFamily="2" charset="-122"/>
              </a:rPr>
              <a:t>一般性行业（如服装、食品、家电等）撤离。</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en-US" altLang="zh-CN" sz="3000" b="1">
                <a:solidFill>
                  <a:srgbClr val="FF3300"/>
                </a:solidFill>
                <a:latin typeface="黑体" panose="02010609060101010101" pitchFamily="2" charset="-122"/>
                <a:ea typeface="黑体" panose="02010609060101010101" pitchFamily="2" charset="-122"/>
              </a:rPr>
              <a:t>◎ </a:t>
            </a:r>
            <a:r>
              <a:rPr lang="zh-CN" altLang="en-US" sz="3000" b="1" dirty="0">
                <a:solidFill>
                  <a:srgbClr val="FF3300"/>
                </a:solidFill>
                <a:latin typeface="黑体" panose="02010609060101010101" pitchFamily="2" charset="-122"/>
                <a:ea typeface="黑体" panose="02010609060101010101" pitchFamily="2" charset="-122"/>
              </a:rPr>
              <a:t>建立现代企业制度</a:t>
            </a:r>
            <a:endParaRPr lang="zh-CN" altLang="en-US" sz="30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b="1" dirty="0">
                <a:solidFill>
                  <a:srgbClr val="FF3300"/>
                </a:solidFill>
                <a:latin typeface="黑体" panose="02010609060101010101" pitchFamily="2" charset="-122"/>
                <a:ea typeface="黑体" panose="02010609060101010101" pitchFamily="2" charset="-122"/>
              </a:rPr>
              <a:t>  明确股东会、懂事会、监事会和经理层的职责并切实实行 </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en-US" altLang="zh-CN" sz="3000" b="1">
                <a:solidFill>
                  <a:srgbClr val="FF3300"/>
                </a:solidFill>
                <a:latin typeface="黑体" panose="02010609060101010101" pitchFamily="2" charset="-122"/>
                <a:ea typeface="黑体" panose="02010609060101010101" pitchFamily="2" charset="-122"/>
              </a:rPr>
              <a:t>◎</a:t>
            </a:r>
            <a:r>
              <a:rPr lang="zh-CN" altLang="en-US" sz="3000" b="1" dirty="0">
                <a:solidFill>
                  <a:srgbClr val="FF3300"/>
                </a:solidFill>
                <a:latin typeface="黑体" panose="02010609060101010101" pitchFamily="2" charset="-122"/>
                <a:ea typeface="黑体" panose="02010609060101010101" pitchFamily="2" charset="-122"/>
              </a:rPr>
              <a:t>实行现代企业管理制度</a:t>
            </a:r>
            <a:endParaRPr lang="zh-CN" altLang="en-US" sz="30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3000" b="1" dirty="0">
                <a:solidFill>
                  <a:srgbClr val="FF3300"/>
                </a:solidFill>
                <a:latin typeface="黑体" panose="02010609060101010101" pitchFamily="2" charset="-122"/>
                <a:ea typeface="黑体" panose="02010609060101010101" pitchFamily="2" charset="-122"/>
              </a:rPr>
              <a:t>     </a:t>
            </a:r>
            <a:r>
              <a:rPr lang="zh-CN" altLang="en-US" sz="1800" b="1" dirty="0">
                <a:solidFill>
                  <a:srgbClr val="FF3300"/>
                </a:solidFill>
                <a:latin typeface="黑体" panose="02010609060101010101" pitchFamily="2" charset="-122"/>
                <a:ea typeface="黑体" panose="02010609060101010101" pitchFamily="2" charset="-122"/>
              </a:rPr>
              <a:t>实行科学决策和民主决策</a:t>
            </a:r>
            <a:endParaRPr lang="zh-CN" altLang="en-US" sz="18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3000" b="1" dirty="0">
                <a:solidFill>
                  <a:srgbClr val="FF3300"/>
                </a:solidFill>
                <a:latin typeface="黑体" panose="02010609060101010101" pitchFamily="2" charset="-122"/>
                <a:ea typeface="黑体" panose="02010609060101010101" pitchFamily="2" charset="-122"/>
              </a:rPr>
              <a:t>      </a:t>
            </a:r>
            <a:r>
              <a:rPr lang="zh-CN" altLang="en-US" sz="1800" b="1" dirty="0">
                <a:solidFill>
                  <a:srgbClr val="FF3300"/>
                </a:solidFill>
                <a:latin typeface="黑体" panose="02010609060101010101" pitchFamily="2" charset="-122"/>
                <a:ea typeface="黑体" panose="02010609060101010101" pitchFamily="2" charset="-122"/>
              </a:rPr>
              <a:t>广泛采用现代管理技术、方法和手段</a:t>
            </a:r>
            <a:endParaRPr lang="zh-CN" altLang="en-US" sz="3000" b="1" dirty="0">
              <a:solidFill>
                <a:srgbClr val="FF3300"/>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1800" dirty="0"/>
              <a:t>                    </a:t>
            </a:r>
            <a:endParaRPr lang="zh-CN" altLang="en-US" sz="1800" dirty="0"/>
          </a:p>
        </p:txBody>
      </p:sp>
    </p:spTree>
  </p:cSld>
  <p:clrMapOvr>
    <a:masterClrMapping/>
  </p:clrMapOvr>
  <p:transition>
    <p:blinds/>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文本框 39937"/>
          <p:cNvSpPr txBox="1"/>
          <p:nvPr/>
        </p:nvSpPr>
        <p:spPr>
          <a:xfrm>
            <a:off x="1169988" y="2155825"/>
            <a:ext cx="7788275" cy="3919538"/>
          </a:xfrm>
          <a:prstGeom prst="rect">
            <a:avLst/>
          </a:prstGeom>
          <a:solidFill>
            <a:schemeClr val="tx1"/>
          </a:solidFill>
          <a:ln w="9525">
            <a:noFill/>
          </a:ln>
        </p:spPr>
        <p:txBody>
          <a:bodyPr lIns="75749" tIns="37874" rIns="75749" bIns="37874">
            <a:spAutoFit/>
          </a:bodyPr>
          <a:p>
            <a:pPr algn="just" defTabSz="757555">
              <a:spcBef>
                <a:spcPct val="50000"/>
              </a:spcBef>
            </a:pPr>
            <a:r>
              <a:rPr lang="en-US" altLang="zh-CN" sz="2800" dirty="0">
                <a:latin typeface="Times New Roman" panose="02020603050405020304" charset="0"/>
                <a:ea typeface="宋体" panose="02010600030101010101" pitchFamily="2" charset="-122"/>
              </a:rPr>
              <a:t>    </a:t>
            </a:r>
            <a:r>
              <a:rPr lang="en-US" altLang="zh-CN" sz="2800" b="1" i="1">
                <a:solidFill>
                  <a:srgbClr val="FF3300"/>
                </a:solidFill>
                <a:latin typeface="Times New Roman" panose="02020603050405020304" charset="0"/>
                <a:ea typeface="宋体" panose="02010600030101010101" pitchFamily="2" charset="-122"/>
              </a:rPr>
              <a:t>Industrial Engineering is concerned with the design, improvement, and installation of integrated systems of people, materials, information, equipment ,and energy. It draws upon specialized knowledge and skill in the mathematical, physical, and social sciences, together with the principles and methods of engineering analysis and design, to specify predict and evaluate the results to be obtained from such systems.</a:t>
            </a:r>
            <a:endParaRPr lang="en-US" altLang="zh-CN" sz="2800" b="1" i="1">
              <a:solidFill>
                <a:srgbClr val="FF3300"/>
              </a:solidFill>
              <a:latin typeface="Times New Roman" panose="02020603050405020304" charset="0"/>
              <a:ea typeface="宋体" panose="02010600030101010101" pitchFamily="2" charset="-122"/>
            </a:endParaRPr>
          </a:p>
        </p:txBody>
      </p:sp>
      <p:sp>
        <p:nvSpPr>
          <p:cNvPr id="39939" name="矩形 39938"/>
          <p:cNvSpPr/>
          <p:nvPr/>
        </p:nvSpPr>
        <p:spPr>
          <a:xfrm>
            <a:off x="1219200" y="304800"/>
            <a:ext cx="7524750" cy="914400"/>
          </a:xfrm>
          <a:prstGeom prst="rect">
            <a:avLst/>
          </a:prstGeom>
          <a:solidFill>
            <a:schemeClr val="tx1"/>
          </a:solidFill>
          <a:ln w="9525">
            <a:noFill/>
          </a:ln>
        </p:spPr>
        <p:txBody>
          <a:bodyPr lIns="91436" tIns="45719" rIns="91436" bIns="45719" anchor="b" anchorCtr="0"/>
          <a:p>
            <a:r>
              <a:rPr lang="zh-CN" altLang="en-US" sz="3700" dirty="0">
                <a:solidFill>
                  <a:srgbClr val="FF3300"/>
                </a:solidFill>
                <a:effectLst>
                  <a:outerShdw blurRad="38100" dist="38100" dir="2700000">
                    <a:srgbClr val="000000"/>
                  </a:outerShdw>
                </a:effectLst>
                <a:latin typeface="华文新魏" panose="02010800040101010101" pitchFamily="2" charset="-122"/>
                <a:ea typeface="华文新魏" panose="02010800040101010101" pitchFamily="2" charset="-122"/>
              </a:rPr>
              <a:t>工业工程定义和职能</a:t>
            </a:r>
            <a:r>
              <a:rPr lang="en-US" altLang="zh-CN" sz="3700" b="1">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r>
              <a:rPr lang="zh-CN" altLang="en-US" sz="2700"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定义原文</a:t>
            </a:r>
            <a:endParaRPr lang="zh-CN" altLang="en-US" sz="2700"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9939"/>
                                        </p:tgtEl>
                                        <p:attrNameLst>
                                          <p:attrName>style.visibility</p:attrName>
                                        </p:attrNameLst>
                                      </p:cBhvr>
                                      <p:to>
                                        <p:strVal val="visible"/>
                                      </p:to>
                                    </p:set>
                                    <p:anim calcmode="lin" valueType="num">
                                      <p:cBhvr additive="base">
                                        <p:cTn id="7" dur="500" fill="hold"/>
                                        <p:tgtEl>
                                          <p:spTgt spid="39939"/>
                                        </p:tgtEl>
                                        <p:attrNameLst>
                                          <p:attrName>ppt_x</p:attrName>
                                        </p:attrNameLst>
                                      </p:cBhvr>
                                      <p:tavLst>
                                        <p:tav tm="0">
                                          <p:val>
                                            <p:strVal val="#ppt_x"/>
                                          </p:val>
                                        </p:tav>
                                        <p:tav tm="100000">
                                          <p:val>
                                            <p:strVal val="#ppt_x"/>
                                          </p:val>
                                        </p:tav>
                                      </p:tavLst>
                                    </p:anim>
                                    <p:anim calcmode="lin" valueType="num">
                                      <p:cBhvr additive="base">
                                        <p:cTn id="8" dur="500" fill="hold"/>
                                        <p:tgtEl>
                                          <p:spTgt spid="39939"/>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5" presetClass="entr" presetSubtype="0" fill="hold" grpId="0" nodeType="afterEffect">
                                  <p:stCondLst>
                                    <p:cond delay="0"/>
                                  </p:stCondLst>
                                  <p:childTnLst>
                                    <p:set>
                                      <p:cBhvr>
                                        <p:cTn id="11" dur="1" fill="hold">
                                          <p:stCondLst>
                                            <p:cond delay="0"/>
                                          </p:stCondLst>
                                        </p:cTn>
                                        <p:tgtEl>
                                          <p:spTgt spid="39938"/>
                                        </p:tgtEl>
                                        <p:attrNameLst>
                                          <p:attrName>style.visibility</p:attrName>
                                        </p:attrNameLst>
                                      </p:cBhvr>
                                      <p:to>
                                        <p:strVal val="visible"/>
                                      </p:to>
                                    </p:set>
                                    <p:anim calcmode="lin" valueType="num">
                                      <p:cBhvr>
                                        <p:cTn id="12" dur="1000" fill="hold"/>
                                        <p:tgtEl>
                                          <p:spTgt spid="39938"/>
                                        </p:tgtEl>
                                        <p:attrNameLst>
                                          <p:attrName>ppt_w</p:attrName>
                                        </p:attrNameLst>
                                      </p:cBhvr>
                                      <p:tavLst>
                                        <p:tav tm="0">
                                          <p:val>
                                            <p:fltVal val="0.000000"/>
                                          </p:val>
                                        </p:tav>
                                        <p:tav tm="100000">
                                          <p:val>
                                            <p:strVal val="#ppt_w"/>
                                          </p:val>
                                        </p:tav>
                                      </p:tavLst>
                                    </p:anim>
                                    <p:anim calcmode="lin" valueType="num">
                                      <p:cBhvr>
                                        <p:cTn id="13" dur="1000" fill="hold"/>
                                        <p:tgtEl>
                                          <p:spTgt spid="39938"/>
                                        </p:tgtEl>
                                        <p:attrNameLst>
                                          <p:attrName>ppt_h</p:attrName>
                                        </p:attrNameLst>
                                      </p:cBhvr>
                                      <p:tavLst>
                                        <p:tav tm="0">
                                          <p:val>
                                            <p:fltVal val="0.000000"/>
                                          </p:val>
                                        </p:tav>
                                        <p:tav tm="100000">
                                          <p:val>
                                            <p:strVal val="#ppt_h"/>
                                          </p:val>
                                        </p:tav>
                                      </p:tavLst>
                                    </p:anim>
                                    <p:anim calcmode="lin" valueType="num">
                                      <p:cBhvr>
                                        <p:cTn id="14" dur="1000" fill="hold"/>
                                        <p:tgtEl>
                                          <p:spTgt spid="39938"/>
                                        </p:tgtEl>
                                        <p:attrNameLst>
                                          <p:attrName>ppt_x</p:attrName>
                                        </p:attrNameLst>
                                      </p:cBhvr>
                                      <p:tavLst>
                                        <p:tav tm="0" fmla="#ppt_x+(cos(-2*pi*(1-$))*-#ppt_x-sin(-2*pi*(1-$))*(1-#ppt_y))*(1-$)">
                                          <p:val>
                                            <p:fltVal val="0.000000"/>
                                          </p:val>
                                        </p:tav>
                                        <p:tav tm="100000">
                                          <p:val>
                                            <p:fltVal val="1.000000"/>
                                          </p:val>
                                        </p:tav>
                                      </p:tavLst>
                                    </p:anim>
                                    <p:anim calcmode="lin" valueType="num">
                                      <p:cBhvr>
                                        <p:cTn id="15" dur="1000" fill="hold"/>
                                        <p:tgtEl>
                                          <p:spTgt spid="39938"/>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文本框 41985"/>
          <p:cNvSpPr txBox="1"/>
          <p:nvPr/>
        </p:nvSpPr>
        <p:spPr>
          <a:xfrm>
            <a:off x="1354138" y="2468563"/>
            <a:ext cx="7389812" cy="3095625"/>
          </a:xfrm>
          <a:prstGeom prst="rect">
            <a:avLst/>
          </a:prstGeom>
          <a:solidFill>
            <a:schemeClr val="tx1"/>
          </a:solidFill>
          <a:ln w="9525">
            <a:noFill/>
          </a:ln>
        </p:spPr>
        <p:txBody>
          <a:bodyPr lIns="75749" tIns="37874" rIns="75749" bIns="37874">
            <a:spAutoFit/>
          </a:bodyPr>
          <a:p>
            <a:pPr defTabSz="757555">
              <a:spcBef>
                <a:spcPct val="20000"/>
              </a:spcBef>
            </a:pPr>
            <a:r>
              <a:rPr lang="en-US" altLang="zh-CN" sz="2800" dirty="0">
                <a:latin typeface="Times New Roman" panose="02020603050405020304" charset="0"/>
                <a:ea typeface="宋体" panose="02010600030101010101" pitchFamily="2" charset="-122"/>
              </a:rPr>
              <a:t>    </a:t>
            </a:r>
            <a:r>
              <a:rPr lang="zh-CN" altLang="en-US" sz="3300" b="1" dirty="0">
                <a:solidFill>
                  <a:srgbClr val="FF3300"/>
                </a:solidFill>
                <a:latin typeface="黑体" panose="02010609060101010101" pitchFamily="2" charset="-122"/>
                <a:ea typeface="黑体" panose="02010609060101010101" pitchFamily="2" charset="-122"/>
              </a:rPr>
              <a:t>工业工程（</a:t>
            </a:r>
            <a:r>
              <a:rPr lang="en-US" altLang="zh-CN" sz="3300" b="1">
                <a:solidFill>
                  <a:srgbClr val="FF3300"/>
                </a:solidFill>
                <a:latin typeface="黑体" panose="02010609060101010101" pitchFamily="2" charset="-122"/>
                <a:ea typeface="黑体" panose="02010609060101010101" pitchFamily="2" charset="-122"/>
              </a:rPr>
              <a:t>IE</a:t>
            </a:r>
            <a:r>
              <a:rPr lang="zh-CN" altLang="en-US" sz="3300" b="1">
                <a:solidFill>
                  <a:srgbClr val="FF3300"/>
                </a:solidFill>
                <a:latin typeface="黑体" panose="02010609060101010101" pitchFamily="2" charset="-122"/>
                <a:ea typeface="黑体" panose="02010609060101010101" pitchFamily="2" charset="-122"/>
              </a:rPr>
              <a:t>）</a:t>
            </a:r>
            <a:r>
              <a:rPr lang="zh-CN" altLang="en-US" sz="3300" b="1" dirty="0">
                <a:solidFill>
                  <a:srgbClr val="FF3300"/>
                </a:solidFill>
                <a:latin typeface="黑体" panose="02010609060101010101" pitchFamily="2" charset="-122"/>
                <a:ea typeface="黑体" panose="02010609060101010101" pitchFamily="2" charset="-122"/>
              </a:rPr>
              <a:t>是综合运用数学、物理学和社会科学的基础知识及工程分析的方法，将</a:t>
            </a:r>
            <a:r>
              <a:rPr lang="zh-CN" altLang="en-US" sz="3300" b="1" i="1" dirty="0">
                <a:solidFill>
                  <a:srgbClr val="FF3300"/>
                </a:solidFill>
                <a:latin typeface="黑体" panose="02010609060101010101" pitchFamily="2" charset="-122"/>
                <a:ea typeface="黑体" panose="02010609060101010101" pitchFamily="2" charset="-122"/>
              </a:rPr>
              <a:t>人力</a:t>
            </a:r>
            <a:r>
              <a:rPr lang="zh-CN" altLang="en-US" sz="3300" b="1" i="1">
                <a:solidFill>
                  <a:srgbClr val="FF3300"/>
                </a:solidFill>
                <a:latin typeface="黑体" panose="02010609060101010101" pitchFamily="2" charset="-122"/>
                <a:ea typeface="黑体" panose="02010609060101010101" pitchFamily="2" charset="-122"/>
              </a:rPr>
              <a:t>﹑</a:t>
            </a:r>
            <a:r>
              <a:rPr lang="zh-CN" altLang="en-US" sz="3300" b="1" i="1" dirty="0">
                <a:solidFill>
                  <a:srgbClr val="FF3300"/>
                </a:solidFill>
                <a:latin typeface="黑体" panose="02010609060101010101" pitchFamily="2" charset="-122"/>
                <a:ea typeface="黑体" panose="02010609060101010101" pitchFamily="2" charset="-122"/>
              </a:rPr>
              <a:t>物资</a:t>
            </a:r>
            <a:r>
              <a:rPr lang="zh-CN" altLang="en-US" sz="3300" b="1" i="1">
                <a:solidFill>
                  <a:srgbClr val="FF3300"/>
                </a:solidFill>
                <a:latin typeface="黑体" panose="02010609060101010101" pitchFamily="2" charset="-122"/>
                <a:ea typeface="黑体" panose="02010609060101010101" pitchFamily="2" charset="-122"/>
              </a:rPr>
              <a:t>﹑</a:t>
            </a:r>
            <a:r>
              <a:rPr lang="zh-CN" altLang="en-US" sz="3300" b="1" i="1" dirty="0">
                <a:solidFill>
                  <a:srgbClr val="FF3300"/>
                </a:solidFill>
                <a:latin typeface="黑体" panose="02010609060101010101" pitchFamily="2" charset="-122"/>
                <a:ea typeface="黑体" panose="02010609060101010101" pitchFamily="2" charset="-122"/>
              </a:rPr>
              <a:t>装备</a:t>
            </a:r>
            <a:r>
              <a:rPr lang="zh-CN" altLang="en-US" sz="3300" b="1">
                <a:solidFill>
                  <a:srgbClr val="FF3300"/>
                </a:solidFill>
                <a:latin typeface="黑体" panose="02010609060101010101" pitchFamily="2" charset="-122"/>
                <a:ea typeface="黑体" panose="02010609060101010101" pitchFamily="2" charset="-122"/>
              </a:rPr>
              <a:t>﹑</a:t>
            </a:r>
            <a:r>
              <a:rPr lang="zh-CN" altLang="en-US" sz="3300" b="1" i="1" dirty="0">
                <a:solidFill>
                  <a:srgbClr val="FF3300"/>
                </a:solidFill>
                <a:latin typeface="黑体" panose="02010609060101010101" pitchFamily="2" charset="-122"/>
                <a:ea typeface="黑体" panose="02010609060101010101" pitchFamily="2" charset="-122"/>
              </a:rPr>
              <a:t>能量</a:t>
            </a:r>
            <a:r>
              <a:rPr lang="zh-CN" altLang="en-US" sz="3300" b="1" dirty="0">
                <a:solidFill>
                  <a:srgbClr val="FF3300"/>
                </a:solidFill>
                <a:latin typeface="黑体" panose="02010609060101010101" pitchFamily="2" charset="-122"/>
                <a:ea typeface="黑体" panose="02010609060101010101" pitchFamily="2" charset="-122"/>
              </a:rPr>
              <a:t>和</a:t>
            </a:r>
            <a:r>
              <a:rPr lang="zh-CN" altLang="en-US" sz="3300" b="1" i="1" dirty="0">
                <a:solidFill>
                  <a:srgbClr val="FF3300"/>
                </a:solidFill>
                <a:latin typeface="黑体" panose="02010609060101010101" pitchFamily="2" charset="-122"/>
                <a:ea typeface="黑体" panose="02010609060101010101" pitchFamily="2" charset="-122"/>
              </a:rPr>
              <a:t>信息</a:t>
            </a:r>
            <a:r>
              <a:rPr lang="zh-CN" altLang="en-US" sz="3300" b="1" dirty="0">
                <a:solidFill>
                  <a:srgbClr val="FF3300"/>
                </a:solidFill>
                <a:latin typeface="黑体" panose="02010609060101010101" pitchFamily="2" charset="-122"/>
                <a:ea typeface="黑体" panose="02010609060101010101" pitchFamily="2" charset="-122"/>
              </a:rPr>
              <a:t>组成一个集成系统</a:t>
            </a:r>
            <a:r>
              <a:rPr lang="en-US" altLang="zh-CN" sz="3300" b="1">
                <a:solidFill>
                  <a:srgbClr val="FF3300"/>
                </a:solidFill>
                <a:latin typeface="黑体" panose="02010609060101010101" pitchFamily="2" charset="-122"/>
                <a:ea typeface="黑体" panose="02010609060101010101" pitchFamily="2" charset="-122"/>
              </a:rPr>
              <a:t>, </a:t>
            </a:r>
            <a:r>
              <a:rPr lang="zh-CN" altLang="en-US" sz="3300" b="1" dirty="0">
                <a:solidFill>
                  <a:srgbClr val="FF3300"/>
                </a:solidFill>
                <a:latin typeface="黑体" panose="02010609060101010101" pitchFamily="2" charset="-122"/>
                <a:ea typeface="黑体" panose="02010609060101010101" pitchFamily="2" charset="-122"/>
              </a:rPr>
              <a:t>并对这样的系统进行规划</a:t>
            </a:r>
            <a:r>
              <a:rPr lang="zh-CN" altLang="en-US" sz="3300" b="1">
                <a:solidFill>
                  <a:srgbClr val="FF3300"/>
                </a:solidFill>
                <a:latin typeface="黑体" panose="02010609060101010101" pitchFamily="2" charset="-122"/>
                <a:ea typeface="黑体" panose="02010609060101010101" pitchFamily="2" charset="-122"/>
              </a:rPr>
              <a:t>﹑</a:t>
            </a:r>
            <a:r>
              <a:rPr lang="zh-CN" altLang="en-US" sz="3300" b="1" dirty="0">
                <a:solidFill>
                  <a:srgbClr val="FF3300"/>
                </a:solidFill>
                <a:latin typeface="黑体" panose="02010609060101010101" pitchFamily="2" charset="-122"/>
                <a:ea typeface="黑体" panose="02010609060101010101" pitchFamily="2" charset="-122"/>
              </a:rPr>
              <a:t>设计</a:t>
            </a:r>
            <a:r>
              <a:rPr lang="zh-CN" altLang="en-US" sz="3300" b="1">
                <a:solidFill>
                  <a:srgbClr val="FF3300"/>
                </a:solidFill>
                <a:latin typeface="黑体" panose="02010609060101010101" pitchFamily="2" charset="-122"/>
                <a:ea typeface="黑体" panose="02010609060101010101" pitchFamily="2" charset="-122"/>
              </a:rPr>
              <a:t>﹑</a:t>
            </a:r>
            <a:r>
              <a:rPr lang="zh-CN" altLang="en-US" sz="3300" b="1" dirty="0">
                <a:solidFill>
                  <a:srgbClr val="FF3300"/>
                </a:solidFill>
                <a:latin typeface="黑体" panose="02010609060101010101" pitchFamily="2" charset="-122"/>
                <a:ea typeface="黑体" panose="02010609060101010101" pitchFamily="2" charset="-122"/>
              </a:rPr>
              <a:t>评价和改进的活动</a:t>
            </a:r>
            <a:r>
              <a:rPr lang="zh-CN" altLang="en-US" sz="3300" dirty="0">
                <a:solidFill>
                  <a:srgbClr val="FF0066"/>
                </a:solidFill>
                <a:latin typeface="Times New Roman" panose="02020603050405020304" charset="0"/>
                <a:ea typeface="宋体" panose="02010600030101010101" pitchFamily="2" charset="-122"/>
              </a:rPr>
              <a:t>。</a:t>
            </a:r>
            <a:endParaRPr lang="zh-CN" altLang="en-US" sz="3300" dirty="0">
              <a:solidFill>
                <a:srgbClr val="FF0066"/>
              </a:solidFill>
              <a:latin typeface="Times New Roman" panose="02020603050405020304" charset="0"/>
              <a:ea typeface="宋体" panose="02010600030101010101" pitchFamily="2" charset="-122"/>
            </a:endParaRPr>
          </a:p>
        </p:txBody>
      </p:sp>
      <p:sp>
        <p:nvSpPr>
          <p:cNvPr id="41987" name="矩形 41986"/>
          <p:cNvSpPr/>
          <p:nvPr/>
        </p:nvSpPr>
        <p:spPr>
          <a:xfrm>
            <a:off x="1106488" y="587375"/>
            <a:ext cx="8034337" cy="620713"/>
          </a:xfrm>
          <a:prstGeom prst="rect">
            <a:avLst/>
          </a:prstGeom>
          <a:solidFill>
            <a:schemeClr val="tx1"/>
          </a:solidFill>
          <a:ln w="9525">
            <a:noFill/>
          </a:ln>
        </p:spPr>
        <p:txBody>
          <a:bodyPr lIns="91436" tIns="45719" rIns="91436" bIns="45719" anchor="b" anchorCtr="0"/>
          <a:p>
            <a:r>
              <a:rPr lang="zh-CN" altLang="en-US" sz="3700" dirty="0">
                <a:solidFill>
                  <a:srgbClr val="FF3300"/>
                </a:solidFill>
                <a:effectLst>
                  <a:outerShdw blurRad="38100" dist="38100" dir="2700000">
                    <a:srgbClr val="000000"/>
                  </a:outerShdw>
                </a:effectLst>
                <a:latin typeface="华文新魏" panose="02010800040101010101" pitchFamily="2" charset="-122"/>
                <a:ea typeface="华文新魏" panose="02010800040101010101" pitchFamily="2" charset="-122"/>
              </a:rPr>
              <a:t>工业工程定义和职能</a:t>
            </a:r>
            <a:r>
              <a:rPr lang="en-US" altLang="zh-CN" sz="3700" b="1">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r>
              <a:rPr lang="en-US" altLang="zh-CN" sz="330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IIE </a:t>
            </a:r>
            <a:r>
              <a:rPr lang="zh-CN" altLang="en-US" sz="2700" dirty="0">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的定义</a:t>
            </a:r>
            <a:endParaRPr lang="zh-CN" altLang="en-US" sz="2700"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additive="base">
                                        <p:cTn id="7" dur="500" fill="hold"/>
                                        <p:tgtEl>
                                          <p:spTgt spid="41987"/>
                                        </p:tgtEl>
                                        <p:attrNameLst>
                                          <p:attrName>ppt_x</p:attrName>
                                        </p:attrNameLst>
                                      </p:cBhvr>
                                      <p:tavLst>
                                        <p:tav tm="0">
                                          <p:val>
                                            <p:strVal val="#ppt_x"/>
                                          </p:val>
                                        </p:tav>
                                        <p:tav tm="100000">
                                          <p:val>
                                            <p:strVal val="#ppt_x"/>
                                          </p:val>
                                        </p:tav>
                                      </p:tavLst>
                                    </p:anim>
                                    <p:anim calcmode="lin" valueType="num">
                                      <p:cBhvr additive="base">
                                        <p:cTn id="8" dur="500" fill="hold"/>
                                        <p:tgtEl>
                                          <p:spTgt spid="4198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6" presetClass="entr" presetSubtype="26" fill="hold" grpId="0" nodeType="afterEffect">
                                  <p:stCondLst>
                                    <p:cond delay="0"/>
                                  </p:stCondLst>
                                  <p:childTnLst>
                                    <p:set>
                                      <p:cBhvr>
                                        <p:cTn id="11" dur="1" fill="hold">
                                          <p:stCondLst>
                                            <p:cond delay="0"/>
                                          </p:stCondLst>
                                        </p:cTn>
                                        <p:tgtEl>
                                          <p:spTgt spid="41986"/>
                                        </p:tgtEl>
                                        <p:attrNameLst>
                                          <p:attrName>style.visibility</p:attrName>
                                        </p:attrNameLst>
                                      </p:cBhvr>
                                      <p:to>
                                        <p:strVal val="visible"/>
                                      </p:to>
                                    </p:set>
                                    <p:animEffect transition="in" filter="barn(inHorizontal)">
                                      <p:cBhvr>
                                        <p:cTn id="12" dur="500"/>
                                        <p:tgtEl>
                                          <p:spTgt spid="41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nimBg="1"/>
      <p:bldP spid="4198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矩形 44033"/>
          <p:cNvSpPr/>
          <p:nvPr/>
        </p:nvSpPr>
        <p:spPr>
          <a:xfrm>
            <a:off x="1046163" y="587375"/>
            <a:ext cx="8035925" cy="620713"/>
          </a:xfrm>
          <a:prstGeom prst="rect">
            <a:avLst/>
          </a:prstGeom>
          <a:solidFill>
            <a:schemeClr val="tx1"/>
          </a:solidFill>
          <a:ln w="9525">
            <a:noFill/>
          </a:ln>
        </p:spPr>
        <p:txBody>
          <a:bodyPr lIns="91436" tIns="45719" rIns="91436" bIns="45719" anchor="b" anchorCtr="0"/>
          <a:p>
            <a:r>
              <a:rPr lang="zh-CN" altLang="en-US" sz="3700" dirty="0">
                <a:solidFill>
                  <a:srgbClr val="FF3300"/>
                </a:solidFill>
                <a:effectLst>
                  <a:outerShdw blurRad="38100" dist="38100" dir="2700000">
                    <a:srgbClr val="000000"/>
                  </a:outerShdw>
                </a:effectLst>
                <a:latin typeface="华文新魏" panose="02010800040101010101" pitchFamily="2" charset="-122"/>
                <a:ea typeface="华文新魏" panose="02010800040101010101" pitchFamily="2" charset="-122"/>
              </a:rPr>
              <a:t>工业工程定义和职能</a:t>
            </a:r>
            <a:r>
              <a:rPr lang="en-US" altLang="zh-CN" sz="3700" b="1">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r>
              <a:rPr lang="en-US" altLang="zh-CN" sz="2700">
                <a:solidFill>
                  <a:srgbClr val="FF3300"/>
                </a:solidFill>
                <a:effectLst>
                  <a:outerShdw blurRad="38100" dist="38100" dir="2700000">
                    <a:srgbClr val="000000"/>
                  </a:outerShdw>
                </a:effectLst>
                <a:latin typeface="Times New Roman" panose="02020603050405020304" charset="0"/>
                <a:ea typeface="幼圆" panose="02010509060101010101" pitchFamily="49" charset="-122"/>
              </a:rPr>
              <a:t>IE </a:t>
            </a:r>
            <a:r>
              <a:rPr lang="zh-CN" altLang="en-US" sz="2700" dirty="0">
                <a:solidFill>
                  <a:srgbClr val="FF3300"/>
                </a:solidFill>
                <a:effectLst>
                  <a:outerShdw blurRad="38100" dist="38100" dir="2700000">
                    <a:srgbClr val="000000"/>
                  </a:outerShdw>
                </a:effectLst>
                <a:latin typeface="Times New Roman" panose="02020603050405020304" charset="0"/>
                <a:ea typeface="幼圆" panose="02010509060101010101" pitchFamily="49" charset="-122"/>
              </a:rPr>
              <a:t>职能</a:t>
            </a:r>
            <a:endParaRPr lang="zh-CN" altLang="en-US" sz="2700" dirty="0">
              <a:solidFill>
                <a:srgbClr val="66FF33"/>
              </a:solidFill>
              <a:effectLst>
                <a:outerShdw blurRad="38100" dist="38100" dir="2700000">
                  <a:srgbClr val="000000"/>
                </a:outerShdw>
              </a:effectLst>
              <a:latin typeface="Times New Roman" panose="02020603050405020304" charset="0"/>
              <a:ea typeface="幼圆" panose="02010509060101010101" pitchFamily="49" charset="-122"/>
            </a:endParaRPr>
          </a:p>
        </p:txBody>
      </p:sp>
      <p:grpSp>
        <p:nvGrpSpPr>
          <p:cNvPr id="44035" name="组合 44034"/>
          <p:cNvGrpSpPr/>
          <p:nvPr/>
        </p:nvGrpSpPr>
        <p:grpSpPr>
          <a:xfrm>
            <a:off x="1049338" y="2024063"/>
            <a:ext cx="8553450" cy="4572000"/>
            <a:chOff x="818" y="1488"/>
            <a:chExt cx="6668" cy="3360"/>
          </a:xfrm>
        </p:grpSpPr>
        <p:grpSp>
          <p:nvGrpSpPr>
            <p:cNvPr id="44036" name="组合 44035"/>
            <p:cNvGrpSpPr/>
            <p:nvPr/>
          </p:nvGrpSpPr>
          <p:grpSpPr>
            <a:xfrm>
              <a:off x="1247" y="3853"/>
              <a:ext cx="5240" cy="995"/>
              <a:chOff x="1293" y="3853"/>
              <a:chExt cx="5240" cy="995"/>
            </a:xfrm>
          </p:grpSpPr>
          <p:sp>
            <p:nvSpPr>
              <p:cNvPr id="44037" name="文本框 44036"/>
              <p:cNvSpPr txBox="1"/>
              <p:nvPr/>
            </p:nvSpPr>
            <p:spPr>
              <a:xfrm>
                <a:off x="2933" y="3853"/>
                <a:ext cx="1968" cy="371"/>
              </a:xfrm>
              <a:prstGeom prst="rect">
                <a:avLst/>
              </a:prstGeom>
              <a:noFill/>
              <a:ln w="9525" cap="flat" cmpd="sng">
                <a:solidFill>
                  <a:srgbClr val="FFFF00"/>
                </a:solidFill>
                <a:prstDash val="solid"/>
                <a:miter/>
                <a:headEnd type="none" w="med" len="med"/>
                <a:tailEnd type="none" w="med" len="med"/>
              </a:ln>
            </p:spPr>
            <p:txBody>
              <a:bodyPr lIns="75749" tIns="37874" rIns="75749" bIns="37874">
                <a:spAutoFit/>
              </a:bodyPr>
              <a:p>
                <a:pPr algn="ctr" defTabSz="757555">
                  <a:spcBef>
                    <a:spcPct val="50000"/>
                  </a:spcBef>
                </a:pPr>
                <a:r>
                  <a:rPr lang="zh-CN" altLang="en-US" sz="2700" dirty="0">
                    <a:latin typeface="隶书" panose="02010509060101010101" pitchFamily="49" charset="-122"/>
                    <a:ea typeface="隶书" panose="02010509060101010101" pitchFamily="49" charset="-122"/>
                  </a:rPr>
                  <a:t>管理的职能</a:t>
                </a:r>
                <a:endParaRPr lang="zh-CN" altLang="en-US" sz="2700" dirty="0">
                  <a:latin typeface="隶书" panose="02010509060101010101" pitchFamily="49" charset="-122"/>
                  <a:ea typeface="隶书" panose="02010509060101010101" pitchFamily="49" charset="-122"/>
                </a:endParaRPr>
              </a:p>
            </p:txBody>
          </p:sp>
          <p:sp>
            <p:nvSpPr>
              <p:cNvPr id="44038" name="文本框 44037"/>
              <p:cNvSpPr txBox="1"/>
              <p:nvPr/>
            </p:nvSpPr>
            <p:spPr>
              <a:xfrm>
                <a:off x="1293" y="4515"/>
                <a:ext cx="680" cy="333"/>
              </a:xfrm>
              <a:prstGeom prst="rect">
                <a:avLst/>
              </a:prstGeom>
              <a:noFill/>
              <a:ln w="9525" cap="flat" cmpd="sng">
                <a:solidFill>
                  <a:srgbClr val="FFFF00"/>
                </a:solidFill>
                <a:prstDash val="solid"/>
                <a:miter/>
                <a:headEnd type="none" w="med" len="med"/>
                <a:tailEnd type="none" w="med" len="med"/>
              </a:ln>
            </p:spPr>
            <p:txBody>
              <a:bodyPr lIns="75749" tIns="37874" rIns="75749" bIns="37874"/>
              <a:p>
                <a:pPr algn="ctr" defTabSz="757555">
                  <a:spcBef>
                    <a:spcPct val="50000"/>
                  </a:spcBef>
                </a:pPr>
                <a:r>
                  <a:rPr lang="zh-CN" altLang="en-US" sz="2300" dirty="0">
                    <a:latin typeface="Times New Roman" panose="02020603050405020304" charset="0"/>
                    <a:ea typeface="宋体" panose="02010600030101010101" pitchFamily="2" charset="-122"/>
                  </a:rPr>
                  <a:t>决策</a:t>
                </a:r>
                <a:endParaRPr lang="zh-CN" altLang="en-US" sz="2300" dirty="0">
                  <a:latin typeface="Times New Roman" panose="02020603050405020304" charset="0"/>
                  <a:ea typeface="宋体" panose="02010600030101010101" pitchFamily="2" charset="-122"/>
                </a:endParaRPr>
              </a:p>
            </p:txBody>
          </p:sp>
          <p:sp>
            <p:nvSpPr>
              <p:cNvPr id="44039" name="文本框 44038"/>
              <p:cNvSpPr txBox="1"/>
              <p:nvPr/>
            </p:nvSpPr>
            <p:spPr>
              <a:xfrm>
                <a:off x="2437" y="4515"/>
                <a:ext cx="680" cy="333"/>
              </a:xfrm>
              <a:prstGeom prst="rect">
                <a:avLst/>
              </a:prstGeom>
              <a:noFill/>
              <a:ln w="9525" cap="flat" cmpd="sng">
                <a:solidFill>
                  <a:srgbClr val="FFFF00"/>
                </a:solidFill>
                <a:prstDash val="solid"/>
                <a:miter/>
                <a:headEnd type="none" w="med" len="med"/>
                <a:tailEnd type="none" w="med" len="med"/>
              </a:ln>
            </p:spPr>
            <p:txBody>
              <a:bodyPr lIns="75749" tIns="37874" rIns="75749" bIns="37874"/>
              <a:p>
                <a:pPr algn="ctr" defTabSz="757555">
                  <a:spcBef>
                    <a:spcPct val="50000"/>
                  </a:spcBef>
                </a:pPr>
                <a:r>
                  <a:rPr lang="zh-CN" altLang="en-US" sz="2300" dirty="0">
                    <a:latin typeface="Times New Roman" panose="02020603050405020304" charset="0"/>
                    <a:ea typeface="宋体" panose="02010600030101010101" pitchFamily="2" charset="-122"/>
                  </a:rPr>
                  <a:t>组织</a:t>
                </a:r>
                <a:endParaRPr lang="zh-CN" altLang="en-US" sz="2300" dirty="0">
                  <a:latin typeface="Times New Roman" panose="02020603050405020304" charset="0"/>
                  <a:ea typeface="宋体" panose="02010600030101010101" pitchFamily="2" charset="-122"/>
                </a:endParaRPr>
              </a:p>
            </p:txBody>
          </p:sp>
          <p:sp>
            <p:nvSpPr>
              <p:cNvPr id="44040" name="文本框 44039"/>
              <p:cNvSpPr txBox="1"/>
              <p:nvPr/>
            </p:nvSpPr>
            <p:spPr>
              <a:xfrm>
                <a:off x="3589" y="4515"/>
                <a:ext cx="679" cy="333"/>
              </a:xfrm>
              <a:prstGeom prst="rect">
                <a:avLst/>
              </a:prstGeom>
              <a:noFill/>
              <a:ln w="9525" cap="flat" cmpd="sng">
                <a:solidFill>
                  <a:srgbClr val="FFFF00"/>
                </a:solidFill>
                <a:prstDash val="solid"/>
                <a:miter/>
                <a:headEnd type="none" w="med" len="med"/>
                <a:tailEnd type="none" w="med" len="med"/>
              </a:ln>
            </p:spPr>
            <p:txBody>
              <a:bodyPr lIns="75749" tIns="37874" rIns="75749" bIns="37874"/>
              <a:p>
                <a:pPr algn="ctr" defTabSz="757555">
                  <a:spcBef>
                    <a:spcPct val="50000"/>
                  </a:spcBef>
                </a:pPr>
                <a:r>
                  <a:rPr lang="zh-CN" altLang="en-US" sz="2300" dirty="0">
                    <a:latin typeface="Times New Roman" panose="02020603050405020304" charset="0"/>
                    <a:ea typeface="宋体" panose="02010600030101010101" pitchFamily="2" charset="-122"/>
                  </a:rPr>
                  <a:t>领导</a:t>
                </a:r>
                <a:endParaRPr lang="zh-CN" altLang="en-US" sz="2300" dirty="0">
                  <a:latin typeface="Times New Roman" panose="02020603050405020304" charset="0"/>
                  <a:ea typeface="宋体" panose="02010600030101010101" pitchFamily="2" charset="-122"/>
                </a:endParaRPr>
              </a:p>
            </p:txBody>
          </p:sp>
          <p:sp>
            <p:nvSpPr>
              <p:cNvPr id="44041" name="文本框 44040"/>
              <p:cNvSpPr txBox="1"/>
              <p:nvPr/>
            </p:nvSpPr>
            <p:spPr>
              <a:xfrm>
                <a:off x="4741" y="4512"/>
                <a:ext cx="680" cy="333"/>
              </a:xfrm>
              <a:prstGeom prst="rect">
                <a:avLst/>
              </a:prstGeom>
              <a:noFill/>
              <a:ln w="9525" cap="flat" cmpd="sng">
                <a:solidFill>
                  <a:srgbClr val="FFFF00"/>
                </a:solidFill>
                <a:prstDash val="solid"/>
                <a:miter/>
                <a:headEnd type="none" w="med" len="med"/>
                <a:tailEnd type="none" w="med" len="med"/>
              </a:ln>
            </p:spPr>
            <p:txBody>
              <a:bodyPr lIns="75749" tIns="37874" rIns="75749" bIns="37874"/>
              <a:p>
                <a:pPr algn="ctr" defTabSz="757555">
                  <a:spcBef>
                    <a:spcPct val="50000"/>
                  </a:spcBef>
                </a:pPr>
                <a:r>
                  <a:rPr lang="zh-CN" altLang="en-US" sz="2300" dirty="0">
                    <a:latin typeface="Times New Roman" panose="02020603050405020304" charset="0"/>
                    <a:ea typeface="宋体" panose="02010600030101010101" pitchFamily="2" charset="-122"/>
                  </a:rPr>
                  <a:t>协调</a:t>
                </a:r>
                <a:endParaRPr lang="zh-CN" altLang="en-US" sz="2300" dirty="0">
                  <a:latin typeface="Times New Roman" panose="02020603050405020304" charset="0"/>
                  <a:ea typeface="宋体" panose="02010600030101010101" pitchFamily="2" charset="-122"/>
                </a:endParaRPr>
              </a:p>
            </p:txBody>
          </p:sp>
          <p:sp>
            <p:nvSpPr>
              <p:cNvPr id="44042" name="文本框 44041"/>
              <p:cNvSpPr txBox="1"/>
              <p:nvPr/>
            </p:nvSpPr>
            <p:spPr>
              <a:xfrm>
                <a:off x="5852" y="4515"/>
                <a:ext cx="681" cy="333"/>
              </a:xfrm>
              <a:prstGeom prst="rect">
                <a:avLst/>
              </a:prstGeom>
              <a:noFill/>
              <a:ln w="9525" cap="flat" cmpd="sng">
                <a:solidFill>
                  <a:srgbClr val="FFFF00"/>
                </a:solidFill>
                <a:prstDash val="solid"/>
                <a:miter/>
                <a:headEnd type="none" w="med" len="med"/>
                <a:tailEnd type="none" w="med" len="med"/>
              </a:ln>
            </p:spPr>
            <p:txBody>
              <a:bodyPr lIns="75749" tIns="37874" rIns="75749" bIns="37874"/>
              <a:p>
                <a:pPr algn="ctr" defTabSz="757555">
                  <a:spcBef>
                    <a:spcPct val="50000"/>
                  </a:spcBef>
                </a:pPr>
                <a:r>
                  <a:rPr lang="zh-CN" altLang="en-US" sz="2300" dirty="0">
                    <a:latin typeface="Times New Roman" panose="02020603050405020304" charset="0"/>
                    <a:ea typeface="宋体" panose="02010600030101010101" pitchFamily="2" charset="-122"/>
                  </a:rPr>
                  <a:t>控制</a:t>
                </a:r>
                <a:endParaRPr lang="zh-CN" altLang="en-US" sz="2300" dirty="0">
                  <a:latin typeface="Times New Roman" panose="02020603050405020304" charset="0"/>
                  <a:ea typeface="宋体" panose="02010600030101010101" pitchFamily="2" charset="-122"/>
                </a:endParaRPr>
              </a:p>
            </p:txBody>
          </p:sp>
          <p:sp>
            <p:nvSpPr>
              <p:cNvPr id="44043" name="直接连接符 44042"/>
              <p:cNvSpPr/>
              <p:nvPr/>
            </p:nvSpPr>
            <p:spPr>
              <a:xfrm>
                <a:off x="1684" y="4368"/>
                <a:ext cx="4512" cy="0"/>
              </a:xfrm>
              <a:prstGeom prst="line">
                <a:avLst/>
              </a:prstGeom>
              <a:ln w="9525" cap="flat" cmpd="sng">
                <a:solidFill>
                  <a:srgbClr val="FFFF00"/>
                </a:solidFill>
                <a:prstDash val="solid"/>
                <a:headEnd type="none" w="med" len="med"/>
                <a:tailEnd type="none" w="med" len="med"/>
              </a:ln>
            </p:spPr>
          </p:sp>
          <p:sp>
            <p:nvSpPr>
              <p:cNvPr id="44044" name="直接连接符 44043"/>
              <p:cNvSpPr/>
              <p:nvPr/>
            </p:nvSpPr>
            <p:spPr>
              <a:xfrm>
                <a:off x="3942" y="4224"/>
                <a:ext cx="0" cy="288"/>
              </a:xfrm>
              <a:prstGeom prst="line">
                <a:avLst/>
              </a:prstGeom>
              <a:ln w="9525" cap="flat" cmpd="sng">
                <a:solidFill>
                  <a:srgbClr val="FFFF00"/>
                </a:solidFill>
                <a:prstDash val="solid"/>
                <a:headEnd type="none" w="med" len="med"/>
                <a:tailEnd type="none" w="med" len="med"/>
              </a:ln>
            </p:spPr>
          </p:sp>
          <p:sp>
            <p:nvSpPr>
              <p:cNvPr id="44045" name="直接连接符 44044"/>
              <p:cNvSpPr/>
              <p:nvPr/>
            </p:nvSpPr>
            <p:spPr>
              <a:xfrm>
                <a:off x="2789" y="4368"/>
                <a:ext cx="0" cy="144"/>
              </a:xfrm>
              <a:prstGeom prst="line">
                <a:avLst/>
              </a:prstGeom>
              <a:ln w="9525" cap="flat" cmpd="sng">
                <a:solidFill>
                  <a:srgbClr val="FFFF00"/>
                </a:solidFill>
                <a:prstDash val="solid"/>
                <a:headEnd type="none" w="med" len="med"/>
                <a:tailEnd type="none" w="med" len="med"/>
              </a:ln>
            </p:spPr>
          </p:sp>
          <p:sp>
            <p:nvSpPr>
              <p:cNvPr id="44046" name="直接连接符 44045"/>
              <p:cNvSpPr/>
              <p:nvPr/>
            </p:nvSpPr>
            <p:spPr>
              <a:xfrm>
                <a:off x="1684" y="4368"/>
                <a:ext cx="0" cy="144"/>
              </a:xfrm>
              <a:prstGeom prst="line">
                <a:avLst/>
              </a:prstGeom>
              <a:ln w="9525" cap="flat" cmpd="sng">
                <a:solidFill>
                  <a:srgbClr val="FFFF00"/>
                </a:solidFill>
                <a:prstDash val="solid"/>
                <a:headEnd type="none" w="med" len="med"/>
                <a:tailEnd type="none" w="med" len="med"/>
              </a:ln>
            </p:spPr>
          </p:sp>
          <p:sp>
            <p:nvSpPr>
              <p:cNvPr id="44047" name="直接连接符 44046"/>
              <p:cNvSpPr/>
              <p:nvPr/>
            </p:nvSpPr>
            <p:spPr>
              <a:xfrm>
                <a:off x="5093" y="4368"/>
                <a:ext cx="0" cy="144"/>
              </a:xfrm>
              <a:prstGeom prst="line">
                <a:avLst/>
              </a:prstGeom>
              <a:ln w="9525" cap="flat" cmpd="sng">
                <a:solidFill>
                  <a:srgbClr val="FFFF00"/>
                </a:solidFill>
                <a:prstDash val="solid"/>
                <a:headEnd type="none" w="med" len="med"/>
                <a:tailEnd type="none" w="med" len="med"/>
              </a:ln>
            </p:spPr>
          </p:sp>
          <p:sp>
            <p:nvSpPr>
              <p:cNvPr id="44048" name="直接连接符 44047"/>
              <p:cNvSpPr/>
              <p:nvPr/>
            </p:nvSpPr>
            <p:spPr>
              <a:xfrm>
                <a:off x="6196" y="4368"/>
                <a:ext cx="0" cy="144"/>
              </a:xfrm>
              <a:prstGeom prst="line">
                <a:avLst/>
              </a:prstGeom>
              <a:ln w="9525" cap="flat" cmpd="sng">
                <a:solidFill>
                  <a:srgbClr val="FFFF00"/>
                </a:solidFill>
                <a:prstDash val="solid"/>
                <a:headEnd type="none" w="med" len="med"/>
                <a:tailEnd type="none" w="med" len="med"/>
              </a:ln>
            </p:spPr>
          </p:sp>
        </p:grpSp>
        <p:sp>
          <p:nvSpPr>
            <p:cNvPr id="44049" name="文本框 44048"/>
            <p:cNvSpPr txBox="1"/>
            <p:nvPr/>
          </p:nvSpPr>
          <p:spPr>
            <a:xfrm>
              <a:off x="4994" y="2496"/>
              <a:ext cx="2492"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工厂选址与系统设计 </a:t>
              </a:r>
              <a:endParaRPr lang="zh-CN" altLang="en-US" sz="2000" dirty="0">
                <a:latin typeface="Times New Roman" panose="02020603050405020304" charset="0"/>
                <a:ea typeface="宋体" panose="02010600030101010101" pitchFamily="2" charset="-122"/>
              </a:endParaRPr>
            </a:p>
          </p:txBody>
        </p:sp>
        <p:sp>
          <p:nvSpPr>
            <p:cNvPr id="44050" name="文本框 44049"/>
            <p:cNvSpPr txBox="1"/>
            <p:nvPr/>
          </p:nvSpPr>
          <p:spPr>
            <a:xfrm>
              <a:off x="2886" y="1488"/>
              <a:ext cx="1969" cy="371"/>
            </a:xfrm>
            <a:prstGeom prst="rect">
              <a:avLst/>
            </a:prstGeom>
            <a:noFill/>
            <a:ln w="9525" cap="flat" cmpd="sng">
              <a:solidFill>
                <a:srgbClr val="FFFF00"/>
              </a:solidFill>
              <a:prstDash val="solid"/>
              <a:miter/>
              <a:headEnd type="none" w="med" len="med"/>
              <a:tailEnd type="none" w="med" len="med"/>
            </a:ln>
          </p:spPr>
          <p:txBody>
            <a:bodyPr lIns="75749" tIns="37874" rIns="75749" bIns="37874">
              <a:spAutoFit/>
            </a:bodyPr>
            <a:p>
              <a:pPr algn="ctr" defTabSz="757555">
                <a:spcBef>
                  <a:spcPct val="50000"/>
                </a:spcBef>
              </a:pPr>
              <a:r>
                <a:rPr lang="en-US" altLang="zh-CN" sz="2700">
                  <a:latin typeface="隶书" panose="02010509060101010101" pitchFamily="49" charset="-122"/>
                  <a:ea typeface="隶书" panose="02010509060101010101" pitchFamily="49" charset="-122"/>
                </a:rPr>
                <a:t>IE </a:t>
              </a:r>
              <a:r>
                <a:rPr lang="zh-CN" altLang="en-US" sz="2700" dirty="0">
                  <a:latin typeface="隶书" panose="02010509060101010101" pitchFamily="49" charset="-122"/>
                  <a:ea typeface="隶书" panose="02010509060101010101" pitchFamily="49" charset="-122"/>
                </a:rPr>
                <a:t>的基本职能</a:t>
              </a:r>
              <a:endParaRPr lang="zh-CN" altLang="en-US" sz="2700" dirty="0">
                <a:latin typeface="隶书" panose="02010509060101010101" pitchFamily="49" charset="-122"/>
                <a:ea typeface="隶书" panose="02010509060101010101" pitchFamily="49" charset="-122"/>
              </a:endParaRPr>
            </a:p>
          </p:txBody>
        </p:sp>
        <p:sp>
          <p:nvSpPr>
            <p:cNvPr id="44051" name="文本框 44050"/>
            <p:cNvSpPr txBox="1"/>
            <p:nvPr/>
          </p:nvSpPr>
          <p:spPr>
            <a:xfrm>
              <a:off x="818" y="2115"/>
              <a:ext cx="1920" cy="294"/>
            </a:xfrm>
            <a:prstGeom prst="rect">
              <a:avLst/>
            </a:prstGeom>
            <a:noFill/>
            <a:ln w="9525" cap="flat" cmpd="sng">
              <a:solidFill>
                <a:srgbClr val="FFFF00"/>
              </a:solidFill>
              <a:prstDash val="solid"/>
              <a:miter/>
              <a:headEnd type="none" w="med" len="med"/>
              <a:tailEnd type="none" w="med" len="med"/>
            </a:ln>
          </p:spPr>
          <p:txBody>
            <a:bodyPr lIns="75749" tIns="37874" rIns="75749" bIns="37874">
              <a:spAutoFit/>
            </a:bodyPr>
            <a:p>
              <a:pPr algn="ctr" defTabSz="757555">
                <a:spcBef>
                  <a:spcPct val="50000"/>
                </a:spcBef>
              </a:pPr>
              <a:r>
                <a:rPr lang="zh-CN" altLang="en-US" sz="2000" dirty="0">
                  <a:latin typeface="Times New Roman" panose="02020603050405020304" charset="0"/>
                  <a:ea typeface="宋体" panose="02010600030101010101" pitchFamily="2" charset="-122"/>
                </a:rPr>
                <a:t>工作研究与绩效评价</a:t>
              </a:r>
              <a:endParaRPr lang="zh-CN" altLang="en-US" sz="2000" dirty="0">
                <a:latin typeface="Times New Roman" panose="02020603050405020304" charset="0"/>
                <a:ea typeface="宋体" panose="02010600030101010101" pitchFamily="2" charset="-122"/>
              </a:endParaRPr>
            </a:p>
          </p:txBody>
        </p:sp>
        <p:sp>
          <p:nvSpPr>
            <p:cNvPr id="44052" name="文本框 44051"/>
            <p:cNvSpPr txBox="1"/>
            <p:nvPr/>
          </p:nvSpPr>
          <p:spPr>
            <a:xfrm>
              <a:off x="2978" y="2115"/>
              <a:ext cx="1728" cy="333"/>
            </a:xfrm>
            <a:prstGeom prst="rect">
              <a:avLst/>
            </a:prstGeom>
            <a:noFill/>
            <a:ln w="9525" cap="flat" cmpd="sng">
              <a:solidFill>
                <a:srgbClr val="FFFF00"/>
              </a:solidFill>
              <a:prstDash val="solid"/>
              <a:miter/>
              <a:headEnd type="none" w="med" len="med"/>
              <a:tailEnd type="none" w="med" len="med"/>
            </a:ln>
          </p:spPr>
          <p:txBody>
            <a:bodyPr lIns="75749" tIns="37874" rIns="75749" bIns="37874">
              <a:spAutoFit/>
            </a:bodyPr>
            <a:p>
              <a:pPr algn="ctr" defTabSz="757555">
                <a:spcBef>
                  <a:spcPct val="50000"/>
                </a:spcBef>
              </a:pPr>
              <a:r>
                <a:rPr lang="zh-CN" altLang="en-US" sz="2300" dirty="0">
                  <a:latin typeface="Times New Roman" panose="02020603050405020304" charset="0"/>
                  <a:ea typeface="宋体" panose="02010600030101010101" pitchFamily="2" charset="-122"/>
                </a:rPr>
                <a:t>生产计划与管理</a:t>
              </a:r>
              <a:endParaRPr lang="zh-CN" altLang="en-US" sz="2300" dirty="0">
                <a:latin typeface="Times New Roman" panose="02020603050405020304" charset="0"/>
                <a:ea typeface="宋体" panose="02010600030101010101" pitchFamily="2" charset="-122"/>
              </a:endParaRPr>
            </a:p>
          </p:txBody>
        </p:sp>
        <p:sp>
          <p:nvSpPr>
            <p:cNvPr id="44053" name="文本框 44052"/>
            <p:cNvSpPr txBox="1"/>
            <p:nvPr/>
          </p:nvSpPr>
          <p:spPr>
            <a:xfrm>
              <a:off x="4951" y="2115"/>
              <a:ext cx="1103" cy="333"/>
            </a:xfrm>
            <a:prstGeom prst="rect">
              <a:avLst/>
            </a:prstGeom>
            <a:noFill/>
            <a:ln w="9525" cap="flat" cmpd="sng">
              <a:solidFill>
                <a:srgbClr val="FFFF00"/>
              </a:solidFill>
              <a:prstDash val="solid"/>
              <a:miter/>
              <a:headEnd type="none" w="med" len="med"/>
              <a:tailEnd type="none" w="med" len="med"/>
            </a:ln>
          </p:spPr>
          <p:txBody>
            <a:bodyPr lIns="75749" tIns="37874" rIns="75749" bIns="37874">
              <a:spAutoFit/>
            </a:bodyPr>
            <a:p>
              <a:pPr algn="ctr" defTabSz="757555">
                <a:spcBef>
                  <a:spcPct val="50000"/>
                </a:spcBef>
              </a:pPr>
              <a:r>
                <a:rPr lang="zh-CN" altLang="en-US" sz="2300" dirty="0">
                  <a:latin typeface="Times New Roman" panose="02020603050405020304" charset="0"/>
                  <a:ea typeface="宋体" panose="02010600030101010101" pitchFamily="2" charset="-122"/>
                </a:rPr>
                <a:t>系统设计</a:t>
              </a:r>
              <a:endParaRPr lang="zh-CN" altLang="en-US" sz="2300" dirty="0">
                <a:latin typeface="Times New Roman" panose="02020603050405020304" charset="0"/>
                <a:ea typeface="宋体" panose="02010600030101010101" pitchFamily="2" charset="-122"/>
              </a:endParaRPr>
            </a:p>
          </p:txBody>
        </p:sp>
        <p:sp>
          <p:nvSpPr>
            <p:cNvPr id="44054" name="文本框 44053"/>
            <p:cNvSpPr txBox="1"/>
            <p:nvPr/>
          </p:nvSpPr>
          <p:spPr>
            <a:xfrm>
              <a:off x="962" y="2496"/>
              <a:ext cx="1584"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作业测定</a:t>
              </a:r>
              <a:endParaRPr lang="zh-CN" altLang="en-US" sz="2000" dirty="0">
                <a:latin typeface="Times New Roman" panose="02020603050405020304" charset="0"/>
                <a:ea typeface="宋体" panose="02010600030101010101" pitchFamily="2" charset="-122"/>
              </a:endParaRPr>
            </a:p>
          </p:txBody>
        </p:sp>
        <p:sp>
          <p:nvSpPr>
            <p:cNvPr id="44055" name="文本框 44054"/>
            <p:cNvSpPr txBox="1"/>
            <p:nvPr/>
          </p:nvSpPr>
          <p:spPr>
            <a:xfrm>
              <a:off x="962" y="2736"/>
              <a:ext cx="2400"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经济分析</a:t>
              </a:r>
              <a:endParaRPr lang="zh-CN" altLang="en-US" sz="2000" dirty="0">
                <a:latin typeface="Times New Roman" panose="02020603050405020304" charset="0"/>
                <a:ea typeface="宋体" panose="02010600030101010101" pitchFamily="2" charset="-122"/>
              </a:endParaRPr>
            </a:p>
          </p:txBody>
        </p:sp>
        <p:sp>
          <p:nvSpPr>
            <p:cNvPr id="44056" name="文本框 44055"/>
            <p:cNvSpPr txBox="1"/>
            <p:nvPr/>
          </p:nvSpPr>
          <p:spPr>
            <a:xfrm>
              <a:off x="962" y="2976"/>
              <a:ext cx="1728"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工作研究 </a:t>
              </a:r>
              <a:endParaRPr lang="zh-CN" altLang="en-US" sz="2000" dirty="0">
                <a:latin typeface="Times New Roman" panose="02020603050405020304" charset="0"/>
                <a:ea typeface="宋体" panose="02010600030101010101" pitchFamily="2" charset="-122"/>
              </a:endParaRPr>
            </a:p>
          </p:txBody>
        </p:sp>
        <p:sp>
          <p:nvSpPr>
            <p:cNvPr id="44057" name="文本框 44056"/>
            <p:cNvSpPr txBox="1"/>
            <p:nvPr/>
          </p:nvSpPr>
          <p:spPr>
            <a:xfrm>
              <a:off x="962" y="3216"/>
              <a:ext cx="1728"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绩效评估</a:t>
              </a:r>
              <a:endParaRPr lang="zh-CN" altLang="en-US" sz="2000" dirty="0">
                <a:latin typeface="Times New Roman" panose="02020603050405020304" charset="0"/>
                <a:ea typeface="宋体" panose="02010600030101010101" pitchFamily="2" charset="-122"/>
              </a:endParaRPr>
            </a:p>
          </p:txBody>
        </p:sp>
        <p:sp>
          <p:nvSpPr>
            <p:cNvPr id="44058" name="文本框 44057"/>
            <p:cNvSpPr txBox="1"/>
            <p:nvPr/>
          </p:nvSpPr>
          <p:spPr>
            <a:xfrm>
              <a:off x="3122" y="2736"/>
              <a:ext cx="1969"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质量管理</a:t>
              </a:r>
              <a:endParaRPr lang="zh-CN" altLang="en-US" sz="2000" dirty="0">
                <a:latin typeface="Times New Roman" panose="02020603050405020304" charset="0"/>
                <a:ea typeface="宋体" panose="02010600030101010101" pitchFamily="2" charset="-122"/>
              </a:endParaRPr>
            </a:p>
          </p:txBody>
        </p:sp>
        <p:sp>
          <p:nvSpPr>
            <p:cNvPr id="44059" name="文本框 44058"/>
            <p:cNvSpPr txBox="1"/>
            <p:nvPr/>
          </p:nvSpPr>
          <p:spPr>
            <a:xfrm>
              <a:off x="3122" y="2976"/>
              <a:ext cx="2065"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物流管理</a:t>
              </a:r>
              <a:endParaRPr lang="zh-CN" altLang="en-US" sz="2000" dirty="0">
                <a:latin typeface="Times New Roman" panose="02020603050405020304" charset="0"/>
                <a:ea typeface="宋体" panose="02010600030101010101" pitchFamily="2" charset="-122"/>
              </a:endParaRPr>
            </a:p>
          </p:txBody>
        </p:sp>
        <p:sp>
          <p:nvSpPr>
            <p:cNvPr id="44060" name="文本框 44059"/>
            <p:cNvSpPr txBox="1"/>
            <p:nvPr/>
          </p:nvSpPr>
          <p:spPr>
            <a:xfrm>
              <a:off x="3122" y="2496"/>
              <a:ext cx="1969"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生产计划</a:t>
              </a:r>
              <a:endParaRPr lang="zh-CN" altLang="en-US" sz="2000" dirty="0">
                <a:latin typeface="Times New Roman" panose="02020603050405020304" charset="0"/>
                <a:ea typeface="宋体" panose="02010600030101010101" pitchFamily="2" charset="-122"/>
              </a:endParaRPr>
            </a:p>
          </p:txBody>
        </p:sp>
        <p:sp>
          <p:nvSpPr>
            <p:cNvPr id="44061" name="文本框 44060"/>
            <p:cNvSpPr txBox="1"/>
            <p:nvPr/>
          </p:nvSpPr>
          <p:spPr>
            <a:xfrm>
              <a:off x="3122" y="3216"/>
              <a:ext cx="2017"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库存管理</a:t>
              </a:r>
              <a:endParaRPr lang="zh-CN" altLang="en-US" sz="2000" dirty="0">
                <a:latin typeface="Times New Roman" panose="02020603050405020304" charset="0"/>
                <a:ea typeface="宋体" panose="02010600030101010101" pitchFamily="2" charset="-122"/>
              </a:endParaRPr>
            </a:p>
          </p:txBody>
        </p:sp>
        <p:sp>
          <p:nvSpPr>
            <p:cNvPr id="44062" name="文本框 44061"/>
            <p:cNvSpPr txBox="1"/>
            <p:nvPr/>
          </p:nvSpPr>
          <p:spPr>
            <a:xfrm>
              <a:off x="4994" y="2736"/>
              <a:ext cx="1487"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组织设计</a:t>
              </a:r>
              <a:endParaRPr lang="zh-CN" altLang="en-US" sz="2000" dirty="0">
                <a:latin typeface="Times New Roman" panose="02020603050405020304" charset="0"/>
                <a:ea typeface="宋体" panose="02010600030101010101" pitchFamily="2" charset="-122"/>
              </a:endParaRPr>
            </a:p>
          </p:txBody>
        </p:sp>
        <p:sp>
          <p:nvSpPr>
            <p:cNvPr id="44063" name="直接连接符 44062"/>
            <p:cNvSpPr/>
            <p:nvPr/>
          </p:nvSpPr>
          <p:spPr>
            <a:xfrm>
              <a:off x="1831" y="2016"/>
              <a:ext cx="3695" cy="0"/>
            </a:xfrm>
            <a:prstGeom prst="line">
              <a:avLst/>
            </a:prstGeom>
            <a:ln w="9525" cap="flat" cmpd="sng">
              <a:solidFill>
                <a:srgbClr val="FFFF00"/>
              </a:solidFill>
              <a:prstDash val="solid"/>
              <a:headEnd type="none" w="med" len="med"/>
              <a:tailEnd type="none" w="med" len="med"/>
            </a:ln>
          </p:spPr>
        </p:sp>
        <p:sp>
          <p:nvSpPr>
            <p:cNvPr id="44064" name="直接连接符 44063"/>
            <p:cNvSpPr/>
            <p:nvPr/>
          </p:nvSpPr>
          <p:spPr>
            <a:xfrm>
              <a:off x="3896" y="1872"/>
              <a:ext cx="0" cy="240"/>
            </a:xfrm>
            <a:prstGeom prst="line">
              <a:avLst/>
            </a:prstGeom>
            <a:ln w="9525" cap="flat" cmpd="sng">
              <a:solidFill>
                <a:srgbClr val="FFFF00"/>
              </a:solidFill>
              <a:prstDash val="solid"/>
              <a:headEnd type="none" w="med" len="med"/>
              <a:tailEnd type="none" w="med" len="med"/>
            </a:ln>
          </p:spPr>
        </p:sp>
        <p:sp>
          <p:nvSpPr>
            <p:cNvPr id="44065" name="直接连接符 44064"/>
            <p:cNvSpPr/>
            <p:nvPr/>
          </p:nvSpPr>
          <p:spPr>
            <a:xfrm>
              <a:off x="5526" y="2016"/>
              <a:ext cx="0" cy="96"/>
            </a:xfrm>
            <a:prstGeom prst="line">
              <a:avLst/>
            </a:prstGeom>
            <a:ln w="9525" cap="flat" cmpd="sng">
              <a:solidFill>
                <a:srgbClr val="FFFF00"/>
              </a:solidFill>
              <a:prstDash val="solid"/>
              <a:headEnd type="none" w="med" len="med"/>
              <a:tailEnd type="none" w="med" len="med"/>
            </a:ln>
          </p:spPr>
        </p:sp>
        <p:sp>
          <p:nvSpPr>
            <p:cNvPr id="44066" name="直接连接符 44065"/>
            <p:cNvSpPr/>
            <p:nvPr/>
          </p:nvSpPr>
          <p:spPr>
            <a:xfrm>
              <a:off x="1831" y="2016"/>
              <a:ext cx="0" cy="96"/>
            </a:xfrm>
            <a:prstGeom prst="line">
              <a:avLst/>
            </a:prstGeom>
            <a:ln w="9525" cap="flat" cmpd="sng">
              <a:solidFill>
                <a:srgbClr val="FFFF00"/>
              </a:solidFill>
              <a:prstDash val="solid"/>
              <a:headEnd type="none" w="med" len="med"/>
              <a:tailEnd type="none" w="med" len="med"/>
            </a:ln>
          </p:spPr>
        </p:sp>
        <p:sp>
          <p:nvSpPr>
            <p:cNvPr id="44067" name="文本框 44066"/>
            <p:cNvSpPr txBox="1"/>
            <p:nvPr/>
          </p:nvSpPr>
          <p:spPr>
            <a:xfrm>
              <a:off x="4992" y="2976"/>
              <a:ext cx="1945"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能力分析与规划</a:t>
              </a:r>
              <a:endParaRPr lang="zh-CN" altLang="en-US" sz="2000" dirty="0">
                <a:latin typeface="Times New Roman" panose="02020603050405020304" charset="0"/>
                <a:ea typeface="宋体" panose="02010600030101010101" pitchFamily="2" charset="-122"/>
              </a:endParaRPr>
            </a:p>
          </p:txBody>
        </p:sp>
        <p:sp>
          <p:nvSpPr>
            <p:cNvPr id="44068" name="文本框 44067"/>
            <p:cNvSpPr txBox="1"/>
            <p:nvPr/>
          </p:nvSpPr>
          <p:spPr>
            <a:xfrm>
              <a:off x="4992" y="3216"/>
              <a:ext cx="1897" cy="288"/>
            </a:xfrm>
            <a:prstGeom prst="rect">
              <a:avLst/>
            </a:prstGeom>
            <a:noFill/>
            <a:ln w="9525">
              <a:noFill/>
            </a:ln>
          </p:spPr>
          <p:txBody>
            <a:bodyPr lIns="75749" tIns="37874" rIns="75749" bIns="37874">
              <a:spAutoFit/>
            </a:bodyPr>
            <a:p>
              <a:pPr defTabSz="757555">
                <a:spcBef>
                  <a:spcPct val="50000"/>
                </a:spcBef>
                <a:buFont typeface="Wingdings" panose="05000000000000000000" pitchFamily="2" charset="2"/>
                <a:buChar char="n"/>
              </a:pPr>
              <a:r>
                <a:rPr lang="en-US" altLang="zh-CN" sz="2000" dirty="0">
                  <a:latin typeface="Times New Roman" panose="02020603050405020304" charset="0"/>
                  <a:ea typeface="宋体" panose="02010600030101010101" pitchFamily="2" charset="-122"/>
                </a:rPr>
                <a:t>  </a:t>
              </a:r>
              <a:r>
                <a:rPr lang="zh-CN" altLang="en-US" sz="2000" dirty="0">
                  <a:latin typeface="Times New Roman" panose="02020603050405020304" charset="0"/>
                  <a:ea typeface="宋体" panose="02010600030101010101" pitchFamily="2" charset="-122"/>
                </a:rPr>
                <a:t>管理信息系统</a:t>
              </a:r>
              <a:endParaRPr lang="zh-CN" altLang="en-US" sz="2000" dirty="0">
                <a:latin typeface="Times New Roman" panose="02020603050405020304" charset="0"/>
                <a:ea typeface="宋体" panose="02010600030101010101" pitchFamily="2" charset="-122"/>
              </a:endParaRPr>
            </a:p>
          </p:txBody>
        </p:sp>
      </p:gr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ppt_x"/>
                                          </p:val>
                                        </p:tav>
                                        <p:tav tm="100000">
                                          <p:val>
                                            <p:strVal val="#ppt_x"/>
                                          </p:val>
                                        </p:tav>
                                      </p:tavLst>
                                    </p:anim>
                                    <p:anim calcmode="lin" valueType="num">
                                      <p:cBhvr additive="base">
                                        <p:cTn id="8" dur="500" fill="hold"/>
                                        <p:tgtEl>
                                          <p:spTgt spid="4403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6" presetClass="entr" presetSubtype="21" fill="hold" nodeType="afterEffect">
                                  <p:stCondLst>
                                    <p:cond delay="0"/>
                                  </p:stCondLst>
                                  <p:childTnLst>
                                    <p:set>
                                      <p:cBhvr>
                                        <p:cTn id="11" dur="1" fill="hold">
                                          <p:stCondLst>
                                            <p:cond delay="0"/>
                                          </p:stCondLst>
                                        </p:cTn>
                                        <p:tgtEl>
                                          <p:spTgt spid="44035"/>
                                        </p:tgtEl>
                                        <p:attrNameLst>
                                          <p:attrName>style.visibility</p:attrName>
                                        </p:attrNameLst>
                                      </p:cBhvr>
                                      <p:to>
                                        <p:strVal val="visible"/>
                                      </p:to>
                                    </p:set>
                                    <p:animEffect transition="in" filter="barn(inVertical)">
                                      <p:cBhvr>
                                        <p:cTn id="12" dur="500"/>
                                        <p:tgtEl>
                                          <p:spTgt spid="44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6" name="标题 93185"/>
          <p:cNvSpPr>
            <a:spLocks noGrp="1"/>
          </p:cNvSpPr>
          <p:nvPr>
            <p:ph type="title"/>
          </p:nvPr>
        </p:nvSpPr>
        <p:spPr>
          <a:xfrm>
            <a:off x="1371600" y="457200"/>
            <a:ext cx="6858000" cy="762000"/>
          </a:xfrm>
          <a:solidFill>
            <a:schemeClr val="tx1"/>
          </a:solidFill>
          <a:ln/>
        </p:spPr>
        <p:txBody>
          <a:bodyPr wrap="square" anchor="b" anchorCtr="0">
            <a:spAutoFit/>
          </a:bodyPr>
          <a:p>
            <a:r>
              <a:rPr lang="en-US" altLang="zh-CN">
                <a:solidFill>
                  <a:srgbClr val="FF3300"/>
                </a:solidFill>
                <a:ea typeface="隶书" panose="02010509060101010101" pitchFamily="49" charset="-122"/>
              </a:rPr>
              <a:t>IE</a:t>
            </a:r>
            <a:r>
              <a:rPr lang="zh-CN" altLang="en-US" dirty="0">
                <a:solidFill>
                  <a:srgbClr val="FF3300"/>
                </a:solidFill>
                <a:ea typeface="隶书" panose="02010509060101010101" pitchFamily="49" charset="-122"/>
              </a:rPr>
              <a:t>的工程师职能范畴</a:t>
            </a:r>
            <a:endParaRPr lang="zh-CN" altLang="en-US" dirty="0">
              <a:solidFill>
                <a:srgbClr val="FF3300"/>
              </a:solidFill>
              <a:ea typeface="隶书" panose="02010509060101010101" pitchFamily="49" charset="-122"/>
            </a:endParaRPr>
          </a:p>
        </p:txBody>
      </p:sp>
      <p:sp>
        <p:nvSpPr>
          <p:cNvPr id="93187" name="文本占位符 93186"/>
          <p:cNvSpPr>
            <a:spLocks noGrp="1"/>
          </p:cNvSpPr>
          <p:nvPr>
            <p:ph type="body" idx="1"/>
          </p:nvPr>
        </p:nvSpPr>
        <p:spPr>
          <a:solidFill>
            <a:schemeClr val="tx1"/>
          </a:solidFill>
          <a:ln/>
        </p:spPr>
        <p:txBody>
          <a:bodyPr/>
          <a:p>
            <a:pPr algn="just">
              <a:buNone/>
            </a:pPr>
            <a:r>
              <a:rPr lang="en-US" altLang="zh-CN" sz="2400" b="1">
                <a:solidFill>
                  <a:srgbClr val="FF3300"/>
                </a:solidFill>
                <a:latin typeface="黑体" panose="02010609060101010101" pitchFamily="2" charset="-122"/>
                <a:ea typeface="黑体" panose="02010609060101010101" pitchFamily="2" charset="-122"/>
              </a:rPr>
              <a:t>1.     </a:t>
            </a:r>
            <a:r>
              <a:rPr lang="zh-CN" altLang="en-US" sz="2400" b="1" dirty="0">
                <a:solidFill>
                  <a:srgbClr val="FF3300"/>
                </a:solidFill>
                <a:latin typeface="黑体" panose="02010609060101010101" pitchFamily="2" charset="-122"/>
                <a:ea typeface="黑体" panose="02010609060101010101" pitchFamily="2" charset="-122"/>
              </a:rPr>
              <a:t>产品（或服务）的预测和决策</a:t>
            </a:r>
            <a:endParaRPr lang="zh-CN" altLang="en-US" sz="1800" b="1" dirty="0">
              <a:solidFill>
                <a:srgbClr val="FF3300"/>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1</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市场调查与预测；</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2</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新产品开发可行性和前景分析；</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3</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新产品开发的组织、计划和控制。</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en-US" altLang="zh-CN" sz="2400" b="1">
                <a:solidFill>
                  <a:srgbClr val="FF3300"/>
                </a:solidFill>
                <a:latin typeface="黑体" panose="02010609060101010101" pitchFamily="2" charset="-122"/>
                <a:ea typeface="黑体" panose="02010609060101010101" pitchFamily="2" charset="-122"/>
              </a:rPr>
              <a:t>2.     </a:t>
            </a:r>
            <a:r>
              <a:rPr lang="zh-CN" altLang="en-US" sz="2400" b="1" dirty="0">
                <a:solidFill>
                  <a:srgbClr val="FF3300"/>
                </a:solidFill>
                <a:latin typeface="黑体" panose="02010609060101010101" pitchFamily="2" charset="-122"/>
                <a:ea typeface="黑体" panose="02010609060101010101" pitchFamily="2" charset="-122"/>
              </a:rPr>
              <a:t>生产系统设计和计划管理</a:t>
            </a:r>
            <a:endParaRPr lang="zh-CN" altLang="en-US" sz="1800" b="1" dirty="0">
              <a:solidFill>
                <a:srgbClr val="FF3300"/>
              </a:solidFill>
              <a:latin typeface="黑体" panose="02010609060101010101" pitchFamily="2" charset="-122"/>
              <a:ea typeface="黑体" panose="02010609060101010101" pitchFamily="2" charset="-122"/>
            </a:endParaRPr>
          </a:p>
          <a:p>
            <a:pPr algn="just">
              <a:buNone/>
            </a:pPr>
            <a:r>
              <a:rPr lang="zh-CN" altLang="en-US" sz="1800" b="1" dirty="0">
                <a:solidFill>
                  <a:srgbClr val="FF3300"/>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1</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根据产品特性和产量，选择合适的生产组织形式；</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2</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根据生产组织形式，设计物流系统，选择设备并予以合理布置；</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3</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确定合理的库存并编制外购件的采购计划；</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4</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进行能力规划，合理分配资源；</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5</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制定综合生产计划、主生产计划、物料需求计划和作业计划，检查计划执行情况并及时予以调整。</a:t>
            </a:r>
            <a:endParaRPr lang="zh-CN" altLang="en-US" sz="1800" b="1" dirty="0">
              <a:solidFill>
                <a:srgbClr val="0033CC"/>
              </a:solidFill>
              <a:latin typeface="黑体" panose="02010609060101010101" pitchFamily="2" charset="-122"/>
              <a:ea typeface="黑体" panose="02010609060101010101" pitchFamily="2" charset="-122"/>
            </a:endParaRPr>
          </a:p>
          <a:p>
            <a:pPr algn="just">
              <a:buNone/>
            </a:pP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a:solidFill>
                  <a:srgbClr val="0033CC"/>
                </a:solidFill>
                <a:latin typeface="黑体" panose="02010609060101010101" pitchFamily="2" charset="-122"/>
                <a:ea typeface="黑体" panose="02010609060101010101" pitchFamily="2" charset="-122"/>
              </a:rPr>
              <a:t>6</a:t>
            </a:r>
            <a:r>
              <a:rPr lang="zh-CN" altLang="en-US" sz="1800" b="1" dirty="0">
                <a:solidFill>
                  <a:srgbClr val="0033CC"/>
                </a:solidFill>
                <a:latin typeface="黑体" panose="02010609060101010101" pitchFamily="2" charset="-122"/>
                <a:ea typeface="黑体" panose="02010609060101010101" pitchFamily="2" charset="-122"/>
              </a:rPr>
              <a:t>）</a:t>
            </a:r>
            <a:r>
              <a:rPr lang="en-US" altLang="zh-CN" sz="1800" b="1" dirty="0">
                <a:solidFill>
                  <a:srgbClr val="0033CC"/>
                </a:solidFill>
                <a:latin typeface="黑体" panose="02010609060101010101" pitchFamily="2" charset="-122"/>
                <a:ea typeface="黑体" panose="02010609060101010101" pitchFamily="2" charset="-122"/>
              </a:rPr>
              <a:t>       </a:t>
            </a:r>
            <a:r>
              <a:rPr lang="zh-CN" altLang="en-US" sz="1800" b="1" dirty="0">
                <a:solidFill>
                  <a:srgbClr val="0033CC"/>
                </a:solidFill>
                <a:latin typeface="黑体" panose="02010609060101010101" pitchFamily="2" charset="-122"/>
                <a:ea typeface="黑体" panose="02010609060101010101" pitchFamily="2" charset="-122"/>
              </a:rPr>
              <a:t>必要时进行仿真，以修改和完善所设计的系统</a:t>
            </a:r>
            <a:r>
              <a:rPr lang="zh-CN" altLang="en-US" sz="1800" dirty="0">
                <a:solidFill>
                  <a:srgbClr val="0033CC"/>
                </a:solidFill>
              </a:rPr>
              <a:t>。</a:t>
            </a:r>
            <a:endParaRPr lang="zh-CN" altLang="en-US" sz="1800" dirty="0">
              <a:solidFill>
                <a:srgbClr val="0033CC"/>
              </a:solidFill>
            </a:endParaRPr>
          </a:p>
          <a:p>
            <a:endParaRPr lang="zh-CN" altLang="en-US" sz="1800">
              <a:solidFill>
                <a:srgbClr val="0033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4" name="标题 84993"/>
          <p:cNvSpPr>
            <a:spLocks noGrp="1"/>
          </p:cNvSpPr>
          <p:nvPr>
            <p:ph type="title"/>
          </p:nvPr>
        </p:nvSpPr>
        <p:spPr>
          <a:xfrm>
            <a:off x="1143000" y="661988"/>
            <a:ext cx="7772400" cy="914400"/>
          </a:xfrm>
          <a:solidFill>
            <a:schemeClr val="tx1"/>
          </a:solidFill>
          <a:ln/>
        </p:spPr>
        <p:txBody>
          <a:bodyPr anchor="b" anchorCtr="0">
            <a:spAutoFit/>
          </a:bodyPr>
          <a:p>
            <a:r>
              <a:rPr lang="zh-CN" altLang="en-US" sz="5400" dirty="0">
                <a:solidFill>
                  <a:srgbClr val="FF3300"/>
                </a:solidFill>
                <a:ea typeface="隶书" panose="02010509060101010101" pitchFamily="49" charset="-122"/>
              </a:rPr>
              <a:t>工业工程历史发展</a:t>
            </a:r>
            <a:endParaRPr lang="zh-CN" altLang="en-US" dirty="0">
              <a:solidFill>
                <a:schemeClr val="tx1"/>
              </a:solidFill>
            </a:endParaRPr>
          </a:p>
        </p:txBody>
      </p:sp>
      <p:sp>
        <p:nvSpPr>
          <p:cNvPr id="84995" name="文本占位符 84994"/>
          <p:cNvSpPr>
            <a:spLocks noGrp="1"/>
          </p:cNvSpPr>
          <p:nvPr>
            <p:ph type="body" idx="1"/>
          </p:nvPr>
        </p:nvSpPr>
        <p:spPr>
          <a:xfrm>
            <a:off x="1371600" y="2362200"/>
            <a:ext cx="7239000" cy="3810000"/>
          </a:xfrm>
          <a:solidFill>
            <a:schemeClr val="tx1"/>
          </a:solidFill>
          <a:ln/>
        </p:spPr>
        <p:txBody>
          <a:bodyPr/>
          <a:p>
            <a:r>
              <a:rPr lang="en-US" altLang="zh-CN" sz="4800" dirty="0">
                <a:solidFill>
                  <a:srgbClr val="FFFF00"/>
                </a:solidFill>
              </a:rPr>
              <a:t>  </a:t>
            </a:r>
            <a:r>
              <a:rPr lang="zh-CN" altLang="en-US" sz="4800" b="1" dirty="0">
                <a:solidFill>
                  <a:srgbClr val="FF3300"/>
                </a:solidFill>
                <a:latin typeface="黑体" panose="02010609060101010101" pitchFamily="2" charset="-122"/>
                <a:ea typeface="黑体" panose="02010609060101010101" pitchFamily="2" charset="-122"/>
              </a:rPr>
              <a:t>科学管理时期</a:t>
            </a:r>
            <a:endParaRPr lang="zh-CN" altLang="en-US" sz="4800" b="1" dirty="0">
              <a:solidFill>
                <a:srgbClr val="FF3300"/>
              </a:solidFill>
              <a:latin typeface="黑体" panose="02010609060101010101" pitchFamily="2" charset="-122"/>
              <a:ea typeface="黑体" panose="02010609060101010101" pitchFamily="2" charset="-122"/>
            </a:endParaRPr>
          </a:p>
          <a:p>
            <a:r>
              <a:rPr lang="zh-CN" altLang="en-US" sz="4800" b="1" dirty="0">
                <a:solidFill>
                  <a:srgbClr val="FF3300"/>
                </a:solidFill>
                <a:latin typeface="黑体" panose="02010609060101010101" pitchFamily="2" charset="-122"/>
                <a:ea typeface="黑体" panose="02010609060101010101" pitchFamily="2" charset="-122"/>
              </a:rPr>
              <a:t>  运筹学时期</a:t>
            </a:r>
            <a:endParaRPr lang="zh-CN" altLang="en-US" sz="4800" b="1" dirty="0">
              <a:solidFill>
                <a:srgbClr val="FF3300"/>
              </a:solidFill>
              <a:latin typeface="黑体" panose="02010609060101010101" pitchFamily="2" charset="-122"/>
              <a:ea typeface="黑体" panose="02010609060101010101" pitchFamily="2" charset="-122"/>
            </a:endParaRPr>
          </a:p>
          <a:p>
            <a:r>
              <a:rPr lang="zh-CN" altLang="en-US" sz="4800" b="1" dirty="0">
                <a:solidFill>
                  <a:srgbClr val="FF3300"/>
                </a:solidFill>
                <a:latin typeface="黑体" panose="02010609060101010101" pitchFamily="2" charset="-122"/>
                <a:ea typeface="黑体" panose="02010609060101010101" pitchFamily="2" charset="-122"/>
              </a:rPr>
              <a:t>  定量和精细化时期</a:t>
            </a:r>
            <a:endParaRPr lang="zh-CN" altLang="en-US" sz="4800" b="1" dirty="0">
              <a:solidFill>
                <a:srgbClr val="FF3300"/>
              </a:solidFill>
              <a:latin typeface="黑体" panose="02010609060101010101" pitchFamily="2" charset="-122"/>
              <a:ea typeface="黑体" panose="02010609060101010101" pitchFamily="2" charset="-122"/>
            </a:endParaRPr>
          </a:p>
          <a:p>
            <a:r>
              <a:rPr lang="zh-CN" altLang="en-US" sz="4800" b="1" dirty="0">
                <a:solidFill>
                  <a:srgbClr val="FF3300"/>
                </a:solidFill>
                <a:latin typeface="黑体" panose="02010609060101010101" pitchFamily="2" charset="-122"/>
                <a:ea typeface="黑体" panose="02010609060101010101" pitchFamily="2" charset="-122"/>
              </a:rPr>
              <a:t>  全球化和网络化时期</a:t>
            </a:r>
            <a:endParaRPr lang="zh-CN" altLang="en-US" dirty="0"/>
          </a:p>
          <a:p>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0" name="标题 94209"/>
          <p:cNvSpPr>
            <a:spLocks noGrp="1"/>
          </p:cNvSpPr>
          <p:nvPr>
            <p:ph type="title"/>
          </p:nvPr>
        </p:nvSpPr>
        <p:spPr>
          <a:xfrm>
            <a:off x="1371600" y="304800"/>
            <a:ext cx="6400800" cy="762000"/>
          </a:xfrm>
          <a:solidFill>
            <a:schemeClr val="tx1"/>
          </a:solidFill>
          <a:ln/>
        </p:spPr>
        <p:txBody>
          <a:bodyPr wrap="square" anchor="b" anchorCtr="0">
            <a:spAutoFit/>
          </a:bodyPr>
          <a:p>
            <a:r>
              <a:rPr lang="en-US" altLang="zh-CN" b="1">
                <a:solidFill>
                  <a:srgbClr val="FF3300"/>
                </a:solidFill>
                <a:latin typeface="黑体" panose="02010609060101010101" pitchFamily="2" charset="-122"/>
                <a:ea typeface="黑体" panose="02010609060101010101" pitchFamily="2" charset="-122"/>
              </a:rPr>
              <a:t>IE</a:t>
            </a:r>
            <a:r>
              <a:rPr lang="zh-CN" altLang="en-US" b="1" dirty="0">
                <a:solidFill>
                  <a:srgbClr val="FF3300"/>
                </a:solidFill>
                <a:latin typeface="黑体" panose="02010609060101010101" pitchFamily="2" charset="-122"/>
                <a:ea typeface="黑体" panose="02010609060101010101" pitchFamily="2" charset="-122"/>
              </a:rPr>
              <a:t>的工程师职能范畴</a:t>
            </a:r>
            <a:endParaRPr lang="zh-CN" altLang="en-US">
              <a:solidFill>
                <a:srgbClr val="FF3300"/>
              </a:solidFill>
              <a:ea typeface="隶书" panose="02010509060101010101" pitchFamily="49" charset="-122"/>
            </a:endParaRPr>
          </a:p>
        </p:txBody>
      </p:sp>
      <p:sp>
        <p:nvSpPr>
          <p:cNvPr id="94211" name="文本占位符 94210"/>
          <p:cNvSpPr>
            <a:spLocks noGrp="1"/>
          </p:cNvSpPr>
          <p:nvPr>
            <p:ph type="body" idx="1"/>
          </p:nvPr>
        </p:nvSpPr>
        <p:spPr>
          <a:solidFill>
            <a:schemeClr val="tx1"/>
          </a:solidFill>
          <a:ln/>
        </p:spPr>
        <p:txBody>
          <a:bodyPr/>
          <a:p>
            <a:pPr algn="just"/>
            <a:endParaRPr lang="en-US" altLang="zh-CN" sz="2400" dirty="0"/>
          </a:p>
          <a:p>
            <a:pPr algn="just"/>
            <a:r>
              <a:rPr lang="en-US" altLang="zh-CN" sz="2400" dirty="0"/>
              <a:t> </a:t>
            </a:r>
            <a:r>
              <a:rPr lang="en-US" altLang="zh-CN" sz="2400">
                <a:solidFill>
                  <a:srgbClr val="FF3300"/>
                </a:solidFill>
                <a:ea typeface="黑体" panose="02010609060101010101" pitchFamily="2" charset="-122"/>
              </a:rPr>
              <a:t>3. </a:t>
            </a:r>
            <a:r>
              <a:rPr lang="zh-CN" altLang="en-US" sz="2400" dirty="0">
                <a:solidFill>
                  <a:srgbClr val="FF3300"/>
                </a:solidFill>
                <a:ea typeface="黑体" panose="02010609060101010101" pitchFamily="2" charset="-122"/>
              </a:rPr>
              <a:t>全面质量管理</a:t>
            </a:r>
            <a:r>
              <a:rPr lang="zh-CN" altLang="en-US" sz="2000" dirty="0">
                <a:solidFill>
                  <a:srgbClr val="FF3300"/>
                </a:solidFill>
                <a:ea typeface="黑体" panose="02010609060101010101" pitchFamily="2" charset="-122"/>
              </a:rPr>
              <a:t>        </a:t>
            </a:r>
            <a:endParaRPr lang="zh-CN" altLang="en-US" sz="2000" dirty="0">
              <a:solidFill>
                <a:srgbClr val="FF3300"/>
              </a:solidFill>
            </a:endParaRPr>
          </a:p>
          <a:p>
            <a:pPr algn="just">
              <a:buNone/>
            </a:pPr>
            <a:r>
              <a:rPr lang="zh-CN" altLang="en-US" sz="2000" b="1" dirty="0">
                <a:solidFill>
                  <a:srgbClr val="0033CC"/>
                </a:solidFill>
                <a:latin typeface="黑体" panose="02010609060101010101" pitchFamily="2" charset="-122"/>
                <a:ea typeface="黑体" panose="02010609060101010101" pitchFamily="2" charset="-122"/>
              </a:rPr>
              <a:t>（</a:t>
            </a:r>
            <a:r>
              <a:rPr lang="en-US" altLang="zh-CN" sz="2000" b="1">
                <a:solidFill>
                  <a:srgbClr val="0033CC"/>
                </a:solidFill>
                <a:latin typeface="黑体" panose="02010609060101010101" pitchFamily="2" charset="-122"/>
                <a:ea typeface="黑体" panose="02010609060101010101" pitchFamily="2" charset="-122"/>
              </a:rPr>
              <a:t>1</a:t>
            </a:r>
            <a:r>
              <a:rPr lang="zh-CN" altLang="en-US" sz="2000" b="1" dirty="0">
                <a:solidFill>
                  <a:srgbClr val="0033CC"/>
                </a:solidFill>
                <a:latin typeface="黑体" panose="02010609060101010101" pitchFamily="2" charset="-122"/>
                <a:ea typeface="黑体" panose="02010609060101010101" pitchFamily="2" charset="-122"/>
              </a:rPr>
              <a:t>） 建立质量保证体系；</a:t>
            </a:r>
            <a:endParaRPr lang="zh-CN" altLang="en-US" sz="2000" b="1" dirty="0">
              <a:solidFill>
                <a:srgbClr val="0033CC"/>
              </a:solidFill>
              <a:latin typeface="黑体" panose="02010609060101010101" pitchFamily="2" charset="-122"/>
              <a:ea typeface="黑体" panose="02010609060101010101" pitchFamily="2" charset="-122"/>
            </a:endParaRPr>
          </a:p>
          <a:p>
            <a:pPr algn="just">
              <a:buNone/>
            </a:pPr>
            <a:r>
              <a:rPr lang="zh-CN" altLang="en-US" sz="2000" b="1" dirty="0">
                <a:solidFill>
                  <a:srgbClr val="0033CC"/>
                </a:solidFill>
                <a:latin typeface="黑体" panose="02010609060101010101" pitchFamily="2" charset="-122"/>
                <a:ea typeface="黑体" panose="02010609060101010101" pitchFamily="2" charset="-122"/>
              </a:rPr>
              <a:t>（</a:t>
            </a:r>
            <a:r>
              <a:rPr lang="en-US" altLang="zh-CN" sz="2000" b="1">
                <a:solidFill>
                  <a:srgbClr val="0033CC"/>
                </a:solidFill>
                <a:latin typeface="黑体" panose="02010609060101010101" pitchFamily="2" charset="-122"/>
                <a:ea typeface="黑体" panose="02010609060101010101" pitchFamily="2" charset="-122"/>
              </a:rPr>
              <a:t>2</a:t>
            </a:r>
            <a:r>
              <a:rPr lang="zh-CN" altLang="en-US" sz="2000" b="1" dirty="0">
                <a:solidFill>
                  <a:srgbClr val="0033CC"/>
                </a:solidFill>
                <a:latin typeface="黑体" panose="02010609060101010101" pitchFamily="2" charset="-122"/>
                <a:ea typeface="黑体" panose="02010609060101010101" pitchFamily="2" charset="-122"/>
              </a:rPr>
              <a:t>） 协助或进行关于质量管理的</a:t>
            </a:r>
            <a:r>
              <a:rPr lang="en-US" altLang="zh-CN" sz="2000" b="1">
                <a:solidFill>
                  <a:srgbClr val="0033CC"/>
                </a:solidFill>
                <a:latin typeface="黑体" panose="02010609060101010101" pitchFamily="2" charset="-122"/>
                <a:ea typeface="黑体" panose="02010609060101010101" pitchFamily="2" charset="-122"/>
              </a:rPr>
              <a:t>ISO</a:t>
            </a:r>
            <a:r>
              <a:rPr lang="zh-CN" altLang="en-US" sz="2000" b="1" dirty="0">
                <a:solidFill>
                  <a:srgbClr val="0033CC"/>
                </a:solidFill>
                <a:latin typeface="黑体" panose="02010609060101010101" pitchFamily="2" charset="-122"/>
                <a:ea typeface="黑体" panose="02010609060101010101" pitchFamily="2" charset="-122"/>
              </a:rPr>
              <a:t>标准认证；</a:t>
            </a:r>
            <a:endParaRPr lang="zh-CN" altLang="en-US" sz="2000" b="1" dirty="0">
              <a:solidFill>
                <a:srgbClr val="0033CC"/>
              </a:solidFill>
              <a:latin typeface="黑体" panose="02010609060101010101" pitchFamily="2" charset="-122"/>
              <a:ea typeface="黑体" panose="02010609060101010101" pitchFamily="2" charset="-122"/>
            </a:endParaRPr>
          </a:p>
          <a:p>
            <a:pPr algn="just">
              <a:buNone/>
            </a:pPr>
            <a:r>
              <a:rPr lang="zh-CN" altLang="en-US" sz="2000" b="1" dirty="0">
                <a:solidFill>
                  <a:srgbClr val="0033CC"/>
                </a:solidFill>
                <a:latin typeface="黑体" panose="02010609060101010101" pitchFamily="2" charset="-122"/>
                <a:ea typeface="黑体" panose="02010609060101010101" pitchFamily="2" charset="-122"/>
              </a:rPr>
              <a:t>（</a:t>
            </a:r>
            <a:r>
              <a:rPr lang="en-US" altLang="zh-CN" sz="2000" b="1">
                <a:solidFill>
                  <a:srgbClr val="0033CC"/>
                </a:solidFill>
                <a:latin typeface="黑体" panose="02010609060101010101" pitchFamily="2" charset="-122"/>
                <a:ea typeface="黑体" panose="02010609060101010101" pitchFamily="2" charset="-122"/>
              </a:rPr>
              <a:t>3</a:t>
            </a:r>
            <a:r>
              <a:rPr lang="zh-CN" altLang="en-US" sz="2000" b="1" dirty="0">
                <a:solidFill>
                  <a:srgbClr val="0033CC"/>
                </a:solidFill>
                <a:latin typeface="黑体" panose="02010609060101010101" pitchFamily="2" charset="-122"/>
                <a:ea typeface="黑体" panose="02010609060101010101" pitchFamily="2" charset="-122"/>
              </a:rPr>
              <a:t>） 组织并进行统计过程控制；</a:t>
            </a:r>
            <a:endParaRPr lang="zh-CN" altLang="en-US" sz="2000" b="1" dirty="0">
              <a:solidFill>
                <a:srgbClr val="0033CC"/>
              </a:solidFill>
              <a:latin typeface="黑体" panose="02010609060101010101" pitchFamily="2" charset="-122"/>
              <a:ea typeface="黑体" panose="02010609060101010101" pitchFamily="2" charset="-122"/>
            </a:endParaRPr>
          </a:p>
          <a:p>
            <a:pPr algn="just">
              <a:buNone/>
            </a:pPr>
            <a:r>
              <a:rPr lang="zh-CN" altLang="en-US" sz="2000" b="1" dirty="0">
                <a:solidFill>
                  <a:srgbClr val="0033CC"/>
                </a:solidFill>
                <a:latin typeface="黑体" panose="02010609060101010101" pitchFamily="2" charset="-122"/>
                <a:ea typeface="黑体" panose="02010609060101010101" pitchFamily="2" charset="-122"/>
              </a:rPr>
              <a:t>（</a:t>
            </a:r>
            <a:r>
              <a:rPr lang="en-US" altLang="zh-CN" sz="2000" b="1">
                <a:solidFill>
                  <a:srgbClr val="0033CC"/>
                </a:solidFill>
                <a:latin typeface="黑体" panose="02010609060101010101" pitchFamily="2" charset="-122"/>
                <a:ea typeface="黑体" panose="02010609060101010101" pitchFamily="2" charset="-122"/>
              </a:rPr>
              <a:t>4</a:t>
            </a:r>
            <a:r>
              <a:rPr lang="zh-CN" altLang="en-US" sz="2000" b="1" dirty="0">
                <a:solidFill>
                  <a:srgbClr val="0033CC"/>
                </a:solidFill>
                <a:latin typeface="黑体" panose="02010609060101010101" pitchFamily="2" charset="-122"/>
                <a:ea typeface="黑体" panose="02010609060101010101" pitchFamily="2" charset="-122"/>
              </a:rPr>
              <a:t>） 组织质量控制（</a:t>
            </a:r>
            <a:r>
              <a:rPr lang="en-US" altLang="zh-CN" sz="2000" b="1">
                <a:solidFill>
                  <a:srgbClr val="0033CC"/>
                </a:solidFill>
                <a:latin typeface="黑体" panose="02010609060101010101" pitchFamily="2" charset="-122"/>
                <a:ea typeface="黑体" panose="02010609060101010101" pitchFamily="2" charset="-122"/>
              </a:rPr>
              <a:t>QC</a:t>
            </a:r>
            <a:r>
              <a:rPr lang="zh-CN" altLang="en-US" sz="2000" b="1">
                <a:solidFill>
                  <a:srgbClr val="0033CC"/>
                </a:solidFill>
                <a:latin typeface="黑体" panose="02010609060101010101" pitchFamily="2" charset="-122"/>
                <a:ea typeface="黑体" panose="02010609060101010101" pitchFamily="2" charset="-122"/>
              </a:rPr>
              <a:t>）</a:t>
            </a:r>
            <a:r>
              <a:rPr lang="zh-CN" altLang="en-US" sz="2000" b="1" dirty="0">
                <a:solidFill>
                  <a:srgbClr val="0033CC"/>
                </a:solidFill>
                <a:latin typeface="黑体" panose="02010609060101010101" pitchFamily="2" charset="-122"/>
                <a:ea typeface="黑体" panose="02010609060101010101" pitchFamily="2" charset="-122"/>
              </a:rPr>
              <a:t>小组活动，推行持续改进行动计 划；</a:t>
            </a:r>
            <a:endParaRPr lang="zh-CN" altLang="en-US" sz="2000" b="1" dirty="0">
              <a:solidFill>
                <a:srgbClr val="0033CC"/>
              </a:solidFill>
              <a:latin typeface="黑体" panose="02010609060101010101" pitchFamily="2" charset="-122"/>
              <a:ea typeface="黑体" panose="02010609060101010101" pitchFamily="2" charset="-122"/>
            </a:endParaRPr>
          </a:p>
          <a:p>
            <a:pPr algn="just">
              <a:buNone/>
            </a:pPr>
            <a:r>
              <a:rPr lang="zh-CN" altLang="en-US" sz="2000" b="1" dirty="0">
                <a:solidFill>
                  <a:srgbClr val="0033CC"/>
                </a:solidFill>
                <a:latin typeface="黑体" panose="02010609060101010101" pitchFamily="2" charset="-122"/>
                <a:ea typeface="黑体" panose="02010609060101010101" pitchFamily="2" charset="-122"/>
              </a:rPr>
              <a:t>（</a:t>
            </a:r>
            <a:r>
              <a:rPr lang="en-US" altLang="zh-CN" sz="2000" b="1">
                <a:solidFill>
                  <a:srgbClr val="0033CC"/>
                </a:solidFill>
                <a:latin typeface="黑体" panose="02010609060101010101" pitchFamily="2" charset="-122"/>
                <a:ea typeface="黑体" panose="02010609060101010101" pitchFamily="2" charset="-122"/>
              </a:rPr>
              <a:t>5</a:t>
            </a:r>
            <a:r>
              <a:rPr lang="zh-CN" altLang="en-US" sz="2000" b="1" dirty="0">
                <a:solidFill>
                  <a:srgbClr val="0033CC"/>
                </a:solidFill>
                <a:latin typeface="黑体" panose="02010609060101010101" pitchFamily="2" charset="-122"/>
                <a:ea typeface="黑体" panose="02010609060101010101" pitchFamily="2" charset="-122"/>
              </a:rPr>
              <a:t>） 建立质量检验和质量抽查制度并检查执行；</a:t>
            </a:r>
            <a:endParaRPr lang="zh-CN" altLang="en-US" sz="2000" b="1" dirty="0">
              <a:solidFill>
                <a:srgbClr val="0033CC"/>
              </a:solidFill>
              <a:latin typeface="黑体" panose="02010609060101010101" pitchFamily="2" charset="-122"/>
              <a:ea typeface="黑体" panose="02010609060101010101" pitchFamily="2" charset="-122"/>
            </a:endParaRPr>
          </a:p>
          <a:p>
            <a:pPr algn="just">
              <a:buNone/>
            </a:pPr>
            <a:endParaRPr lang="zh-CN" altLang="en-US" sz="2000" b="1" dirty="0">
              <a:solidFill>
                <a:srgbClr val="0033CC"/>
              </a:solidFill>
              <a:latin typeface="黑体" panose="02010609060101010101" pitchFamily="2" charset="-122"/>
              <a:ea typeface="黑体" panose="0201060906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4" name="标题 95233"/>
          <p:cNvSpPr>
            <a:spLocks noGrp="1"/>
          </p:cNvSpPr>
          <p:nvPr>
            <p:ph type="title"/>
          </p:nvPr>
        </p:nvSpPr>
        <p:spPr>
          <a:xfrm>
            <a:off x="1371600" y="457200"/>
            <a:ext cx="6019800" cy="762000"/>
          </a:xfrm>
          <a:solidFill>
            <a:schemeClr val="tx1"/>
          </a:solidFill>
          <a:ln/>
        </p:spPr>
        <p:txBody>
          <a:bodyPr wrap="square" anchor="b" anchorCtr="0">
            <a:spAutoFit/>
          </a:bodyPr>
          <a:p>
            <a:r>
              <a:rPr lang="en-US" altLang="zh-CN">
                <a:solidFill>
                  <a:srgbClr val="FF3300"/>
                </a:solidFill>
                <a:ea typeface="隶书" panose="02010509060101010101" pitchFamily="49" charset="-122"/>
              </a:rPr>
              <a:t>IE</a:t>
            </a:r>
            <a:r>
              <a:rPr lang="zh-CN" altLang="en-US" dirty="0">
                <a:solidFill>
                  <a:srgbClr val="FF3300"/>
                </a:solidFill>
                <a:ea typeface="隶书" panose="02010509060101010101" pitchFamily="49" charset="-122"/>
              </a:rPr>
              <a:t>的工程师职能范畴</a:t>
            </a:r>
            <a:endParaRPr lang="zh-CN" altLang="en-US">
              <a:solidFill>
                <a:srgbClr val="FF3300"/>
              </a:solidFill>
              <a:ea typeface="隶书" panose="02010509060101010101" pitchFamily="49" charset="-122"/>
            </a:endParaRPr>
          </a:p>
        </p:txBody>
      </p:sp>
      <p:sp>
        <p:nvSpPr>
          <p:cNvPr id="95235" name="文本占位符 95234"/>
          <p:cNvSpPr>
            <a:spLocks noGrp="1"/>
          </p:cNvSpPr>
          <p:nvPr>
            <p:ph type="body" idx="1"/>
          </p:nvPr>
        </p:nvSpPr>
        <p:spPr>
          <a:xfrm>
            <a:off x="838200" y="1981200"/>
            <a:ext cx="8305800" cy="4114800"/>
          </a:xfrm>
          <a:solidFill>
            <a:schemeClr val="tx1"/>
          </a:solidFill>
          <a:ln/>
        </p:spPr>
        <p:txBody>
          <a:bodyPr/>
          <a:p>
            <a:pPr algn="just">
              <a:lnSpc>
                <a:spcPct val="90000"/>
              </a:lnSpc>
              <a:buNone/>
            </a:pPr>
            <a:r>
              <a:rPr lang="en-US" altLang="zh-CN" sz="2400" b="1">
                <a:solidFill>
                  <a:srgbClr val="FF3300"/>
                </a:solidFill>
                <a:ea typeface="黑体" panose="02010609060101010101" pitchFamily="2" charset="-122"/>
              </a:rPr>
              <a:t>4</a:t>
            </a:r>
            <a:r>
              <a:rPr lang="zh-CN" altLang="en-US" sz="2400" b="1" dirty="0">
                <a:solidFill>
                  <a:srgbClr val="FF3300"/>
                </a:solidFill>
                <a:ea typeface="黑体" panose="02010609060101010101" pitchFamily="2" charset="-122"/>
              </a:rPr>
              <a:t>．人因工程和工作设计</a:t>
            </a:r>
            <a:endParaRPr lang="zh-CN" altLang="en-US" sz="2400" b="1" dirty="0">
              <a:solidFill>
                <a:srgbClr val="FF3300"/>
              </a:solidFill>
            </a:endParaRPr>
          </a:p>
          <a:p>
            <a:pPr algn="just">
              <a:lnSpc>
                <a:spcPct val="90000"/>
              </a:lnSpc>
              <a:buNone/>
            </a:pPr>
            <a:r>
              <a:rPr lang="zh-CN" altLang="en-US" sz="2400" b="1" dirty="0">
                <a:solidFill>
                  <a:srgbClr val="FF3300"/>
                </a:solidFill>
              </a:rPr>
              <a:t>   </a:t>
            </a:r>
            <a:r>
              <a:rPr lang="zh-CN" altLang="en-US" sz="2400" b="1" dirty="0">
                <a:solidFill>
                  <a:srgbClr val="0033CC"/>
                </a:solidFill>
                <a:latin typeface="黑体" panose="02010609060101010101" pitchFamily="2" charset="-122"/>
                <a:ea typeface="黑体" panose="02010609060101010101" pitchFamily="2" charset="-122"/>
              </a:rPr>
              <a:t>（</a:t>
            </a:r>
            <a:r>
              <a:rPr lang="en-US" altLang="zh-CN" sz="2400" b="1">
                <a:solidFill>
                  <a:srgbClr val="0033CC"/>
                </a:solidFill>
                <a:latin typeface="黑体" panose="02010609060101010101" pitchFamily="2" charset="-122"/>
                <a:ea typeface="黑体" panose="02010609060101010101" pitchFamily="2" charset="-122"/>
              </a:rPr>
              <a:t>1</a:t>
            </a:r>
            <a:r>
              <a:rPr lang="zh-CN" altLang="en-US" sz="2400" b="1" dirty="0">
                <a:solidFill>
                  <a:srgbClr val="0033CC"/>
                </a:solidFill>
                <a:latin typeface="黑体" panose="02010609060101010101" pitchFamily="2" charset="-122"/>
                <a:ea typeface="黑体" panose="02010609060101010101" pitchFamily="2" charset="-122"/>
              </a:rPr>
              <a:t>）</a:t>
            </a:r>
            <a:r>
              <a:rPr lang="zh-CN" altLang="en-US" sz="2400" b="1" dirty="0">
                <a:solidFill>
                  <a:srgbClr val="0033CC"/>
                </a:solidFill>
                <a:latin typeface="黑体" panose="02010609060101010101" pitchFamily="2" charset="-122"/>
                <a:ea typeface="黑体" panose="02010609060101010101" pitchFamily="2" charset="-122"/>
              </a:rPr>
              <a:t>研究科学合理的工作方法并予以标准化。</a:t>
            </a:r>
            <a:endParaRPr lang="zh-CN" altLang="en-US" sz="2400" b="1" dirty="0">
              <a:solidFill>
                <a:srgbClr val="0033CC"/>
              </a:solidFill>
              <a:latin typeface="黑体" panose="02010609060101010101" pitchFamily="2" charset="-122"/>
              <a:ea typeface="黑体" panose="02010609060101010101" pitchFamily="2" charset="-122"/>
            </a:endParaRPr>
          </a:p>
          <a:p>
            <a:pPr algn="just">
              <a:lnSpc>
                <a:spcPct val="90000"/>
              </a:lnSpc>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2</a:t>
            </a:r>
            <a:r>
              <a:rPr lang="zh-CN" altLang="en-US" sz="2400" b="1" dirty="0">
                <a:solidFill>
                  <a:srgbClr val="0033CC"/>
                </a:solidFill>
                <a:latin typeface="黑体" panose="02010609060101010101" pitchFamily="2" charset="-122"/>
                <a:ea typeface="黑体" panose="02010609060101010101" pitchFamily="2" charset="-122"/>
              </a:rPr>
              <a:t>）根据标准工作方法，进行时间测定，制定工时定额；</a:t>
            </a:r>
            <a:endParaRPr lang="zh-CN" altLang="en-US" sz="2400" b="1" dirty="0">
              <a:solidFill>
                <a:srgbClr val="0033CC"/>
              </a:solidFill>
              <a:latin typeface="黑体" panose="02010609060101010101" pitchFamily="2" charset="-122"/>
              <a:ea typeface="黑体" panose="02010609060101010101" pitchFamily="2" charset="-122"/>
            </a:endParaRPr>
          </a:p>
          <a:p>
            <a:pPr algn="just">
              <a:lnSpc>
                <a:spcPct val="90000"/>
              </a:lnSpc>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3</a:t>
            </a:r>
            <a:r>
              <a:rPr lang="zh-CN" altLang="en-US" sz="2400" b="1" dirty="0">
                <a:solidFill>
                  <a:srgbClr val="0033CC"/>
                </a:solidFill>
                <a:latin typeface="黑体" panose="02010609060101010101" pitchFamily="2" charset="-122"/>
                <a:ea typeface="黑体" panose="02010609060101010101" pitchFamily="2" charset="-122"/>
              </a:rPr>
              <a:t>）研究激励机制，确定合理的报酬制度；</a:t>
            </a:r>
            <a:endParaRPr lang="zh-CN" altLang="en-US" sz="2400" b="1" dirty="0">
              <a:solidFill>
                <a:srgbClr val="0033CC"/>
              </a:solidFill>
              <a:latin typeface="黑体" panose="02010609060101010101" pitchFamily="2" charset="-122"/>
              <a:ea typeface="黑体" panose="02010609060101010101" pitchFamily="2" charset="-122"/>
            </a:endParaRPr>
          </a:p>
          <a:p>
            <a:pPr algn="just">
              <a:lnSpc>
                <a:spcPct val="90000"/>
              </a:lnSpc>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4</a:t>
            </a:r>
            <a:r>
              <a:rPr lang="zh-CN" altLang="en-US" sz="2400" b="1" dirty="0">
                <a:solidFill>
                  <a:srgbClr val="0033CC"/>
                </a:solidFill>
                <a:latin typeface="黑体" panose="02010609060101010101" pitchFamily="2" charset="-122"/>
                <a:ea typeface="黑体" panose="02010609060101010101" pitchFamily="2" charset="-122"/>
              </a:rPr>
              <a:t>）设计良好的工作点及其周围环境。</a:t>
            </a:r>
            <a:endParaRPr lang="zh-CN" altLang="en-US" sz="2400" b="1" dirty="0">
              <a:solidFill>
                <a:srgbClr val="0033CC"/>
              </a:solidFill>
              <a:latin typeface="黑体" panose="02010609060101010101" pitchFamily="2" charset="-122"/>
              <a:ea typeface="黑体" panose="02010609060101010101" pitchFamily="2" charset="-122"/>
            </a:endParaRPr>
          </a:p>
          <a:p>
            <a:pPr algn="just">
              <a:lnSpc>
                <a:spcPct val="90000"/>
              </a:lnSpc>
              <a:buNone/>
            </a:pPr>
            <a:r>
              <a:rPr lang="en-US" altLang="zh-CN" sz="2400" b="1">
                <a:solidFill>
                  <a:srgbClr val="FF3300"/>
                </a:solidFill>
                <a:latin typeface="黑体" panose="02010609060101010101" pitchFamily="2" charset="-122"/>
                <a:ea typeface="黑体" panose="02010609060101010101" pitchFamily="2" charset="-122"/>
              </a:rPr>
              <a:t>5</a:t>
            </a:r>
            <a:r>
              <a:rPr lang="en-US" altLang="zh-CN" sz="2400" b="1">
                <a:solidFill>
                  <a:srgbClr val="FF3300"/>
                </a:solidFill>
                <a:latin typeface="黑体" panose="02010609060101010101" pitchFamily="2" charset="-122"/>
                <a:ea typeface="黑体" panose="02010609060101010101" pitchFamily="2" charset="-122"/>
              </a:rPr>
              <a:t>     </a:t>
            </a:r>
            <a:r>
              <a:rPr lang="zh-CN" altLang="en-US" sz="2400" b="1" dirty="0">
                <a:solidFill>
                  <a:srgbClr val="FF3300"/>
                </a:solidFill>
                <a:latin typeface="黑体" panose="02010609060101010101" pitchFamily="2" charset="-122"/>
                <a:ea typeface="黑体" panose="02010609060101010101" pitchFamily="2" charset="-122"/>
              </a:rPr>
              <a:t>项目管理</a:t>
            </a:r>
            <a:endParaRPr lang="zh-CN" altLang="en-US" sz="2400" b="1" dirty="0">
              <a:solidFill>
                <a:srgbClr val="FF3300"/>
              </a:solidFill>
              <a:latin typeface="黑体" panose="02010609060101010101" pitchFamily="2" charset="-122"/>
              <a:ea typeface="黑体" panose="02010609060101010101" pitchFamily="2" charset="-122"/>
            </a:endParaRPr>
          </a:p>
          <a:p>
            <a:pPr algn="just">
              <a:lnSpc>
                <a:spcPct val="90000"/>
              </a:lnSpc>
              <a:buNone/>
            </a:pPr>
            <a:r>
              <a:rPr lang="zh-CN" altLang="en-US" sz="2400" b="1" dirty="0">
                <a:solidFill>
                  <a:srgbClr val="FF3300"/>
                </a:solidFill>
              </a:rPr>
              <a:t>    </a:t>
            </a:r>
            <a:r>
              <a:rPr lang="zh-CN" altLang="en-US" sz="2400" b="1" dirty="0">
                <a:solidFill>
                  <a:srgbClr val="0033CC"/>
                </a:solidFill>
                <a:latin typeface="黑体" panose="02010609060101010101" pitchFamily="2" charset="-122"/>
                <a:ea typeface="黑体" panose="02010609060101010101" pitchFamily="2" charset="-122"/>
              </a:rPr>
              <a:t>（</a:t>
            </a:r>
            <a:r>
              <a:rPr lang="en-US" altLang="zh-CN" sz="2400" b="1">
                <a:solidFill>
                  <a:srgbClr val="0033CC"/>
                </a:solidFill>
                <a:latin typeface="黑体" panose="02010609060101010101" pitchFamily="2" charset="-122"/>
                <a:ea typeface="黑体" panose="02010609060101010101" pitchFamily="2" charset="-122"/>
              </a:rPr>
              <a:t>1</a:t>
            </a:r>
            <a:r>
              <a:rPr lang="zh-CN" altLang="en-US" sz="2400" b="1" dirty="0">
                <a:solidFill>
                  <a:srgbClr val="0033CC"/>
                </a:solidFill>
                <a:latin typeface="黑体" panose="02010609060101010101" pitchFamily="2" charset="-122"/>
                <a:ea typeface="黑体" panose="02010609060101010101" pitchFamily="2" charset="-122"/>
              </a:rPr>
              <a:t>）</a:t>
            </a:r>
            <a:r>
              <a:rPr lang="zh-CN" altLang="en-US" sz="2400" b="1" dirty="0">
                <a:solidFill>
                  <a:srgbClr val="0033CC"/>
                </a:solidFill>
                <a:latin typeface="黑体" panose="02010609060101010101" pitchFamily="2" charset="-122"/>
                <a:ea typeface="黑体" panose="02010609060101010101" pitchFamily="2" charset="-122"/>
              </a:rPr>
              <a:t> 项目的可行性论证；</a:t>
            </a:r>
            <a:endParaRPr lang="zh-CN" altLang="en-US" sz="2400" b="1" dirty="0">
              <a:solidFill>
                <a:srgbClr val="0033CC"/>
              </a:solidFill>
              <a:latin typeface="黑体" panose="02010609060101010101" pitchFamily="2" charset="-122"/>
              <a:ea typeface="黑体" panose="02010609060101010101" pitchFamily="2" charset="-122"/>
            </a:endParaRPr>
          </a:p>
          <a:p>
            <a:pPr algn="just">
              <a:lnSpc>
                <a:spcPct val="90000"/>
              </a:lnSpc>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(2)  </a:t>
            </a:r>
            <a:r>
              <a:rPr lang="zh-CN" altLang="en-US" sz="2400" b="1" dirty="0">
                <a:solidFill>
                  <a:srgbClr val="0033CC"/>
                </a:solidFill>
                <a:latin typeface="黑体" panose="02010609060101010101" pitchFamily="2" charset="-122"/>
                <a:ea typeface="黑体" panose="02010609060101010101" pitchFamily="2" charset="-122"/>
              </a:rPr>
              <a:t>组织合理的项目管理机构；</a:t>
            </a:r>
            <a:endParaRPr lang="zh-CN" altLang="en-US" sz="2400" b="1" dirty="0">
              <a:solidFill>
                <a:srgbClr val="0033CC"/>
              </a:solidFill>
              <a:latin typeface="黑体" panose="02010609060101010101" pitchFamily="2" charset="-122"/>
              <a:ea typeface="黑体" panose="02010609060101010101" pitchFamily="2" charset="-122"/>
            </a:endParaRPr>
          </a:p>
          <a:p>
            <a:pPr algn="just">
              <a:lnSpc>
                <a:spcPct val="90000"/>
              </a:lnSpc>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(3)  </a:t>
            </a:r>
            <a:r>
              <a:rPr lang="zh-CN" altLang="en-US" sz="2400" b="1" dirty="0">
                <a:solidFill>
                  <a:srgbClr val="0033CC"/>
                </a:solidFill>
                <a:latin typeface="黑体" panose="02010609060101010101" pitchFamily="2" charset="-122"/>
                <a:ea typeface="黑体" panose="02010609060101010101" pitchFamily="2" charset="-122"/>
              </a:rPr>
              <a:t>制定项目执行计划（网络计划）并予以控制；</a:t>
            </a:r>
            <a:endParaRPr lang="zh-CN" altLang="en-US" sz="2400" b="1" dirty="0">
              <a:solidFill>
                <a:srgbClr val="0033CC"/>
              </a:solidFill>
              <a:latin typeface="黑体" panose="02010609060101010101" pitchFamily="2" charset="-122"/>
              <a:ea typeface="黑体" panose="02010609060101010101" pitchFamily="2" charset="-122"/>
            </a:endParaRPr>
          </a:p>
          <a:p>
            <a:pPr algn="just">
              <a:lnSpc>
                <a:spcPct val="90000"/>
              </a:lnSpc>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(4)  </a:t>
            </a:r>
            <a:r>
              <a:rPr lang="zh-CN" altLang="en-US" sz="2400" b="1" dirty="0">
                <a:solidFill>
                  <a:srgbClr val="0033CC"/>
                </a:solidFill>
                <a:latin typeface="黑体" panose="02010609060101010101" pitchFamily="2" charset="-122"/>
                <a:ea typeface="黑体" panose="02010609060101010101" pitchFamily="2" charset="-122"/>
              </a:rPr>
              <a:t>进行项目经济预算和核算</a:t>
            </a:r>
            <a:r>
              <a:rPr lang="zh-CN" altLang="en-US" sz="2400" dirty="0">
                <a:solidFill>
                  <a:srgbClr val="FF3300"/>
                </a:solidFill>
              </a:rPr>
              <a:t>。</a:t>
            </a:r>
            <a:endParaRPr lang="zh-CN" altLang="en-US" sz="2400" dirty="0">
              <a:solidFill>
                <a:srgbClr val="FF3300"/>
              </a:solidFill>
            </a:endParaRPr>
          </a:p>
          <a:p>
            <a:pPr algn="just">
              <a:lnSpc>
                <a:spcPct val="90000"/>
              </a:lnSpc>
            </a:pPr>
            <a:endParaRPr lang="zh-CN" altLang="en-US" sz="2400" dirty="0">
              <a:solidFill>
                <a:srgbClr val="FF3300"/>
              </a:solidFill>
            </a:endParaRPr>
          </a:p>
          <a:p>
            <a:pPr>
              <a:lnSpc>
                <a:spcPct val="90000"/>
              </a:lnSpc>
            </a:pPr>
            <a:endParaRPr lang="zh-CN" altLang="en-US" sz="2400">
              <a:solidFill>
                <a:srgbClr val="FF33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8" name="标题 96257"/>
          <p:cNvSpPr>
            <a:spLocks noGrp="1"/>
          </p:cNvSpPr>
          <p:nvPr>
            <p:ph type="title"/>
          </p:nvPr>
        </p:nvSpPr>
        <p:spPr>
          <a:xfrm>
            <a:off x="1371600" y="228600"/>
            <a:ext cx="5715000" cy="762000"/>
          </a:xfrm>
          <a:solidFill>
            <a:schemeClr val="tx1"/>
          </a:solidFill>
          <a:ln/>
        </p:spPr>
        <p:txBody>
          <a:bodyPr wrap="square" anchor="b" anchorCtr="0">
            <a:spAutoFit/>
          </a:bodyPr>
          <a:p>
            <a:r>
              <a:rPr lang="en-US" altLang="zh-CN">
                <a:solidFill>
                  <a:srgbClr val="FF3300"/>
                </a:solidFill>
                <a:ea typeface="隶书" panose="02010509060101010101" pitchFamily="49" charset="-122"/>
              </a:rPr>
              <a:t>IE</a:t>
            </a:r>
            <a:r>
              <a:rPr lang="zh-CN" altLang="en-US" dirty="0">
                <a:solidFill>
                  <a:srgbClr val="FF3300"/>
                </a:solidFill>
                <a:ea typeface="隶书" panose="02010509060101010101" pitchFamily="49" charset="-122"/>
              </a:rPr>
              <a:t>的工程师职能范畴</a:t>
            </a:r>
            <a:endParaRPr lang="zh-CN" altLang="en-US">
              <a:solidFill>
                <a:srgbClr val="FF3300"/>
              </a:solidFill>
              <a:ea typeface="隶书" panose="02010509060101010101" pitchFamily="49" charset="-122"/>
            </a:endParaRPr>
          </a:p>
        </p:txBody>
      </p:sp>
      <p:sp>
        <p:nvSpPr>
          <p:cNvPr id="96259" name="文本占位符 96258"/>
          <p:cNvSpPr>
            <a:spLocks noGrp="1"/>
          </p:cNvSpPr>
          <p:nvPr>
            <p:ph type="body" idx="1"/>
          </p:nvPr>
        </p:nvSpPr>
        <p:spPr>
          <a:solidFill>
            <a:schemeClr val="tx1"/>
          </a:solidFill>
          <a:ln/>
        </p:spPr>
        <p:txBody>
          <a:bodyPr/>
          <a:p>
            <a:pPr algn="just">
              <a:buNone/>
            </a:pPr>
            <a:r>
              <a:rPr lang="en-US" altLang="zh-CN" sz="2400" b="1">
                <a:solidFill>
                  <a:srgbClr val="FF3300"/>
                </a:solidFill>
                <a:latin typeface="黑体" panose="02010609060101010101" pitchFamily="2" charset="-122"/>
                <a:ea typeface="黑体" panose="02010609060101010101" pitchFamily="2" charset="-122"/>
              </a:rPr>
              <a:t>6</a:t>
            </a:r>
            <a:r>
              <a:rPr lang="zh-CN" altLang="en-US" sz="2400" b="1" dirty="0">
                <a:solidFill>
                  <a:srgbClr val="FF3300"/>
                </a:solidFill>
                <a:latin typeface="黑体" panose="02010609060101010101" pitchFamily="2" charset="-122"/>
                <a:ea typeface="黑体" panose="02010609060101010101" pitchFamily="2" charset="-122"/>
              </a:rPr>
              <a:t>．经济学分析</a:t>
            </a:r>
            <a:endParaRPr lang="zh-CN" altLang="en-US" sz="2400" b="1" dirty="0">
              <a:solidFill>
                <a:srgbClr val="FF3300"/>
              </a:solidFill>
              <a:latin typeface="黑体" panose="02010609060101010101" pitchFamily="2" charset="-122"/>
              <a:ea typeface="黑体" panose="02010609060101010101" pitchFamily="2" charset="-122"/>
            </a:endParaRPr>
          </a:p>
          <a:p>
            <a:pPr algn="just">
              <a:buNone/>
            </a:pPr>
            <a:r>
              <a:rPr lang="zh-CN" altLang="en-US" sz="2400" b="1" dirty="0">
                <a:solidFill>
                  <a:srgbClr val="0033CC"/>
                </a:solidFill>
                <a:latin typeface="黑体" panose="02010609060101010101" pitchFamily="2" charset="-122"/>
                <a:ea typeface="黑体" panose="02010609060101010101" pitchFamily="2" charset="-122"/>
              </a:rPr>
              <a:t>（</a:t>
            </a:r>
            <a:r>
              <a:rPr lang="en-US" altLang="zh-CN" sz="2400" b="1">
                <a:solidFill>
                  <a:srgbClr val="0033CC"/>
                </a:solidFill>
                <a:latin typeface="黑体" panose="02010609060101010101" pitchFamily="2" charset="-122"/>
                <a:ea typeface="黑体" panose="02010609060101010101" pitchFamily="2" charset="-122"/>
              </a:rPr>
              <a:t>1</a:t>
            </a:r>
            <a:r>
              <a:rPr lang="zh-CN" altLang="en-US" sz="2400" b="1" dirty="0">
                <a:solidFill>
                  <a:srgbClr val="0033CC"/>
                </a:solidFill>
                <a:latin typeface="黑体" panose="02010609060101010101" pitchFamily="2" charset="-122"/>
                <a:ea typeface="黑体" panose="02010609060101010101" pitchFamily="2" charset="-122"/>
              </a:rPr>
              <a:t>） 可行性分析；</a:t>
            </a:r>
            <a:endParaRPr lang="zh-CN" altLang="en-US" sz="2400" b="1" dirty="0">
              <a:solidFill>
                <a:srgbClr val="0033CC"/>
              </a:solidFill>
              <a:latin typeface="黑体" panose="02010609060101010101" pitchFamily="2" charset="-122"/>
              <a:ea typeface="黑体" panose="02010609060101010101" pitchFamily="2" charset="-122"/>
            </a:endParaRPr>
          </a:p>
          <a:p>
            <a:pPr algn="just">
              <a:buNone/>
            </a:pPr>
            <a:r>
              <a:rPr lang="zh-CN" altLang="en-US" sz="2400" b="1" dirty="0">
                <a:solidFill>
                  <a:srgbClr val="0033CC"/>
                </a:solidFill>
                <a:latin typeface="黑体" panose="02010609060101010101" pitchFamily="2" charset="-122"/>
                <a:ea typeface="黑体" panose="02010609060101010101" pitchFamily="2" charset="-122"/>
              </a:rPr>
              <a:t>（</a:t>
            </a:r>
            <a:r>
              <a:rPr lang="en-US" altLang="zh-CN" sz="2400" b="1">
                <a:solidFill>
                  <a:srgbClr val="0033CC"/>
                </a:solidFill>
                <a:latin typeface="黑体" panose="02010609060101010101" pitchFamily="2" charset="-122"/>
                <a:ea typeface="黑体" panose="02010609060101010101" pitchFamily="2" charset="-122"/>
              </a:rPr>
              <a:t>2</a:t>
            </a:r>
            <a:r>
              <a:rPr lang="zh-CN" altLang="en-US" sz="2400" b="1" dirty="0">
                <a:solidFill>
                  <a:srgbClr val="0033CC"/>
                </a:solidFill>
                <a:latin typeface="黑体" panose="02010609060101010101" pitchFamily="2" charset="-122"/>
                <a:ea typeface="黑体" panose="02010609060101010101" pitchFamily="2" charset="-122"/>
              </a:rPr>
              <a:t>） 投资风险决策分析；</a:t>
            </a:r>
            <a:endParaRPr lang="zh-CN" altLang="en-US" sz="2400" b="1" dirty="0">
              <a:solidFill>
                <a:srgbClr val="0033CC"/>
              </a:solidFill>
              <a:latin typeface="黑体" panose="02010609060101010101" pitchFamily="2" charset="-122"/>
              <a:ea typeface="黑体" panose="02010609060101010101" pitchFamily="2" charset="-122"/>
            </a:endParaRPr>
          </a:p>
          <a:p>
            <a:pPr algn="just">
              <a:buNone/>
            </a:pPr>
            <a:r>
              <a:rPr lang="zh-CN" altLang="en-US" sz="2400" b="1" dirty="0">
                <a:solidFill>
                  <a:srgbClr val="0033CC"/>
                </a:solidFill>
                <a:latin typeface="黑体" panose="02010609060101010101" pitchFamily="2" charset="-122"/>
                <a:ea typeface="黑体" panose="02010609060101010101" pitchFamily="2" charset="-122"/>
              </a:rPr>
              <a:t>（</a:t>
            </a:r>
            <a:r>
              <a:rPr lang="en-US" altLang="zh-CN" sz="2400" b="1">
                <a:solidFill>
                  <a:srgbClr val="0033CC"/>
                </a:solidFill>
                <a:latin typeface="黑体" panose="02010609060101010101" pitchFamily="2" charset="-122"/>
                <a:ea typeface="黑体" panose="02010609060101010101" pitchFamily="2" charset="-122"/>
              </a:rPr>
              <a:t>3</a:t>
            </a:r>
            <a:r>
              <a:rPr lang="zh-CN" altLang="en-US" sz="2400" b="1" dirty="0">
                <a:solidFill>
                  <a:srgbClr val="0033CC"/>
                </a:solidFill>
                <a:latin typeface="黑体" panose="02010609060101010101" pitchFamily="2" charset="-122"/>
                <a:ea typeface="黑体" panose="02010609060101010101" pitchFamily="2" charset="-122"/>
              </a:rPr>
              <a:t>） 成本分析。</a:t>
            </a:r>
            <a:endParaRPr lang="zh-CN" altLang="en-US" sz="2400" b="1" dirty="0">
              <a:solidFill>
                <a:srgbClr val="0033CC"/>
              </a:solidFill>
              <a:latin typeface="黑体" panose="02010609060101010101" pitchFamily="2" charset="-122"/>
              <a:ea typeface="黑体" panose="02010609060101010101" pitchFamily="2" charset="-122"/>
            </a:endParaRPr>
          </a:p>
          <a:p>
            <a:pPr algn="just">
              <a:buNone/>
            </a:pPr>
            <a:r>
              <a:rPr lang="en-US" altLang="zh-CN" sz="2400" b="1">
                <a:solidFill>
                  <a:srgbClr val="FF3300"/>
                </a:solidFill>
                <a:latin typeface="黑体" panose="02010609060101010101" pitchFamily="2" charset="-122"/>
                <a:ea typeface="黑体" panose="02010609060101010101" pitchFamily="2" charset="-122"/>
              </a:rPr>
              <a:t>7. </a:t>
            </a:r>
            <a:r>
              <a:rPr lang="zh-CN" altLang="en-US" sz="2400" b="1" dirty="0">
                <a:solidFill>
                  <a:srgbClr val="FF3300"/>
                </a:solidFill>
                <a:latin typeface="黑体" panose="02010609060101010101" pitchFamily="2" charset="-122"/>
                <a:ea typeface="黑体" panose="02010609060101010101" pitchFamily="2" charset="-122"/>
              </a:rPr>
              <a:t>管理系统设计</a:t>
            </a:r>
            <a:endParaRPr lang="zh-CN" altLang="en-US" sz="2400" b="1" dirty="0">
              <a:solidFill>
                <a:srgbClr val="FF3300"/>
              </a:solidFill>
              <a:latin typeface="黑体" panose="02010609060101010101" pitchFamily="2" charset="-122"/>
              <a:ea typeface="黑体" panose="02010609060101010101" pitchFamily="2" charset="-122"/>
            </a:endParaRPr>
          </a:p>
          <a:p>
            <a:pPr algn="just">
              <a:buNone/>
            </a:pPr>
            <a:r>
              <a:rPr lang="zh-CN" altLang="en-US" sz="2400" b="1" dirty="0">
                <a:solidFill>
                  <a:srgbClr val="FF3300"/>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(1)</a:t>
            </a:r>
            <a:r>
              <a:rPr lang="zh-CN" altLang="en-US" sz="2400" b="1" dirty="0">
                <a:solidFill>
                  <a:srgbClr val="0033CC"/>
                </a:solidFill>
                <a:latin typeface="黑体" panose="02010609060101010101" pitchFamily="2" charset="-122"/>
                <a:ea typeface="黑体" panose="02010609060101010101" pitchFamily="2" charset="-122"/>
              </a:rPr>
              <a:t>确定组织的短期任务和长远目标；</a:t>
            </a:r>
            <a:endParaRPr lang="zh-CN" altLang="en-US" sz="2400" b="1" dirty="0">
              <a:solidFill>
                <a:srgbClr val="0033CC"/>
              </a:solidFill>
              <a:latin typeface="黑体" panose="02010609060101010101" pitchFamily="2" charset="-122"/>
              <a:ea typeface="黑体" panose="02010609060101010101" pitchFamily="2" charset="-122"/>
            </a:endParaRPr>
          </a:p>
          <a:p>
            <a:pPr algn="just">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(2)</a:t>
            </a:r>
            <a:r>
              <a:rPr lang="zh-CN" altLang="en-US" sz="2400" b="1" dirty="0">
                <a:solidFill>
                  <a:srgbClr val="0033CC"/>
                </a:solidFill>
                <a:latin typeface="黑体" panose="02010609060101010101" pitchFamily="2" charset="-122"/>
                <a:ea typeface="黑体" panose="02010609060101010101" pitchFamily="2" charset="-122"/>
              </a:rPr>
              <a:t>设计组织机构系统，确定机构的职能及其划分；</a:t>
            </a:r>
            <a:r>
              <a:rPr lang="zh-CN" altLang="en-US" sz="2400" b="1" dirty="0">
                <a:solidFill>
                  <a:srgbClr val="0033CC"/>
                </a:solidFill>
                <a:latin typeface="黑体" panose="02010609060101010101" pitchFamily="2" charset="-122"/>
                <a:ea typeface="黑体" panose="02010609060101010101" pitchFamily="2" charset="-122"/>
              </a:rPr>
              <a:t> </a:t>
            </a:r>
            <a:endParaRPr lang="zh-CN" altLang="en-US" sz="2400" b="1" dirty="0">
              <a:solidFill>
                <a:srgbClr val="0033CC"/>
              </a:solidFill>
              <a:latin typeface="黑体" panose="02010609060101010101" pitchFamily="2" charset="-122"/>
              <a:ea typeface="黑体" panose="02010609060101010101" pitchFamily="2" charset="-122"/>
            </a:endParaRPr>
          </a:p>
          <a:p>
            <a:pPr algn="just">
              <a:buNone/>
            </a:pPr>
            <a:r>
              <a:rPr lang="zh-CN" altLang="en-US" sz="2400" b="1" dirty="0">
                <a:solidFill>
                  <a:srgbClr val="0033CC"/>
                </a:solidFill>
                <a:latin typeface="黑体" panose="02010609060101010101" pitchFamily="2" charset="-122"/>
                <a:ea typeface="黑体" panose="02010609060101010101" pitchFamily="2" charset="-122"/>
              </a:rPr>
              <a:t>  </a:t>
            </a:r>
            <a:r>
              <a:rPr lang="en-US" altLang="zh-CN" sz="2400" b="1">
                <a:solidFill>
                  <a:srgbClr val="0033CC"/>
                </a:solidFill>
                <a:latin typeface="黑体" panose="02010609060101010101" pitchFamily="2" charset="-122"/>
                <a:ea typeface="黑体" panose="02010609060101010101" pitchFamily="2" charset="-122"/>
              </a:rPr>
              <a:t>(3)</a:t>
            </a:r>
            <a:r>
              <a:rPr lang="zh-CN" altLang="en-US" sz="2400" b="1" dirty="0">
                <a:solidFill>
                  <a:srgbClr val="0033CC"/>
                </a:solidFill>
                <a:latin typeface="黑体" panose="02010609060101010101" pitchFamily="2" charset="-122"/>
                <a:ea typeface="黑体" panose="02010609060101010101" pitchFamily="2" charset="-122"/>
              </a:rPr>
              <a:t>对组织系统效能进行评估，以建立高效能的组织系统</a:t>
            </a:r>
            <a:r>
              <a:rPr lang="zh-CN" altLang="en-US" sz="2400" dirty="0">
                <a:solidFill>
                  <a:srgbClr val="FF3300"/>
                </a:solidFill>
              </a:rPr>
              <a:t>；</a:t>
            </a:r>
            <a:endParaRPr lang="zh-CN" altLang="en-US" sz="2400" dirty="0">
              <a:solidFill>
                <a:srgbClr val="FF33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标题 55297"/>
          <p:cNvSpPr>
            <a:spLocks noGrp="1"/>
          </p:cNvSpPr>
          <p:nvPr>
            <p:ph type="title"/>
          </p:nvPr>
        </p:nvSpPr>
        <p:spPr>
          <a:xfrm>
            <a:off x="1143000" y="385763"/>
            <a:ext cx="7772400" cy="1190625"/>
          </a:xfrm>
          <a:solidFill>
            <a:schemeClr val="tx1"/>
          </a:solidFill>
          <a:ln/>
        </p:spPr>
        <p:txBody>
          <a:bodyPr anchor="b" anchorCtr="0">
            <a:spAutoFit/>
          </a:bodyPr>
          <a:p>
            <a:r>
              <a:rPr lang="zh-CN" altLang="en-US" sz="3600" dirty="0">
                <a:solidFill>
                  <a:srgbClr val="FF3300"/>
                </a:solidFill>
                <a:latin typeface="隶书" panose="02010509060101010101" pitchFamily="49" charset="-122"/>
                <a:ea typeface="隶书" panose="02010509060101010101" pitchFamily="49" charset="-122"/>
              </a:rPr>
              <a:t>工业工程的最新发展</a:t>
            </a:r>
            <a:br>
              <a:rPr lang="zh-CN" altLang="en-US" sz="3600" dirty="0">
                <a:solidFill>
                  <a:srgbClr val="FF3300"/>
                </a:solidFill>
                <a:latin typeface="隶书" panose="02010509060101010101" pitchFamily="49" charset="-122"/>
                <a:ea typeface="隶书" panose="02010509060101010101" pitchFamily="49" charset="-122"/>
              </a:rPr>
            </a:br>
            <a:r>
              <a:rPr lang="zh-CN" altLang="en-US" sz="3600" dirty="0">
                <a:solidFill>
                  <a:srgbClr val="FF3300"/>
                </a:solidFill>
                <a:latin typeface="隶书" panose="02010509060101010101" pitchFamily="49" charset="-122"/>
                <a:ea typeface="隶书" panose="02010509060101010101" pitchFamily="49" charset="-122"/>
              </a:rPr>
              <a:t>              </a:t>
            </a:r>
            <a:r>
              <a:rPr lang="en-US" altLang="zh-CN" sz="3600">
                <a:solidFill>
                  <a:srgbClr val="FF3300"/>
                </a:solidFill>
                <a:latin typeface="隶书" panose="02010509060101010101" pitchFamily="49" charset="-122"/>
                <a:ea typeface="隶书" panose="02010509060101010101" pitchFamily="49" charset="-122"/>
              </a:rPr>
              <a:t>-------  </a:t>
            </a:r>
            <a:r>
              <a:rPr lang="zh-CN" altLang="en-US" sz="3600" dirty="0">
                <a:solidFill>
                  <a:srgbClr val="FF3300"/>
                </a:solidFill>
                <a:latin typeface="隶书" panose="02010509060101010101" pitchFamily="49" charset="-122"/>
                <a:ea typeface="隶书" panose="02010509060101010101" pitchFamily="49" charset="-122"/>
              </a:rPr>
              <a:t>背景</a:t>
            </a:r>
            <a:endParaRPr lang="zh-CN" altLang="en-US" dirty="0">
              <a:solidFill>
                <a:srgbClr val="66FF33"/>
              </a:solidFill>
              <a:ea typeface="方正舒体" panose="02010601030101010101" pitchFamily="2" charset="-122"/>
            </a:endParaRPr>
          </a:p>
        </p:txBody>
      </p:sp>
      <p:sp>
        <p:nvSpPr>
          <p:cNvPr id="55299" name="文本占位符 55298"/>
          <p:cNvSpPr>
            <a:spLocks noGrp="1"/>
          </p:cNvSpPr>
          <p:nvPr>
            <p:ph type="body" idx="1"/>
          </p:nvPr>
        </p:nvSpPr>
        <p:spPr>
          <a:solidFill>
            <a:schemeClr val="tx1"/>
          </a:solidFill>
          <a:ln/>
        </p:spPr>
        <p:txBody>
          <a:bodyPr/>
          <a:p>
            <a:pPr marL="414655" indent="-414655" defTabSz="1103630">
              <a:lnSpc>
                <a:spcPct val="90000"/>
              </a:lnSpc>
              <a:buNone/>
            </a:pPr>
            <a:r>
              <a:rPr lang="en-US" altLang="zh-CN" sz="2800" b="1">
                <a:solidFill>
                  <a:schemeClr val="bg2"/>
                </a:solidFill>
                <a:latin typeface="黑体" panose="02010609060101010101" pitchFamily="2" charset="-122"/>
                <a:ea typeface="黑体" panose="02010609060101010101" pitchFamily="2" charset="-122"/>
              </a:rPr>
              <a:t>◎</a:t>
            </a:r>
            <a:r>
              <a:rPr lang="zh-CN" altLang="en-US" sz="2800" b="1" dirty="0">
                <a:solidFill>
                  <a:schemeClr val="bg2"/>
                </a:solidFill>
                <a:latin typeface="黑体" panose="02010609060101010101" pitchFamily="2" charset="-122"/>
                <a:ea typeface="黑体" panose="02010609060101010101" pitchFamily="2" charset="-122"/>
              </a:rPr>
              <a:t>客观需求：全球化制造的迅速发展</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2800" b="1" dirty="0">
                <a:solidFill>
                  <a:schemeClr val="bg2"/>
                </a:solidFill>
                <a:latin typeface="黑体" panose="02010609060101010101" pitchFamily="2" charset="-122"/>
                <a:ea typeface="黑体" panose="02010609060101010101" pitchFamily="2" charset="-122"/>
              </a:rPr>
              <a:t>            顾客需求的多样化和个性化</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2800" b="1" dirty="0">
                <a:solidFill>
                  <a:schemeClr val="bg2"/>
                </a:solidFill>
                <a:latin typeface="黑体" panose="02010609060101010101" pitchFamily="2" charset="-122"/>
                <a:ea typeface="黑体" panose="02010609060101010101" pitchFamily="2" charset="-122"/>
              </a:rPr>
              <a:t>            产品生命周期愈来愈短</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lnSpc>
                <a:spcPct val="90000"/>
              </a:lnSpc>
              <a:buNone/>
            </a:pPr>
            <a:r>
              <a:rPr lang="en-US" altLang="zh-CN" sz="2800" b="1">
                <a:solidFill>
                  <a:schemeClr val="bg2"/>
                </a:solidFill>
                <a:latin typeface="黑体" panose="02010609060101010101" pitchFamily="2" charset="-122"/>
                <a:ea typeface="黑体" panose="02010609060101010101" pitchFamily="2" charset="-122"/>
              </a:rPr>
              <a:t>◎</a:t>
            </a:r>
            <a:r>
              <a:rPr lang="zh-CN" altLang="en-US" sz="2800" b="1" dirty="0">
                <a:solidFill>
                  <a:schemeClr val="bg2"/>
                </a:solidFill>
                <a:latin typeface="黑体" panose="02010609060101010101" pitchFamily="2" charset="-122"/>
                <a:ea typeface="黑体" panose="02010609060101010101" pitchFamily="2" charset="-122"/>
              </a:rPr>
              <a:t>管理手段和工具的现代化：</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2800" b="1" dirty="0">
                <a:solidFill>
                  <a:schemeClr val="bg2"/>
                </a:solidFill>
                <a:latin typeface="黑体" panose="02010609060101010101" pitchFamily="2" charset="-122"/>
                <a:ea typeface="黑体" panose="02010609060101010101" pitchFamily="2" charset="-122"/>
              </a:rPr>
              <a:t>       计算机和信息技术的迅速发展</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2800" b="1" dirty="0">
                <a:solidFill>
                  <a:schemeClr val="bg2"/>
                </a:solidFill>
                <a:latin typeface="黑体" panose="02010609060101010101" pitchFamily="2" charset="-122"/>
                <a:ea typeface="黑体" panose="02010609060101010101" pitchFamily="2" charset="-122"/>
              </a:rPr>
              <a:t>     </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2800" b="1" dirty="0">
                <a:solidFill>
                  <a:schemeClr val="bg2"/>
                </a:solidFill>
                <a:latin typeface="黑体" panose="02010609060101010101" pitchFamily="2" charset="-122"/>
                <a:ea typeface="黑体" panose="02010609060101010101" pitchFamily="2" charset="-122"/>
              </a:rPr>
              <a:t>近年来出现了新的管理模式，如：</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lnSpc>
                <a:spcPct val="90000"/>
              </a:lnSpc>
              <a:buNone/>
            </a:pPr>
            <a:r>
              <a:rPr lang="zh-CN" altLang="en-US" sz="2800" b="1" dirty="0">
                <a:solidFill>
                  <a:schemeClr val="bg2"/>
                </a:solidFill>
                <a:latin typeface="黑体" panose="02010609060101010101" pitchFamily="2" charset="-122"/>
                <a:ea typeface="黑体" panose="02010609060101010101" pitchFamily="2" charset="-122"/>
              </a:rPr>
              <a:t>       供应链管理、虚拟企业、企业重组、敏 捷制造。。</a:t>
            </a:r>
            <a:r>
              <a:rPr lang="en-US" altLang="zh-CN" sz="2800" b="1">
                <a:solidFill>
                  <a:schemeClr val="bg2"/>
                </a:solidFill>
                <a:latin typeface="黑体" panose="02010609060101010101" pitchFamily="2" charset="-122"/>
                <a:ea typeface="黑体" panose="02010609060101010101" pitchFamily="2" charset="-122"/>
              </a:rPr>
              <a:t>. </a:t>
            </a:r>
            <a:endParaRPr lang="en-US" altLang="zh-CN" sz="2800" b="1">
              <a:solidFill>
                <a:schemeClr val="bg2"/>
              </a:solidFill>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标题 64513"/>
          <p:cNvSpPr>
            <a:spLocks noGrp="1"/>
          </p:cNvSpPr>
          <p:nvPr>
            <p:ph type="title"/>
          </p:nvPr>
        </p:nvSpPr>
        <p:spPr>
          <a:xfrm>
            <a:off x="1143000" y="350838"/>
            <a:ext cx="7772400" cy="1022350"/>
          </a:xfrm>
          <a:solidFill>
            <a:schemeClr val="tx1"/>
          </a:solidFill>
          <a:ln/>
        </p:spPr>
        <p:txBody>
          <a:bodyPr anchor="b" anchorCtr="0">
            <a:spAutoFit/>
          </a:bodyPr>
          <a:p>
            <a:r>
              <a:rPr lang="en-US" altLang="zh-CN" sz="3300">
                <a:solidFill>
                  <a:srgbClr val="66FF33"/>
                </a:solidFill>
              </a:rPr>
              <a:t>          </a:t>
            </a:r>
            <a:r>
              <a:rPr lang="zh-CN" altLang="en-US" sz="2800" b="1" dirty="0">
                <a:solidFill>
                  <a:srgbClr val="FF3300"/>
                </a:solidFill>
                <a:latin typeface="黑体" panose="02010609060101010101" pitchFamily="2" charset="-122"/>
                <a:ea typeface="黑体" panose="02010609060101010101" pitchFamily="2" charset="-122"/>
              </a:rPr>
              <a:t>美国科学研究院提出的</a:t>
            </a:r>
            <a:br>
              <a:rPr lang="zh-CN" altLang="en-US" sz="2800" b="1" dirty="0">
                <a:solidFill>
                  <a:srgbClr val="FF3300"/>
                </a:solidFill>
                <a:latin typeface="黑体" panose="02010609060101010101" pitchFamily="2" charset="-122"/>
                <a:ea typeface="黑体" panose="02010609060101010101" pitchFamily="2" charset="-122"/>
              </a:rPr>
            </a:br>
            <a:r>
              <a:rPr lang="zh-CN" altLang="en-US" sz="2800" b="1" dirty="0">
                <a:solidFill>
                  <a:srgbClr val="FF3300"/>
                </a:solidFill>
                <a:latin typeface="黑体" panose="02010609060101010101" pitchFamily="2" charset="-122"/>
                <a:ea typeface="黑体" panose="02010609060101010101" pitchFamily="2" charset="-122"/>
              </a:rPr>
              <a:t>             美国</a:t>
            </a:r>
            <a:r>
              <a:rPr lang="en-US" altLang="zh-CN" sz="2800" b="1">
                <a:solidFill>
                  <a:srgbClr val="FF3300"/>
                </a:solidFill>
                <a:latin typeface="黑体" panose="02010609060101010101" pitchFamily="2" charset="-122"/>
                <a:ea typeface="黑体" panose="02010609060101010101" pitchFamily="2" charset="-122"/>
              </a:rPr>
              <a:t>2020</a:t>
            </a:r>
            <a:r>
              <a:rPr lang="zh-CN" altLang="en-US" sz="2800" b="1" dirty="0">
                <a:solidFill>
                  <a:srgbClr val="FF3300"/>
                </a:solidFill>
                <a:latin typeface="黑体" panose="02010609060101010101" pitchFamily="2" charset="-122"/>
                <a:ea typeface="黑体" panose="02010609060101010101" pitchFamily="2" charset="-122"/>
              </a:rPr>
              <a:t>年制造业的</a:t>
            </a:r>
            <a:r>
              <a:rPr lang="en-US" altLang="zh-CN" sz="2800" b="1">
                <a:solidFill>
                  <a:srgbClr val="FF3300"/>
                </a:solidFill>
                <a:latin typeface="黑体" panose="02010609060101010101" pitchFamily="2" charset="-122"/>
                <a:ea typeface="黑体" panose="02010609060101010101" pitchFamily="2" charset="-122"/>
              </a:rPr>
              <a:t>6</a:t>
            </a:r>
            <a:r>
              <a:rPr lang="zh-CN" altLang="en-US" sz="2800" b="1" dirty="0">
                <a:solidFill>
                  <a:srgbClr val="FF3300"/>
                </a:solidFill>
                <a:latin typeface="黑体" panose="02010609060101010101" pitchFamily="2" charset="-122"/>
                <a:ea typeface="黑体" panose="02010609060101010101" pitchFamily="2" charset="-122"/>
              </a:rPr>
              <a:t>大挑战</a:t>
            </a:r>
            <a:endParaRPr lang="zh-CN" altLang="en-US" sz="3600" dirty="0">
              <a:solidFill>
                <a:srgbClr val="FF0066"/>
              </a:solidFill>
              <a:latin typeface="方正舒体" panose="02010601030101010101" pitchFamily="2" charset="-122"/>
              <a:ea typeface="方正舒体" panose="02010601030101010101" pitchFamily="2" charset="-122"/>
            </a:endParaRPr>
          </a:p>
        </p:txBody>
      </p:sp>
      <p:sp>
        <p:nvSpPr>
          <p:cNvPr id="64515" name="文本占位符 64514"/>
          <p:cNvSpPr>
            <a:spLocks noGrp="1"/>
          </p:cNvSpPr>
          <p:nvPr>
            <p:ph type="body" idx="1"/>
          </p:nvPr>
        </p:nvSpPr>
        <p:spPr>
          <a:xfrm>
            <a:off x="1046163" y="2044700"/>
            <a:ext cx="8097837" cy="4114800"/>
          </a:xfrm>
          <a:solidFill>
            <a:schemeClr val="tx1"/>
          </a:solidFill>
          <a:ln/>
        </p:spPr>
        <p:txBody>
          <a:bodyPr/>
          <a:p>
            <a:r>
              <a:rPr lang="zh-CN" altLang="en-US" sz="2400" b="1" dirty="0">
                <a:solidFill>
                  <a:schemeClr val="bg2"/>
                </a:solidFill>
                <a:latin typeface="黑体" panose="02010609060101010101" pitchFamily="2" charset="-122"/>
                <a:ea typeface="黑体" panose="02010609060101010101" pitchFamily="2" charset="-122"/>
              </a:rPr>
              <a:t>制造中的并行技术（</a:t>
            </a:r>
            <a:r>
              <a:rPr lang="en-US" altLang="zh-CN" sz="2400" b="1">
                <a:solidFill>
                  <a:schemeClr val="bg2"/>
                </a:solidFill>
                <a:latin typeface="黑体" panose="02010609060101010101" pitchFamily="2" charset="-122"/>
                <a:ea typeface="黑体" panose="02010609060101010101" pitchFamily="2" charset="-122"/>
              </a:rPr>
              <a:t>Concurrent Technology of Mfg.)</a:t>
            </a:r>
            <a:endParaRPr lang="en-US" altLang="zh-CN" sz="2400" b="1">
              <a:solidFill>
                <a:schemeClr val="bg2"/>
              </a:solidFill>
              <a:latin typeface="黑体" panose="02010609060101010101" pitchFamily="2" charset="-122"/>
              <a:ea typeface="黑体" panose="02010609060101010101" pitchFamily="2" charset="-122"/>
            </a:endParaRPr>
          </a:p>
          <a:p>
            <a:r>
              <a:rPr lang="zh-CN" altLang="en-US" sz="2400" b="1" dirty="0">
                <a:solidFill>
                  <a:schemeClr val="bg2"/>
                </a:solidFill>
                <a:latin typeface="黑体" panose="02010609060101010101" pitchFamily="2" charset="-122"/>
                <a:ea typeface="黑体" panose="02010609060101010101" pitchFamily="2" charset="-122"/>
              </a:rPr>
              <a:t>人力和技术资源的集成</a:t>
            </a:r>
            <a:endParaRPr lang="zh-CN" altLang="en-US" sz="2400" b="1" dirty="0">
              <a:solidFill>
                <a:schemeClr val="bg2"/>
              </a:solidFill>
              <a:latin typeface="黑体" panose="02010609060101010101" pitchFamily="2" charset="-122"/>
              <a:ea typeface="黑体" panose="02010609060101010101" pitchFamily="2" charset="-122"/>
            </a:endParaRPr>
          </a:p>
          <a:p>
            <a:pPr>
              <a:buNone/>
            </a:pPr>
            <a:r>
              <a:rPr lang="zh-CN" altLang="en-US" sz="2400" b="1" dirty="0">
                <a:solidFill>
                  <a:schemeClr val="bg2"/>
                </a:solidFill>
                <a:latin typeface="黑体" panose="02010609060101010101" pitchFamily="2" charset="-122"/>
                <a:ea typeface="黑体" panose="02010609060101010101" pitchFamily="2" charset="-122"/>
              </a:rPr>
              <a:t>           （</a:t>
            </a:r>
            <a:r>
              <a:rPr lang="en-US" altLang="zh-CN" sz="2400" b="1">
                <a:solidFill>
                  <a:schemeClr val="bg2"/>
                </a:solidFill>
                <a:latin typeface="黑体" panose="02010609060101010101" pitchFamily="2" charset="-122"/>
                <a:ea typeface="黑体" panose="02010609060101010101" pitchFamily="2" charset="-122"/>
              </a:rPr>
              <a:t>Integration of Human and Technical Resources)</a:t>
            </a:r>
            <a:endParaRPr lang="en-US" altLang="zh-CN" sz="2400" b="1">
              <a:solidFill>
                <a:schemeClr val="bg2"/>
              </a:solidFill>
              <a:latin typeface="黑体" panose="02010609060101010101" pitchFamily="2" charset="-122"/>
              <a:ea typeface="黑体" panose="02010609060101010101" pitchFamily="2" charset="-122"/>
            </a:endParaRPr>
          </a:p>
          <a:p>
            <a:r>
              <a:rPr lang="zh-CN" altLang="en-US" sz="2400" b="1" dirty="0">
                <a:solidFill>
                  <a:schemeClr val="bg2"/>
                </a:solidFill>
                <a:latin typeface="黑体" panose="02010609060101010101" pitchFamily="2" charset="-122"/>
                <a:ea typeface="黑体" panose="02010609060101010101" pitchFamily="2" charset="-122"/>
              </a:rPr>
              <a:t>信息到知识的转换（</a:t>
            </a:r>
            <a:r>
              <a:rPr lang="en-US" altLang="zh-CN" sz="2400" b="1">
                <a:solidFill>
                  <a:schemeClr val="bg2"/>
                </a:solidFill>
                <a:latin typeface="黑体" panose="02010609060101010101" pitchFamily="2" charset="-122"/>
                <a:ea typeface="黑体" panose="02010609060101010101" pitchFamily="2" charset="-122"/>
              </a:rPr>
              <a:t>Conversion of Information to Knowledge);</a:t>
            </a:r>
            <a:endParaRPr lang="en-US" altLang="zh-CN" sz="2400" b="1">
              <a:solidFill>
                <a:schemeClr val="bg2"/>
              </a:solidFill>
              <a:latin typeface="黑体" panose="02010609060101010101" pitchFamily="2" charset="-122"/>
              <a:ea typeface="黑体" panose="02010609060101010101" pitchFamily="2" charset="-122"/>
            </a:endParaRPr>
          </a:p>
          <a:p>
            <a:r>
              <a:rPr lang="zh-CN" altLang="en-US" sz="2400" b="1" dirty="0">
                <a:solidFill>
                  <a:schemeClr val="bg2"/>
                </a:solidFill>
                <a:latin typeface="黑体" panose="02010609060101010101" pitchFamily="2" charset="-122"/>
                <a:ea typeface="黑体" panose="02010609060101010101" pitchFamily="2" charset="-122"/>
              </a:rPr>
              <a:t>环境相容性（</a:t>
            </a:r>
            <a:r>
              <a:rPr lang="en-US" altLang="zh-CN" sz="2400" b="1">
                <a:solidFill>
                  <a:schemeClr val="bg2"/>
                </a:solidFill>
                <a:latin typeface="黑体" panose="02010609060101010101" pitchFamily="2" charset="-122"/>
                <a:ea typeface="黑体" panose="02010609060101010101" pitchFamily="2" charset="-122"/>
              </a:rPr>
              <a:t>Environmental Compatibility);</a:t>
            </a:r>
            <a:endParaRPr lang="en-US" altLang="zh-CN" sz="2400" b="1">
              <a:solidFill>
                <a:schemeClr val="bg2"/>
              </a:solidFill>
              <a:latin typeface="黑体" panose="02010609060101010101" pitchFamily="2" charset="-122"/>
              <a:ea typeface="黑体" panose="02010609060101010101" pitchFamily="2" charset="-122"/>
            </a:endParaRPr>
          </a:p>
          <a:p>
            <a:r>
              <a:rPr lang="zh-CN" altLang="en-US" sz="2400" b="1" dirty="0">
                <a:solidFill>
                  <a:schemeClr val="bg2"/>
                </a:solidFill>
                <a:latin typeface="黑体" panose="02010609060101010101" pitchFamily="2" charset="-122"/>
                <a:ea typeface="黑体" panose="02010609060101010101" pitchFamily="2" charset="-122"/>
              </a:rPr>
              <a:t>可重组企业（</a:t>
            </a:r>
            <a:endParaRPr lang="zh-CN" altLang="en-US" sz="2400" b="1" dirty="0">
              <a:solidFill>
                <a:schemeClr val="bg2"/>
              </a:solidFill>
              <a:latin typeface="黑体" panose="02010609060101010101" pitchFamily="2" charset="-122"/>
              <a:ea typeface="黑体" panose="02010609060101010101" pitchFamily="2" charset="-122"/>
            </a:endParaRPr>
          </a:p>
          <a:p>
            <a:r>
              <a:rPr lang="zh-CN" altLang="en-US" sz="2400" b="1" dirty="0">
                <a:solidFill>
                  <a:schemeClr val="bg2"/>
                </a:solidFill>
                <a:latin typeface="黑体" panose="02010609060101010101" pitchFamily="2" charset="-122"/>
                <a:ea typeface="黑体" panose="02010609060101010101" pitchFamily="2" charset="-122"/>
              </a:rPr>
              <a:t>创新过程</a:t>
            </a:r>
            <a:r>
              <a:rPr lang="en-US" altLang="zh-CN" sz="2400" b="1">
                <a:solidFill>
                  <a:schemeClr val="bg2"/>
                </a:solidFill>
                <a:latin typeface="黑体" panose="02010609060101010101" pitchFamily="2" charset="-122"/>
                <a:ea typeface="黑体" panose="02010609060101010101" pitchFamily="2" charset="-122"/>
              </a:rPr>
              <a:t>(Innovative Processes ).</a:t>
            </a:r>
            <a:endParaRPr lang="en-US" altLang="zh-CN" sz="2400" b="1">
              <a:solidFill>
                <a:schemeClr val="bg2"/>
              </a:solidFill>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标题 65537"/>
          <p:cNvSpPr>
            <a:spLocks noGrp="1"/>
          </p:cNvSpPr>
          <p:nvPr>
            <p:ph type="title"/>
          </p:nvPr>
        </p:nvSpPr>
        <p:spPr>
          <a:xfrm>
            <a:off x="1143000" y="477838"/>
            <a:ext cx="7772400" cy="1098550"/>
          </a:xfrm>
          <a:solidFill>
            <a:schemeClr val="tx1"/>
          </a:solidFill>
          <a:ln/>
        </p:spPr>
        <p:txBody>
          <a:bodyPr anchor="b" anchorCtr="0">
            <a:spAutoFit/>
          </a:bodyPr>
          <a:p>
            <a:r>
              <a:rPr lang="zh-CN" altLang="en-US" sz="3300" b="1" dirty="0">
                <a:solidFill>
                  <a:srgbClr val="FF3300"/>
                </a:solidFill>
                <a:latin typeface="黑体" panose="02010609060101010101" pitchFamily="2" charset="-122"/>
                <a:ea typeface="黑体" panose="02010609060101010101" pitchFamily="2" charset="-122"/>
              </a:rPr>
              <a:t>美国科学研究院提出的</a:t>
            </a:r>
            <a:br>
              <a:rPr lang="zh-CN" altLang="en-US" sz="3300" b="1" dirty="0">
                <a:solidFill>
                  <a:srgbClr val="FF3300"/>
                </a:solidFill>
                <a:latin typeface="黑体" panose="02010609060101010101" pitchFamily="2" charset="-122"/>
                <a:ea typeface="黑体" panose="02010609060101010101" pitchFamily="2" charset="-122"/>
              </a:rPr>
            </a:br>
            <a:r>
              <a:rPr lang="zh-CN" altLang="en-US" sz="3300" b="1" dirty="0">
                <a:solidFill>
                  <a:srgbClr val="FF3300"/>
                </a:solidFill>
                <a:latin typeface="黑体" panose="02010609060101010101" pitchFamily="2" charset="-122"/>
                <a:ea typeface="黑体" panose="02010609060101010101" pitchFamily="2" charset="-122"/>
              </a:rPr>
              <a:t>      美国</a:t>
            </a:r>
            <a:r>
              <a:rPr lang="en-US" altLang="zh-CN" sz="3300" b="1">
                <a:solidFill>
                  <a:srgbClr val="FF3300"/>
                </a:solidFill>
                <a:latin typeface="黑体" panose="02010609060101010101" pitchFamily="2" charset="-122"/>
                <a:ea typeface="黑体" panose="02010609060101010101" pitchFamily="2" charset="-122"/>
              </a:rPr>
              <a:t>2020</a:t>
            </a:r>
            <a:r>
              <a:rPr lang="zh-CN" altLang="en-US" sz="3300" b="1" dirty="0">
                <a:solidFill>
                  <a:srgbClr val="FF3300"/>
                </a:solidFill>
                <a:latin typeface="黑体" panose="02010609060101010101" pitchFamily="2" charset="-122"/>
                <a:ea typeface="黑体" panose="02010609060101010101" pitchFamily="2" charset="-122"/>
              </a:rPr>
              <a:t>年制造业的</a:t>
            </a:r>
            <a:r>
              <a:rPr lang="en-US" altLang="zh-CN" sz="3300" b="1">
                <a:solidFill>
                  <a:srgbClr val="FF3300"/>
                </a:solidFill>
                <a:latin typeface="黑体" panose="02010609060101010101" pitchFamily="2" charset="-122"/>
                <a:ea typeface="黑体" panose="02010609060101010101" pitchFamily="2" charset="-122"/>
              </a:rPr>
              <a:t>10</a:t>
            </a:r>
            <a:r>
              <a:rPr lang="zh-CN" altLang="en-US" sz="3300" b="1" dirty="0">
                <a:solidFill>
                  <a:srgbClr val="FF3300"/>
                </a:solidFill>
                <a:latin typeface="黑体" panose="02010609060101010101" pitchFamily="2" charset="-122"/>
                <a:ea typeface="黑体" panose="02010609060101010101" pitchFamily="2" charset="-122"/>
              </a:rPr>
              <a:t>大关键技术</a:t>
            </a:r>
            <a:endParaRPr lang="zh-CN" altLang="en-US" sz="3300" dirty="0">
              <a:solidFill>
                <a:srgbClr val="FF3300"/>
              </a:solidFill>
              <a:latin typeface="方正舒体" panose="02010601030101010101" pitchFamily="2" charset="-122"/>
              <a:ea typeface="方正舒体" panose="02010601030101010101" pitchFamily="2" charset="-122"/>
            </a:endParaRPr>
          </a:p>
        </p:txBody>
      </p:sp>
      <p:sp>
        <p:nvSpPr>
          <p:cNvPr id="65539" name="文本占位符 65538"/>
          <p:cNvSpPr>
            <a:spLocks noGrp="1"/>
          </p:cNvSpPr>
          <p:nvPr>
            <p:ph type="body" idx="1"/>
          </p:nvPr>
        </p:nvSpPr>
        <p:spPr>
          <a:solidFill>
            <a:schemeClr val="tx1"/>
          </a:solidFill>
          <a:ln/>
        </p:spPr>
        <p:txBody>
          <a:bodyPr/>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可重组制造系统</a:t>
            </a:r>
            <a:r>
              <a:rPr lang="zh-CN" altLang="en-US" sz="1700" b="1" dirty="0">
                <a:solidFill>
                  <a:schemeClr val="bg2"/>
                </a:solidFill>
                <a:latin typeface="黑体" panose="02010609060101010101" pitchFamily="2" charset="-122"/>
                <a:ea typeface="黑体" panose="02010609060101010101" pitchFamily="2" charset="-122"/>
              </a:rPr>
              <a:t>（</a:t>
            </a:r>
            <a:r>
              <a:rPr lang="en-US" altLang="zh-CN" sz="1700" b="1">
                <a:solidFill>
                  <a:schemeClr val="bg2"/>
                </a:solidFill>
                <a:latin typeface="黑体" panose="02010609060101010101" pitchFamily="2" charset="-122"/>
                <a:ea typeface="黑体" panose="02010609060101010101" pitchFamily="2" charset="-122"/>
              </a:rPr>
              <a:t>Reconfigurable Mfg. System</a:t>
            </a:r>
            <a:r>
              <a:rPr lang="en-US" altLang="zh-CN" sz="1700" b="1">
                <a:solidFill>
                  <a:schemeClr val="bg2"/>
                </a:solidFill>
                <a:latin typeface="黑体" panose="02010609060101010101" pitchFamily="2" charset="-122"/>
                <a:ea typeface="黑体" panose="02010609060101010101" pitchFamily="2" charset="-122"/>
              </a:rPr>
              <a:t>); </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无废料加工</a:t>
            </a:r>
            <a:r>
              <a:rPr lang="en-US" altLang="zh-CN" sz="1700" b="1">
                <a:solidFill>
                  <a:schemeClr val="bg2"/>
                </a:solidFill>
                <a:latin typeface="黑体" panose="02010609060101010101" pitchFamily="2" charset="-122"/>
                <a:ea typeface="黑体" panose="02010609060101010101" pitchFamily="2" charset="-122"/>
              </a:rPr>
              <a:t>(</a:t>
            </a:r>
            <a:r>
              <a:rPr lang="en-US" altLang="zh-CN" sz="1700" b="1">
                <a:solidFill>
                  <a:schemeClr val="bg2"/>
                </a:solidFill>
                <a:latin typeface="黑体" panose="02010609060101010101" pitchFamily="2" charset="-122"/>
                <a:ea typeface="黑体" panose="02010609060101010101" pitchFamily="2" charset="-122"/>
              </a:rPr>
              <a:t>Waste-free Processing</a:t>
            </a:r>
            <a:r>
              <a:rPr lang="en-US" altLang="zh-CN" sz="1700" b="1">
                <a:solidFill>
                  <a:schemeClr val="bg2"/>
                </a:solidFill>
                <a:latin typeface="黑体" panose="02010609060101010101" pitchFamily="2" charset="-122"/>
                <a:ea typeface="黑体" panose="02010609060101010101" pitchFamily="2" charset="-122"/>
              </a:rPr>
              <a:t>);</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新材料工艺</a:t>
            </a:r>
            <a:r>
              <a:rPr lang="en-US" altLang="zh-CN" sz="1700" b="1">
                <a:solidFill>
                  <a:schemeClr val="bg2"/>
                </a:solidFill>
                <a:latin typeface="黑体" panose="02010609060101010101" pitchFamily="2" charset="-122"/>
                <a:ea typeface="黑体" panose="02010609060101010101" pitchFamily="2" charset="-122"/>
              </a:rPr>
              <a:t>(New Material Processes)</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制造中的生物技术</a:t>
            </a:r>
            <a:r>
              <a:rPr lang="en-US" altLang="zh-CN" sz="1700" b="1">
                <a:solidFill>
                  <a:schemeClr val="bg2"/>
                </a:solidFill>
                <a:latin typeface="黑体" panose="02010609060101010101" pitchFamily="2" charset="-122"/>
                <a:ea typeface="黑体" panose="02010609060101010101" pitchFamily="2" charset="-122"/>
              </a:rPr>
              <a:t>(Biotechnology for Mfg.);</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企业建模及仿真</a:t>
            </a:r>
            <a:r>
              <a:rPr lang="en-US" altLang="zh-CN" sz="1700" b="1">
                <a:solidFill>
                  <a:schemeClr val="bg2"/>
                </a:solidFill>
                <a:latin typeface="黑体" panose="02010609060101010101" pitchFamily="2" charset="-122"/>
                <a:ea typeface="黑体" panose="02010609060101010101" pitchFamily="2" charset="-122"/>
              </a:rPr>
              <a:t>(Enterprise Modeling and Simulation);</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信息技术</a:t>
            </a:r>
            <a:r>
              <a:rPr lang="en-US" altLang="zh-CN" sz="1700" b="1">
                <a:solidFill>
                  <a:schemeClr val="bg2"/>
                </a:solidFill>
                <a:latin typeface="黑体" panose="02010609060101010101" pitchFamily="2" charset="-122"/>
                <a:ea typeface="黑体" panose="02010609060101010101" pitchFamily="2" charset="-122"/>
              </a:rPr>
              <a:t>(Information Technology);</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产品和过程设计方法学</a:t>
            </a:r>
            <a:r>
              <a:rPr lang="en-US" altLang="zh-CN" sz="1700" b="1">
                <a:solidFill>
                  <a:schemeClr val="bg2"/>
                </a:solidFill>
                <a:latin typeface="黑体" panose="02010609060101010101" pitchFamily="2" charset="-122"/>
                <a:ea typeface="黑体" panose="02010609060101010101" pitchFamily="2" charset="-122"/>
              </a:rPr>
              <a:t>(Product and Process Design Methodology);</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增强的人机界面</a:t>
            </a:r>
            <a:r>
              <a:rPr lang="en-US" altLang="zh-CN" sz="1700" b="1">
                <a:solidFill>
                  <a:schemeClr val="bg2"/>
                </a:solidFill>
                <a:latin typeface="黑体" panose="02010609060101010101" pitchFamily="2" charset="-122"/>
                <a:ea typeface="黑体" panose="02010609060101010101" pitchFamily="2" charset="-122"/>
              </a:rPr>
              <a:t>(Enhanced Machine-Human Interfaces);</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人员教育和培训</a:t>
            </a:r>
            <a:r>
              <a:rPr lang="en-US" altLang="zh-CN" sz="1700" b="1">
                <a:solidFill>
                  <a:schemeClr val="bg2"/>
                </a:solidFill>
                <a:latin typeface="黑体" panose="02010609060101010101" pitchFamily="2" charset="-122"/>
                <a:ea typeface="黑体" panose="02010609060101010101" pitchFamily="2" charset="-122"/>
              </a:rPr>
              <a:t>(Workforce Education and Training);</a:t>
            </a:r>
            <a:endParaRPr lang="en-US" altLang="zh-CN" sz="2200" b="1">
              <a:solidFill>
                <a:schemeClr val="bg2"/>
              </a:solidFill>
              <a:latin typeface="黑体" panose="02010609060101010101" pitchFamily="2" charset="-122"/>
              <a:ea typeface="黑体" panose="02010609060101010101" pitchFamily="2" charset="-122"/>
            </a:endParaRPr>
          </a:p>
          <a:p>
            <a:pPr marL="414655" indent="-414655" defTabSz="1103630">
              <a:lnSpc>
                <a:spcPct val="90000"/>
              </a:lnSpc>
            </a:pPr>
            <a:r>
              <a:rPr lang="zh-CN" altLang="en-US" sz="2200" b="1" dirty="0">
                <a:solidFill>
                  <a:schemeClr val="bg2"/>
                </a:solidFill>
                <a:latin typeface="黑体" panose="02010609060101010101" pitchFamily="2" charset="-122"/>
                <a:ea typeface="黑体" panose="02010609060101010101" pitchFamily="2" charset="-122"/>
              </a:rPr>
              <a:t>智能合作系统的软件</a:t>
            </a:r>
            <a:r>
              <a:rPr lang="en-US" altLang="zh-CN" sz="1700" b="1">
                <a:solidFill>
                  <a:schemeClr val="bg2"/>
                </a:solidFill>
                <a:latin typeface="黑体" panose="02010609060101010101" pitchFamily="2" charset="-122"/>
                <a:ea typeface="黑体" panose="02010609060101010101" pitchFamily="2" charset="-122"/>
              </a:rPr>
              <a:t>(Software for Intelligent Collaboration System).</a:t>
            </a:r>
            <a:endParaRPr lang="en-US" altLang="zh-CN" sz="2200" b="1">
              <a:solidFill>
                <a:schemeClr val="bg2"/>
              </a:solidFill>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文本框 56321"/>
          <p:cNvSpPr txBox="1"/>
          <p:nvPr/>
        </p:nvSpPr>
        <p:spPr>
          <a:xfrm>
            <a:off x="1187450" y="2711450"/>
            <a:ext cx="7129463" cy="3187700"/>
          </a:xfrm>
          <a:prstGeom prst="rect">
            <a:avLst/>
          </a:prstGeom>
          <a:solidFill>
            <a:schemeClr val="tx1"/>
          </a:solidFill>
          <a:ln w="9525">
            <a:noFill/>
          </a:ln>
        </p:spPr>
        <p:txBody>
          <a:bodyPr lIns="75749" tIns="37874" rIns="75749" bIns="37874" anchor="ctr" anchorCtr="0">
            <a:spAutoFit/>
          </a:bodyPr>
          <a:p>
            <a:pPr marL="757555" lvl="2" indent="0" algn="just" defTabSz="757555"/>
            <a:r>
              <a:rPr lang="en-US" altLang="zh-CN" sz="3600" b="1" dirty="0">
                <a:latin typeface="Times New Roman" panose="02020603050405020304" charset="0"/>
                <a:ea typeface="仿宋_GB2312" pitchFamily="49" charset="-122"/>
              </a:rPr>
              <a:t>        </a:t>
            </a:r>
            <a:r>
              <a:rPr lang="en-US" altLang="zh-CN" sz="2800" b="1">
                <a:solidFill>
                  <a:srgbClr val="FF3300"/>
                </a:solidFill>
                <a:latin typeface="黑体" panose="02010609060101010101" pitchFamily="2" charset="-122"/>
                <a:ea typeface="黑体" panose="02010609060101010101" pitchFamily="2" charset="-122"/>
              </a:rPr>
              <a:t>80</a:t>
            </a:r>
            <a:r>
              <a:rPr lang="zh-CN" altLang="en-US" sz="2800" b="1" dirty="0">
                <a:solidFill>
                  <a:srgbClr val="FF3300"/>
                </a:solidFill>
                <a:latin typeface="黑体" panose="02010609060101010101" pitchFamily="2" charset="-122"/>
                <a:ea typeface="黑体" panose="02010609060101010101" pitchFamily="2" charset="-122"/>
              </a:rPr>
              <a:t>年代以来</a:t>
            </a:r>
            <a:r>
              <a:rPr lang="en-US" altLang="zh-CN" sz="2800" b="1">
                <a:solidFill>
                  <a:srgbClr val="FF3300"/>
                </a:solidFill>
                <a:latin typeface="黑体" panose="02010609060101010101" pitchFamily="2" charset="-122"/>
                <a:ea typeface="黑体" panose="02010609060101010101" pitchFamily="2" charset="-122"/>
              </a:rPr>
              <a:t>3C</a:t>
            </a:r>
            <a:r>
              <a:rPr lang="zh-CN" altLang="en-US" sz="2800" b="1" dirty="0">
                <a:solidFill>
                  <a:srgbClr val="FF3300"/>
                </a:solidFill>
                <a:latin typeface="黑体" panose="02010609060101010101" pitchFamily="2" charset="-122"/>
                <a:ea typeface="黑体" panose="02010609060101010101" pitchFamily="2" charset="-122"/>
              </a:rPr>
              <a:t>力量（</a:t>
            </a:r>
            <a:r>
              <a:rPr lang="en-US" altLang="zh-CN" sz="2800" b="1">
                <a:solidFill>
                  <a:srgbClr val="FF3300"/>
                </a:solidFill>
                <a:latin typeface="黑体" panose="02010609060101010101" pitchFamily="2" charset="-122"/>
                <a:ea typeface="黑体" panose="02010609060101010101" pitchFamily="2" charset="-122"/>
              </a:rPr>
              <a:t>Customer</a:t>
            </a:r>
            <a:r>
              <a:rPr lang="zh-CN" altLang="en-US" sz="2800" b="1">
                <a:solidFill>
                  <a:srgbClr val="FF3300"/>
                </a:solidFill>
                <a:latin typeface="黑体" panose="02010609060101010101" pitchFamily="2" charset="-122"/>
                <a:ea typeface="黑体" panose="02010609060101010101" pitchFamily="2" charset="-122"/>
              </a:rPr>
              <a:t>，</a:t>
            </a:r>
            <a:r>
              <a:rPr lang="en-US" altLang="zh-CN" sz="2800" b="1">
                <a:solidFill>
                  <a:srgbClr val="FF3300"/>
                </a:solidFill>
                <a:latin typeface="黑体" panose="02010609060101010101" pitchFamily="2" charset="-122"/>
                <a:ea typeface="黑体" panose="02010609060101010101" pitchFamily="2" charset="-122"/>
              </a:rPr>
              <a:t>Competition</a:t>
            </a:r>
            <a:r>
              <a:rPr lang="zh-CN" altLang="en-US" sz="2800" b="1">
                <a:solidFill>
                  <a:srgbClr val="FF3300"/>
                </a:solidFill>
                <a:latin typeface="黑体" panose="02010609060101010101" pitchFamily="2" charset="-122"/>
                <a:ea typeface="黑体" panose="02010609060101010101" pitchFamily="2" charset="-122"/>
              </a:rPr>
              <a:t>，</a:t>
            </a:r>
            <a:r>
              <a:rPr lang="en-US" altLang="zh-CN" sz="2800" b="1">
                <a:solidFill>
                  <a:srgbClr val="FF3300"/>
                </a:solidFill>
                <a:latin typeface="黑体" panose="02010609060101010101" pitchFamily="2" charset="-122"/>
                <a:ea typeface="黑体" panose="02010609060101010101" pitchFamily="2" charset="-122"/>
              </a:rPr>
              <a:t>Change</a:t>
            </a:r>
            <a:r>
              <a:rPr lang="zh-CN" altLang="en-US" sz="2800" b="1">
                <a:solidFill>
                  <a:srgbClr val="FF3300"/>
                </a:solidFill>
                <a:latin typeface="黑体" panose="02010609060101010101" pitchFamily="2" charset="-122"/>
                <a:ea typeface="黑体" panose="02010609060101010101" pitchFamily="2" charset="-122"/>
              </a:rPr>
              <a:t>）</a:t>
            </a:r>
            <a:r>
              <a:rPr lang="zh-CN" altLang="en-US" sz="2800" b="1" dirty="0">
                <a:solidFill>
                  <a:srgbClr val="FF3300"/>
                </a:solidFill>
                <a:latin typeface="黑体" panose="02010609060101010101" pitchFamily="2" charset="-122"/>
                <a:ea typeface="黑体" panose="02010609060101010101" pitchFamily="2" charset="-122"/>
              </a:rPr>
              <a:t>给企业带来巨大冲击，使原有的管理变得迟顿。到了</a:t>
            </a:r>
            <a:r>
              <a:rPr lang="en-US" altLang="zh-CN" sz="2800" b="1">
                <a:solidFill>
                  <a:srgbClr val="FF3300"/>
                </a:solidFill>
                <a:latin typeface="黑体" panose="02010609060101010101" pitchFamily="2" charset="-122"/>
                <a:ea typeface="黑体" panose="02010609060101010101" pitchFamily="2" charset="-122"/>
              </a:rPr>
              <a:t>90</a:t>
            </a:r>
            <a:r>
              <a:rPr lang="zh-CN" altLang="en-US" sz="2800" b="1" dirty="0">
                <a:solidFill>
                  <a:srgbClr val="FF3300"/>
                </a:solidFill>
                <a:latin typeface="黑体" panose="02010609060101010101" pitchFamily="2" charset="-122"/>
                <a:ea typeface="黑体" panose="02010609060101010101" pitchFamily="2" charset="-122"/>
              </a:rPr>
              <a:t>年代，美国许多企业经过困难的结构重组，取得了经验，信息技术（</a:t>
            </a:r>
            <a:r>
              <a:rPr lang="en-US" altLang="zh-CN" sz="2800" b="1">
                <a:solidFill>
                  <a:srgbClr val="FF3300"/>
                </a:solidFill>
                <a:latin typeface="黑体" panose="02010609060101010101" pitchFamily="2" charset="-122"/>
                <a:ea typeface="黑体" panose="02010609060101010101" pitchFamily="2" charset="-122"/>
              </a:rPr>
              <a:t>IT</a:t>
            </a:r>
            <a:r>
              <a:rPr lang="zh-CN" altLang="en-US" sz="2800" b="1">
                <a:solidFill>
                  <a:srgbClr val="FF3300"/>
                </a:solidFill>
                <a:latin typeface="黑体" panose="02010609060101010101" pitchFamily="2" charset="-122"/>
                <a:ea typeface="黑体" panose="02010609060101010101" pitchFamily="2" charset="-122"/>
              </a:rPr>
              <a:t>）</a:t>
            </a:r>
            <a:r>
              <a:rPr lang="zh-CN" altLang="en-US" sz="2800" b="1" dirty="0">
                <a:solidFill>
                  <a:srgbClr val="FF3300"/>
                </a:solidFill>
                <a:latin typeface="黑体" panose="02010609060101010101" pitchFamily="2" charset="-122"/>
                <a:ea typeface="黑体" panose="02010609060101010101" pitchFamily="2" charset="-122"/>
              </a:rPr>
              <a:t>的快速发展，给企业提供了有力的工具，于是</a:t>
            </a:r>
            <a:r>
              <a:rPr lang="en-US" altLang="zh-CN" sz="2800" b="1">
                <a:solidFill>
                  <a:srgbClr val="FF3300"/>
                </a:solidFill>
                <a:latin typeface="黑体" panose="02010609060101010101" pitchFamily="2" charset="-122"/>
                <a:ea typeface="黑体" panose="02010609060101010101" pitchFamily="2" charset="-122"/>
              </a:rPr>
              <a:t>BPR</a:t>
            </a:r>
            <a:r>
              <a:rPr lang="zh-CN" altLang="en-US" sz="2800" b="1" dirty="0">
                <a:solidFill>
                  <a:srgbClr val="FF3300"/>
                </a:solidFill>
                <a:latin typeface="黑体" panose="02010609060101010101" pitchFamily="2" charset="-122"/>
                <a:ea typeface="黑体" panose="02010609060101010101" pitchFamily="2" charset="-122"/>
              </a:rPr>
              <a:t>便逐步形成。</a:t>
            </a:r>
            <a:endParaRPr lang="zh-CN" altLang="en-US" sz="2800" b="1" dirty="0">
              <a:solidFill>
                <a:srgbClr val="FF3300"/>
              </a:solidFill>
              <a:latin typeface="黑体" panose="02010609060101010101" pitchFamily="2" charset="-122"/>
              <a:ea typeface="黑体" panose="02010609060101010101" pitchFamily="2" charset="-122"/>
            </a:endParaRPr>
          </a:p>
        </p:txBody>
      </p:sp>
      <p:sp>
        <p:nvSpPr>
          <p:cNvPr id="56326" name="文本框 56325"/>
          <p:cNvSpPr txBox="1"/>
          <p:nvPr/>
        </p:nvSpPr>
        <p:spPr>
          <a:xfrm>
            <a:off x="1258888" y="260350"/>
            <a:ext cx="7634287" cy="1465263"/>
          </a:xfrm>
          <a:prstGeom prst="rect">
            <a:avLst/>
          </a:prstGeom>
          <a:solidFill>
            <a:schemeClr val="tx1"/>
          </a:solidFill>
          <a:ln w="9525">
            <a:noFill/>
          </a:ln>
        </p:spPr>
        <p:txBody>
          <a:bodyPr>
            <a:spAutoFit/>
          </a:bodyPr>
          <a:p>
            <a:r>
              <a:rPr lang="zh-CN" altLang="en-US"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工业工程当前发展</a:t>
            </a:r>
            <a:r>
              <a:rPr lang="zh-CN" altLang="en-US" b="1" dirty="0">
                <a:solidFill>
                  <a:srgbClr val="66FF33"/>
                </a:solidFill>
                <a:effectLst>
                  <a:outerShdw blurRad="38100" dist="38100" dir="2700000">
                    <a:srgbClr val="000000"/>
                  </a:outerShdw>
                </a:effectLst>
                <a:latin typeface="黑体" panose="02010609060101010101" pitchFamily="2" charset="-122"/>
                <a:ea typeface="黑体" panose="02010609060101010101" pitchFamily="2" charset="-122"/>
              </a:rPr>
              <a:t> </a:t>
            </a:r>
            <a:r>
              <a:rPr lang="zh-CN" altLang="en-US" b="1">
                <a:solidFill>
                  <a:srgbClr val="66FF33"/>
                </a:solidFill>
                <a:effectLst>
                  <a:outerShdw blurRad="38100" dist="38100" dir="2700000">
                    <a:srgbClr val="000000"/>
                  </a:outerShdw>
                </a:effectLst>
                <a:latin typeface="黑体" panose="02010609060101010101" pitchFamily="2" charset="-122"/>
                <a:ea typeface="黑体" panose="02010609060101010101" pitchFamily="2" charset="-122"/>
              </a:rPr>
              <a:t> </a:t>
            </a:r>
            <a:endParaRPr lang="zh-CN" altLang="en-US" b="1">
              <a:solidFill>
                <a:srgbClr val="66FF33"/>
              </a:solidFill>
              <a:effectLst>
                <a:outerShdw blurRad="38100" dist="38100" dir="2700000">
                  <a:srgbClr val="000000"/>
                </a:outerShdw>
              </a:effectLst>
              <a:latin typeface="黑体" panose="02010609060101010101" pitchFamily="2" charset="-122"/>
              <a:ea typeface="黑体" panose="02010609060101010101" pitchFamily="2" charset="-122"/>
            </a:endParaRPr>
          </a:p>
          <a:p>
            <a:pPr>
              <a:spcBef>
                <a:spcPct val="50000"/>
              </a:spcBef>
            </a:pPr>
            <a:r>
              <a:rPr lang="zh-CN" altLang="en-US" dirty="0">
                <a:latin typeface="黑体" panose="02010609060101010101" pitchFamily="2" charset="-122"/>
                <a:ea typeface="黑体" panose="02010609060101010101" pitchFamily="2" charset="-122"/>
              </a:rPr>
              <a:t>         </a:t>
            </a:r>
            <a:r>
              <a:rPr lang="en-US" altLang="zh-CN">
                <a:solidFill>
                  <a:srgbClr val="FF3300"/>
                </a:solidFill>
                <a:latin typeface="黑体" panose="02010609060101010101" pitchFamily="2" charset="-122"/>
                <a:ea typeface="黑体" panose="02010609060101010101" pitchFamily="2" charset="-122"/>
              </a:rPr>
              <a:t>----- </a:t>
            </a:r>
            <a:r>
              <a:rPr lang="zh-CN" altLang="en-US" dirty="0">
                <a:solidFill>
                  <a:srgbClr val="FF3300"/>
                </a:solidFill>
                <a:latin typeface="黑体" panose="02010609060101010101" pitchFamily="2" charset="-122"/>
                <a:ea typeface="黑体" panose="02010609060101010101" pitchFamily="2" charset="-122"/>
              </a:rPr>
              <a:t>商务流程重组</a:t>
            </a:r>
            <a:r>
              <a:rPr lang="en-US" altLang="zh-CN">
                <a:solidFill>
                  <a:srgbClr val="FF3300"/>
                </a:solidFill>
                <a:latin typeface="黑体" panose="02010609060101010101" pitchFamily="2" charset="-122"/>
                <a:ea typeface="黑体" panose="02010609060101010101" pitchFamily="2" charset="-122"/>
              </a:rPr>
              <a:t>(BRP)</a:t>
            </a:r>
            <a:endParaRPr lang="en-US" altLang="zh-CN">
              <a:solidFill>
                <a:srgbClr val="FF3300"/>
              </a:solidFill>
              <a:latin typeface="黑体" panose="02010609060101010101" pitchFamily="2" charset="-122"/>
              <a:ea typeface="黑体" panose="0201060906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p:cTn id="7" dur="500" fill="hold"/>
                                        <p:tgtEl>
                                          <p:spTgt spid="56322"/>
                                        </p:tgtEl>
                                        <p:attrNameLst>
                                          <p:attrName>ppt_w</p:attrName>
                                        </p:attrNameLst>
                                      </p:cBhvr>
                                      <p:tavLst>
                                        <p:tav tm="0">
                                          <p:val>
                                            <p:fltVal val="0.000000"/>
                                          </p:val>
                                        </p:tav>
                                        <p:tav tm="100000">
                                          <p:val>
                                            <p:strVal val="#ppt_w"/>
                                          </p:val>
                                        </p:tav>
                                      </p:tavLst>
                                    </p:anim>
                                    <p:anim calcmode="lin" valueType="num">
                                      <p:cBhvr>
                                        <p:cTn id="8" dur="500" fill="hold"/>
                                        <p:tgtEl>
                                          <p:spTgt spid="56322"/>
                                        </p:tgtEl>
                                        <p:attrNameLst>
                                          <p:attrName>ppt_h</p:attrName>
                                        </p:attrNameLst>
                                      </p:cBhvr>
                                      <p:tavLst>
                                        <p:tav tm="0">
                                          <p:val>
                                            <p:fltVal val="0.000000"/>
                                          </p:val>
                                        </p:tav>
                                        <p:tav tm="100000">
                                          <p:val>
                                            <p:strVal val="#ppt_h"/>
                                          </p:val>
                                        </p:tav>
                                      </p:tavLst>
                                    </p:anim>
                                    <p:anim calcmode="lin" valueType="num">
                                      <p:cBhvr>
                                        <p:cTn id="9" dur="500" fill="hold"/>
                                        <p:tgtEl>
                                          <p:spTgt spid="56322"/>
                                        </p:tgtEl>
                                        <p:attrNameLst>
                                          <p:attrName>ppt_x</p:attrName>
                                        </p:attrNameLst>
                                      </p:cBhvr>
                                      <p:tavLst>
                                        <p:tav tm="0">
                                          <p:val>
                                            <p:fltVal val="0.500000"/>
                                          </p:val>
                                        </p:tav>
                                        <p:tav tm="100000">
                                          <p:val>
                                            <p:strVal val="#ppt_x"/>
                                          </p:val>
                                        </p:tav>
                                      </p:tavLst>
                                    </p:anim>
                                    <p:anim calcmode="lin" valueType="num">
                                      <p:cBhvr>
                                        <p:cTn id="10" dur="500" fill="hold"/>
                                        <p:tgtEl>
                                          <p:spTgt spid="56322"/>
                                        </p:tgtEl>
                                        <p:attrNameLst>
                                          <p:attrName>ppt_y</p:attrName>
                                        </p:attrNameLst>
                                      </p:cBhvr>
                                      <p:tavLst>
                                        <p:tav tm="0">
                                          <p:val>
                                            <p:fltVal val="0.50000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文本框 58369"/>
          <p:cNvSpPr txBox="1"/>
          <p:nvPr/>
        </p:nvSpPr>
        <p:spPr>
          <a:xfrm>
            <a:off x="1143000" y="2371725"/>
            <a:ext cx="7937500" cy="4037013"/>
          </a:xfrm>
          <a:prstGeom prst="rect">
            <a:avLst/>
          </a:prstGeom>
          <a:solidFill>
            <a:schemeClr val="tx1"/>
          </a:solidFill>
          <a:ln w="9525">
            <a:noFill/>
          </a:ln>
        </p:spPr>
        <p:txBody>
          <a:bodyPr lIns="75749" tIns="37874" rIns="75749" bIns="37874" anchor="ctr" anchorCtr="0">
            <a:spAutoFit/>
          </a:bodyPr>
          <a:p>
            <a:pPr marL="757555" lvl="2" indent="0" defTabSz="757555"/>
            <a:r>
              <a:rPr lang="en-US" altLang="zh-CN" sz="3600" b="1" dirty="0">
                <a:latin typeface="仿宋_GB2312" pitchFamily="49" charset="-122"/>
                <a:ea typeface="仿宋_GB2312" pitchFamily="49" charset="-122"/>
              </a:rPr>
              <a:t>    </a:t>
            </a:r>
            <a:r>
              <a:rPr lang="zh-CN" altLang="en-US" sz="3200" b="1" dirty="0">
                <a:solidFill>
                  <a:schemeClr val="bg2"/>
                </a:solidFill>
                <a:latin typeface="黑体" panose="02010609060101010101" pitchFamily="2" charset="-122"/>
                <a:ea typeface="黑体" panose="02010609060101010101" pitchFamily="2" charset="-122"/>
              </a:rPr>
              <a:t>以作业过程为中心，摆脱传统组织分工理论的束缚，以顾客需求为导向，提倡组织变通和职工授权，充分应用现代消息技术，到企业的生产和经营过程中去进行分析和改造，通过过程的重新设计，以消除过程的瓶颈，加速消息流动和作业进程，达到适应快速变化的外部环境的目的。</a:t>
            </a:r>
            <a:endParaRPr lang="zh-CN" altLang="en-US" sz="3200" b="1" dirty="0">
              <a:solidFill>
                <a:schemeClr val="bg2"/>
              </a:solidFill>
              <a:latin typeface="黑体" panose="02010609060101010101" pitchFamily="2" charset="-122"/>
              <a:ea typeface="黑体" panose="02010609060101010101" pitchFamily="2" charset="-122"/>
            </a:endParaRPr>
          </a:p>
        </p:txBody>
      </p:sp>
      <p:sp>
        <p:nvSpPr>
          <p:cNvPr id="58371" name="矩形 58370"/>
          <p:cNvSpPr/>
          <p:nvPr/>
        </p:nvSpPr>
        <p:spPr>
          <a:xfrm>
            <a:off x="1106488" y="457200"/>
            <a:ext cx="7656512" cy="620713"/>
          </a:xfrm>
          <a:prstGeom prst="rect">
            <a:avLst/>
          </a:prstGeom>
          <a:solidFill>
            <a:schemeClr val="tx1"/>
          </a:solidFill>
          <a:ln w="9525">
            <a:noFill/>
          </a:ln>
        </p:spPr>
        <p:txBody>
          <a:bodyPr lIns="91436" tIns="45719" rIns="91436" bIns="45719" anchor="b" anchorCtr="0"/>
          <a:p>
            <a:r>
              <a:rPr lang="zh-CN" altLang="en-US" sz="3700" b="1" dirty="0">
                <a:solidFill>
                  <a:srgbClr val="FF3300"/>
                </a:solidFill>
                <a:effectLst>
                  <a:outerShdw blurRad="38100" dist="38100" dir="2700000">
                    <a:srgbClr val="000000"/>
                  </a:outerShdw>
                </a:effectLst>
                <a:latin typeface="Impact" panose="020B0806030902050204" pitchFamily="34" charset="0"/>
                <a:ea typeface="华文新魏" panose="02010800040101010101" pitchFamily="2" charset="-122"/>
              </a:rPr>
              <a:t>工业工程最新发展</a:t>
            </a:r>
            <a:r>
              <a:rPr lang="en-US" altLang="zh-CN" sz="3700" b="1">
                <a:solidFill>
                  <a:srgbClr val="FF3300"/>
                </a:solidFill>
                <a:effectLst>
                  <a:outerShdw blurRad="38100" dist="38100" dir="2700000">
                    <a:srgbClr val="000000"/>
                  </a:outerShdw>
                </a:effectLst>
                <a:latin typeface="Impact" panose="020B0806030902050204" pitchFamily="34" charset="0"/>
                <a:ea typeface="幼圆" panose="02010509060101010101" pitchFamily="49" charset="-122"/>
              </a:rPr>
              <a:t>—— </a:t>
            </a:r>
            <a:r>
              <a:rPr lang="en-US" altLang="zh-CN" sz="2700" b="1">
                <a:solidFill>
                  <a:srgbClr val="FF3300"/>
                </a:solidFill>
                <a:latin typeface="幼圆" panose="02010509060101010101" pitchFamily="49" charset="-122"/>
                <a:ea typeface="幼圆" panose="02010509060101010101" pitchFamily="49" charset="-122"/>
              </a:rPr>
              <a:t>BPR</a:t>
            </a:r>
            <a:r>
              <a:rPr lang="zh-CN" altLang="en-US" sz="2700" b="1" dirty="0">
                <a:solidFill>
                  <a:srgbClr val="FF3300"/>
                </a:solidFill>
                <a:latin typeface="幼圆" panose="02010509060101010101" pitchFamily="49" charset="-122"/>
                <a:ea typeface="幼圆" panose="02010509060101010101" pitchFamily="49" charset="-122"/>
              </a:rPr>
              <a:t>目标和内涵</a:t>
            </a:r>
            <a:endParaRPr lang="zh-CN" altLang="en-US" sz="3700" b="1"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8371"/>
                                        </p:tgtEl>
                                        <p:attrNameLst>
                                          <p:attrName>style.visibility</p:attrName>
                                        </p:attrNameLst>
                                      </p:cBhvr>
                                      <p:to>
                                        <p:strVal val="visible"/>
                                      </p:to>
                                    </p:set>
                                    <p:anim calcmode="lin" valueType="num">
                                      <p:cBhvr additive="base">
                                        <p:cTn id="7" dur="500" fill="hold"/>
                                        <p:tgtEl>
                                          <p:spTgt spid="58371"/>
                                        </p:tgtEl>
                                        <p:attrNameLst>
                                          <p:attrName>ppt_x</p:attrName>
                                        </p:attrNameLst>
                                      </p:cBhvr>
                                      <p:tavLst>
                                        <p:tav tm="0">
                                          <p:val>
                                            <p:strVal val="#ppt_x"/>
                                          </p:val>
                                        </p:tav>
                                        <p:tav tm="100000">
                                          <p:val>
                                            <p:strVal val="#ppt_x"/>
                                          </p:val>
                                        </p:tav>
                                      </p:tavLst>
                                    </p:anim>
                                    <p:anim calcmode="lin" valueType="num">
                                      <p:cBhvr additive="base">
                                        <p:cTn id="8" dur="500" fill="hold"/>
                                        <p:tgtEl>
                                          <p:spTgt spid="58371"/>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36" fill="hold" grpId="0" nodeType="afterEffect">
                                  <p:stCondLst>
                                    <p:cond delay="0"/>
                                  </p:stCondLst>
                                  <p:childTnLst>
                                    <p:set>
                                      <p:cBhvr>
                                        <p:cTn id="11" dur="1" fill="hold">
                                          <p:stCondLst>
                                            <p:cond delay="0"/>
                                          </p:stCondLst>
                                        </p:cTn>
                                        <p:tgtEl>
                                          <p:spTgt spid="58370"/>
                                        </p:tgtEl>
                                        <p:attrNameLst>
                                          <p:attrName>style.visibility</p:attrName>
                                        </p:attrNameLst>
                                      </p:cBhvr>
                                      <p:to>
                                        <p:strVal val="visible"/>
                                      </p:to>
                                    </p:set>
                                    <p:anim calcmode="lin" valueType="num">
                                      <p:cBhvr>
                                        <p:cTn id="12" dur="500" fill="hold"/>
                                        <p:tgtEl>
                                          <p:spTgt spid="58370"/>
                                        </p:tgtEl>
                                        <p:attrNameLst>
                                          <p:attrName>ppt_w</p:attrName>
                                        </p:attrNameLst>
                                      </p:cBhvr>
                                      <p:tavLst>
                                        <p:tav tm="0">
                                          <p:val>
                                            <p:strVal val="(6*min(max(#ppt_w*#ppt_h,.3),1)-7.4)/-.7*#ppt_w"/>
                                          </p:val>
                                        </p:tav>
                                        <p:tav tm="100000">
                                          <p:val>
                                            <p:strVal val="#ppt_w"/>
                                          </p:val>
                                        </p:tav>
                                      </p:tavLst>
                                    </p:anim>
                                    <p:anim calcmode="lin" valueType="num">
                                      <p:cBhvr>
                                        <p:cTn id="13" dur="500" fill="hold"/>
                                        <p:tgtEl>
                                          <p:spTgt spid="58370"/>
                                        </p:tgtEl>
                                        <p:attrNameLst>
                                          <p:attrName>ppt_h</p:attrName>
                                        </p:attrNameLst>
                                      </p:cBhvr>
                                      <p:tavLst>
                                        <p:tav tm="0">
                                          <p:val>
                                            <p:strVal val="(6*min(max(#ppt_w*#ppt_h,.3),1)-7.4)/-.7*#ppt_h"/>
                                          </p:val>
                                        </p:tav>
                                        <p:tav tm="100000">
                                          <p:val>
                                            <p:strVal val="#ppt_h"/>
                                          </p:val>
                                        </p:tav>
                                      </p:tavLst>
                                    </p:anim>
                                    <p:anim calcmode="lin" valueType="num">
                                      <p:cBhvr>
                                        <p:cTn id="14" dur="500" fill="hold"/>
                                        <p:tgtEl>
                                          <p:spTgt spid="58370"/>
                                        </p:tgtEl>
                                        <p:attrNameLst>
                                          <p:attrName>ppt_x</p:attrName>
                                        </p:attrNameLst>
                                      </p:cBhvr>
                                      <p:tavLst>
                                        <p:tav tm="0">
                                          <p:val>
                                            <p:fltVal val="0.500000"/>
                                          </p:val>
                                        </p:tav>
                                        <p:tav tm="100000">
                                          <p:val>
                                            <p:strVal val="#ppt_x"/>
                                          </p:val>
                                        </p:tav>
                                      </p:tavLst>
                                    </p:anim>
                                    <p:anim calcmode="lin" valueType="num">
                                      <p:cBhvr>
                                        <p:cTn id="15" dur="500" fill="hold"/>
                                        <p:tgtEl>
                                          <p:spTgt spid="5837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nimBg="1"/>
      <p:bldP spid="5837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28" name="文本框 60427"/>
          <p:cNvSpPr txBox="1"/>
          <p:nvPr/>
        </p:nvSpPr>
        <p:spPr>
          <a:xfrm>
            <a:off x="1331913" y="404813"/>
            <a:ext cx="7416800" cy="641350"/>
          </a:xfrm>
          <a:prstGeom prst="rect">
            <a:avLst/>
          </a:prstGeom>
          <a:noFill/>
          <a:ln w="9525">
            <a:noFill/>
          </a:ln>
        </p:spPr>
        <p:txBody>
          <a:bodyPr>
            <a:spAutoFit/>
          </a:bodyPr>
          <a:p>
            <a:pPr>
              <a:spcBef>
                <a:spcPct val="50000"/>
              </a:spcBef>
            </a:pPr>
            <a:endParaRPr>
              <a:latin typeface="Times New Roman" panose="02020603050405020304" charset="0"/>
              <a:ea typeface="宋体" panose="02010600030101010101" pitchFamily="2" charset="-122"/>
            </a:endParaRPr>
          </a:p>
        </p:txBody>
      </p:sp>
      <p:sp>
        <p:nvSpPr>
          <p:cNvPr id="60429" name="文本框 60428"/>
          <p:cNvSpPr txBox="1"/>
          <p:nvPr/>
        </p:nvSpPr>
        <p:spPr>
          <a:xfrm>
            <a:off x="1403350" y="260350"/>
            <a:ext cx="7127875" cy="1465263"/>
          </a:xfrm>
          <a:prstGeom prst="rect">
            <a:avLst/>
          </a:prstGeom>
          <a:solidFill>
            <a:schemeClr val="tx1"/>
          </a:solidFill>
          <a:ln w="9525">
            <a:noFill/>
          </a:ln>
        </p:spPr>
        <p:txBody>
          <a:bodyPr>
            <a:spAutoFit/>
          </a:bodyPr>
          <a:p>
            <a:r>
              <a:rPr lang="zh-CN" altLang="en-US" b="1" dirty="0">
                <a:solidFill>
                  <a:srgbClr val="FF3300"/>
                </a:solidFill>
                <a:effectLst>
                  <a:outerShdw blurRad="38100" dist="38100" dir="2700000">
                    <a:srgbClr val="000000"/>
                  </a:outerShdw>
                </a:effectLst>
                <a:latin typeface="Times New Roman" panose="02020603050405020304" charset="0"/>
                <a:ea typeface="黑体" panose="02010609060101010101" pitchFamily="2" charset="-122"/>
              </a:rPr>
              <a:t>工业工程当前发展</a:t>
            </a:r>
            <a:r>
              <a:rPr lang="zh-CN" altLang="en-US" b="1" dirty="0">
                <a:solidFill>
                  <a:srgbClr val="66FF33"/>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a:solidFill>
                  <a:srgbClr val="66FF33"/>
                </a:solidFill>
                <a:effectLst>
                  <a:outerShdw blurRad="38100" dist="38100" dir="2700000">
                    <a:srgbClr val="000000"/>
                  </a:outerShdw>
                </a:effectLst>
                <a:latin typeface="Times New Roman" panose="02020603050405020304" charset="0"/>
                <a:ea typeface="宋体" panose="02010600030101010101" pitchFamily="2" charset="-122"/>
              </a:rPr>
              <a:t> </a:t>
            </a:r>
            <a:endParaRPr lang="zh-CN" altLang="en-US" b="1">
              <a:solidFill>
                <a:srgbClr val="66FF33"/>
              </a:solidFill>
              <a:effectLst>
                <a:outerShdw blurRad="38100" dist="38100" dir="2700000">
                  <a:srgbClr val="000000"/>
                </a:outerShdw>
              </a:effectLst>
              <a:latin typeface="Times New Roman" panose="02020603050405020304" charset="0"/>
              <a:ea typeface="宋体" panose="02010600030101010101" pitchFamily="2" charset="-122"/>
            </a:endParaRPr>
          </a:p>
          <a:p>
            <a:pPr>
              <a:spcBef>
                <a:spcPct val="50000"/>
              </a:spcBef>
            </a:pPr>
            <a:r>
              <a:rPr lang="zh-CN" altLang="en-US" dirty="0">
                <a:latin typeface="Times New Roman" panose="02020603050405020304" charset="0"/>
                <a:ea typeface="宋体" panose="02010600030101010101" pitchFamily="2" charset="-122"/>
              </a:rPr>
              <a:t>                    </a:t>
            </a:r>
            <a:r>
              <a:rPr lang="en-US" altLang="zh-CN">
                <a:solidFill>
                  <a:srgbClr val="FF3300"/>
                </a:solidFill>
                <a:latin typeface="黑体" panose="02010609060101010101" pitchFamily="2" charset="-122"/>
                <a:ea typeface="黑体" panose="02010609060101010101" pitchFamily="2" charset="-122"/>
              </a:rPr>
              <a:t>------- </a:t>
            </a:r>
            <a:r>
              <a:rPr lang="zh-CN" altLang="en-US" dirty="0">
                <a:solidFill>
                  <a:srgbClr val="FF3300"/>
                </a:solidFill>
                <a:latin typeface="黑体" panose="02010609060101010101" pitchFamily="2" charset="-122"/>
                <a:ea typeface="黑体" panose="02010609060101010101" pitchFamily="2" charset="-122"/>
              </a:rPr>
              <a:t>敏捷制造</a:t>
            </a:r>
            <a:endParaRPr lang="zh-CN" altLang="en-US" dirty="0">
              <a:solidFill>
                <a:srgbClr val="FF3300"/>
              </a:solidFill>
              <a:latin typeface="黑体" panose="02010609060101010101" pitchFamily="2" charset="-122"/>
              <a:ea typeface="黑体" panose="02010609060101010101" pitchFamily="2" charset="-122"/>
            </a:endParaRPr>
          </a:p>
        </p:txBody>
      </p:sp>
      <p:sp>
        <p:nvSpPr>
          <p:cNvPr id="60430" name="文本框 60429"/>
          <p:cNvSpPr txBox="1"/>
          <p:nvPr/>
        </p:nvSpPr>
        <p:spPr>
          <a:xfrm>
            <a:off x="1403350" y="2205038"/>
            <a:ext cx="7416800" cy="4297362"/>
          </a:xfrm>
          <a:prstGeom prst="rect">
            <a:avLst/>
          </a:prstGeom>
          <a:solidFill>
            <a:schemeClr val="tx1"/>
          </a:solidFill>
          <a:ln w="9525">
            <a:noFill/>
          </a:ln>
        </p:spPr>
        <p:txBody>
          <a:bodyPr>
            <a:spAutoFit/>
          </a:bodyPr>
          <a:p>
            <a:r>
              <a:rPr lang="zh-CN" altLang="en-US" sz="2800" b="1" dirty="0">
                <a:solidFill>
                  <a:srgbClr val="FF3300"/>
                </a:solidFill>
                <a:latin typeface="黑体" panose="02010609060101010101" pitchFamily="2" charset="-122"/>
                <a:ea typeface="黑体" panose="02010609060101010101" pitchFamily="2" charset="-122"/>
              </a:rPr>
              <a:t>背景</a:t>
            </a:r>
            <a:r>
              <a:rPr lang="en-US" altLang="zh-CN" sz="2800">
                <a:latin typeface="黑体" panose="02010609060101010101" pitchFamily="2" charset="-122"/>
                <a:ea typeface="黑体" panose="02010609060101010101" pitchFamily="2" charset="-122"/>
              </a:rPr>
              <a:t>:</a:t>
            </a:r>
            <a:r>
              <a:rPr lang="en-US" altLang="zh-CN">
                <a:latin typeface="Times New Roman" panose="02020603050405020304" charset="0"/>
                <a:ea typeface="宋体" panose="02010600030101010101" pitchFamily="2" charset="-122"/>
              </a:rPr>
              <a:t>	</a:t>
            </a:r>
            <a:r>
              <a:rPr lang="en-US" altLang="zh-CN" sz="2400" b="1">
                <a:solidFill>
                  <a:srgbClr val="FF3300"/>
                </a:solidFill>
                <a:latin typeface="黑体" panose="02010609060101010101" pitchFamily="2" charset="-122"/>
                <a:ea typeface="黑体" panose="02010609060101010101" pitchFamily="2" charset="-122"/>
              </a:rPr>
              <a:t>1988</a:t>
            </a:r>
            <a:r>
              <a:rPr lang="zh-CN" altLang="en-US" sz="2400" b="1" dirty="0">
                <a:solidFill>
                  <a:srgbClr val="FF3300"/>
                </a:solidFill>
                <a:latin typeface="黑体" panose="02010609060101010101" pitchFamily="2" charset="-122"/>
                <a:ea typeface="黑体" panose="02010609060101010101" pitchFamily="2" charset="-122"/>
              </a:rPr>
              <a:t>年，美国</a:t>
            </a:r>
            <a:r>
              <a:rPr lang="en-US" altLang="zh-CN" sz="2400" b="1">
                <a:solidFill>
                  <a:srgbClr val="FF3300"/>
                </a:solidFill>
                <a:latin typeface="黑体" panose="02010609060101010101" pitchFamily="2" charset="-122"/>
                <a:ea typeface="黑体" panose="02010609060101010101" pitchFamily="2" charset="-122"/>
              </a:rPr>
              <a:t>Lehigh</a:t>
            </a:r>
            <a:r>
              <a:rPr lang="zh-CN" altLang="en-US" sz="2400" b="1" dirty="0">
                <a:solidFill>
                  <a:srgbClr val="FF3300"/>
                </a:solidFill>
                <a:latin typeface="黑体" panose="02010609060101010101" pitchFamily="2" charset="-122"/>
                <a:ea typeface="黑体" panose="02010609060101010101" pitchFamily="2" charset="-122"/>
              </a:rPr>
              <a:t>与 </a:t>
            </a:r>
            <a:r>
              <a:rPr lang="en-US" altLang="zh-CN" sz="2400" b="1" err="1">
                <a:solidFill>
                  <a:srgbClr val="FF3300"/>
                </a:solidFill>
                <a:latin typeface="黑体" panose="02010609060101010101" pitchFamily="2" charset="-122"/>
                <a:ea typeface="黑体" panose="02010609060101010101" pitchFamily="2" charset="-122"/>
              </a:rPr>
              <a:t>Incocca</a:t>
            </a:r>
            <a:r>
              <a:rPr lang="zh-CN" altLang="en-US" sz="2400" b="1" dirty="0">
                <a:solidFill>
                  <a:srgbClr val="FF3300"/>
                </a:solidFill>
                <a:latin typeface="黑体" panose="02010609060101010101" pitchFamily="2" charset="-122"/>
                <a:ea typeface="黑体" panose="02010609060101010101" pitchFamily="2" charset="-122"/>
              </a:rPr>
              <a:t>研究所拟定了</a:t>
            </a:r>
            <a:endParaRPr lang="zh-CN" altLang="en-US" sz="2400" b="1" dirty="0">
              <a:solidFill>
                <a:srgbClr val="FF3300"/>
              </a:solidFill>
              <a:latin typeface="黑体" panose="02010609060101010101" pitchFamily="2" charset="-122"/>
              <a:ea typeface="黑体" panose="02010609060101010101" pitchFamily="2" charset="-122"/>
            </a:endParaRPr>
          </a:p>
          <a:p>
            <a:r>
              <a:rPr lang="zh-CN" altLang="en-US" sz="2400" b="1" dirty="0">
                <a:solidFill>
                  <a:srgbClr val="FF3300"/>
                </a:solidFill>
                <a:latin typeface="黑体" panose="02010609060101010101" pitchFamily="2" charset="-122"/>
                <a:ea typeface="黑体" panose="02010609060101010101" pitchFamily="2" charset="-122"/>
              </a:rPr>
              <a:t>	一个未来发展规划，被美国会认定为“</a:t>
            </a:r>
            <a:r>
              <a:rPr lang="en-US" altLang="zh-CN" sz="2400" b="1">
                <a:solidFill>
                  <a:srgbClr val="FF3300"/>
                </a:solidFill>
                <a:latin typeface="黑体" panose="02010609060101010101" pitchFamily="2" charset="-122"/>
                <a:ea typeface="黑体" panose="02010609060101010101" pitchFamily="2" charset="-122"/>
              </a:rPr>
              <a:t>21</a:t>
            </a:r>
            <a:r>
              <a:rPr lang="zh-CN" altLang="en-US" sz="2400" b="1" dirty="0">
                <a:solidFill>
                  <a:srgbClr val="FF3300"/>
                </a:solidFill>
                <a:latin typeface="黑体" panose="02010609060101010101" pitchFamily="2" charset="-122"/>
                <a:ea typeface="黑体" panose="02010609060101010101" pitchFamily="2" charset="-122"/>
              </a:rPr>
              <a:t>世纪</a:t>
            </a:r>
            <a:endParaRPr lang="zh-CN" altLang="en-US" sz="2400" b="1" dirty="0">
              <a:solidFill>
                <a:srgbClr val="FF3300"/>
              </a:solidFill>
              <a:latin typeface="黑体" panose="02010609060101010101" pitchFamily="2" charset="-122"/>
              <a:ea typeface="黑体" panose="02010609060101010101" pitchFamily="2" charset="-122"/>
            </a:endParaRPr>
          </a:p>
          <a:p>
            <a:r>
              <a:rPr lang="zh-CN" altLang="en-US" sz="2400" b="1" dirty="0">
                <a:solidFill>
                  <a:srgbClr val="FF3300"/>
                </a:solidFill>
                <a:latin typeface="黑体" panose="02010609060101010101" pitchFamily="2" charset="-122"/>
                <a:ea typeface="黑体" panose="02010609060101010101" pitchFamily="2" charset="-122"/>
              </a:rPr>
              <a:t>	制造业的战略”，首次提出“敏捷性”</a:t>
            </a:r>
            <a:r>
              <a:rPr lang="zh-CN" altLang="zh-CN" sz="2400" b="1">
                <a:solidFill>
                  <a:srgbClr val="FF3300"/>
                </a:solidFill>
                <a:latin typeface="黑体" panose="02010609060101010101" pitchFamily="2" charset="-122"/>
                <a:ea typeface="黑体" panose="02010609060101010101" pitchFamily="2" charset="-122"/>
              </a:rPr>
              <a:t>概</a:t>
            </a:r>
            <a:r>
              <a:rPr lang="zh-CN" altLang="en-US" sz="2400" b="1" dirty="0">
                <a:solidFill>
                  <a:srgbClr val="FF3300"/>
                </a:solidFill>
                <a:latin typeface="黑体" panose="02010609060101010101" pitchFamily="2" charset="-122"/>
                <a:ea typeface="黑体" panose="02010609060101010101" pitchFamily="2" charset="-122"/>
              </a:rPr>
              <a:t>念。</a:t>
            </a:r>
            <a:endParaRPr lang="zh-CN" altLang="en-US" sz="2400" b="1" dirty="0">
              <a:solidFill>
                <a:srgbClr val="FF3300"/>
              </a:solidFill>
              <a:latin typeface="黑体" panose="02010609060101010101" pitchFamily="2" charset="-122"/>
              <a:ea typeface="黑体" panose="02010609060101010101" pitchFamily="2" charset="-122"/>
            </a:endParaRPr>
          </a:p>
          <a:p>
            <a:pPr>
              <a:spcBef>
                <a:spcPct val="50000"/>
              </a:spcBef>
            </a:pPr>
            <a:r>
              <a:rPr lang="zh-CN" altLang="en-US" sz="2800" b="1" dirty="0">
                <a:solidFill>
                  <a:srgbClr val="FF3300"/>
                </a:solidFill>
                <a:latin typeface="黑体" panose="02010609060101010101" pitchFamily="2" charset="-122"/>
                <a:ea typeface="黑体" panose="02010609060101010101" pitchFamily="2" charset="-122"/>
              </a:rPr>
              <a:t>目标</a:t>
            </a:r>
            <a:r>
              <a:rPr lang="en-US" altLang="zh-CN" sz="2800">
                <a:solidFill>
                  <a:srgbClr val="FF3300"/>
                </a:solidFill>
                <a:latin typeface="黑体" panose="02010609060101010101" pitchFamily="2" charset="-122"/>
                <a:ea typeface="黑体" panose="02010609060101010101" pitchFamily="2" charset="-122"/>
              </a:rPr>
              <a:t>:</a:t>
            </a:r>
            <a:endParaRPr lang="en-US" altLang="zh-CN" sz="2800">
              <a:solidFill>
                <a:srgbClr val="FF3300"/>
              </a:solidFill>
              <a:latin typeface="黑体" panose="02010609060101010101" pitchFamily="2" charset="-122"/>
              <a:ea typeface="黑体" panose="02010609060101010101" pitchFamily="2" charset="-122"/>
            </a:endParaRPr>
          </a:p>
          <a:p>
            <a:pPr>
              <a:spcBef>
                <a:spcPct val="50000"/>
              </a:spcBef>
            </a:pPr>
            <a:r>
              <a:rPr lang="en-US" altLang="zh-CN" sz="2800" dirty="0">
                <a:solidFill>
                  <a:srgbClr val="FF3300"/>
                </a:solidFill>
                <a:latin typeface="黑体" panose="02010609060101010101" pitchFamily="2" charset="-122"/>
                <a:ea typeface="黑体" panose="02010609060101010101" pitchFamily="2" charset="-122"/>
              </a:rPr>
              <a:t>    </a:t>
            </a:r>
            <a:r>
              <a:rPr lang="zh-CN" altLang="en-US" sz="2400" b="1" dirty="0">
                <a:solidFill>
                  <a:srgbClr val="FF3300"/>
                </a:solidFill>
                <a:latin typeface="黑体" panose="02010609060101010101" pitchFamily="2" charset="-122"/>
                <a:ea typeface="黑体" panose="02010609060101010101" pitchFamily="2" charset="-122"/>
              </a:rPr>
              <a:t>建立有</a:t>
            </a:r>
            <a:r>
              <a:rPr lang="zh-CN" altLang="en-US" sz="2400" b="1" dirty="0">
                <a:solidFill>
                  <a:srgbClr val="FF3300"/>
                </a:solidFill>
                <a:latin typeface="Times New Roman" panose="02020603050405020304" charset="0"/>
                <a:ea typeface="黑体" panose="02010609060101010101" pitchFamily="2" charset="-122"/>
              </a:rPr>
              <a:t>市场竞争力强的制造组织和活动。一般说来是建立一种对用户需求的产品和服务作出灵敏快    速响应</a:t>
            </a:r>
            <a:r>
              <a:rPr lang="en-US" altLang="zh-CN" sz="2400" b="1">
                <a:solidFill>
                  <a:srgbClr val="FF3300"/>
                </a:solidFill>
                <a:latin typeface="Times New Roman" panose="02020603050405020304" charset="0"/>
                <a:ea typeface="黑体" panose="02010609060101010101" pitchFamily="2" charset="-122"/>
              </a:rPr>
              <a:t>(</a:t>
            </a:r>
            <a:r>
              <a:rPr lang="zh-CN" altLang="en-US" sz="2400" b="1" dirty="0">
                <a:solidFill>
                  <a:srgbClr val="FF3300"/>
                </a:solidFill>
                <a:latin typeface="Times New Roman" panose="02020603050405020304" charset="0"/>
                <a:ea typeface="黑体" panose="02010609060101010101" pitchFamily="2" charset="-122"/>
              </a:rPr>
              <a:t>品种、变批量</a:t>
            </a:r>
            <a:r>
              <a:rPr lang="en-US" altLang="zh-CN" sz="2400" b="1">
                <a:solidFill>
                  <a:srgbClr val="FF3300"/>
                </a:solidFill>
                <a:latin typeface="Times New Roman" panose="02020603050405020304" charset="0"/>
                <a:ea typeface="黑体" panose="02010609060101010101" pitchFamily="2" charset="-122"/>
              </a:rPr>
              <a:t>)</a:t>
            </a:r>
            <a:r>
              <a:rPr lang="zh-CN" altLang="en-US" sz="2400" b="1" dirty="0">
                <a:solidFill>
                  <a:srgbClr val="FF3300"/>
                </a:solidFill>
                <a:latin typeface="Times New Roman" panose="02020603050405020304" charset="0"/>
                <a:ea typeface="黑体" panose="02010609060101010101" pitchFamily="2" charset="-122"/>
              </a:rPr>
              <a:t>的，集人的智能、信息和柔性设备为一体的制造系统。</a:t>
            </a:r>
            <a:endParaRPr lang="zh-CN" altLang="en-US" sz="2400" b="1" dirty="0">
              <a:solidFill>
                <a:srgbClr val="FF3300"/>
              </a:solidFill>
              <a:latin typeface="Times New Roman" panose="02020603050405020304" charset="0"/>
              <a:ea typeface="黑体" panose="02010609060101010101" pitchFamily="2" charset="-122"/>
            </a:endParaRPr>
          </a:p>
          <a:p>
            <a:pPr>
              <a:spcBef>
                <a:spcPct val="50000"/>
              </a:spcBef>
            </a:pPr>
            <a:endParaRPr lang="zh-CN" altLang="en-US" sz="2400">
              <a:solidFill>
                <a:srgbClr val="FF3300"/>
              </a:solidFill>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72" name="矩形 62471"/>
          <p:cNvSpPr/>
          <p:nvPr/>
        </p:nvSpPr>
        <p:spPr>
          <a:xfrm>
            <a:off x="1106488" y="457200"/>
            <a:ext cx="8034337" cy="620713"/>
          </a:xfrm>
          <a:prstGeom prst="rect">
            <a:avLst/>
          </a:prstGeom>
          <a:noFill/>
          <a:ln w="9525">
            <a:noFill/>
          </a:ln>
        </p:spPr>
        <p:txBody>
          <a:bodyPr lIns="91436" tIns="45719" rIns="91436" bIns="45719" anchor="b" anchorCtr="0"/>
          <a:p>
            <a:endParaRPr sz="3700" b="1">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endParaRPr>
          </a:p>
        </p:txBody>
      </p:sp>
      <p:sp>
        <p:nvSpPr>
          <p:cNvPr id="62473" name="文本框 62472"/>
          <p:cNvSpPr txBox="1"/>
          <p:nvPr/>
        </p:nvSpPr>
        <p:spPr>
          <a:xfrm>
            <a:off x="1692275" y="260350"/>
            <a:ext cx="6911975" cy="1190625"/>
          </a:xfrm>
          <a:prstGeom prst="rect">
            <a:avLst/>
          </a:prstGeom>
          <a:solidFill>
            <a:schemeClr val="tx1"/>
          </a:solidFill>
          <a:ln w="9525">
            <a:noFill/>
          </a:ln>
        </p:spPr>
        <p:txBody>
          <a:bodyPr>
            <a:spAutoFit/>
          </a:bodyPr>
          <a:p>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工业工程当前发展</a:t>
            </a:r>
            <a:r>
              <a:rPr lang="zh-CN" altLang="en-US" b="1" dirty="0">
                <a:solidFill>
                  <a:srgbClr val="66FF33"/>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a:solidFill>
                  <a:srgbClr val="66FF33"/>
                </a:solidFill>
                <a:effectLst>
                  <a:outerShdw blurRad="38100" dist="38100" dir="2700000">
                    <a:srgbClr val="000000"/>
                  </a:outerShdw>
                </a:effectLst>
                <a:latin typeface="Times New Roman" panose="02020603050405020304" charset="0"/>
                <a:ea typeface="宋体" panose="02010600030101010101" pitchFamily="2" charset="-122"/>
              </a:rPr>
              <a:t> </a:t>
            </a:r>
            <a:endParaRPr lang="zh-CN" altLang="en-US" b="1">
              <a:solidFill>
                <a:srgbClr val="66FF33"/>
              </a:solidFill>
              <a:effectLst>
                <a:outerShdw blurRad="38100" dist="38100" dir="2700000">
                  <a:srgbClr val="000000"/>
                </a:outerShdw>
              </a:effectLst>
              <a:latin typeface="Times New Roman" panose="02020603050405020304" charset="0"/>
              <a:ea typeface="宋体" panose="02010600030101010101" pitchFamily="2" charset="-122"/>
            </a:endParaRPr>
          </a:p>
          <a:p>
            <a:r>
              <a:rPr lang="zh-CN" altLang="en-US" dirty="0">
                <a:latin typeface="Times New Roman" panose="02020603050405020304" charset="0"/>
                <a:ea typeface="宋体" panose="02010600030101010101" pitchFamily="2" charset="-122"/>
              </a:rPr>
              <a:t>                    </a:t>
            </a:r>
            <a:r>
              <a:rPr lang="en-US" altLang="zh-CN">
                <a:solidFill>
                  <a:srgbClr val="FF3300"/>
                </a:solidFill>
                <a:latin typeface="Times New Roman" panose="02020603050405020304" charset="0"/>
                <a:ea typeface="宋体" panose="02010600030101010101" pitchFamily="2" charset="-122"/>
              </a:rPr>
              <a:t>------- </a:t>
            </a:r>
            <a:r>
              <a:rPr lang="zh-CN" altLang="en-US" dirty="0">
                <a:solidFill>
                  <a:srgbClr val="FF3300"/>
                </a:solidFill>
                <a:latin typeface="Times New Roman" panose="02020603050405020304" charset="0"/>
                <a:ea typeface="黑体" panose="02010609060101010101" pitchFamily="2" charset="-122"/>
              </a:rPr>
              <a:t>敏捷制造特点</a:t>
            </a:r>
            <a:endParaRPr lang="zh-CN" altLang="en-US" dirty="0">
              <a:solidFill>
                <a:srgbClr val="FF3300"/>
              </a:solidFill>
              <a:latin typeface="Times New Roman" panose="02020603050405020304" charset="0"/>
              <a:ea typeface="黑体" panose="02010609060101010101" pitchFamily="2" charset="-122"/>
            </a:endParaRPr>
          </a:p>
        </p:txBody>
      </p:sp>
      <p:sp>
        <p:nvSpPr>
          <p:cNvPr id="62474" name="文本框 62473"/>
          <p:cNvSpPr txBox="1"/>
          <p:nvPr/>
        </p:nvSpPr>
        <p:spPr>
          <a:xfrm>
            <a:off x="1116013" y="2708275"/>
            <a:ext cx="7559675" cy="3195638"/>
          </a:xfrm>
          <a:prstGeom prst="rect">
            <a:avLst/>
          </a:prstGeom>
          <a:solidFill>
            <a:schemeClr val="tx1"/>
          </a:solidFill>
          <a:ln w="9525">
            <a:noFill/>
          </a:ln>
        </p:spPr>
        <p:txBody>
          <a:bodyPr>
            <a:spAutoFit/>
          </a:bodyPr>
          <a:p>
            <a:pPr>
              <a:spcBef>
                <a:spcPct val="50000"/>
              </a:spcBef>
              <a:buFont typeface="Wingdings" panose="05000000000000000000" pitchFamily="2" charset="2"/>
              <a:buBlip>
                <a:blip r:embed="rId1"/>
              </a:buBlip>
            </a:pPr>
            <a:r>
              <a:rPr lang="zh-CN" altLang="en-US" sz="2400" b="1" dirty="0">
                <a:solidFill>
                  <a:srgbClr val="FF3300"/>
                </a:solidFill>
                <a:latin typeface="黑体" panose="02010609060101010101" pitchFamily="2" charset="-122"/>
                <a:ea typeface="黑体" panose="02010609060101010101" pitchFamily="2" charset="-122"/>
              </a:rPr>
              <a:t>与批量个体化生产（</a:t>
            </a:r>
            <a:r>
              <a:rPr lang="en-US" altLang="zh-CN" sz="2400" b="1">
                <a:solidFill>
                  <a:srgbClr val="FF3300"/>
                </a:solidFill>
                <a:latin typeface="黑体" panose="02010609060101010101" pitchFamily="2" charset="-122"/>
                <a:ea typeface="黑体" panose="02010609060101010101" pitchFamily="2" charset="-122"/>
              </a:rPr>
              <a:t>Mass-</a:t>
            </a:r>
            <a:r>
              <a:rPr lang="en-US" altLang="zh-CN" sz="2400" b="1" err="1">
                <a:solidFill>
                  <a:srgbClr val="FF3300"/>
                </a:solidFill>
                <a:latin typeface="黑体" panose="02010609060101010101" pitchFamily="2" charset="-122"/>
                <a:ea typeface="黑体" panose="02010609060101010101" pitchFamily="2" charset="-122"/>
              </a:rPr>
              <a:t>customerization</a:t>
            </a:r>
            <a:r>
              <a:rPr lang="zh-CN" altLang="en-US" sz="2400" b="1">
                <a:solidFill>
                  <a:srgbClr val="FF3300"/>
                </a:solidFill>
                <a:latin typeface="黑体" panose="02010609060101010101" pitchFamily="2" charset="-122"/>
                <a:ea typeface="黑体" panose="02010609060101010101" pitchFamily="2" charset="-122"/>
              </a:rPr>
              <a:t>）</a:t>
            </a:r>
            <a:r>
              <a:rPr lang="zh-CN" altLang="en-US" sz="2400" b="1" dirty="0">
                <a:solidFill>
                  <a:srgbClr val="FF3300"/>
                </a:solidFill>
                <a:latin typeface="黑体" panose="02010609060101010101" pitchFamily="2" charset="-122"/>
                <a:ea typeface="黑体" panose="02010609060101010101" pitchFamily="2" charset="-122"/>
              </a:rPr>
              <a:t>相联系</a:t>
            </a:r>
            <a:endParaRPr lang="zh-CN" altLang="en-US" sz="2400" b="1" dirty="0">
              <a:solidFill>
                <a:srgbClr val="FF3300"/>
              </a:solidFill>
              <a:latin typeface="黑体" panose="02010609060101010101" pitchFamily="2" charset="-122"/>
              <a:ea typeface="黑体" panose="02010609060101010101" pitchFamily="2" charset="-122"/>
            </a:endParaRPr>
          </a:p>
          <a:p>
            <a:pPr>
              <a:spcBef>
                <a:spcPct val="50000"/>
              </a:spcBef>
              <a:buFont typeface="Wingdings" panose="05000000000000000000" pitchFamily="2" charset="2"/>
              <a:buBlip>
                <a:blip r:embed="rId1"/>
              </a:buBlip>
            </a:pPr>
            <a:r>
              <a:rPr lang="zh-CN" altLang="en-US" sz="2400" b="1" dirty="0">
                <a:solidFill>
                  <a:srgbClr val="FF3300"/>
                </a:solidFill>
                <a:latin typeface="黑体" panose="02010609060101010101" pitchFamily="2" charset="-122"/>
                <a:ea typeface="黑体" panose="02010609060101010101" pitchFamily="2" charset="-122"/>
              </a:rPr>
              <a:t>与动态联盟（</a:t>
            </a:r>
            <a:r>
              <a:rPr lang="en-US" altLang="zh-CN" sz="2400" b="1">
                <a:solidFill>
                  <a:srgbClr val="FF3300"/>
                </a:solidFill>
                <a:latin typeface="黑体" panose="02010609060101010101" pitchFamily="2" charset="-122"/>
                <a:ea typeface="黑体" panose="02010609060101010101" pitchFamily="2" charset="-122"/>
              </a:rPr>
              <a:t>Virtual organization</a:t>
            </a:r>
            <a:r>
              <a:rPr lang="zh-CN" altLang="en-US" sz="2400" b="1">
                <a:solidFill>
                  <a:srgbClr val="FF3300"/>
                </a:solidFill>
                <a:latin typeface="黑体" panose="02010609060101010101" pitchFamily="2" charset="-122"/>
                <a:ea typeface="黑体" panose="02010609060101010101" pitchFamily="2" charset="-122"/>
              </a:rPr>
              <a:t>）</a:t>
            </a:r>
            <a:r>
              <a:rPr lang="zh-CN" altLang="en-US" sz="2400" b="1" dirty="0">
                <a:solidFill>
                  <a:srgbClr val="FF3300"/>
                </a:solidFill>
                <a:latin typeface="黑体" panose="02010609060101010101" pitchFamily="2" charset="-122"/>
                <a:ea typeface="黑体" panose="02010609060101010101" pitchFamily="2" charset="-122"/>
              </a:rPr>
              <a:t>相联系</a:t>
            </a:r>
            <a:endParaRPr lang="zh-CN" altLang="en-US" sz="2400" b="1" dirty="0">
              <a:solidFill>
                <a:srgbClr val="FF3300"/>
              </a:solidFill>
              <a:latin typeface="黑体" panose="02010609060101010101" pitchFamily="2" charset="-122"/>
              <a:ea typeface="黑体" panose="02010609060101010101" pitchFamily="2" charset="-122"/>
            </a:endParaRPr>
          </a:p>
          <a:p>
            <a:pPr>
              <a:spcBef>
                <a:spcPct val="50000"/>
              </a:spcBef>
              <a:buFont typeface="Wingdings" panose="05000000000000000000" pitchFamily="2" charset="2"/>
              <a:buBlip>
                <a:blip r:embed="rId1"/>
              </a:buBlip>
            </a:pPr>
            <a:r>
              <a:rPr lang="zh-CN" altLang="en-US" sz="2400" b="1" dirty="0">
                <a:solidFill>
                  <a:srgbClr val="FF3300"/>
                </a:solidFill>
                <a:latin typeface="黑体" panose="02010609060101010101" pitchFamily="2" charset="-122"/>
                <a:ea typeface="黑体" panose="02010609060101010101" pitchFamily="2" charset="-122"/>
              </a:rPr>
              <a:t>与再造工程（</a:t>
            </a:r>
            <a:r>
              <a:rPr lang="en-US" altLang="zh-CN" sz="2400" b="1">
                <a:solidFill>
                  <a:srgbClr val="FF3300"/>
                </a:solidFill>
                <a:latin typeface="黑体" panose="02010609060101010101" pitchFamily="2" charset="-122"/>
                <a:ea typeface="黑体" panose="02010609060101010101" pitchFamily="2" charset="-122"/>
              </a:rPr>
              <a:t>Reengineering</a:t>
            </a:r>
            <a:r>
              <a:rPr lang="zh-CN" altLang="en-US" sz="2400" b="1">
                <a:solidFill>
                  <a:srgbClr val="FF3300"/>
                </a:solidFill>
                <a:latin typeface="黑体" panose="02010609060101010101" pitchFamily="2" charset="-122"/>
                <a:ea typeface="黑体" panose="02010609060101010101" pitchFamily="2" charset="-122"/>
              </a:rPr>
              <a:t>）</a:t>
            </a:r>
            <a:r>
              <a:rPr lang="zh-CN" altLang="en-US" sz="2400" b="1" dirty="0">
                <a:solidFill>
                  <a:srgbClr val="FF3300"/>
                </a:solidFill>
                <a:latin typeface="黑体" panose="02010609060101010101" pitchFamily="2" charset="-122"/>
                <a:ea typeface="黑体" panose="02010609060101010101" pitchFamily="2" charset="-122"/>
              </a:rPr>
              <a:t>相联系</a:t>
            </a:r>
            <a:endParaRPr lang="zh-CN" altLang="en-US" sz="2400" b="1" dirty="0">
              <a:solidFill>
                <a:srgbClr val="FF3300"/>
              </a:solidFill>
              <a:latin typeface="黑体" panose="02010609060101010101" pitchFamily="2" charset="-122"/>
              <a:ea typeface="黑体" panose="02010609060101010101" pitchFamily="2" charset="-122"/>
            </a:endParaRPr>
          </a:p>
          <a:p>
            <a:pPr>
              <a:spcBef>
                <a:spcPct val="50000"/>
              </a:spcBef>
              <a:buFont typeface="Wingdings" panose="05000000000000000000" pitchFamily="2" charset="2"/>
              <a:buBlip>
                <a:blip r:embed="rId1"/>
              </a:buBlip>
            </a:pPr>
            <a:r>
              <a:rPr lang="zh-CN" altLang="en-US" sz="2400" b="1" dirty="0">
                <a:solidFill>
                  <a:srgbClr val="FF3300"/>
                </a:solidFill>
                <a:latin typeface="黑体" panose="02010609060101010101" pitchFamily="2" charset="-122"/>
                <a:ea typeface="黑体" panose="02010609060101010101" pitchFamily="2" charset="-122"/>
              </a:rPr>
              <a:t>与精益生产（</a:t>
            </a:r>
            <a:r>
              <a:rPr lang="en-US" altLang="zh-CN" sz="2400" b="1">
                <a:solidFill>
                  <a:srgbClr val="FF3300"/>
                </a:solidFill>
                <a:latin typeface="黑体" panose="02010609060101010101" pitchFamily="2" charset="-122"/>
                <a:ea typeface="黑体" panose="02010609060101010101" pitchFamily="2" charset="-122"/>
              </a:rPr>
              <a:t>Lean production</a:t>
            </a:r>
            <a:r>
              <a:rPr lang="zh-CN" altLang="en-US" sz="2400" b="1">
                <a:solidFill>
                  <a:srgbClr val="FF3300"/>
                </a:solidFill>
                <a:latin typeface="黑体" panose="02010609060101010101" pitchFamily="2" charset="-122"/>
                <a:ea typeface="黑体" panose="02010609060101010101" pitchFamily="2" charset="-122"/>
              </a:rPr>
              <a:t>）</a:t>
            </a:r>
            <a:r>
              <a:rPr lang="zh-CN" altLang="en-US" sz="2400" b="1" dirty="0">
                <a:solidFill>
                  <a:srgbClr val="FF3300"/>
                </a:solidFill>
                <a:latin typeface="黑体" panose="02010609060101010101" pitchFamily="2" charset="-122"/>
                <a:ea typeface="黑体" panose="02010609060101010101" pitchFamily="2" charset="-122"/>
              </a:rPr>
              <a:t>相联系</a:t>
            </a:r>
            <a:endParaRPr lang="zh-CN" altLang="en-US" sz="2400" b="1" dirty="0">
              <a:solidFill>
                <a:srgbClr val="FF3300"/>
              </a:solidFill>
              <a:latin typeface="黑体" panose="02010609060101010101" pitchFamily="2" charset="-122"/>
              <a:ea typeface="黑体" panose="02010609060101010101" pitchFamily="2" charset="-122"/>
            </a:endParaRPr>
          </a:p>
          <a:p>
            <a:pPr>
              <a:spcBef>
                <a:spcPct val="50000"/>
              </a:spcBef>
              <a:buFont typeface="Wingdings" panose="05000000000000000000" pitchFamily="2" charset="2"/>
              <a:buBlip>
                <a:blip r:embed="rId1"/>
              </a:buBlip>
            </a:pPr>
            <a:r>
              <a:rPr lang="zh-CN" altLang="en-US" sz="2400" b="1" dirty="0">
                <a:solidFill>
                  <a:srgbClr val="FF3300"/>
                </a:solidFill>
                <a:latin typeface="黑体" panose="02010609060101010101" pitchFamily="2" charset="-122"/>
                <a:ea typeface="黑体" panose="02010609060101010101" pitchFamily="2" charset="-122"/>
              </a:rPr>
              <a:t>与自学习（</a:t>
            </a:r>
            <a:r>
              <a:rPr lang="en-US" altLang="zh-CN" sz="2400" b="1">
                <a:solidFill>
                  <a:srgbClr val="FF3300"/>
                </a:solidFill>
                <a:latin typeface="黑体" panose="02010609060101010101" pitchFamily="2" charset="-122"/>
                <a:ea typeface="黑体" panose="02010609060101010101" pitchFamily="2" charset="-122"/>
              </a:rPr>
              <a:t>Self-study</a:t>
            </a:r>
            <a:r>
              <a:rPr lang="zh-CN" altLang="en-US" sz="2400" b="1">
                <a:solidFill>
                  <a:srgbClr val="FF3300"/>
                </a:solidFill>
                <a:latin typeface="黑体" panose="02010609060101010101" pitchFamily="2" charset="-122"/>
                <a:ea typeface="黑体" panose="02010609060101010101" pitchFamily="2" charset="-122"/>
              </a:rPr>
              <a:t>）</a:t>
            </a:r>
            <a:r>
              <a:rPr lang="zh-CN" altLang="en-US" sz="2400" b="1" dirty="0">
                <a:solidFill>
                  <a:srgbClr val="FF3300"/>
                </a:solidFill>
                <a:latin typeface="黑体" panose="02010609060101010101" pitchFamily="2" charset="-122"/>
                <a:ea typeface="黑体" panose="02010609060101010101" pitchFamily="2" charset="-122"/>
              </a:rPr>
              <a:t>相联系</a:t>
            </a:r>
            <a:endParaRPr lang="zh-CN" altLang="en-US" sz="2400" b="1" dirty="0">
              <a:solidFill>
                <a:srgbClr val="FF3300"/>
              </a:solidFill>
              <a:latin typeface="黑体" panose="02010609060101010101" pitchFamily="2" charset="-122"/>
              <a:ea typeface="黑体" panose="02010609060101010101" pitchFamily="2" charset="-122"/>
            </a:endParaRPr>
          </a:p>
          <a:p>
            <a:pPr>
              <a:spcBef>
                <a:spcPct val="50000"/>
              </a:spcBef>
              <a:buNone/>
            </a:pPr>
            <a:endParaRPr lang="zh-CN" altLang="en-US" sz="2400" dirty="0">
              <a:solidFill>
                <a:srgbClr val="FF3300"/>
              </a:solidFill>
              <a:latin typeface="黑体" panose="02010609060101010101" pitchFamily="2" charset="-122"/>
              <a:ea typeface="黑体" panose="0201060906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nodePh="1">
                                  <p:stCondLst>
                                    <p:cond delay="0"/>
                                  </p:stCondLst>
                                  <p:endCondLst>
                                    <p:cond evt="begin" delay="0">
                                      <p:tn val="5"/>
                                    </p:cond>
                                  </p:endCondLst>
                                  <p:childTnLst>
                                    <p:set>
                                      <p:cBhvr>
                                        <p:cTn id="6" dur="1" fill="hold">
                                          <p:stCondLst>
                                            <p:cond delay="0"/>
                                          </p:stCondLst>
                                        </p:cTn>
                                        <p:tgtEl>
                                          <p:spTgt spid="62472"/>
                                        </p:tgtEl>
                                        <p:attrNameLst>
                                          <p:attrName>style.visibility</p:attrName>
                                        </p:attrNameLst>
                                      </p:cBhvr>
                                      <p:to>
                                        <p:strVal val="visible"/>
                                      </p:to>
                                    </p:set>
                                    <p:anim calcmode="lin" valueType="num">
                                      <p:cBhvr additive="base">
                                        <p:cTn id="7" dur="500" fill="hold"/>
                                        <p:tgtEl>
                                          <p:spTgt spid="62472"/>
                                        </p:tgtEl>
                                        <p:attrNameLst>
                                          <p:attrName>ppt_x</p:attrName>
                                        </p:attrNameLst>
                                      </p:cBhvr>
                                      <p:tavLst>
                                        <p:tav tm="0">
                                          <p:val>
                                            <p:strVal val="#ppt_x"/>
                                          </p:val>
                                        </p:tav>
                                        <p:tav tm="100000">
                                          <p:val>
                                            <p:strVal val="#ppt_x"/>
                                          </p:val>
                                        </p:tav>
                                      </p:tavLst>
                                    </p:anim>
                                    <p:anim calcmode="lin" valueType="num">
                                      <p:cBhvr additive="base">
                                        <p:cTn id="8" dur="500" fill="hold"/>
                                        <p:tgtEl>
                                          <p:spTgt spid="6247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标题 86017"/>
          <p:cNvSpPr>
            <a:spLocks noGrp="1"/>
          </p:cNvSpPr>
          <p:nvPr>
            <p:ph type="title"/>
          </p:nvPr>
        </p:nvSpPr>
        <p:spPr>
          <a:solidFill>
            <a:schemeClr val="tx1"/>
          </a:solidFill>
          <a:ln/>
        </p:spPr>
        <p:txBody>
          <a:bodyPr anchor="b" anchorCtr="0">
            <a:spAutoFit/>
          </a:bodyPr>
          <a:p>
            <a:r>
              <a:rPr lang="en-US" altLang="zh-CN" dirty="0">
                <a:solidFill>
                  <a:srgbClr val="FF3300"/>
                </a:solidFill>
              </a:rPr>
              <a:t>  </a:t>
            </a:r>
            <a:r>
              <a:rPr lang="en-US" altLang="zh-CN">
                <a:solidFill>
                  <a:srgbClr val="FF3300"/>
                </a:solidFill>
              </a:rPr>
              <a:t>1.  </a:t>
            </a:r>
            <a:r>
              <a:rPr lang="en-US" altLang="zh-CN" b="1">
                <a:solidFill>
                  <a:srgbClr val="FF3300"/>
                </a:solidFill>
              </a:rPr>
              <a:t> </a:t>
            </a:r>
            <a:r>
              <a:rPr lang="zh-CN" altLang="en-US" b="1" dirty="0">
                <a:solidFill>
                  <a:srgbClr val="FF3300"/>
                </a:solidFill>
                <a:effectLst/>
                <a:latin typeface="Times New Roman" panose="02020603050405020304" charset="0"/>
              </a:rPr>
              <a:t>科学管理时期</a:t>
            </a:r>
            <a:endParaRPr lang="zh-CN" altLang="en-US" b="1">
              <a:solidFill>
                <a:schemeClr val="tx1"/>
              </a:solidFill>
              <a:effectLst/>
              <a:latin typeface="Times New Roman" panose="02020603050405020304" charset="0"/>
            </a:endParaRPr>
          </a:p>
        </p:txBody>
      </p:sp>
      <p:sp>
        <p:nvSpPr>
          <p:cNvPr id="86019" name="文本占位符 86018"/>
          <p:cNvSpPr>
            <a:spLocks noGrp="1"/>
          </p:cNvSpPr>
          <p:nvPr>
            <p:ph type="body" idx="1"/>
          </p:nvPr>
        </p:nvSpPr>
        <p:spPr>
          <a:xfrm>
            <a:off x="838200" y="2286000"/>
            <a:ext cx="7848600" cy="4114800"/>
          </a:xfrm>
          <a:solidFill>
            <a:schemeClr val="tx1"/>
          </a:solidFill>
          <a:ln/>
        </p:spPr>
        <p:txBody>
          <a:bodyPr/>
          <a:p>
            <a:pPr>
              <a:lnSpc>
                <a:spcPct val="90000"/>
              </a:lnSpc>
              <a:buNone/>
            </a:pPr>
            <a:r>
              <a:rPr lang="en-US" altLang="zh-CN" sz="2800" dirty="0">
                <a:solidFill>
                  <a:srgbClr val="FF3300"/>
                </a:solidFill>
                <a:latin typeface="Times New Roman" panose="02020603050405020304" charset="0"/>
              </a:rPr>
              <a:t>    </a:t>
            </a:r>
            <a:r>
              <a:rPr lang="zh-CN" altLang="en-US" sz="2800" b="1" dirty="0">
                <a:solidFill>
                  <a:srgbClr val="FF3300"/>
                </a:solidFill>
                <a:latin typeface="黑体" panose="02010609060101010101" pitchFamily="2" charset="-122"/>
                <a:ea typeface="黑体" panose="02010609060101010101" pitchFamily="2" charset="-122"/>
              </a:rPr>
              <a:t>（</a:t>
            </a:r>
            <a:r>
              <a:rPr lang="en-US" altLang="zh-CN" sz="2800" b="1">
                <a:solidFill>
                  <a:srgbClr val="FF3300"/>
                </a:solidFill>
                <a:latin typeface="黑体" panose="02010609060101010101" pitchFamily="2" charset="-122"/>
                <a:ea typeface="黑体" panose="02010609060101010101" pitchFamily="2" charset="-122"/>
              </a:rPr>
              <a:t>1</a:t>
            </a:r>
            <a:r>
              <a:rPr lang="zh-CN" altLang="en-US" sz="2800" b="1" dirty="0">
                <a:solidFill>
                  <a:srgbClr val="FF3300"/>
                </a:solidFill>
                <a:latin typeface="黑体" panose="02010609060101010101" pitchFamily="2" charset="-122"/>
                <a:ea typeface="黑体" panose="02010609060101010101" pitchFamily="2" charset="-122"/>
              </a:rPr>
              <a:t>） 科学管理的核心是提高生产率；</a:t>
            </a:r>
            <a:endParaRPr lang="zh-CN" altLang="en-US" sz="2800" b="1" dirty="0">
              <a:solidFill>
                <a:srgbClr val="FF3300"/>
              </a:solidFill>
              <a:latin typeface="黑体" panose="02010609060101010101" pitchFamily="2" charset="-122"/>
              <a:ea typeface="黑体" panose="02010609060101010101" pitchFamily="2" charset="-122"/>
            </a:endParaRPr>
          </a:p>
          <a:p>
            <a:pPr>
              <a:lnSpc>
                <a:spcPct val="90000"/>
              </a:lnSpc>
              <a:buNone/>
            </a:pPr>
            <a:r>
              <a:rPr lang="zh-CN" altLang="en-US" sz="2800" b="1" dirty="0">
                <a:solidFill>
                  <a:srgbClr val="FF3300"/>
                </a:solidFill>
                <a:latin typeface="黑体" panose="02010609060101010101" pitchFamily="2" charset="-122"/>
                <a:ea typeface="黑体" panose="02010609060101010101" pitchFamily="2" charset="-122"/>
              </a:rPr>
              <a:t>    （</a:t>
            </a:r>
            <a:r>
              <a:rPr lang="en-US" altLang="zh-CN" sz="2800" b="1">
                <a:solidFill>
                  <a:srgbClr val="FF3300"/>
                </a:solidFill>
                <a:latin typeface="黑体" panose="02010609060101010101" pitchFamily="2" charset="-122"/>
                <a:ea typeface="黑体" panose="02010609060101010101" pitchFamily="2" charset="-122"/>
              </a:rPr>
              <a:t>2</a:t>
            </a:r>
            <a:r>
              <a:rPr lang="zh-CN" altLang="en-US" sz="2800" b="1" dirty="0">
                <a:solidFill>
                  <a:srgbClr val="FF3300"/>
                </a:solidFill>
                <a:latin typeface="黑体" panose="02010609060101010101" pitchFamily="2" charset="-122"/>
                <a:ea typeface="黑体" panose="02010609060101010101" pitchFamily="2" charset="-122"/>
              </a:rPr>
              <a:t>）挑选最好的工人，制定劳动定额；</a:t>
            </a:r>
            <a:endParaRPr lang="zh-CN" altLang="en-US" sz="2800" b="1" dirty="0">
              <a:solidFill>
                <a:srgbClr val="FF3300"/>
              </a:solidFill>
              <a:latin typeface="黑体" panose="02010609060101010101" pitchFamily="2" charset="-122"/>
              <a:ea typeface="黑体" panose="02010609060101010101" pitchFamily="2" charset="-122"/>
            </a:endParaRPr>
          </a:p>
          <a:p>
            <a:pPr>
              <a:lnSpc>
                <a:spcPct val="90000"/>
              </a:lnSpc>
              <a:buNone/>
            </a:pPr>
            <a:r>
              <a:rPr lang="zh-CN" altLang="en-US" sz="2800" b="1" dirty="0">
                <a:solidFill>
                  <a:srgbClr val="FF3300"/>
                </a:solidFill>
                <a:latin typeface="黑体" panose="02010609060101010101" pitchFamily="2" charset="-122"/>
                <a:ea typeface="黑体" panose="02010609060101010101" pitchFamily="2" charset="-122"/>
              </a:rPr>
              <a:t>    （</a:t>
            </a:r>
            <a:r>
              <a:rPr lang="en-US" altLang="zh-CN" sz="2800" b="1">
                <a:solidFill>
                  <a:srgbClr val="FF3300"/>
                </a:solidFill>
                <a:latin typeface="黑体" panose="02010609060101010101" pitchFamily="2" charset="-122"/>
                <a:ea typeface="黑体" panose="02010609060101010101" pitchFamily="2" charset="-122"/>
              </a:rPr>
              <a:t>3</a:t>
            </a:r>
            <a:r>
              <a:rPr lang="zh-CN" altLang="en-US" sz="2800" b="1" dirty="0">
                <a:solidFill>
                  <a:srgbClr val="FF3300"/>
                </a:solidFill>
                <a:latin typeface="黑体" panose="02010609060101010101" pitchFamily="2" charset="-122"/>
                <a:ea typeface="黑体" panose="02010609060101010101" pitchFamily="2" charset="-122"/>
              </a:rPr>
              <a:t>）实行工资报酬制度，激励员工  努力工作；</a:t>
            </a:r>
            <a:endParaRPr lang="zh-CN" altLang="en-US" sz="2800" b="1" dirty="0">
              <a:solidFill>
                <a:srgbClr val="FF3300"/>
              </a:solidFill>
              <a:latin typeface="黑体" panose="02010609060101010101" pitchFamily="2" charset="-122"/>
              <a:ea typeface="黑体" panose="02010609060101010101" pitchFamily="2" charset="-122"/>
            </a:endParaRPr>
          </a:p>
          <a:p>
            <a:pPr>
              <a:lnSpc>
                <a:spcPct val="90000"/>
              </a:lnSpc>
              <a:buNone/>
            </a:pPr>
            <a:r>
              <a:rPr lang="zh-CN" altLang="en-US" sz="2800" b="1" dirty="0">
                <a:solidFill>
                  <a:srgbClr val="FF3300"/>
                </a:solidFill>
                <a:latin typeface="黑体" panose="02010609060101010101" pitchFamily="2" charset="-122"/>
                <a:ea typeface="黑体" panose="02010609060101010101" pitchFamily="2" charset="-122"/>
              </a:rPr>
              <a:t>    （</a:t>
            </a:r>
            <a:r>
              <a:rPr lang="en-US" altLang="zh-CN" sz="2800" b="1">
                <a:solidFill>
                  <a:srgbClr val="FF3300"/>
                </a:solidFill>
                <a:latin typeface="黑体" panose="02010609060101010101" pitchFamily="2" charset="-122"/>
                <a:ea typeface="黑体" panose="02010609060101010101" pitchFamily="2" charset="-122"/>
              </a:rPr>
              <a:t>4</a:t>
            </a:r>
            <a:r>
              <a:rPr lang="zh-CN" altLang="en-US" sz="2800" b="1" dirty="0">
                <a:solidFill>
                  <a:srgbClr val="FF3300"/>
                </a:solidFill>
                <a:latin typeface="黑体" panose="02010609060101010101" pitchFamily="2" charset="-122"/>
                <a:ea typeface="黑体" panose="02010609060101010101" pitchFamily="2" charset="-122"/>
              </a:rPr>
              <a:t>）使业主和工人认识到，提高生产率对双方  都有利；</a:t>
            </a:r>
            <a:endParaRPr lang="zh-CN" altLang="en-US" sz="2800" b="1" dirty="0">
              <a:solidFill>
                <a:srgbClr val="FF3300"/>
              </a:solidFill>
              <a:latin typeface="黑体" panose="02010609060101010101" pitchFamily="2" charset="-122"/>
              <a:ea typeface="黑体" panose="02010609060101010101" pitchFamily="2" charset="-122"/>
            </a:endParaRPr>
          </a:p>
          <a:p>
            <a:pPr>
              <a:lnSpc>
                <a:spcPct val="90000"/>
              </a:lnSpc>
              <a:buNone/>
            </a:pPr>
            <a:r>
              <a:rPr lang="zh-CN" altLang="en-US" sz="2800" b="1" dirty="0">
                <a:solidFill>
                  <a:srgbClr val="FF3300"/>
                </a:solidFill>
                <a:latin typeface="黑体" panose="02010609060101010101" pitchFamily="2" charset="-122"/>
                <a:ea typeface="黑体" panose="02010609060101010101" pitchFamily="2" charset="-122"/>
              </a:rPr>
              <a:t>    （</a:t>
            </a:r>
            <a:r>
              <a:rPr lang="en-US" altLang="zh-CN" sz="2800" b="1">
                <a:solidFill>
                  <a:srgbClr val="FF3300"/>
                </a:solidFill>
                <a:latin typeface="黑体" panose="02010609060101010101" pitchFamily="2" charset="-122"/>
                <a:ea typeface="黑体" panose="02010609060101010101" pitchFamily="2" charset="-122"/>
              </a:rPr>
              <a:t>5</a:t>
            </a:r>
            <a:r>
              <a:rPr lang="zh-CN" altLang="en-US" sz="2800" b="1" dirty="0">
                <a:solidFill>
                  <a:srgbClr val="FF3300"/>
                </a:solidFill>
                <a:latin typeface="黑体" panose="02010609060101010101" pitchFamily="2" charset="-122"/>
                <a:ea typeface="黑体" panose="02010609060101010101" pitchFamily="2" charset="-122"/>
              </a:rPr>
              <a:t>）为了提高生产率，应将计划控制职能与执行操作的职能分开；</a:t>
            </a:r>
            <a:endParaRPr lang="zh-CN" altLang="en-US" sz="2800" b="1" dirty="0">
              <a:solidFill>
                <a:srgbClr val="FF3300"/>
              </a:solidFill>
              <a:latin typeface="黑体" panose="02010609060101010101" pitchFamily="2" charset="-122"/>
              <a:ea typeface="黑体" panose="02010609060101010101" pitchFamily="2" charset="-122"/>
            </a:endParaRPr>
          </a:p>
          <a:p>
            <a:pPr>
              <a:lnSpc>
                <a:spcPct val="90000"/>
              </a:lnSpc>
              <a:buNone/>
            </a:pPr>
            <a:r>
              <a:rPr lang="zh-CN" altLang="en-US" sz="2800" b="1" dirty="0">
                <a:solidFill>
                  <a:srgbClr val="FF3300"/>
                </a:solidFill>
                <a:latin typeface="黑体" panose="02010609060101010101" pitchFamily="2" charset="-122"/>
                <a:ea typeface="黑体" panose="02010609060101010101" pitchFamily="2" charset="-122"/>
              </a:rPr>
              <a:t>   （</a:t>
            </a:r>
            <a:r>
              <a:rPr lang="en-US" altLang="zh-CN" sz="2800" b="1">
                <a:solidFill>
                  <a:srgbClr val="FF3300"/>
                </a:solidFill>
                <a:latin typeface="黑体" panose="02010609060101010101" pitchFamily="2" charset="-122"/>
                <a:ea typeface="黑体" panose="02010609060101010101" pitchFamily="2" charset="-122"/>
              </a:rPr>
              <a:t>6</a:t>
            </a:r>
            <a:r>
              <a:rPr lang="zh-CN" altLang="en-US" sz="2800" b="1" dirty="0">
                <a:solidFill>
                  <a:srgbClr val="FF3300"/>
                </a:solidFill>
                <a:latin typeface="黑体" panose="02010609060101010101" pitchFamily="2" charset="-122"/>
                <a:ea typeface="黑体" panose="02010609060101010101" pitchFamily="2" charset="-122"/>
              </a:rPr>
              <a:t>）对大型企业要实行例外管理（分层管理）。</a:t>
            </a:r>
            <a:r>
              <a:rPr lang="zh-CN" altLang="en-US" sz="2800" dirty="0">
                <a:solidFill>
                  <a:srgbClr val="FF3300"/>
                </a:solidFill>
              </a:rPr>
              <a:t> </a:t>
            </a:r>
            <a:endParaRPr lang="zh-CN" altLang="en-US" sz="2800" dirty="0">
              <a:solidFill>
                <a:srgbClr val="FF3300"/>
              </a:solidFill>
            </a:endParaRPr>
          </a:p>
          <a:p>
            <a:pPr lvl="2">
              <a:lnSpc>
                <a:spcPct val="90000"/>
              </a:lnSpc>
            </a:pPr>
            <a:endParaRPr lang="zh-CN" altLang="en-US">
              <a:effectLst/>
              <a:latin typeface="Times New Roman" panose="0202060305040502030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文本框 70657"/>
          <p:cNvSpPr txBox="1"/>
          <p:nvPr/>
        </p:nvSpPr>
        <p:spPr>
          <a:xfrm>
            <a:off x="1169988" y="2220913"/>
            <a:ext cx="7758112" cy="3492500"/>
          </a:xfrm>
          <a:prstGeom prst="rect">
            <a:avLst/>
          </a:prstGeom>
          <a:solidFill>
            <a:schemeClr val="tx1"/>
          </a:solidFill>
          <a:ln w="9525">
            <a:noFill/>
          </a:ln>
        </p:spPr>
        <p:txBody>
          <a:bodyPr lIns="75749" tIns="37874" rIns="75749" bIns="37874">
            <a:spAutoFit/>
          </a:bodyPr>
          <a:p>
            <a:pPr defTabSz="757555" eaLnBrk="0" hangingPunct="0">
              <a:spcBef>
                <a:spcPct val="50000"/>
              </a:spcBef>
            </a:pPr>
            <a:r>
              <a:rPr lang="en-US" altLang="zh-CN" sz="2800" b="1">
                <a:solidFill>
                  <a:srgbClr val="FF3300"/>
                </a:solidFill>
                <a:latin typeface="黑体" panose="02010609060101010101" pitchFamily="2" charset="-122"/>
                <a:ea typeface="黑体" panose="02010609060101010101" pitchFamily="2" charset="-122"/>
              </a:rPr>
              <a:t>90</a:t>
            </a:r>
            <a:r>
              <a:rPr lang="zh-CN" altLang="en-US" sz="2800" b="1" dirty="0">
                <a:solidFill>
                  <a:srgbClr val="FF3300"/>
                </a:solidFill>
                <a:latin typeface="黑体" panose="02010609060101010101" pitchFamily="2" charset="-122"/>
                <a:ea typeface="黑体" panose="02010609060101010101" pitchFamily="2" charset="-122"/>
              </a:rPr>
              <a:t>年代以来国际市场的竞争焦点已从质量转向快速响应的能力。一个企业其资源是有限的，而且，为了某个订货任务去添置设备和其他资源是不合算的。这迫使企业在组织形态和结构方面进行调整。由于信息技术和网络技术的发展，使核心企业易于寻找互补的合作伙伴，将这些实体的有关资源集聚起来组织动态联盟。特定的任务完成了，联盟就解散。这种动态联盟就是虚拟企业。 </a:t>
            </a:r>
            <a:endParaRPr lang="zh-CN" altLang="en-US" sz="2800" b="1" dirty="0">
              <a:solidFill>
                <a:srgbClr val="FF3300"/>
              </a:solidFill>
              <a:latin typeface="黑体" panose="02010609060101010101" pitchFamily="2" charset="-122"/>
              <a:ea typeface="黑体" panose="02010609060101010101" pitchFamily="2" charset="-122"/>
            </a:endParaRPr>
          </a:p>
        </p:txBody>
      </p:sp>
      <p:sp>
        <p:nvSpPr>
          <p:cNvPr id="70659" name="矩形 70658"/>
          <p:cNvSpPr/>
          <p:nvPr/>
        </p:nvSpPr>
        <p:spPr>
          <a:xfrm>
            <a:off x="1101725" y="457200"/>
            <a:ext cx="8035925" cy="620713"/>
          </a:xfrm>
          <a:prstGeom prst="rect">
            <a:avLst/>
          </a:prstGeom>
          <a:noFill/>
          <a:ln w="9525">
            <a:noFill/>
          </a:ln>
        </p:spPr>
        <p:txBody>
          <a:bodyPr lIns="91436" tIns="45719" rIns="91436" bIns="45719" anchor="b" anchorCtr="0"/>
          <a:p>
            <a:endParaRPr sz="3700" b="1">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endParaRPr>
          </a:p>
        </p:txBody>
      </p:sp>
      <p:sp>
        <p:nvSpPr>
          <p:cNvPr id="70660" name="文本框 70659"/>
          <p:cNvSpPr txBox="1"/>
          <p:nvPr/>
        </p:nvSpPr>
        <p:spPr>
          <a:xfrm>
            <a:off x="1547813" y="260350"/>
            <a:ext cx="6911975" cy="1190625"/>
          </a:xfrm>
          <a:prstGeom prst="rect">
            <a:avLst/>
          </a:prstGeom>
          <a:solidFill>
            <a:schemeClr val="tx1"/>
          </a:solidFill>
          <a:ln w="9525">
            <a:noFill/>
          </a:ln>
        </p:spPr>
        <p:txBody>
          <a:bodyPr>
            <a:spAutoFit/>
          </a:bodyPr>
          <a:p>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工业工程当前发展</a:t>
            </a:r>
            <a:endPar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a:p>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en-US" altLang="zh-CN"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虚拟企业</a:t>
            </a:r>
            <a:r>
              <a:rPr lang="en-US" altLang="zh-CN"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(VE)</a:t>
            </a:r>
            <a:endParaRPr lang="en-US" altLang="zh-CN"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nodePh="1">
                                  <p:stCondLst>
                                    <p:cond delay="0"/>
                                  </p:stCondLst>
                                  <p:endCondLst>
                                    <p:cond evt="begin" delay="0">
                                      <p:tn val="5"/>
                                    </p:cond>
                                  </p:endCondLst>
                                  <p:childTnLst>
                                    <p:set>
                                      <p:cBhvr>
                                        <p:cTn id="6" dur="1" fill="hold">
                                          <p:stCondLst>
                                            <p:cond delay="0"/>
                                          </p:stCondLst>
                                        </p:cTn>
                                        <p:tgtEl>
                                          <p:spTgt spid="70659"/>
                                        </p:tgtEl>
                                        <p:attrNameLst>
                                          <p:attrName>style.visibility</p:attrName>
                                        </p:attrNameLst>
                                      </p:cBhvr>
                                      <p:to>
                                        <p:strVal val="visible"/>
                                      </p:to>
                                    </p:set>
                                    <p:anim calcmode="lin" valueType="num">
                                      <p:cBhvr additive="base">
                                        <p:cTn id="7" dur="500" fill="hold"/>
                                        <p:tgtEl>
                                          <p:spTgt spid="70659"/>
                                        </p:tgtEl>
                                        <p:attrNameLst>
                                          <p:attrName>ppt_x</p:attrName>
                                        </p:attrNameLst>
                                      </p:cBhvr>
                                      <p:tavLst>
                                        <p:tav tm="0">
                                          <p:val>
                                            <p:strVal val="#ppt_x"/>
                                          </p:val>
                                        </p:tav>
                                        <p:tav tm="100000">
                                          <p:val>
                                            <p:strVal val="#ppt_x"/>
                                          </p:val>
                                        </p:tav>
                                      </p:tavLst>
                                    </p:anim>
                                    <p:anim calcmode="lin" valueType="num">
                                      <p:cBhvr additive="base">
                                        <p:cTn id="8" dur="500" fill="hold"/>
                                        <p:tgtEl>
                                          <p:spTgt spid="70659"/>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8" presetClass="entr" presetSubtype="12" fill="hold" grpId="0" nodeType="afterEffect">
                                  <p:stCondLst>
                                    <p:cond delay="0"/>
                                  </p:stCondLst>
                                  <p:childTnLst>
                                    <p:set>
                                      <p:cBhvr>
                                        <p:cTn id="11" dur="1" fill="hold">
                                          <p:stCondLst>
                                            <p:cond delay="0"/>
                                          </p:stCondLst>
                                        </p:cTn>
                                        <p:tgtEl>
                                          <p:spTgt spid="70658"/>
                                        </p:tgtEl>
                                        <p:attrNameLst>
                                          <p:attrName>style.visibility</p:attrName>
                                        </p:attrNameLst>
                                      </p:cBhvr>
                                      <p:to>
                                        <p:strVal val="visible"/>
                                      </p:to>
                                    </p:set>
                                    <p:animEffect transition="in" filter="strips(downLeft)">
                                      <p:cBhvr>
                                        <p:cTn id="12" dur="500"/>
                                        <p:tgtEl>
                                          <p:spTgt spid="70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animBg="1"/>
      <p:bldP spid="7065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文本框 72705"/>
          <p:cNvSpPr txBox="1"/>
          <p:nvPr/>
        </p:nvSpPr>
        <p:spPr>
          <a:xfrm>
            <a:off x="1187450" y="2276475"/>
            <a:ext cx="7561263" cy="4138613"/>
          </a:xfrm>
          <a:prstGeom prst="rect">
            <a:avLst/>
          </a:prstGeom>
          <a:solidFill>
            <a:schemeClr val="tx1"/>
          </a:solidFill>
          <a:ln w="9525">
            <a:noFill/>
          </a:ln>
        </p:spPr>
        <p:txBody>
          <a:bodyPr lIns="75749" tIns="37874" rIns="75749" bIns="37874">
            <a:spAutoFit/>
          </a:bodyPr>
          <a:p>
            <a:pPr algn="just" defTabSz="757555" eaLnBrk="0" hangingPunct="0">
              <a:spcBef>
                <a:spcPct val="50000"/>
              </a:spcBef>
              <a:buBlip>
                <a:blip r:embed="rId1"/>
              </a:buBlip>
            </a:pPr>
            <a:r>
              <a:rPr lang="en-US" altLang="zh-CN" sz="2700" b="1" dirty="0">
                <a:latin typeface="Times New Roman" panose="02020603050405020304" charset="0"/>
                <a:ea typeface="仿宋_GB2312" pitchFamily="49" charset="-122"/>
              </a:rPr>
              <a:t> </a:t>
            </a:r>
            <a:r>
              <a:rPr lang="zh-CN" altLang="en-US" sz="2400" b="1" dirty="0">
                <a:solidFill>
                  <a:srgbClr val="FF3300"/>
                </a:solidFill>
                <a:latin typeface="黑体" panose="02010609060101010101" pitchFamily="2" charset="-122"/>
                <a:ea typeface="黑体" panose="02010609060101010101" pitchFamily="2" charset="-122"/>
              </a:rPr>
              <a:t>没有行政的隶属关系，靠合约和共同利益相联系；</a:t>
            </a:r>
            <a:endParaRPr lang="zh-CN" altLang="en-US" sz="24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400" b="1" dirty="0">
                <a:solidFill>
                  <a:srgbClr val="FF3300"/>
                </a:solidFill>
                <a:latin typeface="黑体" panose="02010609060101010101" pitchFamily="2" charset="-122"/>
                <a:ea typeface="黑体" panose="02010609060101010101" pitchFamily="2" charset="-122"/>
              </a:rPr>
              <a:t> 组织构成的动态性和可重构性；</a:t>
            </a:r>
            <a:endParaRPr lang="zh-CN" altLang="en-US" sz="24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400" b="1" dirty="0">
                <a:solidFill>
                  <a:srgbClr val="FF3300"/>
                </a:solidFill>
                <a:latin typeface="黑体" panose="02010609060101010101" pitchFamily="2" charset="-122"/>
                <a:ea typeface="黑体" panose="02010609060101010101" pitchFamily="2" charset="-122"/>
              </a:rPr>
              <a:t> 规模的可调性；</a:t>
            </a:r>
            <a:endParaRPr lang="zh-CN" altLang="en-US" sz="24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400" b="1" dirty="0">
                <a:solidFill>
                  <a:srgbClr val="FF3300"/>
                </a:solidFill>
                <a:latin typeface="黑体" panose="02010609060101010101" pitchFamily="2" charset="-122"/>
                <a:ea typeface="黑体" panose="02010609060101010101" pitchFamily="2" charset="-122"/>
              </a:rPr>
              <a:t> 对市场响应的快速性；</a:t>
            </a:r>
            <a:endParaRPr lang="zh-CN" altLang="en-US" sz="24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400" b="1" dirty="0">
                <a:solidFill>
                  <a:srgbClr val="FF3300"/>
                </a:solidFill>
                <a:latin typeface="黑体" panose="02010609060101010101" pitchFamily="2" charset="-122"/>
                <a:ea typeface="黑体" panose="02010609060101010101" pitchFamily="2" charset="-122"/>
              </a:rPr>
              <a:t> 资源的互补性；</a:t>
            </a:r>
            <a:endParaRPr lang="zh-CN" altLang="en-US" sz="24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400" b="1" dirty="0">
                <a:solidFill>
                  <a:srgbClr val="FF3300"/>
                </a:solidFill>
                <a:latin typeface="黑体" panose="02010609060101010101" pitchFamily="2" charset="-122"/>
                <a:ea typeface="黑体" panose="02010609060101010101" pitchFamily="2" charset="-122"/>
              </a:rPr>
              <a:t> 以生产产品或提供服务的主导企业为核心组织联盟；</a:t>
            </a:r>
            <a:endParaRPr lang="zh-CN" altLang="en-US" sz="24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400" b="1" dirty="0">
                <a:solidFill>
                  <a:srgbClr val="FF3300"/>
                </a:solidFill>
                <a:latin typeface="黑体" panose="02010609060101010101" pitchFamily="2" charset="-122"/>
                <a:ea typeface="黑体" panose="02010609060101010101" pitchFamily="2" charset="-122"/>
              </a:rPr>
              <a:t> 对信息技术的依赖性。</a:t>
            </a:r>
            <a:endParaRPr lang="zh-CN" altLang="en-US" sz="2400" b="1" dirty="0">
              <a:solidFill>
                <a:srgbClr val="FF3300"/>
              </a:solidFill>
              <a:latin typeface="黑体" panose="02010609060101010101" pitchFamily="2" charset="-122"/>
              <a:ea typeface="黑体" panose="02010609060101010101" pitchFamily="2" charset="-122"/>
            </a:endParaRPr>
          </a:p>
        </p:txBody>
      </p:sp>
      <p:sp>
        <p:nvSpPr>
          <p:cNvPr id="72709" name="文本框 72708"/>
          <p:cNvSpPr txBox="1"/>
          <p:nvPr/>
        </p:nvSpPr>
        <p:spPr>
          <a:xfrm>
            <a:off x="1187450" y="260350"/>
            <a:ext cx="7561263" cy="1190625"/>
          </a:xfrm>
          <a:prstGeom prst="rect">
            <a:avLst/>
          </a:prstGeom>
          <a:solidFill>
            <a:schemeClr val="tx1"/>
          </a:solidFill>
          <a:ln w="9525">
            <a:noFill/>
          </a:ln>
        </p:spPr>
        <p:txBody>
          <a:bodyPr>
            <a:spAutoFit/>
          </a:bodyPr>
          <a:p>
            <a:r>
              <a:rPr lang="en-US" altLang="zh-CN"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工业工程当前发展</a:t>
            </a:r>
            <a:endPar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a:p>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en-US" altLang="zh-CN"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虚拟企业特点</a:t>
            </a:r>
            <a:endParaRPr lang="zh-CN" altLang="en-US"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strips(upLeft)">
                                      <p:cBhvr>
                                        <p:cTn id="7" dur="500"/>
                                        <p:tgtEl>
                                          <p:spTgt spid="72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文本框 74753"/>
          <p:cNvSpPr txBox="1"/>
          <p:nvPr/>
        </p:nvSpPr>
        <p:spPr>
          <a:xfrm>
            <a:off x="1908175" y="2997200"/>
            <a:ext cx="5788025" cy="2457450"/>
          </a:xfrm>
          <a:prstGeom prst="rect">
            <a:avLst/>
          </a:prstGeom>
          <a:solidFill>
            <a:schemeClr val="tx1"/>
          </a:solidFill>
          <a:ln w="9525">
            <a:noFill/>
          </a:ln>
        </p:spPr>
        <p:txBody>
          <a:bodyPr lIns="75749" tIns="37874" rIns="75749" bIns="37874">
            <a:spAutoFit/>
          </a:bodyPr>
          <a:p>
            <a:pPr algn="just" defTabSz="757555" eaLnBrk="0" hangingPunct="0">
              <a:spcBef>
                <a:spcPct val="50000"/>
              </a:spcBef>
              <a:buBlip>
                <a:blip r:embed="rId1"/>
              </a:buBlip>
            </a:pPr>
            <a:r>
              <a:rPr lang="en-US" altLang="zh-CN" sz="3000" b="1" dirty="0">
                <a:latin typeface="Times New Roman" panose="02020603050405020304" charset="0"/>
                <a:ea typeface="仿宋_GB2312" pitchFamily="49" charset="-122"/>
              </a:rPr>
              <a:t>    </a:t>
            </a:r>
            <a:r>
              <a:rPr lang="zh-CN" altLang="en-US" sz="2800" b="1" dirty="0">
                <a:solidFill>
                  <a:srgbClr val="FF3300"/>
                </a:solidFill>
                <a:latin typeface="黑体" panose="02010609060101010101" pitchFamily="2" charset="-122"/>
                <a:ea typeface="黑体" panose="02010609060101010101" pitchFamily="2" charset="-122"/>
              </a:rPr>
              <a:t>更高的质量（</a:t>
            </a:r>
            <a:r>
              <a:rPr lang="en-US" altLang="zh-CN" sz="2800" b="1">
                <a:solidFill>
                  <a:srgbClr val="FF3300"/>
                </a:solidFill>
                <a:latin typeface="黑体" panose="02010609060101010101" pitchFamily="2" charset="-122"/>
                <a:ea typeface="黑体" panose="02010609060101010101" pitchFamily="2" charset="-122"/>
              </a:rPr>
              <a:t>Q</a:t>
            </a:r>
            <a:r>
              <a:rPr lang="zh-CN" altLang="en-US" sz="2800" b="1">
                <a:solidFill>
                  <a:srgbClr val="FF3300"/>
                </a:solidFill>
                <a:latin typeface="黑体" panose="02010609060101010101" pitchFamily="2" charset="-122"/>
                <a:ea typeface="黑体" panose="02010609060101010101" pitchFamily="2" charset="-122"/>
              </a:rPr>
              <a:t>）</a:t>
            </a:r>
            <a:endParaRPr lang="zh-CN" altLang="en-US" sz="2800" b="1">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800" b="1" dirty="0">
                <a:solidFill>
                  <a:srgbClr val="FF3300"/>
                </a:solidFill>
                <a:latin typeface="黑体" panose="02010609060101010101" pitchFamily="2" charset="-122"/>
                <a:ea typeface="黑体" panose="02010609060101010101" pitchFamily="2" charset="-122"/>
              </a:rPr>
              <a:t>  更低的成本（</a:t>
            </a:r>
            <a:r>
              <a:rPr lang="en-US" altLang="zh-CN" sz="2800" b="1">
                <a:solidFill>
                  <a:srgbClr val="FF3300"/>
                </a:solidFill>
                <a:latin typeface="黑体" panose="02010609060101010101" pitchFamily="2" charset="-122"/>
                <a:ea typeface="黑体" panose="02010609060101010101" pitchFamily="2" charset="-122"/>
              </a:rPr>
              <a:t>C</a:t>
            </a:r>
            <a:r>
              <a:rPr lang="zh-CN" altLang="en-US" sz="2800" b="1">
                <a:solidFill>
                  <a:srgbClr val="FF3300"/>
                </a:solidFill>
                <a:latin typeface="黑体" panose="02010609060101010101" pitchFamily="2" charset="-122"/>
                <a:ea typeface="黑体" panose="02010609060101010101" pitchFamily="2" charset="-122"/>
              </a:rPr>
              <a:t>）</a:t>
            </a:r>
            <a:endParaRPr lang="zh-CN" altLang="en-US" sz="2800" b="1">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800" b="1" dirty="0">
                <a:solidFill>
                  <a:srgbClr val="FF3300"/>
                </a:solidFill>
                <a:latin typeface="黑体" panose="02010609060101010101" pitchFamily="2" charset="-122"/>
                <a:ea typeface="黑体" panose="02010609060101010101" pitchFamily="2" charset="-122"/>
              </a:rPr>
              <a:t>  更佳的服务（</a:t>
            </a:r>
            <a:r>
              <a:rPr lang="en-US" altLang="zh-CN" sz="2800" b="1">
                <a:solidFill>
                  <a:srgbClr val="FF3300"/>
                </a:solidFill>
                <a:latin typeface="黑体" panose="02010609060101010101" pitchFamily="2" charset="-122"/>
                <a:ea typeface="黑体" panose="02010609060101010101" pitchFamily="2" charset="-122"/>
              </a:rPr>
              <a:t>S</a:t>
            </a:r>
            <a:r>
              <a:rPr lang="zh-CN" altLang="en-US" sz="2800" b="1">
                <a:solidFill>
                  <a:srgbClr val="FF3300"/>
                </a:solidFill>
                <a:latin typeface="黑体" panose="02010609060101010101" pitchFamily="2" charset="-122"/>
                <a:ea typeface="黑体" panose="02010609060101010101" pitchFamily="2" charset="-122"/>
              </a:rPr>
              <a:t>）</a:t>
            </a:r>
            <a:endParaRPr lang="zh-CN" altLang="en-US" sz="2800" b="1">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2800" b="1">
                <a:solidFill>
                  <a:srgbClr val="FF3300"/>
                </a:solidFill>
                <a:latin typeface="黑体" panose="02010609060101010101" pitchFamily="2" charset="-122"/>
                <a:ea typeface="黑体" panose="02010609060101010101" pitchFamily="2" charset="-122"/>
              </a:rPr>
              <a:t>  </a:t>
            </a:r>
            <a:r>
              <a:rPr lang="zh-CN" altLang="en-US" sz="2800" b="1" dirty="0">
                <a:solidFill>
                  <a:srgbClr val="FF3300"/>
                </a:solidFill>
                <a:latin typeface="黑体" panose="02010609060101010101" pitchFamily="2" charset="-122"/>
                <a:ea typeface="黑体" panose="02010609060101010101" pitchFamily="2" charset="-122"/>
              </a:rPr>
              <a:t>更符合环保要求（</a:t>
            </a:r>
            <a:r>
              <a:rPr lang="en-US" altLang="zh-CN" sz="2800" b="1">
                <a:solidFill>
                  <a:srgbClr val="FF3300"/>
                </a:solidFill>
                <a:latin typeface="黑体" panose="02010609060101010101" pitchFamily="2" charset="-122"/>
                <a:ea typeface="黑体" panose="02010609060101010101" pitchFamily="2" charset="-122"/>
              </a:rPr>
              <a:t>E</a:t>
            </a:r>
            <a:r>
              <a:rPr lang="zh-CN" altLang="en-US" sz="2800" b="1">
                <a:solidFill>
                  <a:srgbClr val="FF3300"/>
                </a:solidFill>
                <a:latin typeface="黑体" panose="02010609060101010101" pitchFamily="2" charset="-122"/>
                <a:ea typeface="黑体" panose="02010609060101010101" pitchFamily="2" charset="-122"/>
              </a:rPr>
              <a:t>）</a:t>
            </a:r>
            <a:endParaRPr lang="zh-CN" altLang="en-US" sz="2800" b="1">
              <a:solidFill>
                <a:srgbClr val="FF3300"/>
              </a:solidFill>
              <a:latin typeface="黑体" panose="02010609060101010101" pitchFamily="2" charset="-122"/>
              <a:ea typeface="黑体" panose="02010609060101010101" pitchFamily="2" charset="-122"/>
            </a:endParaRPr>
          </a:p>
        </p:txBody>
      </p:sp>
      <p:sp>
        <p:nvSpPr>
          <p:cNvPr id="74756" name="文本框 74755"/>
          <p:cNvSpPr txBox="1"/>
          <p:nvPr/>
        </p:nvSpPr>
        <p:spPr>
          <a:xfrm>
            <a:off x="1187450" y="260350"/>
            <a:ext cx="7632700" cy="1190625"/>
          </a:xfrm>
          <a:prstGeom prst="rect">
            <a:avLst/>
          </a:prstGeom>
          <a:solidFill>
            <a:schemeClr val="tx1"/>
          </a:solidFill>
          <a:ln w="9525">
            <a:noFill/>
          </a:ln>
        </p:spPr>
        <p:txBody>
          <a:bodyPr>
            <a:spAutoFit/>
          </a:bodyPr>
          <a:p>
            <a:r>
              <a:rPr lang="en-US" altLang="zh-CN"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工业工程当前发展</a:t>
            </a:r>
            <a:endPar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a:p>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en-US" altLang="zh-CN"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虚拟企业优越性</a:t>
            </a:r>
            <a:endPar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strips(downRight)">
                                      <p:cBhvr>
                                        <p:cTn id="7" dur="500"/>
                                        <p:tgtEl>
                                          <p:spTgt spid="74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3" name="文本框 76802"/>
          <p:cNvSpPr txBox="1"/>
          <p:nvPr/>
        </p:nvSpPr>
        <p:spPr>
          <a:xfrm>
            <a:off x="1403350" y="2852738"/>
            <a:ext cx="7218363" cy="2774950"/>
          </a:xfrm>
          <a:prstGeom prst="rect">
            <a:avLst/>
          </a:prstGeom>
          <a:solidFill>
            <a:schemeClr val="tx1"/>
          </a:solidFill>
          <a:ln w="9525">
            <a:noFill/>
          </a:ln>
        </p:spPr>
        <p:txBody>
          <a:bodyPr lIns="75749" tIns="37874" rIns="75749" bIns="37874">
            <a:spAutoFit/>
          </a:bodyPr>
          <a:p>
            <a:pPr algn="just" defTabSz="757555" eaLnBrk="0" hangingPunct="0">
              <a:spcBef>
                <a:spcPct val="50000"/>
              </a:spcBef>
              <a:buBlip>
                <a:blip r:embed="rId1"/>
              </a:buBlip>
            </a:pPr>
            <a:r>
              <a:rPr lang="en-US" altLang="zh-CN" sz="3300" dirty="0">
                <a:latin typeface="华文新魏" panose="02010800040101010101" pitchFamily="2" charset="-122"/>
                <a:ea typeface="华文新魏" panose="02010800040101010101" pitchFamily="2" charset="-122"/>
              </a:rPr>
              <a:t>  </a:t>
            </a:r>
            <a:r>
              <a:rPr lang="zh-CN" altLang="en-US" sz="3200" b="1" dirty="0">
                <a:solidFill>
                  <a:srgbClr val="FF3300"/>
                </a:solidFill>
                <a:latin typeface="黑体" panose="02010609060101010101" pitchFamily="2" charset="-122"/>
                <a:ea typeface="黑体" panose="02010609060101010101" pitchFamily="2" charset="-122"/>
              </a:rPr>
              <a:t>企业要重视利用外部资源</a:t>
            </a:r>
            <a:endParaRPr lang="zh-CN" altLang="en-US" sz="32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3200" b="1" dirty="0">
                <a:solidFill>
                  <a:srgbClr val="FF3300"/>
                </a:solidFill>
                <a:latin typeface="黑体" panose="02010609060101010101" pitchFamily="2" charset="-122"/>
                <a:ea typeface="黑体" panose="02010609060101010101" pitchFamily="2" charset="-122"/>
              </a:rPr>
              <a:t>  树立合作竞争的观念</a:t>
            </a:r>
            <a:endParaRPr lang="zh-CN" altLang="en-US" sz="32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3200" b="1" dirty="0">
                <a:solidFill>
                  <a:srgbClr val="FF3300"/>
                </a:solidFill>
                <a:latin typeface="黑体" panose="02010609060101010101" pitchFamily="2" charset="-122"/>
                <a:ea typeface="黑体" panose="02010609060101010101" pitchFamily="2" charset="-122"/>
              </a:rPr>
              <a:t>  企业规模不是越大越好</a:t>
            </a:r>
            <a:endParaRPr lang="zh-CN" altLang="en-US" sz="3200" b="1" dirty="0">
              <a:solidFill>
                <a:srgbClr val="FF3300"/>
              </a:solidFill>
              <a:latin typeface="黑体" panose="02010609060101010101" pitchFamily="2" charset="-122"/>
              <a:ea typeface="黑体" panose="02010609060101010101" pitchFamily="2" charset="-122"/>
            </a:endParaRPr>
          </a:p>
          <a:p>
            <a:pPr algn="just" defTabSz="757555" eaLnBrk="0" hangingPunct="0">
              <a:spcBef>
                <a:spcPct val="50000"/>
              </a:spcBef>
              <a:buBlip>
                <a:blip r:embed="rId1"/>
              </a:buBlip>
            </a:pPr>
            <a:r>
              <a:rPr lang="zh-CN" altLang="en-US" sz="3200" b="1" dirty="0">
                <a:solidFill>
                  <a:srgbClr val="FF3300"/>
                </a:solidFill>
                <a:latin typeface="黑体" panose="02010609060101010101" pitchFamily="2" charset="-122"/>
                <a:ea typeface="黑体" panose="02010609060101010101" pitchFamily="2" charset="-122"/>
              </a:rPr>
              <a:t>  利用企业自己的资源优势去联合</a:t>
            </a:r>
            <a:endParaRPr lang="zh-CN" altLang="en-US" sz="3200" dirty="0">
              <a:solidFill>
                <a:srgbClr val="FF3300"/>
              </a:solidFill>
              <a:latin typeface="黑体" panose="02010609060101010101" pitchFamily="2" charset="-122"/>
              <a:ea typeface="黑体" panose="02010609060101010101" pitchFamily="2" charset="-122"/>
            </a:endParaRPr>
          </a:p>
        </p:txBody>
      </p:sp>
      <p:sp>
        <p:nvSpPr>
          <p:cNvPr id="76804" name="文本框 76803"/>
          <p:cNvSpPr txBox="1"/>
          <p:nvPr/>
        </p:nvSpPr>
        <p:spPr>
          <a:xfrm>
            <a:off x="1187450" y="333375"/>
            <a:ext cx="7632700" cy="1190625"/>
          </a:xfrm>
          <a:prstGeom prst="rect">
            <a:avLst/>
          </a:prstGeom>
          <a:solidFill>
            <a:schemeClr val="tx1"/>
          </a:solidFill>
          <a:ln w="9525">
            <a:noFill/>
          </a:ln>
        </p:spPr>
        <p:txBody>
          <a:bodyPr>
            <a:spAutoFit/>
          </a:bodyPr>
          <a:p>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工业工程当前发展</a:t>
            </a:r>
            <a:endPar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a:p>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en-US" altLang="zh-CN"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 </a:t>
            </a:r>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虚拟企业借鉴作用</a:t>
            </a:r>
            <a:endParaRPr lang="zh-CN" altLang="en-US" b="1">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76803"/>
                                        </p:tgtEl>
                                        <p:attrNameLst>
                                          <p:attrName>style.visibility</p:attrName>
                                        </p:attrNameLst>
                                      </p:cBhvr>
                                      <p:to>
                                        <p:strVal val="visible"/>
                                      </p:to>
                                    </p:set>
                                    <p:anim calcmode="lin" valueType="num">
                                      <p:cBhvr>
                                        <p:cTn id="7" dur="500" fill="hold"/>
                                        <p:tgtEl>
                                          <p:spTgt spid="76803"/>
                                        </p:tgtEl>
                                        <p:attrNameLst>
                                          <p:attrName>ppt_x</p:attrName>
                                        </p:attrNameLst>
                                      </p:cBhvr>
                                      <p:tavLst>
                                        <p:tav tm="0">
                                          <p:val>
                                            <p:strVal val="#ppt_x-#ppt_w/2"/>
                                          </p:val>
                                        </p:tav>
                                        <p:tav tm="100000">
                                          <p:val>
                                            <p:strVal val="#ppt_x"/>
                                          </p:val>
                                        </p:tav>
                                      </p:tavLst>
                                    </p:anim>
                                    <p:anim calcmode="lin" valueType="num">
                                      <p:cBhvr>
                                        <p:cTn id="8" dur="500" fill="hold"/>
                                        <p:tgtEl>
                                          <p:spTgt spid="76803"/>
                                        </p:tgtEl>
                                        <p:attrNameLst>
                                          <p:attrName>ppt_y</p:attrName>
                                        </p:attrNameLst>
                                      </p:cBhvr>
                                      <p:tavLst>
                                        <p:tav tm="0">
                                          <p:val>
                                            <p:strVal val="#ppt_y"/>
                                          </p:val>
                                        </p:tav>
                                        <p:tav tm="100000">
                                          <p:val>
                                            <p:strVal val="#ppt_y"/>
                                          </p:val>
                                        </p:tav>
                                      </p:tavLst>
                                    </p:anim>
                                    <p:anim calcmode="lin" valueType="num">
                                      <p:cBhvr>
                                        <p:cTn id="9" dur="500" fill="hold"/>
                                        <p:tgtEl>
                                          <p:spTgt spid="76803"/>
                                        </p:tgtEl>
                                        <p:attrNameLst>
                                          <p:attrName>ppt_w</p:attrName>
                                        </p:attrNameLst>
                                      </p:cBhvr>
                                      <p:tavLst>
                                        <p:tav tm="0">
                                          <p:val>
                                            <p:fltVal val="0.000000"/>
                                          </p:val>
                                        </p:tav>
                                        <p:tav tm="100000">
                                          <p:val>
                                            <p:strVal val="#ppt_w"/>
                                          </p:val>
                                        </p:tav>
                                      </p:tavLst>
                                    </p:anim>
                                    <p:anim calcmode="lin" valueType="num">
                                      <p:cBhvr>
                                        <p:cTn id="10" dur="500" fill="hold"/>
                                        <p:tgtEl>
                                          <p:spTgt spid="7680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0" name="矩形 78849"/>
          <p:cNvSpPr/>
          <p:nvPr/>
        </p:nvSpPr>
        <p:spPr>
          <a:xfrm>
            <a:off x="1116013" y="260350"/>
            <a:ext cx="7443787" cy="1471613"/>
          </a:xfrm>
          <a:prstGeom prst="rect">
            <a:avLst/>
          </a:prstGeom>
          <a:solidFill>
            <a:schemeClr val="tx1"/>
          </a:solidFill>
          <a:ln w="9525">
            <a:noFill/>
          </a:ln>
        </p:spPr>
        <p:txBody>
          <a:bodyPr lIns="75749" tIns="37874" rIns="75749" bIns="37874">
            <a:spAutoFit/>
          </a:bodyPr>
          <a:p>
            <a:pPr defTabSz="757555"/>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工业工程当前发展</a:t>
            </a:r>
            <a:endPar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a:p>
            <a:pPr defTabSz="757555" eaLnBrk="0" hangingPunct="0">
              <a:spcBef>
                <a:spcPct val="50000"/>
              </a:spcBef>
            </a:pPr>
            <a:r>
              <a:rPr lang="zh-CN" altLang="en-US" sz="3700" b="1">
                <a:solidFill>
                  <a:srgbClr val="66FF33"/>
                </a:solidFill>
                <a:effectLst>
                  <a:outerShdw blurRad="38100" dist="38100" dir="2700000">
                    <a:srgbClr val="000000"/>
                  </a:outerShdw>
                </a:effectLst>
                <a:latin typeface="Impact" panose="020B0806030902050204" pitchFamily="34" charset="0"/>
                <a:ea typeface="华文新魏" panose="02010800040101010101" pitchFamily="2" charset="-122"/>
              </a:rPr>
              <a:t>                         </a:t>
            </a:r>
            <a:r>
              <a:rPr lang="en-US" altLang="zh-CN" sz="3700" b="1">
                <a:solidFill>
                  <a:srgbClr val="FF3300"/>
                </a:solidFill>
                <a:effectLst>
                  <a:outerShdw blurRad="38100" dist="38100" dir="2700000">
                    <a:srgbClr val="000000"/>
                  </a:outerShdw>
                </a:effectLst>
                <a:latin typeface="Impact" panose="020B0806030902050204" pitchFamily="34" charset="0"/>
                <a:ea typeface="黑体" panose="02010609060101010101" pitchFamily="2" charset="-122"/>
              </a:rPr>
              <a:t>——</a:t>
            </a:r>
            <a:r>
              <a:rPr lang="en-US" altLang="zh-CN" sz="37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 </a:t>
            </a:r>
            <a:r>
              <a:rPr lang="zh-CN" altLang="en-US" sz="25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约束理论（</a:t>
            </a:r>
            <a:r>
              <a:rPr lang="en-US" altLang="zh-CN" sz="25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TOC</a:t>
            </a:r>
            <a:r>
              <a:rPr lang="zh-CN" altLang="en-US" sz="25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a:t>
            </a:r>
            <a:r>
              <a:rPr lang="zh-CN" altLang="en-US" sz="25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背景</a:t>
            </a:r>
            <a:endParaRPr lang="zh-CN" altLang="en-US" sz="25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p:txBody>
      </p:sp>
      <p:sp>
        <p:nvSpPr>
          <p:cNvPr id="78851" name="文本框 78850"/>
          <p:cNvSpPr txBox="1"/>
          <p:nvPr/>
        </p:nvSpPr>
        <p:spPr>
          <a:xfrm>
            <a:off x="1187450" y="2708275"/>
            <a:ext cx="7505700" cy="3016250"/>
          </a:xfrm>
          <a:prstGeom prst="rect">
            <a:avLst/>
          </a:prstGeom>
          <a:solidFill>
            <a:schemeClr val="tx1"/>
          </a:solidFill>
          <a:ln w="9525">
            <a:noFill/>
          </a:ln>
        </p:spPr>
        <p:txBody>
          <a:bodyPr lIns="75749" tIns="37874" rIns="75749" bIns="37874">
            <a:spAutoFit/>
          </a:bodyPr>
          <a:p>
            <a:pPr defTabSz="757555" eaLnBrk="0" hangingPunct="0">
              <a:spcBef>
                <a:spcPct val="70000"/>
              </a:spcBef>
              <a:buBlip>
                <a:blip r:embed="rId1"/>
              </a:buBlip>
            </a:pPr>
            <a:r>
              <a:rPr lang="en-US" altLang="zh-CN" sz="3000" dirty="0">
                <a:latin typeface="华文新魏" panose="02010800040101010101" pitchFamily="2" charset="-122"/>
                <a:ea typeface="华文新魏" panose="02010800040101010101" pitchFamily="2" charset="-122"/>
              </a:rPr>
              <a:t> </a:t>
            </a:r>
            <a:r>
              <a:rPr lang="zh-CN" altLang="en-US" sz="2400" b="1" dirty="0">
                <a:solidFill>
                  <a:srgbClr val="FF3300"/>
                </a:solidFill>
                <a:latin typeface="黑体" panose="02010609060101010101" pitchFamily="2" charset="-122"/>
                <a:ea typeface="黑体" panose="02010609060101010101" pitchFamily="2" charset="-122"/>
              </a:rPr>
              <a:t>生产的不平衡是客观存在的</a:t>
            </a:r>
            <a:endParaRPr lang="zh-CN" altLang="en-US" sz="2400" b="1" dirty="0">
              <a:solidFill>
                <a:srgbClr val="FF3300"/>
              </a:solidFill>
              <a:latin typeface="黑体" panose="02010609060101010101" pitchFamily="2" charset="-122"/>
              <a:ea typeface="黑体" panose="02010609060101010101" pitchFamily="2" charset="-122"/>
            </a:endParaRPr>
          </a:p>
          <a:p>
            <a:pPr defTabSz="757555" eaLnBrk="0" hangingPunct="0">
              <a:spcBef>
                <a:spcPct val="70000"/>
              </a:spcBef>
              <a:buBlip>
                <a:blip r:embed="rId1"/>
              </a:buBlip>
            </a:pPr>
            <a:r>
              <a:rPr lang="zh-CN" altLang="zh-CN" sz="2400" b="1">
                <a:solidFill>
                  <a:srgbClr val="FF3300"/>
                </a:solidFill>
                <a:latin typeface="黑体" panose="02010609060101010101" pitchFamily="2" charset="-122"/>
                <a:ea typeface="黑体" panose="02010609060101010101" pitchFamily="2" charset="-122"/>
              </a:rPr>
              <a:t> </a:t>
            </a:r>
            <a:r>
              <a:rPr lang="en-US" altLang="zh-CN" sz="2400" b="1">
                <a:solidFill>
                  <a:srgbClr val="FF3300"/>
                </a:solidFill>
                <a:latin typeface="黑体" panose="02010609060101010101" pitchFamily="2" charset="-122"/>
                <a:ea typeface="黑体" panose="02010609060101010101" pitchFamily="2" charset="-122"/>
              </a:rPr>
              <a:t>TOC</a:t>
            </a:r>
            <a:r>
              <a:rPr lang="zh-CN" altLang="en-US" sz="2400" b="1">
                <a:solidFill>
                  <a:srgbClr val="FF3300"/>
                </a:solidFill>
                <a:latin typeface="黑体" panose="02010609060101010101" pitchFamily="2" charset="-122"/>
                <a:ea typeface="黑体" panose="02010609060101010101" pitchFamily="2" charset="-122"/>
              </a:rPr>
              <a:t>是</a:t>
            </a:r>
            <a:r>
              <a:rPr lang="en-US" altLang="zh-CN" sz="2400" b="1" err="1">
                <a:solidFill>
                  <a:srgbClr val="FF3300"/>
                </a:solidFill>
                <a:latin typeface="黑体" panose="02010609060101010101" pitchFamily="2" charset="-122"/>
                <a:ea typeface="黑体" panose="02010609060101010101" pitchFamily="2" charset="-122"/>
              </a:rPr>
              <a:t>Goldratt</a:t>
            </a:r>
            <a:r>
              <a:rPr lang="zh-CN" altLang="en-US" sz="2400" b="1" dirty="0">
                <a:solidFill>
                  <a:srgbClr val="FF3300"/>
                </a:solidFill>
                <a:latin typeface="黑体" panose="02010609060101010101" pitchFamily="2" charset="-122"/>
                <a:ea typeface="黑体" panose="02010609060101010101" pitchFamily="2" charset="-122"/>
              </a:rPr>
              <a:t>博士一篇小说中提出的概念</a:t>
            </a:r>
            <a:endParaRPr lang="zh-CN" altLang="en-US" sz="2400" b="1" dirty="0">
              <a:solidFill>
                <a:srgbClr val="FF3300"/>
              </a:solidFill>
              <a:latin typeface="黑体" panose="02010609060101010101" pitchFamily="2" charset="-122"/>
              <a:ea typeface="黑体" panose="02010609060101010101" pitchFamily="2" charset="-122"/>
            </a:endParaRPr>
          </a:p>
          <a:p>
            <a:pPr defTabSz="757555" eaLnBrk="0" hangingPunct="0">
              <a:spcBef>
                <a:spcPct val="70000"/>
              </a:spcBef>
              <a:buBlip>
                <a:blip r:embed="rId1"/>
              </a:buBlip>
            </a:pPr>
            <a:r>
              <a:rPr lang="zh-CN" altLang="zh-CN" sz="2400" b="1">
                <a:solidFill>
                  <a:srgbClr val="FF3300"/>
                </a:solidFill>
                <a:latin typeface="黑体" panose="02010609060101010101" pitchFamily="2" charset="-122"/>
                <a:ea typeface="黑体" panose="02010609060101010101" pitchFamily="2" charset="-122"/>
              </a:rPr>
              <a:t> </a:t>
            </a:r>
            <a:r>
              <a:rPr lang="en-US" altLang="zh-CN" sz="2400" b="1">
                <a:solidFill>
                  <a:srgbClr val="FF3300"/>
                </a:solidFill>
                <a:latin typeface="黑体" panose="02010609060101010101" pitchFamily="2" charset="-122"/>
                <a:ea typeface="黑体" panose="02010609060101010101" pitchFamily="2" charset="-122"/>
              </a:rPr>
              <a:t>TOC</a:t>
            </a:r>
            <a:r>
              <a:rPr lang="zh-CN" altLang="en-US" sz="2400" b="1" dirty="0">
                <a:solidFill>
                  <a:srgbClr val="FF3300"/>
                </a:solidFill>
                <a:latin typeface="黑体" panose="02010609060101010101" pitchFamily="2" charset="-122"/>
                <a:ea typeface="黑体" panose="02010609060101010101" pitchFamily="2" charset="-122"/>
              </a:rPr>
              <a:t>是优化生产技术</a:t>
            </a:r>
            <a:r>
              <a:rPr lang="en-US" altLang="zh-CN" sz="2400" b="1">
                <a:solidFill>
                  <a:srgbClr val="FF3300"/>
                </a:solidFill>
                <a:latin typeface="黑体" panose="02010609060101010101" pitchFamily="2" charset="-122"/>
                <a:ea typeface="黑体" panose="02010609060101010101" pitchFamily="2" charset="-122"/>
              </a:rPr>
              <a:t>(OPT)</a:t>
            </a:r>
            <a:r>
              <a:rPr lang="zh-CN" altLang="en-US" sz="2400" b="1" dirty="0">
                <a:solidFill>
                  <a:srgbClr val="FF3300"/>
                </a:solidFill>
                <a:latin typeface="黑体" panose="02010609060101010101" pitchFamily="2" charset="-122"/>
                <a:ea typeface="黑体" panose="02010609060101010101" pitchFamily="2" charset="-122"/>
              </a:rPr>
              <a:t>的发展</a:t>
            </a:r>
            <a:endParaRPr lang="zh-CN" altLang="en-US" sz="2400" b="1" dirty="0">
              <a:solidFill>
                <a:srgbClr val="FF3300"/>
              </a:solidFill>
              <a:latin typeface="黑体" panose="02010609060101010101" pitchFamily="2" charset="-122"/>
              <a:ea typeface="黑体" panose="02010609060101010101" pitchFamily="2" charset="-122"/>
            </a:endParaRPr>
          </a:p>
          <a:p>
            <a:pPr defTabSz="757555" eaLnBrk="0" hangingPunct="0">
              <a:spcBef>
                <a:spcPct val="70000"/>
              </a:spcBef>
              <a:buBlip>
                <a:blip r:embed="rId1"/>
              </a:buBlip>
            </a:pPr>
            <a:r>
              <a:rPr lang="zh-CN" altLang="en-US" sz="2400" b="1" dirty="0">
                <a:solidFill>
                  <a:srgbClr val="FF3300"/>
                </a:solidFill>
                <a:latin typeface="黑体" panose="02010609060101010101" pitchFamily="2" charset="-122"/>
                <a:ea typeface="黑体" panose="02010609060101010101" pitchFamily="2" charset="-122"/>
              </a:rPr>
              <a:t> 企业生产过程必有一种资源是制约产出的因素</a:t>
            </a:r>
            <a:endParaRPr lang="zh-CN" altLang="en-US" sz="2400" b="1" dirty="0">
              <a:solidFill>
                <a:srgbClr val="FF3300"/>
              </a:solidFill>
              <a:latin typeface="黑体" panose="02010609060101010101" pitchFamily="2" charset="-122"/>
              <a:ea typeface="黑体" panose="02010609060101010101" pitchFamily="2" charset="-122"/>
            </a:endParaRPr>
          </a:p>
          <a:p>
            <a:pPr defTabSz="757555" eaLnBrk="0" hangingPunct="0">
              <a:spcBef>
                <a:spcPct val="70000"/>
              </a:spcBef>
              <a:buNone/>
            </a:pPr>
            <a:r>
              <a:rPr lang="zh-CN" altLang="en-US" sz="2400" b="1">
                <a:solidFill>
                  <a:srgbClr val="FF3300"/>
                </a:solidFill>
                <a:latin typeface="黑体" panose="02010609060101010101" pitchFamily="2" charset="-122"/>
                <a:ea typeface="黑体" panose="02010609060101010101" pitchFamily="2" charset="-122"/>
              </a:rPr>
              <a:t>                </a:t>
            </a:r>
            <a:r>
              <a:rPr lang="en-US" altLang="zh-CN" sz="2400" b="1">
                <a:solidFill>
                  <a:srgbClr val="FF3300"/>
                </a:solidFill>
                <a:latin typeface="Times New Roman" panose="02020603050405020304" charset="0"/>
                <a:ea typeface="黑体" panose="02010609060101010101" pitchFamily="2" charset="-122"/>
              </a:rPr>
              <a:t>——</a:t>
            </a:r>
            <a:r>
              <a:rPr lang="en-US" altLang="zh-CN" sz="2400" b="1">
                <a:solidFill>
                  <a:srgbClr val="FF3300"/>
                </a:solidFill>
                <a:latin typeface="黑体" panose="02010609060101010101" pitchFamily="2" charset="-122"/>
                <a:ea typeface="黑体" panose="02010609060101010101" pitchFamily="2" charset="-122"/>
              </a:rPr>
              <a:t>  </a:t>
            </a:r>
            <a:r>
              <a:rPr lang="zh-CN" altLang="en-US" sz="2400" b="1" dirty="0">
                <a:solidFill>
                  <a:srgbClr val="FF3300"/>
                </a:solidFill>
                <a:latin typeface="黑体" panose="02010609060101010101" pitchFamily="2" charset="-122"/>
                <a:ea typeface="黑体" panose="02010609060101010101" pitchFamily="2" charset="-122"/>
              </a:rPr>
              <a:t>瓶颈（</a:t>
            </a:r>
            <a:r>
              <a:rPr lang="en-US" altLang="zh-CN" sz="2400" b="1">
                <a:solidFill>
                  <a:srgbClr val="FF3300"/>
                </a:solidFill>
                <a:latin typeface="黑体" panose="02010609060101010101" pitchFamily="2" charset="-122"/>
                <a:ea typeface="黑体" panose="02010609060101010101" pitchFamily="2" charset="-122"/>
              </a:rPr>
              <a:t>bottleneck</a:t>
            </a:r>
            <a:r>
              <a:rPr lang="zh-CN" altLang="en-US" sz="2400" b="1">
                <a:solidFill>
                  <a:srgbClr val="FF3300"/>
                </a:solidFill>
                <a:latin typeface="黑体" panose="02010609060101010101" pitchFamily="2" charset="-122"/>
                <a:ea typeface="黑体" panose="02010609060101010101" pitchFamily="2" charset="-122"/>
              </a:rPr>
              <a:t>）</a:t>
            </a:r>
            <a:r>
              <a:rPr lang="zh-CN" altLang="en-US" sz="2400" b="1" dirty="0">
                <a:solidFill>
                  <a:srgbClr val="FF3300"/>
                </a:solidFill>
                <a:latin typeface="黑体" panose="02010609060101010101" pitchFamily="2" charset="-122"/>
                <a:ea typeface="黑体" panose="02010609060101010101" pitchFamily="2" charset="-122"/>
              </a:rPr>
              <a:t>资源</a:t>
            </a:r>
            <a:endParaRPr lang="zh-CN" altLang="en-US" sz="2400" b="1" dirty="0">
              <a:solidFill>
                <a:srgbClr val="FF3300"/>
              </a:solidFill>
              <a:latin typeface="黑体" panose="02010609060101010101" pitchFamily="2" charset="-122"/>
              <a:ea typeface="黑体" panose="0201060906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 fill="hold"/>
                                        <p:tgtEl>
                                          <p:spTgt spid="78850"/>
                                        </p:tgtEl>
                                        <p:attrNameLst>
                                          <p:attrName>ppt_x</p:attrName>
                                        </p:attrNameLst>
                                      </p:cBhvr>
                                      <p:tavLst>
                                        <p:tav tm="0">
                                          <p:val>
                                            <p:strVal val="#ppt_x"/>
                                          </p:val>
                                        </p:tav>
                                        <p:tav tm="100000">
                                          <p:val>
                                            <p:strVal val="#ppt_x"/>
                                          </p:val>
                                        </p:tav>
                                      </p:tavLst>
                                    </p:anim>
                                    <p:anim calcmode="lin" valueType="num">
                                      <p:cBhvr additive="base">
                                        <p:cTn id="8" dur="500" fill="hold"/>
                                        <p:tgtEl>
                                          <p:spTgt spid="7885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7" presetClass="entr" presetSubtype="2" fill="hold" grpId="0" nodeType="afterEffect">
                                  <p:stCondLst>
                                    <p:cond delay="0"/>
                                  </p:stCondLst>
                                  <p:childTnLst>
                                    <p:set>
                                      <p:cBhvr>
                                        <p:cTn id="11" dur="1" fill="hold">
                                          <p:stCondLst>
                                            <p:cond delay="0"/>
                                          </p:stCondLst>
                                        </p:cTn>
                                        <p:tgtEl>
                                          <p:spTgt spid="78851"/>
                                        </p:tgtEl>
                                        <p:attrNameLst>
                                          <p:attrName>style.visibility</p:attrName>
                                        </p:attrNameLst>
                                      </p:cBhvr>
                                      <p:to>
                                        <p:strVal val="visible"/>
                                      </p:to>
                                    </p:set>
                                    <p:anim calcmode="lin" valueType="num">
                                      <p:cBhvr>
                                        <p:cTn id="12" dur="500" fill="hold"/>
                                        <p:tgtEl>
                                          <p:spTgt spid="78851"/>
                                        </p:tgtEl>
                                        <p:attrNameLst>
                                          <p:attrName>ppt_x</p:attrName>
                                        </p:attrNameLst>
                                      </p:cBhvr>
                                      <p:tavLst>
                                        <p:tav tm="0">
                                          <p:val>
                                            <p:strVal val="#ppt_x+#ppt_w/2"/>
                                          </p:val>
                                        </p:tav>
                                        <p:tav tm="100000">
                                          <p:val>
                                            <p:strVal val="#ppt_x"/>
                                          </p:val>
                                        </p:tav>
                                      </p:tavLst>
                                    </p:anim>
                                    <p:anim calcmode="lin" valueType="num">
                                      <p:cBhvr>
                                        <p:cTn id="13" dur="500" fill="hold"/>
                                        <p:tgtEl>
                                          <p:spTgt spid="78851"/>
                                        </p:tgtEl>
                                        <p:attrNameLst>
                                          <p:attrName>ppt_y</p:attrName>
                                        </p:attrNameLst>
                                      </p:cBhvr>
                                      <p:tavLst>
                                        <p:tav tm="0">
                                          <p:val>
                                            <p:strVal val="#ppt_y"/>
                                          </p:val>
                                        </p:tav>
                                        <p:tav tm="100000">
                                          <p:val>
                                            <p:strVal val="#ppt_y"/>
                                          </p:val>
                                        </p:tav>
                                      </p:tavLst>
                                    </p:anim>
                                    <p:anim calcmode="lin" valueType="num">
                                      <p:cBhvr>
                                        <p:cTn id="14" dur="500" fill="hold"/>
                                        <p:tgtEl>
                                          <p:spTgt spid="78851"/>
                                        </p:tgtEl>
                                        <p:attrNameLst>
                                          <p:attrName>ppt_w</p:attrName>
                                        </p:attrNameLst>
                                      </p:cBhvr>
                                      <p:tavLst>
                                        <p:tav tm="0">
                                          <p:val>
                                            <p:fltVal val="0.000000"/>
                                          </p:val>
                                        </p:tav>
                                        <p:tav tm="100000">
                                          <p:val>
                                            <p:strVal val="#ppt_w"/>
                                          </p:val>
                                        </p:tav>
                                      </p:tavLst>
                                    </p:anim>
                                    <p:anim calcmode="lin" valueType="num">
                                      <p:cBhvr>
                                        <p:cTn id="15" dur="500" fill="hold"/>
                                        <p:tgtEl>
                                          <p:spTgt spid="788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nimBg="1"/>
      <p:bldP spid="7885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8" name="矩形 80897"/>
          <p:cNvSpPr/>
          <p:nvPr/>
        </p:nvSpPr>
        <p:spPr>
          <a:xfrm>
            <a:off x="1403350" y="260350"/>
            <a:ext cx="7116763" cy="1471613"/>
          </a:xfrm>
          <a:prstGeom prst="rect">
            <a:avLst/>
          </a:prstGeom>
          <a:solidFill>
            <a:schemeClr val="tx1"/>
          </a:solidFill>
          <a:ln w="9525">
            <a:noFill/>
          </a:ln>
        </p:spPr>
        <p:txBody>
          <a:bodyPr lIns="75749" tIns="37874" rIns="75749" bIns="37874">
            <a:spAutoFit/>
          </a:bodyPr>
          <a:p>
            <a:pPr defTabSz="757555"/>
            <a:r>
              <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rPr>
              <a:t>工业工程当前发展</a:t>
            </a:r>
            <a:endParaRPr lang="zh-CN" altLang="en-US" b="1" dirty="0">
              <a:solidFill>
                <a:srgbClr val="FF3300"/>
              </a:solidFill>
              <a:effectLst>
                <a:outerShdw blurRad="38100" dist="38100" dir="2700000">
                  <a:srgbClr val="000000"/>
                </a:outerShdw>
              </a:effectLst>
              <a:latin typeface="Times New Roman" panose="02020603050405020304" charset="0"/>
              <a:ea typeface="宋体" panose="02010600030101010101" pitchFamily="2" charset="-122"/>
            </a:endParaRPr>
          </a:p>
          <a:p>
            <a:pPr defTabSz="757555" eaLnBrk="0" hangingPunct="0">
              <a:spcBef>
                <a:spcPct val="50000"/>
              </a:spcBef>
            </a:pPr>
            <a:r>
              <a:rPr lang="zh-CN" altLang="en-US" sz="3700" b="1">
                <a:solidFill>
                  <a:srgbClr val="66FF33"/>
                </a:solidFill>
                <a:effectLst>
                  <a:outerShdw blurRad="38100" dist="38100" dir="2700000">
                    <a:srgbClr val="000000"/>
                  </a:outerShdw>
                </a:effectLst>
                <a:latin typeface="Impact" panose="020B0806030902050204" pitchFamily="34" charset="0"/>
                <a:ea typeface="华文新魏" panose="02010800040101010101" pitchFamily="2" charset="-122"/>
              </a:rPr>
              <a:t>                               </a:t>
            </a:r>
            <a:r>
              <a:rPr lang="en-US" altLang="zh-CN" sz="2800" b="1">
                <a:solidFill>
                  <a:srgbClr val="FF3300"/>
                </a:solidFill>
                <a:effectLst>
                  <a:outerShdw blurRad="38100" dist="38100" dir="2700000">
                    <a:srgbClr val="000000"/>
                  </a:outerShdw>
                </a:effectLst>
                <a:latin typeface="Impact" panose="020B0806030902050204" pitchFamily="34" charset="0"/>
                <a:ea typeface="黑体" panose="02010609060101010101" pitchFamily="2" charset="-122"/>
              </a:rPr>
              <a:t>——</a:t>
            </a:r>
            <a:r>
              <a:rPr lang="en-US" altLang="zh-CN" sz="28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 TOC</a:t>
            </a:r>
            <a:r>
              <a:rPr lang="zh-CN" altLang="en-US" sz="28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的的核心概念</a:t>
            </a:r>
            <a:endParaRPr lang="zh-CN" altLang="en-US" sz="28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p:txBody>
      </p:sp>
      <p:sp>
        <p:nvSpPr>
          <p:cNvPr id="80899" name="文本框 80898"/>
          <p:cNvSpPr txBox="1"/>
          <p:nvPr/>
        </p:nvSpPr>
        <p:spPr>
          <a:xfrm>
            <a:off x="1139825" y="2024063"/>
            <a:ext cx="8004175" cy="4379912"/>
          </a:xfrm>
          <a:prstGeom prst="rect">
            <a:avLst/>
          </a:prstGeom>
          <a:solidFill>
            <a:schemeClr val="tx1"/>
          </a:solidFill>
          <a:ln w="9525">
            <a:noFill/>
          </a:ln>
        </p:spPr>
        <p:txBody>
          <a:bodyPr lIns="75749" tIns="37874" rIns="75749" bIns="37874">
            <a:spAutoFit/>
          </a:bodyPr>
          <a:p>
            <a:pPr defTabSz="757555" eaLnBrk="0" hangingPunct="0">
              <a:spcBef>
                <a:spcPct val="50000"/>
              </a:spcBef>
              <a:buBlip>
                <a:blip r:embed="rId1"/>
              </a:buBlip>
            </a:pPr>
            <a:r>
              <a:rPr lang="en-US" altLang="zh-CN" sz="3000" dirty="0">
                <a:latin typeface="华文新魏" panose="02010800040101010101" pitchFamily="2" charset="-122"/>
                <a:ea typeface="华文新魏" panose="02010800040101010101" pitchFamily="2" charset="-122"/>
              </a:rPr>
              <a:t>  </a:t>
            </a:r>
            <a:r>
              <a:rPr lang="zh-CN" altLang="en-US" sz="2800" b="1" dirty="0">
                <a:solidFill>
                  <a:srgbClr val="FF3300"/>
                </a:solidFill>
                <a:latin typeface="黑体" panose="02010609060101010101" pitchFamily="2" charset="-122"/>
                <a:ea typeface="黑体" panose="02010609060101010101" pitchFamily="2" charset="-122"/>
              </a:rPr>
              <a:t>企业的的目标</a:t>
            </a:r>
            <a:r>
              <a:rPr lang="en-US" altLang="zh-CN" sz="2800" b="1">
                <a:solidFill>
                  <a:srgbClr val="FF3300"/>
                </a:solidFill>
                <a:latin typeface="Times New Roman" panose="02020603050405020304" charset="0"/>
                <a:ea typeface="黑体" panose="02010609060101010101" pitchFamily="2" charset="-122"/>
              </a:rPr>
              <a:t>——</a:t>
            </a:r>
            <a:r>
              <a:rPr lang="zh-CN" altLang="en-US" sz="2800" b="1" dirty="0">
                <a:solidFill>
                  <a:srgbClr val="FF3300"/>
                </a:solidFill>
                <a:latin typeface="黑体" panose="02010609060101010101" pitchFamily="2" charset="-122"/>
                <a:ea typeface="黑体" panose="02010609060101010101" pitchFamily="2" charset="-122"/>
              </a:rPr>
              <a:t>有效产出（</a:t>
            </a:r>
            <a:r>
              <a:rPr lang="en-US" altLang="zh-CN" sz="2800" b="1">
                <a:solidFill>
                  <a:srgbClr val="FF3300"/>
                </a:solidFill>
                <a:latin typeface="黑体" panose="02010609060101010101" pitchFamily="2" charset="-122"/>
                <a:ea typeface="黑体" panose="02010609060101010101" pitchFamily="2" charset="-122"/>
              </a:rPr>
              <a:t>Throughput</a:t>
            </a:r>
            <a:r>
              <a:rPr lang="zh-CN" altLang="en-US" sz="2800" b="1">
                <a:solidFill>
                  <a:srgbClr val="FF3300"/>
                </a:solidFill>
                <a:latin typeface="黑体" panose="02010609060101010101" pitchFamily="2" charset="-122"/>
                <a:ea typeface="黑体" panose="02010609060101010101" pitchFamily="2" charset="-122"/>
              </a:rPr>
              <a:t>）</a:t>
            </a:r>
            <a:endParaRPr lang="zh-CN" altLang="en-US" sz="2800" b="1">
              <a:solidFill>
                <a:srgbClr val="FF3300"/>
              </a:solidFill>
              <a:latin typeface="黑体" panose="02010609060101010101" pitchFamily="2" charset="-122"/>
              <a:ea typeface="黑体" panose="02010609060101010101" pitchFamily="2" charset="-122"/>
            </a:endParaRPr>
          </a:p>
          <a:p>
            <a:pPr defTabSz="757555" eaLnBrk="0" hangingPunct="0">
              <a:spcBef>
                <a:spcPct val="50000"/>
              </a:spcBef>
              <a:buBlip>
                <a:blip r:embed="rId1"/>
              </a:buBlip>
            </a:pPr>
            <a:r>
              <a:rPr lang="zh-CN" altLang="en-US" sz="2800" b="1">
                <a:solidFill>
                  <a:srgbClr val="FF3300"/>
                </a:solidFill>
                <a:latin typeface="黑体" panose="02010609060101010101" pitchFamily="2" charset="-122"/>
                <a:ea typeface="黑体" panose="02010609060101010101" pitchFamily="2" charset="-122"/>
              </a:rPr>
              <a:t>  </a:t>
            </a:r>
            <a:r>
              <a:rPr lang="zh-CN" altLang="en-US" sz="2800" b="1" dirty="0">
                <a:solidFill>
                  <a:srgbClr val="FF3300"/>
                </a:solidFill>
                <a:latin typeface="黑体" panose="02010609060101010101" pitchFamily="2" charset="-122"/>
                <a:ea typeface="黑体" panose="02010609060101010101" pitchFamily="2" charset="-122"/>
              </a:rPr>
              <a:t>约束</a:t>
            </a:r>
            <a:r>
              <a:rPr lang="en-US" altLang="zh-CN" sz="2800" b="1">
                <a:solidFill>
                  <a:srgbClr val="FF3300"/>
                </a:solidFill>
                <a:latin typeface="Times New Roman" panose="02020603050405020304" charset="0"/>
                <a:ea typeface="黑体" panose="02010609060101010101" pitchFamily="2" charset="-122"/>
              </a:rPr>
              <a:t>——</a:t>
            </a:r>
            <a:r>
              <a:rPr lang="en-US" altLang="zh-CN" sz="2800" b="1">
                <a:solidFill>
                  <a:srgbClr val="FF3300"/>
                </a:solidFill>
                <a:latin typeface="黑体" panose="02010609060101010101" pitchFamily="2" charset="-122"/>
                <a:ea typeface="黑体" panose="02010609060101010101" pitchFamily="2" charset="-122"/>
              </a:rPr>
              <a:t> </a:t>
            </a:r>
            <a:r>
              <a:rPr lang="zh-CN" altLang="en-US" sz="2800" b="1" dirty="0">
                <a:solidFill>
                  <a:srgbClr val="FF3300"/>
                </a:solidFill>
                <a:latin typeface="黑体" panose="02010609060101010101" pitchFamily="2" charset="-122"/>
                <a:ea typeface="黑体" panose="02010609060101010101" pitchFamily="2" charset="-122"/>
              </a:rPr>
              <a:t>一个链条的强度决定最薄弱环节的  强度，即瓶颈寻找瓶颈</a:t>
            </a:r>
            <a:r>
              <a:rPr lang="zh-CN" altLang="en-US" sz="2800" b="1" dirty="0">
                <a:solidFill>
                  <a:srgbClr val="FF3300"/>
                </a:solidFill>
                <a:latin typeface="黑体" panose="02010609060101010101" pitchFamily="2" charset="-122"/>
                <a:ea typeface="黑体" panose="02010609060101010101" pitchFamily="2" charset="-122"/>
                <a:sym typeface="Wingdings 3" panose="05040102010807070707" pitchFamily="18" charset="2"/>
              </a:rPr>
              <a:t>，</a:t>
            </a:r>
            <a:r>
              <a:rPr lang="zh-CN" altLang="en-US" sz="2800" b="1" dirty="0">
                <a:solidFill>
                  <a:srgbClr val="FF3300"/>
                </a:solidFill>
                <a:latin typeface="黑体" panose="02010609060101010101" pitchFamily="2" charset="-122"/>
                <a:ea typeface="黑体" panose="02010609060101010101" pitchFamily="2" charset="-122"/>
              </a:rPr>
              <a:t>解除它，转移下一个瓶颈</a:t>
            </a:r>
            <a:endParaRPr lang="zh-CN" altLang="en-US" sz="2800" b="1" dirty="0">
              <a:solidFill>
                <a:srgbClr val="FF3300"/>
              </a:solidFill>
              <a:latin typeface="黑体" panose="02010609060101010101" pitchFamily="2" charset="-122"/>
              <a:ea typeface="黑体" panose="02010609060101010101" pitchFamily="2" charset="-122"/>
            </a:endParaRPr>
          </a:p>
          <a:p>
            <a:pPr defTabSz="757555" eaLnBrk="0" hangingPunct="0">
              <a:spcBef>
                <a:spcPct val="50000"/>
              </a:spcBef>
              <a:buBlip>
                <a:blip r:embed="rId1"/>
              </a:buBlip>
            </a:pPr>
            <a:r>
              <a:rPr lang="zh-CN" altLang="en-US" sz="2800" b="1" dirty="0">
                <a:solidFill>
                  <a:srgbClr val="FF3300"/>
                </a:solidFill>
                <a:latin typeface="黑体" panose="02010609060101010101" pitchFamily="2" charset="-122"/>
                <a:ea typeface="黑体" panose="02010609060101010101" pitchFamily="2" charset="-122"/>
              </a:rPr>
              <a:t>  企业类型</a:t>
            </a:r>
            <a:r>
              <a:rPr lang="en-US" altLang="zh-CN" sz="2800" b="1">
                <a:solidFill>
                  <a:srgbClr val="FF3300"/>
                </a:solidFill>
                <a:latin typeface="Times New Roman" panose="02020603050405020304" charset="0"/>
                <a:ea typeface="黑体" panose="02010609060101010101" pitchFamily="2" charset="-122"/>
              </a:rPr>
              <a:t>——</a:t>
            </a:r>
            <a:r>
              <a:rPr lang="en-US" altLang="zh-CN" sz="2800" b="1">
                <a:solidFill>
                  <a:srgbClr val="FF3300"/>
                </a:solidFill>
                <a:latin typeface="黑体" panose="02010609060101010101" pitchFamily="2" charset="-122"/>
                <a:ea typeface="黑体" panose="02010609060101010101" pitchFamily="2" charset="-122"/>
              </a:rPr>
              <a:t> </a:t>
            </a:r>
            <a:r>
              <a:rPr lang="zh-CN" altLang="en-US" sz="2800" b="1" dirty="0">
                <a:solidFill>
                  <a:srgbClr val="FF3300"/>
                </a:solidFill>
                <a:latin typeface="黑体" panose="02010609060101010101" pitchFamily="2" charset="-122"/>
                <a:ea typeface="黑体" panose="02010609060101010101" pitchFamily="2" charset="-122"/>
              </a:rPr>
              <a:t>从“物流”过程看，分为：</a:t>
            </a:r>
            <a:endParaRPr lang="zh-CN" altLang="en-US" sz="2800" b="1" dirty="0">
              <a:solidFill>
                <a:srgbClr val="FF3300"/>
              </a:solidFill>
              <a:latin typeface="黑体" panose="02010609060101010101" pitchFamily="2" charset="-122"/>
              <a:ea typeface="黑体" panose="02010609060101010101" pitchFamily="2" charset="-122"/>
            </a:endParaRPr>
          </a:p>
          <a:p>
            <a:pPr defTabSz="757555" eaLnBrk="0" hangingPunct="0">
              <a:buNone/>
            </a:pPr>
            <a:r>
              <a:rPr lang="zh-CN" altLang="zh-CN" sz="2800" b="1" dirty="0">
                <a:solidFill>
                  <a:srgbClr val="FF3300"/>
                </a:solidFill>
                <a:latin typeface="黑体" panose="02010609060101010101" pitchFamily="2" charset="-122"/>
                <a:ea typeface="黑体" panose="02010609060101010101" pitchFamily="2" charset="-122"/>
              </a:rPr>
              <a:t>			      </a:t>
            </a:r>
            <a:r>
              <a:rPr lang="en-US" altLang="zh-CN" sz="2800" b="1">
                <a:solidFill>
                  <a:srgbClr val="FF3300"/>
                </a:solidFill>
                <a:latin typeface="黑体" panose="02010609060101010101" pitchFamily="2" charset="-122"/>
                <a:ea typeface="黑体" panose="02010609060101010101" pitchFamily="2" charset="-122"/>
              </a:rPr>
              <a:t>V,A,T</a:t>
            </a:r>
            <a:r>
              <a:rPr lang="zh-CN" altLang="en-US" sz="2800" b="1" dirty="0">
                <a:solidFill>
                  <a:srgbClr val="FF3300"/>
                </a:solidFill>
                <a:latin typeface="黑体" panose="02010609060101010101" pitchFamily="2" charset="-122"/>
                <a:ea typeface="黑体" panose="02010609060101010101" pitchFamily="2" charset="-122"/>
              </a:rPr>
              <a:t>三种</a:t>
            </a:r>
            <a:endParaRPr lang="zh-CN" altLang="en-US" sz="2800" b="1" dirty="0">
              <a:solidFill>
                <a:srgbClr val="FF3300"/>
              </a:solidFill>
              <a:latin typeface="黑体" panose="02010609060101010101" pitchFamily="2" charset="-122"/>
              <a:ea typeface="黑体" panose="02010609060101010101" pitchFamily="2" charset="-122"/>
            </a:endParaRPr>
          </a:p>
          <a:p>
            <a:pPr defTabSz="757555" eaLnBrk="0" hangingPunct="0">
              <a:spcBef>
                <a:spcPct val="50000"/>
              </a:spcBef>
              <a:buBlip>
                <a:blip r:embed="rId1"/>
              </a:buBlip>
            </a:pPr>
            <a:r>
              <a:rPr lang="zh-CN" altLang="en-US" sz="2800" b="1" dirty="0">
                <a:solidFill>
                  <a:srgbClr val="FF3300"/>
                </a:solidFill>
                <a:latin typeface="黑体" panose="02010609060101010101" pitchFamily="2" charset="-122"/>
                <a:ea typeface="黑体" panose="02010609060101010101" pitchFamily="2" charset="-122"/>
              </a:rPr>
              <a:t>  九条原则</a:t>
            </a:r>
            <a:endParaRPr lang="zh-CN" altLang="en-US" sz="2800" b="1" dirty="0">
              <a:solidFill>
                <a:srgbClr val="FF3300"/>
              </a:solidFill>
              <a:latin typeface="黑体" panose="02010609060101010101" pitchFamily="2" charset="-122"/>
              <a:ea typeface="黑体" panose="02010609060101010101" pitchFamily="2" charset="-122"/>
            </a:endParaRPr>
          </a:p>
          <a:p>
            <a:pPr defTabSz="757555" eaLnBrk="0" hangingPunct="0">
              <a:spcBef>
                <a:spcPct val="50000"/>
              </a:spcBef>
              <a:buNone/>
            </a:pPr>
            <a:endParaRPr lang="zh-CN" altLang="zh-CN" sz="2800" b="1">
              <a:solidFill>
                <a:srgbClr val="FF3300"/>
              </a:solidFill>
              <a:latin typeface="黑体" panose="02010609060101010101" pitchFamily="2" charset="-122"/>
              <a:ea typeface="黑体" panose="0201060906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ppt_x"/>
                                          </p:val>
                                        </p:tav>
                                        <p:tav tm="100000">
                                          <p:val>
                                            <p:strVal val="#ppt_x"/>
                                          </p:val>
                                        </p:tav>
                                      </p:tavLst>
                                    </p:anim>
                                    <p:anim calcmode="lin" valueType="num">
                                      <p:cBhvr additive="base">
                                        <p:cTn id="8" dur="500" fill="hold"/>
                                        <p:tgtEl>
                                          <p:spTgt spid="8089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80899"/>
                                        </p:tgtEl>
                                        <p:attrNameLst>
                                          <p:attrName>style.visibility</p:attrName>
                                        </p:attrNameLst>
                                      </p:cBhvr>
                                      <p:to>
                                        <p:strVal val="visible"/>
                                      </p:to>
                                    </p:set>
                                    <p:animEffect transition="in" filter="dissolve">
                                      <p:cBhvr>
                                        <p:cTn id="12" dur="500"/>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nimBg="1"/>
      <p:bldP spid="80899"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314" name="组合 13313"/>
          <p:cNvGrpSpPr/>
          <p:nvPr/>
        </p:nvGrpSpPr>
        <p:grpSpPr>
          <a:xfrm>
            <a:off x="0" y="0"/>
            <a:ext cx="9144000" cy="6858000"/>
            <a:chOff x="336" y="288"/>
            <a:chExt cx="6480" cy="4464"/>
          </a:xfrm>
        </p:grpSpPr>
        <p:sp>
          <p:nvSpPr>
            <p:cNvPr id="13315" name="文本框 13314"/>
            <p:cNvSpPr txBox="1"/>
            <p:nvPr/>
          </p:nvSpPr>
          <p:spPr>
            <a:xfrm>
              <a:off x="5616" y="4416"/>
              <a:ext cx="1008" cy="298"/>
            </a:xfrm>
            <a:prstGeom prst="rect">
              <a:avLst/>
            </a:prstGeom>
            <a:noFill/>
            <a:ln w="9525">
              <a:noFill/>
            </a:ln>
          </p:spPr>
          <p:txBody>
            <a:bodyPr lIns="91436" tIns="45719" rIns="91436" bIns="45719">
              <a:spAutoFit/>
            </a:bodyPr>
            <a:p>
              <a:pPr>
                <a:spcBef>
                  <a:spcPct val="50000"/>
                </a:spcBef>
              </a:pPr>
              <a:fld id="{BB962C8B-B14F-4D97-AF65-F5344CB8AC3E}" type="datetime1">
                <a:rPr lang="zh-CN" altLang="en-US" sz="2400" dirty="0">
                  <a:latin typeface="宋体繁体" pitchFamily="18" charset="-122"/>
                  <a:ea typeface="宋体繁体" pitchFamily="18" charset="-122"/>
                </a:rPr>
              </a:fld>
              <a:endParaRPr lang="zh-CN" altLang="en-US" sz="2400" dirty="0">
                <a:latin typeface="宋体繁体" pitchFamily="18" charset="-122"/>
                <a:ea typeface="宋体繁体" pitchFamily="18" charset="-122"/>
              </a:endParaRPr>
            </a:p>
          </p:txBody>
        </p:sp>
        <p:grpSp>
          <p:nvGrpSpPr>
            <p:cNvPr id="13316" name="组合 13315"/>
            <p:cNvGrpSpPr/>
            <p:nvPr/>
          </p:nvGrpSpPr>
          <p:grpSpPr>
            <a:xfrm>
              <a:off x="336" y="288"/>
              <a:ext cx="6480" cy="4464"/>
              <a:chOff x="336" y="288"/>
              <a:chExt cx="6480" cy="4464"/>
            </a:xfrm>
          </p:grpSpPr>
          <p:sp>
            <p:nvSpPr>
              <p:cNvPr id="13317" name="矩形 13316"/>
              <p:cNvSpPr/>
              <p:nvPr/>
            </p:nvSpPr>
            <p:spPr>
              <a:xfrm>
                <a:off x="336" y="288"/>
                <a:ext cx="6480" cy="446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3318" name="直接连接符 13317"/>
              <p:cNvSpPr/>
              <p:nvPr/>
            </p:nvSpPr>
            <p:spPr>
              <a:xfrm>
                <a:off x="336" y="4320"/>
                <a:ext cx="6480" cy="0"/>
              </a:xfrm>
              <a:prstGeom prst="line">
                <a:avLst/>
              </a:prstGeom>
              <a:ln w="9525" cap="flat" cmpd="sng">
                <a:solidFill>
                  <a:schemeClr val="tx1"/>
                </a:solidFill>
                <a:prstDash val="solid"/>
                <a:headEnd type="none" w="med" len="med"/>
                <a:tailEnd type="none" w="med" len="med"/>
              </a:ln>
            </p:spPr>
          </p:sp>
          <p:sp>
            <p:nvSpPr>
              <p:cNvPr id="13319" name="直接连接符 13318"/>
              <p:cNvSpPr/>
              <p:nvPr/>
            </p:nvSpPr>
            <p:spPr>
              <a:xfrm>
                <a:off x="5424" y="4320"/>
                <a:ext cx="0" cy="432"/>
              </a:xfrm>
              <a:prstGeom prst="line">
                <a:avLst/>
              </a:prstGeom>
              <a:ln w="9525" cap="flat" cmpd="sng">
                <a:solidFill>
                  <a:schemeClr val="tx1"/>
                </a:solidFill>
                <a:prstDash val="solid"/>
                <a:headEnd type="none" w="med" len="med"/>
                <a:tailEnd type="none" w="med" len="med"/>
              </a:ln>
            </p:spPr>
          </p:sp>
          <p:pic>
            <p:nvPicPr>
              <p:cNvPr id="13320" name="图片 13319" descr="biao1"/>
              <p:cNvPicPr>
                <a:picLocks noChangeAspect="1"/>
              </p:cNvPicPr>
              <p:nvPr/>
            </p:nvPicPr>
            <p:blipFill>
              <a:blip r:embed="rId1"/>
              <a:stretch>
                <a:fillRect/>
              </a:stretch>
            </p:blipFill>
            <p:spPr>
              <a:xfrm>
                <a:off x="336" y="4320"/>
                <a:ext cx="768" cy="432"/>
              </a:xfrm>
              <a:prstGeom prst="rect">
                <a:avLst/>
              </a:prstGeom>
              <a:noFill/>
              <a:ln w="9525">
                <a:noFill/>
              </a:ln>
            </p:spPr>
          </p:pic>
        </p:grpSp>
      </p:grpSp>
      <p:sp>
        <p:nvSpPr>
          <p:cNvPr id="13322" name="标题 13321"/>
          <p:cNvSpPr>
            <a:spLocks noGrp="1"/>
          </p:cNvSpPr>
          <p:nvPr>
            <p:ph type="title"/>
          </p:nvPr>
        </p:nvSpPr>
        <p:spPr>
          <a:xfrm>
            <a:off x="1231900" y="719138"/>
            <a:ext cx="7327900" cy="914400"/>
          </a:xfrm>
          <a:solidFill>
            <a:schemeClr val="tx1"/>
          </a:solidFill>
          <a:ln/>
        </p:spPr>
        <p:txBody>
          <a:bodyPr anchor="b" anchorCtr="0">
            <a:spAutoFit/>
          </a:bodyPr>
          <a:p>
            <a:r>
              <a:rPr lang="en-US" altLang="zh-CN" sz="5400" dirty="0">
                <a:solidFill>
                  <a:srgbClr val="FF3300"/>
                </a:solidFill>
                <a:ea typeface="隶书" panose="02010509060101010101" pitchFamily="49" charset="-122"/>
              </a:rPr>
              <a:t>     </a:t>
            </a:r>
            <a:r>
              <a:rPr lang="zh-CN" altLang="en-US" sz="5400" dirty="0">
                <a:solidFill>
                  <a:srgbClr val="FF3300"/>
                </a:solidFill>
                <a:ea typeface="隶书" panose="02010509060101010101" pitchFamily="49" charset="-122"/>
              </a:rPr>
              <a:t>管理的历史总结</a:t>
            </a:r>
            <a:endParaRPr lang="zh-CN" altLang="en-US" sz="5400" dirty="0">
              <a:solidFill>
                <a:srgbClr val="FF3300"/>
              </a:solidFill>
              <a:ea typeface="隶书" panose="02010509060101010101" pitchFamily="49" charset="-122"/>
            </a:endParaRPr>
          </a:p>
        </p:txBody>
      </p:sp>
      <p:sp>
        <p:nvSpPr>
          <p:cNvPr id="13323" name="文本框 13322"/>
          <p:cNvSpPr txBox="1"/>
          <p:nvPr/>
        </p:nvSpPr>
        <p:spPr>
          <a:xfrm>
            <a:off x="1295400" y="1698625"/>
            <a:ext cx="7324725" cy="4359275"/>
          </a:xfrm>
          <a:prstGeom prst="rect">
            <a:avLst/>
          </a:prstGeom>
          <a:solidFill>
            <a:schemeClr val="tx1"/>
          </a:solidFill>
          <a:ln w="9525">
            <a:noFill/>
          </a:ln>
        </p:spPr>
        <p:txBody>
          <a:bodyPr lIns="91436" tIns="45719" rIns="91436" bIns="45719">
            <a:spAutoFit/>
          </a:bodyPr>
          <a:p>
            <a:pPr marL="457200" indent="-457200">
              <a:spcBef>
                <a:spcPct val="50000"/>
              </a:spcBef>
            </a:pPr>
            <a:endParaRPr lang="en-US" altLang="zh-CN" sz="4000" dirty="0">
              <a:solidFill>
                <a:schemeClr val="bg1"/>
              </a:solidFill>
              <a:latin typeface="Times New Roman" panose="02020603050405020304" charset="0"/>
              <a:ea typeface="宋体" panose="02010600030101010101" pitchFamily="2" charset="-122"/>
            </a:endParaRPr>
          </a:p>
          <a:p>
            <a:pPr marL="457200" indent="-457200">
              <a:spcBef>
                <a:spcPct val="50000"/>
              </a:spcBef>
            </a:pPr>
            <a:r>
              <a:rPr lang="en-US" altLang="zh-CN" sz="4000" dirty="0">
                <a:solidFill>
                  <a:schemeClr val="bg1"/>
                </a:solidFill>
                <a:latin typeface="Times New Roman" panose="02020603050405020304" charset="0"/>
                <a:ea typeface="宋体" panose="02010600030101010101" pitchFamily="2" charset="-122"/>
              </a:rPr>
              <a:t>          </a:t>
            </a:r>
            <a:r>
              <a:rPr lang="en-US" altLang="zh-CN" sz="4000" b="1">
                <a:solidFill>
                  <a:srgbClr val="FF0066"/>
                </a:solidFill>
                <a:latin typeface="黑体" panose="02010609060101010101" pitchFamily="2" charset="-122"/>
                <a:ea typeface="黑体" panose="02010609060101010101" pitchFamily="2" charset="-122"/>
              </a:rPr>
              <a:t>1. </a:t>
            </a:r>
            <a:r>
              <a:rPr lang="zh-CN" altLang="en-US" sz="4000" b="1" dirty="0">
                <a:solidFill>
                  <a:srgbClr val="FF0066"/>
                </a:solidFill>
                <a:latin typeface="黑体" panose="02010609060101010101" pitchFamily="2" charset="-122"/>
                <a:ea typeface="黑体" panose="02010609060101010101" pitchFamily="2" charset="-122"/>
              </a:rPr>
              <a:t>两个学派</a:t>
            </a:r>
            <a:endParaRPr lang="zh-CN" altLang="en-US" sz="4000" b="1" dirty="0">
              <a:solidFill>
                <a:srgbClr val="FF0066"/>
              </a:solidFill>
              <a:latin typeface="黑体" panose="02010609060101010101" pitchFamily="2" charset="-122"/>
              <a:ea typeface="黑体" panose="02010609060101010101" pitchFamily="2" charset="-122"/>
            </a:endParaRPr>
          </a:p>
          <a:p>
            <a:pPr marL="457200" indent="-457200">
              <a:spcBef>
                <a:spcPct val="50000"/>
              </a:spcBef>
            </a:pPr>
            <a:r>
              <a:rPr lang="zh-CN" altLang="en-US" sz="4000" b="1" dirty="0">
                <a:solidFill>
                  <a:srgbClr val="FF0066"/>
                </a:solidFill>
                <a:latin typeface="黑体" panose="02010609060101010101" pitchFamily="2" charset="-122"/>
                <a:ea typeface="黑体" panose="02010609060101010101" pitchFamily="2" charset="-122"/>
              </a:rPr>
              <a:t>     </a:t>
            </a:r>
            <a:r>
              <a:rPr lang="en-US" altLang="zh-CN" sz="4000" b="1">
                <a:solidFill>
                  <a:srgbClr val="FF0066"/>
                </a:solidFill>
                <a:latin typeface="黑体" panose="02010609060101010101" pitchFamily="2" charset="-122"/>
                <a:ea typeface="黑体" panose="02010609060101010101" pitchFamily="2" charset="-122"/>
              </a:rPr>
              <a:t>2. </a:t>
            </a:r>
            <a:r>
              <a:rPr lang="zh-CN" altLang="en-US" sz="4000" b="1" dirty="0">
                <a:solidFill>
                  <a:srgbClr val="FF0066"/>
                </a:solidFill>
                <a:latin typeface="黑体" panose="02010609060101010101" pitchFamily="2" charset="-122"/>
                <a:ea typeface="黑体" panose="02010609060101010101" pitchFamily="2" charset="-122"/>
              </a:rPr>
              <a:t>三个阶段</a:t>
            </a:r>
            <a:endParaRPr lang="zh-CN" altLang="en-US" sz="4000" b="1" dirty="0">
              <a:solidFill>
                <a:srgbClr val="FF0066"/>
              </a:solidFill>
              <a:latin typeface="黑体" panose="02010609060101010101" pitchFamily="2" charset="-122"/>
              <a:ea typeface="黑体" panose="02010609060101010101" pitchFamily="2" charset="-122"/>
            </a:endParaRPr>
          </a:p>
          <a:p>
            <a:pPr marL="457200" indent="-457200">
              <a:spcBef>
                <a:spcPct val="50000"/>
              </a:spcBef>
            </a:pPr>
            <a:r>
              <a:rPr lang="zh-CN" altLang="en-US" sz="4000" b="1" dirty="0">
                <a:solidFill>
                  <a:srgbClr val="FF0066"/>
                </a:solidFill>
                <a:latin typeface="黑体" panose="02010609060101010101" pitchFamily="2" charset="-122"/>
                <a:ea typeface="黑体" panose="02010609060101010101" pitchFamily="2" charset="-122"/>
              </a:rPr>
              <a:t>     </a:t>
            </a:r>
            <a:r>
              <a:rPr lang="en-US" altLang="zh-CN" sz="4000" b="1">
                <a:solidFill>
                  <a:srgbClr val="FF0066"/>
                </a:solidFill>
                <a:latin typeface="黑体" panose="02010609060101010101" pitchFamily="2" charset="-122"/>
                <a:ea typeface="黑体" panose="02010609060101010101" pitchFamily="2" charset="-122"/>
              </a:rPr>
              <a:t>3. </a:t>
            </a:r>
            <a:r>
              <a:rPr lang="zh-CN" altLang="en-US" sz="4000" b="1" dirty="0">
                <a:solidFill>
                  <a:srgbClr val="FF0066"/>
                </a:solidFill>
                <a:latin typeface="黑体" panose="02010609060101010101" pitchFamily="2" charset="-122"/>
                <a:ea typeface="黑体" panose="02010609060101010101" pitchFamily="2" charset="-122"/>
              </a:rPr>
              <a:t>永远的三角</a:t>
            </a:r>
            <a:endParaRPr lang="zh-CN" altLang="en-US" sz="4000" dirty="0">
              <a:solidFill>
                <a:srgbClr val="FF0066"/>
              </a:solidFill>
              <a:latin typeface="Times New Roman" panose="02020603050405020304" charset="0"/>
              <a:ea typeface="宋体" panose="02010600030101010101" pitchFamily="2" charset="-122"/>
            </a:endParaRPr>
          </a:p>
          <a:p>
            <a:pPr marL="457200" indent="-457200">
              <a:spcBef>
                <a:spcPct val="50000"/>
              </a:spcBef>
            </a:pPr>
            <a:endParaRPr lang="zh-CN" altLang="en-US" sz="4000" dirty="0">
              <a:solidFill>
                <a:srgbClr val="FF0066"/>
              </a:solidFill>
              <a:latin typeface="Times New Roman" panose="02020603050405020304" charset="0"/>
              <a:ea typeface="宋体" panose="02010600030101010101" pitchFamily="2"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4337"/>
          <p:cNvSpPr>
            <a:spLocks noGrp="1"/>
          </p:cNvSpPr>
          <p:nvPr>
            <p:ph type="title"/>
          </p:nvPr>
        </p:nvSpPr>
        <p:spPr>
          <a:xfrm>
            <a:off x="1219200" y="533400"/>
            <a:ext cx="7772400" cy="838200"/>
          </a:xfrm>
          <a:solidFill>
            <a:schemeClr val="tx1"/>
          </a:solidFill>
          <a:ln/>
        </p:spPr>
        <p:txBody>
          <a:bodyPr anchor="b" anchorCtr="0">
            <a:spAutoFit/>
          </a:bodyPr>
          <a:p>
            <a:r>
              <a:rPr lang="en-US" altLang="zh-CN" sz="4900" dirty="0">
                <a:solidFill>
                  <a:srgbClr val="FF0066"/>
                </a:solidFill>
                <a:ea typeface="隶书" panose="02010509060101010101" pitchFamily="49" charset="-122"/>
              </a:rPr>
              <a:t>      </a:t>
            </a:r>
            <a:r>
              <a:rPr lang="zh-CN" altLang="en-US" sz="4900" b="1" dirty="0">
                <a:solidFill>
                  <a:srgbClr val="FF0066"/>
                </a:solidFill>
                <a:ea typeface="黑体" panose="02010609060101010101" pitchFamily="2" charset="-122"/>
              </a:rPr>
              <a:t>管理的两个学派</a:t>
            </a:r>
            <a:endParaRPr lang="zh-CN" altLang="en-US" sz="4900" dirty="0">
              <a:solidFill>
                <a:srgbClr val="FF0066"/>
              </a:solidFill>
              <a:ea typeface="隶书" panose="02010509060101010101" pitchFamily="49" charset="-122"/>
            </a:endParaRPr>
          </a:p>
        </p:txBody>
      </p:sp>
      <p:sp>
        <p:nvSpPr>
          <p:cNvPr id="14339" name="文本占位符 14338"/>
          <p:cNvSpPr>
            <a:spLocks noGrp="1"/>
          </p:cNvSpPr>
          <p:nvPr>
            <p:ph type="body" idx="1"/>
          </p:nvPr>
        </p:nvSpPr>
        <p:spPr>
          <a:solidFill>
            <a:schemeClr val="tx1"/>
          </a:solidFill>
          <a:ln/>
        </p:spPr>
        <p:txBody>
          <a:bodyPr/>
          <a:p>
            <a:pPr>
              <a:buNone/>
            </a:pPr>
            <a:r>
              <a:rPr lang="en-US" altLang="zh-CN" sz="2800" dirty="0"/>
              <a:t>    </a:t>
            </a:r>
            <a:r>
              <a:rPr lang="en-US" altLang="zh-CN" sz="2800" b="1">
                <a:solidFill>
                  <a:schemeClr val="bg2"/>
                </a:solidFill>
                <a:latin typeface="黑体" panose="02010609060101010101" pitchFamily="2" charset="-122"/>
                <a:ea typeface="黑体" panose="02010609060101010101" pitchFamily="2" charset="-122"/>
              </a:rPr>
              <a:t>1.    </a:t>
            </a:r>
            <a:r>
              <a:rPr lang="zh-CN" altLang="en-US" sz="2800" b="1" dirty="0">
                <a:solidFill>
                  <a:schemeClr val="bg2"/>
                </a:solidFill>
                <a:latin typeface="黑体" panose="02010609060101010101" pitchFamily="2" charset="-122"/>
                <a:ea typeface="黑体" panose="02010609060101010101" pitchFamily="2" charset="-122"/>
              </a:rPr>
              <a:t>经验主义学派</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强调管理问题的复杂性和多样性；</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管理是艺术而不是科学</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a:t>
            </a:r>
            <a:r>
              <a:rPr lang="en-US" altLang="zh-CN" sz="2800" b="1">
                <a:solidFill>
                  <a:schemeClr val="bg2"/>
                </a:solidFill>
                <a:latin typeface="黑体" panose="02010609060101010101" pitchFamily="2" charset="-122"/>
                <a:ea typeface="黑体" panose="02010609060101010101" pitchFamily="2" charset="-122"/>
              </a:rPr>
              <a:t>2.    </a:t>
            </a:r>
            <a:r>
              <a:rPr lang="zh-CN" altLang="en-US" sz="2800" b="1" dirty="0">
                <a:solidFill>
                  <a:schemeClr val="bg2"/>
                </a:solidFill>
                <a:latin typeface="黑体" panose="02010609060101010101" pitchFamily="2" charset="-122"/>
                <a:ea typeface="黑体" panose="02010609060101010101" pitchFamily="2" charset="-122"/>
              </a:rPr>
              <a:t>管理理论学派</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借助现代计算机和信息技术，建立</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不同问题模型，有可能使管理问题精</a:t>
            </a:r>
            <a:endParaRPr lang="zh-CN" altLang="en-US" sz="2800" b="1" dirty="0">
              <a:solidFill>
                <a:schemeClr val="bg2"/>
              </a:solidFill>
              <a:latin typeface="黑体" panose="02010609060101010101" pitchFamily="2" charset="-122"/>
              <a:ea typeface="黑体" panose="02010609060101010101" pitchFamily="2" charset="-122"/>
            </a:endParaRPr>
          </a:p>
          <a:p>
            <a:pPr>
              <a:buNone/>
            </a:pPr>
            <a:r>
              <a:rPr lang="zh-CN" altLang="en-US" sz="2800" b="1" dirty="0">
                <a:solidFill>
                  <a:schemeClr val="bg2"/>
                </a:solidFill>
                <a:latin typeface="黑体" panose="02010609060101010101" pitchFamily="2" charset="-122"/>
                <a:ea typeface="黑体" panose="02010609060101010101" pitchFamily="2" charset="-122"/>
              </a:rPr>
              <a:t>         密化和定量化。</a:t>
            </a:r>
            <a:endParaRPr lang="zh-CN" altLang="en-US" sz="2800" b="1" dirty="0">
              <a:solidFill>
                <a:schemeClr val="bg2"/>
              </a:solidFill>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362" name="组合 15361"/>
          <p:cNvGrpSpPr/>
          <p:nvPr/>
        </p:nvGrpSpPr>
        <p:grpSpPr>
          <a:xfrm>
            <a:off x="0" y="0"/>
            <a:ext cx="9144000" cy="6858000"/>
            <a:chOff x="336" y="288"/>
            <a:chExt cx="6480" cy="4464"/>
          </a:xfrm>
        </p:grpSpPr>
        <p:sp>
          <p:nvSpPr>
            <p:cNvPr id="15363" name="文本框 15362"/>
            <p:cNvSpPr txBox="1"/>
            <p:nvPr/>
          </p:nvSpPr>
          <p:spPr>
            <a:xfrm>
              <a:off x="5616" y="4416"/>
              <a:ext cx="1008" cy="298"/>
            </a:xfrm>
            <a:prstGeom prst="rect">
              <a:avLst/>
            </a:prstGeom>
            <a:noFill/>
            <a:ln w="9525">
              <a:noFill/>
            </a:ln>
          </p:spPr>
          <p:txBody>
            <a:bodyPr lIns="91436" tIns="45719" rIns="91436" bIns="45719">
              <a:spAutoFit/>
            </a:bodyPr>
            <a:p>
              <a:pPr>
                <a:spcBef>
                  <a:spcPct val="50000"/>
                </a:spcBef>
              </a:pPr>
              <a:fld id="{BB962C8B-B14F-4D97-AF65-F5344CB8AC3E}" type="datetime1">
                <a:rPr lang="zh-CN" altLang="en-US" sz="2400" dirty="0">
                  <a:latin typeface="宋体繁体" pitchFamily="18" charset="-122"/>
                  <a:ea typeface="宋体繁体" pitchFamily="18" charset="-122"/>
                </a:rPr>
              </a:fld>
              <a:endParaRPr lang="zh-CN" altLang="en-US" sz="2400" dirty="0">
                <a:latin typeface="宋体繁体" pitchFamily="18" charset="-122"/>
                <a:ea typeface="宋体繁体" pitchFamily="18" charset="-122"/>
              </a:endParaRPr>
            </a:p>
          </p:txBody>
        </p:sp>
        <p:grpSp>
          <p:nvGrpSpPr>
            <p:cNvPr id="15364" name="组合 15363"/>
            <p:cNvGrpSpPr/>
            <p:nvPr/>
          </p:nvGrpSpPr>
          <p:grpSpPr>
            <a:xfrm>
              <a:off x="336" y="288"/>
              <a:ext cx="6480" cy="4464"/>
              <a:chOff x="336" y="288"/>
              <a:chExt cx="6480" cy="4464"/>
            </a:xfrm>
          </p:grpSpPr>
          <p:sp>
            <p:nvSpPr>
              <p:cNvPr id="15365" name="矩形 15364"/>
              <p:cNvSpPr/>
              <p:nvPr/>
            </p:nvSpPr>
            <p:spPr>
              <a:xfrm>
                <a:off x="336" y="288"/>
                <a:ext cx="6480" cy="4464"/>
              </a:xfrm>
              <a:prstGeom prst="rect">
                <a:avLst/>
              </a:prstGeom>
              <a:noFill/>
              <a:ln w="9525" cap="flat" cmpd="sng">
                <a:solidFill>
                  <a:schemeClr val="tx1"/>
                </a:solidFill>
                <a:prstDash val="solid"/>
                <a:miter/>
                <a:headEnd type="none" w="med" len="med"/>
                <a:tailEnd type="none" w="med" len="med"/>
              </a:ln>
            </p:spPr>
            <p:txBody>
              <a:bodyPr/>
              <a:p>
                <a:endParaRPr lang="zh-CN" altLang="en-US"/>
              </a:p>
            </p:txBody>
          </p:sp>
          <p:sp>
            <p:nvSpPr>
              <p:cNvPr id="15366" name="直接连接符 15365"/>
              <p:cNvSpPr/>
              <p:nvPr/>
            </p:nvSpPr>
            <p:spPr>
              <a:xfrm>
                <a:off x="336" y="4320"/>
                <a:ext cx="6480" cy="0"/>
              </a:xfrm>
              <a:prstGeom prst="line">
                <a:avLst/>
              </a:prstGeom>
              <a:ln w="9525" cap="flat" cmpd="sng">
                <a:solidFill>
                  <a:schemeClr val="tx1"/>
                </a:solidFill>
                <a:prstDash val="solid"/>
                <a:headEnd type="none" w="med" len="med"/>
                <a:tailEnd type="none" w="med" len="med"/>
              </a:ln>
            </p:spPr>
          </p:sp>
          <p:sp>
            <p:nvSpPr>
              <p:cNvPr id="15367" name="直接连接符 15366"/>
              <p:cNvSpPr/>
              <p:nvPr/>
            </p:nvSpPr>
            <p:spPr>
              <a:xfrm>
                <a:off x="5424" y="4320"/>
                <a:ext cx="0" cy="432"/>
              </a:xfrm>
              <a:prstGeom prst="line">
                <a:avLst/>
              </a:prstGeom>
              <a:ln w="9525" cap="flat" cmpd="sng">
                <a:solidFill>
                  <a:schemeClr val="tx1"/>
                </a:solidFill>
                <a:prstDash val="solid"/>
                <a:headEnd type="none" w="med" len="med"/>
                <a:tailEnd type="none" w="med" len="med"/>
              </a:ln>
            </p:spPr>
          </p:sp>
          <p:pic>
            <p:nvPicPr>
              <p:cNvPr id="15368" name="图片 15367" descr="biao1"/>
              <p:cNvPicPr>
                <a:picLocks noChangeAspect="1"/>
              </p:cNvPicPr>
              <p:nvPr/>
            </p:nvPicPr>
            <p:blipFill>
              <a:blip r:embed="rId1"/>
              <a:stretch>
                <a:fillRect/>
              </a:stretch>
            </p:blipFill>
            <p:spPr>
              <a:xfrm>
                <a:off x="336" y="4320"/>
                <a:ext cx="768" cy="432"/>
              </a:xfrm>
              <a:prstGeom prst="rect">
                <a:avLst/>
              </a:prstGeom>
              <a:noFill/>
              <a:ln w="9525">
                <a:noFill/>
              </a:ln>
            </p:spPr>
          </p:pic>
        </p:grpSp>
      </p:grpSp>
      <p:sp>
        <p:nvSpPr>
          <p:cNvPr id="15370" name="标题 15369"/>
          <p:cNvSpPr>
            <a:spLocks noGrp="1"/>
          </p:cNvSpPr>
          <p:nvPr>
            <p:ph type="title"/>
          </p:nvPr>
        </p:nvSpPr>
        <p:spPr>
          <a:xfrm>
            <a:off x="738188" y="381000"/>
            <a:ext cx="8405812" cy="762000"/>
          </a:xfrm>
          <a:solidFill>
            <a:schemeClr val="tx1"/>
          </a:solidFill>
          <a:ln/>
        </p:spPr>
        <p:txBody>
          <a:bodyPr anchor="b" anchorCtr="0">
            <a:spAutoFit/>
          </a:bodyPr>
          <a:p>
            <a:r>
              <a:rPr lang="en-US" altLang="zh-CN" dirty="0">
                <a:solidFill>
                  <a:srgbClr val="FF0000"/>
                </a:solidFill>
                <a:ea typeface="隶书" panose="02010509060101010101" pitchFamily="49" charset="-122"/>
              </a:rPr>
              <a:t>         </a:t>
            </a:r>
            <a:r>
              <a:rPr lang="zh-CN" altLang="en-US" dirty="0">
                <a:solidFill>
                  <a:srgbClr val="FF0000"/>
                </a:solidFill>
                <a:ea typeface="隶书" panose="02010509060101010101" pitchFamily="49" charset="-122"/>
              </a:rPr>
              <a:t>管理发展的三个阶段</a:t>
            </a:r>
            <a:endParaRPr lang="zh-CN" altLang="en-US" dirty="0">
              <a:solidFill>
                <a:srgbClr val="FF0000"/>
              </a:solidFill>
              <a:ea typeface="隶书" panose="02010509060101010101" pitchFamily="49" charset="-122"/>
            </a:endParaRPr>
          </a:p>
        </p:txBody>
      </p:sp>
      <p:sp>
        <p:nvSpPr>
          <p:cNvPr id="15371" name="文本框 15370"/>
          <p:cNvSpPr txBox="1"/>
          <p:nvPr/>
        </p:nvSpPr>
        <p:spPr>
          <a:xfrm>
            <a:off x="738188" y="1219200"/>
            <a:ext cx="8405812" cy="4656138"/>
          </a:xfrm>
          <a:prstGeom prst="rect">
            <a:avLst/>
          </a:prstGeom>
          <a:solidFill>
            <a:schemeClr val="tx1"/>
          </a:solidFill>
          <a:ln w="9525">
            <a:noFill/>
          </a:ln>
        </p:spPr>
        <p:txBody>
          <a:bodyPr lIns="91436" tIns="45719" rIns="91436" bIns="45719">
            <a:spAutoFit/>
          </a:bodyPr>
          <a:p>
            <a:pPr marL="457200" indent="-457200">
              <a:spcBef>
                <a:spcPct val="50000"/>
              </a:spcBef>
            </a:pPr>
            <a:r>
              <a:rPr lang="en-US" altLang="zh-CN" sz="2400" b="1">
                <a:solidFill>
                  <a:schemeClr val="bg2"/>
                </a:solidFill>
                <a:latin typeface="黑体" panose="02010609060101010101" pitchFamily="2" charset="-122"/>
                <a:ea typeface="黑体" panose="02010609060101010101" pitchFamily="2" charset="-122"/>
              </a:rPr>
              <a:t>1.  </a:t>
            </a:r>
            <a:r>
              <a:rPr lang="zh-CN" altLang="en-US" sz="2400" b="1" dirty="0">
                <a:solidFill>
                  <a:schemeClr val="bg2"/>
                </a:solidFill>
                <a:latin typeface="黑体" panose="02010609060101010101" pitchFamily="2" charset="-122"/>
                <a:ea typeface="黑体" panose="02010609060101010101" pitchFamily="2" charset="-122"/>
              </a:rPr>
              <a:t>机械模型</a:t>
            </a:r>
            <a:endParaRPr lang="zh-CN" altLang="en-US" sz="2400" b="1">
              <a:solidFill>
                <a:schemeClr val="bg2"/>
              </a:solidFill>
              <a:latin typeface="黑体" panose="02010609060101010101" pitchFamily="2" charset="-122"/>
              <a:ea typeface="黑体" panose="02010609060101010101" pitchFamily="2" charset="-122"/>
            </a:endParaRPr>
          </a:p>
          <a:p>
            <a:pPr marL="457200" indent="-457200">
              <a:spcBef>
                <a:spcPct val="50000"/>
              </a:spcBef>
            </a:pPr>
            <a:r>
              <a:rPr lang="zh-CN" altLang="en-US" sz="2400" b="1">
                <a:solidFill>
                  <a:schemeClr val="bg2"/>
                </a:solidFill>
                <a:latin typeface="黑体" panose="02010609060101010101" pitchFamily="2" charset="-122"/>
                <a:ea typeface="黑体" panose="02010609060101010101" pitchFamily="2" charset="-122"/>
              </a:rPr>
              <a:t>      </a:t>
            </a:r>
            <a:r>
              <a:rPr lang="zh-CN" altLang="en-US" sz="2400" b="1" dirty="0">
                <a:solidFill>
                  <a:schemeClr val="bg2"/>
                </a:solidFill>
                <a:latin typeface="黑体" panose="02010609060101010101" pitchFamily="2" charset="-122"/>
                <a:ea typeface="黑体" panose="02010609060101010101" pitchFamily="2" charset="-122"/>
              </a:rPr>
              <a:t>把一个组织看成是一台机器，每一个工人看做是机器的零件，都按一定的次序周而复始地操作。</a:t>
            </a:r>
            <a:endParaRPr lang="zh-CN" altLang="en-US" sz="2400" b="1" dirty="0">
              <a:solidFill>
                <a:schemeClr val="bg2"/>
              </a:solidFill>
              <a:latin typeface="黑体" panose="02010609060101010101" pitchFamily="2" charset="-122"/>
              <a:ea typeface="黑体" panose="02010609060101010101" pitchFamily="2" charset="-122"/>
            </a:endParaRPr>
          </a:p>
          <a:p>
            <a:pPr marL="457200" indent="-457200">
              <a:spcBef>
                <a:spcPct val="50000"/>
              </a:spcBef>
            </a:pPr>
            <a:r>
              <a:rPr lang="en-US" altLang="zh-CN" sz="2400" b="1">
                <a:solidFill>
                  <a:schemeClr val="bg2"/>
                </a:solidFill>
                <a:latin typeface="黑体" panose="02010609060101010101" pitchFamily="2" charset="-122"/>
                <a:ea typeface="黑体" panose="02010609060101010101" pitchFamily="2" charset="-122"/>
              </a:rPr>
              <a:t>2. </a:t>
            </a:r>
            <a:r>
              <a:rPr lang="zh-CN" altLang="en-US" sz="2400" b="1" dirty="0">
                <a:solidFill>
                  <a:schemeClr val="bg2"/>
                </a:solidFill>
                <a:latin typeface="黑体" panose="02010609060101010101" pitchFamily="2" charset="-122"/>
                <a:ea typeface="黑体" panose="02010609060101010101" pitchFamily="2" charset="-122"/>
              </a:rPr>
              <a:t>生物模型</a:t>
            </a:r>
            <a:endParaRPr lang="zh-CN" altLang="en-US" sz="2400" b="1" dirty="0">
              <a:solidFill>
                <a:schemeClr val="bg2"/>
              </a:solidFill>
              <a:latin typeface="黑体" panose="02010609060101010101" pitchFamily="2" charset="-122"/>
              <a:ea typeface="黑体" panose="02010609060101010101" pitchFamily="2" charset="-122"/>
            </a:endParaRPr>
          </a:p>
          <a:p>
            <a:pPr marL="457200" indent="-457200">
              <a:spcBef>
                <a:spcPct val="50000"/>
              </a:spcBef>
            </a:pPr>
            <a:r>
              <a:rPr lang="zh-CN" altLang="en-US" sz="2400" b="1" dirty="0">
                <a:solidFill>
                  <a:schemeClr val="bg2"/>
                </a:solidFill>
                <a:latin typeface="黑体" panose="02010609060101010101" pitchFamily="2" charset="-122"/>
                <a:ea typeface="黑体" panose="02010609060101010101" pitchFamily="2" charset="-122"/>
              </a:rPr>
              <a:t>      体现了组织与生物体的相似性，组织的各个部分从总体满足生物体的需要。可以适应环境的缓慢的变化。就如人在睡觉，心装脏、呼吸系统仍然工作。</a:t>
            </a:r>
            <a:endParaRPr lang="zh-CN" altLang="en-US" sz="2400" b="1" dirty="0">
              <a:solidFill>
                <a:schemeClr val="bg2"/>
              </a:solidFill>
              <a:latin typeface="黑体" panose="02010609060101010101" pitchFamily="2" charset="-122"/>
              <a:ea typeface="黑体" panose="02010609060101010101" pitchFamily="2" charset="-122"/>
            </a:endParaRPr>
          </a:p>
          <a:p>
            <a:pPr marL="457200" indent="-457200">
              <a:spcBef>
                <a:spcPct val="50000"/>
              </a:spcBef>
            </a:pPr>
            <a:r>
              <a:rPr lang="en-US" altLang="zh-CN" sz="2400" b="1">
                <a:solidFill>
                  <a:schemeClr val="bg2"/>
                </a:solidFill>
                <a:latin typeface="黑体" panose="02010609060101010101" pitchFamily="2" charset="-122"/>
                <a:ea typeface="黑体" panose="02010609060101010101" pitchFamily="2" charset="-122"/>
              </a:rPr>
              <a:t>3. </a:t>
            </a:r>
            <a:r>
              <a:rPr lang="zh-CN" altLang="en-US" sz="2400" b="1" dirty="0">
                <a:solidFill>
                  <a:schemeClr val="bg2"/>
                </a:solidFill>
                <a:latin typeface="黑体" panose="02010609060101010101" pitchFamily="2" charset="-122"/>
                <a:ea typeface="黑体" panose="02010609060101010101" pitchFamily="2" charset="-122"/>
              </a:rPr>
              <a:t>社会模型</a:t>
            </a:r>
            <a:endParaRPr lang="zh-CN" altLang="en-US" sz="2400" b="1" dirty="0">
              <a:solidFill>
                <a:schemeClr val="bg2"/>
              </a:solidFill>
              <a:latin typeface="黑体" panose="02010609060101010101" pitchFamily="2" charset="-122"/>
              <a:ea typeface="黑体" panose="02010609060101010101" pitchFamily="2" charset="-122"/>
            </a:endParaRPr>
          </a:p>
          <a:p>
            <a:pPr marL="457200" indent="-457200">
              <a:spcBef>
                <a:spcPct val="50000"/>
              </a:spcBef>
            </a:pPr>
            <a:r>
              <a:rPr lang="zh-CN" altLang="en-US" sz="2400" b="1" dirty="0">
                <a:solidFill>
                  <a:schemeClr val="bg2"/>
                </a:solidFill>
                <a:latin typeface="黑体" panose="02010609060101010101" pitchFamily="2" charset="-122"/>
                <a:ea typeface="黑体" panose="02010609060101010101" pitchFamily="2" charset="-122"/>
              </a:rPr>
              <a:t>      各个个体组成的社会，每个个体都能独立思考和学习，相互影响、彼此适应。创造一个学习型组织。</a:t>
            </a:r>
            <a:endParaRPr lang="zh-CN" altLang="en-US" sz="2400" b="1" dirty="0">
              <a:solidFill>
                <a:schemeClr val="bg2"/>
              </a:solidFill>
              <a:latin typeface="黑体" panose="02010609060101010101" pitchFamily="2" charset="-122"/>
              <a:ea typeface="黑体" panose="02010609060101010101" pitchFamily="2"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6385"/>
          <p:cNvSpPr>
            <a:spLocks noGrp="1"/>
          </p:cNvSpPr>
          <p:nvPr>
            <p:ph type="title"/>
          </p:nvPr>
        </p:nvSpPr>
        <p:spPr>
          <a:xfrm>
            <a:off x="1143000" y="738188"/>
            <a:ext cx="7772400" cy="838200"/>
          </a:xfrm>
          <a:solidFill>
            <a:schemeClr val="tx1"/>
          </a:solidFill>
          <a:ln/>
        </p:spPr>
        <p:txBody>
          <a:bodyPr anchor="b" anchorCtr="0">
            <a:spAutoFit/>
          </a:bodyPr>
          <a:p>
            <a:r>
              <a:rPr lang="en-US" altLang="zh-CN" dirty="0"/>
              <a:t>        </a:t>
            </a:r>
            <a:r>
              <a:rPr lang="zh-CN" altLang="en-US" sz="4900" dirty="0">
                <a:solidFill>
                  <a:srgbClr val="FF0066"/>
                </a:solidFill>
                <a:latin typeface="隶书" panose="02010509060101010101" pitchFamily="49" charset="-122"/>
                <a:ea typeface="隶书" panose="02010509060101010101" pitchFamily="49" charset="-122"/>
              </a:rPr>
              <a:t>永 远 的 三 角</a:t>
            </a:r>
            <a:endParaRPr lang="zh-CN" altLang="en-US" sz="4900" dirty="0">
              <a:solidFill>
                <a:srgbClr val="FF0066"/>
              </a:solidFill>
            </a:endParaRPr>
          </a:p>
        </p:txBody>
      </p:sp>
      <p:sp>
        <p:nvSpPr>
          <p:cNvPr id="16387" name="文本占位符 16386"/>
          <p:cNvSpPr>
            <a:spLocks noGrp="1"/>
          </p:cNvSpPr>
          <p:nvPr>
            <p:ph type="body" idx="1"/>
          </p:nvPr>
        </p:nvSpPr>
        <p:spPr>
          <a:solidFill>
            <a:schemeClr val="tx1"/>
          </a:solidFill>
          <a:ln/>
        </p:spPr>
        <p:txBody>
          <a:bodyPr/>
          <a:p>
            <a:pPr marL="414655" indent="-414655" defTabSz="1103630">
              <a:buNone/>
            </a:pPr>
            <a:r>
              <a:rPr lang="en-US" altLang="zh-CN" sz="2200" b="1">
                <a:solidFill>
                  <a:schemeClr val="bg2"/>
                </a:solidFill>
                <a:latin typeface="黑体" panose="02010609060101010101" pitchFamily="2" charset="-122"/>
                <a:ea typeface="黑体" panose="02010609060101010101" pitchFamily="2" charset="-122"/>
              </a:rPr>
              <a:t>1.</a:t>
            </a:r>
            <a:r>
              <a:rPr lang="zh-CN" altLang="en-US" sz="2200" b="1" dirty="0">
                <a:solidFill>
                  <a:schemeClr val="bg2"/>
                </a:solidFill>
                <a:latin typeface="黑体" panose="02010609060101010101" pitchFamily="2" charset="-122"/>
                <a:ea typeface="黑体" panose="02010609060101010101" pitchFamily="2" charset="-122"/>
              </a:rPr>
              <a:t>传统的工业工程</a:t>
            </a:r>
            <a:endParaRPr lang="zh-CN" altLang="en-US" sz="22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zh-CN" altLang="en-US" sz="2200" b="1">
                <a:solidFill>
                  <a:schemeClr val="bg2"/>
                </a:solidFill>
                <a:latin typeface="黑体" panose="02010609060101010101" pitchFamily="2" charset="-122"/>
                <a:ea typeface="黑体" panose="02010609060101010101" pitchFamily="2" charset="-122"/>
              </a:rPr>
              <a:t>  </a:t>
            </a:r>
            <a:r>
              <a:rPr lang="en-US" altLang="zh-CN" sz="2200" b="1">
                <a:solidFill>
                  <a:schemeClr val="bg2"/>
                </a:solidFill>
                <a:latin typeface="黑体" panose="02010609060101010101" pitchFamily="2" charset="-122"/>
                <a:ea typeface="黑体" panose="02010609060101010101" pitchFamily="2" charset="-122"/>
              </a:rPr>
              <a:t>Taylor</a:t>
            </a:r>
            <a:r>
              <a:rPr lang="zh-CN" altLang="en-US" sz="2200" b="1" dirty="0">
                <a:solidFill>
                  <a:schemeClr val="bg2"/>
                </a:solidFill>
                <a:latin typeface="黑体" panose="02010609060101010101" pitchFamily="2" charset="-122"/>
                <a:ea typeface="黑体" panose="02010609060101010101" pitchFamily="2" charset="-122"/>
              </a:rPr>
              <a:t>的科学管理， </a:t>
            </a:r>
            <a:endParaRPr lang="zh-CN" altLang="en-US" sz="22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zh-CN" altLang="en-US" sz="2200" b="1" dirty="0">
                <a:solidFill>
                  <a:schemeClr val="bg2"/>
                </a:solidFill>
                <a:latin typeface="黑体" panose="02010609060101010101" pitchFamily="2" charset="-122"/>
                <a:ea typeface="黑体" panose="02010609060101010101" pitchFamily="2" charset="-122"/>
              </a:rPr>
              <a:t>  强调改进工作方法，提高效率和生产率。</a:t>
            </a:r>
            <a:endParaRPr lang="zh-CN" altLang="en-US" sz="22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en-US" altLang="zh-CN" sz="2200" b="1">
                <a:solidFill>
                  <a:schemeClr val="bg2"/>
                </a:solidFill>
                <a:latin typeface="黑体" panose="02010609060101010101" pitchFamily="2" charset="-122"/>
                <a:ea typeface="黑体" panose="02010609060101010101" pitchFamily="2" charset="-122"/>
              </a:rPr>
              <a:t>2.</a:t>
            </a:r>
            <a:r>
              <a:rPr lang="zh-CN" altLang="en-US" sz="2200" b="1" dirty="0">
                <a:solidFill>
                  <a:schemeClr val="bg2"/>
                </a:solidFill>
                <a:latin typeface="黑体" panose="02010609060101010101" pitchFamily="2" charset="-122"/>
                <a:ea typeface="黑体" panose="02010609060101010101" pitchFamily="2" charset="-122"/>
              </a:rPr>
              <a:t>组织理论</a:t>
            </a:r>
            <a:endParaRPr lang="zh-CN" altLang="en-US" sz="22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zh-CN" altLang="en-US" sz="2200" b="1" dirty="0">
                <a:solidFill>
                  <a:schemeClr val="bg2"/>
                </a:solidFill>
                <a:latin typeface="黑体" panose="02010609060101010101" pitchFamily="2" charset="-122"/>
                <a:ea typeface="黑体" panose="02010609060101010101" pitchFamily="2" charset="-122"/>
              </a:rPr>
              <a:t>  </a:t>
            </a:r>
            <a:r>
              <a:rPr lang="zh-CN" altLang="en-US" sz="2200" b="1">
                <a:solidFill>
                  <a:schemeClr val="bg2"/>
                </a:solidFill>
                <a:latin typeface="黑体" panose="02010609060101010101" pitchFamily="2" charset="-122"/>
                <a:ea typeface="黑体" panose="02010609060101010101" pitchFamily="2" charset="-122"/>
              </a:rPr>
              <a:t> </a:t>
            </a:r>
            <a:r>
              <a:rPr lang="en-US" altLang="zh-CN" sz="2200" b="1" err="1">
                <a:solidFill>
                  <a:schemeClr val="bg2"/>
                </a:solidFill>
                <a:latin typeface="黑体" panose="02010609060101010101" pitchFamily="2" charset="-122"/>
                <a:ea typeface="黑体" panose="02010609060101010101" pitchFamily="2" charset="-122"/>
              </a:rPr>
              <a:t>Fayol</a:t>
            </a:r>
            <a:r>
              <a:rPr lang="zh-CN" altLang="en-US" sz="2200" b="1" dirty="0">
                <a:solidFill>
                  <a:schemeClr val="bg2"/>
                </a:solidFill>
                <a:latin typeface="黑体" panose="02010609060101010101" pitchFamily="2" charset="-122"/>
                <a:ea typeface="黑体" panose="02010609060101010101" pitchFamily="2" charset="-122"/>
              </a:rPr>
              <a:t>的管理过程理论，认为人的行为无定向性和无序性； </a:t>
            </a:r>
            <a:r>
              <a:rPr lang="en-US" altLang="zh-CN" sz="2200" b="1">
                <a:solidFill>
                  <a:schemeClr val="bg2"/>
                </a:solidFill>
                <a:latin typeface="黑体" panose="02010609060101010101" pitchFamily="2" charset="-122"/>
                <a:ea typeface="黑体" panose="02010609060101010101" pitchFamily="2" charset="-122"/>
              </a:rPr>
              <a:t>Wood-ward</a:t>
            </a:r>
            <a:r>
              <a:rPr lang="zh-CN" altLang="en-US" sz="2200" b="1" dirty="0">
                <a:solidFill>
                  <a:schemeClr val="bg2"/>
                </a:solidFill>
                <a:latin typeface="黑体" panose="02010609060101010101" pitchFamily="2" charset="-122"/>
                <a:ea typeface="黑体" panose="02010609060101010101" pitchFamily="2" charset="-122"/>
              </a:rPr>
              <a:t>的权变学派，认为没有普遍适用的最好方法。适当地组织是很重要的。</a:t>
            </a:r>
            <a:endParaRPr lang="zh-CN" altLang="en-US" sz="22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en-US" altLang="zh-CN" sz="2200" b="1">
                <a:solidFill>
                  <a:schemeClr val="bg2"/>
                </a:solidFill>
                <a:latin typeface="黑体" panose="02010609060101010101" pitchFamily="2" charset="-122"/>
                <a:ea typeface="黑体" panose="02010609060101010101" pitchFamily="2" charset="-122"/>
              </a:rPr>
              <a:t>3. </a:t>
            </a:r>
            <a:r>
              <a:rPr lang="zh-CN" altLang="en-US" sz="2200" b="1" dirty="0">
                <a:solidFill>
                  <a:schemeClr val="bg2"/>
                </a:solidFill>
                <a:latin typeface="黑体" panose="02010609060101010101" pitchFamily="2" charset="-122"/>
                <a:ea typeface="黑体" panose="02010609060101010101" pitchFamily="2" charset="-122"/>
              </a:rPr>
              <a:t>行为学派理论</a:t>
            </a:r>
            <a:endParaRPr lang="zh-CN" altLang="en-US" sz="22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zh-CN" altLang="en-US" sz="2200" b="1" dirty="0">
                <a:solidFill>
                  <a:schemeClr val="bg2"/>
                </a:solidFill>
                <a:latin typeface="黑体" panose="02010609060101010101" pitchFamily="2" charset="-122"/>
                <a:ea typeface="黑体" panose="02010609060101010101" pitchFamily="2" charset="-122"/>
              </a:rPr>
              <a:t>  </a:t>
            </a:r>
            <a:r>
              <a:rPr lang="zh-CN" altLang="en-US" sz="2200" b="1">
                <a:solidFill>
                  <a:schemeClr val="bg2"/>
                </a:solidFill>
                <a:latin typeface="黑体" panose="02010609060101010101" pitchFamily="2" charset="-122"/>
                <a:ea typeface="黑体" panose="02010609060101010101" pitchFamily="2" charset="-122"/>
              </a:rPr>
              <a:t> </a:t>
            </a:r>
            <a:r>
              <a:rPr lang="en-US" altLang="zh-CN" sz="2200" b="1" err="1">
                <a:solidFill>
                  <a:schemeClr val="bg2"/>
                </a:solidFill>
                <a:latin typeface="黑体" panose="02010609060101010101" pitchFamily="2" charset="-122"/>
                <a:ea typeface="黑体" panose="02010609060101010101" pitchFamily="2" charset="-122"/>
              </a:rPr>
              <a:t>Maslow</a:t>
            </a:r>
            <a:r>
              <a:rPr lang="zh-CN" altLang="en-US" sz="2200" b="1" dirty="0">
                <a:solidFill>
                  <a:schemeClr val="bg2"/>
                </a:solidFill>
                <a:latin typeface="黑体" panose="02010609060101010101" pitchFamily="2" charset="-122"/>
                <a:ea typeface="黑体" panose="02010609060101010101" pitchFamily="2" charset="-122"/>
              </a:rPr>
              <a:t>的需求金字塔，</a:t>
            </a:r>
            <a:r>
              <a:rPr lang="en-US" altLang="zh-CN" sz="2200" b="1" err="1">
                <a:solidFill>
                  <a:schemeClr val="bg2"/>
                </a:solidFill>
                <a:latin typeface="黑体" panose="02010609060101010101" pitchFamily="2" charset="-122"/>
                <a:ea typeface="黑体" panose="02010609060101010101" pitchFamily="2" charset="-122"/>
              </a:rPr>
              <a:t>Herzberg</a:t>
            </a:r>
            <a:r>
              <a:rPr lang="zh-CN" altLang="en-US" sz="2200" b="1" dirty="0">
                <a:solidFill>
                  <a:schemeClr val="bg2"/>
                </a:solidFill>
                <a:latin typeface="黑体" panose="02010609060101010101" pitchFamily="2" charset="-122"/>
                <a:ea typeface="黑体" panose="02010609060101010101" pitchFamily="2" charset="-122"/>
              </a:rPr>
              <a:t>的满意和不满意调查</a:t>
            </a:r>
            <a:r>
              <a:rPr lang="zh-CN" altLang="en-US" sz="2200" dirty="0">
                <a:solidFill>
                  <a:schemeClr val="bg2"/>
                </a:solidFill>
                <a:latin typeface="宋体" panose="02010600030101010101" pitchFamily="2" charset="-122"/>
              </a:rPr>
              <a:t>。</a:t>
            </a:r>
            <a:endParaRPr lang="zh-CN" altLang="en-US" sz="2200" dirty="0">
              <a:solidFill>
                <a:srgbClr val="FF0066"/>
              </a:solidFill>
              <a:latin typeface="宋体" panose="02010600030101010101" pitchFamily="2" charset="-122"/>
            </a:endParaRPr>
          </a:p>
        </p:txBody>
      </p:sp>
    </p:spTree>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7170" name="矩形 7169"/>
          <p:cNvSpPr/>
          <p:nvPr/>
        </p:nvSpPr>
        <p:spPr>
          <a:xfrm>
            <a:off x="5233988" y="1044575"/>
            <a:ext cx="3489325" cy="446088"/>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zh-CN" altLang="en-US" sz="2000" b="1" dirty="0">
                <a:latin typeface="Times New Roman" panose="02020603050405020304" charset="0"/>
                <a:ea typeface="楷体_GB2312" pitchFamily="49" charset="-122"/>
              </a:rPr>
              <a:t>工商管理    </a:t>
            </a:r>
            <a:r>
              <a:rPr lang="en-US" altLang="zh-CN" sz="2000" b="1">
                <a:latin typeface="Times New Roman" panose="02020603050405020304" charset="0"/>
                <a:ea typeface="楷体_GB2312" pitchFamily="49" charset="-122"/>
              </a:rPr>
              <a:t>(</a:t>
            </a:r>
            <a:r>
              <a:rPr lang="zh-CN" altLang="en-US" sz="2000" b="1" dirty="0">
                <a:latin typeface="Times New Roman" panose="02020603050405020304" charset="0"/>
                <a:ea typeface="楷体_GB2312" pitchFamily="49" charset="-122"/>
              </a:rPr>
              <a:t>设在商学院</a:t>
            </a:r>
            <a:r>
              <a:rPr lang="en-US" altLang="zh-CN" sz="2000" b="1">
                <a:latin typeface="Times New Roman" panose="02020603050405020304" charset="0"/>
                <a:ea typeface="楷体_GB2312" pitchFamily="49" charset="-122"/>
              </a:rPr>
              <a:t>)</a:t>
            </a:r>
            <a:endParaRPr lang="en-US" altLang="zh-CN" sz="2000" b="1">
              <a:latin typeface="Times New Roman" panose="02020603050405020304" charset="0"/>
              <a:ea typeface="楷体_GB2312" pitchFamily="49" charset="-122"/>
            </a:endParaRPr>
          </a:p>
        </p:txBody>
      </p:sp>
      <p:sp>
        <p:nvSpPr>
          <p:cNvPr id="7171" name="矩形 7170"/>
          <p:cNvSpPr/>
          <p:nvPr/>
        </p:nvSpPr>
        <p:spPr>
          <a:xfrm>
            <a:off x="581025" y="1811338"/>
            <a:ext cx="3489325" cy="446087"/>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1908</a:t>
            </a:r>
            <a:r>
              <a:rPr lang="zh-CN" altLang="en-US" sz="2000" b="1" dirty="0">
                <a:latin typeface="Times New Roman" panose="02020603050405020304" charset="0"/>
                <a:ea typeface="楷体_GB2312" pitchFamily="49" charset="-122"/>
              </a:rPr>
              <a:t>年 宾州大学成立</a:t>
            </a:r>
            <a:r>
              <a:rPr lang="en-US" altLang="zh-CN" sz="2000" b="1">
                <a:latin typeface="Times New Roman" panose="02020603050405020304" charset="0"/>
                <a:ea typeface="楷体_GB2312" pitchFamily="49" charset="-122"/>
              </a:rPr>
              <a:t>IE</a:t>
            </a:r>
            <a:r>
              <a:rPr lang="zh-CN" altLang="en-US" sz="2000" b="1" dirty="0">
                <a:latin typeface="Times New Roman" panose="02020603050405020304" charset="0"/>
                <a:ea typeface="楷体_GB2312" pitchFamily="49" charset="-122"/>
              </a:rPr>
              <a:t>系</a:t>
            </a:r>
            <a:endParaRPr lang="zh-CN" altLang="en-US" sz="2000" b="1" dirty="0">
              <a:latin typeface="Times New Roman" panose="02020603050405020304" charset="0"/>
              <a:ea typeface="楷体_GB2312" pitchFamily="49" charset="-122"/>
            </a:endParaRPr>
          </a:p>
        </p:txBody>
      </p:sp>
      <p:sp>
        <p:nvSpPr>
          <p:cNvPr id="7172" name="矩形 7171"/>
          <p:cNvSpPr/>
          <p:nvPr/>
        </p:nvSpPr>
        <p:spPr>
          <a:xfrm>
            <a:off x="5233988" y="1811338"/>
            <a:ext cx="3489325" cy="446087"/>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1881</a:t>
            </a:r>
            <a:r>
              <a:rPr lang="zh-CN" altLang="en-US" sz="2000" b="1" dirty="0">
                <a:latin typeface="Times New Roman" panose="02020603050405020304" charset="0"/>
                <a:ea typeface="楷体_GB2312" pitchFamily="49" charset="-122"/>
              </a:rPr>
              <a:t>年 澳顿管理学院创立</a:t>
            </a:r>
            <a:endParaRPr lang="zh-CN" altLang="en-US" sz="2000" b="1" dirty="0">
              <a:latin typeface="Times New Roman" panose="02020603050405020304" charset="0"/>
              <a:ea typeface="楷体_GB2312" pitchFamily="49" charset="-122"/>
            </a:endParaRPr>
          </a:p>
        </p:txBody>
      </p:sp>
      <p:sp>
        <p:nvSpPr>
          <p:cNvPr id="7173" name="矩形 7172"/>
          <p:cNvSpPr/>
          <p:nvPr/>
        </p:nvSpPr>
        <p:spPr>
          <a:xfrm>
            <a:off x="581025" y="2576513"/>
            <a:ext cx="3489325" cy="473075"/>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1911</a:t>
            </a:r>
            <a:r>
              <a:rPr lang="zh-CN" altLang="en-US" sz="2000" b="1" dirty="0">
                <a:latin typeface="Times New Roman" panose="02020603050405020304" charset="0"/>
                <a:ea typeface="楷体_GB2312" pitchFamily="49" charset="-122"/>
              </a:rPr>
              <a:t>年 普渡大学设立</a:t>
            </a:r>
            <a:r>
              <a:rPr lang="en-US" altLang="zh-CN" sz="2000" b="1">
                <a:latin typeface="Times New Roman" panose="02020603050405020304" charset="0"/>
                <a:ea typeface="楷体_GB2312" pitchFamily="49" charset="-122"/>
              </a:rPr>
              <a:t>IE</a:t>
            </a:r>
            <a:r>
              <a:rPr lang="zh-CN" altLang="en-US" sz="2000" b="1" dirty="0">
                <a:latin typeface="Times New Roman" panose="02020603050405020304" charset="0"/>
                <a:ea typeface="楷体_GB2312" pitchFamily="49" charset="-122"/>
              </a:rPr>
              <a:t>课程</a:t>
            </a:r>
            <a:endParaRPr lang="zh-CN" altLang="en-US" sz="2000" b="1" dirty="0">
              <a:latin typeface="Times New Roman" panose="02020603050405020304" charset="0"/>
              <a:ea typeface="楷体_GB2312" pitchFamily="49" charset="-122"/>
            </a:endParaRPr>
          </a:p>
        </p:txBody>
      </p:sp>
      <p:sp>
        <p:nvSpPr>
          <p:cNvPr id="7174" name="矩形 7173"/>
          <p:cNvSpPr/>
          <p:nvPr/>
        </p:nvSpPr>
        <p:spPr>
          <a:xfrm>
            <a:off x="5233988" y="2576513"/>
            <a:ext cx="3489325" cy="447675"/>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1908</a:t>
            </a:r>
            <a:r>
              <a:rPr lang="zh-CN" altLang="en-US" sz="2000" b="1" dirty="0">
                <a:latin typeface="Times New Roman" panose="02020603050405020304" charset="0"/>
                <a:ea typeface="楷体_GB2312" pitchFamily="49" charset="-122"/>
              </a:rPr>
              <a:t>年 哈佛大学成立商学院</a:t>
            </a:r>
            <a:endParaRPr lang="zh-CN" altLang="en-US" sz="2000" b="1" dirty="0">
              <a:latin typeface="Times New Roman" panose="02020603050405020304" charset="0"/>
              <a:ea typeface="楷体_GB2312" pitchFamily="49" charset="-122"/>
            </a:endParaRPr>
          </a:p>
        </p:txBody>
      </p:sp>
      <p:sp>
        <p:nvSpPr>
          <p:cNvPr id="7175" name="矩形 7174"/>
          <p:cNvSpPr/>
          <p:nvPr/>
        </p:nvSpPr>
        <p:spPr>
          <a:xfrm>
            <a:off x="1600200" y="3597275"/>
            <a:ext cx="6281738" cy="512763"/>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1912</a:t>
            </a:r>
            <a:r>
              <a:rPr lang="zh-CN" altLang="en-US" sz="2000" b="1" dirty="0">
                <a:latin typeface="Times New Roman" panose="02020603050405020304" charset="0"/>
                <a:ea typeface="楷体_GB2312" pitchFamily="49" charset="-122"/>
              </a:rPr>
              <a:t>年联合成立科学管理学会</a:t>
            </a:r>
            <a:r>
              <a:rPr lang="en-US" altLang="zh-CN" sz="2000" b="1">
                <a:latin typeface="Times New Roman" panose="02020603050405020304" charset="0"/>
                <a:ea typeface="楷体_GB2312" pitchFamily="49" charset="-122"/>
              </a:rPr>
              <a:t>,</a:t>
            </a:r>
            <a:r>
              <a:rPr lang="zh-CN" altLang="en-US" sz="2000" b="1" dirty="0">
                <a:latin typeface="Times New Roman" panose="02020603050405020304" charset="0"/>
                <a:ea typeface="楷体_GB2312" pitchFamily="49" charset="-122"/>
              </a:rPr>
              <a:t>后改为 </a:t>
            </a:r>
            <a:r>
              <a:rPr lang="en-US" altLang="zh-CN" sz="2000" b="1">
                <a:latin typeface="Times New Roman" panose="02020603050405020304" charset="0"/>
                <a:ea typeface="楷体_GB2312" pitchFamily="49" charset="-122"/>
              </a:rPr>
              <a:t>Taylor</a:t>
            </a:r>
            <a:r>
              <a:rPr lang="zh-CN" altLang="en-US" sz="2000" b="1" dirty="0">
                <a:latin typeface="Times New Roman" panose="02020603050405020304" charset="0"/>
                <a:ea typeface="楷体_GB2312" pitchFamily="49" charset="-122"/>
              </a:rPr>
              <a:t>学会 </a:t>
            </a:r>
            <a:endParaRPr lang="zh-CN" altLang="en-US" sz="2000" b="1" dirty="0">
              <a:latin typeface="Times New Roman" panose="02020603050405020304" charset="0"/>
              <a:ea typeface="楷体_GB2312" pitchFamily="49" charset="-122"/>
            </a:endParaRPr>
          </a:p>
        </p:txBody>
      </p:sp>
      <p:sp>
        <p:nvSpPr>
          <p:cNvPr id="7176" name="矩形 7175"/>
          <p:cNvSpPr/>
          <p:nvPr/>
        </p:nvSpPr>
        <p:spPr>
          <a:xfrm>
            <a:off x="581025" y="4491038"/>
            <a:ext cx="3489325" cy="484187"/>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1920</a:t>
            </a:r>
            <a:r>
              <a:rPr lang="zh-CN" altLang="en-US" sz="2000" b="1" dirty="0">
                <a:latin typeface="Times New Roman" panose="02020603050405020304" charset="0"/>
                <a:ea typeface="楷体_GB2312" pitchFamily="49" charset="-122"/>
              </a:rPr>
              <a:t>年  工业工程学会成立 </a:t>
            </a:r>
            <a:endParaRPr lang="zh-CN" altLang="en-US" sz="2000" b="1" dirty="0">
              <a:latin typeface="Times New Roman" panose="02020603050405020304" charset="0"/>
              <a:ea typeface="楷体_GB2312" pitchFamily="49" charset="-122"/>
            </a:endParaRPr>
          </a:p>
        </p:txBody>
      </p:sp>
      <p:sp>
        <p:nvSpPr>
          <p:cNvPr id="7177" name="矩形 7176"/>
          <p:cNvSpPr/>
          <p:nvPr/>
        </p:nvSpPr>
        <p:spPr>
          <a:xfrm>
            <a:off x="5233988" y="4427538"/>
            <a:ext cx="3489325" cy="482600"/>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1922</a:t>
            </a:r>
            <a:r>
              <a:rPr lang="zh-CN" altLang="en-US" sz="2000" b="1" dirty="0">
                <a:latin typeface="Times New Roman" panose="02020603050405020304" charset="0"/>
                <a:ea typeface="楷体_GB2312" pitchFamily="49" charset="-122"/>
              </a:rPr>
              <a:t>年  管理学会成立</a:t>
            </a:r>
            <a:endParaRPr lang="zh-CN" altLang="en-US" sz="2000" b="1" dirty="0">
              <a:latin typeface="Times New Roman" panose="02020603050405020304" charset="0"/>
              <a:ea typeface="楷体_GB2312" pitchFamily="49" charset="-122"/>
            </a:endParaRPr>
          </a:p>
        </p:txBody>
      </p:sp>
      <p:sp>
        <p:nvSpPr>
          <p:cNvPr id="7178" name="矩形 7177"/>
          <p:cNvSpPr/>
          <p:nvPr/>
        </p:nvSpPr>
        <p:spPr>
          <a:xfrm>
            <a:off x="2832100" y="5321300"/>
            <a:ext cx="3509963" cy="511175"/>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en-US" altLang="zh-CN" sz="2000" b="1">
                <a:latin typeface="Times New Roman" panose="02020603050405020304" charset="0"/>
                <a:ea typeface="楷体_GB2312" pitchFamily="49" charset="-122"/>
              </a:rPr>
              <a:t>1934</a:t>
            </a:r>
            <a:r>
              <a:rPr lang="zh-CN" altLang="en-US" sz="2000" b="1" dirty="0">
                <a:latin typeface="Times New Roman" panose="02020603050405020304" charset="0"/>
                <a:ea typeface="楷体_GB2312" pitchFamily="49" charset="-122"/>
              </a:rPr>
              <a:t>年合并成立管理促进学会 </a:t>
            </a:r>
            <a:endParaRPr lang="zh-CN" altLang="en-US" sz="2000" b="1" dirty="0">
              <a:latin typeface="Times New Roman" panose="02020603050405020304" charset="0"/>
              <a:ea typeface="楷体_GB2312" pitchFamily="49" charset="-122"/>
            </a:endParaRPr>
          </a:p>
        </p:txBody>
      </p:sp>
      <p:sp>
        <p:nvSpPr>
          <p:cNvPr id="7179" name="矩形 7178"/>
          <p:cNvSpPr/>
          <p:nvPr/>
        </p:nvSpPr>
        <p:spPr>
          <a:xfrm>
            <a:off x="369888" y="6151563"/>
            <a:ext cx="4802187" cy="511175"/>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endParaRPr lang="en-US" altLang="zh-CN" sz="2000">
              <a:latin typeface="Times New Roman" panose="02020603050405020304" charset="0"/>
              <a:ea typeface="楷体_GB2312" pitchFamily="49" charset="-122"/>
            </a:endParaRPr>
          </a:p>
          <a:p>
            <a:pPr algn="ctr" defTabSz="757555" eaLnBrk="0" hangingPunct="0">
              <a:spcBef>
                <a:spcPct val="50000"/>
              </a:spcBef>
            </a:pPr>
            <a:r>
              <a:rPr lang="en-US" altLang="zh-CN" sz="2000" b="1">
                <a:latin typeface="Times New Roman" panose="02020603050405020304" charset="0"/>
                <a:ea typeface="楷体_GB2312" pitchFamily="49" charset="-122"/>
              </a:rPr>
              <a:t>1948</a:t>
            </a:r>
            <a:r>
              <a:rPr lang="zh-CN" altLang="en-US" sz="2000" b="1" dirty="0">
                <a:latin typeface="Times New Roman" panose="02020603050405020304" charset="0"/>
                <a:ea typeface="楷体_GB2312" pitchFamily="49" charset="-122"/>
              </a:rPr>
              <a:t>年美国工业工程学会（</a:t>
            </a:r>
            <a:r>
              <a:rPr lang="en-US" altLang="zh-CN" sz="2000" b="1">
                <a:latin typeface="Times New Roman" panose="02020603050405020304" charset="0"/>
                <a:ea typeface="楷体_GB2312" pitchFamily="49" charset="-122"/>
              </a:rPr>
              <a:t>AIIE</a:t>
            </a:r>
            <a:r>
              <a:rPr lang="zh-CN" altLang="en-US" sz="2000" b="1">
                <a:latin typeface="Times New Roman" panose="02020603050405020304" charset="0"/>
                <a:ea typeface="楷体_GB2312" pitchFamily="49" charset="-122"/>
              </a:rPr>
              <a:t>）</a:t>
            </a:r>
            <a:r>
              <a:rPr lang="zh-CN" altLang="en-US" sz="2000" b="1" dirty="0">
                <a:latin typeface="Times New Roman" panose="02020603050405020304" charset="0"/>
                <a:ea typeface="楷体_GB2312" pitchFamily="49" charset="-122"/>
              </a:rPr>
              <a:t>成立</a:t>
            </a:r>
            <a:endParaRPr lang="zh-CN" altLang="en-US" sz="2000" b="1" dirty="0">
              <a:latin typeface="Times New Roman" panose="02020603050405020304" charset="0"/>
              <a:ea typeface="楷体_GB2312" pitchFamily="49" charset="-122"/>
            </a:endParaRPr>
          </a:p>
          <a:p>
            <a:pPr algn="ctr" defTabSz="757555" eaLnBrk="0" hangingPunct="0">
              <a:spcBef>
                <a:spcPct val="50000"/>
              </a:spcBef>
            </a:pPr>
            <a:endParaRPr lang="zh-CN" altLang="en-US" sz="2000" b="1" dirty="0">
              <a:latin typeface="Times New Roman" panose="02020603050405020304" charset="0"/>
              <a:ea typeface="楷体_GB2312" pitchFamily="49" charset="-122"/>
            </a:endParaRPr>
          </a:p>
        </p:txBody>
      </p:sp>
      <p:sp>
        <p:nvSpPr>
          <p:cNvPr id="7180" name="矩形 7179"/>
          <p:cNvSpPr/>
          <p:nvPr/>
        </p:nvSpPr>
        <p:spPr>
          <a:xfrm>
            <a:off x="6157913" y="6189663"/>
            <a:ext cx="2293937" cy="473075"/>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zh-CN" altLang="en-US" sz="2000" b="1" dirty="0">
                <a:latin typeface="Times New Roman" panose="02020603050405020304" charset="0"/>
                <a:ea typeface="楷体_GB2312" pitchFamily="49" charset="-122"/>
              </a:rPr>
              <a:t>各类工商管理学会 </a:t>
            </a:r>
            <a:endParaRPr lang="zh-CN" altLang="en-US" sz="2000" b="1" dirty="0">
              <a:latin typeface="Times New Roman" panose="02020603050405020304" charset="0"/>
              <a:ea typeface="楷体_GB2312" pitchFamily="49" charset="-122"/>
            </a:endParaRPr>
          </a:p>
        </p:txBody>
      </p:sp>
      <p:sp>
        <p:nvSpPr>
          <p:cNvPr id="7181" name="矩形 7180"/>
          <p:cNvSpPr/>
          <p:nvPr/>
        </p:nvSpPr>
        <p:spPr>
          <a:xfrm>
            <a:off x="581025" y="1044575"/>
            <a:ext cx="3489325" cy="446088"/>
          </a:xfrm>
          <a:prstGeom prst="rect">
            <a:avLst/>
          </a:prstGeom>
          <a:noFill/>
          <a:ln w="9525" cap="flat" cmpd="sng">
            <a:solidFill>
              <a:srgbClr val="FFCCFF"/>
            </a:solidFill>
            <a:prstDash val="solid"/>
            <a:miter/>
            <a:headEnd type="none" w="med" len="med"/>
            <a:tailEnd type="none" w="med" len="med"/>
          </a:ln>
          <a:effectLst>
            <a:outerShdw dist="12700" algn="ctr" rotWithShape="0">
              <a:schemeClr val="bg2"/>
            </a:outerShdw>
          </a:effectLst>
        </p:spPr>
        <p:txBody>
          <a:bodyPr lIns="75749" tIns="37874" rIns="75749" bIns="37874" anchor="ctr" anchorCtr="0"/>
          <a:p>
            <a:pPr algn="ctr" defTabSz="757555" eaLnBrk="0" hangingPunct="0">
              <a:spcBef>
                <a:spcPct val="50000"/>
              </a:spcBef>
            </a:pPr>
            <a:r>
              <a:rPr lang="zh-CN" altLang="en-US" sz="2000" b="1" dirty="0">
                <a:latin typeface="Times New Roman" panose="02020603050405020304" charset="0"/>
                <a:ea typeface="楷体_GB2312" pitchFamily="49" charset="-122"/>
              </a:rPr>
              <a:t>工业工程系      </a:t>
            </a:r>
            <a:r>
              <a:rPr lang="en-US" altLang="zh-CN" sz="2000" b="1">
                <a:latin typeface="Times New Roman" panose="02020603050405020304" charset="0"/>
                <a:ea typeface="楷体_GB2312" pitchFamily="49" charset="-122"/>
              </a:rPr>
              <a:t>(</a:t>
            </a:r>
            <a:r>
              <a:rPr lang="zh-CN" altLang="en-US" sz="2000" b="1" dirty="0">
                <a:latin typeface="Times New Roman" panose="02020603050405020304" charset="0"/>
                <a:ea typeface="楷体_GB2312" pitchFamily="49" charset="-122"/>
              </a:rPr>
              <a:t>设在工学院</a:t>
            </a:r>
            <a:r>
              <a:rPr lang="en-US" altLang="zh-CN" sz="2000" b="1">
                <a:latin typeface="Times New Roman" panose="02020603050405020304" charset="0"/>
                <a:ea typeface="楷体_GB2312" pitchFamily="49" charset="-122"/>
              </a:rPr>
              <a:t>)</a:t>
            </a:r>
            <a:endParaRPr lang="en-US" altLang="zh-CN" sz="2000" b="1">
              <a:latin typeface="Times New Roman" panose="02020603050405020304" charset="0"/>
              <a:ea typeface="楷体_GB2312" pitchFamily="49" charset="-122"/>
            </a:endParaRPr>
          </a:p>
        </p:txBody>
      </p:sp>
      <p:sp>
        <p:nvSpPr>
          <p:cNvPr id="7182" name="下箭头 7181" descr="信纸"/>
          <p:cNvSpPr/>
          <p:nvPr/>
        </p:nvSpPr>
        <p:spPr>
          <a:xfrm>
            <a:off x="2155825" y="2286000"/>
            <a:ext cx="290513" cy="290513"/>
          </a:xfrm>
          <a:prstGeom prst="downArrow">
            <a:avLst>
              <a:gd name="adj1" fmla="val 50000"/>
              <a:gd name="adj2" fmla="val 25000"/>
            </a:avLst>
          </a:pr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83" name="下箭头 7182" descr="信纸"/>
          <p:cNvSpPr/>
          <p:nvPr/>
        </p:nvSpPr>
        <p:spPr>
          <a:xfrm>
            <a:off x="6975475" y="2286000"/>
            <a:ext cx="290513" cy="273050"/>
          </a:xfrm>
          <a:prstGeom prst="downArrow">
            <a:avLst>
              <a:gd name="adj1" fmla="val 50000"/>
              <a:gd name="adj2" fmla="val 25000"/>
            </a:avLst>
          </a:pr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84" name="任意多边形 7183" descr="信纸"/>
          <p:cNvSpPr/>
          <p:nvPr/>
        </p:nvSpPr>
        <p:spPr>
          <a:xfrm>
            <a:off x="1785938" y="1566863"/>
            <a:ext cx="1231900" cy="244475"/>
          </a:xfrm>
          <a:custGeom>
            <a:avLst/>
            <a:gdLst>
              <a:gd name="txL" fmla="*/ 0 w 21600"/>
              <a:gd name="txT" fmla="*/ 0 h 21600"/>
              <a:gd name="txR" fmla="*/ 21600 w 21600"/>
              <a:gd name="txB" fmla="*/ 10800 h 21600"/>
            </a:gdLst>
            <a:ahLst/>
            <a:cxnLst>
              <a:cxn ang="270">
                <a:pos x="10800" y="0"/>
              </a:cxn>
              <a:cxn ang="180">
                <a:pos x="2700" y="10800"/>
              </a:cxn>
              <a:cxn ang="270">
                <a:pos x="10800" y="5400"/>
              </a:cxn>
              <a:cxn ang="0">
                <a:pos x="18900" y="10800"/>
              </a:cxn>
            </a:cxnLst>
            <a:rect l="txL" t="txT" r="txR" b="txB"/>
            <a:pathLst>
              <a:path w="21600" h="21600">
                <a:moveTo>
                  <a:pt x="5400" y="10800"/>
                </a:moveTo>
                <a:arcTo wR="5400" hR="5400" stAng="10800000" swAng="10800000"/>
                <a:lnTo>
                  <a:pt x="21600" y="10800"/>
                </a:lnTo>
                <a:arcTo wR="10800" hR="10800" stAng="0" swAng="-10800000"/>
                <a:close/>
              </a:path>
            </a:pathLst>
          </a:cu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85" name="任意多边形 7184" descr="信纸"/>
          <p:cNvSpPr/>
          <p:nvPr/>
        </p:nvSpPr>
        <p:spPr>
          <a:xfrm>
            <a:off x="6403975" y="1566863"/>
            <a:ext cx="1231900" cy="244475"/>
          </a:xfrm>
          <a:custGeom>
            <a:avLst/>
            <a:gdLst>
              <a:gd name="txL" fmla="*/ 0 w 21600"/>
              <a:gd name="txT" fmla="*/ 0 h 21600"/>
              <a:gd name="txR" fmla="*/ 21600 w 21600"/>
              <a:gd name="txB" fmla="*/ 10800 h 21600"/>
            </a:gdLst>
            <a:ahLst/>
            <a:cxnLst>
              <a:cxn ang="270">
                <a:pos x="10800" y="0"/>
              </a:cxn>
              <a:cxn ang="180">
                <a:pos x="2700" y="10800"/>
              </a:cxn>
              <a:cxn ang="270">
                <a:pos x="10800" y="5400"/>
              </a:cxn>
              <a:cxn ang="0">
                <a:pos x="18900" y="10800"/>
              </a:cxn>
            </a:cxnLst>
            <a:rect l="txL" t="txT" r="txR" b="txB"/>
            <a:pathLst>
              <a:path w="21600" h="21600">
                <a:moveTo>
                  <a:pt x="5400" y="10800"/>
                </a:moveTo>
                <a:arcTo wR="5400" hR="5400" stAng="10800000" swAng="10800000"/>
                <a:lnTo>
                  <a:pt x="21600" y="10800"/>
                </a:lnTo>
                <a:arcTo wR="10800" hR="10800" stAng="0" swAng="-10800000"/>
                <a:close/>
              </a:path>
            </a:pathLst>
          </a:cu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86" name="下箭头 7185" descr="信纸"/>
          <p:cNvSpPr/>
          <p:nvPr/>
        </p:nvSpPr>
        <p:spPr>
          <a:xfrm>
            <a:off x="2155825" y="4179888"/>
            <a:ext cx="290513" cy="261937"/>
          </a:xfrm>
          <a:prstGeom prst="downArrow">
            <a:avLst>
              <a:gd name="adj1" fmla="val 50000"/>
              <a:gd name="adj2" fmla="val 25000"/>
            </a:avLst>
          </a:pr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87" name="下箭头 7186" descr="信纸"/>
          <p:cNvSpPr/>
          <p:nvPr/>
        </p:nvSpPr>
        <p:spPr>
          <a:xfrm>
            <a:off x="6958013" y="4179888"/>
            <a:ext cx="290512" cy="230187"/>
          </a:xfrm>
          <a:prstGeom prst="downArrow">
            <a:avLst>
              <a:gd name="adj1" fmla="val 50000"/>
              <a:gd name="adj2" fmla="val 25000"/>
            </a:avLst>
          </a:pr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88" name="下箭头 7187" descr="信纸"/>
          <p:cNvSpPr/>
          <p:nvPr/>
        </p:nvSpPr>
        <p:spPr>
          <a:xfrm>
            <a:off x="3773488" y="5883275"/>
            <a:ext cx="290512" cy="190500"/>
          </a:xfrm>
          <a:prstGeom prst="downArrow">
            <a:avLst>
              <a:gd name="adj1" fmla="val 50000"/>
              <a:gd name="adj2" fmla="val 25000"/>
            </a:avLst>
          </a:pr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89" name="左弧形箭头 7188" descr="信纸"/>
          <p:cNvSpPr/>
          <p:nvPr/>
        </p:nvSpPr>
        <p:spPr>
          <a:xfrm>
            <a:off x="5603875" y="5873750"/>
            <a:ext cx="430213" cy="657225"/>
          </a:xfrm>
          <a:prstGeom prst="curvedRightArrow">
            <a:avLst>
              <a:gd name="adj1" fmla="val 30553"/>
              <a:gd name="adj2" fmla="val 61106"/>
              <a:gd name="adj3" fmla="val 33333"/>
            </a:avLst>
          </a:prstGeom>
          <a:blipFill rotWithShape="0">
            <a:blip r:embed="rId1"/>
          </a:blipFill>
          <a:ln w="9525" cap="flat" cmpd="sng">
            <a:solidFill>
              <a:schemeClr val="tx1"/>
            </a:solidFill>
            <a:prstDash val="solid"/>
            <a:miter/>
            <a:headEnd type="none" w="med" len="med"/>
            <a:tailEnd type="none" w="med" len="med"/>
          </a:ln>
        </p:spPr>
        <p:txBody>
          <a:bodyPr/>
          <a:p>
            <a:endParaRPr lang="zh-CN" altLang="en-US"/>
          </a:p>
        </p:txBody>
      </p:sp>
      <p:sp>
        <p:nvSpPr>
          <p:cNvPr id="7190" name="矩形 7189"/>
          <p:cNvSpPr/>
          <p:nvPr/>
        </p:nvSpPr>
        <p:spPr>
          <a:xfrm>
            <a:off x="0" y="0"/>
            <a:ext cx="8712200" cy="619125"/>
          </a:xfrm>
          <a:prstGeom prst="rect">
            <a:avLst/>
          </a:prstGeom>
          <a:solidFill>
            <a:schemeClr val="tx1"/>
          </a:solidFill>
          <a:ln w="9525">
            <a:noFill/>
          </a:ln>
        </p:spPr>
        <p:txBody>
          <a:bodyPr lIns="91436" tIns="45719" rIns="91436" bIns="45719" anchor="b" anchorCtr="0"/>
          <a:p>
            <a:r>
              <a:rPr lang="zh-CN" altLang="en-US"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科学管理时期</a:t>
            </a:r>
            <a:r>
              <a:rPr lang="en-US" altLang="zh-CN">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IE</a:t>
            </a:r>
            <a:r>
              <a:rPr lang="zh-CN" altLang="en-US">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与</a:t>
            </a:r>
            <a:r>
              <a:rPr lang="en-US" altLang="zh-CN">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BA</a:t>
            </a:r>
            <a:r>
              <a:rPr lang="zh-CN" altLang="en-US"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发展比较</a:t>
            </a:r>
            <a:endParaRPr lang="zh-CN" altLang="en-US" sz="2700" dirty="0">
              <a:solidFill>
                <a:srgbClr val="66FF33"/>
              </a:solidFill>
              <a:effectLst>
                <a:outerShdw blurRad="38100" dist="38100" dir="2700000">
                  <a:srgbClr val="000000"/>
                </a:outerShdw>
              </a:effectLst>
              <a:latin typeface="Impact" panose="020B0806030902050204" pitchFamily="34" charset="0"/>
              <a:ea typeface="黑体" panose="02010609060101010101" pitchFamily="2" charset="-122"/>
            </a:endParaRPr>
          </a:p>
        </p:txBody>
      </p:sp>
      <p:sp>
        <p:nvSpPr>
          <p:cNvPr id="7191" name="右大括号 7190"/>
          <p:cNvSpPr/>
          <p:nvPr/>
        </p:nvSpPr>
        <p:spPr>
          <a:xfrm rot="5400000">
            <a:off x="4546600" y="931863"/>
            <a:ext cx="327025" cy="4864100"/>
          </a:xfrm>
          <a:prstGeom prst="rightBrace">
            <a:avLst>
              <a:gd name="adj1" fmla="val 123948"/>
              <a:gd name="adj2" fmla="val 50051"/>
            </a:avLst>
          </a:prstGeom>
          <a:noFill/>
          <a:ln w="63500" cap="flat" cmpd="sng">
            <a:pattFill prst="smCheck">
              <a:fgClr>
                <a:srgbClr val="FFCCFF"/>
              </a:fgClr>
              <a:bgClr>
                <a:srgbClr val="FFFF66"/>
              </a:bgClr>
            </a:pattFill>
            <a:prstDash val="solid"/>
            <a:headEnd type="none" w="med" len="med"/>
            <a:tailEnd type="none" w="med" len="med"/>
          </a:ln>
        </p:spPr>
        <p:txBody>
          <a:bodyPr/>
          <a:p>
            <a:endParaRPr lang="zh-CN" altLang="en-US"/>
          </a:p>
        </p:txBody>
      </p:sp>
      <p:sp>
        <p:nvSpPr>
          <p:cNvPr id="7192" name="右大括号 7191"/>
          <p:cNvSpPr/>
          <p:nvPr/>
        </p:nvSpPr>
        <p:spPr>
          <a:xfrm rot="5400000">
            <a:off x="4581525" y="2724150"/>
            <a:ext cx="195263" cy="4803775"/>
          </a:xfrm>
          <a:prstGeom prst="rightBrace">
            <a:avLst>
              <a:gd name="adj1" fmla="val 205013"/>
              <a:gd name="adj2" fmla="val 50051"/>
            </a:avLst>
          </a:prstGeom>
          <a:noFill/>
          <a:ln w="63500" cap="flat" cmpd="sng">
            <a:pattFill prst="smCheck">
              <a:fgClr>
                <a:srgbClr val="FFCCFF"/>
              </a:fgClr>
              <a:bgClr>
                <a:srgbClr val="FFFF66"/>
              </a:bgClr>
            </a:pattFill>
            <a:prstDash val="solid"/>
            <a:headEnd type="none" w="med" len="med"/>
            <a:tailEnd type="none" w="med" len="med"/>
          </a:ln>
        </p:spPr>
        <p:txBody>
          <a:bodyPr/>
          <a:p>
            <a:endParaRPr lang="zh-CN" altLang="en-US"/>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7190"/>
                                        </p:tgtEl>
                                        <p:attrNameLst>
                                          <p:attrName>style.visibility</p:attrName>
                                        </p:attrNameLst>
                                      </p:cBhvr>
                                      <p:to>
                                        <p:strVal val="visible"/>
                                      </p:to>
                                    </p:set>
                                    <p:anim calcmode="lin" valueType="num">
                                      <p:cBhvr additive="base">
                                        <p:cTn id="7" dur="500" fill="hold"/>
                                        <p:tgtEl>
                                          <p:spTgt spid="7190"/>
                                        </p:tgtEl>
                                        <p:attrNameLst>
                                          <p:attrName>ppt_x</p:attrName>
                                        </p:attrNameLst>
                                      </p:cBhvr>
                                      <p:tavLst>
                                        <p:tav tm="0">
                                          <p:val>
                                            <p:strVal val="#ppt_x"/>
                                          </p:val>
                                        </p:tav>
                                        <p:tav tm="100000">
                                          <p:val>
                                            <p:strVal val="#ppt_x"/>
                                          </p:val>
                                        </p:tav>
                                      </p:tavLst>
                                    </p:anim>
                                    <p:anim calcmode="lin" valueType="num">
                                      <p:cBhvr additive="base">
                                        <p:cTn id="8" dur="500" fill="hold"/>
                                        <p:tgtEl>
                                          <p:spTgt spid="719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181"/>
                                        </p:tgtEl>
                                        <p:attrNameLst>
                                          <p:attrName>style.visibility</p:attrName>
                                        </p:attrNameLst>
                                      </p:cBhvr>
                                      <p:to>
                                        <p:strVal val="visible"/>
                                      </p:to>
                                    </p:set>
                                    <p:anim calcmode="lin" valueType="num">
                                      <p:cBhvr additive="base">
                                        <p:cTn id="12" dur="500" fill="hold"/>
                                        <p:tgtEl>
                                          <p:spTgt spid="7181"/>
                                        </p:tgtEl>
                                        <p:attrNameLst>
                                          <p:attrName>ppt_x</p:attrName>
                                        </p:attrNameLst>
                                      </p:cBhvr>
                                      <p:tavLst>
                                        <p:tav tm="0">
                                          <p:val>
                                            <p:strVal val="#ppt_x"/>
                                          </p:val>
                                        </p:tav>
                                        <p:tav tm="100000">
                                          <p:val>
                                            <p:strVal val="#ppt_x"/>
                                          </p:val>
                                        </p:tav>
                                      </p:tavLst>
                                    </p:anim>
                                    <p:anim calcmode="lin" valueType="num">
                                      <p:cBhvr additive="base">
                                        <p:cTn id="13" dur="500" fill="hold"/>
                                        <p:tgtEl>
                                          <p:spTgt spid="7181"/>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7170"/>
                                        </p:tgtEl>
                                        <p:attrNameLst>
                                          <p:attrName>style.visibility</p:attrName>
                                        </p:attrNameLst>
                                      </p:cBhvr>
                                      <p:to>
                                        <p:strVal val="visible"/>
                                      </p:to>
                                    </p:set>
                                    <p:anim calcmode="lin" valueType="num">
                                      <p:cBhvr additive="base">
                                        <p:cTn id="17" dur="500" fill="hold"/>
                                        <p:tgtEl>
                                          <p:spTgt spid="7170"/>
                                        </p:tgtEl>
                                        <p:attrNameLst>
                                          <p:attrName>ppt_x</p:attrName>
                                        </p:attrNameLst>
                                      </p:cBhvr>
                                      <p:tavLst>
                                        <p:tav tm="0">
                                          <p:val>
                                            <p:strVal val="#ppt_x"/>
                                          </p:val>
                                        </p:tav>
                                        <p:tav tm="100000">
                                          <p:val>
                                            <p:strVal val="#ppt_x"/>
                                          </p:val>
                                        </p:tav>
                                      </p:tavLst>
                                    </p:anim>
                                    <p:anim calcmode="lin" valueType="num">
                                      <p:cBhvr additive="base">
                                        <p:cTn id="18" dur="500" fill="hold"/>
                                        <p:tgtEl>
                                          <p:spTgt spid="7170"/>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7184"/>
                                        </p:tgtEl>
                                        <p:attrNameLst>
                                          <p:attrName>style.visibility</p:attrName>
                                        </p:attrNameLst>
                                      </p:cBhvr>
                                      <p:to>
                                        <p:strVal val="visible"/>
                                      </p:to>
                                    </p:set>
                                    <p:anim calcmode="lin" valueType="num">
                                      <p:cBhvr additive="base">
                                        <p:cTn id="22" dur="500" fill="hold"/>
                                        <p:tgtEl>
                                          <p:spTgt spid="7184"/>
                                        </p:tgtEl>
                                        <p:attrNameLst>
                                          <p:attrName>ppt_x</p:attrName>
                                        </p:attrNameLst>
                                      </p:cBhvr>
                                      <p:tavLst>
                                        <p:tav tm="0">
                                          <p:val>
                                            <p:strVal val="#ppt_x"/>
                                          </p:val>
                                        </p:tav>
                                        <p:tav tm="100000">
                                          <p:val>
                                            <p:strVal val="#ppt_x"/>
                                          </p:val>
                                        </p:tav>
                                      </p:tavLst>
                                    </p:anim>
                                    <p:anim calcmode="lin" valueType="num">
                                      <p:cBhvr additive="base">
                                        <p:cTn id="23" dur="500" fill="hold"/>
                                        <p:tgtEl>
                                          <p:spTgt spid="7184"/>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7171"/>
                                        </p:tgtEl>
                                        <p:attrNameLst>
                                          <p:attrName>style.visibility</p:attrName>
                                        </p:attrNameLst>
                                      </p:cBhvr>
                                      <p:to>
                                        <p:strVal val="visible"/>
                                      </p:to>
                                    </p:set>
                                    <p:anim calcmode="lin" valueType="num">
                                      <p:cBhvr additive="base">
                                        <p:cTn id="27" dur="500" fill="hold"/>
                                        <p:tgtEl>
                                          <p:spTgt spid="7171"/>
                                        </p:tgtEl>
                                        <p:attrNameLst>
                                          <p:attrName>ppt_x</p:attrName>
                                        </p:attrNameLst>
                                      </p:cBhvr>
                                      <p:tavLst>
                                        <p:tav tm="0">
                                          <p:val>
                                            <p:strVal val="#ppt_x"/>
                                          </p:val>
                                        </p:tav>
                                        <p:tav tm="100000">
                                          <p:val>
                                            <p:strVal val="#ppt_x"/>
                                          </p:val>
                                        </p:tav>
                                      </p:tavLst>
                                    </p:anim>
                                    <p:anim calcmode="lin" valueType="num">
                                      <p:cBhvr additive="base">
                                        <p:cTn id="28" dur="500" fill="hold"/>
                                        <p:tgtEl>
                                          <p:spTgt spid="7171"/>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7185"/>
                                        </p:tgtEl>
                                        <p:attrNameLst>
                                          <p:attrName>style.visibility</p:attrName>
                                        </p:attrNameLst>
                                      </p:cBhvr>
                                      <p:to>
                                        <p:strVal val="visible"/>
                                      </p:to>
                                    </p:set>
                                    <p:anim calcmode="lin" valueType="num">
                                      <p:cBhvr additive="base">
                                        <p:cTn id="32" dur="500" fill="hold"/>
                                        <p:tgtEl>
                                          <p:spTgt spid="7185"/>
                                        </p:tgtEl>
                                        <p:attrNameLst>
                                          <p:attrName>ppt_x</p:attrName>
                                        </p:attrNameLst>
                                      </p:cBhvr>
                                      <p:tavLst>
                                        <p:tav tm="0">
                                          <p:val>
                                            <p:strVal val="#ppt_x"/>
                                          </p:val>
                                        </p:tav>
                                        <p:tav tm="100000">
                                          <p:val>
                                            <p:strVal val="#ppt_x"/>
                                          </p:val>
                                        </p:tav>
                                      </p:tavLst>
                                    </p:anim>
                                    <p:anim calcmode="lin" valueType="num">
                                      <p:cBhvr additive="base">
                                        <p:cTn id="33" dur="500" fill="hold"/>
                                        <p:tgtEl>
                                          <p:spTgt spid="7185"/>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7172"/>
                                        </p:tgtEl>
                                        <p:attrNameLst>
                                          <p:attrName>style.visibility</p:attrName>
                                        </p:attrNameLst>
                                      </p:cBhvr>
                                      <p:to>
                                        <p:strVal val="visible"/>
                                      </p:to>
                                    </p:set>
                                    <p:anim calcmode="lin" valueType="num">
                                      <p:cBhvr additive="base">
                                        <p:cTn id="37" dur="500" fill="hold"/>
                                        <p:tgtEl>
                                          <p:spTgt spid="7172"/>
                                        </p:tgtEl>
                                        <p:attrNameLst>
                                          <p:attrName>ppt_x</p:attrName>
                                        </p:attrNameLst>
                                      </p:cBhvr>
                                      <p:tavLst>
                                        <p:tav tm="0">
                                          <p:val>
                                            <p:strVal val="#ppt_x"/>
                                          </p:val>
                                        </p:tav>
                                        <p:tav tm="100000">
                                          <p:val>
                                            <p:strVal val="#ppt_x"/>
                                          </p:val>
                                        </p:tav>
                                      </p:tavLst>
                                    </p:anim>
                                    <p:anim calcmode="lin" valueType="num">
                                      <p:cBhvr additive="base">
                                        <p:cTn id="38" dur="500" fill="hold"/>
                                        <p:tgtEl>
                                          <p:spTgt spid="7172"/>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7182"/>
                                        </p:tgtEl>
                                        <p:attrNameLst>
                                          <p:attrName>style.visibility</p:attrName>
                                        </p:attrNameLst>
                                      </p:cBhvr>
                                      <p:to>
                                        <p:strVal val="visible"/>
                                      </p:to>
                                    </p:set>
                                    <p:anim calcmode="lin" valueType="num">
                                      <p:cBhvr additive="base">
                                        <p:cTn id="42" dur="500" fill="hold"/>
                                        <p:tgtEl>
                                          <p:spTgt spid="7182"/>
                                        </p:tgtEl>
                                        <p:attrNameLst>
                                          <p:attrName>ppt_x</p:attrName>
                                        </p:attrNameLst>
                                      </p:cBhvr>
                                      <p:tavLst>
                                        <p:tav tm="0">
                                          <p:val>
                                            <p:strVal val="#ppt_x"/>
                                          </p:val>
                                        </p:tav>
                                        <p:tav tm="100000">
                                          <p:val>
                                            <p:strVal val="#ppt_x"/>
                                          </p:val>
                                        </p:tav>
                                      </p:tavLst>
                                    </p:anim>
                                    <p:anim calcmode="lin" valueType="num">
                                      <p:cBhvr additive="base">
                                        <p:cTn id="43" dur="500" fill="hold"/>
                                        <p:tgtEl>
                                          <p:spTgt spid="7182"/>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7173"/>
                                        </p:tgtEl>
                                        <p:attrNameLst>
                                          <p:attrName>style.visibility</p:attrName>
                                        </p:attrNameLst>
                                      </p:cBhvr>
                                      <p:to>
                                        <p:strVal val="visible"/>
                                      </p:to>
                                    </p:set>
                                    <p:anim calcmode="lin" valueType="num">
                                      <p:cBhvr additive="base">
                                        <p:cTn id="47" dur="500" fill="hold"/>
                                        <p:tgtEl>
                                          <p:spTgt spid="7173"/>
                                        </p:tgtEl>
                                        <p:attrNameLst>
                                          <p:attrName>ppt_x</p:attrName>
                                        </p:attrNameLst>
                                      </p:cBhvr>
                                      <p:tavLst>
                                        <p:tav tm="0">
                                          <p:val>
                                            <p:strVal val="#ppt_x"/>
                                          </p:val>
                                        </p:tav>
                                        <p:tav tm="100000">
                                          <p:val>
                                            <p:strVal val="#ppt_x"/>
                                          </p:val>
                                        </p:tav>
                                      </p:tavLst>
                                    </p:anim>
                                    <p:anim calcmode="lin" valueType="num">
                                      <p:cBhvr additive="base">
                                        <p:cTn id="48" dur="500" fill="hold"/>
                                        <p:tgtEl>
                                          <p:spTgt spid="7173"/>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nodeType="afterEffect">
                                  <p:stCondLst>
                                    <p:cond delay="0"/>
                                  </p:stCondLst>
                                  <p:childTnLst>
                                    <p:set>
                                      <p:cBhvr>
                                        <p:cTn id="51" dur="1" fill="hold">
                                          <p:stCondLst>
                                            <p:cond delay="0"/>
                                          </p:stCondLst>
                                        </p:cTn>
                                        <p:tgtEl>
                                          <p:spTgt spid="7183"/>
                                        </p:tgtEl>
                                        <p:attrNameLst>
                                          <p:attrName>style.visibility</p:attrName>
                                        </p:attrNameLst>
                                      </p:cBhvr>
                                      <p:to>
                                        <p:strVal val="visible"/>
                                      </p:to>
                                    </p:set>
                                    <p:anim calcmode="lin" valueType="num">
                                      <p:cBhvr additive="base">
                                        <p:cTn id="52" dur="500" fill="hold"/>
                                        <p:tgtEl>
                                          <p:spTgt spid="7183"/>
                                        </p:tgtEl>
                                        <p:attrNameLst>
                                          <p:attrName>ppt_x</p:attrName>
                                        </p:attrNameLst>
                                      </p:cBhvr>
                                      <p:tavLst>
                                        <p:tav tm="0">
                                          <p:val>
                                            <p:strVal val="#ppt_x"/>
                                          </p:val>
                                        </p:tav>
                                        <p:tav tm="100000">
                                          <p:val>
                                            <p:strVal val="#ppt_x"/>
                                          </p:val>
                                        </p:tav>
                                      </p:tavLst>
                                    </p:anim>
                                    <p:anim calcmode="lin" valueType="num">
                                      <p:cBhvr additive="base">
                                        <p:cTn id="53" dur="500" fill="hold"/>
                                        <p:tgtEl>
                                          <p:spTgt spid="7183"/>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grpId="0" nodeType="afterEffect">
                                  <p:stCondLst>
                                    <p:cond delay="0"/>
                                  </p:stCondLst>
                                  <p:childTnLst>
                                    <p:set>
                                      <p:cBhvr>
                                        <p:cTn id="56" dur="1" fill="hold">
                                          <p:stCondLst>
                                            <p:cond delay="0"/>
                                          </p:stCondLst>
                                        </p:cTn>
                                        <p:tgtEl>
                                          <p:spTgt spid="7174"/>
                                        </p:tgtEl>
                                        <p:attrNameLst>
                                          <p:attrName>style.visibility</p:attrName>
                                        </p:attrNameLst>
                                      </p:cBhvr>
                                      <p:to>
                                        <p:strVal val="visible"/>
                                      </p:to>
                                    </p:set>
                                    <p:anim calcmode="lin" valueType="num">
                                      <p:cBhvr additive="base">
                                        <p:cTn id="57" dur="500" fill="hold"/>
                                        <p:tgtEl>
                                          <p:spTgt spid="7174"/>
                                        </p:tgtEl>
                                        <p:attrNameLst>
                                          <p:attrName>ppt_x</p:attrName>
                                        </p:attrNameLst>
                                      </p:cBhvr>
                                      <p:tavLst>
                                        <p:tav tm="0">
                                          <p:val>
                                            <p:strVal val="#ppt_x"/>
                                          </p:val>
                                        </p:tav>
                                        <p:tav tm="100000">
                                          <p:val>
                                            <p:strVal val="#ppt_x"/>
                                          </p:val>
                                        </p:tav>
                                      </p:tavLst>
                                    </p:anim>
                                    <p:anim calcmode="lin" valueType="num">
                                      <p:cBhvr additive="base">
                                        <p:cTn id="58" dur="500" fill="hold"/>
                                        <p:tgtEl>
                                          <p:spTgt spid="7174"/>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nodeType="afterEffect">
                                  <p:stCondLst>
                                    <p:cond delay="0"/>
                                  </p:stCondLst>
                                  <p:childTnLst>
                                    <p:set>
                                      <p:cBhvr>
                                        <p:cTn id="61" dur="1" fill="hold">
                                          <p:stCondLst>
                                            <p:cond delay="0"/>
                                          </p:stCondLst>
                                        </p:cTn>
                                        <p:tgtEl>
                                          <p:spTgt spid="7191"/>
                                        </p:tgtEl>
                                        <p:attrNameLst>
                                          <p:attrName>style.visibility</p:attrName>
                                        </p:attrNameLst>
                                      </p:cBhvr>
                                      <p:to>
                                        <p:strVal val="visible"/>
                                      </p:to>
                                    </p:set>
                                    <p:anim calcmode="lin" valueType="num">
                                      <p:cBhvr additive="base">
                                        <p:cTn id="62" dur="500" fill="hold"/>
                                        <p:tgtEl>
                                          <p:spTgt spid="7191"/>
                                        </p:tgtEl>
                                        <p:attrNameLst>
                                          <p:attrName>ppt_x</p:attrName>
                                        </p:attrNameLst>
                                      </p:cBhvr>
                                      <p:tavLst>
                                        <p:tav tm="0">
                                          <p:val>
                                            <p:strVal val="#ppt_x"/>
                                          </p:val>
                                        </p:tav>
                                        <p:tav tm="100000">
                                          <p:val>
                                            <p:strVal val="#ppt_x"/>
                                          </p:val>
                                        </p:tav>
                                      </p:tavLst>
                                    </p:anim>
                                    <p:anim calcmode="lin" valueType="num">
                                      <p:cBhvr additive="base">
                                        <p:cTn id="63" dur="500" fill="hold"/>
                                        <p:tgtEl>
                                          <p:spTgt spid="7191"/>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fill="hold" grpId="0" nodeType="afterEffect">
                                  <p:stCondLst>
                                    <p:cond delay="0"/>
                                  </p:stCondLst>
                                  <p:childTnLst>
                                    <p:set>
                                      <p:cBhvr>
                                        <p:cTn id="66" dur="1" fill="hold">
                                          <p:stCondLst>
                                            <p:cond delay="0"/>
                                          </p:stCondLst>
                                        </p:cTn>
                                        <p:tgtEl>
                                          <p:spTgt spid="7175"/>
                                        </p:tgtEl>
                                        <p:attrNameLst>
                                          <p:attrName>style.visibility</p:attrName>
                                        </p:attrNameLst>
                                      </p:cBhvr>
                                      <p:to>
                                        <p:strVal val="visible"/>
                                      </p:to>
                                    </p:set>
                                    <p:anim calcmode="lin" valueType="num">
                                      <p:cBhvr additive="base">
                                        <p:cTn id="67" dur="500" fill="hold"/>
                                        <p:tgtEl>
                                          <p:spTgt spid="7175"/>
                                        </p:tgtEl>
                                        <p:attrNameLst>
                                          <p:attrName>ppt_x</p:attrName>
                                        </p:attrNameLst>
                                      </p:cBhvr>
                                      <p:tavLst>
                                        <p:tav tm="0">
                                          <p:val>
                                            <p:strVal val="#ppt_x"/>
                                          </p:val>
                                        </p:tav>
                                        <p:tav tm="100000">
                                          <p:val>
                                            <p:strVal val="#ppt_x"/>
                                          </p:val>
                                        </p:tav>
                                      </p:tavLst>
                                    </p:anim>
                                    <p:anim calcmode="lin" valueType="num">
                                      <p:cBhvr additive="base">
                                        <p:cTn id="68" dur="500" fill="hold"/>
                                        <p:tgtEl>
                                          <p:spTgt spid="7175"/>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2" presetClass="entr" presetSubtype="4" fill="hold" nodeType="afterEffect">
                                  <p:stCondLst>
                                    <p:cond delay="0"/>
                                  </p:stCondLst>
                                  <p:childTnLst>
                                    <p:set>
                                      <p:cBhvr>
                                        <p:cTn id="71" dur="1" fill="hold">
                                          <p:stCondLst>
                                            <p:cond delay="0"/>
                                          </p:stCondLst>
                                        </p:cTn>
                                        <p:tgtEl>
                                          <p:spTgt spid="7186"/>
                                        </p:tgtEl>
                                        <p:attrNameLst>
                                          <p:attrName>style.visibility</p:attrName>
                                        </p:attrNameLst>
                                      </p:cBhvr>
                                      <p:to>
                                        <p:strVal val="visible"/>
                                      </p:to>
                                    </p:set>
                                    <p:anim calcmode="lin" valueType="num">
                                      <p:cBhvr additive="base">
                                        <p:cTn id="72" dur="500" fill="hold"/>
                                        <p:tgtEl>
                                          <p:spTgt spid="7186"/>
                                        </p:tgtEl>
                                        <p:attrNameLst>
                                          <p:attrName>ppt_x</p:attrName>
                                        </p:attrNameLst>
                                      </p:cBhvr>
                                      <p:tavLst>
                                        <p:tav tm="0">
                                          <p:val>
                                            <p:strVal val="#ppt_x"/>
                                          </p:val>
                                        </p:tav>
                                        <p:tav tm="100000">
                                          <p:val>
                                            <p:strVal val="#ppt_x"/>
                                          </p:val>
                                        </p:tav>
                                      </p:tavLst>
                                    </p:anim>
                                    <p:anim calcmode="lin" valueType="num">
                                      <p:cBhvr additive="base">
                                        <p:cTn id="73" dur="500" fill="hold"/>
                                        <p:tgtEl>
                                          <p:spTgt spid="7186"/>
                                        </p:tgtEl>
                                        <p:attrNameLst>
                                          <p:attrName>ppt_y</p:attrName>
                                        </p:attrNameLst>
                                      </p:cBhvr>
                                      <p:tavLst>
                                        <p:tav tm="0">
                                          <p:val>
                                            <p:strVal val="1+#ppt_h/2"/>
                                          </p:val>
                                        </p:tav>
                                        <p:tav tm="100000">
                                          <p:val>
                                            <p:strVal val="#ppt_y"/>
                                          </p:val>
                                        </p:tav>
                                      </p:tavLst>
                                    </p:anim>
                                  </p:childTnLst>
                                </p:cTn>
                              </p:par>
                            </p:childTnLst>
                          </p:cTn>
                        </p:par>
                        <p:par>
                          <p:cTn id="74" fill="hold">
                            <p:stCondLst>
                              <p:cond delay="7000"/>
                            </p:stCondLst>
                            <p:childTnLst>
                              <p:par>
                                <p:cTn id="75" presetID="2" presetClass="entr" presetSubtype="4" fill="hold" grpId="0" nodeType="afterEffect">
                                  <p:stCondLst>
                                    <p:cond delay="0"/>
                                  </p:stCondLst>
                                  <p:childTnLst>
                                    <p:set>
                                      <p:cBhvr>
                                        <p:cTn id="76" dur="1" fill="hold">
                                          <p:stCondLst>
                                            <p:cond delay="0"/>
                                          </p:stCondLst>
                                        </p:cTn>
                                        <p:tgtEl>
                                          <p:spTgt spid="7176"/>
                                        </p:tgtEl>
                                        <p:attrNameLst>
                                          <p:attrName>style.visibility</p:attrName>
                                        </p:attrNameLst>
                                      </p:cBhvr>
                                      <p:to>
                                        <p:strVal val="visible"/>
                                      </p:to>
                                    </p:set>
                                    <p:anim calcmode="lin" valueType="num">
                                      <p:cBhvr additive="base">
                                        <p:cTn id="77" dur="500" fill="hold"/>
                                        <p:tgtEl>
                                          <p:spTgt spid="7176"/>
                                        </p:tgtEl>
                                        <p:attrNameLst>
                                          <p:attrName>ppt_x</p:attrName>
                                        </p:attrNameLst>
                                      </p:cBhvr>
                                      <p:tavLst>
                                        <p:tav tm="0">
                                          <p:val>
                                            <p:strVal val="#ppt_x"/>
                                          </p:val>
                                        </p:tav>
                                        <p:tav tm="100000">
                                          <p:val>
                                            <p:strVal val="#ppt_x"/>
                                          </p:val>
                                        </p:tav>
                                      </p:tavLst>
                                    </p:anim>
                                    <p:anim calcmode="lin" valueType="num">
                                      <p:cBhvr additive="base">
                                        <p:cTn id="78" dur="500" fill="hold"/>
                                        <p:tgtEl>
                                          <p:spTgt spid="7176"/>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2" presetClass="entr" presetSubtype="4" fill="hold" nodeType="afterEffect">
                                  <p:stCondLst>
                                    <p:cond delay="0"/>
                                  </p:stCondLst>
                                  <p:childTnLst>
                                    <p:set>
                                      <p:cBhvr>
                                        <p:cTn id="81" dur="1" fill="hold">
                                          <p:stCondLst>
                                            <p:cond delay="0"/>
                                          </p:stCondLst>
                                        </p:cTn>
                                        <p:tgtEl>
                                          <p:spTgt spid="7187"/>
                                        </p:tgtEl>
                                        <p:attrNameLst>
                                          <p:attrName>style.visibility</p:attrName>
                                        </p:attrNameLst>
                                      </p:cBhvr>
                                      <p:to>
                                        <p:strVal val="visible"/>
                                      </p:to>
                                    </p:set>
                                    <p:anim calcmode="lin" valueType="num">
                                      <p:cBhvr additive="base">
                                        <p:cTn id="82" dur="500" fill="hold"/>
                                        <p:tgtEl>
                                          <p:spTgt spid="7187"/>
                                        </p:tgtEl>
                                        <p:attrNameLst>
                                          <p:attrName>ppt_x</p:attrName>
                                        </p:attrNameLst>
                                      </p:cBhvr>
                                      <p:tavLst>
                                        <p:tav tm="0">
                                          <p:val>
                                            <p:strVal val="#ppt_x"/>
                                          </p:val>
                                        </p:tav>
                                        <p:tav tm="100000">
                                          <p:val>
                                            <p:strVal val="#ppt_x"/>
                                          </p:val>
                                        </p:tav>
                                      </p:tavLst>
                                    </p:anim>
                                    <p:anim calcmode="lin" valueType="num">
                                      <p:cBhvr additive="base">
                                        <p:cTn id="83" dur="500" fill="hold"/>
                                        <p:tgtEl>
                                          <p:spTgt spid="7187"/>
                                        </p:tgtEl>
                                        <p:attrNameLst>
                                          <p:attrName>ppt_y</p:attrName>
                                        </p:attrNameLst>
                                      </p:cBhvr>
                                      <p:tavLst>
                                        <p:tav tm="0">
                                          <p:val>
                                            <p:strVal val="1+#ppt_h/2"/>
                                          </p:val>
                                        </p:tav>
                                        <p:tav tm="100000">
                                          <p:val>
                                            <p:strVal val="#ppt_y"/>
                                          </p:val>
                                        </p:tav>
                                      </p:tavLst>
                                    </p:anim>
                                  </p:childTnLst>
                                </p:cTn>
                              </p:par>
                            </p:childTnLst>
                          </p:cTn>
                        </p:par>
                        <p:par>
                          <p:cTn id="84" fill="hold">
                            <p:stCondLst>
                              <p:cond delay="8000"/>
                            </p:stCondLst>
                            <p:childTnLst>
                              <p:par>
                                <p:cTn id="85" presetID="2" presetClass="entr" presetSubtype="4" fill="hold" grpId="0" nodeType="afterEffect">
                                  <p:stCondLst>
                                    <p:cond delay="0"/>
                                  </p:stCondLst>
                                  <p:childTnLst>
                                    <p:set>
                                      <p:cBhvr>
                                        <p:cTn id="86" dur="1" fill="hold">
                                          <p:stCondLst>
                                            <p:cond delay="0"/>
                                          </p:stCondLst>
                                        </p:cTn>
                                        <p:tgtEl>
                                          <p:spTgt spid="7177"/>
                                        </p:tgtEl>
                                        <p:attrNameLst>
                                          <p:attrName>style.visibility</p:attrName>
                                        </p:attrNameLst>
                                      </p:cBhvr>
                                      <p:to>
                                        <p:strVal val="visible"/>
                                      </p:to>
                                    </p:set>
                                    <p:anim calcmode="lin" valueType="num">
                                      <p:cBhvr additive="base">
                                        <p:cTn id="87" dur="500" fill="hold"/>
                                        <p:tgtEl>
                                          <p:spTgt spid="7177"/>
                                        </p:tgtEl>
                                        <p:attrNameLst>
                                          <p:attrName>ppt_x</p:attrName>
                                        </p:attrNameLst>
                                      </p:cBhvr>
                                      <p:tavLst>
                                        <p:tav tm="0">
                                          <p:val>
                                            <p:strVal val="#ppt_x"/>
                                          </p:val>
                                        </p:tav>
                                        <p:tav tm="100000">
                                          <p:val>
                                            <p:strVal val="#ppt_x"/>
                                          </p:val>
                                        </p:tav>
                                      </p:tavLst>
                                    </p:anim>
                                    <p:anim calcmode="lin" valueType="num">
                                      <p:cBhvr additive="base">
                                        <p:cTn id="88" dur="500" fill="hold"/>
                                        <p:tgtEl>
                                          <p:spTgt spid="7177"/>
                                        </p:tgtEl>
                                        <p:attrNameLst>
                                          <p:attrName>ppt_y</p:attrName>
                                        </p:attrNameLst>
                                      </p:cBhvr>
                                      <p:tavLst>
                                        <p:tav tm="0">
                                          <p:val>
                                            <p:strVal val="1+#ppt_h/2"/>
                                          </p:val>
                                        </p:tav>
                                        <p:tav tm="100000">
                                          <p:val>
                                            <p:strVal val="#ppt_y"/>
                                          </p:val>
                                        </p:tav>
                                      </p:tavLst>
                                    </p:anim>
                                  </p:childTnLst>
                                </p:cTn>
                              </p:par>
                            </p:childTnLst>
                          </p:cTn>
                        </p:par>
                        <p:par>
                          <p:cTn id="89" fill="hold">
                            <p:stCondLst>
                              <p:cond delay="8500"/>
                            </p:stCondLst>
                            <p:childTnLst>
                              <p:par>
                                <p:cTn id="90" presetID="2" presetClass="entr" presetSubtype="4" fill="hold" nodeType="afterEffect">
                                  <p:stCondLst>
                                    <p:cond delay="0"/>
                                  </p:stCondLst>
                                  <p:childTnLst>
                                    <p:set>
                                      <p:cBhvr>
                                        <p:cTn id="91" dur="1" fill="hold">
                                          <p:stCondLst>
                                            <p:cond delay="0"/>
                                          </p:stCondLst>
                                        </p:cTn>
                                        <p:tgtEl>
                                          <p:spTgt spid="7192"/>
                                        </p:tgtEl>
                                        <p:attrNameLst>
                                          <p:attrName>style.visibility</p:attrName>
                                        </p:attrNameLst>
                                      </p:cBhvr>
                                      <p:to>
                                        <p:strVal val="visible"/>
                                      </p:to>
                                    </p:set>
                                    <p:anim calcmode="lin" valueType="num">
                                      <p:cBhvr additive="base">
                                        <p:cTn id="92" dur="500" fill="hold"/>
                                        <p:tgtEl>
                                          <p:spTgt spid="7192"/>
                                        </p:tgtEl>
                                        <p:attrNameLst>
                                          <p:attrName>ppt_x</p:attrName>
                                        </p:attrNameLst>
                                      </p:cBhvr>
                                      <p:tavLst>
                                        <p:tav tm="0">
                                          <p:val>
                                            <p:strVal val="#ppt_x"/>
                                          </p:val>
                                        </p:tav>
                                        <p:tav tm="100000">
                                          <p:val>
                                            <p:strVal val="#ppt_x"/>
                                          </p:val>
                                        </p:tav>
                                      </p:tavLst>
                                    </p:anim>
                                    <p:anim calcmode="lin" valueType="num">
                                      <p:cBhvr additive="base">
                                        <p:cTn id="93" dur="500" fill="hold"/>
                                        <p:tgtEl>
                                          <p:spTgt spid="7192"/>
                                        </p:tgtEl>
                                        <p:attrNameLst>
                                          <p:attrName>ppt_y</p:attrName>
                                        </p:attrNameLst>
                                      </p:cBhvr>
                                      <p:tavLst>
                                        <p:tav tm="0">
                                          <p:val>
                                            <p:strVal val="1+#ppt_h/2"/>
                                          </p:val>
                                        </p:tav>
                                        <p:tav tm="100000">
                                          <p:val>
                                            <p:strVal val="#ppt_y"/>
                                          </p:val>
                                        </p:tav>
                                      </p:tavLst>
                                    </p:anim>
                                  </p:childTnLst>
                                </p:cTn>
                              </p:par>
                            </p:childTnLst>
                          </p:cTn>
                        </p:par>
                        <p:par>
                          <p:cTn id="94" fill="hold">
                            <p:stCondLst>
                              <p:cond delay="9000"/>
                            </p:stCondLst>
                            <p:childTnLst>
                              <p:par>
                                <p:cTn id="95" presetID="2" presetClass="entr" presetSubtype="4" fill="hold" grpId="0" nodeType="afterEffect">
                                  <p:stCondLst>
                                    <p:cond delay="0"/>
                                  </p:stCondLst>
                                  <p:childTnLst>
                                    <p:set>
                                      <p:cBhvr>
                                        <p:cTn id="96" dur="1" fill="hold">
                                          <p:stCondLst>
                                            <p:cond delay="0"/>
                                          </p:stCondLst>
                                        </p:cTn>
                                        <p:tgtEl>
                                          <p:spTgt spid="7178"/>
                                        </p:tgtEl>
                                        <p:attrNameLst>
                                          <p:attrName>style.visibility</p:attrName>
                                        </p:attrNameLst>
                                      </p:cBhvr>
                                      <p:to>
                                        <p:strVal val="visible"/>
                                      </p:to>
                                    </p:set>
                                    <p:anim calcmode="lin" valueType="num">
                                      <p:cBhvr additive="base">
                                        <p:cTn id="97" dur="500" fill="hold"/>
                                        <p:tgtEl>
                                          <p:spTgt spid="7178"/>
                                        </p:tgtEl>
                                        <p:attrNameLst>
                                          <p:attrName>ppt_x</p:attrName>
                                        </p:attrNameLst>
                                      </p:cBhvr>
                                      <p:tavLst>
                                        <p:tav tm="0">
                                          <p:val>
                                            <p:strVal val="#ppt_x"/>
                                          </p:val>
                                        </p:tav>
                                        <p:tav tm="100000">
                                          <p:val>
                                            <p:strVal val="#ppt_x"/>
                                          </p:val>
                                        </p:tav>
                                      </p:tavLst>
                                    </p:anim>
                                    <p:anim calcmode="lin" valueType="num">
                                      <p:cBhvr additive="base">
                                        <p:cTn id="98" dur="500" fill="hold"/>
                                        <p:tgtEl>
                                          <p:spTgt spid="7178"/>
                                        </p:tgtEl>
                                        <p:attrNameLst>
                                          <p:attrName>ppt_y</p:attrName>
                                        </p:attrNameLst>
                                      </p:cBhvr>
                                      <p:tavLst>
                                        <p:tav tm="0">
                                          <p:val>
                                            <p:strVal val="1+#ppt_h/2"/>
                                          </p:val>
                                        </p:tav>
                                        <p:tav tm="100000">
                                          <p:val>
                                            <p:strVal val="#ppt_y"/>
                                          </p:val>
                                        </p:tav>
                                      </p:tavLst>
                                    </p:anim>
                                  </p:childTnLst>
                                </p:cTn>
                              </p:par>
                            </p:childTnLst>
                          </p:cTn>
                        </p:par>
                        <p:par>
                          <p:cTn id="99" fill="hold">
                            <p:stCondLst>
                              <p:cond delay="9500"/>
                            </p:stCondLst>
                            <p:childTnLst>
                              <p:par>
                                <p:cTn id="100" presetID="2" presetClass="entr" presetSubtype="4" fill="hold" nodeType="afterEffect">
                                  <p:stCondLst>
                                    <p:cond delay="0"/>
                                  </p:stCondLst>
                                  <p:childTnLst>
                                    <p:set>
                                      <p:cBhvr>
                                        <p:cTn id="101" dur="1" fill="hold">
                                          <p:stCondLst>
                                            <p:cond delay="0"/>
                                          </p:stCondLst>
                                        </p:cTn>
                                        <p:tgtEl>
                                          <p:spTgt spid="7188"/>
                                        </p:tgtEl>
                                        <p:attrNameLst>
                                          <p:attrName>style.visibility</p:attrName>
                                        </p:attrNameLst>
                                      </p:cBhvr>
                                      <p:to>
                                        <p:strVal val="visible"/>
                                      </p:to>
                                    </p:set>
                                    <p:anim calcmode="lin" valueType="num">
                                      <p:cBhvr additive="base">
                                        <p:cTn id="102" dur="500" fill="hold"/>
                                        <p:tgtEl>
                                          <p:spTgt spid="7188"/>
                                        </p:tgtEl>
                                        <p:attrNameLst>
                                          <p:attrName>ppt_x</p:attrName>
                                        </p:attrNameLst>
                                      </p:cBhvr>
                                      <p:tavLst>
                                        <p:tav tm="0">
                                          <p:val>
                                            <p:strVal val="#ppt_x"/>
                                          </p:val>
                                        </p:tav>
                                        <p:tav tm="100000">
                                          <p:val>
                                            <p:strVal val="#ppt_x"/>
                                          </p:val>
                                        </p:tav>
                                      </p:tavLst>
                                    </p:anim>
                                    <p:anim calcmode="lin" valueType="num">
                                      <p:cBhvr additive="base">
                                        <p:cTn id="103" dur="500" fill="hold"/>
                                        <p:tgtEl>
                                          <p:spTgt spid="7188"/>
                                        </p:tgtEl>
                                        <p:attrNameLst>
                                          <p:attrName>ppt_y</p:attrName>
                                        </p:attrNameLst>
                                      </p:cBhvr>
                                      <p:tavLst>
                                        <p:tav tm="0">
                                          <p:val>
                                            <p:strVal val="1+#ppt_h/2"/>
                                          </p:val>
                                        </p:tav>
                                        <p:tav tm="100000">
                                          <p:val>
                                            <p:strVal val="#ppt_y"/>
                                          </p:val>
                                        </p:tav>
                                      </p:tavLst>
                                    </p:anim>
                                  </p:childTnLst>
                                </p:cTn>
                              </p:par>
                            </p:childTnLst>
                          </p:cTn>
                        </p:par>
                        <p:par>
                          <p:cTn id="104" fill="hold">
                            <p:stCondLst>
                              <p:cond delay="10000"/>
                            </p:stCondLst>
                            <p:childTnLst>
                              <p:par>
                                <p:cTn id="105" presetID="2" presetClass="entr" presetSubtype="4" fill="hold" grpId="0" nodeType="afterEffect">
                                  <p:stCondLst>
                                    <p:cond delay="0"/>
                                  </p:stCondLst>
                                  <p:childTnLst>
                                    <p:set>
                                      <p:cBhvr>
                                        <p:cTn id="106" dur="1" fill="hold">
                                          <p:stCondLst>
                                            <p:cond delay="0"/>
                                          </p:stCondLst>
                                        </p:cTn>
                                        <p:tgtEl>
                                          <p:spTgt spid="7179"/>
                                        </p:tgtEl>
                                        <p:attrNameLst>
                                          <p:attrName>style.visibility</p:attrName>
                                        </p:attrNameLst>
                                      </p:cBhvr>
                                      <p:to>
                                        <p:strVal val="visible"/>
                                      </p:to>
                                    </p:set>
                                    <p:anim calcmode="lin" valueType="num">
                                      <p:cBhvr additive="base">
                                        <p:cTn id="107" dur="500" fill="hold"/>
                                        <p:tgtEl>
                                          <p:spTgt spid="7179"/>
                                        </p:tgtEl>
                                        <p:attrNameLst>
                                          <p:attrName>ppt_x</p:attrName>
                                        </p:attrNameLst>
                                      </p:cBhvr>
                                      <p:tavLst>
                                        <p:tav tm="0">
                                          <p:val>
                                            <p:strVal val="#ppt_x"/>
                                          </p:val>
                                        </p:tav>
                                        <p:tav tm="100000">
                                          <p:val>
                                            <p:strVal val="#ppt_x"/>
                                          </p:val>
                                        </p:tav>
                                      </p:tavLst>
                                    </p:anim>
                                    <p:anim calcmode="lin" valueType="num">
                                      <p:cBhvr additive="base">
                                        <p:cTn id="108" dur="500" fill="hold"/>
                                        <p:tgtEl>
                                          <p:spTgt spid="7179"/>
                                        </p:tgtEl>
                                        <p:attrNameLst>
                                          <p:attrName>ppt_y</p:attrName>
                                        </p:attrNameLst>
                                      </p:cBhvr>
                                      <p:tavLst>
                                        <p:tav tm="0">
                                          <p:val>
                                            <p:strVal val="1+#ppt_h/2"/>
                                          </p:val>
                                        </p:tav>
                                        <p:tav tm="100000">
                                          <p:val>
                                            <p:strVal val="#ppt_y"/>
                                          </p:val>
                                        </p:tav>
                                      </p:tavLst>
                                    </p:anim>
                                  </p:childTnLst>
                                </p:cTn>
                              </p:par>
                            </p:childTnLst>
                          </p:cTn>
                        </p:par>
                        <p:par>
                          <p:cTn id="109" fill="hold">
                            <p:stCondLst>
                              <p:cond delay="10500"/>
                            </p:stCondLst>
                            <p:childTnLst>
                              <p:par>
                                <p:cTn id="110" presetID="2" presetClass="entr" presetSubtype="4" fill="hold" nodeType="afterEffect">
                                  <p:stCondLst>
                                    <p:cond delay="0"/>
                                  </p:stCondLst>
                                  <p:childTnLst>
                                    <p:set>
                                      <p:cBhvr>
                                        <p:cTn id="111" dur="1" fill="hold">
                                          <p:stCondLst>
                                            <p:cond delay="0"/>
                                          </p:stCondLst>
                                        </p:cTn>
                                        <p:tgtEl>
                                          <p:spTgt spid="7189"/>
                                        </p:tgtEl>
                                        <p:attrNameLst>
                                          <p:attrName>style.visibility</p:attrName>
                                        </p:attrNameLst>
                                      </p:cBhvr>
                                      <p:to>
                                        <p:strVal val="visible"/>
                                      </p:to>
                                    </p:set>
                                    <p:anim calcmode="lin" valueType="num">
                                      <p:cBhvr additive="base">
                                        <p:cTn id="112" dur="500" fill="hold"/>
                                        <p:tgtEl>
                                          <p:spTgt spid="7189"/>
                                        </p:tgtEl>
                                        <p:attrNameLst>
                                          <p:attrName>ppt_x</p:attrName>
                                        </p:attrNameLst>
                                      </p:cBhvr>
                                      <p:tavLst>
                                        <p:tav tm="0">
                                          <p:val>
                                            <p:strVal val="#ppt_x"/>
                                          </p:val>
                                        </p:tav>
                                        <p:tav tm="100000">
                                          <p:val>
                                            <p:strVal val="#ppt_x"/>
                                          </p:val>
                                        </p:tav>
                                      </p:tavLst>
                                    </p:anim>
                                    <p:anim calcmode="lin" valueType="num">
                                      <p:cBhvr additive="base">
                                        <p:cTn id="113" dur="500" fill="hold"/>
                                        <p:tgtEl>
                                          <p:spTgt spid="7189"/>
                                        </p:tgtEl>
                                        <p:attrNameLst>
                                          <p:attrName>ppt_y</p:attrName>
                                        </p:attrNameLst>
                                      </p:cBhvr>
                                      <p:tavLst>
                                        <p:tav tm="0">
                                          <p:val>
                                            <p:strVal val="1+#ppt_h/2"/>
                                          </p:val>
                                        </p:tav>
                                        <p:tav tm="100000">
                                          <p:val>
                                            <p:strVal val="#ppt_y"/>
                                          </p:val>
                                        </p:tav>
                                      </p:tavLst>
                                    </p:anim>
                                  </p:childTnLst>
                                </p:cTn>
                              </p:par>
                            </p:childTnLst>
                          </p:cTn>
                        </p:par>
                        <p:par>
                          <p:cTn id="114" fill="hold">
                            <p:stCondLst>
                              <p:cond delay="11000"/>
                            </p:stCondLst>
                            <p:childTnLst>
                              <p:par>
                                <p:cTn id="115" presetID="2" presetClass="entr" presetSubtype="4" fill="hold" grpId="0" nodeType="afterEffect">
                                  <p:stCondLst>
                                    <p:cond delay="0"/>
                                  </p:stCondLst>
                                  <p:childTnLst>
                                    <p:set>
                                      <p:cBhvr>
                                        <p:cTn id="116" dur="1" fill="hold">
                                          <p:stCondLst>
                                            <p:cond delay="0"/>
                                          </p:stCondLst>
                                        </p:cTn>
                                        <p:tgtEl>
                                          <p:spTgt spid="7180"/>
                                        </p:tgtEl>
                                        <p:attrNameLst>
                                          <p:attrName>style.visibility</p:attrName>
                                        </p:attrNameLst>
                                      </p:cBhvr>
                                      <p:to>
                                        <p:strVal val="visible"/>
                                      </p:to>
                                    </p:set>
                                    <p:anim calcmode="lin" valueType="num">
                                      <p:cBhvr additive="base">
                                        <p:cTn id="117" dur="500" fill="hold"/>
                                        <p:tgtEl>
                                          <p:spTgt spid="7180"/>
                                        </p:tgtEl>
                                        <p:attrNameLst>
                                          <p:attrName>ppt_x</p:attrName>
                                        </p:attrNameLst>
                                      </p:cBhvr>
                                      <p:tavLst>
                                        <p:tav tm="0">
                                          <p:val>
                                            <p:strVal val="#ppt_x"/>
                                          </p:val>
                                        </p:tav>
                                        <p:tav tm="100000">
                                          <p:val>
                                            <p:strVal val="#ppt_x"/>
                                          </p:val>
                                        </p:tav>
                                      </p:tavLst>
                                    </p:anim>
                                    <p:anim calcmode="lin" valueType="num">
                                      <p:cBhvr additive="base">
                                        <p:cTn id="118" dur="500" fill="hold"/>
                                        <p:tgtEl>
                                          <p:spTgt spid="71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animBg="1"/>
      <p:bldP spid="7172" grpId="0" animBg="1"/>
      <p:bldP spid="7173" grpId="0" animBg="1"/>
      <p:bldP spid="7174" grpId="0" animBg="1"/>
      <p:bldP spid="7175" grpId="0" animBg="1"/>
      <p:bldP spid="7176" grpId="0" animBg="1"/>
      <p:bldP spid="7177" grpId="0" animBg="1"/>
      <p:bldP spid="7178" grpId="0" animBg="1"/>
      <p:bldP spid="7179" grpId="0" animBg="1"/>
      <p:bldP spid="7180" grpId="0" animBg="1"/>
      <p:bldP spid="7181" grpId="0" animBg="1"/>
      <p:bldP spid="7190"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7409"/>
          <p:cNvSpPr>
            <a:spLocks noGrp="1"/>
          </p:cNvSpPr>
          <p:nvPr>
            <p:ph type="title"/>
          </p:nvPr>
        </p:nvSpPr>
        <p:spPr>
          <a:xfrm>
            <a:off x="1219200" y="795338"/>
            <a:ext cx="7772400" cy="838200"/>
          </a:xfrm>
          <a:solidFill>
            <a:schemeClr val="tx1"/>
          </a:solidFill>
          <a:ln/>
        </p:spPr>
        <p:txBody>
          <a:bodyPr anchor="b" anchorCtr="0">
            <a:spAutoFit/>
          </a:bodyPr>
          <a:p>
            <a:r>
              <a:rPr lang="en-US" altLang="zh-CN" sz="4900" dirty="0">
                <a:solidFill>
                  <a:srgbClr val="FF0066"/>
                </a:solidFill>
                <a:latin typeface="隶书" panose="02010509060101010101" pitchFamily="49" charset="-122"/>
                <a:ea typeface="隶书" panose="02010509060101010101" pitchFamily="49" charset="-122"/>
              </a:rPr>
              <a:t>    </a:t>
            </a:r>
            <a:r>
              <a:rPr lang="zh-CN" altLang="en-US" sz="4900" dirty="0">
                <a:solidFill>
                  <a:srgbClr val="FF0066"/>
                </a:solidFill>
                <a:latin typeface="隶书" panose="02010509060101010101" pitchFamily="49" charset="-122"/>
                <a:ea typeface="隶书" panose="02010509060101010101" pitchFamily="49" charset="-122"/>
              </a:rPr>
              <a:t>永 远 的 三 角</a:t>
            </a:r>
            <a:endParaRPr lang="zh-CN" altLang="en-US" sz="4900" dirty="0">
              <a:solidFill>
                <a:srgbClr val="FF0066"/>
              </a:solidFill>
              <a:latin typeface="隶书" panose="02010509060101010101" pitchFamily="49" charset="-122"/>
              <a:ea typeface="隶书" panose="02010509060101010101" pitchFamily="49" charset="-122"/>
            </a:endParaRPr>
          </a:p>
        </p:txBody>
      </p:sp>
      <p:sp>
        <p:nvSpPr>
          <p:cNvPr id="17411" name="文本占位符 17410"/>
          <p:cNvSpPr>
            <a:spLocks noGrp="1"/>
          </p:cNvSpPr>
          <p:nvPr>
            <p:ph type="body" idx="1"/>
          </p:nvPr>
        </p:nvSpPr>
        <p:spPr>
          <a:xfrm>
            <a:off x="1169988" y="2090738"/>
            <a:ext cx="7974012" cy="4114800"/>
          </a:xfrm>
          <a:solidFill>
            <a:schemeClr val="tx1"/>
          </a:solidFill>
          <a:ln/>
        </p:spPr>
        <p:txBody>
          <a:bodyPr/>
          <a:p>
            <a:pPr>
              <a:buNone/>
            </a:pPr>
            <a:r>
              <a:rPr lang="en-US" altLang="zh-CN" dirty="0"/>
              <a:t>                  </a:t>
            </a:r>
            <a:r>
              <a:rPr lang="en-US" altLang="zh-CN" sz="1800" dirty="0"/>
              <a:t>    </a:t>
            </a:r>
            <a:r>
              <a:rPr lang="zh-CN" altLang="en-US" sz="2600" dirty="0">
                <a:solidFill>
                  <a:srgbClr val="FF0066"/>
                </a:solidFill>
                <a:ea typeface="仿宋_GB2312" pitchFamily="49" charset="-122"/>
              </a:rPr>
              <a:t>工业工程</a:t>
            </a:r>
            <a:endParaRPr lang="zh-CN" altLang="en-US" sz="2600" dirty="0">
              <a:solidFill>
                <a:srgbClr val="FF0066"/>
              </a:solidFill>
              <a:ea typeface="仿宋_GB2312" pitchFamily="49" charset="-122"/>
            </a:endParaRPr>
          </a:p>
        </p:txBody>
      </p:sp>
      <p:sp>
        <p:nvSpPr>
          <p:cNvPr id="17412" name="直接连接符 17411"/>
          <p:cNvSpPr/>
          <p:nvPr/>
        </p:nvSpPr>
        <p:spPr>
          <a:xfrm flipH="1">
            <a:off x="3078163" y="2873375"/>
            <a:ext cx="1601787" cy="1960563"/>
          </a:xfrm>
          <a:prstGeom prst="line">
            <a:avLst/>
          </a:prstGeom>
          <a:ln w="57150" cap="flat" cmpd="sng">
            <a:solidFill>
              <a:srgbClr val="FF0066"/>
            </a:solidFill>
            <a:prstDash val="solid"/>
            <a:headEnd type="none" w="med" len="med"/>
            <a:tailEnd type="none" w="med" len="med"/>
          </a:ln>
        </p:spPr>
      </p:sp>
      <p:sp>
        <p:nvSpPr>
          <p:cNvPr id="17413" name="直接连接符 17412"/>
          <p:cNvSpPr/>
          <p:nvPr/>
        </p:nvSpPr>
        <p:spPr>
          <a:xfrm>
            <a:off x="3078163" y="4833938"/>
            <a:ext cx="3017837" cy="0"/>
          </a:xfrm>
          <a:prstGeom prst="line">
            <a:avLst/>
          </a:prstGeom>
          <a:ln w="57150" cap="flat" cmpd="sng">
            <a:solidFill>
              <a:srgbClr val="FF0066"/>
            </a:solidFill>
            <a:prstDash val="solid"/>
            <a:headEnd type="none" w="med" len="med"/>
            <a:tailEnd type="none" w="med" len="med"/>
          </a:ln>
        </p:spPr>
      </p:sp>
      <p:sp>
        <p:nvSpPr>
          <p:cNvPr id="17414" name="直接连接符 17413"/>
          <p:cNvSpPr/>
          <p:nvPr/>
        </p:nvSpPr>
        <p:spPr>
          <a:xfrm>
            <a:off x="4679950" y="2938463"/>
            <a:ext cx="1477963" cy="1828800"/>
          </a:xfrm>
          <a:prstGeom prst="line">
            <a:avLst/>
          </a:prstGeom>
          <a:ln w="57150" cap="flat" cmpd="sng">
            <a:solidFill>
              <a:srgbClr val="FF0066"/>
            </a:solidFill>
            <a:prstDash val="solid"/>
            <a:headEnd type="none" w="med" len="med"/>
            <a:tailEnd type="none" w="med" len="med"/>
          </a:ln>
        </p:spPr>
      </p:sp>
      <p:sp>
        <p:nvSpPr>
          <p:cNvPr id="17415" name="文本框 17414"/>
          <p:cNvSpPr txBox="1"/>
          <p:nvPr/>
        </p:nvSpPr>
        <p:spPr>
          <a:xfrm>
            <a:off x="2463800" y="4899025"/>
            <a:ext cx="1538288" cy="496888"/>
          </a:xfrm>
          <a:prstGeom prst="rect">
            <a:avLst/>
          </a:prstGeom>
          <a:noFill/>
          <a:ln w="9525">
            <a:noFill/>
          </a:ln>
        </p:spPr>
        <p:txBody>
          <a:bodyPr lIns="75749" tIns="37874" rIns="75749" bIns="37874">
            <a:spAutoFit/>
          </a:bodyPr>
          <a:p>
            <a:pPr defTabSz="757555" eaLnBrk="0" hangingPunct="0">
              <a:spcBef>
                <a:spcPct val="50000"/>
              </a:spcBef>
            </a:pPr>
            <a:r>
              <a:rPr lang="zh-CN" altLang="en-US" sz="2700" dirty="0">
                <a:solidFill>
                  <a:srgbClr val="FF0066"/>
                </a:solidFill>
                <a:effectLst>
                  <a:outerShdw blurRad="38100" dist="38100" dir="2700000">
                    <a:srgbClr val="000000"/>
                  </a:outerShdw>
                </a:effectLst>
                <a:latin typeface="仿宋_GB2312" pitchFamily="49" charset="-122"/>
                <a:ea typeface="仿宋_GB2312" pitchFamily="49" charset="-122"/>
              </a:rPr>
              <a:t>行为理论</a:t>
            </a:r>
            <a:endParaRPr lang="zh-CN" altLang="en-US" sz="2700" dirty="0">
              <a:solidFill>
                <a:srgbClr val="FF0066"/>
              </a:solidFill>
              <a:effectLst>
                <a:outerShdw blurRad="38100" dist="38100" dir="2700000">
                  <a:srgbClr val="000000"/>
                </a:outerShdw>
              </a:effectLst>
              <a:latin typeface="仿宋_GB2312" pitchFamily="49" charset="-122"/>
              <a:ea typeface="仿宋_GB2312" pitchFamily="49" charset="-122"/>
            </a:endParaRPr>
          </a:p>
        </p:txBody>
      </p:sp>
      <p:sp>
        <p:nvSpPr>
          <p:cNvPr id="17416" name="文本框 17415"/>
          <p:cNvSpPr txBox="1"/>
          <p:nvPr/>
        </p:nvSpPr>
        <p:spPr>
          <a:xfrm>
            <a:off x="5541963" y="4899025"/>
            <a:ext cx="1662112" cy="496888"/>
          </a:xfrm>
          <a:prstGeom prst="rect">
            <a:avLst/>
          </a:prstGeom>
          <a:noFill/>
          <a:ln w="9525">
            <a:noFill/>
          </a:ln>
        </p:spPr>
        <p:txBody>
          <a:bodyPr lIns="75749" tIns="37874" rIns="75749" bIns="37874">
            <a:spAutoFit/>
          </a:bodyPr>
          <a:p>
            <a:pPr defTabSz="757555" eaLnBrk="0" hangingPunct="0">
              <a:spcBef>
                <a:spcPct val="50000"/>
              </a:spcBef>
            </a:pPr>
            <a:r>
              <a:rPr lang="zh-CN" altLang="en-US" sz="2700" dirty="0">
                <a:solidFill>
                  <a:srgbClr val="FF0066"/>
                </a:solidFill>
                <a:effectLst>
                  <a:outerShdw blurRad="38100" dist="38100" dir="2700000">
                    <a:srgbClr val="000000"/>
                  </a:outerShdw>
                </a:effectLst>
                <a:latin typeface="仿宋_GB2312" pitchFamily="49" charset="-122"/>
                <a:ea typeface="仿宋_GB2312" pitchFamily="49" charset="-122"/>
              </a:rPr>
              <a:t>组织理论</a:t>
            </a:r>
            <a:endParaRPr lang="zh-CN" altLang="en-US" sz="2700" dirty="0">
              <a:solidFill>
                <a:srgbClr val="FF0066"/>
              </a:solidFill>
              <a:effectLst>
                <a:outerShdw blurRad="38100" dist="38100" dir="2700000">
                  <a:srgbClr val="000000"/>
                </a:outerShdw>
              </a:effectLst>
              <a:latin typeface="仿宋_GB2312" pitchFamily="49" charset="-122"/>
              <a:ea typeface="仿宋_GB2312" pitchFamily="49" charset="-122"/>
            </a:endParaRPr>
          </a:p>
        </p:txBody>
      </p:sp>
    </p:spTree>
  </p:cSld>
  <p:clrMapOvr>
    <a:masterClrMapping/>
  </p:clrMapOvr>
  <p:transition>
    <p:blinds/>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标题 24577"/>
          <p:cNvSpPr>
            <a:spLocks noGrp="1"/>
          </p:cNvSpPr>
          <p:nvPr>
            <p:ph type="title"/>
          </p:nvPr>
        </p:nvSpPr>
        <p:spPr>
          <a:xfrm>
            <a:off x="1046163" y="473075"/>
            <a:ext cx="7773987" cy="762000"/>
          </a:xfrm>
          <a:solidFill>
            <a:schemeClr val="tx1"/>
          </a:solidFill>
          <a:ln/>
        </p:spPr>
        <p:txBody>
          <a:bodyPr anchor="b" anchorCtr="0">
            <a:spAutoFit/>
          </a:bodyPr>
          <a:p>
            <a:r>
              <a:rPr lang="zh-CN" altLang="en-US" dirty="0">
                <a:solidFill>
                  <a:srgbClr val="FF3300"/>
                </a:solidFill>
                <a:ea typeface="黑体" panose="02010609060101010101" pitchFamily="2" charset="-122"/>
              </a:rPr>
              <a:t>霍桑试验</a:t>
            </a:r>
            <a:r>
              <a:rPr lang="zh-CN" altLang="en-US" dirty="0">
                <a:solidFill>
                  <a:srgbClr val="FF3300"/>
                </a:solidFill>
              </a:rPr>
              <a:t> </a:t>
            </a:r>
            <a:r>
              <a:rPr lang="en-US" altLang="zh-CN">
                <a:solidFill>
                  <a:srgbClr val="FF3300"/>
                </a:solidFill>
              </a:rPr>
              <a:t>---- </a:t>
            </a:r>
            <a:r>
              <a:rPr lang="zh-CN" altLang="en-US" dirty="0">
                <a:solidFill>
                  <a:srgbClr val="FF3300"/>
                </a:solidFill>
              </a:rPr>
              <a:t>行为学说的创立</a:t>
            </a:r>
            <a:endParaRPr lang="zh-CN" altLang="en-US">
              <a:solidFill>
                <a:srgbClr val="00FF00"/>
              </a:solidFill>
            </a:endParaRPr>
          </a:p>
        </p:txBody>
      </p:sp>
      <p:sp>
        <p:nvSpPr>
          <p:cNvPr id="24579" name="文本占位符 24578"/>
          <p:cNvSpPr>
            <a:spLocks noGrp="1"/>
          </p:cNvSpPr>
          <p:nvPr>
            <p:ph type="body" idx="1"/>
          </p:nvPr>
        </p:nvSpPr>
        <p:spPr>
          <a:xfrm>
            <a:off x="1046163" y="2044700"/>
            <a:ext cx="8097837" cy="4114800"/>
          </a:xfrm>
          <a:solidFill>
            <a:schemeClr val="tx1"/>
          </a:solidFill>
          <a:ln/>
        </p:spPr>
        <p:txBody>
          <a:bodyPr/>
          <a:p>
            <a:pPr marL="414655" indent="-414655" defTabSz="1103630">
              <a:buNone/>
            </a:pPr>
            <a:r>
              <a:rPr lang="en-US" altLang="zh-CN" sz="2800" b="1">
                <a:solidFill>
                  <a:schemeClr val="bg2"/>
                </a:solidFill>
                <a:latin typeface="黑体" panose="02010609060101010101" pitchFamily="2" charset="-122"/>
                <a:ea typeface="黑体" panose="02010609060101010101" pitchFamily="2" charset="-122"/>
              </a:rPr>
              <a:t>1924</a:t>
            </a:r>
            <a:r>
              <a:rPr lang="zh-CN" altLang="en-US" sz="2800" b="1" dirty="0">
                <a:solidFill>
                  <a:schemeClr val="bg2"/>
                </a:solidFill>
                <a:latin typeface="黑体" panose="02010609060101010101" pitchFamily="2" charset="-122"/>
                <a:ea typeface="黑体" panose="02010609060101010101" pitchFamily="2" charset="-122"/>
              </a:rPr>
              <a:t>年至</a:t>
            </a:r>
            <a:r>
              <a:rPr lang="en-US" altLang="zh-CN" sz="2800" b="1">
                <a:solidFill>
                  <a:schemeClr val="bg2"/>
                </a:solidFill>
                <a:latin typeface="黑体" panose="02010609060101010101" pitchFamily="2" charset="-122"/>
                <a:ea typeface="黑体" panose="02010609060101010101" pitchFamily="2" charset="-122"/>
              </a:rPr>
              <a:t>1927</a:t>
            </a:r>
            <a:r>
              <a:rPr lang="zh-CN" altLang="en-US" sz="2800" b="1" dirty="0">
                <a:solidFill>
                  <a:schemeClr val="bg2"/>
                </a:solidFill>
                <a:latin typeface="黑体" panose="02010609060101010101" pitchFamily="2" charset="-122"/>
                <a:ea typeface="黑体" panose="02010609060101010101" pitchFamily="2" charset="-122"/>
              </a:rPr>
              <a:t>年，美国西方电气公司的霍桑工厂进行工作条件与工作效率的关系的研究。</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zh-CN" altLang="en-US" sz="2800" b="1" dirty="0">
                <a:solidFill>
                  <a:schemeClr val="bg2"/>
                </a:solidFill>
                <a:latin typeface="黑体" panose="02010609060101010101" pitchFamily="2" charset="-122"/>
                <a:ea typeface="黑体" panose="02010609060101010101" pitchFamily="2" charset="-122"/>
              </a:rPr>
              <a:t>     结果：工作条件与工作效率无关。</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en-US" altLang="zh-CN" sz="2800" b="1">
                <a:solidFill>
                  <a:schemeClr val="bg2"/>
                </a:solidFill>
                <a:latin typeface="黑体" panose="02010609060101010101" pitchFamily="2" charset="-122"/>
                <a:ea typeface="黑体" panose="02010609060101010101" pitchFamily="2" charset="-122"/>
              </a:rPr>
              <a:t>1 </a:t>
            </a:r>
            <a:r>
              <a:rPr lang="zh-CN" altLang="en-US" sz="2800" b="1" dirty="0">
                <a:solidFill>
                  <a:schemeClr val="bg2"/>
                </a:solidFill>
                <a:latin typeface="黑体" panose="02010609060101010101" pitchFamily="2" charset="-122"/>
                <a:ea typeface="黑体" panose="02010609060101010101" pitchFamily="2" charset="-122"/>
              </a:rPr>
              <a:t>结果出人意料，试验人员无法解释这一现象； </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en-US" altLang="zh-CN" sz="2800" b="1">
                <a:solidFill>
                  <a:schemeClr val="bg2"/>
                </a:solidFill>
                <a:latin typeface="黑体" panose="02010609060101010101" pitchFamily="2" charset="-122"/>
                <a:ea typeface="黑体" panose="02010609060101010101" pitchFamily="2" charset="-122"/>
              </a:rPr>
              <a:t>2 </a:t>
            </a:r>
            <a:r>
              <a:rPr lang="zh-CN" altLang="en-US" sz="2800" b="1" dirty="0">
                <a:solidFill>
                  <a:schemeClr val="bg2"/>
                </a:solidFill>
                <a:latin typeface="黑体" panose="02010609060101010101" pitchFamily="2" charset="-122"/>
                <a:ea typeface="黑体" panose="02010609060101010101" pitchFamily="2" charset="-122"/>
              </a:rPr>
              <a:t>心理学家梅奥从</a:t>
            </a:r>
            <a:r>
              <a:rPr lang="en-US" altLang="zh-CN" sz="2800" b="1">
                <a:solidFill>
                  <a:schemeClr val="bg2"/>
                </a:solidFill>
                <a:latin typeface="黑体" panose="02010609060101010101" pitchFamily="2" charset="-122"/>
                <a:ea typeface="黑体" panose="02010609060101010101" pitchFamily="2" charset="-122"/>
              </a:rPr>
              <a:t>1927</a:t>
            </a:r>
            <a:r>
              <a:rPr lang="zh-CN" altLang="en-US" sz="2800" b="1" dirty="0">
                <a:solidFill>
                  <a:schemeClr val="bg2"/>
                </a:solidFill>
                <a:latin typeface="黑体" panose="02010609060101010101" pitchFamily="2" charset="-122"/>
                <a:ea typeface="黑体" panose="02010609060101010101" pitchFamily="2" charset="-122"/>
              </a:rPr>
              <a:t>年开始重新做</a:t>
            </a:r>
            <a:r>
              <a:rPr lang="en-US" altLang="zh-CN" sz="2800" b="1">
                <a:solidFill>
                  <a:schemeClr val="bg2"/>
                </a:solidFill>
                <a:latin typeface="黑体" panose="02010609060101010101" pitchFamily="2" charset="-122"/>
                <a:ea typeface="黑体" panose="02010609060101010101" pitchFamily="2" charset="-122"/>
              </a:rPr>
              <a:t>9</a:t>
            </a:r>
            <a:r>
              <a:rPr lang="zh-CN" altLang="en-US" sz="2800" b="1" dirty="0">
                <a:solidFill>
                  <a:schemeClr val="bg2"/>
                </a:solidFill>
                <a:latin typeface="黑体" panose="02010609060101010101" pitchFamily="2" charset="-122"/>
                <a:ea typeface="黑体" panose="02010609060101010101" pitchFamily="2" charset="-122"/>
              </a:rPr>
              <a:t>年试验；</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en-US" altLang="zh-CN" sz="2800" b="1">
                <a:solidFill>
                  <a:schemeClr val="bg2"/>
                </a:solidFill>
                <a:latin typeface="黑体" panose="02010609060101010101" pitchFamily="2" charset="-122"/>
                <a:ea typeface="黑体" panose="02010609060101010101" pitchFamily="2" charset="-122"/>
              </a:rPr>
              <a:t>3 </a:t>
            </a:r>
            <a:r>
              <a:rPr lang="zh-CN" altLang="en-US" sz="2800" b="1" dirty="0">
                <a:solidFill>
                  <a:schemeClr val="bg2"/>
                </a:solidFill>
                <a:latin typeface="黑体" panose="02010609060101010101" pitchFamily="2" charset="-122"/>
                <a:ea typeface="黑体" panose="02010609060101010101" pitchFamily="2" charset="-122"/>
              </a:rPr>
              <a:t>结论：工人不单单是“经济人”，而且是</a:t>
            </a:r>
            <a:endParaRPr lang="zh-CN" altLang="en-US" sz="2800" b="1" dirty="0">
              <a:solidFill>
                <a:schemeClr val="bg2"/>
              </a:solidFill>
              <a:latin typeface="黑体" panose="02010609060101010101" pitchFamily="2" charset="-122"/>
              <a:ea typeface="黑体" panose="02010609060101010101" pitchFamily="2" charset="-122"/>
            </a:endParaRPr>
          </a:p>
          <a:p>
            <a:pPr marL="414655" indent="-414655" defTabSz="1103630">
              <a:buNone/>
            </a:pPr>
            <a:r>
              <a:rPr lang="zh-CN" altLang="en-US" sz="2800" b="1" dirty="0">
                <a:solidFill>
                  <a:schemeClr val="bg2"/>
                </a:solidFill>
                <a:latin typeface="黑体" panose="02010609060101010101" pitchFamily="2" charset="-122"/>
                <a:ea typeface="黑体" panose="02010609060101010101" pitchFamily="2" charset="-122"/>
              </a:rPr>
              <a:t>                  “社会人”</a:t>
            </a:r>
            <a:r>
              <a:rPr lang="en-US" altLang="zh-CN" sz="2800" b="1">
                <a:solidFill>
                  <a:schemeClr val="bg2"/>
                </a:solidFill>
                <a:latin typeface="黑体" panose="02010609060101010101" pitchFamily="2" charset="-122"/>
                <a:ea typeface="黑体" panose="02010609060101010101" pitchFamily="2" charset="-122"/>
              </a:rPr>
              <a:t>---- </a:t>
            </a:r>
            <a:r>
              <a:rPr lang="zh-CN" altLang="en-US" sz="2800" b="1" dirty="0">
                <a:solidFill>
                  <a:schemeClr val="bg2"/>
                </a:solidFill>
                <a:latin typeface="黑体" panose="02010609060101010101" pitchFamily="2" charset="-122"/>
                <a:ea typeface="黑体" panose="02010609060101010101" pitchFamily="2" charset="-122"/>
              </a:rPr>
              <a:t>精神需求更具激励力。</a:t>
            </a:r>
            <a:r>
              <a:rPr lang="zh-CN" altLang="en-US" sz="2800" dirty="0">
                <a:solidFill>
                  <a:schemeClr val="bg2"/>
                </a:solidFill>
              </a:rPr>
              <a:t> </a:t>
            </a:r>
            <a:endParaRPr lang="zh-CN" altLang="en-US" sz="2800" dirty="0">
              <a:solidFill>
                <a:schemeClr val="bg2"/>
              </a:solidFill>
            </a:endParaRPr>
          </a:p>
        </p:txBody>
      </p:sp>
    </p:spTree>
  </p:cSld>
  <p:clrMapOvr>
    <a:masterClrMapping/>
  </p:clrMapOvr>
  <p:transition>
    <p:blinds/>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矩形 25601"/>
          <p:cNvSpPr/>
          <p:nvPr/>
        </p:nvSpPr>
        <p:spPr>
          <a:xfrm>
            <a:off x="1231900" y="1436688"/>
            <a:ext cx="7912100" cy="5421312"/>
          </a:xfrm>
          <a:prstGeom prst="rect">
            <a:avLst/>
          </a:prstGeom>
          <a:solidFill>
            <a:schemeClr val="tx1"/>
          </a:solidFill>
          <a:ln w="9525">
            <a:noFill/>
          </a:ln>
        </p:spPr>
        <p:txBody>
          <a:bodyPr lIns="75749" tIns="37874" rIns="75749" bIns="37874" anchor="ctr" anchorCtr="0">
            <a:spAutoFit/>
          </a:bodyPr>
          <a:p>
            <a:pPr algn="ctr" defTabSz="757555" eaLnBrk="0" hangingPunct="0">
              <a:buChar char="•"/>
            </a:pPr>
            <a:endParaRPr b="1">
              <a:effectLst>
                <a:outerShdw blurRad="38100" dist="38100" dir="2700000">
                  <a:srgbClr val="000000"/>
                </a:outerShdw>
              </a:effectLst>
              <a:latin typeface="仿宋_GB2312" pitchFamily="49" charset="-122"/>
              <a:ea typeface="仿宋_GB2312" pitchFamily="49" charset="-122"/>
            </a:endParaRPr>
          </a:p>
        </p:txBody>
      </p:sp>
      <p:sp>
        <p:nvSpPr>
          <p:cNvPr id="25603" name="直接连接符 25602"/>
          <p:cNvSpPr/>
          <p:nvPr/>
        </p:nvSpPr>
        <p:spPr>
          <a:xfrm>
            <a:off x="1539875" y="4441825"/>
            <a:ext cx="7604125" cy="0"/>
          </a:xfrm>
          <a:prstGeom prst="line">
            <a:avLst/>
          </a:prstGeom>
          <a:ln w="9525" cap="flat" cmpd="sng">
            <a:solidFill>
              <a:schemeClr val="bg2"/>
            </a:solidFill>
            <a:prstDash val="solid"/>
            <a:headEnd type="none" w="med" len="med"/>
            <a:tailEnd type="none" w="med" len="med"/>
          </a:ln>
        </p:spPr>
      </p:sp>
      <p:sp>
        <p:nvSpPr>
          <p:cNvPr id="25604" name="矩形 25603"/>
          <p:cNvSpPr/>
          <p:nvPr/>
        </p:nvSpPr>
        <p:spPr>
          <a:xfrm>
            <a:off x="1785938" y="2220913"/>
            <a:ext cx="184150" cy="2220912"/>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05" name="矩形 25604"/>
          <p:cNvSpPr/>
          <p:nvPr/>
        </p:nvSpPr>
        <p:spPr>
          <a:xfrm>
            <a:off x="2401888" y="2743200"/>
            <a:ext cx="184150" cy="1698625"/>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06" name="矩形 25605"/>
          <p:cNvSpPr/>
          <p:nvPr/>
        </p:nvSpPr>
        <p:spPr>
          <a:xfrm>
            <a:off x="3017838" y="3005138"/>
            <a:ext cx="368300" cy="1436687"/>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07" name="矩形 25606"/>
          <p:cNvSpPr/>
          <p:nvPr/>
        </p:nvSpPr>
        <p:spPr>
          <a:xfrm>
            <a:off x="3817938" y="3200400"/>
            <a:ext cx="923925" cy="1241425"/>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08" name="矩形 25607"/>
          <p:cNvSpPr/>
          <p:nvPr/>
        </p:nvSpPr>
        <p:spPr>
          <a:xfrm>
            <a:off x="5049838" y="3462338"/>
            <a:ext cx="307975" cy="979487"/>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09" name="矩形 25608"/>
          <p:cNvSpPr/>
          <p:nvPr/>
        </p:nvSpPr>
        <p:spPr>
          <a:xfrm>
            <a:off x="5911850" y="4179888"/>
            <a:ext cx="246063" cy="261937"/>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10" name="矩形 25609"/>
          <p:cNvSpPr/>
          <p:nvPr/>
        </p:nvSpPr>
        <p:spPr>
          <a:xfrm>
            <a:off x="5911850" y="4441825"/>
            <a:ext cx="60325" cy="1763713"/>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11" name="矩形 25610"/>
          <p:cNvSpPr/>
          <p:nvPr/>
        </p:nvSpPr>
        <p:spPr>
          <a:xfrm>
            <a:off x="6403975" y="4179888"/>
            <a:ext cx="246063" cy="261937"/>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12" name="矩形 25611"/>
          <p:cNvSpPr/>
          <p:nvPr/>
        </p:nvSpPr>
        <p:spPr>
          <a:xfrm>
            <a:off x="6465888" y="4441825"/>
            <a:ext cx="122237" cy="1371600"/>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13" name="矩形 25612"/>
          <p:cNvSpPr/>
          <p:nvPr/>
        </p:nvSpPr>
        <p:spPr>
          <a:xfrm>
            <a:off x="7204075" y="4244975"/>
            <a:ext cx="185738" cy="196850"/>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14" name="矩形 25613"/>
          <p:cNvSpPr/>
          <p:nvPr/>
        </p:nvSpPr>
        <p:spPr>
          <a:xfrm>
            <a:off x="7204075" y="4441825"/>
            <a:ext cx="369888" cy="1239838"/>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15" name="矩形 25614"/>
          <p:cNvSpPr/>
          <p:nvPr/>
        </p:nvSpPr>
        <p:spPr>
          <a:xfrm>
            <a:off x="8004175" y="4441825"/>
            <a:ext cx="123825" cy="1044575"/>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16" name="矩形 25615"/>
          <p:cNvSpPr/>
          <p:nvPr/>
        </p:nvSpPr>
        <p:spPr>
          <a:xfrm>
            <a:off x="8004175" y="4244975"/>
            <a:ext cx="247650" cy="196850"/>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17" name="文本框 25616"/>
          <p:cNvSpPr txBox="1"/>
          <p:nvPr/>
        </p:nvSpPr>
        <p:spPr>
          <a:xfrm>
            <a:off x="2819400" y="2133600"/>
            <a:ext cx="1725613" cy="533400"/>
          </a:xfrm>
          <a:prstGeom prst="rect">
            <a:avLst/>
          </a:prstGeom>
          <a:noFill/>
          <a:ln w="9525">
            <a:noFill/>
          </a:ln>
        </p:spPr>
        <p:txBody>
          <a:bodyPr lIns="75749" tIns="37874" rIns="75749" bIns="37874">
            <a:spAutoFit/>
          </a:bodyPr>
          <a:p>
            <a:pPr defTabSz="757555" eaLnBrk="0" hangingPunct="0">
              <a:spcBef>
                <a:spcPct val="50000"/>
              </a:spcBef>
              <a:buChar char="•"/>
            </a:pPr>
            <a:r>
              <a:rPr lang="zh-CN" altLang="en-US" sz="3000" b="1" dirty="0">
                <a:solidFill>
                  <a:srgbClr val="FF6699"/>
                </a:solidFill>
                <a:effectLst>
                  <a:outerShdw blurRad="38100" dist="38100" dir="2700000">
                    <a:srgbClr val="000000"/>
                  </a:outerShdw>
                </a:effectLst>
                <a:latin typeface="黑体" panose="02010609060101010101" pitchFamily="2" charset="-122"/>
                <a:ea typeface="黑体" panose="02010609060101010101" pitchFamily="2" charset="-122"/>
              </a:rPr>
              <a:t>满 意</a:t>
            </a:r>
            <a:endParaRPr lang="zh-CN" altLang="en-US" sz="3000" b="1" dirty="0">
              <a:solidFill>
                <a:srgbClr val="FF6699"/>
              </a:solidFill>
              <a:effectLst>
                <a:outerShdw blurRad="38100" dist="38100" dir="2700000">
                  <a:srgbClr val="000000"/>
                </a:outerShdw>
              </a:effectLst>
              <a:latin typeface="黑体" panose="02010609060101010101" pitchFamily="2" charset="-122"/>
              <a:ea typeface="黑体" panose="02010609060101010101" pitchFamily="2" charset="-122"/>
            </a:endParaRPr>
          </a:p>
        </p:txBody>
      </p:sp>
      <p:sp>
        <p:nvSpPr>
          <p:cNvPr id="25618" name="文本框 25617"/>
          <p:cNvSpPr txBox="1"/>
          <p:nvPr/>
        </p:nvSpPr>
        <p:spPr>
          <a:xfrm>
            <a:off x="7019925" y="6073775"/>
            <a:ext cx="1662113" cy="533400"/>
          </a:xfrm>
          <a:prstGeom prst="rect">
            <a:avLst/>
          </a:prstGeom>
          <a:noFill/>
          <a:ln w="9525">
            <a:noFill/>
          </a:ln>
        </p:spPr>
        <p:txBody>
          <a:bodyPr lIns="75749" tIns="37874" rIns="75749" bIns="37874">
            <a:spAutoFit/>
          </a:bodyPr>
          <a:p>
            <a:pPr defTabSz="757555" eaLnBrk="0" hangingPunct="0">
              <a:spcBef>
                <a:spcPct val="50000"/>
              </a:spcBef>
              <a:buChar char="•"/>
            </a:pPr>
            <a:r>
              <a:rPr lang="zh-CN" altLang="en-US" sz="30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不满意</a:t>
            </a:r>
            <a:endParaRPr lang="zh-CN" altLang="en-US" sz="3000" dirty="0">
              <a:solidFill>
                <a:schemeClr val="bg2"/>
              </a:solidFill>
              <a:effectLst>
                <a:outerShdw blurRad="38100" dist="38100" dir="2700000">
                  <a:srgbClr val="000000"/>
                </a:outerShdw>
              </a:effectLst>
              <a:latin typeface="仿宋_GB2312" pitchFamily="49" charset="-122"/>
              <a:ea typeface="仿宋_GB2312" pitchFamily="49" charset="-122"/>
            </a:endParaRPr>
          </a:p>
        </p:txBody>
      </p:sp>
      <p:sp>
        <p:nvSpPr>
          <p:cNvPr id="25619" name="文本框 25618"/>
          <p:cNvSpPr txBox="1"/>
          <p:nvPr/>
        </p:nvSpPr>
        <p:spPr>
          <a:xfrm>
            <a:off x="1662113" y="4964113"/>
            <a:ext cx="542925" cy="1893887"/>
          </a:xfrm>
          <a:prstGeom prst="rect">
            <a:avLst/>
          </a:prstGeom>
          <a:noFill/>
          <a:ln w="9525">
            <a:noFill/>
          </a:ln>
        </p:spPr>
        <p:txBody>
          <a:bodyPr vert="eaVert" lIns="75749" tIns="37874" rIns="75749" bIns="37874">
            <a:spAutoFit/>
          </a:bodyPr>
          <a:p>
            <a:pPr marL="379730" lvl="1" indent="0" defTabSz="757555" eaLnBrk="0" hangingPunct="0">
              <a:spcBef>
                <a:spcPct val="50000"/>
              </a:spcBef>
              <a:buChar char="•"/>
            </a:pPr>
            <a:r>
              <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rPr>
              <a:t>成就感</a:t>
            </a:r>
            <a:endPar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endParaRPr>
          </a:p>
        </p:txBody>
      </p:sp>
      <p:sp>
        <p:nvSpPr>
          <p:cNvPr id="25620" name="文本框 25619"/>
          <p:cNvSpPr txBox="1"/>
          <p:nvPr/>
        </p:nvSpPr>
        <p:spPr>
          <a:xfrm>
            <a:off x="2278063" y="5356225"/>
            <a:ext cx="542925" cy="1501775"/>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rPr>
              <a:t>受赞赏</a:t>
            </a:r>
            <a:endPar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endParaRPr>
          </a:p>
        </p:txBody>
      </p:sp>
      <p:sp>
        <p:nvSpPr>
          <p:cNvPr id="25621" name="文本框 25620"/>
          <p:cNvSpPr txBox="1"/>
          <p:nvPr/>
        </p:nvSpPr>
        <p:spPr>
          <a:xfrm>
            <a:off x="3017838" y="5094288"/>
            <a:ext cx="541337" cy="1763712"/>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rPr>
              <a:t>工作本身</a:t>
            </a:r>
            <a:endPar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endParaRPr>
          </a:p>
        </p:txBody>
      </p:sp>
      <p:sp>
        <p:nvSpPr>
          <p:cNvPr id="25622" name="矩形 25621"/>
          <p:cNvSpPr/>
          <p:nvPr/>
        </p:nvSpPr>
        <p:spPr>
          <a:xfrm>
            <a:off x="1785938" y="4441825"/>
            <a:ext cx="61912" cy="717550"/>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23" name="矩形 25622"/>
          <p:cNvSpPr/>
          <p:nvPr/>
        </p:nvSpPr>
        <p:spPr>
          <a:xfrm>
            <a:off x="2401888" y="4441825"/>
            <a:ext cx="246062" cy="979488"/>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24" name="矩形 25623"/>
          <p:cNvSpPr/>
          <p:nvPr/>
        </p:nvSpPr>
        <p:spPr>
          <a:xfrm>
            <a:off x="3017838" y="4441825"/>
            <a:ext cx="122237" cy="717550"/>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25" name="矩形 25624"/>
          <p:cNvSpPr/>
          <p:nvPr/>
        </p:nvSpPr>
        <p:spPr>
          <a:xfrm>
            <a:off x="3817938" y="4441825"/>
            <a:ext cx="61912" cy="652463"/>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26" name="文本框 25625"/>
          <p:cNvSpPr txBox="1"/>
          <p:nvPr/>
        </p:nvSpPr>
        <p:spPr>
          <a:xfrm>
            <a:off x="4187825" y="5159375"/>
            <a:ext cx="541338" cy="1698625"/>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rPr>
              <a:t>择任感</a:t>
            </a:r>
            <a:endPar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endParaRPr>
          </a:p>
        </p:txBody>
      </p:sp>
      <p:sp>
        <p:nvSpPr>
          <p:cNvPr id="25627" name="矩形 25626"/>
          <p:cNvSpPr/>
          <p:nvPr/>
        </p:nvSpPr>
        <p:spPr>
          <a:xfrm>
            <a:off x="5049838" y="4441825"/>
            <a:ext cx="60325" cy="849313"/>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28" name="文本框 25627"/>
          <p:cNvSpPr txBox="1"/>
          <p:nvPr/>
        </p:nvSpPr>
        <p:spPr>
          <a:xfrm>
            <a:off x="4937125" y="5421313"/>
            <a:ext cx="542925" cy="979487"/>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rPr>
              <a:t>进步</a:t>
            </a:r>
            <a:endParaRPr lang="zh-CN" altLang="en-US" sz="2700" dirty="0">
              <a:solidFill>
                <a:srgbClr val="FF6699"/>
              </a:solidFill>
              <a:effectLst>
                <a:outerShdw blurRad="38100" dist="38100" dir="2700000">
                  <a:srgbClr val="000000"/>
                </a:outerShdw>
              </a:effectLst>
              <a:latin typeface="仿宋_GB2312" pitchFamily="49" charset="-122"/>
              <a:ea typeface="仿宋_GB2312" pitchFamily="49" charset="-122"/>
            </a:endParaRPr>
          </a:p>
        </p:txBody>
      </p:sp>
      <p:sp>
        <p:nvSpPr>
          <p:cNvPr id="25629" name="文本框 25628"/>
          <p:cNvSpPr txBox="1"/>
          <p:nvPr/>
        </p:nvSpPr>
        <p:spPr>
          <a:xfrm>
            <a:off x="5676900" y="1958975"/>
            <a:ext cx="542925" cy="1960563"/>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rPr>
              <a:t>政策、管理</a:t>
            </a:r>
            <a:endPar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endParaRPr>
          </a:p>
        </p:txBody>
      </p:sp>
      <p:sp>
        <p:nvSpPr>
          <p:cNvPr id="25630" name="文本框 25629"/>
          <p:cNvSpPr txBox="1"/>
          <p:nvPr/>
        </p:nvSpPr>
        <p:spPr>
          <a:xfrm>
            <a:off x="6280150" y="2155825"/>
            <a:ext cx="542925" cy="1763713"/>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rPr>
              <a:t>上级监督</a:t>
            </a:r>
            <a:endPar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endParaRPr>
          </a:p>
        </p:txBody>
      </p:sp>
      <p:sp>
        <p:nvSpPr>
          <p:cNvPr id="25631" name="文本框 25630"/>
          <p:cNvSpPr txBox="1"/>
          <p:nvPr/>
        </p:nvSpPr>
        <p:spPr>
          <a:xfrm>
            <a:off x="7154863" y="2547938"/>
            <a:ext cx="541337" cy="1304925"/>
          </a:xfrm>
          <a:prstGeom prst="rect">
            <a:avLst/>
          </a:prstGeom>
          <a:noFill/>
          <a:ln w="9525">
            <a:noFill/>
          </a:ln>
        </p:spPr>
        <p:txBody>
          <a:bodyPr vert="eaVert" lIns="75749" tIns="37874" rIns="75749" bIns="37874">
            <a:spAutoFit/>
          </a:bodyPr>
          <a:p>
            <a:pPr defTabSz="757555" eaLnBrk="0" hangingPunct="0">
              <a:spcBef>
                <a:spcPct val="50000"/>
              </a:spcBef>
              <a:buChar char="•"/>
            </a:pPr>
            <a:endParaRPr sz="2700">
              <a:effectLst>
                <a:outerShdw blurRad="38100" dist="38100" dir="2700000">
                  <a:srgbClr val="000000"/>
                </a:outerShdw>
              </a:effectLst>
              <a:latin typeface="仿宋_GB2312" pitchFamily="49" charset="-122"/>
              <a:ea typeface="仿宋_GB2312" pitchFamily="49" charset="-122"/>
            </a:endParaRPr>
          </a:p>
        </p:txBody>
      </p:sp>
      <p:sp>
        <p:nvSpPr>
          <p:cNvPr id="25632" name="文本框 25631"/>
          <p:cNvSpPr txBox="1"/>
          <p:nvPr/>
        </p:nvSpPr>
        <p:spPr>
          <a:xfrm>
            <a:off x="6969125" y="2808288"/>
            <a:ext cx="542925" cy="1044575"/>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rPr>
              <a:t>工资</a:t>
            </a:r>
            <a:endPar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endParaRPr>
          </a:p>
        </p:txBody>
      </p:sp>
      <p:sp>
        <p:nvSpPr>
          <p:cNvPr id="25633" name="文本框 25632"/>
          <p:cNvSpPr txBox="1"/>
          <p:nvPr/>
        </p:nvSpPr>
        <p:spPr>
          <a:xfrm>
            <a:off x="7831138" y="2351088"/>
            <a:ext cx="542925" cy="1893887"/>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rPr>
              <a:t>人际关系</a:t>
            </a:r>
            <a:endPar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endParaRPr>
          </a:p>
        </p:txBody>
      </p:sp>
      <p:sp>
        <p:nvSpPr>
          <p:cNvPr id="25634" name="文本框 25633"/>
          <p:cNvSpPr txBox="1"/>
          <p:nvPr/>
        </p:nvSpPr>
        <p:spPr>
          <a:xfrm>
            <a:off x="8324850" y="2351088"/>
            <a:ext cx="541338" cy="1698625"/>
          </a:xfrm>
          <a:prstGeom prst="rect">
            <a:avLst/>
          </a:prstGeom>
          <a:noFill/>
          <a:ln w="9525">
            <a:noFill/>
          </a:ln>
        </p:spPr>
        <p:txBody>
          <a:bodyPr vert="eaVert" lIns="75749" tIns="37874" rIns="75749" bIns="37874">
            <a:spAutoFit/>
          </a:bodyPr>
          <a:p>
            <a:pPr defTabSz="757555" eaLnBrk="0" hangingPunct="0">
              <a:spcBef>
                <a:spcPct val="50000"/>
              </a:spcBef>
              <a:buChar char="•"/>
            </a:pPr>
            <a:r>
              <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rPr>
              <a:t>工作条件</a:t>
            </a:r>
            <a:endParaRPr lang="zh-CN" altLang="en-US" sz="2700" dirty="0">
              <a:solidFill>
                <a:schemeClr val="bg2"/>
              </a:solidFill>
              <a:effectLst>
                <a:outerShdw blurRad="38100" dist="38100" dir="2700000">
                  <a:srgbClr val="000000"/>
                </a:outerShdw>
              </a:effectLst>
              <a:latin typeface="仿宋_GB2312" pitchFamily="49" charset="-122"/>
              <a:ea typeface="仿宋_GB2312" pitchFamily="49" charset="-122"/>
            </a:endParaRPr>
          </a:p>
        </p:txBody>
      </p:sp>
      <p:sp>
        <p:nvSpPr>
          <p:cNvPr id="25635" name="矩形 25634"/>
          <p:cNvSpPr/>
          <p:nvPr/>
        </p:nvSpPr>
        <p:spPr>
          <a:xfrm>
            <a:off x="8497888" y="4244975"/>
            <a:ext cx="184150" cy="196850"/>
          </a:xfrm>
          <a:prstGeom prst="rect">
            <a:avLst/>
          </a:prstGeom>
          <a:noFill/>
          <a:ln w="9525" cap="flat" cmpd="sng">
            <a:solidFill>
              <a:srgbClr val="FF6699"/>
            </a:solidFill>
            <a:prstDash val="solid"/>
            <a:miter/>
            <a:headEnd type="none" w="med" len="med"/>
            <a:tailEnd type="none" w="med" len="med"/>
          </a:ln>
        </p:spPr>
        <p:txBody>
          <a:bodyPr/>
          <a:p>
            <a:endParaRPr lang="zh-CN" altLang="en-US"/>
          </a:p>
        </p:txBody>
      </p:sp>
      <p:sp>
        <p:nvSpPr>
          <p:cNvPr id="25636" name="矩形 25635"/>
          <p:cNvSpPr/>
          <p:nvPr/>
        </p:nvSpPr>
        <p:spPr>
          <a:xfrm>
            <a:off x="8497888" y="4441825"/>
            <a:ext cx="184150" cy="1044575"/>
          </a:xfrm>
          <a:prstGeom prst="rect">
            <a:avLst/>
          </a:prstGeom>
          <a:noFill/>
          <a:ln w="9525" cap="flat" cmpd="sng">
            <a:solidFill>
              <a:schemeClr val="bg2"/>
            </a:solidFill>
            <a:prstDash val="solid"/>
            <a:miter/>
            <a:headEnd type="none" w="med" len="med"/>
            <a:tailEnd type="none" w="med" len="med"/>
          </a:ln>
        </p:spPr>
        <p:txBody>
          <a:bodyPr/>
          <a:p>
            <a:endParaRPr lang="zh-CN" altLang="en-US"/>
          </a:p>
        </p:txBody>
      </p:sp>
      <p:sp>
        <p:nvSpPr>
          <p:cNvPr id="25637" name="矩形 25636"/>
          <p:cNvSpPr/>
          <p:nvPr/>
        </p:nvSpPr>
        <p:spPr>
          <a:xfrm>
            <a:off x="1231900" y="0"/>
            <a:ext cx="7912100" cy="1763713"/>
          </a:xfrm>
          <a:prstGeom prst="rect">
            <a:avLst/>
          </a:prstGeom>
          <a:solidFill>
            <a:srgbClr val="996600"/>
          </a:solidFill>
          <a:ln w="9525">
            <a:noFill/>
          </a:ln>
        </p:spPr>
        <p:txBody>
          <a:bodyPr/>
          <a:p>
            <a:endParaRPr lang="zh-CN" altLang="en-US"/>
          </a:p>
        </p:txBody>
      </p:sp>
      <p:sp>
        <p:nvSpPr>
          <p:cNvPr id="25638" name="文本框 25637"/>
          <p:cNvSpPr txBox="1"/>
          <p:nvPr/>
        </p:nvSpPr>
        <p:spPr>
          <a:xfrm>
            <a:off x="1477963" y="0"/>
            <a:ext cx="7204075" cy="496888"/>
          </a:xfrm>
          <a:prstGeom prst="rect">
            <a:avLst/>
          </a:prstGeom>
          <a:noFill/>
          <a:ln w="9525">
            <a:noFill/>
          </a:ln>
        </p:spPr>
        <p:txBody>
          <a:bodyPr lIns="75749" tIns="37874" rIns="75749" bIns="37874">
            <a:spAutoFit/>
          </a:bodyPr>
          <a:p>
            <a:pPr defTabSz="757555" eaLnBrk="0" hangingPunct="0">
              <a:spcBef>
                <a:spcPct val="50000"/>
              </a:spcBef>
              <a:buChar char="•"/>
            </a:pPr>
            <a:endParaRPr sz="2700">
              <a:effectLst>
                <a:outerShdw blurRad="38100" dist="38100" dir="2700000">
                  <a:srgbClr val="000000"/>
                </a:outerShdw>
              </a:effectLst>
              <a:latin typeface="仿宋_GB2312" pitchFamily="49" charset="-122"/>
              <a:ea typeface="仿宋_GB2312" pitchFamily="49" charset="-122"/>
            </a:endParaRPr>
          </a:p>
        </p:txBody>
      </p:sp>
      <p:sp>
        <p:nvSpPr>
          <p:cNvPr id="25639" name="文本框 25638"/>
          <p:cNvSpPr txBox="1"/>
          <p:nvPr/>
        </p:nvSpPr>
        <p:spPr>
          <a:xfrm>
            <a:off x="1219200" y="0"/>
            <a:ext cx="7924800" cy="1493838"/>
          </a:xfrm>
          <a:prstGeom prst="rect">
            <a:avLst/>
          </a:prstGeom>
          <a:solidFill>
            <a:schemeClr val="tx1"/>
          </a:solidFill>
          <a:ln w="9525">
            <a:noFill/>
          </a:ln>
        </p:spPr>
        <p:txBody>
          <a:bodyPr lIns="75749" tIns="37874" rIns="75749" bIns="37874">
            <a:spAutoFit/>
          </a:bodyPr>
          <a:p>
            <a:pPr defTabSz="757555" eaLnBrk="0" hangingPunct="0">
              <a:spcBef>
                <a:spcPct val="50000"/>
              </a:spcBef>
            </a:pPr>
            <a:r>
              <a:rPr lang="en-US" altLang="zh-CN" sz="2700" b="1" dirty="0">
                <a:effectLst>
                  <a:outerShdw blurRad="38100" dist="38100" dir="2700000">
                    <a:srgbClr val="000000"/>
                  </a:outerShdw>
                </a:effectLst>
                <a:latin typeface="黑体" panose="02010609060101010101" pitchFamily="2" charset="-122"/>
                <a:ea typeface="黑体" panose="02010609060101010101" pitchFamily="2" charset="-122"/>
              </a:rPr>
              <a:t>   </a:t>
            </a:r>
            <a:r>
              <a:rPr lang="zh-CN" altLang="en-US" sz="33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赫茨伯格</a:t>
            </a:r>
            <a:r>
              <a:rPr lang="en-US" altLang="zh-CN" sz="3300" b="1">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(1959)</a:t>
            </a:r>
            <a:r>
              <a:rPr lang="zh-CN" altLang="en-US" sz="33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的</a:t>
            </a:r>
            <a:endParaRPr lang="zh-CN" altLang="en-US" sz="33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a:p>
            <a:pPr defTabSz="757555" eaLnBrk="0" hangingPunct="0">
              <a:spcBef>
                <a:spcPct val="50000"/>
              </a:spcBef>
            </a:pPr>
            <a:r>
              <a:rPr lang="zh-CN" altLang="en-US" sz="27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         </a:t>
            </a:r>
            <a:r>
              <a:rPr lang="zh-CN" altLang="en-US" sz="40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满意和不满意无关论</a:t>
            </a:r>
            <a:endParaRPr lang="zh-CN" altLang="en-US" sz="4000" b="1" dirty="0">
              <a:solidFill>
                <a:srgbClr val="00FF00"/>
              </a:solidFill>
              <a:effectLst>
                <a:outerShdw blurRad="38100" dist="38100" dir="2700000">
                  <a:srgbClr val="000000"/>
                </a:outerShdw>
              </a:effectLst>
              <a:latin typeface="黑体" panose="02010609060101010101" pitchFamily="2" charset="-122"/>
              <a:ea typeface="黑体" panose="02010609060101010101" pitchFamily="2" charset="-122"/>
            </a:endParaRPr>
          </a:p>
        </p:txBody>
      </p:sp>
    </p:spTree>
  </p:cSld>
  <p:clrMapOvr>
    <a:masterClrMapping/>
  </p:clrMapOvr>
  <p:transition>
    <p:blinds/>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文本框 23553"/>
          <p:cNvSpPr txBox="1"/>
          <p:nvPr/>
        </p:nvSpPr>
        <p:spPr>
          <a:xfrm>
            <a:off x="1477963" y="652463"/>
            <a:ext cx="7265987" cy="496887"/>
          </a:xfrm>
          <a:prstGeom prst="rect">
            <a:avLst/>
          </a:prstGeom>
          <a:noFill/>
          <a:ln w="9525">
            <a:noFill/>
          </a:ln>
        </p:spPr>
        <p:txBody>
          <a:bodyPr lIns="75749" tIns="37874" rIns="75749" bIns="37874">
            <a:spAutoFit/>
          </a:bodyPr>
          <a:p>
            <a:pPr defTabSz="757555" eaLnBrk="0" hangingPunct="0">
              <a:spcBef>
                <a:spcPct val="50000"/>
              </a:spcBef>
              <a:buChar char="•"/>
            </a:pPr>
            <a:endParaRPr sz="2700">
              <a:effectLst>
                <a:outerShdw blurRad="38100" dist="38100" dir="2700000">
                  <a:srgbClr val="000000"/>
                </a:outerShdw>
              </a:effectLst>
              <a:latin typeface="仿宋_GB2312" pitchFamily="49" charset="-122"/>
              <a:ea typeface="仿宋_GB2312" pitchFamily="49" charset="-122"/>
            </a:endParaRPr>
          </a:p>
        </p:txBody>
      </p:sp>
      <p:sp>
        <p:nvSpPr>
          <p:cNvPr id="23555" name="文本框 23554"/>
          <p:cNvSpPr txBox="1"/>
          <p:nvPr/>
        </p:nvSpPr>
        <p:spPr>
          <a:xfrm>
            <a:off x="1354138" y="522288"/>
            <a:ext cx="6897687" cy="1828800"/>
          </a:xfrm>
          <a:prstGeom prst="rect">
            <a:avLst/>
          </a:prstGeom>
          <a:solidFill>
            <a:srgbClr val="996600"/>
          </a:solidFill>
          <a:ln w="9525">
            <a:noFill/>
          </a:ln>
        </p:spPr>
        <p:txBody>
          <a:bodyPr lIns="75749" tIns="37874" rIns="75749" bIns="37874">
            <a:spAutoFit/>
          </a:bodyPr>
          <a:p>
            <a:pPr defTabSz="757555" eaLnBrk="0" hangingPunct="0">
              <a:spcBef>
                <a:spcPct val="50000"/>
              </a:spcBef>
            </a:pPr>
            <a:r>
              <a:rPr lang="en-US" altLang="zh-CN" dirty="0">
                <a:effectLst>
                  <a:outerShdw blurRad="38100" dist="38100" dir="2700000">
                    <a:srgbClr val="000000"/>
                  </a:outerShdw>
                </a:effectLst>
                <a:latin typeface="仿宋_GB2312" pitchFamily="49" charset="-122"/>
                <a:ea typeface="仿宋_GB2312" pitchFamily="49" charset="-122"/>
              </a:rPr>
              <a:t>  </a:t>
            </a:r>
            <a:r>
              <a:rPr lang="zh-CN" altLang="en-US" dirty="0">
                <a:effectLst>
                  <a:outerShdw blurRad="38100" dist="38100" dir="2700000">
                    <a:srgbClr val="000000"/>
                  </a:outerShdw>
                </a:effectLst>
                <a:latin typeface="仿宋_GB2312" pitchFamily="49" charset="-122"/>
                <a:ea typeface="仿宋_GB2312" pitchFamily="49" charset="-122"/>
              </a:rPr>
              <a:t>马斯洛</a:t>
            </a:r>
            <a:r>
              <a:rPr lang="en-US" altLang="zh-CN">
                <a:effectLst>
                  <a:outerShdw blurRad="38100" dist="38100" dir="2700000">
                    <a:srgbClr val="000000"/>
                  </a:outerShdw>
                </a:effectLst>
                <a:latin typeface="仿宋_GB2312" pitchFamily="49" charset="-122"/>
                <a:ea typeface="仿宋_GB2312" pitchFamily="49" charset="-122"/>
              </a:rPr>
              <a:t>(1943</a:t>
            </a:r>
            <a:r>
              <a:rPr lang="zh-CN" altLang="en-US" dirty="0">
                <a:effectLst>
                  <a:outerShdw blurRad="38100" dist="38100" dir="2700000">
                    <a:srgbClr val="000000"/>
                  </a:outerShdw>
                </a:effectLst>
                <a:latin typeface="仿宋_GB2312" pitchFamily="49" charset="-122"/>
                <a:ea typeface="仿宋_GB2312" pitchFamily="49" charset="-122"/>
              </a:rPr>
              <a:t>年）的</a:t>
            </a:r>
            <a:endParaRPr lang="zh-CN" altLang="en-US" dirty="0">
              <a:effectLst>
                <a:outerShdw blurRad="38100" dist="38100" dir="2700000">
                  <a:srgbClr val="000000"/>
                </a:outerShdw>
              </a:effectLst>
              <a:latin typeface="仿宋_GB2312" pitchFamily="49" charset="-122"/>
              <a:ea typeface="仿宋_GB2312" pitchFamily="49" charset="-122"/>
            </a:endParaRPr>
          </a:p>
          <a:p>
            <a:pPr defTabSz="757555" eaLnBrk="0" hangingPunct="0">
              <a:spcBef>
                <a:spcPct val="50000"/>
              </a:spcBef>
            </a:pPr>
            <a:r>
              <a:rPr lang="zh-CN" altLang="en-US" sz="2700" dirty="0">
                <a:effectLst>
                  <a:outerShdw blurRad="38100" dist="38100" dir="2700000">
                    <a:srgbClr val="000000"/>
                  </a:outerShdw>
                </a:effectLst>
                <a:latin typeface="仿宋_GB2312" pitchFamily="49" charset="-122"/>
                <a:ea typeface="仿宋_GB2312" pitchFamily="49" charset="-122"/>
              </a:rPr>
              <a:t>             </a:t>
            </a:r>
            <a:r>
              <a:rPr lang="zh-CN" altLang="en-US" sz="5000" dirty="0">
                <a:solidFill>
                  <a:srgbClr val="00FF00"/>
                </a:solidFill>
                <a:effectLst>
                  <a:outerShdw blurRad="38100" dist="38100" dir="2700000">
                    <a:srgbClr val="000000"/>
                  </a:outerShdw>
                </a:effectLst>
                <a:latin typeface="隶书" panose="02010509060101010101" pitchFamily="49" charset="-122"/>
                <a:ea typeface="隶书" panose="02010509060101010101" pitchFamily="49" charset="-122"/>
              </a:rPr>
              <a:t>需求金字塔论</a:t>
            </a:r>
            <a:endParaRPr lang="zh-CN" altLang="en-US" sz="5000" dirty="0">
              <a:solidFill>
                <a:srgbClr val="00FF00"/>
              </a:solidFill>
              <a:effectLst>
                <a:outerShdw blurRad="38100" dist="38100" dir="2700000">
                  <a:srgbClr val="000000"/>
                </a:outerShdw>
              </a:effectLst>
              <a:latin typeface="隶书" panose="02010509060101010101" pitchFamily="49" charset="-122"/>
              <a:ea typeface="隶书" panose="02010509060101010101" pitchFamily="49" charset="-122"/>
            </a:endParaRPr>
          </a:p>
        </p:txBody>
      </p:sp>
      <p:sp>
        <p:nvSpPr>
          <p:cNvPr id="23556" name="矩形 23555"/>
          <p:cNvSpPr/>
          <p:nvPr/>
        </p:nvSpPr>
        <p:spPr>
          <a:xfrm>
            <a:off x="1293813" y="2351088"/>
            <a:ext cx="7512050" cy="4506912"/>
          </a:xfrm>
          <a:prstGeom prst="rect">
            <a:avLst/>
          </a:prstGeom>
          <a:solidFill>
            <a:schemeClr val="tx1"/>
          </a:solidFill>
          <a:ln w="9525">
            <a:noFill/>
          </a:ln>
        </p:spPr>
        <p:txBody>
          <a:bodyPr/>
          <a:p>
            <a:endParaRPr lang="zh-CN" altLang="en-US"/>
          </a:p>
        </p:txBody>
      </p:sp>
      <p:sp>
        <p:nvSpPr>
          <p:cNvPr id="23557" name="文本框 23556"/>
          <p:cNvSpPr txBox="1"/>
          <p:nvPr/>
        </p:nvSpPr>
        <p:spPr>
          <a:xfrm>
            <a:off x="2647950" y="5878513"/>
            <a:ext cx="4864100" cy="487362"/>
          </a:xfrm>
          <a:prstGeom prst="rect">
            <a:avLst/>
          </a:prstGeom>
          <a:noFill/>
          <a:ln w="9525">
            <a:noFill/>
          </a:ln>
        </p:spPr>
        <p:txBody>
          <a:bodyPr lIns="75749" tIns="37874" rIns="75749" bIns="37874">
            <a:spAutoFit/>
          </a:bodyPr>
          <a:p>
            <a:pPr defTabSz="757555" eaLnBrk="0" hangingPunct="0">
              <a:spcBef>
                <a:spcPct val="50000"/>
              </a:spcBef>
            </a:pPr>
            <a:r>
              <a:rPr lang="zh-CN" altLang="en-US" sz="27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生     理      需      求</a:t>
            </a:r>
            <a:endParaRPr lang="zh-CN" altLang="en-US" sz="27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p:txBody>
      </p:sp>
      <p:sp>
        <p:nvSpPr>
          <p:cNvPr id="23558" name="文本框 23557"/>
          <p:cNvSpPr txBox="1"/>
          <p:nvPr/>
        </p:nvSpPr>
        <p:spPr>
          <a:xfrm>
            <a:off x="3386138" y="5159375"/>
            <a:ext cx="3079750" cy="487363"/>
          </a:xfrm>
          <a:prstGeom prst="rect">
            <a:avLst/>
          </a:prstGeom>
          <a:noFill/>
          <a:ln w="9525">
            <a:noFill/>
          </a:ln>
        </p:spPr>
        <p:txBody>
          <a:bodyPr lIns="75749" tIns="37874" rIns="75749" bIns="37874">
            <a:spAutoFit/>
          </a:bodyPr>
          <a:p>
            <a:pPr defTabSz="757555" eaLnBrk="0" hangingPunct="0">
              <a:spcBef>
                <a:spcPct val="50000"/>
              </a:spcBef>
            </a:pPr>
            <a:r>
              <a:rPr lang="zh-CN" altLang="en-US" sz="2700"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安   全   需   求</a:t>
            </a:r>
            <a:endParaRPr lang="zh-CN" altLang="en-US" sz="2700" dirty="0">
              <a:solidFill>
                <a:srgbClr val="996600"/>
              </a:solidFill>
              <a:effectLst>
                <a:outerShdw blurRad="38100" dist="38100" dir="2700000">
                  <a:srgbClr val="000000"/>
                </a:outerShdw>
              </a:effectLst>
              <a:latin typeface="仿宋_GB2312" pitchFamily="49" charset="-122"/>
              <a:ea typeface="仿宋_GB2312" pitchFamily="49" charset="-122"/>
            </a:endParaRPr>
          </a:p>
        </p:txBody>
      </p:sp>
      <p:sp>
        <p:nvSpPr>
          <p:cNvPr id="23559" name="文本框 23558"/>
          <p:cNvSpPr txBox="1"/>
          <p:nvPr/>
        </p:nvSpPr>
        <p:spPr>
          <a:xfrm>
            <a:off x="3879850" y="4506913"/>
            <a:ext cx="2092325" cy="487362"/>
          </a:xfrm>
          <a:prstGeom prst="rect">
            <a:avLst/>
          </a:prstGeom>
          <a:noFill/>
          <a:ln w="9525">
            <a:noFill/>
          </a:ln>
        </p:spPr>
        <p:txBody>
          <a:bodyPr lIns="75749" tIns="37874" rIns="75749" bIns="37874">
            <a:spAutoFit/>
          </a:bodyPr>
          <a:p>
            <a:pPr defTabSz="757555" eaLnBrk="0" hangingPunct="0">
              <a:spcBef>
                <a:spcPct val="50000"/>
              </a:spcBef>
            </a:pPr>
            <a:r>
              <a:rPr lang="zh-CN" altLang="en-US" sz="27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爱 情 需 求</a:t>
            </a:r>
            <a:endParaRPr lang="zh-CN" altLang="en-US" sz="2700" dirty="0">
              <a:solidFill>
                <a:srgbClr val="FFCCFF"/>
              </a:solidFill>
              <a:effectLst>
                <a:outerShdw blurRad="38100" dist="38100" dir="2700000">
                  <a:srgbClr val="000000"/>
                </a:outerShdw>
              </a:effectLst>
              <a:latin typeface="仿宋_GB2312" pitchFamily="49" charset="-122"/>
              <a:ea typeface="仿宋_GB2312" pitchFamily="49" charset="-122"/>
            </a:endParaRPr>
          </a:p>
        </p:txBody>
      </p:sp>
      <p:sp>
        <p:nvSpPr>
          <p:cNvPr id="23560" name="文本框 23559"/>
          <p:cNvSpPr txBox="1"/>
          <p:nvPr/>
        </p:nvSpPr>
        <p:spPr>
          <a:xfrm>
            <a:off x="4310063" y="3919538"/>
            <a:ext cx="1231900" cy="487362"/>
          </a:xfrm>
          <a:prstGeom prst="rect">
            <a:avLst/>
          </a:prstGeom>
          <a:noFill/>
          <a:ln w="9525">
            <a:noFill/>
          </a:ln>
        </p:spPr>
        <p:txBody>
          <a:bodyPr lIns="75749" tIns="37874" rIns="75749" bIns="37874">
            <a:spAutoFit/>
          </a:bodyPr>
          <a:p>
            <a:pPr defTabSz="757555" eaLnBrk="0" hangingPunct="0">
              <a:spcBef>
                <a:spcPct val="50000"/>
              </a:spcBef>
              <a:buChar char="•"/>
            </a:pPr>
            <a:r>
              <a:rPr lang="zh-CN" altLang="en-US" sz="27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自 尊</a:t>
            </a:r>
            <a:endParaRPr lang="zh-CN" altLang="en-US" sz="2700" b="1"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endParaRPr>
          </a:p>
        </p:txBody>
      </p:sp>
      <p:sp>
        <p:nvSpPr>
          <p:cNvPr id="23561" name="五角星 23560"/>
          <p:cNvSpPr/>
          <p:nvPr/>
        </p:nvSpPr>
        <p:spPr>
          <a:xfrm>
            <a:off x="4741863" y="3265488"/>
            <a:ext cx="246062" cy="522287"/>
          </a:xfrm>
          <a:prstGeom prst="star5">
            <a:avLst/>
          </a:prstGeom>
          <a:noFill/>
          <a:ln w="9525" cap="flat" cmpd="sng">
            <a:solidFill>
              <a:srgbClr val="FF0066"/>
            </a:solidFill>
            <a:prstDash val="solid"/>
            <a:miter/>
            <a:headEnd type="none" w="med" len="med"/>
            <a:tailEnd type="none" w="med" len="med"/>
          </a:ln>
        </p:spPr>
        <p:txBody>
          <a:bodyPr/>
          <a:p>
            <a:endParaRPr lang="zh-CN" altLang="en-US"/>
          </a:p>
        </p:txBody>
      </p:sp>
      <p:sp>
        <p:nvSpPr>
          <p:cNvPr id="23562" name="直接连接符 23561"/>
          <p:cNvSpPr/>
          <p:nvPr/>
        </p:nvSpPr>
        <p:spPr>
          <a:xfrm>
            <a:off x="2278063" y="6530975"/>
            <a:ext cx="5049837" cy="0"/>
          </a:xfrm>
          <a:prstGeom prst="line">
            <a:avLst/>
          </a:prstGeom>
          <a:ln w="9525" cap="flat" cmpd="sng">
            <a:solidFill>
              <a:srgbClr val="00FF00"/>
            </a:solidFill>
            <a:prstDash val="solid"/>
            <a:headEnd type="none" w="med" len="med"/>
            <a:tailEnd type="none" w="med" len="med"/>
          </a:ln>
        </p:spPr>
      </p:sp>
      <p:sp>
        <p:nvSpPr>
          <p:cNvPr id="23563" name="直接连接符 23562"/>
          <p:cNvSpPr/>
          <p:nvPr/>
        </p:nvSpPr>
        <p:spPr>
          <a:xfrm flipH="1">
            <a:off x="2278063" y="3005138"/>
            <a:ext cx="2586037" cy="3460750"/>
          </a:xfrm>
          <a:prstGeom prst="line">
            <a:avLst/>
          </a:prstGeom>
          <a:ln w="9525" cap="flat" cmpd="sng">
            <a:solidFill>
              <a:srgbClr val="00FF00"/>
            </a:solidFill>
            <a:prstDash val="solid"/>
            <a:headEnd type="none" w="med" len="med"/>
            <a:tailEnd type="none" w="med" len="med"/>
          </a:ln>
        </p:spPr>
      </p:sp>
      <p:sp>
        <p:nvSpPr>
          <p:cNvPr id="23564" name="直接连接符 23563"/>
          <p:cNvSpPr/>
          <p:nvPr/>
        </p:nvSpPr>
        <p:spPr>
          <a:xfrm>
            <a:off x="4864100" y="3005138"/>
            <a:ext cx="2525713" cy="3525837"/>
          </a:xfrm>
          <a:prstGeom prst="line">
            <a:avLst/>
          </a:prstGeom>
          <a:ln w="9525" cap="flat" cmpd="sng">
            <a:solidFill>
              <a:srgbClr val="00FF00"/>
            </a:solidFill>
            <a:prstDash val="solid"/>
            <a:headEnd type="none" w="med" len="med"/>
            <a:tailEnd type="none" w="med" len="med"/>
          </a:ln>
        </p:spPr>
      </p:sp>
      <p:sp>
        <p:nvSpPr>
          <p:cNvPr id="23565" name="直接连接符 23564"/>
          <p:cNvSpPr/>
          <p:nvPr/>
        </p:nvSpPr>
        <p:spPr>
          <a:xfrm>
            <a:off x="2770188" y="5813425"/>
            <a:ext cx="4064000" cy="0"/>
          </a:xfrm>
          <a:prstGeom prst="line">
            <a:avLst/>
          </a:prstGeom>
          <a:ln w="9525" cap="flat" cmpd="sng">
            <a:solidFill>
              <a:srgbClr val="00FF00"/>
            </a:solidFill>
            <a:prstDash val="solid"/>
            <a:headEnd type="none" w="med" len="med"/>
            <a:tailEnd type="none" w="med" len="med"/>
          </a:ln>
        </p:spPr>
      </p:sp>
      <p:sp>
        <p:nvSpPr>
          <p:cNvPr id="23566" name="直接连接符 23565"/>
          <p:cNvSpPr/>
          <p:nvPr/>
        </p:nvSpPr>
        <p:spPr>
          <a:xfrm>
            <a:off x="3386138" y="5094288"/>
            <a:ext cx="2955925" cy="0"/>
          </a:xfrm>
          <a:prstGeom prst="line">
            <a:avLst/>
          </a:prstGeom>
          <a:ln w="9525" cap="flat" cmpd="sng">
            <a:solidFill>
              <a:srgbClr val="00FF00"/>
            </a:solidFill>
            <a:prstDash val="solid"/>
            <a:headEnd type="none" w="med" len="med"/>
            <a:tailEnd type="none" w="med" len="med"/>
          </a:ln>
        </p:spPr>
      </p:sp>
      <p:sp>
        <p:nvSpPr>
          <p:cNvPr id="23567" name="直接连接符 23566"/>
          <p:cNvSpPr/>
          <p:nvPr/>
        </p:nvSpPr>
        <p:spPr>
          <a:xfrm>
            <a:off x="3817938" y="4506913"/>
            <a:ext cx="2093912" cy="0"/>
          </a:xfrm>
          <a:prstGeom prst="line">
            <a:avLst/>
          </a:prstGeom>
          <a:ln w="9525" cap="flat" cmpd="sng">
            <a:solidFill>
              <a:srgbClr val="00FF00"/>
            </a:solidFill>
            <a:prstDash val="solid"/>
            <a:headEnd type="none" w="med" len="med"/>
            <a:tailEnd type="none" w="med" len="med"/>
          </a:ln>
        </p:spPr>
      </p:sp>
      <p:sp>
        <p:nvSpPr>
          <p:cNvPr id="23568" name="直接连接符 23567"/>
          <p:cNvSpPr/>
          <p:nvPr/>
        </p:nvSpPr>
        <p:spPr>
          <a:xfrm>
            <a:off x="4248150" y="3919538"/>
            <a:ext cx="1355725" cy="0"/>
          </a:xfrm>
          <a:prstGeom prst="line">
            <a:avLst/>
          </a:prstGeom>
          <a:ln w="9525" cap="flat" cmpd="sng">
            <a:solidFill>
              <a:srgbClr val="996600"/>
            </a:solidFill>
            <a:prstDash val="solid"/>
            <a:headEnd type="none" w="med" len="med"/>
            <a:tailEnd type="none" w="med" len="med"/>
          </a:ln>
        </p:spPr>
      </p:sp>
      <p:sp>
        <p:nvSpPr>
          <p:cNvPr id="23569" name="矩形 23568"/>
          <p:cNvSpPr/>
          <p:nvPr/>
        </p:nvSpPr>
        <p:spPr>
          <a:xfrm>
            <a:off x="3940175" y="3200400"/>
            <a:ext cx="369888" cy="392113"/>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rPr>
              <a:t>自</a:t>
            </a:r>
            <a:endPar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endParaRPr>
          </a:p>
        </p:txBody>
      </p:sp>
      <p:sp>
        <p:nvSpPr>
          <p:cNvPr id="23570" name="矩形 23569"/>
          <p:cNvSpPr/>
          <p:nvPr/>
        </p:nvSpPr>
        <p:spPr>
          <a:xfrm>
            <a:off x="4433888" y="2808288"/>
            <a:ext cx="368300" cy="392112"/>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rPr>
              <a:t>我</a:t>
            </a:r>
            <a:endPar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endParaRPr>
          </a:p>
        </p:txBody>
      </p:sp>
      <p:sp>
        <p:nvSpPr>
          <p:cNvPr id="23571" name="矩形 23570"/>
          <p:cNvSpPr/>
          <p:nvPr/>
        </p:nvSpPr>
        <p:spPr>
          <a:xfrm>
            <a:off x="5049838" y="2808288"/>
            <a:ext cx="368300" cy="392112"/>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rPr>
              <a:t>实</a:t>
            </a:r>
            <a:endPar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endParaRPr>
          </a:p>
        </p:txBody>
      </p:sp>
      <p:sp>
        <p:nvSpPr>
          <p:cNvPr id="23572" name="文本框 23571"/>
          <p:cNvSpPr txBox="1"/>
          <p:nvPr/>
        </p:nvSpPr>
        <p:spPr>
          <a:xfrm>
            <a:off x="5480050" y="3330575"/>
            <a:ext cx="677863" cy="496888"/>
          </a:xfrm>
          <a:prstGeom prst="rect">
            <a:avLst/>
          </a:prstGeom>
          <a:noFill/>
          <a:ln w="9525">
            <a:noFill/>
          </a:ln>
        </p:spPr>
        <p:txBody>
          <a:bodyPr lIns="75749" tIns="37874" rIns="75749" bIns="37874">
            <a:spAutoFit/>
          </a:bodyPr>
          <a:p>
            <a:pPr defTabSz="757555" eaLnBrk="0" hangingPunct="0">
              <a:spcBef>
                <a:spcPct val="50000"/>
              </a:spcBef>
            </a:pPr>
            <a:endParaRPr sz="2700">
              <a:effectLst>
                <a:outerShdw blurRad="38100" dist="38100" dir="2700000">
                  <a:srgbClr val="000000"/>
                </a:outerShdw>
              </a:effectLst>
              <a:latin typeface="仿宋_GB2312" pitchFamily="49" charset="-122"/>
              <a:ea typeface="仿宋_GB2312" pitchFamily="49" charset="-122"/>
            </a:endParaRPr>
          </a:p>
        </p:txBody>
      </p:sp>
      <p:sp>
        <p:nvSpPr>
          <p:cNvPr id="23573" name="矩形 23572"/>
          <p:cNvSpPr/>
          <p:nvPr/>
        </p:nvSpPr>
        <p:spPr>
          <a:xfrm>
            <a:off x="5480050" y="3265488"/>
            <a:ext cx="369888" cy="392112"/>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rPr>
              <a:t>现</a:t>
            </a:r>
            <a:endParaRPr lang="zh-CN" altLang="en-US" sz="3600">
              <a:ln w="12700" cap="flat" cmpd="sng">
                <a:solidFill>
                  <a:srgbClr val="FF0066"/>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outerShdw>
              </a:effectLst>
              <a:latin typeface="宋体" panose="02010600030101010101" pitchFamily="2" charset="-122"/>
              <a:ea typeface="宋体" panose="02010600030101010101" pitchFamily="2" charset="-122"/>
            </a:endParaRPr>
          </a:p>
        </p:txBody>
      </p:sp>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218" name="组合 9217"/>
          <p:cNvGrpSpPr/>
          <p:nvPr/>
        </p:nvGrpSpPr>
        <p:grpSpPr>
          <a:xfrm>
            <a:off x="1790700" y="2297113"/>
            <a:ext cx="5970588" cy="4060825"/>
            <a:chOff x="1396" y="1688"/>
            <a:chExt cx="4654" cy="2984"/>
          </a:xfrm>
        </p:grpSpPr>
        <p:sp>
          <p:nvSpPr>
            <p:cNvPr id="9219" name="矩形 9218"/>
            <p:cNvSpPr/>
            <p:nvPr/>
          </p:nvSpPr>
          <p:spPr>
            <a:xfrm>
              <a:off x="1694" y="1688"/>
              <a:ext cx="1815" cy="453"/>
            </a:xfrm>
            <a:prstGeom prst="rect">
              <a:avLst/>
            </a:prstGeom>
            <a:noFill/>
            <a:ln w="9525" cap="flat" cmpd="sng">
              <a:solidFill>
                <a:srgbClr val="FFFF00"/>
              </a:solidFill>
              <a:prstDash val="solid"/>
              <a:miter/>
              <a:headEnd type="none" w="med" len="med"/>
              <a:tailEnd type="none" w="med" len="med"/>
            </a:ln>
          </p:spPr>
          <p:txBody>
            <a:bodyPr wrap="none" lIns="75749" tIns="37874" rIns="75749" bIns="37874" anchor="ctr" anchorCtr="0"/>
            <a:p>
              <a:pPr algn="ctr" defTabSz="757555"/>
              <a:r>
                <a:rPr lang="zh-CN" altLang="en-US" sz="3000" dirty="0">
                  <a:latin typeface="Times New Roman" panose="02020603050405020304" charset="0"/>
                  <a:ea typeface="宋体" panose="02010600030101010101" pitchFamily="2" charset="-122"/>
                </a:rPr>
                <a:t>生产管理</a:t>
              </a:r>
              <a:endParaRPr lang="zh-CN" altLang="en-US" sz="2000" dirty="0">
                <a:latin typeface="Times New Roman" panose="02020603050405020304" charset="0"/>
                <a:ea typeface="宋体" panose="02010600030101010101" pitchFamily="2" charset="-122"/>
              </a:endParaRPr>
            </a:p>
          </p:txBody>
        </p:sp>
        <p:sp>
          <p:nvSpPr>
            <p:cNvPr id="9220" name="矩形 9219"/>
            <p:cNvSpPr/>
            <p:nvPr/>
          </p:nvSpPr>
          <p:spPr>
            <a:xfrm>
              <a:off x="3700" y="1688"/>
              <a:ext cx="1814" cy="453"/>
            </a:xfrm>
            <a:prstGeom prst="rect">
              <a:avLst/>
            </a:prstGeom>
            <a:noFill/>
            <a:ln w="9525" cap="flat" cmpd="sng">
              <a:solidFill>
                <a:srgbClr val="FFFF00"/>
              </a:solidFill>
              <a:prstDash val="solid"/>
              <a:miter/>
              <a:headEnd type="none" w="med" len="med"/>
              <a:tailEnd type="none" w="med" len="med"/>
            </a:ln>
          </p:spPr>
          <p:txBody>
            <a:bodyPr wrap="none" lIns="75749" tIns="37874" rIns="75749" bIns="37874" anchor="ctr" anchorCtr="0"/>
            <a:p>
              <a:pPr algn="ctr" defTabSz="757555"/>
              <a:r>
                <a:rPr lang="zh-CN" altLang="en-US" sz="3000" dirty="0">
                  <a:latin typeface="Times New Roman" panose="02020603050405020304" charset="0"/>
                  <a:ea typeface="宋体" panose="02010600030101010101" pitchFamily="2" charset="-122"/>
                </a:rPr>
                <a:t>市场财务人事</a:t>
              </a:r>
              <a:endParaRPr lang="zh-CN" altLang="en-US" sz="3000" dirty="0">
                <a:latin typeface="Times New Roman" panose="02020603050405020304" charset="0"/>
                <a:ea typeface="宋体" panose="02010600030101010101" pitchFamily="2" charset="-122"/>
              </a:endParaRPr>
            </a:p>
          </p:txBody>
        </p:sp>
        <p:sp>
          <p:nvSpPr>
            <p:cNvPr id="9221" name="上箭头 9220" descr="花束"/>
            <p:cNvSpPr/>
            <p:nvPr/>
          </p:nvSpPr>
          <p:spPr>
            <a:xfrm>
              <a:off x="2452" y="2168"/>
              <a:ext cx="383" cy="480"/>
            </a:xfrm>
            <a:prstGeom prst="upArrow">
              <a:avLst>
                <a:gd name="adj1" fmla="val 50000"/>
                <a:gd name="adj2" fmla="val 31331"/>
              </a:avLst>
            </a:prstGeom>
            <a:blipFill rotWithShape="0">
              <a:blip r:embed="rId1"/>
            </a:blipFill>
            <a:ln w="9525">
              <a:noFill/>
            </a:ln>
          </p:spPr>
          <p:txBody>
            <a:bodyPr/>
            <a:p>
              <a:endParaRPr lang="zh-CN" altLang="en-US"/>
            </a:p>
          </p:txBody>
        </p:sp>
        <p:sp>
          <p:nvSpPr>
            <p:cNvPr id="9222" name="矩形 9221"/>
            <p:cNvSpPr/>
            <p:nvPr/>
          </p:nvSpPr>
          <p:spPr>
            <a:xfrm>
              <a:off x="1588" y="3992"/>
              <a:ext cx="1926" cy="680"/>
            </a:xfrm>
            <a:prstGeom prst="rect">
              <a:avLst/>
            </a:prstGeom>
            <a:solidFill>
              <a:srgbClr val="FFFF99"/>
            </a:solidFill>
            <a:ln w="9525" cap="flat" cmpd="sng">
              <a:prstDash val="solid"/>
              <a:miter/>
              <a:headEnd type="none" w="med" len="med"/>
              <a:tailEnd type="none" w="med" len="med"/>
            </a:ln>
            <a:scene3d>
              <a:camera prst="legacyObliqueTopRight">
                <a:rot lat="0" lon="0" rev="0"/>
              </a:camera>
              <a:lightRig rig="legacyFlat3" dir="b"/>
            </a:scene3d>
            <a:sp3d extrusionH="506400" prstMaterial="legacyMatte">
              <a:bevelT w="13500" h="13500" prst="angle"/>
              <a:bevelB w="13500" h="13500" prst="angle"/>
              <a:extrusionClr>
                <a:srgbClr val="FFFF99"/>
              </a:extrusionClr>
            </a:sp3d>
          </p:spPr>
          <p:txBody>
            <a:bodyPr wrap="none" lIns="75749" tIns="37874" rIns="75749" bIns="37874" anchor="ctr" anchorCtr="0">
              <a:flatTx/>
            </a:bodyPr>
            <a:p>
              <a:pPr algn="ctr" defTabSz="757555"/>
              <a:r>
                <a:rPr lang="zh-CN" altLang="en-US" sz="3500" dirty="0">
                  <a:solidFill>
                    <a:schemeClr val="bg2"/>
                  </a:solidFill>
                  <a:latin typeface="Times New Roman" panose="02020603050405020304" charset="0"/>
                  <a:ea typeface="隶书" panose="02010509060101010101" pitchFamily="49" charset="-122"/>
                </a:rPr>
                <a:t>自然科学</a:t>
              </a:r>
              <a:endParaRPr lang="zh-CN" altLang="en-US" sz="3500" dirty="0">
                <a:solidFill>
                  <a:schemeClr val="bg2"/>
                </a:solidFill>
                <a:latin typeface="Times New Roman" panose="02020603050405020304" charset="0"/>
                <a:ea typeface="隶书" panose="02010509060101010101" pitchFamily="49" charset="-122"/>
              </a:endParaRPr>
            </a:p>
          </p:txBody>
        </p:sp>
        <p:sp>
          <p:nvSpPr>
            <p:cNvPr id="9223" name="椭圆 9222"/>
            <p:cNvSpPr/>
            <p:nvPr/>
          </p:nvSpPr>
          <p:spPr>
            <a:xfrm>
              <a:off x="1396" y="2688"/>
              <a:ext cx="2495" cy="1247"/>
            </a:xfrm>
            <a:prstGeom prst="ellipse">
              <a:avLst/>
            </a:prstGeom>
            <a:noFill/>
            <a:ln w="9525" cap="flat" cmpd="sng">
              <a:solidFill>
                <a:srgbClr val="FFFF00"/>
              </a:solidFill>
              <a:prstDash val="solid"/>
              <a:headEnd type="none" w="med" len="med"/>
              <a:tailEnd type="none" w="med" len="med"/>
            </a:ln>
          </p:spPr>
          <p:txBody>
            <a:bodyPr wrap="none" lIns="75749" tIns="37874" rIns="75749" bIns="37874" anchor="ctr" anchorCtr="0"/>
            <a:p>
              <a:pPr algn="ctr" defTabSz="757555"/>
              <a:r>
                <a:rPr lang="zh-CN" altLang="en-US" sz="3300" dirty="0">
                  <a:latin typeface="Times New Roman" panose="02020603050405020304" charset="0"/>
                  <a:ea typeface="宋体" panose="02010600030101010101" pitchFamily="2" charset="-122"/>
                </a:rPr>
                <a:t>工业工程</a:t>
              </a:r>
              <a:endParaRPr lang="zh-CN" altLang="en-US" sz="2000" dirty="0">
                <a:latin typeface="Times New Roman" panose="02020603050405020304" charset="0"/>
                <a:ea typeface="宋体" panose="02010600030101010101" pitchFamily="2" charset="-122"/>
              </a:endParaRPr>
            </a:p>
          </p:txBody>
        </p:sp>
        <p:sp>
          <p:nvSpPr>
            <p:cNvPr id="9224" name="上箭头 9223" descr="花束"/>
            <p:cNvSpPr/>
            <p:nvPr/>
          </p:nvSpPr>
          <p:spPr>
            <a:xfrm>
              <a:off x="4468" y="2168"/>
              <a:ext cx="384" cy="480"/>
            </a:xfrm>
            <a:prstGeom prst="upArrow">
              <a:avLst>
                <a:gd name="adj1" fmla="val 50000"/>
                <a:gd name="adj2" fmla="val 31250"/>
              </a:avLst>
            </a:prstGeom>
            <a:blipFill rotWithShape="0">
              <a:blip r:embed="rId1"/>
            </a:blipFill>
            <a:ln w="9525">
              <a:noFill/>
            </a:ln>
          </p:spPr>
          <p:txBody>
            <a:bodyPr/>
            <a:p>
              <a:endParaRPr lang="zh-CN" altLang="en-US"/>
            </a:p>
          </p:txBody>
        </p:sp>
        <p:sp>
          <p:nvSpPr>
            <p:cNvPr id="9225" name="矩形 9224"/>
            <p:cNvSpPr/>
            <p:nvPr/>
          </p:nvSpPr>
          <p:spPr>
            <a:xfrm>
              <a:off x="3796" y="3984"/>
              <a:ext cx="1927" cy="680"/>
            </a:xfrm>
            <a:prstGeom prst="rect">
              <a:avLst/>
            </a:prstGeom>
            <a:solidFill>
              <a:srgbClr val="FFFF99"/>
            </a:solidFill>
            <a:ln w="9525" cap="flat" cmpd="sng">
              <a:prstDash val="solid"/>
              <a:miter/>
              <a:headEnd type="none" w="med" len="med"/>
              <a:tailEnd type="none" w="med" len="med"/>
            </a:ln>
            <a:scene3d>
              <a:camera prst="legacyObliqueTopRight">
                <a:rot lat="0" lon="0" rev="0"/>
              </a:camera>
              <a:lightRig rig="legacyFlat3" dir="b"/>
            </a:scene3d>
            <a:sp3d extrusionH="506400" prstMaterial="legacyMatte">
              <a:bevelT w="13500" h="13500" prst="angle"/>
              <a:bevelB w="13500" h="13500" prst="angle"/>
              <a:extrusionClr>
                <a:srgbClr val="FFFF99"/>
              </a:extrusionClr>
            </a:sp3d>
          </p:spPr>
          <p:txBody>
            <a:bodyPr wrap="none" lIns="75749" tIns="37874" rIns="75749" bIns="37874" anchor="ctr" anchorCtr="0">
              <a:flatTx/>
            </a:bodyPr>
            <a:p>
              <a:pPr algn="ctr" defTabSz="757555"/>
              <a:r>
                <a:rPr lang="zh-CN" altLang="en-US" sz="3500" dirty="0">
                  <a:solidFill>
                    <a:schemeClr val="bg2"/>
                  </a:solidFill>
                  <a:latin typeface="Times New Roman" panose="02020603050405020304" charset="0"/>
                  <a:ea typeface="隶书" panose="02010509060101010101" pitchFamily="49" charset="-122"/>
                </a:rPr>
                <a:t>社会科学</a:t>
              </a:r>
              <a:endParaRPr lang="zh-CN" altLang="en-US" sz="3500" dirty="0">
                <a:solidFill>
                  <a:schemeClr val="bg2"/>
                </a:solidFill>
                <a:latin typeface="Times New Roman" panose="02020603050405020304" charset="0"/>
                <a:ea typeface="隶书" panose="02010509060101010101" pitchFamily="49" charset="-122"/>
              </a:endParaRPr>
            </a:p>
          </p:txBody>
        </p:sp>
        <p:sp>
          <p:nvSpPr>
            <p:cNvPr id="9226" name="椭圆 9225"/>
            <p:cNvSpPr/>
            <p:nvPr/>
          </p:nvSpPr>
          <p:spPr>
            <a:xfrm>
              <a:off x="3555" y="2689"/>
              <a:ext cx="2495" cy="1247"/>
            </a:xfrm>
            <a:prstGeom prst="ellipse">
              <a:avLst/>
            </a:prstGeom>
            <a:noFill/>
            <a:ln w="9525" cap="flat" cmpd="sng">
              <a:solidFill>
                <a:srgbClr val="FFFF00"/>
              </a:solidFill>
              <a:prstDash val="solid"/>
              <a:headEnd type="none" w="med" len="med"/>
              <a:tailEnd type="none" w="med" len="med"/>
            </a:ln>
          </p:spPr>
          <p:txBody>
            <a:bodyPr wrap="none" lIns="75749" tIns="37874" rIns="75749" bIns="37874" anchor="ctr" anchorCtr="0"/>
            <a:p>
              <a:pPr algn="ctr" defTabSz="757555"/>
              <a:r>
                <a:rPr lang="zh-CN" altLang="en-US" sz="3300" dirty="0">
                  <a:latin typeface="Times New Roman" panose="02020603050405020304" charset="0"/>
                  <a:ea typeface="宋体" panose="02010600030101010101" pitchFamily="2" charset="-122"/>
                </a:rPr>
                <a:t>工商管理</a:t>
              </a:r>
              <a:endParaRPr lang="zh-CN" altLang="en-US" sz="2000" dirty="0">
                <a:latin typeface="Times New Roman" panose="02020603050405020304" charset="0"/>
                <a:ea typeface="宋体" panose="02010600030101010101" pitchFamily="2" charset="-122"/>
              </a:endParaRPr>
            </a:p>
          </p:txBody>
        </p:sp>
        <p:grpSp>
          <p:nvGrpSpPr>
            <p:cNvPr id="9227" name="组合 9226"/>
            <p:cNvGrpSpPr/>
            <p:nvPr/>
          </p:nvGrpSpPr>
          <p:grpSpPr>
            <a:xfrm>
              <a:off x="3316" y="2232"/>
              <a:ext cx="816" cy="504"/>
              <a:chOff x="3360" y="2232"/>
              <a:chExt cx="816" cy="504"/>
            </a:xfrm>
          </p:grpSpPr>
          <p:sp>
            <p:nvSpPr>
              <p:cNvPr id="9228" name="直接连接符 9227"/>
              <p:cNvSpPr/>
              <p:nvPr/>
            </p:nvSpPr>
            <p:spPr>
              <a:xfrm flipV="1">
                <a:off x="3360" y="2496"/>
                <a:ext cx="816" cy="240"/>
              </a:xfrm>
              <a:prstGeom prst="line">
                <a:avLst/>
              </a:prstGeom>
              <a:ln w="76200" cap="flat" cmpd="sng">
                <a:pattFill prst="pct75">
                  <a:fgClr>
                    <a:srgbClr val="FFCCFF"/>
                  </a:fgClr>
                  <a:bgClr>
                    <a:srgbClr val="FFFFFF"/>
                  </a:bgClr>
                </a:pattFill>
                <a:prstDash val="solid"/>
                <a:headEnd type="none" w="med" len="med"/>
                <a:tailEnd type="none" w="med" len="med"/>
              </a:ln>
            </p:spPr>
          </p:sp>
          <p:sp>
            <p:nvSpPr>
              <p:cNvPr id="9229" name="直接连接符 9228"/>
              <p:cNvSpPr/>
              <p:nvPr/>
            </p:nvSpPr>
            <p:spPr>
              <a:xfrm flipV="1">
                <a:off x="4159" y="2232"/>
                <a:ext cx="0" cy="288"/>
              </a:xfrm>
              <a:prstGeom prst="line">
                <a:avLst/>
              </a:prstGeom>
              <a:ln w="76200" cap="flat" cmpd="sng">
                <a:pattFill prst="pct75">
                  <a:fgClr>
                    <a:srgbClr val="FFCCFF"/>
                  </a:fgClr>
                  <a:bgClr>
                    <a:srgbClr val="FFFFFF"/>
                  </a:bgClr>
                </a:pattFill>
                <a:prstDash val="solid"/>
                <a:headEnd type="none" w="med" len="med"/>
                <a:tailEnd type="triangle" w="lg" len="med"/>
              </a:ln>
            </p:spPr>
          </p:sp>
        </p:grpSp>
        <p:grpSp>
          <p:nvGrpSpPr>
            <p:cNvPr id="9230" name="组合 9229"/>
            <p:cNvGrpSpPr/>
            <p:nvPr/>
          </p:nvGrpSpPr>
          <p:grpSpPr>
            <a:xfrm flipH="1">
              <a:off x="3316" y="2232"/>
              <a:ext cx="816" cy="504"/>
              <a:chOff x="3360" y="2232"/>
              <a:chExt cx="816" cy="504"/>
            </a:xfrm>
          </p:grpSpPr>
          <p:sp>
            <p:nvSpPr>
              <p:cNvPr id="9231" name="直接连接符 9230"/>
              <p:cNvSpPr/>
              <p:nvPr/>
            </p:nvSpPr>
            <p:spPr>
              <a:xfrm flipV="1">
                <a:off x="3360" y="2496"/>
                <a:ext cx="816" cy="240"/>
              </a:xfrm>
              <a:prstGeom prst="line">
                <a:avLst/>
              </a:prstGeom>
              <a:ln w="76200" cap="flat" cmpd="sng">
                <a:pattFill prst="pct70">
                  <a:fgClr>
                    <a:srgbClr val="FFCCFF"/>
                  </a:fgClr>
                  <a:bgClr>
                    <a:srgbClr val="FFFFFF"/>
                  </a:bgClr>
                </a:pattFill>
                <a:prstDash val="solid"/>
                <a:headEnd type="none" w="med" len="med"/>
                <a:tailEnd type="none" w="med" len="med"/>
              </a:ln>
            </p:spPr>
          </p:sp>
          <p:sp>
            <p:nvSpPr>
              <p:cNvPr id="9232" name="直接连接符 9231"/>
              <p:cNvSpPr/>
              <p:nvPr/>
            </p:nvSpPr>
            <p:spPr>
              <a:xfrm flipV="1">
                <a:off x="4159" y="2232"/>
                <a:ext cx="0" cy="288"/>
              </a:xfrm>
              <a:prstGeom prst="line">
                <a:avLst/>
              </a:prstGeom>
              <a:ln w="76200" cap="flat" cmpd="sng">
                <a:pattFill prst="pct70">
                  <a:fgClr>
                    <a:srgbClr val="FFCCFF"/>
                  </a:fgClr>
                  <a:bgClr>
                    <a:srgbClr val="FFFFFF"/>
                  </a:bgClr>
                </a:pattFill>
                <a:prstDash val="solid"/>
                <a:headEnd type="none" w="med" len="med"/>
                <a:tailEnd type="triangle" w="lg" len="med"/>
              </a:ln>
            </p:spPr>
          </p:sp>
        </p:grpSp>
      </p:grpSp>
      <p:sp>
        <p:nvSpPr>
          <p:cNvPr id="9233" name="矩形 9232"/>
          <p:cNvSpPr/>
          <p:nvPr/>
        </p:nvSpPr>
        <p:spPr>
          <a:xfrm>
            <a:off x="1676400" y="381000"/>
            <a:ext cx="5370513" cy="855663"/>
          </a:xfrm>
          <a:prstGeom prst="rect">
            <a:avLst/>
          </a:prstGeom>
          <a:solidFill>
            <a:schemeClr val="tx1"/>
          </a:solidFill>
          <a:ln w="9525">
            <a:noFill/>
          </a:ln>
        </p:spPr>
        <p:txBody>
          <a:bodyPr lIns="91436" tIns="45719" rIns="91436" bIns="45719" anchor="b" anchorCtr="0"/>
          <a:p>
            <a:r>
              <a:rPr lang="en-US" altLang="zh-CN" sz="370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  IE</a:t>
            </a:r>
            <a:r>
              <a:rPr lang="zh-CN" altLang="en-US" sz="370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与</a:t>
            </a:r>
            <a:r>
              <a:rPr lang="en-US" altLang="zh-CN" sz="370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BA</a:t>
            </a:r>
            <a:r>
              <a:rPr lang="zh-CN" altLang="en-US" sz="3700" dirty="0">
                <a:solidFill>
                  <a:srgbClr val="FF3300"/>
                </a:solidFill>
                <a:effectLst>
                  <a:outerShdw blurRad="38100" dist="38100" dir="2700000">
                    <a:srgbClr val="000000"/>
                  </a:outerShdw>
                </a:effectLst>
                <a:latin typeface="黑体" panose="02010609060101010101" pitchFamily="2" charset="-122"/>
                <a:ea typeface="黑体" panose="02010609060101010101" pitchFamily="2" charset="-122"/>
              </a:rPr>
              <a:t>的异同</a:t>
            </a:r>
            <a:endParaRPr lang="zh-CN" altLang="en-US" sz="3700" dirty="0">
              <a:solidFill>
                <a:srgbClr val="66FF33"/>
              </a:solidFill>
              <a:effectLst>
                <a:outerShdw blurRad="38100" dist="38100" dir="2700000">
                  <a:srgbClr val="000000"/>
                </a:outerShdw>
              </a:effectLst>
              <a:latin typeface="华文新魏" panose="02010800040101010101" pitchFamily="2" charset="-122"/>
              <a:ea typeface="华文新魏" panose="02010800040101010101" pitchFamily="2"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233"/>
                                        </p:tgtEl>
                                        <p:attrNameLst>
                                          <p:attrName>style.visibility</p:attrName>
                                        </p:attrNameLst>
                                      </p:cBhvr>
                                      <p:to>
                                        <p:strVal val="visible"/>
                                      </p:to>
                                    </p:set>
                                    <p:anim calcmode="lin" valueType="num">
                                      <p:cBhvr additive="base">
                                        <p:cTn id="7" dur="500" fill="hold"/>
                                        <p:tgtEl>
                                          <p:spTgt spid="9233"/>
                                        </p:tgtEl>
                                        <p:attrNameLst>
                                          <p:attrName>ppt_x</p:attrName>
                                        </p:attrNameLst>
                                      </p:cBhvr>
                                      <p:tavLst>
                                        <p:tav tm="0">
                                          <p:val>
                                            <p:strVal val="#ppt_x"/>
                                          </p:val>
                                        </p:tav>
                                        <p:tav tm="100000">
                                          <p:val>
                                            <p:strVal val="#ppt_x"/>
                                          </p:val>
                                        </p:tav>
                                      </p:tavLst>
                                    </p:anim>
                                    <p:anim calcmode="lin" valueType="num">
                                      <p:cBhvr additive="base">
                                        <p:cTn id="8" dur="500" fill="hold"/>
                                        <p:tgtEl>
                                          <p:spTgt spid="923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9218"/>
                                        </p:tgtEl>
                                        <p:attrNameLst>
                                          <p:attrName>style.visibility</p:attrName>
                                        </p:attrNameLst>
                                      </p:cBhvr>
                                      <p:to>
                                        <p:strVal val="visible"/>
                                      </p:to>
                                    </p:set>
                                    <p:animEffect transition="in" filter="dissolve">
                                      <p:cBhvr>
                                        <p:cTn id="12"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2" name="标题 87041"/>
          <p:cNvSpPr>
            <a:spLocks noGrp="1"/>
          </p:cNvSpPr>
          <p:nvPr>
            <p:ph type="title"/>
          </p:nvPr>
        </p:nvSpPr>
        <p:spPr>
          <a:xfrm>
            <a:off x="1905000" y="685800"/>
            <a:ext cx="5715000" cy="762000"/>
          </a:xfrm>
          <a:solidFill>
            <a:schemeClr val="tx1"/>
          </a:solidFill>
          <a:ln/>
        </p:spPr>
        <p:txBody>
          <a:bodyPr wrap="square" anchor="b" anchorCtr="0">
            <a:spAutoFit/>
          </a:bodyPr>
          <a:p>
            <a:r>
              <a:rPr lang="zh-CN" altLang="en-US" dirty="0">
                <a:solidFill>
                  <a:srgbClr val="FF3300"/>
                </a:solidFill>
                <a:latin typeface="Impact" panose="020B0806030902050204" pitchFamily="34" charset="0"/>
                <a:ea typeface="幼圆" panose="02010509060101010101" pitchFamily="49" charset="-122"/>
              </a:rPr>
              <a:t>科  学  管  理  代  表  人</a:t>
            </a:r>
            <a:endParaRPr lang="zh-CN" altLang="en-US" sz="6000">
              <a:solidFill>
                <a:srgbClr val="66FF33"/>
              </a:solidFill>
              <a:latin typeface="Impact" panose="020B0806030902050204" pitchFamily="34" charset="0"/>
              <a:ea typeface="幼圆" panose="02010509060101010101" pitchFamily="49" charset="-122"/>
            </a:endParaRPr>
          </a:p>
        </p:txBody>
      </p:sp>
      <p:sp>
        <p:nvSpPr>
          <p:cNvPr id="87043" name="文本占位符 87042"/>
          <p:cNvSpPr>
            <a:spLocks noGrp="1"/>
          </p:cNvSpPr>
          <p:nvPr>
            <p:ph type="body" idx="1"/>
          </p:nvPr>
        </p:nvSpPr>
        <p:spPr>
          <a:solidFill>
            <a:schemeClr val="tx1"/>
          </a:solidFill>
          <a:ln/>
        </p:spPr>
        <p:txBody>
          <a:bodyPr/>
          <a:p>
            <a:pPr eaLnBrk="0" hangingPunct="0">
              <a:lnSpc>
                <a:spcPct val="90000"/>
              </a:lnSpc>
              <a:spcBef>
                <a:spcPct val="50000"/>
              </a:spcBef>
            </a:pPr>
            <a:r>
              <a:rPr lang="zh-CN" altLang="en-US" sz="2400" b="1" i="1" dirty="0">
                <a:solidFill>
                  <a:srgbClr val="FF3300"/>
                </a:solidFill>
                <a:latin typeface="黑体" panose="02010609060101010101" pitchFamily="2" charset="-122"/>
                <a:ea typeface="黑体" panose="02010609060101010101" pitchFamily="2" charset="-122"/>
              </a:rPr>
              <a:t>泰勒（</a:t>
            </a:r>
            <a:r>
              <a:rPr lang="en-US" altLang="zh-CN" sz="2400" b="1" i="1">
                <a:solidFill>
                  <a:srgbClr val="FF3300"/>
                </a:solidFill>
                <a:latin typeface="黑体" panose="02010609060101010101" pitchFamily="2" charset="-122"/>
                <a:ea typeface="黑体" panose="02010609060101010101" pitchFamily="2" charset="-122"/>
              </a:rPr>
              <a:t>F.W. Taylor, 1856-1915</a:t>
            </a:r>
            <a:r>
              <a:rPr lang="zh-CN" altLang="en-US" sz="2400" b="1" i="1">
                <a:solidFill>
                  <a:srgbClr val="FF3300"/>
                </a:solidFill>
                <a:latin typeface="黑体" panose="02010609060101010101" pitchFamily="2" charset="-122"/>
                <a:ea typeface="黑体" panose="02010609060101010101" pitchFamily="2" charset="-122"/>
              </a:rPr>
              <a:t>）</a:t>
            </a:r>
            <a:endParaRPr lang="zh-CN" altLang="en-US" sz="2400" b="1">
              <a:solidFill>
                <a:srgbClr val="FF3300"/>
              </a:solidFill>
              <a:latin typeface="黑体" panose="02010609060101010101" pitchFamily="2" charset="-122"/>
              <a:ea typeface="黑体" panose="02010609060101010101" pitchFamily="2" charset="-122"/>
            </a:endParaRPr>
          </a:p>
          <a:p>
            <a:pPr eaLnBrk="0" hangingPunct="0">
              <a:lnSpc>
                <a:spcPct val="90000"/>
              </a:lnSpc>
              <a:spcBef>
                <a:spcPct val="50000"/>
              </a:spcBef>
            </a:pPr>
            <a:endParaRPr lang="zh-CN" altLang="en-US" sz="2000" b="1">
              <a:solidFill>
                <a:srgbClr val="FF3300"/>
              </a:solidFill>
              <a:latin typeface="黑体" panose="02010609060101010101" pitchFamily="2" charset="-122"/>
              <a:ea typeface="黑体" panose="02010609060101010101" pitchFamily="2" charset="-122"/>
            </a:endParaRPr>
          </a:p>
          <a:p>
            <a:pPr eaLnBrk="0" hangingPunct="0">
              <a:lnSpc>
                <a:spcPct val="90000"/>
              </a:lnSpc>
              <a:spcBef>
                <a:spcPct val="50000"/>
              </a:spcBef>
            </a:pPr>
            <a:r>
              <a:rPr lang="zh-CN" altLang="en-US" sz="2000" b="1" dirty="0">
                <a:solidFill>
                  <a:srgbClr val="FF3300"/>
                </a:solidFill>
                <a:latin typeface="黑体" panose="02010609060101010101" pitchFamily="2" charset="-122"/>
                <a:ea typeface="黑体" panose="02010609060101010101" pitchFamily="2" charset="-122"/>
              </a:rPr>
              <a:t>被后人誉为 “ 科学管理之父”</a:t>
            </a:r>
            <a:endParaRPr lang="zh-CN" altLang="en-US" sz="2000" b="1" dirty="0">
              <a:solidFill>
                <a:srgbClr val="FF3300"/>
              </a:solidFill>
              <a:latin typeface="黑体" panose="02010609060101010101" pitchFamily="2" charset="-122"/>
              <a:ea typeface="黑体" panose="02010609060101010101" pitchFamily="2" charset="-122"/>
            </a:endParaRPr>
          </a:p>
          <a:p>
            <a:pPr eaLnBrk="0" hangingPunct="0">
              <a:lnSpc>
                <a:spcPct val="90000"/>
              </a:lnSpc>
              <a:spcBef>
                <a:spcPct val="50000"/>
              </a:spcBef>
            </a:pPr>
            <a:r>
              <a:rPr lang="zh-CN" altLang="en-US" sz="2000" b="1" dirty="0">
                <a:solidFill>
                  <a:srgbClr val="FF3300"/>
                </a:solidFill>
                <a:latin typeface="黑体" panose="02010609060101010101" pitchFamily="2" charset="-122"/>
                <a:ea typeface="黑体" panose="02010609060101010101" pitchFamily="2" charset="-122"/>
              </a:rPr>
              <a:t>  将科学的定量分析方法引入到生产与作业管理中</a:t>
            </a:r>
            <a:endParaRPr lang="zh-CN" altLang="en-US" sz="2000" b="1" dirty="0">
              <a:solidFill>
                <a:srgbClr val="FF3300"/>
              </a:solidFill>
              <a:latin typeface="黑体" panose="02010609060101010101" pitchFamily="2" charset="-122"/>
              <a:ea typeface="黑体" panose="02010609060101010101" pitchFamily="2" charset="-122"/>
            </a:endParaRPr>
          </a:p>
          <a:p>
            <a:pPr eaLnBrk="0" hangingPunct="0">
              <a:lnSpc>
                <a:spcPct val="90000"/>
              </a:lnSpc>
              <a:spcBef>
                <a:spcPct val="50000"/>
              </a:spcBef>
            </a:pPr>
            <a:r>
              <a:rPr lang="zh-CN" altLang="en-US" sz="2000" b="1" dirty="0">
                <a:solidFill>
                  <a:srgbClr val="FF3300"/>
                </a:solidFill>
                <a:latin typeface="黑体" panose="02010609060101010101" pitchFamily="2" charset="-122"/>
                <a:ea typeface="黑体" panose="02010609060101010101" pitchFamily="2" charset="-122"/>
              </a:rPr>
              <a:t>  首创了时间研究方法，并实际运用，以提高总体效率</a:t>
            </a:r>
            <a:endParaRPr lang="zh-CN" altLang="en-US" sz="2000" b="1" dirty="0">
              <a:solidFill>
                <a:srgbClr val="FF3300"/>
              </a:solidFill>
              <a:latin typeface="黑体" panose="02010609060101010101" pitchFamily="2" charset="-122"/>
              <a:ea typeface="黑体" panose="02010609060101010101" pitchFamily="2" charset="-122"/>
            </a:endParaRPr>
          </a:p>
          <a:p>
            <a:pPr eaLnBrk="0" hangingPunct="0">
              <a:lnSpc>
                <a:spcPct val="90000"/>
              </a:lnSpc>
              <a:spcBef>
                <a:spcPct val="50000"/>
              </a:spcBef>
            </a:pPr>
            <a:r>
              <a:rPr lang="en-US" altLang="zh-CN" sz="2000" b="1">
                <a:solidFill>
                  <a:srgbClr val="FF3300"/>
                </a:solidFill>
                <a:latin typeface="黑体" panose="02010609060101010101" pitchFamily="2" charset="-122"/>
                <a:ea typeface="黑体" panose="02010609060101010101" pitchFamily="2" charset="-122"/>
              </a:rPr>
              <a:t>《</a:t>
            </a:r>
            <a:r>
              <a:rPr lang="zh-CN" altLang="en-US" sz="2000" b="1" dirty="0">
                <a:solidFill>
                  <a:srgbClr val="FF3300"/>
                </a:solidFill>
                <a:latin typeface="黑体" panose="02010609060101010101" pitchFamily="2" charset="-122"/>
                <a:ea typeface="黑体" panose="02010609060101010101" pitchFamily="2" charset="-122"/>
              </a:rPr>
              <a:t>科学管理的原理</a:t>
            </a:r>
            <a:r>
              <a:rPr lang="en-US" altLang="zh-CN" sz="2000" b="1">
                <a:solidFill>
                  <a:srgbClr val="FF3300"/>
                </a:solidFill>
                <a:latin typeface="黑体" panose="02010609060101010101" pitchFamily="2" charset="-122"/>
                <a:ea typeface="黑体" panose="02010609060101010101" pitchFamily="2" charset="-122"/>
              </a:rPr>
              <a:t>》</a:t>
            </a:r>
            <a:r>
              <a:rPr lang="zh-CN" altLang="en-US" sz="2000" b="1" dirty="0">
                <a:solidFill>
                  <a:srgbClr val="FF3300"/>
                </a:solidFill>
                <a:latin typeface="黑体" panose="02010609060101010101" pitchFamily="2" charset="-122"/>
                <a:ea typeface="黑体" panose="02010609060101010101" pitchFamily="2" charset="-122"/>
              </a:rPr>
              <a:t>涉及劳动组织、专业化分工、工作方</a:t>
            </a:r>
            <a:endParaRPr lang="zh-CN" altLang="en-US" sz="2000" b="1" dirty="0">
              <a:solidFill>
                <a:srgbClr val="FF3300"/>
              </a:solidFill>
              <a:latin typeface="黑体" panose="02010609060101010101" pitchFamily="2" charset="-122"/>
              <a:ea typeface="黑体" panose="02010609060101010101" pitchFamily="2" charset="-122"/>
            </a:endParaRPr>
          </a:p>
          <a:p>
            <a:pPr eaLnBrk="0" hangingPunct="0">
              <a:lnSpc>
                <a:spcPct val="50000"/>
              </a:lnSpc>
              <a:spcBef>
                <a:spcPct val="50000"/>
              </a:spcBef>
            </a:pPr>
            <a:r>
              <a:rPr lang="zh-CN" altLang="en-US" sz="2000" b="1" dirty="0">
                <a:solidFill>
                  <a:srgbClr val="FF3300"/>
                </a:solidFill>
                <a:latin typeface="黑体" panose="02010609060101010101" pitchFamily="2" charset="-122"/>
                <a:ea typeface="黑体" panose="02010609060101010101" pitchFamily="2" charset="-122"/>
              </a:rPr>
              <a:t>     法、作业测量、工资激励制度和制造工艺过程等问题</a:t>
            </a:r>
            <a:endParaRPr lang="zh-CN" altLang="en-US" sz="2000" b="1" dirty="0">
              <a:solidFill>
                <a:srgbClr val="FF3300"/>
              </a:solidFill>
              <a:latin typeface="黑体" panose="02010609060101010101" pitchFamily="2" charset="-122"/>
              <a:ea typeface="黑体" panose="02010609060101010101" pitchFamily="2" charset="-122"/>
            </a:endParaRPr>
          </a:p>
          <a:p>
            <a:pPr eaLnBrk="0" hangingPunct="0">
              <a:lnSpc>
                <a:spcPct val="90000"/>
              </a:lnSpc>
              <a:spcBef>
                <a:spcPct val="50000"/>
              </a:spcBef>
            </a:pPr>
            <a:r>
              <a:rPr lang="zh-CN" altLang="en-US" sz="2000" b="1" dirty="0">
                <a:solidFill>
                  <a:srgbClr val="FF3300"/>
                </a:solidFill>
                <a:latin typeface="黑体" panose="02010609060101010101" pitchFamily="2" charset="-122"/>
                <a:ea typeface="黑体" panose="02010609060101010101" pitchFamily="2" charset="-122"/>
              </a:rPr>
              <a:t>  卓越的活动能力。广为传授和宣传科学管理思想，对工业</a:t>
            </a:r>
            <a:endParaRPr lang="zh-CN" altLang="en-US" sz="2000" b="1" dirty="0">
              <a:solidFill>
                <a:srgbClr val="FF3300"/>
              </a:solidFill>
              <a:latin typeface="黑体" panose="02010609060101010101" pitchFamily="2" charset="-122"/>
              <a:ea typeface="黑体" panose="02010609060101010101" pitchFamily="2" charset="-122"/>
            </a:endParaRPr>
          </a:p>
          <a:p>
            <a:pPr eaLnBrk="0" hangingPunct="0">
              <a:lnSpc>
                <a:spcPct val="50000"/>
              </a:lnSpc>
              <a:spcBef>
                <a:spcPct val="50000"/>
              </a:spcBef>
            </a:pPr>
            <a:r>
              <a:rPr lang="zh-CN" altLang="en-US" sz="2000" b="1" dirty="0">
                <a:solidFill>
                  <a:srgbClr val="FF3300"/>
                </a:solidFill>
                <a:latin typeface="黑体" panose="02010609060101010101" pitchFamily="2" charset="-122"/>
                <a:ea typeface="黑体" panose="02010609060101010101" pitchFamily="2" charset="-122"/>
              </a:rPr>
              <a:t>    界产生重大影响。也遇到不少阻力。</a:t>
            </a:r>
            <a:endParaRPr lang="zh-CN" altLang="en-US" sz="2000" b="1" dirty="0">
              <a:solidFill>
                <a:srgbClr val="FF3300"/>
              </a:solidFill>
              <a:latin typeface="黑体" panose="02010609060101010101" pitchFamily="2" charset="-122"/>
              <a:ea typeface="黑体" panose="02010609060101010101" pitchFamily="2" charset="-122"/>
            </a:endParaRPr>
          </a:p>
          <a:p>
            <a:pPr eaLnBrk="0" hangingPunct="0">
              <a:lnSpc>
                <a:spcPct val="50000"/>
              </a:lnSpc>
              <a:spcBef>
                <a:spcPct val="50000"/>
              </a:spcBef>
            </a:pPr>
            <a:r>
              <a:rPr lang="zh-CN" altLang="en-US" sz="2000" b="1" dirty="0">
                <a:solidFill>
                  <a:srgbClr val="FF3300"/>
                </a:solidFill>
              </a:rPr>
              <a:t> </a:t>
            </a:r>
            <a:endParaRPr lang="zh-CN" altLang="zh-CN" sz="2000" b="1">
              <a:solidFill>
                <a:srgbClr val="FF3300"/>
              </a:solidFill>
            </a:endParaRPr>
          </a:p>
          <a:p>
            <a:pPr>
              <a:lnSpc>
                <a:spcPct val="90000"/>
              </a:lnSpc>
            </a:pP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1506" name="组合 21505"/>
          <p:cNvGrpSpPr/>
          <p:nvPr/>
        </p:nvGrpSpPr>
        <p:grpSpPr>
          <a:xfrm>
            <a:off x="1108075" y="2090738"/>
            <a:ext cx="8497888" cy="4419600"/>
            <a:chOff x="864" y="1536"/>
            <a:chExt cx="6624" cy="3249"/>
          </a:xfrm>
        </p:grpSpPr>
        <p:sp>
          <p:nvSpPr>
            <p:cNvPr id="21507" name="文本框 21506"/>
            <p:cNvSpPr txBox="1"/>
            <p:nvPr/>
          </p:nvSpPr>
          <p:spPr>
            <a:xfrm>
              <a:off x="864" y="1536"/>
              <a:ext cx="6624" cy="673"/>
            </a:xfrm>
            <a:prstGeom prst="rect">
              <a:avLst/>
            </a:prstGeom>
            <a:noFill/>
            <a:ln w="9525">
              <a:noFill/>
            </a:ln>
          </p:spPr>
          <p:txBody>
            <a:bodyPr lIns="75749" tIns="37874" rIns="75749" bIns="37874">
              <a:spAutoFit/>
            </a:bodyPr>
            <a:p>
              <a:pPr defTabSz="757555" eaLnBrk="0" hangingPunct="0">
                <a:spcBef>
                  <a:spcPct val="50000"/>
                </a:spcBef>
              </a:pPr>
              <a:r>
                <a:rPr lang="zh-CN" altLang="en-US" sz="2700" b="1" i="1" dirty="0">
                  <a:solidFill>
                    <a:srgbClr val="FF99FF"/>
                  </a:solidFill>
                  <a:latin typeface="Times New Roman" panose="02020603050405020304" charset="0"/>
                  <a:ea typeface="宋体" panose="02010600030101010101" pitchFamily="2" charset="-122"/>
                </a:rPr>
                <a:t>吉尔布雷斯夫妇（</a:t>
              </a:r>
              <a:r>
                <a:rPr lang="en-US" altLang="zh-CN" sz="2700" b="1" i="1">
                  <a:solidFill>
                    <a:srgbClr val="FF99FF"/>
                  </a:solidFill>
                  <a:latin typeface="Times New Roman" panose="02020603050405020304" charset="0"/>
                  <a:ea typeface="宋体" panose="02010600030101010101" pitchFamily="2" charset="-122"/>
                </a:rPr>
                <a:t>F.B. </a:t>
              </a:r>
              <a:r>
                <a:rPr lang="en-US" altLang="zh-CN" sz="2700" b="1" i="1" err="1">
                  <a:solidFill>
                    <a:srgbClr val="FF99FF"/>
                  </a:solidFill>
                  <a:latin typeface="Times New Roman" panose="02020603050405020304" charset="0"/>
                  <a:ea typeface="宋体" panose="02010600030101010101" pitchFamily="2" charset="-122"/>
                </a:rPr>
                <a:t>Gilbreth</a:t>
              </a:r>
              <a:r>
                <a:rPr lang="en-US" altLang="zh-CN" sz="2700" b="1" i="1">
                  <a:solidFill>
                    <a:srgbClr val="FF99FF"/>
                  </a:solidFill>
                  <a:latin typeface="Times New Roman" panose="02020603050405020304" charset="0"/>
                  <a:ea typeface="宋体" panose="02010600030101010101" pitchFamily="2" charset="-122"/>
                </a:rPr>
                <a:t>, 1868-1924</a:t>
              </a:r>
              <a:endParaRPr lang="en-US" altLang="zh-CN" sz="2700" b="1" i="1">
                <a:solidFill>
                  <a:srgbClr val="FF99FF"/>
                </a:solidFill>
                <a:latin typeface="Times New Roman" panose="02020603050405020304" charset="0"/>
                <a:ea typeface="宋体" panose="02010600030101010101" pitchFamily="2" charset="-122"/>
              </a:endParaRPr>
            </a:p>
            <a:p>
              <a:pPr defTabSz="757555" eaLnBrk="0" hangingPunct="0">
                <a:lnSpc>
                  <a:spcPct val="50000"/>
                </a:lnSpc>
                <a:spcBef>
                  <a:spcPct val="50000"/>
                </a:spcBef>
              </a:pPr>
              <a:r>
                <a:rPr lang="en-US" altLang="zh-CN" sz="2700" b="1" i="1">
                  <a:solidFill>
                    <a:srgbClr val="FF99FF"/>
                  </a:solidFill>
                  <a:latin typeface="Times New Roman" panose="02020603050405020304" charset="0"/>
                  <a:ea typeface="宋体" panose="02010600030101010101" pitchFamily="2" charset="-122"/>
                </a:rPr>
                <a:t>                             L.M. </a:t>
              </a:r>
              <a:r>
                <a:rPr lang="en-US" altLang="zh-CN" sz="2700" b="1" i="1" err="1">
                  <a:solidFill>
                    <a:srgbClr val="FF99FF"/>
                  </a:solidFill>
                  <a:latin typeface="Times New Roman" panose="02020603050405020304" charset="0"/>
                  <a:ea typeface="宋体" panose="02010600030101010101" pitchFamily="2" charset="-122"/>
                </a:rPr>
                <a:t>Gilbreth</a:t>
              </a:r>
              <a:r>
                <a:rPr lang="en-US" altLang="zh-CN" sz="2700" b="1" i="1">
                  <a:solidFill>
                    <a:srgbClr val="FF99FF"/>
                  </a:solidFill>
                  <a:latin typeface="Times New Roman" panose="02020603050405020304" charset="0"/>
                  <a:ea typeface="宋体" panose="02010600030101010101" pitchFamily="2" charset="-122"/>
                </a:rPr>
                <a:t>, 1878-1972</a:t>
              </a:r>
              <a:r>
                <a:rPr lang="zh-CN" altLang="en-US" sz="2700" b="1" i="1">
                  <a:solidFill>
                    <a:srgbClr val="FF99FF"/>
                  </a:solidFill>
                  <a:latin typeface="Times New Roman" panose="02020603050405020304" charset="0"/>
                  <a:ea typeface="宋体" panose="02010600030101010101" pitchFamily="2" charset="-122"/>
                </a:rPr>
                <a:t>）</a:t>
              </a:r>
              <a:endParaRPr lang="zh-CN" altLang="en-US" sz="2700" b="1" i="1">
                <a:solidFill>
                  <a:srgbClr val="FF99FF"/>
                </a:solidFill>
                <a:latin typeface="Times New Roman" panose="02020603050405020304" charset="0"/>
                <a:ea typeface="宋体" panose="02010600030101010101" pitchFamily="2" charset="-122"/>
              </a:endParaRPr>
            </a:p>
          </p:txBody>
        </p:sp>
        <p:sp>
          <p:nvSpPr>
            <p:cNvPr id="21508" name="文本框 21507"/>
            <p:cNvSpPr txBox="1"/>
            <p:nvPr/>
          </p:nvSpPr>
          <p:spPr>
            <a:xfrm>
              <a:off x="911" y="2352"/>
              <a:ext cx="6049" cy="2433"/>
            </a:xfrm>
            <a:prstGeom prst="rect">
              <a:avLst/>
            </a:prstGeom>
            <a:noFill/>
            <a:ln w="9525">
              <a:noFill/>
            </a:ln>
            <a:effectLst>
              <a:outerShdw dist="28398" dir="20006096" algn="ctr" rotWithShape="0">
                <a:schemeClr val="bg2"/>
              </a:outerShdw>
            </a:effectLst>
          </p:spPr>
          <p:txBody>
            <a:bodyPr lIns="75749" tIns="37874" rIns="75749" bIns="37874">
              <a:spAutoFit/>
            </a:bodyPr>
            <a:p>
              <a:pPr defTabSz="757555" eaLnBrk="0" hangingPunct="0">
                <a:spcBef>
                  <a:spcPct val="50000"/>
                </a:spcBef>
                <a:buBlip>
                  <a:blip r:embed="rId1"/>
                </a:buBlip>
              </a:pPr>
              <a:r>
                <a:rPr lang="en-US" altLang="zh-CN" sz="2300" b="1" dirty="0">
                  <a:effectLst>
                    <a:outerShdw blurRad="38100" dist="38100" dir="2700000">
                      <a:srgbClr val="000000"/>
                    </a:outerShdw>
                  </a:effectLst>
                  <a:latin typeface="Times New Roman" panose="02020603050405020304" charset="0"/>
                  <a:ea typeface="宋体" panose="02010600030101010101" pitchFamily="2" charset="-122"/>
                </a:rPr>
                <a:t>  </a:t>
              </a:r>
              <a:r>
                <a:rPr lang="zh-CN" altLang="en-US" sz="2300" b="1" dirty="0">
                  <a:latin typeface="Times New Roman" panose="02020603050405020304" charset="0"/>
                  <a:ea typeface="宋体" panose="02010600030101010101" pitchFamily="2" charset="-122"/>
                </a:rPr>
                <a:t>被后人称为 “ </a:t>
              </a:r>
              <a:r>
                <a:rPr lang="zh-CN" altLang="en-US" sz="2300" b="1" dirty="0">
                  <a:solidFill>
                    <a:srgbClr val="FFFF99"/>
                  </a:solidFill>
                  <a:latin typeface="Times New Roman" panose="02020603050405020304" charset="0"/>
                  <a:ea typeface="宋体" panose="02010600030101010101" pitchFamily="2" charset="-122"/>
                </a:rPr>
                <a:t>动作研究之父</a:t>
              </a:r>
              <a:r>
                <a:rPr lang="zh-CN" altLang="en-US" sz="2300" b="1" dirty="0">
                  <a:latin typeface="Times New Roman" panose="02020603050405020304" charset="0"/>
                  <a:ea typeface="宋体" panose="02010600030101010101" pitchFamily="2" charset="-122"/>
                </a:rPr>
                <a:t>”</a:t>
              </a:r>
              <a:endParaRPr lang="zh-CN" altLang="en-US" sz="2300" b="1" dirty="0">
                <a:latin typeface="Times New Roman" panose="02020603050405020304" charset="0"/>
                <a:ea typeface="宋体" panose="02010600030101010101" pitchFamily="2" charset="-122"/>
              </a:endParaRPr>
            </a:p>
            <a:p>
              <a:pPr algn="just" defTabSz="757555" eaLnBrk="0" hangingPunct="0">
                <a:spcBef>
                  <a:spcPct val="50000"/>
                </a:spcBef>
                <a:buBlip>
                  <a:blip r:embed="rId1"/>
                </a:buBlip>
              </a:pPr>
              <a:r>
                <a:rPr lang="zh-CN" altLang="en-US" sz="2300" b="1" dirty="0">
                  <a:latin typeface="Times New Roman" panose="02020603050405020304" charset="0"/>
                  <a:ea typeface="宋体" panose="02010600030101010101" pitchFamily="2" charset="-122"/>
                </a:rPr>
                <a:t>  </a:t>
              </a:r>
              <a:r>
                <a:rPr lang="en-US" altLang="zh-CN" sz="2700" b="1" i="1">
                  <a:solidFill>
                    <a:srgbClr val="FFCCCC"/>
                  </a:solidFill>
                  <a:latin typeface="Times New Roman" panose="02020603050405020304" charset="0"/>
                  <a:ea typeface="宋体" panose="02010600030101010101" pitchFamily="2" charset="-122"/>
                </a:rPr>
                <a:t>F.B. </a:t>
              </a:r>
              <a:r>
                <a:rPr lang="en-US" altLang="zh-CN" sz="2700" b="1" i="1" err="1">
                  <a:solidFill>
                    <a:srgbClr val="FFCCCC"/>
                  </a:solidFill>
                  <a:latin typeface="Times New Roman" panose="02020603050405020304" charset="0"/>
                  <a:ea typeface="宋体" panose="02010600030101010101" pitchFamily="2" charset="-122"/>
                </a:rPr>
                <a:t>Gilbreth</a:t>
              </a:r>
              <a:r>
                <a:rPr lang="en-US" altLang="zh-CN" sz="2700" b="1" i="1">
                  <a:solidFill>
                    <a:srgbClr val="FF99FF"/>
                  </a:solidFill>
                  <a:latin typeface="Times New Roman" panose="02020603050405020304" charset="0"/>
                  <a:ea typeface="宋体" panose="02010600030101010101" pitchFamily="2" charset="-122"/>
                </a:rPr>
                <a:t> </a:t>
              </a:r>
              <a:r>
                <a:rPr lang="zh-CN" altLang="en-US" sz="2300" b="1" dirty="0">
                  <a:latin typeface="Times New Roman" panose="02020603050405020304" charset="0"/>
                  <a:ea typeface="宋体" panose="02010600030101010101" pitchFamily="2" charset="-122"/>
                </a:rPr>
                <a:t>扩大了对动作和疲劳的研究，首创了分</a:t>
              </a:r>
              <a:endParaRPr lang="zh-CN" altLang="en-US" sz="2300" b="1" dirty="0">
                <a:latin typeface="Times New Roman" panose="02020603050405020304" charset="0"/>
                <a:ea typeface="宋体" panose="02010600030101010101" pitchFamily="2" charset="-122"/>
              </a:endParaRPr>
            </a:p>
            <a:p>
              <a:pPr algn="just" defTabSz="757555" eaLnBrk="0" hangingPunct="0">
                <a:lnSpc>
                  <a:spcPct val="60000"/>
                </a:lnSpc>
                <a:spcBef>
                  <a:spcPct val="50000"/>
                </a:spcBef>
                <a:buNone/>
              </a:pPr>
              <a:r>
                <a:rPr lang="zh-CN" altLang="en-US" sz="2300" b="1" dirty="0">
                  <a:latin typeface="Times New Roman" panose="02020603050405020304" charset="0"/>
                  <a:ea typeface="宋体" panose="02010600030101010101" pitchFamily="2" charset="-122"/>
                </a:rPr>
                <a:t>     解动作研究，并提出 “ 合并、简化和取消 ” 思路</a:t>
              </a:r>
              <a:endParaRPr lang="zh-CN" altLang="en-US" sz="2300" b="1" dirty="0">
                <a:latin typeface="Times New Roman" panose="02020603050405020304" charset="0"/>
                <a:ea typeface="宋体" panose="02010600030101010101" pitchFamily="2" charset="-122"/>
              </a:endParaRPr>
            </a:p>
            <a:p>
              <a:pPr algn="just" defTabSz="757555" eaLnBrk="0" hangingPunct="0">
                <a:spcBef>
                  <a:spcPct val="50000"/>
                </a:spcBef>
                <a:buBlip>
                  <a:blip r:embed="rId1"/>
                </a:buBlip>
              </a:pPr>
              <a:r>
                <a:rPr lang="zh-CN" altLang="en-US" sz="2300" b="1" dirty="0">
                  <a:latin typeface="Times New Roman" panose="02020603050405020304" charset="0"/>
                  <a:ea typeface="宋体" panose="02010600030101010101" pitchFamily="2" charset="-122"/>
                </a:rPr>
                <a:t>  </a:t>
              </a:r>
              <a:r>
                <a:rPr lang="en-US" altLang="zh-CN" sz="2700" b="1" i="1">
                  <a:solidFill>
                    <a:srgbClr val="FFCCCC"/>
                  </a:solidFill>
                  <a:latin typeface="Times New Roman" panose="02020603050405020304" charset="0"/>
                  <a:ea typeface="宋体" panose="02010600030101010101" pitchFamily="2" charset="-122"/>
                </a:rPr>
                <a:t>L.M. </a:t>
              </a:r>
              <a:r>
                <a:rPr lang="en-US" altLang="zh-CN" sz="2700" b="1" i="1" err="1">
                  <a:solidFill>
                    <a:srgbClr val="FFCCCC"/>
                  </a:solidFill>
                  <a:latin typeface="Times New Roman" panose="02020603050405020304" charset="0"/>
                  <a:ea typeface="宋体" panose="02010600030101010101" pitchFamily="2" charset="-122"/>
                </a:rPr>
                <a:t>Gilbreth</a:t>
              </a:r>
              <a:r>
                <a:rPr lang="en-US" altLang="zh-CN" sz="2700" b="1" i="1">
                  <a:solidFill>
                    <a:srgbClr val="FF99FF"/>
                  </a:solidFill>
                  <a:latin typeface="Times New Roman" panose="02020603050405020304" charset="0"/>
                  <a:ea typeface="宋体" panose="02010600030101010101" pitchFamily="2" charset="-122"/>
                </a:rPr>
                <a:t> </a:t>
              </a:r>
              <a:r>
                <a:rPr lang="zh-CN" altLang="en-US" sz="2300" b="1" dirty="0">
                  <a:latin typeface="Times New Roman" panose="02020603050405020304" charset="0"/>
                  <a:ea typeface="宋体" panose="02010600030101010101" pitchFamily="2" charset="-122"/>
                </a:rPr>
                <a:t>是心理学家，侧重对管理心理学方面进</a:t>
              </a:r>
              <a:endParaRPr lang="zh-CN" altLang="en-US" sz="2300" b="1" dirty="0">
                <a:latin typeface="Times New Roman" panose="02020603050405020304" charset="0"/>
                <a:ea typeface="宋体" panose="02010600030101010101" pitchFamily="2" charset="-122"/>
              </a:endParaRPr>
            </a:p>
            <a:p>
              <a:pPr algn="just" defTabSz="757555" eaLnBrk="0" hangingPunct="0">
                <a:lnSpc>
                  <a:spcPct val="60000"/>
                </a:lnSpc>
                <a:spcBef>
                  <a:spcPct val="50000"/>
                </a:spcBef>
                <a:buNone/>
              </a:pPr>
              <a:r>
                <a:rPr lang="zh-CN" altLang="en-US" sz="2300" b="1" dirty="0">
                  <a:latin typeface="Times New Roman" panose="02020603050405020304" charset="0"/>
                  <a:ea typeface="宋体" panose="02010600030101010101" pitchFamily="2" charset="-122"/>
                </a:rPr>
                <a:t>     行研究，并得出结论：传统的管理完全依靠报酬和惩罚</a:t>
              </a:r>
              <a:endParaRPr lang="zh-CN" altLang="en-US" sz="2300" b="1" dirty="0">
                <a:latin typeface="Times New Roman" panose="02020603050405020304" charset="0"/>
                <a:ea typeface="宋体" panose="02010600030101010101" pitchFamily="2" charset="-122"/>
              </a:endParaRPr>
            </a:p>
            <a:p>
              <a:pPr algn="just" defTabSz="757555" eaLnBrk="0" hangingPunct="0">
                <a:lnSpc>
                  <a:spcPct val="60000"/>
                </a:lnSpc>
                <a:spcBef>
                  <a:spcPct val="50000"/>
                </a:spcBef>
                <a:buNone/>
              </a:pPr>
              <a:r>
                <a:rPr lang="zh-CN" altLang="en-US" sz="2300" b="1" dirty="0">
                  <a:latin typeface="Times New Roman" panose="02020603050405020304" charset="0"/>
                  <a:ea typeface="宋体" panose="02010600030101010101" pitchFamily="2" charset="-122"/>
                </a:rPr>
                <a:t>      ，而科学的管理则努力争取工人的合作</a:t>
              </a:r>
              <a:endParaRPr lang="zh-CN" altLang="en-US" sz="2300" b="1" dirty="0">
                <a:latin typeface="Times New Roman" panose="02020603050405020304" charset="0"/>
                <a:ea typeface="宋体" panose="02010600030101010101" pitchFamily="2" charset="-122"/>
              </a:endParaRPr>
            </a:p>
            <a:p>
              <a:pPr defTabSz="757555" eaLnBrk="0" hangingPunct="0">
                <a:lnSpc>
                  <a:spcPct val="60000"/>
                </a:lnSpc>
                <a:spcBef>
                  <a:spcPct val="50000"/>
                </a:spcBef>
                <a:buNone/>
              </a:pPr>
              <a:r>
                <a:rPr lang="zh-CN" altLang="en-US" sz="2300" b="1" dirty="0">
                  <a:latin typeface="Times New Roman" panose="02020603050405020304" charset="0"/>
                  <a:ea typeface="宋体" panose="02010600030101010101" pitchFamily="2" charset="-122"/>
                </a:rPr>
                <a:t>动素（</a:t>
              </a:r>
              <a:r>
                <a:rPr lang="en-US" altLang="zh-CN" sz="2300" b="1" err="1">
                  <a:latin typeface="Times New Roman" panose="02020603050405020304" charset="0"/>
                  <a:ea typeface="宋体" panose="02010600030101010101" pitchFamily="2" charset="-122"/>
                </a:rPr>
                <a:t>Therblig</a:t>
              </a:r>
              <a:r>
                <a:rPr lang="en-US" altLang="zh-CN" sz="2300" b="1">
                  <a:latin typeface="Times New Roman" panose="02020603050405020304" charset="0"/>
                  <a:ea typeface="宋体" panose="02010600030101010101" pitchFamily="2" charset="-122"/>
                </a:rPr>
                <a:t>)</a:t>
              </a:r>
              <a:endParaRPr lang="en-US" altLang="zh-CN" sz="2300" b="1">
                <a:latin typeface="Times New Roman" panose="02020603050405020304" charset="0"/>
                <a:ea typeface="宋体" panose="02010600030101010101" pitchFamily="2" charset="-122"/>
              </a:endParaRPr>
            </a:p>
          </p:txBody>
        </p:sp>
      </p:grpSp>
      <p:sp>
        <p:nvSpPr>
          <p:cNvPr id="21509" name="文本框 21508"/>
          <p:cNvSpPr txBox="1"/>
          <p:nvPr/>
        </p:nvSpPr>
        <p:spPr>
          <a:xfrm>
            <a:off x="1539875" y="719138"/>
            <a:ext cx="5418138" cy="1279525"/>
          </a:xfrm>
          <a:prstGeom prst="rect">
            <a:avLst/>
          </a:prstGeom>
          <a:noFill/>
          <a:ln w="9525">
            <a:noFill/>
          </a:ln>
        </p:spPr>
        <p:txBody>
          <a:bodyPr lIns="75749" tIns="37874" rIns="75749" bIns="37874">
            <a:spAutoFit/>
          </a:bodyPr>
          <a:p>
            <a:pPr defTabSz="757555"/>
            <a:r>
              <a:rPr lang="zh-CN" altLang="en-US"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rPr>
              <a:t>科  学  管  理  代  表  人</a:t>
            </a:r>
            <a:endParaRPr lang="zh-CN" altLang="en-US" dirty="0">
              <a:solidFill>
                <a:srgbClr val="66FF33"/>
              </a:solidFill>
              <a:effectLst>
                <a:outerShdw blurRad="38100" dist="38100" dir="2700000">
                  <a:srgbClr val="000000"/>
                </a:outerShdw>
              </a:effectLst>
              <a:latin typeface="Impact" panose="020B0806030902050204" pitchFamily="34" charset="0"/>
              <a:ea typeface="幼圆" panose="02010509060101010101" pitchFamily="49" charset="-122"/>
            </a:endParaRPr>
          </a:p>
          <a:p>
            <a:pPr defTabSz="757555" eaLnBrk="0" hangingPunct="0">
              <a:spcBef>
                <a:spcPct val="50000"/>
              </a:spcBef>
              <a:buChar char="•"/>
            </a:pPr>
            <a:endParaRPr lang="zh-CN" altLang="en-US" sz="2700" dirty="0">
              <a:effectLst>
                <a:outerShdw blurRad="38100" dist="38100" dir="2700000">
                  <a:srgbClr val="000000"/>
                </a:outerShdw>
              </a:effectLst>
              <a:latin typeface="仿宋_GB2312" pitchFamily="49" charset="-122"/>
              <a:ea typeface="仿宋_GB2312" pitchFamily="49" charset="-122"/>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down)">
                                      <p:cBhvr>
                                        <p:cTn id="7"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标题 101377"/>
          <p:cNvSpPr>
            <a:spLocks noGrp="1"/>
          </p:cNvSpPr>
          <p:nvPr>
            <p:ph type="title"/>
          </p:nvPr>
        </p:nvSpPr>
        <p:spPr>
          <a:solidFill>
            <a:schemeClr val="tx1"/>
          </a:solidFill>
          <a:ln/>
        </p:spPr>
        <p:txBody>
          <a:bodyPr anchor="b" anchorCtr="0">
            <a:spAutoFit/>
          </a:bodyPr>
          <a:p>
            <a:r>
              <a:rPr lang="en-US" altLang="zh-CN">
                <a:solidFill>
                  <a:srgbClr val="FF3300"/>
                </a:solidFill>
              </a:rPr>
              <a:t>2. </a:t>
            </a:r>
            <a:r>
              <a:rPr lang="zh-CN" altLang="en-US" b="1" dirty="0">
                <a:solidFill>
                  <a:srgbClr val="FF3300"/>
                </a:solidFill>
                <a:latin typeface="宋体" panose="02010600030101010101" pitchFamily="2" charset="-122"/>
              </a:rPr>
              <a:t>运筹学时期</a:t>
            </a:r>
            <a:endParaRPr lang="zh-CN" altLang="en-US" sz="3600" b="1">
              <a:solidFill>
                <a:srgbClr val="FF3300"/>
              </a:solidFill>
              <a:latin typeface="宋体" panose="02010600030101010101" pitchFamily="2" charset="-122"/>
            </a:endParaRPr>
          </a:p>
        </p:txBody>
      </p:sp>
      <p:sp>
        <p:nvSpPr>
          <p:cNvPr id="101379" name="文本占位符 101378"/>
          <p:cNvSpPr>
            <a:spLocks noGrp="1"/>
          </p:cNvSpPr>
          <p:nvPr>
            <p:ph type="body" idx="1"/>
          </p:nvPr>
        </p:nvSpPr>
        <p:spPr>
          <a:solidFill>
            <a:schemeClr val="tx1"/>
          </a:solidFill>
          <a:ln/>
        </p:spPr>
        <p:txBody>
          <a:bodyPr/>
          <a:p>
            <a:pPr>
              <a:lnSpc>
                <a:spcPct val="90000"/>
              </a:lnSpc>
            </a:pPr>
            <a:r>
              <a:rPr lang="zh-CN" altLang="en-US" sz="2400" b="1" dirty="0">
                <a:solidFill>
                  <a:srgbClr val="FF3300"/>
                </a:solidFill>
              </a:rPr>
              <a:t>运筹学是在二战时期应战争的需要而发展起来一门数学，主要解决系统规划中的优化问题。</a:t>
            </a:r>
            <a:endParaRPr lang="zh-CN" altLang="en-US" sz="2400" b="1" dirty="0">
              <a:solidFill>
                <a:srgbClr val="FF3300"/>
              </a:solidFill>
            </a:endParaRPr>
          </a:p>
          <a:p>
            <a:pPr>
              <a:lnSpc>
                <a:spcPct val="90000"/>
              </a:lnSpc>
            </a:pPr>
            <a:r>
              <a:rPr lang="zh-CN" altLang="en-US" sz="2400" b="1" dirty="0">
                <a:solidFill>
                  <a:srgbClr val="FF3300"/>
                </a:solidFill>
              </a:rPr>
              <a:t>运筹学是</a:t>
            </a:r>
            <a:r>
              <a:rPr lang="en-US" altLang="zh-CN" sz="2400" b="1">
                <a:solidFill>
                  <a:srgbClr val="FF3300"/>
                </a:solidFill>
              </a:rPr>
              <a:t>IE</a:t>
            </a:r>
            <a:r>
              <a:rPr lang="zh-CN" altLang="en-US" sz="2400" b="1" dirty="0">
                <a:solidFill>
                  <a:srgbClr val="FF3300"/>
                </a:solidFill>
              </a:rPr>
              <a:t>及管理学数学基础；</a:t>
            </a:r>
            <a:endParaRPr lang="zh-CN" altLang="en-US" sz="2400" b="1" dirty="0">
              <a:solidFill>
                <a:srgbClr val="FF3300"/>
              </a:solidFill>
            </a:endParaRPr>
          </a:p>
          <a:p>
            <a:pPr>
              <a:lnSpc>
                <a:spcPct val="90000"/>
              </a:lnSpc>
            </a:pPr>
            <a:r>
              <a:rPr lang="zh-CN" altLang="en-US" sz="2400" b="1" dirty="0">
                <a:solidFill>
                  <a:srgbClr val="FF3300"/>
                </a:solidFill>
              </a:rPr>
              <a:t>运筹学是系统工程的学数学基础；</a:t>
            </a:r>
            <a:endParaRPr lang="zh-CN" altLang="en-US" sz="2400" b="1" dirty="0">
              <a:solidFill>
                <a:srgbClr val="FF3300"/>
              </a:solidFill>
            </a:endParaRPr>
          </a:p>
          <a:p>
            <a:pPr>
              <a:lnSpc>
                <a:spcPct val="90000"/>
              </a:lnSpc>
            </a:pPr>
            <a:r>
              <a:rPr lang="zh-CN" altLang="en-US" sz="2400" b="1" dirty="0">
                <a:solidFill>
                  <a:srgbClr val="FF3300"/>
                </a:solidFill>
              </a:rPr>
              <a:t>运筹学主要解决规划问题，包括：</a:t>
            </a:r>
            <a:r>
              <a:rPr lang="zh-CN" altLang="en-US" sz="2400" b="1" dirty="0">
                <a:solidFill>
                  <a:srgbClr val="FF3300"/>
                </a:solidFill>
                <a:effectLst/>
              </a:rPr>
              <a:t>线性规划、整数规划、排队论、存贮论、对策论、资源分配、运输问题和网络理论等。</a:t>
            </a:r>
            <a:endParaRPr lang="zh-CN" altLang="en-US" sz="2400" b="1" dirty="0">
              <a:solidFill>
                <a:srgbClr val="FF3300"/>
              </a:solidFill>
              <a:effectLst/>
            </a:endParaRPr>
          </a:p>
          <a:p>
            <a:pPr>
              <a:lnSpc>
                <a:spcPct val="90000"/>
              </a:lnSpc>
            </a:pPr>
            <a:r>
              <a:rPr lang="zh-CN" altLang="en-US" sz="2400" b="1" dirty="0">
                <a:solidFill>
                  <a:srgbClr val="FF3300"/>
                </a:solidFill>
                <a:effectLst/>
              </a:rPr>
              <a:t>运筹学的局限性：反政府控制、反计划倾向；管理扁平化；新的管理理论；研究者只注意学科的系统性。</a:t>
            </a:r>
            <a:endParaRPr lang="zh-CN" altLang="en-US" sz="2400" b="1" dirty="0">
              <a:solidFill>
                <a:srgbClr val="FF3300"/>
              </a:solidFill>
              <a:effectLst/>
            </a:endParaRPr>
          </a:p>
          <a:p>
            <a:pPr>
              <a:lnSpc>
                <a:spcPct val="90000"/>
              </a:lnSpc>
            </a:pPr>
            <a:r>
              <a:rPr lang="zh-CN" altLang="en-US" sz="2400" b="1" dirty="0">
                <a:solidFill>
                  <a:srgbClr val="FF3300"/>
                </a:solidFill>
                <a:effectLst/>
              </a:rPr>
              <a:t>  到</a:t>
            </a:r>
            <a:r>
              <a:rPr lang="en-US" altLang="zh-CN" sz="2400" b="1">
                <a:solidFill>
                  <a:srgbClr val="FF3300"/>
                </a:solidFill>
                <a:effectLst/>
              </a:rPr>
              <a:t>1945</a:t>
            </a:r>
            <a:r>
              <a:rPr lang="zh-CN" altLang="en-US" sz="2400" b="1" dirty="0">
                <a:solidFill>
                  <a:srgbClr val="FF3300"/>
                </a:solidFill>
                <a:effectLst/>
              </a:rPr>
              <a:t>年，工业工程已经发展为成熟的独立的学科。</a:t>
            </a:r>
            <a:endParaRPr lang="zh-CN" altLang="en-US" sz="2400" b="1" dirty="0">
              <a:solidFill>
                <a:srgbClr val="FF3300"/>
              </a:solidFill>
              <a:effectLst/>
            </a:endParaRPr>
          </a:p>
          <a:p>
            <a:pPr>
              <a:lnSpc>
                <a:spcPct val="90000"/>
              </a:lnSpc>
            </a:pPr>
            <a:endParaRPr lang="zh-CN" altLang="en-US" sz="2400" dirty="0">
              <a:solidFill>
                <a:srgbClr val="FF3300"/>
              </a:solidFill>
            </a:endParaRPr>
          </a:p>
        </p:txBody>
      </p:sp>
    </p:spTree>
  </p:cSld>
  <p:clrMapOvr>
    <a:masterClrMapping/>
  </p:clrMapOvr>
</p:sld>
</file>

<file path=ppt/tags/tag1.xml><?xml version="1.0" encoding="utf-8"?>
<p:tagLst xmlns:p="http://schemas.openxmlformats.org/presentationml/2006/main">
  <p:tag name="KSO_WM_UNIT_PLACING_PICTURE_USER_VIEWPORT" val="{&quot;height&quot;:5329,&quot;width&quot;:14400}"/>
  <p:tag name="KSO_WM_BEAUTIFY_FLAG" val=""/>
</p:tagLst>
</file>

<file path=ppt/tags/tag2.xml><?xml version="1.0" encoding="utf-8"?>
<p:tagLst xmlns:p="http://schemas.openxmlformats.org/presentationml/2006/main">
  <p:tag name="KSO_WM_UNIT_PLACING_PICTURE_USER_VIEWPORT" val="{&quot;height&quot;:5329,&quot;width&quot;:14400}"/>
</p:tagLst>
</file>

<file path=ppt/tags/tag3.xml><?xml version="1.0" encoding="utf-8"?>
<p:tagLst xmlns:p="http://schemas.openxmlformats.org/presentationml/2006/main">
  <p:tag name="KSO_WPP_MARK_KEY" val="56074c02-c96c-4969-b3c4-02f60d0272b1"/>
  <p:tag name="COMMONDATA" val="eyJoZGlkIjoiODc5OTdkZDQxOTMwNGQxNTBmNzRiMmEzNWM0ZjQ1MmMifQ=="/>
</p:tagLst>
</file>

<file path=ppt/theme/theme1.xml><?xml version="1.0" encoding="utf-8"?>
<a:theme xmlns:a="http://schemas.openxmlformats.org/drawingml/2006/main" name="High Voltage">
  <a:themeElements>
    <a:clrScheme name="">
      <a:dk1>
        <a:srgbClr val="FFFFFF"/>
      </a:dk1>
      <a:lt1>
        <a:srgbClr val="2181B7"/>
      </a:lt1>
      <a:dk2>
        <a:srgbClr val="CCFFFF"/>
      </a:dk2>
      <a:lt2>
        <a:srgbClr val="001932"/>
      </a:lt2>
      <a:accent1>
        <a:srgbClr val="99FFCC"/>
      </a:accent1>
      <a:accent2>
        <a:srgbClr val="01B0FF"/>
      </a:accent2>
      <a:accent3>
        <a:srgbClr val="ABC1D7"/>
      </a:accent3>
      <a:accent4>
        <a:srgbClr val="DCDCDC"/>
      </a:accent4>
      <a:accent5>
        <a:srgbClr val="CAFFE2"/>
      </a:accent5>
      <a:accent6>
        <a:srgbClr val="009DE5"/>
      </a:accent6>
      <a:hlink>
        <a:srgbClr val="6666FF"/>
      </a:hlink>
      <a:folHlink>
        <a:srgbClr val="1C6D9A"/>
      </a:folHlink>
    </a:clrScheme>
    <a:fontScheme name="">
      <a:majorFont>
        <a:latin typeface="Arial Black"/>
        <a:ea typeface="宋体"/>
        <a:cs typeface=""/>
      </a:majorFont>
      <a:minorFont>
        <a:latin typeface="Arial Black"/>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2181B7"/>
        </a:lt1>
        <a:dk2>
          <a:srgbClr val="CCFFFF"/>
        </a:dk2>
        <a:lt2>
          <a:srgbClr val="001932"/>
        </a:lt2>
        <a:accent1>
          <a:srgbClr val="99FFCC"/>
        </a:accent1>
        <a:accent2>
          <a:srgbClr val="01B0FF"/>
        </a:accent2>
        <a:accent3>
          <a:srgbClr val="ABC1D7"/>
        </a:accent3>
        <a:accent4>
          <a:srgbClr val="DCDCDC"/>
        </a:accent4>
        <a:accent5>
          <a:srgbClr val="CAFFE2"/>
        </a:accent5>
        <a:accent6>
          <a:srgbClr val="009DE5"/>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9B9CA"/>
        </a:accent5>
        <a:accent6>
          <a:srgbClr val="B7B7E5"/>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1AAAA"/>
        </a:accent5>
        <a:accent6>
          <a:srgbClr val="B75B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DDDDDD"/>
        </a:dk2>
        <a:lt2>
          <a:srgbClr val="1C3956"/>
        </a:lt2>
        <a:accent1>
          <a:srgbClr val="3D7CBB"/>
        </a:accent1>
        <a:accent2>
          <a:srgbClr val="00152A"/>
        </a:accent2>
        <a:accent3>
          <a:srgbClr val="AAADB9"/>
        </a:accent3>
        <a:accent4>
          <a:srgbClr val="DCDCDC"/>
        </a:accent4>
        <a:accent5>
          <a:srgbClr val="AFBFD9"/>
        </a:accent5>
        <a:accent6>
          <a:srgbClr val="001225"/>
        </a:accent6>
        <a:hlink>
          <a:srgbClr val="33CCCC"/>
        </a:hlink>
        <a:folHlink>
          <a:srgbClr val="96B9D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A"/>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9"/>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D:\OFFICE\Templates\Presentation Designs\High Voltage.pot</Template>
  <TotalTime>0</TotalTime>
  <Words>9016</Words>
  <Application>WPS 演示</Application>
  <PresentationFormat>屏幕显示</PresentationFormat>
  <Paragraphs>710</Paragraphs>
  <Slides>53</Slides>
  <Notes>24</Notes>
  <HiddenSlides>0</HiddenSlides>
  <MMClips>0</MMClips>
  <ScaleCrop>false</ScaleCrop>
  <HeadingPairs>
    <vt:vector size="6" baseType="variant">
      <vt:variant>
        <vt:lpstr>已用的字体</vt:lpstr>
      </vt:variant>
      <vt:variant>
        <vt:i4>27</vt:i4>
      </vt:variant>
      <vt:variant>
        <vt:lpstr>主题</vt:lpstr>
      </vt:variant>
      <vt:variant>
        <vt:i4>1</vt:i4>
      </vt:variant>
      <vt:variant>
        <vt:lpstr>幻灯片标题</vt:lpstr>
      </vt:variant>
      <vt:variant>
        <vt:i4>53</vt:i4>
      </vt:variant>
    </vt:vector>
  </HeadingPairs>
  <TitlesOfParts>
    <vt:vector size="81" baseType="lpstr">
      <vt:lpstr>Arial</vt:lpstr>
      <vt:lpstr>宋体</vt:lpstr>
      <vt:lpstr>Wingdings</vt:lpstr>
      <vt:lpstr>Times New Roman</vt:lpstr>
      <vt:lpstr>Arial Black</vt:lpstr>
      <vt:lpstr>隶书</vt:lpstr>
      <vt:lpstr>楷体_GB2312</vt:lpstr>
      <vt:lpstr>新宋体</vt:lpstr>
      <vt:lpstr>方正姚体</vt:lpstr>
      <vt:lpstr>华文细黑</vt:lpstr>
      <vt:lpstr>幼圆</vt:lpstr>
      <vt:lpstr>黑体</vt:lpstr>
      <vt:lpstr>Impact</vt:lpstr>
      <vt:lpstr>华文新魏</vt:lpstr>
      <vt:lpstr>仿宋_GB2312</vt:lpstr>
      <vt:lpstr>仿宋</vt:lpstr>
      <vt:lpstr>Courier New</vt:lpstr>
      <vt:lpstr>宋体繁体</vt:lpstr>
      <vt:lpstr>Monotype Sorts</vt:lpstr>
      <vt:lpstr>Wingdings</vt:lpstr>
      <vt:lpstr>方正舒体</vt:lpstr>
      <vt:lpstr>Book Antiqua</vt:lpstr>
      <vt:lpstr>Bookman Old Style</vt:lpstr>
      <vt:lpstr>Wingdings 3</vt:lpstr>
      <vt:lpstr>微软雅黑</vt:lpstr>
      <vt:lpstr>Arial Unicode MS</vt:lpstr>
      <vt:lpstr>Calibri</vt:lpstr>
      <vt:lpstr>High Voltage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jtdx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胡宗武</dc:creator>
  <cp:lastModifiedBy>WPS_1670316127</cp:lastModifiedBy>
  <cp:revision>52</cp:revision>
  <dcterms:created xsi:type="dcterms:W3CDTF">2001-09-10T01:58:52Z</dcterms:created>
  <dcterms:modified xsi:type="dcterms:W3CDTF">2023-02-06T07:31:06Z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A6D4D441DBF141BE91A4B3142940DB97</vt:lpwstr>
  </property>
  <property fmtid="{D5CDD505-2E9C-101B-9397-08002B2CF9AE}" pid="3" name="KSOProductBuildVer">
    <vt:lpwstr>2052-11.1.0.13703</vt:lpwstr>
  </property>
</Properties>
</file>