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2"/>
  </p:handoutMasterIdLst>
  <p:sldIdLst>
    <p:sldId id="259" r:id="rId3"/>
    <p:sldId id="261" r:id="rId5"/>
    <p:sldId id="311" r:id="rId6"/>
    <p:sldId id="322" r:id="rId7"/>
    <p:sldId id="313" r:id="rId8"/>
    <p:sldId id="314" r:id="rId9"/>
    <p:sldId id="315" r:id="rId10"/>
    <p:sldId id="316" r:id="rId11"/>
    <p:sldId id="320" r:id="rId12"/>
    <p:sldId id="321" r:id="rId13"/>
    <p:sldId id="318" r:id="rId14"/>
    <p:sldId id="303" r:id="rId15"/>
    <p:sldId id="312" r:id="rId16"/>
    <p:sldId id="323"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58" r:id="rId39"/>
    <p:sldId id="347" r:id="rId40"/>
    <p:sldId id="348" r:id="rId41"/>
    <p:sldId id="349" r:id="rId42"/>
    <p:sldId id="350" r:id="rId43"/>
    <p:sldId id="351" r:id="rId44"/>
    <p:sldId id="352" r:id="rId45"/>
    <p:sldId id="353" r:id="rId46"/>
    <p:sldId id="354" r:id="rId47"/>
    <p:sldId id="355" r:id="rId48"/>
    <p:sldId id="356" r:id="rId49"/>
    <p:sldId id="357" r:id="rId50"/>
    <p:sldId id="310" r:id="rId51"/>
  </p:sldIdLst>
  <p:sldSz cx="9144000" cy="6858000" type="screen4x3"/>
  <p:notesSz cx="6815455" cy="9931400"/>
  <p:custDataLst>
    <p:tags r:id="rId56"/>
  </p:custDataLst>
  <p:defaultTextStyle>
    <a:defPPr>
      <a:defRPr lang="zh-TW"/>
    </a:defPPr>
    <a:lvl1pPr marL="0" lvl="0"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5pPr>
    <a:lvl6pPr marL="2286000" lvl="5"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6pPr>
    <a:lvl7pPr marL="2743200" lvl="6"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7pPr>
    <a:lvl8pPr marL="3200400" lvl="7"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8pPr>
    <a:lvl9pPr marL="3657600" lvl="8"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chemeClr val="tx1"/>
    </p:penClr>
    <p:extLst>
      <p:ext uri="{2FDB2607-1784-4EEB-B798-7EB5836EED8A}">
        <p14:showMediaCtrls xmlns:p14="http://schemas.microsoft.com/office/powerpoint/2010/main" val="1"/>
      </p:ext>
    </p:extLst>
  </p:showPr>
  <p:clrMru>
    <a:srgbClr val="FFFF00"/>
    <a:srgbClr val="CCFFFF"/>
    <a:srgbClr val="CC0000"/>
    <a:srgbClr val="0000FF"/>
    <a:srgbClr val="000066"/>
    <a:srgbClr val="333399"/>
    <a:srgbClr val="FF99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65"/>
    <p:restoredTop sz="93525"/>
  </p:normalViewPr>
  <p:slideViewPr>
    <p:cSldViewPr showGuides="1">
      <p:cViewPr>
        <p:scale>
          <a:sx n="75" d="100"/>
          <a:sy n="75" d="100"/>
        </p:scale>
        <p:origin x="-3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6.wmf"/><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7042" name="Rectangle 2"/>
          <p:cNvSpPr>
            <a:spLocks noGrp="1" noChangeArrowheads="1"/>
          </p:cNvSpPr>
          <p:nvPr>
            <p:ph type="hdr" sz="quarter"/>
          </p:nvPr>
        </p:nvSpPr>
        <p:spPr bwMode="auto">
          <a:xfrm>
            <a:off x="0" y="0"/>
            <a:ext cx="2954338" cy="496888"/>
          </a:xfrm>
          <a:prstGeom prst="rect">
            <a:avLst/>
          </a:prstGeom>
          <a:noFill/>
          <a:ln w="9525">
            <a:noFill/>
            <a:miter lim="800000"/>
          </a:ln>
          <a:effectLst/>
        </p:spPr>
        <p:txBody>
          <a:bodyPr vert="horz" wrap="square" lIns="92412" tIns="46207" rIns="92412" bIns="46207" numCol="1" anchor="t" anchorCtr="0" compatLnSpc="1"/>
          <a:p>
            <a:pPr lvl="0" defTabSz="925830" eaLnBrk="1" hangingPunct="1"/>
            <a:endParaRPr lang="en-US" altLang="zh-TW" sz="1300" b="0">
              <a:latin typeface="Arial" panose="020B0604020202020204" pitchFamily="34" charset="0"/>
            </a:endParaRPr>
          </a:p>
        </p:txBody>
      </p:sp>
      <p:sp>
        <p:nvSpPr>
          <p:cNvPr id="87043" name="Rectangle 3"/>
          <p:cNvSpPr>
            <a:spLocks noGrp="1" noChangeArrowheads="1"/>
          </p:cNvSpPr>
          <p:nvPr>
            <p:ph type="dt" sz="quarter" idx="1"/>
          </p:nvPr>
        </p:nvSpPr>
        <p:spPr bwMode="auto">
          <a:xfrm>
            <a:off x="3859213" y="0"/>
            <a:ext cx="2954338" cy="496888"/>
          </a:xfrm>
          <a:prstGeom prst="rect">
            <a:avLst/>
          </a:prstGeom>
          <a:noFill/>
          <a:ln w="9525">
            <a:noFill/>
            <a:miter lim="800000"/>
          </a:ln>
          <a:effectLst/>
        </p:spPr>
        <p:txBody>
          <a:bodyPr vert="horz" wrap="square" lIns="92412" tIns="46207" rIns="92412" bIns="46207" numCol="1" anchor="t" anchorCtr="0" compatLnSpc="1"/>
          <a:p>
            <a:pPr lvl="0" algn="r" defTabSz="925830" eaLnBrk="1" hangingPunct="1"/>
            <a:endParaRPr lang="en-US" altLang="zh-TW" sz="1300" b="0">
              <a:latin typeface="Arial" panose="020B0604020202020204" pitchFamily="34" charset="0"/>
            </a:endParaRPr>
          </a:p>
        </p:txBody>
      </p:sp>
      <p:sp>
        <p:nvSpPr>
          <p:cNvPr id="87044" name="Rectangle 4"/>
          <p:cNvSpPr>
            <a:spLocks noGrp="1" noChangeArrowheads="1"/>
          </p:cNvSpPr>
          <p:nvPr>
            <p:ph type="ftr" sz="quarter" idx="2"/>
          </p:nvPr>
        </p:nvSpPr>
        <p:spPr bwMode="auto">
          <a:xfrm>
            <a:off x="0" y="9432925"/>
            <a:ext cx="2954338" cy="496888"/>
          </a:xfrm>
          <a:prstGeom prst="rect">
            <a:avLst/>
          </a:prstGeom>
          <a:noFill/>
          <a:ln w="9525">
            <a:noFill/>
            <a:miter lim="800000"/>
          </a:ln>
          <a:effectLst/>
        </p:spPr>
        <p:txBody>
          <a:bodyPr vert="horz" wrap="square" lIns="92412" tIns="46207" rIns="92412" bIns="46207" numCol="1" anchor="b" anchorCtr="0" compatLnSpc="1"/>
          <a:p>
            <a:pPr lvl="0" defTabSz="925830" eaLnBrk="1" hangingPunct="1"/>
            <a:endParaRPr lang="en-US" altLang="zh-TW" sz="1300" b="0">
              <a:latin typeface="Arial" panose="020B0604020202020204" pitchFamily="34" charset="0"/>
            </a:endParaRPr>
          </a:p>
        </p:txBody>
      </p:sp>
      <p:sp>
        <p:nvSpPr>
          <p:cNvPr id="87045" name="Rectangle 5"/>
          <p:cNvSpPr>
            <a:spLocks noGrp="1" noChangeArrowheads="1"/>
          </p:cNvSpPr>
          <p:nvPr>
            <p:ph type="sldNum" sz="quarter" idx="3"/>
          </p:nvPr>
        </p:nvSpPr>
        <p:spPr bwMode="auto">
          <a:xfrm>
            <a:off x="3859213" y="9432925"/>
            <a:ext cx="2954338" cy="496888"/>
          </a:xfrm>
          <a:prstGeom prst="rect">
            <a:avLst/>
          </a:prstGeom>
          <a:noFill/>
          <a:ln w="9525">
            <a:noFill/>
            <a:miter lim="800000"/>
          </a:ln>
          <a:effectLst/>
        </p:spPr>
        <p:txBody>
          <a:bodyPr vert="horz" wrap="square" lIns="92412" tIns="46207" rIns="92412" bIns="46207" numCol="1" anchor="b" anchorCtr="0" compatLnSpc="1"/>
          <a:p>
            <a:pPr lvl="0" algn="r" defTabSz="925830" eaLnBrk="1" hangingPunct="1"/>
            <a:fld id="{9A0DB2DC-4C9A-4742-B13C-FB6460FD3503}" type="slidenum">
              <a:rPr lang="en-US" altLang="zh-TW" sz="1300" b="0">
                <a:latin typeface="Arial" panose="020B0604020202020204" pitchFamily="34" charset="0"/>
              </a:rPr>
            </a:fld>
            <a:endParaRPr lang="en-US" altLang="zh-TW" sz="1300" b="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9938" name="Rectangle 2"/>
          <p:cNvSpPr>
            <a:spLocks noGrp="1" noChangeArrowheads="1"/>
          </p:cNvSpPr>
          <p:nvPr>
            <p:ph type="hdr" sz="quarter"/>
          </p:nvPr>
        </p:nvSpPr>
        <p:spPr bwMode="auto">
          <a:xfrm>
            <a:off x="0" y="0"/>
            <a:ext cx="2954338" cy="496888"/>
          </a:xfrm>
          <a:prstGeom prst="rect">
            <a:avLst/>
          </a:prstGeom>
          <a:noFill/>
          <a:ln w="9525">
            <a:noFill/>
            <a:miter lim="800000"/>
          </a:ln>
          <a:effectLst/>
        </p:spPr>
        <p:txBody>
          <a:bodyPr vert="horz" wrap="square" lIns="92412" tIns="46207" rIns="92412" bIns="46207" numCol="1" anchor="t" anchorCtr="0" compatLnSpc="1"/>
          <a:p>
            <a:pPr lvl="0" defTabSz="925830" eaLnBrk="1" hangingPunct="1"/>
            <a:endParaRPr lang="en-US" altLang="zh-TW" sz="1300" b="0" dirty="0">
              <a:latin typeface="Arial" panose="020B0604020202020204" pitchFamily="34" charset="0"/>
            </a:endParaRPr>
          </a:p>
        </p:txBody>
      </p:sp>
      <p:sp>
        <p:nvSpPr>
          <p:cNvPr id="39939" name="Rectangle 3"/>
          <p:cNvSpPr>
            <a:spLocks noGrp="1" noChangeArrowheads="1"/>
          </p:cNvSpPr>
          <p:nvPr>
            <p:ph type="dt" idx="1"/>
          </p:nvPr>
        </p:nvSpPr>
        <p:spPr bwMode="auto">
          <a:xfrm>
            <a:off x="3859213" y="0"/>
            <a:ext cx="2954338" cy="496888"/>
          </a:xfrm>
          <a:prstGeom prst="rect">
            <a:avLst/>
          </a:prstGeom>
          <a:noFill/>
          <a:ln w="9525">
            <a:noFill/>
            <a:miter lim="800000"/>
          </a:ln>
          <a:effectLst/>
        </p:spPr>
        <p:txBody>
          <a:bodyPr vert="horz" wrap="square" lIns="92412" tIns="46207" rIns="92412" bIns="46207" numCol="1" anchor="t" anchorCtr="0" compatLnSpc="1"/>
          <a:p>
            <a:pPr lvl="0" algn="r" defTabSz="925830" eaLnBrk="1" hangingPunct="1"/>
            <a:endParaRPr lang="en-US" altLang="zh-TW" sz="1300" b="0" dirty="0">
              <a:latin typeface="Arial" panose="020B0604020202020204" pitchFamily="34" charset="0"/>
            </a:endParaRPr>
          </a:p>
        </p:txBody>
      </p:sp>
      <p:sp>
        <p:nvSpPr>
          <p:cNvPr id="13316" name="Rectangle 4"/>
          <p:cNvSpPr>
            <a:spLocks noGrp="1" noRot="1" noChangeAspect="1" noTextEdit="1"/>
          </p:cNvSpPr>
          <p:nvPr>
            <p:ph type="sldImg" idx="2"/>
          </p:nvPr>
        </p:nvSpPr>
        <p:spPr>
          <a:xfrm>
            <a:off x="925513" y="746125"/>
            <a:ext cx="4967287" cy="3725863"/>
          </a:xfrm>
          <a:prstGeom prst="rect">
            <a:avLst/>
          </a:prstGeom>
          <a:noFill/>
          <a:ln w="9525" cap="flat" cmpd="sng">
            <a:solidFill>
              <a:srgbClr val="000000"/>
            </a:solidFill>
            <a:prstDash val="solid"/>
            <a:miter/>
            <a:headEnd type="none" w="med" len="med"/>
            <a:tailEnd type="none" w="med" len="med"/>
          </a:ln>
        </p:spPr>
      </p:sp>
      <p:sp>
        <p:nvSpPr>
          <p:cNvPr id="39941" name="Rectangle 5"/>
          <p:cNvSpPr>
            <a:spLocks noGrp="1" noChangeArrowheads="1"/>
          </p:cNvSpPr>
          <p:nvPr>
            <p:ph type="body" sz="quarter" idx="3"/>
          </p:nvPr>
        </p:nvSpPr>
        <p:spPr bwMode="auto">
          <a:xfrm>
            <a:off x="681038" y="4718050"/>
            <a:ext cx="5453063" cy="4467225"/>
          </a:xfrm>
          <a:prstGeom prst="rect">
            <a:avLst/>
          </a:prstGeom>
          <a:noFill/>
          <a:ln w="9525">
            <a:noFill/>
            <a:miter lim="800000"/>
          </a:ln>
          <a:effectLst/>
        </p:spPr>
        <p:txBody>
          <a:bodyPr vert="horz" wrap="square" lIns="92412" tIns="46207" rIns="92412" bIns="46207" numCol="1" anchor="t" anchorCtr="0" compatLnSpc="1"/>
          <a:p>
            <a:pPr lvl="0"/>
            <a:r>
              <a:rPr lang="zh-TW" altLang="en-US" dirty="0"/>
              <a:t>按一下以編輯母片</a:t>
            </a:r>
            <a:endParaRPr lang="zh-TW" altLang="en-US" dirty="0"/>
          </a:p>
          <a:p>
            <a:pPr lvl="1"/>
            <a:r>
              <a:rPr lang="zh-TW" altLang="en-US" dirty="0"/>
              <a:t>第二層</a:t>
            </a:r>
            <a:endParaRPr lang="zh-TW" altLang="en-US" dirty="0"/>
          </a:p>
          <a:p>
            <a:pPr lvl="2"/>
            <a:r>
              <a:rPr lang="zh-TW" altLang="en-US" dirty="0"/>
              <a:t>第三層</a:t>
            </a:r>
            <a:endParaRPr lang="zh-TW" altLang="en-US" dirty="0"/>
          </a:p>
          <a:p>
            <a:pPr lvl="3"/>
            <a:r>
              <a:rPr lang="zh-TW" altLang="en-US" dirty="0"/>
              <a:t>第四層</a:t>
            </a:r>
            <a:endParaRPr lang="zh-TW" altLang="en-US" dirty="0"/>
          </a:p>
          <a:p>
            <a:pPr lvl="4"/>
            <a:r>
              <a:rPr lang="zh-TW" altLang="en-US" dirty="0"/>
              <a:t>第五層</a:t>
            </a:r>
            <a:endParaRPr lang="zh-TW" altLang="en-US" dirty="0"/>
          </a:p>
        </p:txBody>
      </p:sp>
      <p:sp>
        <p:nvSpPr>
          <p:cNvPr id="39942" name="Rectangle 6"/>
          <p:cNvSpPr>
            <a:spLocks noGrp="1" noChangeArrowheads="1"/>
          </p:cNvSpPr>
          <p:nvPr>
            <p:ph type="ftr" sz="quarter" idx="4"/>
          </p:nvPr>
        </p:nvSpPr>
        <p:spPr bwMode="auto">
          <a:xfrm>
            <a:off x="0" y="9432925"/>
            <a:ext cx="2954338" cy="496888"/>
          </a:xfrm>
          <a:prstGeom prst="rect">
            <a:avLst/>
          </a:prstGeom>
          <a:noFill/>
          <a:ln w="9525">
            <a:noFill/>
            <a:miter lim="800000"/>
          </a:ln>
          <a:effectLst/>
        </p:spPr>
        <p:txBody>
          <a:bodyPr vert="horz" wrap="square" lIns="92412" tIns="46207" rIns="92412" bIns="46207" numCol="1" anchor="b" anchorCtr="0" compatLnSpc="1"/>
          <a:p>
            <a:pPr lvl="0" defTabSz="925830" eaLnBrk="1" hangingPunct="1"/>
            <a:endParaRPr lang="en-US" altLang="zh-TW" sz="1300" b="0" dirty="0">
              <a:latin typeface="Arial" panose="020B0604020202020204" pitchFamily="34" charset="0"/>
            </a:endParaRPr>
          </a:p>
        </p:txBody>
      </p:sp>
      <p:sp>
        <p:nvSpPr>
          <p:cNvPr id="39943" name="Rectangle 7"/>
          <p:cNvSpPr>
            <a:spLocks noGrp="1" noChangeArrowheads="1"/>
          </p:cNvSpPr>
          <p:nvPr>
            <p:ph type="sldNum" sz="quarter" idx="5"/>
          </p:nvPr>
        </p:nvSpPr>
        <p:spPr bwMode="auto">
          <a:xfrm>
            <a:off x="3859213" y="9432925"/>
            <a:ext cx="2954338" cy="496888"/>
          </a:xfrm>
          <a:prstGeom prst="rect">
            <a:avLst/>
          </a:prstGeom>
          <a:noFill/>
          <a:ln w="9525">
            <a:noFill/>
            <a:miter lim="800000"/>
          </a:ln>
          <a:effectLst/>
        </p:spPr>
        <p:txBody>
          <a:bodyPr vert="horz" wrap="square" lIns="92412" tIns="46207" rIns="92412" bIns="46207" numCol="1" anchor="b" anchorCtr="0" compatLnSpc="1"/>
          <a:p>
            <a:pPr lvl="0" algn="r" defTabSz="925830" eaLnBrk="1" hangingPunct="1"/>
            <a:fld id="{9A0DB2DC-4C9A-4742-B13C-FB6460FD3503}" type="slidenum">
              <a:rPr lang="en-US" altLang="zh-TW" sz="1300" b="0" dirty="0">
                <a:latin typeface="Arial" panose="020B0604020202020204" pitchFamily="34" charset="0"/>
              </a:rPr>
            </a:fld>
            <a:endParaRPr lang="en-US" altLang="zh-TW" sz="1300" b="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PMingLiU"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PMingLiU"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PMingLiU"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PMingLiU"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投影片圖像版面配置區 1"/>
          <p:cNvSpPr>
            <a:spLocks noGrp="1" noRot="1" noChangeAspect="1" noTextEdit="1"/>
          </p:cNvSpPr>
          <p:nvPr>
            <p:ph type="sldImg"/>
          </p:nvPr>
        </p:nvSpPr>
        <p:spPr>
          <a:ln/>
        </p:spPr>
      </p:sp>
      <p:sp>
        <p:nvSpPr>
          <p:cNvPr id="14339" name="備忘稿版面配置區 2"/>
          <p:cNvSpPr>
            <a:spLocks noGrp="1"/>
          </p:cNvSpPr>
          <p:nvPr>
            <p:ph type="body" idx="1"/>
          </p:nvPr>
        </p:nvSpPr>
        <p:spPr>
          <a:xfrm>
            <a:off x="681038" y="4718050"/>
            <a:ext cx="5453062" cy="4467225"/>
          </a:xfrm>
          <a:ln/>
        </p:spPr>
        <p:txBody>
          <a:bodyPr wrap="square" lIns="92412" tIns="46207" rIns="92412" bIns="46207" anchor="t" anchorCtr="0"/>
          <a:p>
            <a:pPr lvl="0"/>
            <a:endParaRPr lang="zh-TW" altLang="en-US" dirty="0"/>
          </a:p>
        </p:txBody>
      </p:sp>
      <p:sp>
        <p:nvSpPr>
          <p:cNvPr id="14340" name="投影片編號版面配置區 3"/>
          <p:cNvSpPr txBox="1">
            <a:spLocks noGrp="1"/>
          </p:cNvSpPr>
          <p:nvPr>
            <p:ph type="sldNum" sz="quarter"/>
          </p:nvPr>
        </p:nvSpPr>
        <p:spPr>
          <a:xfrm>
            <a:off x="3859213" y="9432925"/>
            <a:ext cx="2954337" cy="496888"/>
          </a:xfrm>
          <a:prstGeom prst="rect">
            <a:avLst/>
          </a:prstGeom>
          <a:noFill/>
          <a:ln w="9525">
            <a:noFill/>
          </a:ln>
        </p:spPr>
        <p:txBody>
          <a:bodyPr lIns="92412" tIns="46207" rIns="92412" bIns="46207" anchor="b" anchorCtr="0"/>
          <a:p>
            <a:pPr lvl="0" algn="r" defTabSz="925830" eaLnBrk="1" hangingPunct="1"/>
            <a:fld id="{9A0DB2DC-4C9A-4742-B13C-FB6460FD3503}" type="slidenum">
              <a:rPr lang="en-US" altLang="zh-TW" sz="1300" b="0" dirty="0">
                <a:latin typeface="Arial" panose="020B0604020202020204" pitchFamily="34" charset="0"/>
              </a:rPr>
            </a:fld>
            <a:endParaRPr lang="en-US" altLang="zh-TW" sz="1300" b="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5" name="页脚占位符 4"/>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5" name="页脚占位符 4"/>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188595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304800"/>
            <a:ext cx="5548520" cy="5791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5" name="页脚占位符 4"/>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5" name="页脚占位符 4"/>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5" name="页脚占位符 4"/>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981200"/>
            <a:ext cx="3696462"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914138" y="1981200"/>
            <a:ext cx="3696462"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6" name="页脚占位符 5"/>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8" name="页脚占位符 7"/>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4" name="页脚占位符 3"/>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3" name="页脚占位符 2"/>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6" name="页脚占位符 5"/>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FigureOut">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6" name="页脚占位符 5"/>
          <p:cNvSpPr>
            <a:spLocks noGrp="1"/>
          </p:cNvSpPr>
          <p:nvPr>
            <p:ph type="ftr" sz="quarter" idx="11"/>
          </p:nvPr>
        </p:nvSpPr>
        <p:spPr/>
        <p:txBody>
          <a:bodyPr/>
          <a:lstStyle/>
          <a:p>
            <a:pPr lvl="0" eaLnBrk="1" hangingPunct="1"/>
            <a:endParaRPr lang="zh-TW" altLang="en-US" dirty="0">
              <a:effectLst>
                <a:outerShdw blurRad="38100" dist="38100" dir="2700000">
                  <a:srgbClr val="000000"/>
                </a:outerShdw>
              </a:effectLst>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2.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29048" name="AutoShape 4"/>
          <p:cNvSpPr/>
          <p:nvPr userDrawn="1"/>
        </p:nvSpPr>
        <p:spPr>
          <a:xfrm>
            <a:off x="1187450" y="3789363"/>
            <a:ext cx="7345363" cy="109537"/>
          </a:xfrm>
          <a:custGeom>
            <a:avLst/>
            <a:gdLst>
              <a:gd name="txL" fmla="*/ 0 w 1000"/>
              <a:gd name="txT" fmla="*/ 0 h 1000"/>
              <a:gd name="txR" fmla="*/ 1000 w 1000"/>
              <a:gd name="txB" fmla="*/ 1000 h 1000"/>
            </a:gdLst>
            <a:ahLst/>
            <a:cxnLst>
              <a:cxn ang="0">
                <a:pos x="0" y="0"/>
              </a:cxn>
              <a:cxn ang="0">
                <a:pos x="585" y="0"/>
              </a:cxn>
              <a:cxn ang="0">
                <a:pos x="585" y="1000"/>
              </a:cxn>
              <a:cxn ang="0">
                <a:pos x="0" y="1000"/>
              </a:cxn>
              <a:cxn ang="0">
                <a:pos x="0" y="0"/>
              </a:cxn>
              <a:cxn ang="0">
                <a:pos x="1000" y="0"/>
              </a:cxn>
            </a:cxnLst>
            <a:rect l="txL" t="txT" r="txR" b="txB"/>
            <a:pathLst>
              <a:path w="1000" h="1000" stroke="0">
                <a:moveTo>
                  <a:pt x="0" y="0"/>
                </a:moveTo>
                <a:lnTo>
                  <a:pt x="585" y="0"/>
                </a:lnTo>
                <a:lnTo>
                  <a:pt x="585" y="1000"/>
                </a:lnTo>
                <a:lnTo>
                  <a:pt x="0" y="1000"/>
                </a:lnTo>
                <a:close/>
              </a:path>
              <a:path w="1000" h="1000">
                <a:moveTo>
                  <a:pt x="0" y="0"/>
                </a:moveTo>
                <a:lnTo>
                  <a:pt x="1000" y="0"/>
                </a:lnTo>
              </a:path>
            </a:pathLst>
          </a:custGeom>
          <a:solidFill>
            <a:srgbClr val="CC0000">
              <a:alpha val="100000"/>
            </a:srgbClr>
          </a:solidFill>
          <a:ln w="9525" cap="flat" cmpd="sng">
            <a:solidFill>
              <a:schemeClr val="accent2">
                <a:alpha val="100000"/>
              </a:schemeClr>
            </a:solidFill>
            <a:prstDash val="solid"/>
            <a:round/>
            <a:headEnd type="none" w="med" len="med"/>
            <a:tailEnd type="none" w="med" len="med"/>
          </a:ln>
        </p:spPr>
        <p:txBody>
          <a:bodyPr/>
          <a:p>
            <a:endParaRPr lang="zh-CN" altLang="en-US"/>
          </a:p>
        </p:txBody>
      </p:sp>
      <p:grpSp>
        <p:nvGrpSpPr>
          <p:cNvPr id="129026" name="组合 129025"/>
          <p:cNvGrpSpPr/>
          <p:nvPr userDrawn="1"/>
        </p:nvGrpSpPr>
        <p:grpSpPr>
          <a:xfrm>
            <a:off x="0" y="6350"/>
            <a:ext cx="9140825" cy="6851650"/>
            <a:chOff x="0" y="4"/>
            <a:chExt cx="5758" cy="4316"/>
          </a:xfrm>
        </p:grpSpPr>
        <p:sp>
          <p:nvSpPr>
            <p:cNvPr id="129027" name="任意多边形 129026"/>
            <p:cNvSpPr/>
            <p:nvPr/>
          </p:nvSpPr>
          <p:spPr>
            <a:xfrm>
              <a:off x="558" y="1161"/>
              <a:ext cx="5200" cy="3159"/>
            </a:xfrm>
            <a:custGeom>
              <a:avLst/>
              <a:gdLst/>
              <a:ahLst/>
              <a:cxnLst/>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tileRect/>
            </a:gradFill>
            <a:ln w="9525">
              <a:noFill/>
            </a:ln>
          </p:spPr>
          <p:txBody>
            <a:bodyPr/>
            <a:p>
              <a:endParaRPr lang="zh-CN" altLang="en-US"/>
            </a:p>
          </p:txBody>
        </p:sp>
        <p:sp>
          <p:nvSpPr>
            <p:cNvPr id="129028" name="任意多边形 129027"/>
            <p:cNvSpPr/>
            <p:nvPr/>
          </p:nvSpPr>
          <p:spPr>
            <a:xfrm>
              <a:off x="0" y="1161"/>
              <a:ext cx="558" cy="3159"/>
            </a:xfrm>
            <a:custGeom>
              <a:avLst/>
              <a:gdLst/>
              <a:ahLst/>
              <a:cxnLst/>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tileRect/>
            </a:gradFill>
            <a:ln w="9525">
              <a:noFill/>
            </a:ln>
          </p:spPr>
          <p:txBody>
            <a:bodyPr/>
            <a:p>
              <a:endParaRPr lang="zh-CN" altLang="en-US"/>
            </a:p>
          </p:txBody>
        </p:sp>
        <p:grpSp>
          <p:nvGrpSpPr>
            <p:cNvPr id="129029" name="组合 129028"/>
            <p:cNvGrpSpPr/>
            <p:nvPr userDrawn="1"/>
          </p:nvGrpSpPr>
          <p:grpSpPr>
            <a:xfrm>
              <a:off x="0" y="4"/>
              <a:ext cx="5758" cy="4316"/>
              <a:chOff x="0" y="4"/>
              <a:chExt cx="5758" cy="4316"/>
            </a:xfrm>
          </p:grpSpPr>
          <p:sp>
            <p:nvSpPr>
              <p:cNvPr id="129030" name="任意多边形 129029"/>
              <p:cNvSpPr/>
              <p:nvPr/>
            </p:nvSpPr>
            <p:spPr>
              <a:xfrm>
                <a:off x="552" y="4"/>
                <a:ext cx="12" cy="695"/>
              </a:xfrm>
              <a:custGeom>
                <a:avLst/>
                <a:gdLst/>
                <a:ahLst/>
                <a:cxnLst/>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tileRect/>
              </a:gradFill>
              <a:ln w="9525">
                <a:noFill/>
              </a:ln>
            </p:spPr>
            <p:txBody>
              <a:bodyPr/>
              <a:p>
                <a:endParaRPr lang="zh-CN" altLang="en-US"/>
              </a:p>
            </p:txBody>
          </p:sp>
          <p:sp>
            <p:nvSpPr>
              <p:cNvPr id="129031" name="任意多边形 129030"/>
              <p:cNvSpPr/>
              <p:nvPr/>
            </p:nvSpPr>
            <p:spPr>
              <a:xfrm>
                <a:off x="552" y="1623"/>
                <a:ext cx="12" cy="2697"/>
              </a:xfrm>
              <a:custGeom>
                <a:avLst/>
                <a:gdLst/>
                <a:ahLst/>
                <a:cxnLst/>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tileRect/>
              </a:gradFill>
              <a:ln w="9525">
                <a:noFill/>
              </a:ln>
            </p:spPr>
            <p:txBody>
              <a:bodyPr/>
              <a:p>
                <a:endParaRPr lang="zh-CN" altLang="en-US"/>
              </a:p>
            </p:txBody>
          </p:sp>
          <p:sp>
            <p:nvSpPr>
              <p:cNvPr id="129032" name="任意多边形 129031"/>
              <p:cNvSpPr/>
              <p:nvPr/>
            </p:nvSpPr>
            <p:spPr>
              <a:xfrm>
                <a:off x="1019" y="1155"/>
                <a:ext cx="4739" cy="12"/>
              </a:xfrm>
              <a:custGeom>
                <a:avLst/>
                <a:gdLst/>
                <a:ahLst/>
                <a:cxnLst/>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tileRect/>
              </a:gradFill>
              <a:ln w="9525">
                <a:noFill/>
              </a:ln>
            </p:spPr>
            <p:txBody>
              <a:bodyPr/>
              <a:p>
                <a:endParaRPr lang="zh-CN" altLang="en-US"/>
              </a:p>
            </p:txBody>
          </p:sp>
          <p:sp>
            <p:nvSpPr>
              <p:cNvPr id="129033" name="任意多边形 129032"/>
              <p:cNvSpPr/>
              <p:nvPr/>
            </p:nvSpPr>
            <p:spPr>
              <a:xfrm>
                <a:off x="552" y="1371"/>
                <a:ext cx="12" cy="252"/>
              </a:xfrm>
              <a:custGeom>
                <a:avLst/>
                <a:gdLst/>
                <a:ahLst/>
                <a:cxnLst/>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tileRect/>
              </a:gradFill>
              <a:ln w="9525">
                <a:noFill/>
              </a:ln>
            </p:spPr>
            <p:txBody>
              <a:bodyPr/>
              <a:p>
                <a:endParaRPr lang="zh-CN" altLang="en-US"/>
              </a:p>
            </p:txBody>
          </p:sp>
          <p:sp>
            <p:nvSpPr>
              <p:cNvPr id="129034" name="任意多边形 129033"/>
              <p:cNvSpPr/>
              <p:nvPr/>
            </p:nvSpPr>
            <p:spPr>
              <a:xfrm>
                <a:off x="552" y="699"/>
                <a:ext cx="12" cy="252"/>
              </a:xfrm>
              <a:custGeom>
                <a:avLst/>
                <a:gdLst/>
                <a:ahLst/>
                <a:cxnLst/>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tileRect/>
              </a:gradFill>
              <a:ln w="9525">
                <a:noFill/>
              </a:ln>
            </p:spPr>
            <p:txBody>
              <a:bodyPr/>
              <a:p>
                <a:endParaRPr lang="zh-CN" altLang="en-US"/>
              </a:p>
            </p:txBody>
          </p:sp>
          <p:sp>
            <p:nvSpPr>
              <p:cNvPr id="129035" name="任意多边形 129034"/>
              <p:cNvSpPr/>
              <p:nvPr/>
            </p:nvSpPr>
            <p:spPr>
              <a:xfrm>
                <a:off x="552" y="951"/>
                <a:ext cx="12" cy="420"/>
              </a:xfrm>
              <a:custGeom>
                <a:avLst/>
                <a:gdLst/>
                <a:ahLst/>
                <a:cxnLst/>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tileRect/>
              </a:gradFill>
              <a:ln w="9525">
                <a:noFill/>
              </a:ln>
            </p:spPr>
            <p:txBody>
              <a:bodyPr/>
              <a:p>
                <a:endParaRPr lang="zh-CN" altLang="en-US"/>
              </a:p>
            </p:txBody>
          </p:sp>
          <p:sp>
            <p:nvSpPr>
              <p:cNvPr id="129036" name="任意多边形 129035"/>
              <p:cNvSpPr/>
              <p:nvPr/>
            </p:nvSpPr>
            <p:spPr>
              <a:xfrm>
                <a:off x="0" y="1155"/>
                <a:ext cx="351" cy="12"/>
              </a:xfrm>
              <a:custGeom>
                <a:avLst/>
                <a:gdLst/>
                <a:ahLst/>
                <a:cxnLst/>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tileRect/>
              </a:gradFill>
              <a:ln w="9525">
                <a:noFill/>
              </a:ln>
            </p:spPr>
            <p:txBody>
              <a:bodyPr/>
              <a:p>
                <a:endParaRPr lang="zh-CN" altLang="en-US"/>
              </a:p>
            </p:txBody>
          </p:sp>
          <p:sp>
            <p:nvSpPr>
              <p:cNvPr id="129037" name="任意多边形 129036"/>
              <p:cNvSpPr/>
              <p:nvPr/>
            </p:nvSpPr>
            <p:spPr>
              <a:xfrm>
                <a:off x="767" y="1155"/>
                <a:ext cx="252" cy="12"/>
              </a:xfrm>
              <a:custGeom>
                <a:avLst/>
                <a:gdLst/>
                <a:ahLst/>
                <a:cxnLst/>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tileRect/>
              </a:gradFill>
              <a:ln w="9525">
                <a:noFill/>
              </a:ln>
            </p:spPr>
            <p:txBody>
              <a:bodyPr/>
              <a:p>
                <a:endParaRPr lang="zh-CN" altLang="en-US"/>
              </a:p>
            </p:txBody>
          </p:sp>
          <p:sp>
            <p:nvSpPr>
              <p:cNvPr id="129038" name="任意多边形 129037"/>
              <p:cNvSpPr/>
              <p:nvPr/>
            </p:nvSpPr>
            <p:spPr>
              <a:xfrm>
                <a:off x="348" y="1155"/>
                <a:ext cx="419" cy="12"/>
              </a:xfrm>
              <a:custGeom>
                <a:avLst/>
                <a:gdLst/>
                <a:ahLst/>
                <a:cxnLst/>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tileRect/>
              </a:gradFill>
              <a:ln w="9525">
                <a:noFill/>
              </a:ln>
            </p:spPr>
            <p:txBody>
              <a:bodyPr/>
              <a:p>
                <a:endParaRPr lang="zh-CN" altLang="en-US"/>
              </a:p>
            </p:txBody>
          </p:sp>
        </p:grpSp>
      </p:grpSp>
      <p:sp>
        <p:nvSpPr>
          <p:cNvPr id="129039" name="标题 129038"/>
          <p:cNvSpPr>
            <a:spLocks noGrp="1"/>
          </p:cNvSpPr>
          <p:nvPr>
            <p:ph type="title"/>
          </p:nvPr>
        </p:nvSpPr>
        <p:spPr>
          <a:xfrm>
            <a:off x="1066800" y="304800"/>
            <a:ext cx="7543800" cy="1431925"/>
          </a:xfrm>
          <a:prstGeom prst="rect">
            <a:avLst/>
          </a:prstGeom>
          <a:noFill/>
          <a:ln w="9525">
            <a:noFill/>
          </a:ln>
        </p:spPr>
        <p:txBody>
          <a:bodyPr anchor="ctr" anchorCtr="0"/>
          <a:p>
            <a:pPr lvl="0"/>
            <a:r>
              <a:rPr lang="zh-TW" altLang="en-US" dirty="0"/>
              <a:t>按一下以編輯母片標題樣式</a:t>
            </a:r>
            <a:endParaRPr lang="zh-TW" altLang="en-US" dirty="0"/>
          </a:p>
        </p:txBody>
      </p:sp>
      <p:sp>
        <p:nvSpPr>
          <p:cNvPr id="129040" name="文本占位符 129039"/>
          <p:cNvSpPr>
            <a:spLocks noGrp="1"/>
          </p:cNvSpPr>
          <p:nvPr>
            <p:ph type="body" idx="1"/>
          </p:nvPr>
        </p:nvSpPr>
        <p:spPr>
          <a:xfrm>
            <a:off x="1066800" y="1981200"/>
            <a:ext cx="7543800" cy="4114800"/>
          </a:xfrm>
          <a:prstGeom prst="rect">
            <a:avLst/>
          </a:prstGeom>
          <a:noFill/>
          <a:ln w="9525">
            <a:noFill/>
          </a:ln>
        </p:spPr>
        <p:txBody>
          <a:bodyPr/>
          <a:p>
            <a:pPr lvl="0"/>
            <a:r>
              <a:rPr lang="zh-TW" altLang="en-US" dirty="0"/>
              <a:t>按一下以編輯母片</a:t>
            </a:r>
            <a:endParaRPr lang="zh-TW" altLang="en-US" dirty="0"/>
          </a:p>
          <a:p>
            <a:pPr lvl="1"/>
            <a:r>
              <a:rPr lang="zh-TW" altLang="en-US" dirty="0"/>
              <a:t>第二層</a:t>
            </a:r>
            <a:endParaRPr lang="zh-TW" altLang="en-US" dirty="0"/>
          </a:p>
          <a:p>
            <a:pPr lvl="2"/>
            <a:r>
              <a:rPr lang="zh-TW" altLang="en-US" dirty="0"/>
              <a:t>第三層</a:t>
            </a:r>
            <a:endParaRPr lang="zh-TW" altLang="en-US" dirty="0"/>
          </a:p>
          <a:p>
            <a:pPr lvl="3"/>
            <a:r>
              <a:rPr lang="zh-TW" altLang="en-US" dirty="0"/>
              <a:t>第四層</a:t>
            </a:r>
            <a:endParaRPr lang="zh-TW" altLang="en-US" dirty="0"/>
          </a:p>
          <a:p>
            <a:pPr lvl="4"/>
            <a:r>
              <a:rPr lang="zh-TW" altLang="en-US" dirty="0"/>
              <a:t>第五層</a:t>
            </a:r>
            <a:endParaRPr lang="zh-TW" altLang="en-US" dirty="0"/>
          </a:p>
        </p:txBody>
      </p:sp>
      <p:sp>
        <p:nvSpPr>
          <p:cNvPr id="129041" name="日期占位符 129040"/>
          <p:cNvSpPr>
            <a:spLocks noGrp="1"/>
          </p:cNvSpPr>
          <p:nvPr>
            <p:ph type="dt" sz="half" idx="2"/>
          </p:nvPr>
        </p:nvSpPr>
        <p:spPr>
          <a:xfrm>
            <a:off x="1066800" y="6248400"/>
            <a:ext cx="1905000" cy="457200"/>
          </a:xfrm>
          <a:prstGeom prst="rect">
            <a:avLst/>
          </a:prstGeom>
          <a:noFill/>
          <a:ln w="9525">
            <a:noFill/>
          </a:ln>
        </p:spPr>
        <p:txBody>
          <a:bodyPr/>
          <a:lstStyle>
            <a:lvl1pPr>
              <a:defRPr sz="1000" b="0">
                <a:latin typeface="Tahoma" panose="020B0604030504040204" pitchFamily="34" charset="0"/>
              </a:defRPr>
            </a:lvl1pPr>
          </a:lstStyle>
          <a:p>
            <a:pPr lvl="0" eaLnBrk="1" hangingPunct="1"/>
            <a:fld id="{BB962C8B-B14F-4D97-AF65-F5344CB8AC3E}" type="datetime1">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129042" name="页脚占位符 129041"/>
          <p:cNvSpPr>
            <a:spLocks noGrp="1"/>
          </p:cNvSpPr>
          <p:nvPr>
            <p:ph type="ftr" sz="quarter" idx="3"/>
          </p:nvPr>
        </p:nvSpPr>
        <p:spPr>
          <a:xfrm>
            <a:off x="3429000" y="6248400"/>
            <a:ext cx="2895600" cy="457200"/>
          </a:xfrm>
          <a:prstGeom prst="rect">
            <a:avLst/>
          </a:prstGeom>
          <a:noFill/>
          <a:ln w="9525">
            <a:noFill/>
          </a:ln>
        </p:spPr>
        <p:txBody>
          <a:bodyPr/>
          <a:lstStyle>
            <a:lvl1pPr algn="ctr">
              <a:defRPr sz="1000" b="0">
                <a:latin typeface="Tahoma" panose="020B0604030504040204" pitchFamily="34" charset="0"/>
              </a:defRPr>
            </a:lvl1pPr>
          </a:lstStyle>
          <a:p>
            <a:pPr lvl="0" eaLnBrk="1" hangingPunct="1"/>
            <a:endParaRPr lang="zh-TW" altLang="en-US" dirty="0">
              <a:effectLst>
                <a:outerShdw blurRad="38100" dist="38100" dir="2700000">
                  <a:srgbClr val="000000"/>
                </a:outerShdw>
              </a:effectLst>
            </a:endParaRPr>
          </a:p>
        </p:txBody>
      </p:sp>
      <p:sp>
        <p:nvSpPr>
          <p:cNvPr id="129043" name="灯片编号占位符 129042"/>
          <p:cNvSpPr>
            <a:spLocks noGrp="1"/>
          </p:cNvSpPr>
          <p:nvPr>
            <p:ph type="sldNum" sz="quarter" idx="4"/>
          </p:nvPr>
        </p:nvSpPr>
        <p:spPr>
          <a:xfrm>
            <a:off x="6705600" y="6248400"/>
            <a:ext cx="1905000" cy="457200"/>
          </a:xfrm>
          <a:prstGeom prst="rect">
            <a:avLst/>
          </a:prstGeom>
          <a:noFill/>
          <a:ln w="9525">
            <a:noFill/>
          </a:ln>
        </p:spPr>
        <p:txBody>
          <a:bodyPr/>
          <a:lstStyle>
            <a:lvl1pPr algn="r">
              <a:defRPr sz="1000" b="0">
                <a:latin typeface="Tahoma" panose="020B0604030504040204" pitchFamily="34" charset="0"/>
              </a:defRPr>
            </a:lvl1pPr>
          </a:lstStyle>
          <a:p>
            <a:pPr lvl="0" eaLnBrk="1" hangingPunct="1"/>
            <a:fld id="{9A0DB2DC-4C9A-4742-B13C-FB6460FD3503}" type="slidenum">
              <a:rPr lang="zh-TW" altLang="en-US" dirty="0">
                <a:effectLst>
                  <a:outerShdw blurRad="38100" dist="38100" dir="2700000">
                    <a:srgbClr val="000000"/>
                  </a:outerShdw>
                </a:effectLst>
              </a:rPr>
            </a:fld>
            <a:endParaRPr lang="zh-TW" altLang="en-US" dirty="0">
              <a:effectLst>
                <a:outerShdw blurRad="38100" dist="38100" dir="2700000">
                  <a:srgbClr val="000000"/>
                </a:outerShdw>
              </a:effectLst>
              <a:latin typeface="PMingLiU" panose="02020500000000000000" pitchFamily="18" charset="-120"/>
            </a:endParaRPr>
          </a:p>
        </p:txBody>
      </p:sp>
      <p:sp>
        <p:nvSpPr>
          <p:cNvPr id="129049" name="AutoShape 4"/>
          <p:cNvSpPr/>
          <p:nvPr userDrawn="1"/>
        </p:nvSpPr>
        <p:spPr>
          <a:xfrm>
            <a:off x="684213" y="1341438"/>
            <a:ext cx="7416800" cy="109537"/>
          </a:xfrm>
          <a:custGeom>
            <a:avLst/>
            <a:gdLst>
              <a:gd name="txL" fmla="*/ 0 w 1000"/>
              <a:gd name="txT" fmla="*/ 0 h 1000"/>
              <a:gd name="txR" fmla="*/ 1000 w 1000"/>
              <a:gd name="txB" fmla="*/ 1000 h 1000"/>
            </a:gdLst>
            <a:ahLst/>
            <a:cxnLst>
              <a:cxn ang="0">
                <a:pos x="0" y="0"/>
              </a:cxn>
              <a:cxn ang="0">
                <a:pos x="585" y="0"/>
              </a:cxn>
              <a:cxn ang="0">
                <a:pos x="585" y="1000"/>
              </a:cxn>
              <a:cxn ang="0">
                <a:pos x="0" y="1000"/>
              </a:cxn>
              <a:cxn ang="0">
                <a:pos x="0" y="0"/>
              </a:cxn>
              <a:cxn ang="0">
                <a:pos x="1000" y="0"/>
              </a:cxn>
            </a:cxnLst>
            <a:rect l="txL" t="txT" r="txR" b="txB"/>
            <a:pathLst>
              <a:path w="1000" h="1000" stroke="0">
                <a:moveTo>
                  <a:pt x="0" y="0"/>
                </a:moveTo>
                <a:lnTo>
                  <a:pt x="585" y="0"/>
                </a:lnTo>
                <a:lnTo>
                  <a:pt x="585" y="1000"/>
                </a:lnTo>
                <a:lnTo>
                  <a:pt x="0" y="1000"/>
                </a:lnTo>
                <a:close/>
              </a:path>
              <a:path w="1000" h="1000">
                <a:moveTo>
                  <a:pt x="0" y="0"/>
                </a:moveTo>
                <a:lnTo>
                  <a:pt x="1000" y="0"/>
                </a:lnTo>
              </a:path>
            </a:pathLst>
          </a:custGeom>
          <a:solidFill>
            <a:srgbClr val="CC0000">
              <a:alpha val="100000"/>
            </a:srgbClr>
          </a:solidFill>
          <a:ln w="9525" cap="flat" cmpd="sng">
            <a:solidFill>
              <a:schemeClr val="accent2">
                <a:alpha val="100000"/>
              </a:schemeClr>
            </a:solidFill>
            <a:prstDash val="solid"/>
            <a:round/>
            <a:headEnd type="none" w="med" len="med"/>
            <a:tailEnd type="none" w="med" len="med"/>
          </a:ln>
        </p:spPr>
        <p:txBody>
          <a:bodyPr/>
          <a:p>
            <a:endParaRPr lang="zh-CN" altLang="en-US"/>
          </a:p>
        </p:txBody>
      </p:sp>
      <p:pic>
        <p:nvPicPr>
          <p:cNvPr id="2" name="图片 1" descr="E:\公司讯息\logo\商标（横）白底.png商标（横）白底"/>
          <p:cNvPicPr>
            <a:picLocks noChangeAspect="1"/>
          </p:cNvPicPr>
          <p:nvPr userDrawn="1">
            <p:custDataLst>
              <p:tags r:id="rId12"/>
            </p:custDataLst>
          </p:nvPr>
        </p:nvPicPr>
        <p:blipFill>
          <a:blip r:embed="rId13"/>
          <a:srcRect/>
          <a:stretch>
            <a:fillRect/>
          </a:stretch>
        </p:blipFill>
        <p:spPr>
          <a:xfrm>
            <a:off x="35560" y="-27305"/>
            <a:ext cx="1945005" cy="719455"/>
          </a:xfrm>
          <a:prstGeom prst="rect">
            <a:avLst/>
          </a:prstGeom>
        </p:spPr>
      </p:pic>
      <p:sp>
        <p:nvSpPr>
          <p:cNvPr id="3" name="文本框 2"/>
          <p:cNvSpPr txBox="1"/>
          <p:nvPr userDrawn="1">
            <p:custDataLst>
              <p:tags r:id="rId14"/>
            </p:custDataLst>
          </p:nvPr>
        </p:nvSpPr>
        <p:spPr>
          <a:xfrm>
            <a:off x="117475" y="6475730"/>
            <a:ext cx="2260600" cy="424180"/>
          </a:xfrm>
          <a:prstGeom prst="rect">
            <a:avLst/>
          </a:prstGeom>
          <a:noFill/>
        </p:spPr>
        <p:txBody>
          <a:bodyPr wrap="square" rtlCol="0">
            <a:noAutofit/>
          </a:bodyPr>
          <a:p>
            <a:r>
              <a:rPr lang="zh-CN" altLang="en-US" sz="1400" b="1" u="none">
                <a:solidFill>
                  <a:schemeClr val="tx1">
                    <a:lumMod val="65000"/>
                    <a:lumOff val="3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www.leanplants.com</a:t>
            </a:r>
            <a:endParaRPr lang="zh-CN" altLang="en-US" sz="1400" b="1" u="none">
              <a:solidFill>
                <a:schemeClr val="tx1">
                  <a:lumMod val="65000"/>
                  <a:lumOff val="3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1"/>
        </a:buClr>
        <a:buSzTx/>
        <a:buFontTx/>
        <a:buChar char="–"/>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1"/>
        </a:buClr>
        <a:buSzTx/>
        <a:buFontTx/>
        <a:buChar char="–"/>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mn-lt"/>
          <a:ea typeface="+mn-ea"/>
          <a:cs typeface="+mn-cs"/>
          <a:sym typeface="Wingdings" panose="05000000000000000000" pitchFamily="2" charset="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5pPr>
      <a:lvl6pPr marL="2286000" lvl="5"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6pPr>
      <a:lvl7pPr marL="2743200" lvl="6"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7pPr>
      <a:lvl8pPr marL="3200400" lvl="7"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8pPr>
      <a:lvl9pPr marL="3657600" lvl="8"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wmf"/><Relationship Id="rId7" Type="http://schemas.openxmlformats.org/officeDocument/2006/relationships/oleObject" Target="../embeddings/oleObject5.bin"/><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 Id="rId3" Type="http://schemas.openxmlformats.org/officeDocument/2006/relationships/oleObject" Target="../embeddings/oleObject3.bin"/><Relationship Id="rId2" Type="http://schemas.openxmlformats.org/officeDocument/2006/relationships/image" Target="../media/image3.wmf"/><Relationship Id="rId10" Type="http://schemas.openxmlformats.org/officeDocument/2006/relationships/vmlDrawing" Target="../drawings/vmlDrawing2.vml"/><Relationship Id="rId1"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E:/&#23448;&#32593;/&#23448;&#32593;&#25512;&#25991;/ppt/&#21697;&#36136;/8D/http:/www.wtd.com.cn/wtdcn/images/8d08.gif" TargetMode="External"/><Relationship Id="rId3" Type="http://schemas.openxmlformats.org/officeDocument/2006/relationships/image" Target="../media/image11.png"/><Relationship Id="rId2" Type="http://schemas.openxmlformats.org/officeDocument/2006/relationships/image" Target="E:/&#23448;&#32593;/&#23448;&#32593;&#25512;&#25991;/ppt/&#21697;&#36136;/8D/http:/www.wtd.com.cn/wtdcn/images/8d07.gif" TargetMode="Externa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E:/&#23448;&#32593;/&#23448;&#32593;&#25512;&#25991;/ppt/&#21697;&#36136;/8D/http:/www.wtd.com.cn/wtdcn/images/8d08.gif" TargetMode="External"/><Relationship Id="rId3" Type="http://schemas.openxmlformats.org/officeDocument/2006/relationships/image" Target="../media/image11.png"/><Relationship Id="rId2" Type="http://schemas.openxmlformats.org/officeDocument/2006/relationships/image" Target="E:/&#23448;&#32593;/&#23448;&#32593;&#25512;&#25991;/ppt/&#21697;&#36136;/8D/http:/www.wtd.com.cn/wtdcn/images/8d07.gif" TargetMode="Externa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E:/&#23448;&#32593;/&#23448;&#32593;&#25512;&#25991;/ppt/&#21697;&#36136;/8D/http:/www.wtd.com.cn/wtdcn/images/8d09.gif" TargetMode="Externa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E:/&#23448;&#32593;/&#23448;&#32593;&#25512;&#25991;/ppt/&#21697;&#36136;/8D/http:/www.wtd.com.cn/wtdcn/images/8d10.gif" TargetMode="Externa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E:/&#23448;&#32593;/&#23448;&#32593;&#25512;&#25991;/ppt/&#21697;&#36136;/8D/http:/www.wtd.com.cn/wtdcn/images/8d10.gif" TargetMode="Externa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E:/&#23448;&#32593;/&#23448;&#32593;&#25512;&#25991;/ppt/&#21697;&#36136;/8D/http:/www.wtd.com.cn/wtdcn/images/8d13.gif" TargetMode="Externa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E:/&#23448;&#32593;/&#23448;&#32593;&#25512;&#25991;/ppt/&#21697;&#36136;/8D/http:/www.wtd.com.cn/wtdcn/images/8d05.gif" TargetMode="External"/><Relationship Id="rId1"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E:/&#23448;&#32593;/&#23448;&#32593;&#25512;&#25991;/ppt/&#21697;&#36136;/8D/http:/www.wtd.com.cn/wtdcn/images/8d05.gif" TargetMode="Externa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054"/>
          <p:cNvSpPr txBox="1">
            <a:spLocks noGrp="1"/>
          </p:cNvSpPr>
          <p:nvPr>
            <p:ph type="sldNum" sz="quarter" idx="12"/>
          </p:nvPr>
        </p:nvSpPr>
        <p:spPr>
          <a:xfrm>
            <a:off x="6516688" y="6400800"/>
            <a:ext cx="1905000" cy="457200"/>
          </a:xfrm>
          <a:ln/>
        </p:spPr>
        <p:txBody>
          <a:bodyPr/>
          <a:lstStyle>
            <a:lvl1pPr marL="0" lvl="0" indent="0" algn="l" defTabSz="914400" rtl="0" eaLnBrk="0" fontAlgn="base" latinLnBrk="0" hangingPunct="0">
              <a:lnSpc>
                <a:spcPct val="100000"/>
              </a:lnSpc>
              <a:spcBef>
                <a:spcPct val="0"/>
              </a:spcBef>
              <a:spcAft>
                <a:spcPct val="0"/>
              </a:spcAft>
              <a:buNone/>
              <a:defRPr sz="1200" b="1" i="0" u="none" kern="1200" baseline="0">
                <a:solidFill>
                  <a:schemeClr val="tx1"/>
                </a:solidFill>
                <a:latin typeface="PMingLiU" panose="02020500000000000000" pitchFamily="18" charset="-120"/>
                <a:ea typeface="PMingLiU" panose="02020500000000000000" pitchFamily="18" charset="-120"/>
                <a:sym typeface="Wingdings" panose="05000000000000000000" pitchFamily="2" charset="2"/>
              </a:defRPr>
            </a:lvl1pPr>
            <a:lvl2pPr marL="457200" lvl="1"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2pPr>
            <a:lvl3pPr marL="914400" lvl="2"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3pPr>
            <a:lvl4pPr marL="1371600" lvl="3"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4pPr>
            <a:lvl5pPr marL="1828800" lvl="4" indent="0" algn="l" defTabSz="914400" rtl="0" eaLnBrk="1" fontAlgn="base" latinLnBrk="0" hangingPunct="1">
              <a:lnSpc>
                <a:spcPct val="100000"/>
              </a:lnSpc>
              <a:spcBef>
                <a:spcPct val="0"/>
              </a:spcBef>
              <a:spcAft>
                <a:spcPct val="0"/>
              </a:spcAft>
              <a:buNone/>
              <a:defRPr sz="1200" b="1" i="0" u="none" kern="1200" baseline="0">
                <a:solidFill>
                  <a:schemeClr val="tx1"/>
                </a:solidFill>
                <a:latin typeface="Tahoma" panose="020B0604030504040204" pitchFamily="34" charset="0"/>
                <a:ea typeface="PMingLiU" panose="02020500000000000000" pitchFamily="18" charset="-120"/>
                <a:cs typeface="+mn-cs"/>
                <a:sym typeface="Wingdings" panose="05000000000000000000" pitchFamily="2" charset="2"/>
              </a:defRPr>
            </a:lvl5pPr>
          </a:lstStyle>
          <a:p>
            <a:pPr lvl="0" algn="r" eaLnBrk="1" hangingPunct="1"/>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
        <p:nvSpPr>
          <p:cNvPr id="3077" name="文字方塊 8"/>
          <p:cNvSpPr txBox="1"/>
          <p:nvPr/>
        </p:nvSpPr>
        <p:spPr>
          <a:xfrm>
            <a:off x="2555875" y="3068638"/>
            <a:ext cx="4464050" cy="922020"/>
          </a:xfrm>
          <a:prstGeom prst="rect">
            <a:avLst/>
          </a:prstGeom>
          <a:noFill/>
          <a:ln w="9525">
            <a:noFill/>
          </a:ln>
        </p:spPr>
        <p:txBody>
          <a:bodyPr>
            <a:spAutoFit/>
          </a:bodyPr>
          <a:p>
            <a:pPr eaLnBrk="0" hangingPunct="0"/>
            <a:r>
              <a:rPr lang="en-US" altLang="zh-CN" sz="5400">
                <a:solidFill>
                  <a:srgbClr val="FFFF00"/>
                </a:solidFill>
                <a:latin typeface="Arial" panose="020B0604020202020204" pitchFamily="34" charset="0"/>
                <a:ea typeface="汉仪文黑-85W" panose="00020600040101010101" charset="-122"/>
              </a:rPr>
              <a:t>5C</a:t>
            </a:r>
            <a:r>
              <a:rPr lang="zh-CN" altLang="en-US" sz="5400" dirty="0">
                <a:solidFill>
                  <a:srgbClr val="FFFF00"/>
                </a:solidFill>
                <a:latin typeface="Arial" panose="020B0604020202020204" pitchFamily="34" charset="0"/>
                <a:ea typeface="汉仪文黑-85W" panose="00020600040101010101" charset="-122"/>
              </a:rPr>
              <a:t>及</a:t>
            </a:r>
            <a:r>
              <a:rPr lang="en-US" altLang="zh-CN" sz="5400">
                <a:solidFill>
                  <a:srgbClr val="FFFF00"/>
                </a:solidFill>
                <a:latin typeface="Arial" panose="020B0604020202020204" pitchFamily="34" charset="0"/>
                <a:ea typeface="汉仪文黑-85W" panose="00020600040101010101" charset="-122"/>
              </a:rPr>
              <a:t>8D</a:t>
            </a:r>
            <a:r>
              <a:rPr lang="zh-CN" altLang="en-US" sz="5400" dirty="0">
                <a:solidFill>
                  <a:srgbClr val="FFFF00"/>
                </a:solidFill>
                <a:latin typeface="Arial" panose="020B0604020202020204" pitchFamily="34" charset="0"/>
                <a:ea typeface="汉仪文黑-85W" panose="00020600040101010101" charset="-122"/>
              </a:rPr>
              <a:t>写法  </a:t>
            </a:r>
            <a:endParaRPr lang="zh-CN" altLang="en-US" sz="5400" dirty="0">
              <a:solidFill>
                <a:srgbClr val="FFFF00"/>
              </a:solidFill>
              <a:latin typeface="Arial" panose="020B0604020202020204" pitchFamily="34" charset="0"/>
              <a:ea typeface="汉仪文黑-85W" panose="00020600040101010101"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标题 229377"/>
          <p:cNvSpPr>
            <a:spLocks noGrp="1"/>
          </p:cNvSpPr>
          <p:nvPr>
            <p:ph type="title"/>
          </p:nvPr>
        </p:nvSpPr>
        <p:spPr>
          <a:xfrm>
            <a:off x="2051050" y="260350"/>
            <a:ext cx="4897438" cy="1108075"/>
          </a:xfrm>
          <a:ln/>
        </p:spPr>
        <p:txBody>
          <a:bodyPr anchor="ctr" anchorCtr="0"/>
          <a:p>
            <a:r>
              <a:rPr lang="en-US" altLang="zh-TW" sz="3600">
                <a:solidFill>
                  <a:srgbClr val="FFFF00"/>
                </a:solidFill>
                <a:effectLst/>
                <a:latin typeface="Arial" panose="020B0604020202020204" pitchFamily="34" charset="0"/>
                <a:ea typeface="汉仪文黑-85W" panose="00020600040101010101" charset="-122"/>
              </a:rPr>
              <a:t>C4/D7</a:t>
            </a:r>
            <a:r>
              <a:rPr lang="en-US" altLang="zh-CN" sz="3600">
                <a:solidFill>
                  <a:srgbClr val="FFFF00"/>
                </a:solidFill>
                <a:effectLst/>
                <a:latin typeface="Arial" panose="020B0604020202020204" pitchFamily="34" charset="0"/>
                <a:ea typeface="汉仪文黑-85W" panose="00020600040101010101" charset="-122"/>
              </a:rPr>
              <a:t> </a:t>
            </a:r>
            <a:r>
              <a:rPr lang="zh-CN" altLang="en-US" sz="3600" dirty="0">
                <a:solidFill>
                  <a:srgbClr val="FFFF00"/>
                </a:solidFill>
                <a:effectLst/>
                <a:latin typeface="Arial" panose="020B0604020202020204" pitchFamily="34" charset="0"/>
                <a:ea typeface="汉仪文黑-85W" panose="00020600040101010101" charset="-122"/>
              </a:rPr>
              <a:t>预防对策</a:t>
            </a:r>
            <a:endParaRPr lang="zh-CN" altLang="en-US" sz="3600" dirty="0">
              <a:solidFill>
                <a:srgbClr val="FFFF00"/>
              </a:solidFill>
              <a:effectLst/>
              <a:latin typeface="Arial" panose="020B0604020202020204" pitchFamily="34" charset="0"/>
              <a:ea typeface="汉仪文黑-85W" panose="00020600040101010101" charset="-122"/>
            </a:endParaRPr>
          </a:p>
        </p:txBody>
      </p:sp>
      <p:sp>
        <p:nvSpPr>
          <p:cNvPr id="229379" name="文本占位符 229378"/>
          <p:cNvSpPr>
            <a:spLocks noGrp="1"/>
          </p:cNvSpPr>
          <p:nvPr>
            <p:ph type="body" idx="1"/>
          </p:nvPr>
        </p:nvSpPr>
        <p:spPr>
          <a:ln/>
        </p:spPr>
        <p:txBody>
          <a:bodyPr/>
          <a:p>
            <a:pPr>
              <a:buClr>
                <a:srgbClr val="FF9900"/>
              </a:buClr>
            </a:pPr>
            <a:r>
              <a:rPr lang="zh-TW" altLang="en-US" sz="2800" b="1" dirty="0">
                <a:effectLst/>
                <a:latin typeface="Arial" panose="020B0604020202020204" pitchFamily="34" charset="0"/>
                <a:ea typeface="汉仪旗黑-55简" panose="00020600040101010101" charset="-122"/>
              </a:rPr>
              <a:t>我们确定这个</a:t>
            </a:r>
            <a:r>
              <a:rPr lang="en-US" altLang="zh-TW" sz="2800" b="1">
                <a:effectLst/>
                <a:latin typeface="Arial" panose="020B0604020202020204" pitchFamily="34" charset="0"/>
                <a:ea typeface="汉仪旗黑-55简" panose="00020600040101010101" charset="-122"/>
              </a:rPr>
              <a:t>CA</a:t>
            </a:r>
            <a:r>
              <a:rPr lang="zh-TW" altLang="en-US" sz="2800" b="1" dirty="0">
                <a:effectLst/>
                <a:latin typeface="Arial" panose="020B0604020202020204" pitchFamily="34" charset="0"/>
                <a:ea typeface="汉仪旗黑-55简" panose="00020600040101010101" charset="-122"/>
              </a:rPr>
              <a:t>在内部可以永远消除这个问题吗？</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那在其他班次内呢？其他线体内呢</a:t>
            </a:r>
            <a:r>
              <a:rPr lang="en-US" altLang="zh-TW" sz="2800" b="1">
                <a:effectLst/>
                <a:latin typeface="Arial" panose="020B0604020202020204" pitchFamily="34" charset="0"/>
                <a:ea typeface="汉仪旗黑-55简" panose="00020600040101010101" charset="-122"/>
              </a:rPr>
              <a:t>? </a:t>
            </a:r>
            <a:r>
              <a:rPr lang="zh-TW" altLang="en-US" sz="2800" b="1" dirty="0">
                <a:effectLst/>
                <a:latin typeface="Arial" panose="020B0604020202020204" pitchFamily="34" charset="0"/>
                <a:ea typeface="汉仪旗黑-55简" panose="00020600040101010101" charset="-122"/>
              </a:rPr>
              <a:t>其他厂区呢？</a:t>
            </a:r>
            <a:endParaRPr lang="zh-CN" altLang="en-US" sz="2800" b="1" dirty="0">
              <a:effectLst/>
              <a:latin typeface="Arial" panose="020B0604020202020204" pitchFamily="34" charset="0"/>
              <a:ea typeface="汉仪旗黑-55简" panose="00020600040101010101" charset="-122"/>
            </a:endParaRPr>
          </a:p>
          <a:p>
            <a:pPr>
              <a:buClr>
                <a:srgbClr val="FF9900"/>
              </a:buClr>
            </a:pPr>
            <a:r>
              <a:rPr lang="zh-CN" altLang="en-US" sz="2800" b="1" dirty="0">
                <a:effectLst/>
                <a:latin typeface="Arial" panose="020B0604020202020204" pitchFamily="34" charset="0"/>
                <a:ea typeface="汉仪旗黑-55简" panose="00020600040101010101" charset="-122"/>
              </a:rPr>
              <a:t>供应商呢？</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我们有更新所有必需的文件吗？</a:t>
            </a:r>
            <a:endParaRPr lang="zh-TW" altLang="en-US" sz="2800" b="1" dirty="0">
              <a:effectLst/>
              <a:latin typeface="Arial" panose="020B0604020202020204" pitchFamily="34" charset="0"/>
              <a:ea typeface="汉仪旗黑-55简" panose="00020600040101010101" charset="-122"/>
            </a:endParaRPr>
          </a:p>
          <a:p>
            <a:pPr>
              <a:buClr>
                <a:srgbClr val="FF9900"/>
              </a:buClr>
            </a:pPr>
            <a:r>
              <a:rPr lang="en-US" altLang="zh-TW" sz="2800" b="1" err="1">
                <a:effectLst/>
                <a:latin typeface="Arial" panose="020B0604020202020204" pitchFamily="34" charset="0"/>
                <a:ea typeface="汉仪旗黑-55简" panose="00020600040101010101" charset="-122"/>
              </a:rPr>
              <a:t>FMEAs</a:t>
            </a:r>
            <a:r>
              <a:rPr lang="zh-CN" altLang="en-US" sz="2800" b="1" dirty="0">
                <a:effectLst/>
                <a:latin typeface="Arial" panose="020B0604020202020204" pitchFamily="34" charset="0"/>
                <a:ea typeface="汉仪旗黑-55简" panose="00020600040101010101" charset="-122"/>
              </a:rPr>
              <a:t>、</a:t>
            </a:r>
            <a:r>
              <a:rPr lang="zh-TW" altLang="en-US" sz="2800" b="1" dirty="0">
                <a:effectLst/>
                <a:latin typeface="Arial" panose="020B0604020202020204" pitchFamily="34" charset="0"/>
                <a:ea typeface="汉仪旗黑-55简" panose="00020600040101010101" charset="-122"/>
              </a:rPr>
              <a:t>培训计划</a:t>
            </a:r>
            <a:r>
              <a:rPr lang="zh-CN" altLang="en-US" sz="2800" b="1" dirty="0">
                <a:effectLst/>
                <a:latin typeface="Arial" panose="020B0604020202020204" pitchFamily="34" charset="0"/>
                <a:ea typeface="汉仪旗黑-55简" panose="00020600040101010101" charset="-122"/>
              </a:rPr>
              <a:t>、</a:t>
            </a:r>
            <a:r>
              <a:rPr lang="zh-TW" altLang="en-US" sz="2800" b="1" dirty="0">
                <a:effectLst/>
                <a:latin typeface="Arial" panose="020B0604020202020204" pitchFamily="34" charset="0"/>
                <a:ea typeface="汉仪旗黑-55简" panose="00020600040101010101" charset="-122"/>
              </a:rPr>
              <a:t>课程等</a:t>
            </a:r>
            <a:r>
              <a:rPr lang="zh-CN" altLang="en-US" sz="2800" b="1" dirty="0">
                <a:effectLst/>
                <a:latin typeface="Arial" panose="020B0604020202020204" pitchFamily="34" charset="0"/>
                <a:ea typeface="汉仪旗黑-55简" panose="00020600040101010101" charset="-122"/>
              </a:rPr>
              <a:t>有必要吗？</a:t>
            </a:r>
            <a:endParaRPr lang="zh-CN" altLang="en-US" sz="2800" b="1" dirty="0">
              <a:latin typeface="Arial" panose="020B0604020202020204" pitchFamily="34" charset="0"/>
              <a:ea typeface="汉仪旗黑-55简" panose="00020600040101010101" charset="-122"/>
            </a:endParaRPr>
          </a:p>
          <a:p>
            <a:pPr>
              <a:buClr>
                <a:srgbClr val="FF9900"/>
              </a:buClr>
            </a:pPr>
            <a:endParaRPr lang="zh-CN" altLang="en-US" sz="2800" b="1" dirty="0">
              <a:latin typeface="Arial" panose="020B0604020202020204" pitchFamily="34" charset="0"/>
              <a:ea typeface="汉仪旗黑-55简" panose="00020600040101010101" charset="-122"/>
            </a:endParaRPr>
          </a:p>
        </p:txBody>
      </p:sp>
      <p:sp>
        <p:nvSpPr>
          <p:cNvPr id="229380"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标题 226305"/>
          <p:cNvSpPr>
            <a:spLocks noGrp="1"/>
          </p:cNvSpPr>
          <p:nvPr>
            <p:ph type="title"/>
          </p:nvPr>
        </p:nvSpPr>
        <p:spPr>
          <a:xfrm>
            <a:off x="1763713" y="260350"/>
            <a:ext cx="5184775" cy="1108075"/>
          </a:xfrm>
          <a:ln/>
        </p:spPr>
        <p:txBody>
          <a:bodyPr anchor="ctr" anchorCtr="0"/>
          <a:p>
            <a:r>
              <a:rPr lang="en-US" altLang="zh-TW" sz="3600">
                <a:solidFill>
                  <a:srgbClr val="FFFF00"/>
                </a:solidFill>
                <a:effectLst/>
                <a:latin typeface="Arial" panose="020B0604020202020204" pitchFamily="34" charset="0"/>
                <a:ea typeface="汉仪文黑-85W" panose="00020600040101010101" charset="-122"/>
              </a:rPr>
              <a:t>C5/D6 </a:t>
            </a:r>
            <a:r>
              <a:rPr lang="zh-CN" altLang="en-US" sz="3600" dirty="0">
                <a:solidFill>
                  <a:srgbClr val="FFFF00"/>
                </a:solidFill>
                <a:effectLst/>
                <a:latin typeface="Arial" panose="020B0604020202020204" pitchFamily="34" charset="0"/>
                <a:ea typeface="汉仪文黑-85W" panose="00020600040101010101" charset="-122"/>
              </a:rPr>
              <a:t>对策效果的确认</a:t>
            </a:r>
            <a:endParaRPr lang="zh-CN" altLang="en-US" sz="3600" dirty="0">
              <a:solidFill>
                <a:srgbClr val="FFFF00"/>
              </a:solidFill>
              <a:effectLst/>
              <a:latin typeface="Arial" panose="020B0604020202020204" pitchFamily="34" charset="0"/>
              <a:ea typeface="汉仪文黑-85W" panose="00020600040101010101" charset="-122"/>
            </a:endParaRPr>
          </a:p>
        </p:txBody>
      </p:sp>
      <p:sp>
        <p:nvSpPr>
          <p:cNvPr id="226307" name="文本占位符 226306"/>
          <p:cNvSpPr>
            <a:spLocks noGrp="1"/>
          </p:cNvSpPr>
          <p:nvPr>
            <p:ph type="body" idx="1"/>
          </p:nvPr>
        </p:nvSpPr>
        <p:spPr>
          <a:ln/>
        </p:spPr>
        <p:txBody>
          <a:bodyPr/>
          <a:p>
            <a:pPr>
              <a:buClr>
                <a:srgbClr val="FF9900"/>
              </a:buClr>
              <a:buSzTx/>
            </a:pPr>
            <a:r>
              <a:rPr lang="zh-TW" altLang="en-US" sz="2800" b="1" dirty="0">
                <a:effectLst/>
                <a:ea typeface="汉仪旗黑-55简" panose="00020600040101010101" charset="-122"/>
              </a:rPr>
              <a:t>确保你所收集的数据可以精确的反应新的制程</a:t>
            </a:r>
            <a:endParaRPr lang="zh-TW" altLang="zh-CN" sz="2800" b="1" dirty="0">
              <a:effectLst/>
              <a:ea typeface="汉仪旗黑-55简" panose="00020600040101010101" charset="-122"/>
            </a:endParaRPr>
          </a:p>
          <a:p>
            <a:pPr>
              <a:buClr>
                <a:srgbClr val="FF9900"/>
              </a:buClr>
              <a:buSzTx/>
            </a:pPr>
            <a:r>
              <a:rPr lang="zh-TW" altLang="en-US" sz="2800" b="1" dirty="0">
                <a:effectLst/>
                <a:ea typeface="汉仪旗黑-55简" panose="00020600040101010101" charset="-122"/>
              </a:rPr>
              <a:t>验收</a:t>
            </a:r>
            <a:r>
              <a:rPr lang="en-US" altLang="zh-TW" sz="2800" b="1">
                <a:effectLst/>
                <a:ea typeface="汉仪旗黑-55简" panose="00020600040101010101" charset="-122"/>
              </a:rPr>
              <a:t>CA</a:t>
            </a:r>
            <a:r>
              <a:rPr lang="zh-TW" altLang="en-US" sz="2800" b="1" dirty="0">
                <a:effectLst/>
                <a:ea typeface="汉仪旗黑-55简" panose="00020600040101010101" charset="-122"/>
              </a:rPr>
              <a:t>的有效性，而不仅是执行这个</a:t>
            </a:r>
            <a:r>
              <a:rPr lang="en-US" altLang="zh-TW" sz="2800" b="1">
                <a:effectLst/>
                <a:ea typeface="汉仪旗黑-55简" panose="00020600040101010101" charset="-122"/>
              </a:rPr>
              <a:t>CA</a:t>
            </a:r>
            <a:endParaRPr lang="en-US" altLang="zh-CN" sz="2800" b="1">
              <a:effectLst/>
              <a:ea typeface="汉仪旗黑-55简" panose="00020600040101010101" charset="-122"/>
            </a:endParaRPr>
          </a:p>
          <a:p>
            <a:pPr>
              <a:buClr>
                <a:srgbClr val="FF9900"/>
              </a:buClr>
              <a:buSzTx/>
            </a:pPr>
            <a:r>
              <a:rPr lang="zh-TW" altLang="en-US" sz="2800" b="1" dirty="0">
                <a:effectLst/>
                <a:ea typeface="汉仪旗黑-55简" panose="00020600040101010101" charset="-122"/>
              </a:rPr>
              <a:t>总是用过去时态（将来时态和推测性时间不适用）</a:t>
            </a:r>
            <a:endParaRPr lang="zh-CN" altLang="en-US" sz="2800" b="1" dirty="0">
              <a:effectLst/>
              <a:ea typeface="汉仪旗黑-55简" panose="00020600040101010101" charset="-122"/>
            </a:endParaRPr>
          </a:p>
          <a:p>
            <a:pPr>
              <a:buClr>
                <a:srgbClr val="FF9900"/>
              </a:buClr>
              <a:buSzTx/>
            </a:pPr>
            <a:r>
              <a:rPr lang="zh-CN" altLang="en-US" sz="2800" b="1" dirty="0">
                <a:effectLst/>
                <a:ea typeface="汉仪旗黑-55简" panose="00020600040101010101" charset="-122"/>
              </a:rPr>
              <a:t>需要的数据和稽核量</a:t>
            </a:r>
            <a:endParaRPr lang="zh-TW" altLang="en-US" sz="2800" b="1" dirty="0">
              <a:effectLst/>
              <a:ea typeface="汉仪旗黑-55简" panose="00020600040101010101" charset="-122"/>
            </a:endParaRPr>
          </a:p>
          <a:p>
            <a:pPr lvl="1" eaLnBrk="0" hangingPunct="0">
              <a:lnSpc>
                <a:spcPct val="180000"/>
              </a:lnSpc>
              <a:spcBef>
                <a:spcPct val="0"/>
              </a:spcBef>
              <a:buClr>
                <a:srgbClr val="FF9900"/>
              </a:buClr>
              <a:buFontTx/>
              <a:buChar char="•"/>
            </a:pPr>
            <a:endParaRPr lang="zh-CN" altLang="en-US" b="1" dirty="0">
              <a:effectLst/>
              <a:ea typeface="汉仪旗黑-55简" panose="00020600040101010101" charset="-122"/>
            </a:endParaRPr>
          </a:p>
          <a:p>
            <a:pPr>
              <a:buClr>
                <a:srgbClr val="FF9900"/>
              </a:buClr>
              <a:buSzTx/>
            </a:pPr>
            <a:endParaRPr lang="zh-CN" altLang="en-US" sz="2800" b="1" dirty="0">
              <a:ea typeface="汉仪旗黑-55简" panose="00020600040101010101" charset="-122"/>
            </a:endParaRPr>
          </a:p>
          <a:p>
            <a:pPr>
              <a:buClr>
                <a:srgbClr val="FF9900"/>
              </a:buClr>
              <a:buSzTx/>
            </a:pPr>
            <a:endParaRPr lang="zh-CN" altLang="en-US" sz="2800" b="1" dirty="0">
              <a:ea typeface="汉仪旗黑-55简" panose="00020600040101010101" charset="-122"/>
            </a:endParaRPr>
          </a:p>
        </p:txBody>
      </p:sp>
      <p:sp>
        <p:nvSpPr>
          <p:cNvPr id="226308"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文本占位符 209921"/>
          <p:cNvSpPr>
            <a:spLocks noGrp="1"/>
          </p:cNvSpPr>
          <p:nvPr>
            <p:ph type="body" idx="1"/>
          </p:nvPr>
        </p:nvSpPr>
        <p:spPr>
          <a:xfrm>
            <a:off x="2627313" y="2924175"/>
            <a:ext cx="6121400" cy="2239963"/>
          </a:xfrm>
          <a:ln/>
        </p:spPr>
        <p:txBody>
          <a:bodyPr/>
          <a:p>
            <a:pPr>
              <a:buNone/>
            </a:pPr>
            <a:r>
              <a:rPr lang="en-US" altLang="zh-CN" sz="4400" b="1">
                <a:solidFill>
                  <a:srgbClr val="FFFF00"/>
                </a:solidFill>
                <a:effectLst/>
                <a:latin typeface="Arial" panose="020B0604020202020204" pitchFamily="34" charset="0"/>
                <a:ea typeface="汉仪文黑-85W" panose="00020600040101010101" charset="-122"/>
              </a:rPr>
              <a:t>Any question!</a:t>
            </a:r>
            <a:endParaRPr lang="en-US" altLang="zh-CN" sz="4400" b="1">
              <a:solidFill>
                <a:srgbClr val="FFFF00"/>
              </a:solidFill>
              <a:effectLst/>
              <a:latin typeface="Arial" panose="020B0604020202020204" pitchFamily="34" charset="0"/>
              <a:ea typeface="汉仪文黑-85W" panose="00020600040101010101" charset="-122"/>
            </a:endParaRPr>
          </a:p>
          <a:p>
            <a:pPr>
              <a:buNone/>
            </a:pPr>
            <a:r>
              <a:rPr lang="zh-CN" altLang="en-US" sz="4400" b="1" dirty="0">
                <a:solidFill>
                  <a:srgbClr val="FF9900"/>
                </a:solidFill>
                <a:effectLst/>
                <a:latin typeface="Arial" panose="020B0604020202020204" pitchFamily="34" charset="0"/>
                <a:ea typeface="汉仪文黑-85W" panose="00020600040101010101" charset="-122"/>
              </a:rPr>
              <a:t>    任何疑问？</a:t>
            </a:r>
            <a:endParaRPr lang="zh-CN" altLang="en-US" sz="4400" b="1" dirty="0">
              <a:solidFill>
                <a:srgbClr val="FF9900"/>
              </a:solidFill>
              <a:effectLst/>
              <a:latin typeface="Arial" panose="020B0604020202020204" pitchFamily="34" charset="0"/>
              <a:ea typeface="汉仪文黑-85W" panose="00020600040101010101" charset="-122"/>
            </a:endParaRPr>
          </a:p>
        </p:txBody>
      </p:sp>
      <p:sp>
        <p:nvSpPr>
          <p:cNvPr id="209923"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标题 220161"/>
          <p:cNvSpPr>
            <a:spLocks noGrp="1"/>
          </p:cNvSpPr>
          <p:nvPr>
            <p:ph type="title"/>
          </p:nvPr>
        </p:nvSpPr>
        <p:spPr>
          <a:xfrm>
            <a:off x="3203575" y="333375"/>
            <a:ext cx="2784475" cy="1108075"/>
          </a:xfrm>
          <a:ln/>
        </p:spPr>
        <p:txBody>
          <a:bodyPr anchor="ctr" anchorCtr="0"/>
          <a:p>
            <a:r>
              <a:rPr lang="en-US" altLang="zh-CN" b="0">
                <a:solidFill>
                  <a:srgbClr val="FFFF00"/>
                </a:solidFill>
                <a:latin typeface="Arial" panose="020B0604020202020204" pitchFamily="34" charset="0"/>
                <a:ea typeface="汉仪文黑-85W" panose="00020600040101010101" charset="-122"/>
              </a:rPr>
              <a:t>8D</a:t>
            </a:r>
            <a:r>
              <a:rPr lang="zh-CN" altLang="en-US" b="0" dirty="0">
                <a:solidFill>
                  <a:srgbClr val="FFFF00"/>
                </a:solidFill>
                <a:latin typeface="Arial" panose="020B0604020202020204" pitchFamily="34" charset="0"/>
                <a:ea typeface="汉仪文黑-85W" panose="00020600040101010101" charset="-122"/>
              </a:rPr>
              <a:t>的结构</a:t>
            </a:r>
            <a:endParaRPr lang="zh-CN" altLang="en-US" b="0" dirty="0">
              <a:solidFill>
                <a:srgbClr val="FFFF00"/>
              </a:solidFill>
              <a:latin typeface="Arial" panose="020B0604020202020204" pitchFamily="34" charset="0"/>
              <a:ea typeface="汉仪文黑-85W" panose="00020600040101010101" charset="-122"/>
            </a:endParaRPr>
          </a:p>
        </p:txBody>
      </p:sp>
      <p:sp>
        <p:nvSpPr>
          <p:cNvPr id="220163" name="文本占位符 220162"/>
          <p:cNvSpPr>
            <a:spLocks noGrp="1"/>
          </p:cNvSpPr>
          <p:nvPr>
            <p:ph type="body" idx="1"/>
          </p:nvPr>
        </p:nvSpPr>
        <p:spPr>
          <a:xfrm>
            <a:off x="1042988" y="1916113"/>
            <a:ext cx="7543800" cy="4392612"/>
          </a:xfrm>
          <a:ln/>
        </p:spPr>
        <p:txBody>
          <a:bodyPr/>
          <a:p>
            <a:pPr>
              <a:lnSpc>
                <a:spcPct val="80000"/>
              </a:lnSpc>
              <a:buClr>
                <a:srgbClr val="FF9900"/>
              </a:buClr>
              <a:buNone/>
            </a:pPr>
            <a:r>
              <a:rPr lang="en-US" altLang="zh-CN" sz="2800" b="1">
                <a:latin typeface="Arial" panose="020B0604020202020204" pitchFamily="34" charset="0"/>
                <a:ea typeface="汉仪旗黑-55简" panose="00020600040101010101" charset="-122"/>
              </a:rPr>
              <a:t>8D</a:t>
            </a:r>
            <a:endParaRPr lang="en-US" altLang="zh-CN" sz="2800" b="1">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D0</a:t>
            </a:r>
            <a:r>
              <a:rPr lang="zh-CN" altLang="en-US" sz="2800" b="1" dirty="0">
                <a:effectLst/>
                <a:latin typeface="Arial" panose="020B0604020202020204" pitchFamily="34" charset="0"/>
                <a:ea typeface="汉仪旗黑-55简" panose="00020600040101010101" charset="-122"/>
              </a:rPr>
              <a:t>：准备</a:t>
            </a:r>
            <a:endParaRPr lang="zh-CN" altLang="en-US" sz="2800" b="1" dirty="0">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D1</a:t>
            </a:r>
            <a:r>
              <a:rPr lang="zh-CN" altLang="en-US" sz="2800" b="1" dirty="0">
                <a:effectLst/>
                <a:latin typeface="Arial" panose="020B0604020202020204" pitchFamily="34" charset="0"/>
                <a:ea typeface="汉仪旗黑-55简" panose="00020600040101010101" charset="-122"/>
              </a:rPr>
              <a:t>：成立改善小组</a:t>
            </a:r>
            <a:endParaRPr lang="zh-CN" altLang="en-US" sz="2800" b="1" dirty="0">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D2</a:t>
            </a:r>
            <a:r>
              <a:rPr lang="zh-CN" altLang="en-US" sz="2800" b="1" dirty="0">
                <a:effectLst/>
                <a:latin typeface="Arial" panose="020B0604020202020204" pitchFamily="34" charset="0"/>
                <a:ea typeface="汉仪旗黑-55简" panose="00020600040101010101" charset="-122"/>
              </a:rPr>
              <a:t>：问题描述</a:t>
            </a:r>
            <a:endParaRPr lang="zh-CN" altLang="en-US" sz="2800" b="1" dirty="0">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D3</a:t>
            </a:r>
            <a:r>
              <a:rPr lang="zh-CN" altLang="en-US" sz="2800" b="1" dirty="0">
                <a:effectLst/>
                <a:latin typeface="Arial" panose="020B0604020202020204" pitchFamily="34" charset="0"/>
                <a:ea typeface="汉仪旗黑-55简" panose="00020600040101010101" charset="-122"/>
              </a:rPr>
              <a:t>：暂时围堵行动</a:t>
            </a:r>
            <a:endParaRPr lang="zh-CN" altLang="en-US" sz="2800" b="1" dirty="0">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D4</a:t>
            </a:r>
            <a:r>
              <a:rPr lang="zh-CN" altLang="en-US" sz="2800" b="1" dirty="0">
                <a:effectLst/>
                <a:latin typeface="Arial" panose="020B0604020202020204" pitchFamily="34" charset="0"/>
                <a:ea typeface="汉仪旗黑-55简" panose="00020600040101010101" charset="-122"/>
              </a:rPr>
              <a:t>：根本原因</a:t>
            </a:r>
            <a:endParaRPr lang="zh-CN" altLang="en-US" sz="2800" b="1" dirty="0">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D5</a:t>
            </a:r>
            <a:r>
              <a:rPr lang="zh-CN" altLang="en-US" sz="2800" b="1" dirty="0">
                <a:effectLst/>
                <a:latin typeface="Arial" panose="020B0604020202020204" pitchFamily="34" charset="0"/>
                <a:ea typeface="汉仪旗黑-55简" panose="00020600040101010101" charset="-122"/>
              </a:rPr>
              <a:t>：制订永久对策</a:t>
            </a:r>
            <a:endParaRPr lang="zh-CN" altLang="en-US" sz="2800" b="1" dirty="0">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D6</a:t>
            </a:r>
            <a:r>
              <a:rPr lang="zh-CN" altLang="en-US" sz="2800" b="1" dirty="0">
                <a:effectLst/>
                <a:latin typeface="Arial" panose="020B0604020202020204" pitchFamily="34" charset="0"/>
                <a:ea typeface="汉仪旗黑-55简" panose="00020600040101010101" charset="-122"/>
              </a:rPr>
              <a:t>：实施</a:t>
            </a:r>
            <a:r>
              <a:rPr lang="en-US" altLang="zh-CN" sz="2800" b="1">
                <a:effectLst/>
                <a:latin typeface="Arial" panose="020B0604020202020204" pitchFamily="34" charset="0"/>
                <a:ea typeface="汉仪旗黑-55简" panose="00020600040101010101" charset="-122"/>
              </a:rPr>
              <a:t>/</a:t>
            </a:r>
            <a:r>
              <a:rPr lang="zh-CN" altLang="en-US" sz="2800" b="1" dirty="0">
                <a:effectLst/>
                <a:latin typeface="Arial" panose="020B0604020202020204" pitchFamily="34" charset="0"/>
                <a:ea typeface="汉仪旗黑-55简" panose="00020600040101010101" charset="-122"/>
              </a:rPr>
              <a:t>确认</a:t>
            </a:r>
            <a:endParaRPr lang="en-US" altLang="zh-CN" sz="2800" b="1">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D7</a:t>
            </a:r>
            <a:r>
              <a:rPr lang="zh-CN" altLang="en-US" sz="2800" b="1" dirty="0">
                <a:effectLst/>
                <a:latin typeface="Arial" panose="020B0604020202020204" pitchFamily="34" charset="0"/>
                <a:ea typeface="汉仪旗黑-55简" panose="00020600040101010101" charset="-122"/>
              </a:rPr>
              <a:t>：防止再发生</a:t>
            </a:r>
            <a:endParaRPr lang="zh-CN" altLang="en-US" sz="2800" b="1" dirty="0">
              <a:effectLst/>
              <a:latin typeface="Arial" panose="020B0604020202020204" pitchFamily="34" charset="0"/>
              <a:ea typeface="汉仪旗黑-55简" panose="00020600040101010101" charset="-122"/>
            </a:endParaRPr>
          </a:p>
          <a:p>
            <a:pPr>
              <a:lnSpc>
                <a:spcPct val="80000"/>
              </a:lnSpc>
              <a:buClr>
                <a:srgbClr val="FF9900"/>
              </a:buClr>
            </a:pPr>
            <a:r>
              <a:rPr lang="en-US" altLang="zh-CN" sz="2800" b="1">
                <a:effectLst/>
                <a:latin typeface="Arial" panose="020B0604020202020204" pitchFamily="34" charset="0"/>
                <a:ea typeface="汉仪旗黑-55简" panose="00020600040101010101" charset="-122"/>
              </a:rPr>
              <a:t>D8</a:t>
            </a:r>
            <a:r>
              <a:rPr lang="zh-CN" altLang="en-US" sz="2800" b="1" dirty="0">
                <a:effectLst/>
                <a:latin typeface="Arial" panose="020B0604020202020204" pitchFamily="34" charset="0"/>
                <a:ea typeface="汉仪旗黑-55简" panose="00020600040101010101" charset="-122"/>
              </a:rPr>
              <a:t>：结案并祝贺</a:t>
            </a:r>
            <a:endParaRPr lang="zh-CN" altLang="en-US" sz="2800" b="1" dirty="0">
              <a:latin typeface="Arial" panose="020B0604020202020204" pitchFamily="34" charset="0"/>
              <a:ea typeface="汉仪旗黑-55简" panose="00020600040101010101" charset="-122"/>
            </a:endParaRPr>
          </a:p>
        </p:txBody>
      </p:sp>
      <p:sp>
        <p:nvSpPr>
          <p:cNvPr id="220164"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标题 232449"/>
          <p:cNvSpPr>
            <a:spLocks noGrp="1"/>
          </p:cNvSpPr>
          <p:nvPr>
            <p:ph type="title"/>
          </p:nvPr>
        </p:nvSpPr>
        <p:spPr>
          <a:xfrm>
            <a:off x="3203575" y="333375"/>
            <a:ext cx="2784475" cy="1108075"/>
          </a:xfrm>
          <a:ln/>
        </p:spPr>
        <p:txBody>
          <a:bodyPr anchor="ctr" anchorCtr="0"/>
          <a:p>
            <a:r>
              <a:rPr lang="en-US" altLang="zh-CN" b="0">
                <a:solidFill>
                  <a:srgbClr val="FFFF00"/>
                </a:solidFill>
                <a:latin typeface="Arial" panose="020B0604020202020204" pitchFamily="34" charset="0"/>
                <a:ea typeface="汉仪文黑-85W" panose="00020600040101010101" charset="-122"/>
              </a:rPr>
              <a:t>8D</a:t>
            </a:r>
            <a:r>
              <a:rPr lang="zh-CN" altLang="en-US" b="0" dirty="0">
                <a:solidFill>
                  <a:srgbClr val="FFFF00"/>
                </a:solidFill>
                <a:latin typeface="Arial" panose="020B0604020202020204" pitchFamily="34" charset="0"/>
                <a:ea typeface="汉仪文黑-85W" panose="00020600040101010101" charset="-122"/>
              </a:rPr>
              <a:t>的结构</a:t>
            </a:r>
            <a:endParaRPr lang="zh-CN" altLang="en-US" b="0" dirty="0">
              <a:solidFill>
                <a:srgbClr val="FFFF00"/>
              </a:solidFill>
              <a:latin typeface="Arial" panose="020B0604020202020204" pitchFamily="34" charset="0"/>
              <a:ea typeface="汉仪文黑-85W" panose="00020600040101010101" charset="-122"/>
            </a:endParaRPr>
          </a:p>
        </p:txBody>
      </p:sp>
      <p:sp>
        <p:nvSpPr>
          <p:cNvPr id="232451" name="文本占位符 232450"/>
          <p:cNvSpPr>
            <a:spLocks noGrp="1"/>
          </p:cNvSpPr>
          <p:nvPr>
            <p:ph type="body" idx="1"/>
          </p:nvPr>
        </p:nvSpPr>
        <p:spPr>
          <a:xfrm>
            <a:off x="1042988" y="1989138"/>
            <a:ext cx="7543800" cy="4114800"/>
          </a:xfrm>
          <a:ln/>
        </p:spPr>
        <p:txBody>
          <a:bodyPr/>
          <a:p>
            <a:pPr>
              <a:buClr>
                <a:srgbClr val="FF9900"/>
              </a:buClr>
            </a:pPr>
            <a:r>
              <a:rPr lang="en-US" altLang="zh-CN" b="1">
                <a:latin typeface="Arial" panose="020B0604020202020204" pitchFamily="34" charset="0"/>
                <a:ea typeface="汉仪旗黑-55简" panose="00020600040101010101" charset="-122"/>
              </a:rPr>
              <a:t>8D</a:t>
            </a:r>
            <a:endParaRPr lang="en-US" altLang="zh-CN" b="1">
              <a:latin typeface="Arial" panose="020B0604020202020204" pitchFamily="34" charset="0"/>
              <a:ea typeface="汉仪旗黑-55简" panose="00020600040101010101" charset="-122"/>
            </a:endParaRPr>
          </a:p>
          <a:p>
            <a:pPr>
              <a:buClr>
                <a:srgbClr val="FF9900"/>
              </a:buClr>
            </a:pPr>
            <a:endParaRPr lang="zh-CN" altLang="en-US" b="1" dirty="0">
              <a:effectLst/>
              <a:latin typeface="Arial" panose="020B0604020202020204" pitchFamily="34" charset="0"/>
              <a:ea typeface="汉仪旗黑-55简" panose="00020600040101010101" charset="-122"/>
            </a:endParaRPr>
          </a:p>
          <a:p>
            <a:pPr>
              <a:buClr>
                <a:srgbClr val="FF9900"/>
              </a:buClr>
            </a:pPr>
            <a:endParaRPr lang="zh-CN" altLang="en-US" b="1" dirty="0">
              <a:latin typeface="Arial" panose="020B0604020202020204" pitchFamily="34" charset="0"/>
              <a:ea typeface="汉仪旗黑-55简" panose="00020600040101010101" charset="-122"/>
            </a:endParaRPr>
          </a:p>
          <a:p>
            <a:pPr>
              <a:buClr>
                <a:srgbClr val="FF9900"/>
              </a:buClr>
            </a:pPr>
            <a:endParaRPr lang="zh-CN" altLang="en-US" b="1" dirty="0">
              <a:latin typeface="Arial" panose="020B0604020202020204" pitchFamily="34" charset="0"/>
              <a:ea typeface="汉仪旗黑-55简" panose="00020600040101010101" charset="-122"/>
            </a:endParaRPr>
          </a:p>
        </p:txBody>
      </p:sp>
      <p:sp>
        <p:nvSpPr>
          <p:cNvPr id="232452"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
        <p:nvSpPr>
          <p:cNvPr id="232453" name="矩形 232452"/>
          <p:cNvSpPr/>
          <p:nvPr/>
        </p:nvSpPr>
        <p:spPr>
          <a:xfrm>
            <a:off x="2987675" y="2205038"/>
            <a:ext cx="2232025" cy="1728787"/>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32454" name="矩形 232453"/>
          <p:cNvSpPr/>
          <p:nvPr/>
        </p:nvSpPr>
        <p:spPr>
          <a:xfrm>
            <a:off x="3059113" y="4292600"/>
            <a:ext cx="2160587" cy="165735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aphicFrame>
        <p:nvGraphicFramePr>
          <p:cNvPr id="232455" name="对象 232454">
            <a:hlinkClick r:id="" action="ppaction://ole?verb="/>
          </p:cNvPr>
          <p:cNvGraphicFramePr/>
          <p:nvPr/>
        </p:nvGraphicFramePr>
        <p:xfrm>
          <a:off x="3132138" y="4508500"/>
          <a:ext cx="2016125" cy="1701800"/>
        </p:xfrm>
        <a:graphic>
          <a:graphicData uri="http://schemas.openxmlformats.org/presentationml/2006/ole">
            <mc:AlternateContent xmlns:mc="http://schemas.openxmlformats.org/markup-compatibility/2006">
              <mc:Choice xmlns:v="urn:schemas-microsoft-com:vml" Requires="v">
                <p:oleObj spid="_x0000_s3076" name="" showAsIcon="1" r:id="rId1" imgW="914400" imgH="771525" progId="Excel.Sheet.8">
                  <p:embed/>
                </p:oleObj>
              </mc:Choice>
              <mc:Fallback>
                <p:oleObj name="" showAsIcon="1" r:id="rId1" imgW="914400" imgH="771525" progId="Excel.Sheet.8">
                  <p:embed/>
                  <p:pic>
                    <p:nvPicPr>
                      <p:cNvPr id="0" name="图片 3075"/>
                      <p:cNvPicPr/>
                      <p:nvPr/>
                    </p:nvPicPr>
                    <p:blipFill>
                      <a:blip r:embed="rId2"/>
                      <a:stretch>
                        <a:fillRect/>
                      </a:stretch>
                    </p:blipFill>
                    <p:spPr>
                      <a:xfrm>
                        <a:off x="3132138" y="4508500"/>
                        <a:ext cx="2016125" cy="1701800"/>
                      </a:xfrm>
                      <a:prstGeom prst="rect">
                        <a:avLst/>
                      </a:prstGeom>
                      <a:noFill/>
                      <a:ln w="38100">
                        <a:noFill/>
                        <a:miter/>
                      </a:ln>
                    </p:spPr>
                  </p:pic>
                </p:oleObj>
              </mc:Fallback>
            </mc:AlternateContent>
          </a:graphicData>
        </a:graphic>
      </p:graphicFrame>
      <p:graphicFrame>
        <p:nvGraphicFramePr>
          <p:cNvPr id="232456" name="对象 232455">
            <a:hlinkClick r:id="" action="ppaction://ole?verb="/>
          </p:cNvPr>
          <p:cNvGraphicFramePr/>
          <p:nvPr/>
        </p:nvGraphicFramePr>
        <p:xfrm>
          <a:off x="3059113" y="2492375"/>
          <a:ext cx="2089150" cy="1763713"/>
        </p:xfrm>
        <a:graphic>
          <a:graphicData uri="http://schemas.openxmlformats.org/presentationml/2006/ole">
            <mc:AlternateContent xmlns:mc="http://schemas.openxmlformats.org/markup-compatibility/2006">
              <mc:Choice xmlns:v="urn:schemas-microsoft-com:vml" Requires="v">
                <p:oleObj spid="_x0000_s3077" name="" showAsIcon="1" r:id="rId3" imgW="914400" imgH="771525" progId="Excel.Sheet.8">
                  <p:embed/>
                </p:oleObj>
              </mc:Choice>
              <mc:Fallback>
                <p:oleObj name="" showAsIcon="1" r:id="rId3" imgW="914400" imgH="771525" progId="Excel.Sheet.8">
                  <p:embed/>
                  <p:pic>
                    <p:nvPicPr>
                      <p:cNvPr id="0" name="图片 3076"/>
                      <p:cNvPicPr/>
                      <p:nvPr/>
                    </p:nvPicPr>
                    <p:blipFill>
                      <a:blip r:embed="rId4"/>
                      <a:stretch>
                        <a:fillRect/>
                      </a:stretch>
                    </p:blipFill>
                    <p:spPr>
                      <a:xfrm>
                        <a:off x="3059113" y="2492375"/>
                        <a:ext cx="2089150" cy="1763713"/>
                      </a:xfrm>
                      <a:prstGeom prst="rect">
                        <a:avLst/>
                      </a:prstGeom>
                      <a:noFill/>
                      <a:ln w="38100">
                        <a:noFill/>
                        <a:miter/>
                      </a:ln>
                    </p:spPr>
                  </p:pic>
                </p:oleObj>
              </mc:Fallback>
            </mc:AlternateContent>
          </a:graphicData>
        </a:graphic>
      </p:graphicFrame>
      <p:sp>
        <p:nvSpPr>
          <p:cNvPr id="232457" name="矩形 232456"/>
          <p:cNvSpPr/>
          <p:nvPr/>
        </p:nvSpPr>
        <p:spPr>
          <a:xfrm>
            <a:off x="5724525" y="2205038"/>
            <a:ext cx="2232025" cy="1728787"/>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32458" name="矩形 232457"/>
          <p:cNvSpPr/>
          <p:nvPr/>
        </p:nvSpPr>
        <p:spPr>
          <a:xfrm>
            <a:off x="5724525" y="4292600"/>
            <a:ext cx="2232025" cy="1728788"/>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aphicFrame>
        <p:nvGraphicFramePr>
          <p:cNvPr id="232459" name="对象 232458">
            <a:hlinkClick r:id="" action="ppaction://ole?verb="/>
          </p:cNvPr>
          <p:cNvGraphicFramePr/>
          <p:nvPr/>
        </p:nvGraphicFramePr>
        <p:xfrm>
          <a:off x="5940425" y="2420938"/>
          <a:ext cx="1800225" cy="1519237"/>
        </p:xfrm>
        <a:graphic>
          <a:graphicData uri="http://schemas.openxmlformats.org/presentationml/2006/ole">
            <mc:AlternateContent xmlns:mc="http://schemas.openxmlformats.org/markup-compatibility/2006">
              <mc:Choice xmlns:v="urn:schemas-microsoft-com:vml" Requires="v">
                <p:oleObj spid="_x0000_s3078" name="" showAsIcon="1" r:id="rId5" imgW="914400" imgH="771525" progId="Excel.Sheet.8">
                  <p:embed/>
                </p:oleObj>
              </mc:Choice>
              <mc:Fallback>
                <p:oleObj name="" showAsIcon="1" r:id="rId5" imgW="914400" imgH="771525" progId="Excel.Sheet.8">
                  <p:embed/>
                  <p:pic>
                    <p:nvPicPr>
                      <p:cNvPr id="0" name="图片 3077"/>
                      <p:cNvPicPr/>
                      <p:nvPr/>
                    </p:nvPicPr>
                    <p:blipFill>
                      <a:blip r:embed="rId6"/>
                      <a:stretch>
                        <a:fillRect/>
                      </a:stretch>
                    </p:blipFill>
                    <p:spPr>
                      <a:xfrm>
                        <a:off x="5940425" y="2420938"/>
                        <a:ext cx="1800225" cy="1519237"/>
                      </a:xfrm>
                      <a:prstGeom prst="rect">
                        <a:avLst/>
                      </a:prstGeom>
                      <a:noFill/>
                      <a:ln w="38100">
                        <a:noFill/>
                        <a:miter/>
                      </a:ln>
                    </p:spPr>
                  </p:pic>
                </p:oleObj>
              </mc:Fallback>
            </mc:AlternateContent>
          </a:graphicData>
        </a:graphic>
      </p:graphicFrame>
      <p:graphicFrame>
        <p:nvGraphicFramePr>
          <p:cNvPr id="232460" name="对象 232459">
            <a:hlinkClick r:id="" action="ppaction://ole?verb="/>
          </p:cNvPr>
          <p:cNvGraphicFramePr/>
          <p:nvPr/>
        </p:nvGraphicFramePr>
        <p:xfrm>
          <a:off x="6011863" y="4581525"/>
          <a:ext cx="1800225" cy="1519238"/>
        </p:xfrm>
        <a:graphic>
          <a:graphicData uri="http://schemas.openxmlformats.org/presentationml/2006/ole">
            <mc:AlternateContent xmlns:mc="http://schemas.openxmlformats.org/markup-compatibility/2006">
              <mc:Choice xmlns:v="urn:schemas-microsoft-com:vml" Requires="v">
                <p:oleObj spid="_x0000_s3079" name="" showAsIcon="1" r:id="rId7" imgW="914400" imgH="771525" progId="Excel.Sheet.8">
                  <p:embed/>
                </p:oleObj>
              </mc:Choice>
              <mc:Fallback>
                <p:oleObj name="" showAsIcon="1" r:id="rId7" imgW="914400" imgH="771525" progId="Excel.Sheet.8">
                  <p:embed/>
                  <p:pic>
                    <p:nvPicPr>
                      <p:cNvPr id="0" name="图片 3078"/>
                      <p:cNvPicPr/>
                      <p:nvPr/>
                    </p:nvPicPr>
                    <p:blipFill>
                      <a:blip r:embed="rId8"/>
                      <a:stretch>
                        <a:fillRect/>
                      </a:stretch>
                    </p:blipFill>
                    <p:spPr>
                      <a:xfrm>
                        <a:off x="6011863" y="4581525"/>
                        <a:ext cx="1800225" cy="1519238"/>
                      </a:xfrm>
                      <a:prstGeom prst="rect">
                        <a:avLst/>
                      </a:prstGeom>
                      <a:noFill/>
                      <a:ln w="38100">
                        <a:noFill/>
                        <a:miter/>
                      </a:ln>
                    </p:spPr>
                  </p:pic>
                </p:oleObj>
              </mc:Fallback>
            </mc:AlternateContent>
          </a:graphicData>
        </a:graphic>
      </p:graphicFrame>
      <p:sp>
        <p:nvSpPr>
          <p:cNvPr id="232461" name="直接连接符 232460"/>
          <p:cNvSpPr/>
          <p:nvPr/>
        </p:nvSpPr>
        <p:spPr>
          <a:xfrm>
            <a:off x="5148263" y="3141663"/>
            <a:ext cx="647700" cy="0"/>
          </a:xfrm>
          <a:prstGeom prst="line">
            <a:avLst/>
          </a:prstGeom>
          <a:ln w="76200" cap="flat" cmpd="sng">
            <a:solidFill>
              <a:srgbClr val="FF0000"/>
            </a:solidFill>
            <a:prstDash val="solid"/>
            <a:headEnd type="none" w="med" len="med"/>
            <a:tailEnd type="stealth" w="med" len="med"/>
          </a:ln>
        </p:spPr>
      </p:sp>
      <p:sp>
        <p:nvSpPr>
          <p:cNvPr id="232462" name="直接连接符 232461"/>
          <p:cNvSpPr/>
          <p:nvPr/>
        </p:nvSpPr>
        <p:spPr>
          <a:xfrm>
            <a:off x="5148263" y="5084763"/>
            <a:ext cx="647700" cy="0"/>
          </a:xfrm>
          <a:prstGeom prst="line">
            <a:avLst/>
          </a:prstGeom>
          <a:ln w="76200" cap="flat" cmpd="sng">
            <a:solidFill>
              <a:srgbClr val="FF0000"/>
            </a:solidFill>
            <a:prstDash val="solid"/>
            <a:headEnd type="none" w="med" len="med"/>
            <a:tailEnd type="stealth"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标题 235521"/>
          <p:cNvSpPr>
            <a:spLocks noGrp="1"/>
          </p:cNvSpPr>
          <p:nvPr>
            <p:ph type="title"/>
          </p:nvPr>
        </p:nvSpPr>
        <p:spPr>
          <a:xfrm>
            <a:off x="3203575" y="333375"/>
            <a:ext cx="4391025" cy="1216025"/>
          </a:xfrm>
          <a:ln/>
        </p:spPr>
        <p:txBody>
          <a:bodyPr anchor="ctr" anchorCtr="0"/>
          <a:p>
            <a:r>
              <a:rPr lang="zh-TW" altLang="en-US" dirty="0">
                <a:solidFill>
                  <a:srgbClr val="FFFF00"/>
                </a:solidFill>
                <a:latin typeface="Arial" panose="020B0604020202020204" pitchFamily="34" charset="0"/>
                <a:ea typeface="汉仪文黑-85W" panose="00020600040101010101" charset="-122"/>
              </a:rPr>
              <a:t>8</a:t>
            </a:r>
            <a:r>
              <a:rPr lang="en-US" altLang="zh-TW">
                <a:solidFill>
                  <a:srgbClr val="FFFF00"/>
                </a:solidFill>
                <a:latin typeface="Arial" panose="020B0604020202020204" pitchFamily="34" charset="0"/>
                <a:ea typeface="汉仪文黑-85W" panose="00020600040101010101" charset="-122"/>
              </a:rPr>
              <a:t>D</a:t>
            </a:r>
            <a:r>
              <a:rPr lang="zh-TW" altLang="en-US" dirty="0">
                <a:solidFill>
                  <a:srgbClr val="FFFF00"/>
                </a:solidFill>
                <a:latin typeface="Arial" panose="020B0604020202020204" pitchFamily="34" charset="0"/>
                <a:ea typeface="汉仪文黑-85W" panose="00020600040101010101" charset="-122"/>
              </a:rPr>
              <a:t>方法</a:t>
            </a:r>
            <a:endParaRPr lang="zh-CN" altLang="en-US">
              <a:solidFill>
                <a:srgbClr val="FFFF00"/>
              </a:solidFill>
              <a:latin typeface="Arial" panose="020B0604020202020204" pitchFamily="34" charset="0"/>
              <a:ea typeface="汉仪文黑-85W" panose="00020600040101010101" charset="-122"/>
            </a:endParaRPr>
          </a:p>
        </p:txBody>
      </p:sp>
      <p:sp>
        <p:nvSpPr>
          <p:cNvPr id="235523" name="文本占位符 235522"/>
          <p:cNvSpPr>
            <a:spLocks noGrp="1"/>
          </p:cNvSpPr>
          <p:nvPr>
            <p:ph type="body" idx="1"/>
          </p:nvPr>
        </p:nvSpPr>
        <p:spPr>
          <a:ln/>
        </p:spPr>
        <p:txBody>
          <a:bodyPr/>
          <a:p>
            <a:pPr>
              <a:buClr>
                <a:srgbClr val="FF9900"/>
              </a:buClr>
            </a:pPr>
            <a:r>
              <a:rPr lang="zh-TW" altLang="en-US" b="1" dirty="0">
                <a:effectLst/>
                <a:latin typeface="Arial" panose="020B0604020202020204" pitchFamily="34" charset="0"/>
                <a:ea typeface="汉仪旗黑-55简" panose="00020600040101010101" charset="-122"/>
              </a:rPr>
              <a:t>8</a:t>
            </a:r>
            <a:r>
              <a:rPr lang="en-US" altLang="zh-TW" b="1">
                <a:effectLst/>
                <a:latin typeface="Arial" panose="020B0604020202020204" pitchFamily="34" charset="0"/>
                <a:ea typeface="汉仪旗黑-55简" panose="00020600040101010101" charset="-122"/>
              </a:rPr>
              <a:t>D：</a:t>
            </a:r>
            <a:r>
              <a:rPr lang="zh-TW" altLang="zh-TW" b="1" dirty="0">
                <a:effectLst/>
                <a:latin typeface="Arial" panose="020B0604020202020204" pitchFamily="34" charset="0"/>
                <a:ea typeface="汉仪旗黑-55简" panose="00020600040101010101" charset="-122"/>
              </a:rPr>
              <a:t>所</a:t>
            </a:r>
            <a:r>
              <a:rPr lang="zh-CN" altLang="zh-TW" b="1" dirty="0">
                <a:effectLst/>
                <a:latin typeface="Arial" panose="020B0604020202020204" pitchFamily="34" charset="0"/>
                <a:ea typeface="汉仪旗黑-55简" panose="00020600040101010101" charset="-122"/>
              </a:rPr>
              <a:t>谓</a:t>
            </a:r>
            <a:r>
              <a:rPr lang="zh-TW" altLang="zh-TW" b="1" dirty="0">
                <a:effectLst/>
                <a:latin typeface="Arial" panose="020B0604020202020204" pitchFamily="34" charset="0"/>
                <a:ea typeface="汉仪旗黑-55简" panose="00020600040101010101" charset="-122"/>
              </a:rPr>
              <a:t>8D方法(eight disciplines),又</a:t>
            </a:r>
            <a:r>
              <a:rPr lang="zh-CN" altLang="zh-TW" b="1" dirty="0">
                <a:effectLst/>
                <a:latin typeface="Arial" panose="020B0604020202020204" pitchFamily="34" charset="0"/>
                <a:ea typeface="汉仪旗黑-55简" panose="00020600040101010101" charset="-122"/>
              </a:rPr>
              <a:t>称团队导向问题解决</a:t>
            </a:r>
            <a:r>
              <a:rPr lang="zh-TW" altLang="zh-TW" b="1" dirty="0">
                <a:effectLst/>
                <a:latin typeface="Arial" panose="020B0604020202020204" pitchFamily="34" charset="0"/>
                <a:ea typeface="汉仪旗黑-55简" panose="00020600040101010101" charset="-122"/>
              </a:rPr>
              <a:t>步</a:t>
            </a:r>
            <a:r>
              <a:rPr lang="zh-CN" altLang="zh-TW" b="1" dirty="0">
                <a:effectLst/>
                <a:latin typeface="Arial" panose="020B0604020202020204" pitchFamily="34" charset="0"/>
                <a:ea typeface="汉仪旗黑-55简" panose="00020600040101010101" charset="-122"/>
              </a:rPr>
              <a:t>骤</a:t>
            </a:r>
            <a:r>
              <a:rPr lang="zh-TW" altLang="zh-TW" b="1" dirty="0">
                <a:effectLst/>
                <a:latin typeface="Arial" panose="020B0604020202020204" pitchFamily="34" charset="0"/>
                <a:ea typeface="汉仪旗黑-55简" panose="00020600040101010101" charset="-122"/>
              </a:rPr>
              <a:t>,</a:t>
            </a:r>
            <a:r>
              <a:rPr lang="zh-CN" altLang="zh-TW" b="1" dirty="0">
                <a:effectLst/>
                <a:latin typeface="Arial" panose="020B0604020202020204" pitchFamily="34" charset="0"/>
                <a:ea typeface="汉仪旗黑-55简" panose="00020600040101010101" charset="-122"/>
              </a:rPr>
              <a:t>是</a:t>
            </a:r>
            <a:r>
              <a:rPr lang="zh-TW" altLang="zh-TW" b="1" dirty="0">
                <a:effectLst/>
                <a:latin typeface="Arial" panose="020B0604020202020204" pitchFamily="34" charset="0"/>
                <a:ea typeface="汉仪旗黑-55简" panose="00020600040101010101" charset="-122"/>
              </a:rPr>
              <a:t>福特公司</a:t>
            </a:r>
            <a:r>
              <a:rPr lang="zh-CN" altLang="zh-TW" b="1" dirty="0">
                <a:effectLst/>
                <a:latin typeface="Arial" panose="020B0604020202020204" pitchFamily="34" charset="0"/>
                <a:ea typeface="汉仪旗黑-55简" panose="00020600040101010101" charset="-122"/>
              </a:rPr>
              <a:t>处</a:t>
            </a:r>
            <a:r>
              <a:rPr lang="zh-TW" altLang="zh-TW" b="1" dirty="0">
                <a:effectLst/>
                <a:latin typeface="Arial" panose="020B0604020202020204" pitchFamily="34" charset="0"/>
                <a:ea typeface="汉仪旗黑-55简" panose="00020600040101010101" charset="-122"/>
              </a:rPr>
              <a:t>理</a:t>
            </a:r>
            <a:r>
              <a:rPr lang="zh-CN" altLang="zh-TW" b="1" dirty="0">
                <a:effectLst/>
                <a:latin typeface="Arial" panose="020B0604020202020204" pitchFamily="34" charset="0"/>
                <a:ea typeface="汉仪旗黑-55简" panose="00020600040101010101" charset="-122"/>
              </a:rPr>
              <a:t>问题</a:t>
            </a:r>
            <a:r>
              <a:rPr lang="zh-TW" altLang="zh-TW" b="1" dirty="0">
                <a:effectLst/>
                <a:latin typeface="Arial" panose="020B0604020202020204" pitchFamily="34" charset="0"/>
                <a:ea typeface="汉仪旗黑-55简" panose="00020600040101010101" charset="-122"/>
              </a:rPr>
              <a:t>的</a:t>
            </a:r>
            <a:r>
              <a:rPr lang="zh-CN" altLang="zh-TW" b="1" dirty="0">
                <a:effectLst/>
                <a:latin typeface="Arial" panose="020B0604020202020204" pitchFamily="34" charset="0"/>
                <a:ea typeface="汉仪旗黑-55简" panose="00020600040101010101" charset="-122"/>
              </a:rPr>
              <a:t>一种</a:t>
            </a:r>
            <a:r>
              <a:rPr lang="zh-TW" altLang="zh-TW" b="1" dirty="0">
                <a:effectLst/>
                <a:latin typeface="Arial" panose="020B0604020202020204" pitchFamily="34" charset="0"/>
                <a:ea typeface="汉仪旗黑-55简" panose="00020600040101010101" charset="-122"/>
              </a:rPr>
              <a:t>方法,亦</a:t>
            </a:r>
            <a:r>
              <a:rPr lang="zh-CN" altLang="zh-TW" b="1" dirty="0">
                <a:effectLst/>
                <a:latin typeface="Arial" panose="020B0604020202020204" pitchFamily="34" charset="0"/>
                <a:ea typeface="汉仪旗黑-55简" panose="00020600040101010101" charset="-122"/>
              </a:rPr>
              <a:t>适</a:t>
            </a:r>
            <a:r>
              <a:rPr lang="zh-TW" altLang="zh-TW" b="1" dirty="0">
                <a:effectLst/>
                <a:latin typeface="Arial" panose="020B0604020202020204" pitchFamily="34" charset="0"/>
                <a:ea typeface="汉仪旗黑-55简" panose="00020600040101010101" charset="-122"/>
              </a:rPr>
              <a:t>用于制程能力指</a:t>
            </a:r>
            <a:r>
              <a:rPr lang="zh-CN" altLang="zh-TW" b="1" dirty="0">
                <a:effectLst/>
                <a:latin typeface="Arial" panose="020B0604020202020204" pitchFamily="34" charset="0"/>
                <a:ea typeface="汉仪旗黑-55简" panose="00020600040101010101" charset="-122"/>
              </a:rPr>
              <a:t>数</a:t>
            </a:r>
            <a:r>
              <a:rPr lang="zh-TW" altLang="zh-TW" b="1" dirty="0">
                <a:effectLst/>
                <a:latin typeface="Arial" panose="020B0604020202020204" pitchFamily="34" charset="0"/>
                <a:ea typeface="汉仪旗黑-55简" panose="00020600040101010101" charset="-122"/>
              </a:rPr>
              <a:t>低于其</a:t>
            </a:r>
            <a:r>
              <a:rPr lang="zh-CN" altLang="zh-TW" b="1" dirty="0">
                <a:effectLst/>
                <a:latin typeface="Arial" panose="020B0604020202020204" pitchFamily="34" charset="0"/>
                <a:ea typeface="汉仪旗黑-55简" panose="00020600040101010101" charset="-122"/>
              </a:rPr>
              <a:t>应</a:t>
            </a:r>
            <a:r>
              <a:rPr lang="zh-TW" altLang="zh-TW" b="1" dirty="0">
                <a:effectLst/>
                <a:latin typeface="Arial" panose="020B0604020202020204" pitchFamily="34" charset="0"/>
                <a:ea typeface="汉仪旗黑-55简" panose="00020600040101010101" charset="-122"/>
              </a:rPr>
              <a:t>有值</a:t>
            </a:r>
            <a:r>
              <a:rPr lang="zh-CN" altLang="zh-TW" b="1" dirty="0">
                <a:effectLst/>
                <a:latin typeface="Arial" panose="020B0604020202020204" pitchFamily="34" charset="0"/>
                <a:ea typeface="汉仪旗黑-55简" panose="00020600040101010101" charset="-122"/>
              </a:rPr>
              <a:t>时</a:t>
            </a:r>
            <a:r>
              <a:rPr lang="zh-TW" altLang="zh-TW" b="1" dirty="0">
                <a:effectLst/>
                <a:latin typeface="Arial" panose="020B0604020202020204" pitchFamily="34" charset="0"/>
                <a:ea typeface="汉仪旗黑-55简" panose="00020600040101010101" charset="-122"/>
              </a:rPr>
              <a:t>有</a:t>
            </a:r>
            <a:r>
              <a:rPr lang="zh-CN" altLang="zh-TW" b="1" dirty="0">
                <a:effectLst/>
                <a:latin typeface="Arial" panose="020B0604020202020204" pitchFamily="34" charset="0"/>
                <a:ea typeface="汉仪旗黑-55简" panose="00020600040101010101" charset="-122"/>
              </a:rPr>
              <a:t>关问题</a:t>
            </a:r>
            <a:r>
              <a:rPr lang="zh-TW" altLang="zh-TW" b="1" dirty="0">
                <a:effectLst/>
                <a:latin typeface="Arial" panose="020B0604020202020204" pitchFamily="34" charset="0"/>
                <a:ea typeface="汉仪旗黑-55简" panose="00020600040101010101" charset="-122"/>
              </a:rPr>
              <a:t>的解</a:t>
            </a:r>
            <a:r>
              <a:rPr lang="zh-CN" altLang="zh-TW" b="1" dirty="0">
                <a:effectLst/>
                <a:latin typeface="Arial" panose="020B0604020202020204" pitchFamily="34" charset="0"/>
                <a:ea typeface="汉仪旗黑-55简" panose="00020600040101010101" charset="-122"/>
              </a:rPr>
              <a:t>决</a:t>
            </a:r>
            <a:endParaRPr lang="zh-CN" altLang="en-US" b="1">
              <a:effectLst/>
              <a:latin typeface="Arial" panose="020B0604020202020204" pitchFamily="34" charset="0"/>
              <a:ea typeface="汉仪旗黑-55简" panose="00020600040101010101" charset="-122"/>
            </a:endParaRPr>
          </a:p>
        </p:txBody>
      </p:sp>
      <p:sp>
        <p:nvSpPr>
          <p:cNvPr id="235524"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7" name="文本占位符 236546"/>
          <p:cNvSpPr>
            <a:spLocks noGrp="1"/>
          </p:cNvSpPr>
          <p:nvPr>
            <p:ph type="body" idx="1"/>
          </p:nvPr>
        </p:nvSpPr>
        <p:spPr>
          <a:xfrm>
            <a:off x="1042988" y="1989138"/>
            <a:ext cx="7543800" cy="4114800"/>
          </a:xfrm>
          <a:ln/>
        </p:spPr>
        <p:txBody>
          <a:bodyPr/>
          <a:p>
            <a:pPr>
              <a:buClr>
                <a:srgbClr val="FF9900"/>
              </a:buClr>
            </a:pPr>
            <a:r>
              <a:rPr lang="zh-TW" altLang="en-US" b="1" dirty="0">
                <a:effectLst/>
                <a:latin typeface="Arial" panose="020B0604020202020204" pitchFamily="34" charset="0"/>
                <a:ea typeface="汉仪旗黑-55简" panose="00020600040101010101" charset="-122"/>
              </a:rPr>
              <a:t>此方式</a:t>
            </a:r>
            <a:r>
              <a:rPr lang="zh-CN" altLang="en-US" b="1" dirty="0">
                <a:effectLst/>
                <a:latin typeface="Arial" panose="020B0604020202020204" pitchFamily="34" charset="0"/>
                <a:ea typeface="汉仪旗黑-55简" panose="00020600040101010101" charset="-122"/>
              </a:rPr>
              <a:t>是团队运</a:t>
            </a:r>
            <a:r>
              <a:rPr lang="zh-TW" altLang="en-US" b="1" dirty="0">
                <a:effectLst/>
                <a:latin typeface="Arial" panose="020B0604020202020204" pitchFamily="34" charset="0"/>
                <a:ea typeface="汉仪旗黑-55简" panose="00020600040101010101" charset="-122"/>
              </a:rPr>
              <a:t>作</a:t>
            </a:r>
            <a:r>
              <a:rPr lang="zh-CN" altLang="en-US" b="1">
                <a:effectLst/>
                <a:latin typeface="Arial" panose="020B0604020202020204" pitchFamily="34" charset="0"/>
                <a:ea typeface="汉仪旗黑-55简" panose="00020600040101010101" charset="-122"/>
              </a:rPr>
              <a:t>导</a:t>
            </a:r>
            <a:r>
              <a:rPr lang="zh-TW" altLang="en-US" b="1" dirty="0">
                <a:effectLst/>
                <a:latin typeface="Arial" panose="020B0604020202020204" pitchFamily="34" charset="0"/>
                <a:ea typeface="汉仪旗黑-55简" panose="00020600040101010101" charset="-122"/>
              </a:rPr>
              <a:t>向</a:t>
            </a:r>
            <a:r>
              <a:rPr lang="zh-CN" altLang="en-US" b="1">
                <a:effectLst/>
                <a:latin typeface="Arial" panose="020B0604020202020204" pitchFamily="34" charset="0"/>
                <a:ea typeface="汉仪旗黑-55简" panose="00020600040101010101" charset="-122"/>
              </a:rPr>
              <a:t>以</a:t>
            </a:r>
            <a:r>
              <a:rPr lang="zh-TW" altLang="en-US" b="1" u="sng" dirty="0">
                <a:solidFill>
                  <a:srgbClr val="FFFF00"/>
                </a:solidFill>
                <a:effectLst/>
                <a:latin typeface="Arial" panose="020B0604020202020204" pitchFamily="34" charset="0"/>
                <a:ea typeface="汉仪旗黑-55简" panose="00020600040101010101" charset="-122"/>
              </a:rPr>
              <a:t>事</a:t>
            </a:r>
            <a:r>
              <a:rPr lang="zh-CN" altLang="en-US" b="1" u="sng" dirty="0">
                <a:solidFill>
                  <a:srgbClr val="FFFF00"/>
                </a:solidFill>
                <a:effectLst/>
                <a:latin typeface="Arial" panose="020B0604020202020204" pitchFamily="34" charset="0"/>
                <a:ea typeface="汉仪旗黑-55简" panose="00020600040101010101" charset="-122"/>
              </a:rPr>
              <a:t>实</a:t>
            </a:r>
            <a:r>
              <a:rPr lang="zh-CN" altLang="en-US" b="1" dirty="0">
                <a:effectLst/>
                <a:latin typeface="Arial" panose="020B0604020202020204" pitchFamily="34" charset="0"/>
                <a:ea typeface="汉仪旗黑-55简" panose="00020600040101010101" charset="-122"/>
              </a:rPr>
              <a:t>为基础</a:t>
            </a:r>
            <a:r>
              <a:rPr lang="zh-TW" altLang="en-US" b="1" dirty="0">
                <a:effectLst/>
                <a:latin typeface="Arial" panose="020B0604020202020204" pitchFamily="34" charset="0"/>
                <a:ea typeface="汉仪旗黑-55简" panose="00020600040101010101" charset="-122"/>
              </a:rPr>
              <a:t>,避免</a:t>
            </a:r>
            <a:r>
              <a:rPr lang="zh-CN" altLang="en-US" b="1">
                <a:effectLst/>
                <a:latin typeface="Arial" panose="020B0604020202020204" pitchFamily="34" charset="0"/>
                <a:ea typeface="汉仪旗黑-55简" panose="00020600040101010101" charset="-122"/>
              </a:rPr>
              <a:t>个</a:t>
            </a:r>
            <a:r>
              <a:rPr lang="zh-TW" altLang="en-US" b="1" dirty="0">
                <a:effectLst/>
                <a:latin typeface="Arial" panose="020B0604020202020204" pitchFamily="34" charset="0"/>
                <a:ea typeface="汉仪旗黑-55简" panose="00020600040101010101" charset="-122"/>
              </a:rPr>
              <a:t>人主</a:t>
            </a:r>
            <a:r>
              <a:rPr lang="zh-CN" altLang="en-US" b="1" dirty="0">
                <a:effectLst/>
                <a:latin typeface="Arial" panose="020B0604020202020204" pitchFamily="34" charset="0"/>
                <a:ea typeface="汉仪旗黑-55简" panose="00020600040101010101" charset="-122"/>
              </a:rPr>
              <a:t>见的</a:t>
            </a:r>
            <a:r>
              <a:rPr lang="zh-TW" altLang="en-US" b="1" dirty="0">
                <a:effectLst/>
                <a:latin typeface="Arial" panose="020B0604020202020204" pitchFamily="34" charset="0"/>
                <a:ea typeface="汉仪旗黑-55简" panose="00020600040101010101" charset="-122"/>
              </a:rPr>
              <a:t>介入,使</a:t>
            </a:r>
            <a:r>
              <a:rPr lang="zh-CN" altLang="en-US" b="1" dirty="0">
                <a:effectLst/>
                <a:latin typeface="Arial" panose="020B0604020202020204" pitchFamily="34" charset="0"/>
                <a:ea typeface="汉仪旗黑-55简" panose="00020600040101010101" charset="-122"/>
              </a:rPr>
              <a:t>问题的</a:t>
            </a:r>
            <a:r>
              <a:rPr lang="zh-TW" altLang="en-US" b="1" dirty="0">
                <a:effectLst/>
                <a:latin typeface="Arial" panose="020B0604020202020204" pitchFamily="34" charset="0"/>
                <a:ea typeface="汉仪旗黑-55简" panose="00020600040101010101" charset="-122"/>
              </a:rPr>
              <a:t>解</a:t>
            </a:r>
            <a:r>
              <a:rPr lang="zh-CN" altLang="en-US" b="1">
                <a:effectLst/>
                <a:latin typeface="Arial" panose="020B0604020202020204" pitchFamily="34" charset="0"/>
                <a:ea typeface="汉仪旗黑-55简" panose="00020600040101010101" charset="-122"/>
              </a:rPr>
              <a:t>决</a:t>
            </a:r>
            <a:r>
              <a:rPr lang="zh-TW" altLang="en-US" b="1" dirty="0">
                <a:effectLst/>
                <a:latin typeface="Arial" panose="020B0604020202020204" pitchFamily="34" charset="0"/>
                <a:ea typeface="汉仪旗黑-55简" panose="00020600040101010101" charset="-122"/>
              </a:rPr>
              <a:t>能更具</a:t>
            </a:r>
            <a:r>
              <a:rPr lang="zh-CN" altLang="en-US" b="1">
                <a:effectLst/>
                <a:latin typeface="Arial" panose="020B0604020202020204" pitchFamily="34" charset="0"/>
                <a:ea typeface="汉仪旗黑-55简" panose="00020600040101010101" charset="-122"/>
              </a:rPr>
              <a:t>条</a:t>
            </a:r>
            <a:r>
              <a:rPr lang="zh-TW" altLang="en-US" b="1" dirty="0">
                <a:effectLst/>
                <a:latin typeface="Arial" panose="020B0604020202020204" pitchFamily="34" charset="0"/>
                <a:ea typeface="汉仪旗黑-55简" panose="00020600040101010101" charset="-122"/>
              </a:rPr>
              <a:t>理。</a:t>
            </a:r>
            <a:endParaRPr lang="zh-TW" altLang="en-US" b="1" dirty="0">
              <a:effectLst/>
              <a:latin typeface="Arial" panose="020B0604020202020204" pitchFamily="34" charset="0"/>
              <a:ea typeface="汉仪旗黑-55简" panose="00020600040101010101" charset="-122"/>
            </a:endParaRPr>
          </a:p>
          <a:p>
            <a:pPr>
              <a:buClr>
                <a:srgbClr val="FF9900"/>
              </a:buClr>
            </a:pPr>
            <a:r>
              <a:rPr lang="zh-CN" altLang="en-US" b="1" dirty="0">
                <a:effectLst/>
                <a:latin typeface="Arial" panose="020B0604020202020204" pitchFamily="34" charset="0"/>
                <a:ea typeface="汉仪旗黑-55简" panose="00020600040101010101" charset="-122"/>
              </a:rPr>
              <a:t>此方式</a:t>
            </a:r>
            <a:r>
              <a:rPr lang="zh-TW" altLang="en-US" b="1" dirty="0">
                <a:effectLst/>
                <a:latin typeface="Arial" panose="020B0604020202020204" pitchFamily="34" charset="0"/>
                <a:ea typeface="汉仪旗黑-55简" panose="00020600040101010101" charset="-122"/>
              </a:rPr>
              <a:t>宜由公司</a:t>
            </a:r>
            <a:r>
              <a:rPr lang="zh-TW" altLang="en-US" b="1" u="sng" dirty="0">
                <a:solidFill>
                  <a:srgbClr val="FFFF00"/>
                </a:solidFill>
                <a:effectLst/>
                <a:latin typeface="Arial" panose="020B0604020202020204" pitchFamily="34" charset="0"/>
                <a:ea typeface="汉仪旗黑-55简" panose="00020600040101010101" charset="-122"/>
              </a:rPr>
              <a:t>各部</a:t>
            </a:r>
            <a:r>
              <a:rPr lang="zh-CN" altLang="en-US" b="1" u="sng">
                <a:solidFill>
                  <a:srgbClr val="FFFF00"/>
                </a:solidFill>
                <a:effectLst/>
                <a:latin typeface="Arial" panose="020B0604020202020204" pitchFamily="34" charset="0"/>
                <a:ea typeface="汉仪旗黑-55简" panose="00020600040101010101" charset="-122"/>
              </a:rPr>
              <a:t>门</a:t>
            </a:r>
            <a:r>
              <a:rPr lang="zh-TW" altLang="en-US" b="1" u="sng" dirty="0">
                <a:solidFill>
                  <a:srgbClr val="FFFF00"/>
                </a:solidFill>
                <a:effectLst/>
                <a:latin typeface="Arial" panose="020B0604020202020204" pitchFamily="34" charset="0"/>
                <a:ea typeface="汉仪旗黑-55简" panose="00020600040101010101" charset="-122"/>
              </a:rPr>
              <a:t>人</a:t>
            </a:r>
            <a:r>
              <a:rPr lang="zh-CN" altLang="en-US" b="1" u="sng" dirty="0">
                <a:solidFill>
                  <a:srgbClr val="FFFF00"/>
                </a:solidFill>
                <a:effectLst/>
                <a:latin typeface="Arial" panose="020B0604020202020204" pitchFamily="34" charset="0"/>
                <a:ea typeface="汉仪旗黑-55简" panose="00020600040101010101" charset="-122"/>
              </a:rPr>
              <a:t>员</a:t>
            </a:r>
            <a:r>
              <a:rPr lang="zh-CN" altLang="en-US" b="1" dirty="0">
                <a:effectLst/>
                <a:latin typeface="Arial" panose="020B0604020202020204" pitchFamily="34" charset="0"/>
                <a:ea typeface="汉仪旗黑-55简" panose="00020600040101010101" charset="-122"/>
              </a:rPr>
              <a:t>的</a:t>
            </a:r>
            <a:r>
              <a:rPr lang="zh-TW" altLang="en-US" b="1" dirty="0">
                <a:effectLst/>
                <a:latin typeface="Arial" panose="020B0604020202020204" pitchFamily="34" charset="0"/>
                <a:ea typeface="汉仪旗黑-55简" panose="00020600040101010101" charset="-122"/>
              </a:rPr>
              <a:t>共同投入</a:t>
            </a:r>
            <a:r>
              <a:rPr lang="zh-CN" altLang="en-US" b="1">
                <a:effectLst/>
                <a:latin typeface="Arial" panose="020B0604020202020204" pitchFamily="34" charset="0"/>
                <a:ea typeface="汉仪旗黑-55简" panose="00020600040101010101" charset="-122"/>
              </a:rPr>
              <a:t>，</a:t>
            </a:r>
            <a:r>
              <a:rPr lang="zh-TW" altLang="en-US" b="1" dirty="0">
                <a:effectLst/>
                <a:latin typeface="Arial" panose="020B0604020202020204" pitchFamily="34" charset="0"/>
                <a:ea typeface="汉仪旗黑-55简" panose="00020600040101010101" charset="-122"/>
              </a:rPr>
              <a:t>求得</a:t>
            </a:r>
            <a:r>
              <a:rPr lang="zh-CN" altLang="en-US" b="1">
                <a:effectLst/>
                <a:latin typeface="Arial" panose="020B0604020202020204" pitchFamily="34" charset="0"/>
                <a:ea typeface="汉仪旗黑-55简" panose="00020600040101010101" charset="-122"/>
              </a:rPr>
              <a:t>创</a:t>
            </a:r>
            <a:r>
              <a:rPr lang="zh-TW" altLang="en-US" b="1" dirty="0">
                <a:effectLst/>
                <a:latin typeface="Arial" panose="020B0604020202020204" pitchFamily="34" charset="0"/>
                <a:ea typeface="汉仪旗黑-55简" panose="00020600040101010101" charset="-122"/>
              </a:rPr>
              <a:t>造性及永久性的解</a:t>
            </a:r>
            <a:r>
              <a:rPr lang="zh-CN" altLang="en-US" b="1">
                <a:effectLst/>
                <a:latin typeface="Arial" panose="020B0604020202020204" pitchFamily="34" charset="0"/>
                <a:ea typeface="汉仪旗黑-55简" panose="00020600040101010101" charset="-122"/>
              </a:rPr>
              <a:t>决</a:t>
            </a:r>
            <a:r>
              <a:rPr lang="zh-TW" altLang="en-US" b="1" dirty="0">
                <a:effectLst/>
                <a:latin typeface="Arial" panose="020B0604020202020204" pitchFamily="34" charset="0"/>
                <a:ea typeface="汉仪旗黑-55简" panose="00020600040101010101" charset="-122"/>
              </a:rPr>
              <a:t>方案。</a:t>
            </a:r>
            <a:endParaRPr lang="zh-TW" altLang="en-US" b="1" dirty="0">
              <a:effectLst/>
              <a:latin typeface="Arial" panose="020B0604020202020204" pitchFamily="34" charset="0"/>
              <a:ea typeface="汉仪旗黑-55简" panose="00020600040101010101" charset="-122"/>
            </a:endParaRPr>
          </a:p>
          <a:p>
            <a:pPr>
              <a:buClr>
                <a:srgbClr val="FF9900"/>
              </a:buClr>
            </a:pPr>
            <a:r>
              <a:rPr lang="zh-TW" altLang="en-US" b="1" dirty="0">
                <a:effectLst/>
                <a:latin typeface="Arial" panose="020B0604020202020204" pitchFamily="34" charset="0"/>
                <a:ea typeface="汉仪旗黑-55简" panose="00020600040101010101" charset="-122"/>
              </a:rPr>
              <a:t>此方式可</a:t>
            </a:r>
            <a:r>
              <a:rPr lang="zh-CN" altLang="en-US" b="1">
                <a:effectLst/>
                <a:latin typeface="Arial" panose="020B0604020202020204" pitchFamily="34" charset="0"/>
                <a:ea typeface="汉仪旗黑-55简" panose="00020600040101010101" charset="-122"/>
              </a:rPr>
              <a:t>适</a:t>
            </a:r>
            <a:r>
              <a:rPr lang="zh-TW" altLang="en-US" b="1" dirty="0">
                <a:effectLst/>
                <a:latin typeface="Arial" panose="020B0604020202020204" pitchFamily="34" charset="0"/>
                <a:ea typeface="汉仪旗黑-55简" panose="00020600040101010101" charset="-122"/>
              </a:rPr>
              <a:t>用于</a:t>
            </a:r>
            <a:r>
              <a:rPr lang="zh-TW" altLang="en-US" b="1" u="sng" dirty="0">
                <a:solidFill>
                  <a:srgbClr val="FFFF00"/>
                </a:solidFill>
                <a:effectLst/>
                <a:latin typeface="Arial" panose="020B0604020202020204" pitchFamily="34" charset="0"/>
                <a:ea typeface="汉仪旗黑-55简" panose="00020600040101010101" charset="-122"/>
              </a:rPr>
              <a:t>任何</a:t>
            </a:r>
            <a:r>
              <a:rPr lang="zh-CN" altLang="en-US" b="1" u="sng" dirty="0">
                <a:solidFill>
                  <a:srgbClr val="FFFF00"/>
                </a:solidFill>
                <a:effectLst/>
                <a:latin typeface="Arial" panose="020B0604020202020204" pitchFamily="34" charset="0"/>
                <a:ea typeface="汉仪旗黑-55简" panose="00020600040101010101" charset="-122"/>
              </a:rPr>
              <a:t>问题</a:t>
            </a:r>
            <a:r>
              <a:rPr lang="zh-TW" altLang="en-US" b="1" dirty="0">
                <a:effectLst/>
                <a:latin typeface="Arial" panose="020B0604020202020204" pitchFamily="34" charset="0"/>
                <a:ea typeface="汉仪旗黑-55简" panose="00020600040101010101" charset="-122"/>
              </a:rPr>
              <a:t>,</a:t>
            </a:r>
            <a:r>
              <a:rPr lang="zh-CN" altLang="en-US" b="1">
                <a:effectLst/>
                <a:latin typeface="Arial" panose="020B0604020202020204" pitchFamily="34" charset="0"/>
                <a:ea typeface="汉仪旗黑-55简" panose="00020600040101010101" charset="-122"/>
              </a:rPr>
              <a:t>而</a:t>
            </a:r>
            <a:r>
              <a:rPr lang="zh-TW" altLang="en-US" b="1" dirty="0">
                <a:effectLst/>
                <a:latin typeface="Arial" panose="020B0604020202020204" pitchFamily="34" charset="0"/>
                <a:ea typeface="汉仪旗黑-55简" panose="00020600040101010101" charset="-122"/>
              </a:rPr>
              <a:t>且能促</a:t>
            </a:r>
            <a:r>
              <a:rPr lang="zh-CN" altLang="en-US" b="1">
                <a:effectLst/>
                <a:latin typeface="Arial" panose="020B0604020202020204" pitchFamily="34" charset="0"/>
                <a:ea typeface="汉仪旗黑-55简" panose="00020600040101010101" charset="-122"/>
              </a:rPr>
              <a:t>进</a:t>
            </a:r>
            <a:r>
              <a:rPr lang="zh-TW" altLang="en-US" b="1" dirty="0">
                <a:effectLst/>
                <a:latin typeface="Arial" panose="020B0604020202020204" pitchFamily="34" charset="0"/>
                <a:ea typeface="汉仪旗黑-55简" panose="00020600040101010101" charset="-122"/>
              </a:rPr>
              <a:t>相</a:t>
            </a:r>
            <a:r>
              <a:rPr lang="zh-CN" altLang="en-US" b="1">
                <a:effectLst/>
                <a:latin typeface="Arial" panose="020B0604020202020204" pitchFamily="34" charset="0"/>
                <a:ea typeface="汉仪旗黑-55简" panose="00020600040101010101" charset="-122"/>
              </a:rPr>
              <a:t>关</a:t>
            </a:r>
            <a:r>
              <a:rPr lang="zh-TW" altLang="en-US" b="1" dirty="0">
                <a:effectLst/>
                <a:latin typeface="Arial" panose="020B0604020202020204" pitchFamily="34" charset="0"/>
                <a:ea typeface="汉仪旗黑-55简" panose="00020600040101010101" charset="-122"/>
              </a:rPr>
              <a:t>目</a:t>
            </a:r>
            <a:r>
              <a:rPr lang="zh-CN" altLang="en-US" b="1" dirty="0">
                <a:effectLst/>
                <a:latin typeface="Arial" panose="020B0604020202020204" pitchFamily="34" charset="0"/>
                <a:ea typeface="汉仪旗黑-55简" panose="00020600040101010101" charset="-122"/>
              </a:rPr>
              <a:t>标的</a:t>
            </a:r>
            <a:r>
              <a:rPr lang="zh-TW" altLang="en-US" b="1" dirty="0">
                <a:effectLst/>
                <a:latin typeface="Arial" panose="020B0604020202020204" pitchFamily="34" charset="0"/>
                <a:ea typeface="汉仪旗黑-55简" panose="00020600040101010101" charset="-122"/>
              </a:rPr>
              <a:t>各部</a:t>
            </a:r>
            <a:r>
              <a:rPr lang="zh-CN" altLang="en-US" b="1" dirty="0">
                <a:effectLst/>
                <a:latin typeface="Arial" panose="020B0604020202020204" pitchFamily="34" charset="0"/>
                <a:ea typeface="汉仪旗黑-55简" panose="00020600040101010101" charset="-122"/>
              </a:rPr>
              <a:t>门间</a:t>
            </a:r>
            <a:r>
              <a:rPr lang="zh-TW" altLang="en-US" b="1" dirty="0">
                <a:effectLst/>
                <a:latin typeface="Arial" panose="020B0604020202020204" pitchFamily="34" charset="0"/>
                <a:ea typeface="汉仪旗黑-55简" panose="00020600040101010101" charset="-122"/>
              </a:rPr>
              <a:t>有效的</a:t>
            </a:r>
            <a:r>
              <a:rPr lang="zh-CN" altLang="en-US" b="1">
                <a:effectLst/>
                <a:latin typeface="Arial" panose="020B0604020202020204" pitchFamily="34" charset="0"/>
                <a:ea typeface="汉仪旗黑-55简" panose="00020600040101010101" charset="-122"/>
              </a:rPr>
              <a:t>沟</a:t>
            </a:r>
            <a:r>
              <a:rPr lang="zh-TW" altLang="en-US" b="1" dirty="0">
                <a:effectLst/>
                <a:latin typeface="Arial" panose="020B0604020202020204" pitchFamily="34" charset="0"/>
                <a:ea typeface="汉仪旗黑-55简" panose="00020600040101010101" charset="-122"/>
              </a:rPr>
              <a:t>通。</a:t>
            </a:r>
            <a:endParaRPr lang="zh-CN" altLang="en-US" b="1">
              <a:effectLst/>
              <a:latin typeface="Arial" panose="020B0604020202020204" pitchFamily="34" charset="0"/>
              <a:ea typeface="汉仪旗黑-55简" panose="00020600040101010101" charset="-122"/>
            </a:endParaRPr>
          </a:p>
        </p:txBody>
      </p:sp>
      <p:sp>
        <p:nvSpPr>
          <p:cNvPr id="236549" name="标题 236548"/>
          <p:cNvSpPr>
            <a:spLocks noGrp="1"/>
          </p:cNvSpPr>
          <p:nvPr>
            <p:ph type="title"/>
          </p:nvPr>
        </p:nvSpPr>
        <p:spPr>
          <a:xfrm>
            <a:off x="3203575" y="333375"/>
            <a:ext cx="4391025" cy="1216025"/>
          </a:xfrm>
          <a:ln/>
        </p:spPr>
        <p:txBody>
          <a:bodyPr anchor="ctr" anchorCtr="0"/>
          <a:p>
            <a:r>
              <a:rPr lang="zh-CN" altLang="en-US" dirty="0">
                <a:solidFill>
                  <a:srgbClr val="FFFF00"/>
                </a:solidFill>
                <a:latin typeface="Arial" panose="020B0604020202020204" pitchFamily="34" charset="0"/>
                <a:ea typeface="汉仪文黑-85W" panose="00020600040101010101" charset="-122"/>
              </a:rPr>
              <a:t>什麽是</a:t>
            </a:r>
            <a:r>
              <a:rPr lang="zh-TW" altLang="en-US" dirty="0">
                <a:solidFill>
                  <a:srgbClr val="FFFF00"/>
                </a:solidFill>
                <a:latin typeface="Arial" panose="020B0604020202020204" pitchFamily="34" charset="0"/>
                <a:ea typeface="汉仪文黑-85W" panose="00020600040101010101" charset="-122"/>
              </a:rPr>
              <a:t>8</a:t>
            </a:r>
            <a:r>
              <a:rPr lang="en-US" altLang="zh-TW">
                <a:solidFill>
                  <a:srgbClr val="FFFF00"/>
                </a:solidFill>
                <a:latin typeface="Arial" panose="020B0604020202020204" pitchFamily="34" charset="0"/>
                <a:ea typeface="汉仪文黑-85W" panose="00020600040101010101" charset="-122"/>
              </a:rPr>
              <a:t>D</a:t>
            </a:r>
            <a:endParaRPr lang="zh-CN" altLang="en-US">
              <a:solidFill>
                <a:srgbClr val="FFFF00"/>
              </a:solidFill>
              <a:latin typeface="Arial" panose="020B0604020202020204" pitchFamily="34" charset="0"/>
              <a:ea typeface="汉仪文黑-85W" panose="00020600040101010101" charset="-122"/>
            </a:endParaRPr>
          </a:p>
        </p:txBody>
      </p:sp>
      <p:sp>
        <p:nvSpPr>
          <p:cNvPr id="236550"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标题 237569"/>
          <p:cNvSpPr txBox="1"/>
          <p:nvPr>
            <p:ph type="title"/>
          </p:nvPr>
        </p:nvSpPr>
        <p:spPr>
          <a:xfrm>
            <a:off x="3276600" y="333375"/>
            <a:ext cx="4297363" cy="1187450"/>
          </a:xfrm>
          <a:ln/>
        </p:spPr>
        <p:txBody>
          <a:bodyPr vert="horz" wrap="square" lIns="91440" tIns="45720" rIns="91440" bIns="45720" anchor="ctr" anchorCtr="0"/>
          <a:p>
            <a:pPr>
              <a:spcBef>
                <a:spcPct val="50000"/>
              </a:spcBef>
            </a:pPr>
            <a:r>
              <a:rPr lang="en-US" altLang="zh-CN">
                <a:solidFill>
                  <a:srgbClr val="FFFF00"/>
                </a:solidFill>
                <a:latin typeface="Arial" panose="020B0604020202020204" pitchFamily="34" charset="0"/>
                <a:ea typeface="汉仪文黑-85W" panose="00020600040101010101" charset="-122"/>
              </a:rPr>
              <a:t>8D </a:t>
            </a:r>
            <a:r>
              <a:rPr lang="zh-CN" altLang="en-US" dirty="0">
                <a:solidFill>
                  <a:srgbClr val="FFFF00"/>
                </a:solidFill>
                <a:latin typeface="Arial" panose="020B0604020202020204" pitchFamily="34" charset="0"/>
                <a:ea typeface="汉仪文黑-85W" panose="00020600040101010101" charset="-122"/>
              </a:rPr>
              <a:t>精神</a:t>
            </a:r>
            <a:endParaRPr lang="zh-CN" altLang="en-US" dirty="0">
              <a:solidFill>
                <a:srgbClr val="FFFF00"/>
              </a:solidFill>
              <a:latin typeface="Arial" panose="020B0604020202020204" pitchFamily="34" charset="0"/>
              <a:ea typeface="汉仪文黑-85W" panose="00020600040101010101" charset="-122"/>
            </a:endParaRPr>
          </a:p>
        </p:txBody>
      </p:sp>
      <p:pic>
        <p:nvPicPr>
          <p:cNvPr id="237571" name="文本占位符 237570" descr="BD06670_"/>
          <p:cNvPicPr>
            <a:picLocks noChangeAspect="1"/>
          </p:cNvPicPr>
          <p:nvPr>
            <p:ph type="body" idx="1"/>
          </p:nvPr>
        </p:nvPicPr>
        <p:blipFill>
          <a:blip r:embed="rId1"/>
          <a:stretch>
            <a:fillRect/>
          </a:stretch>
        </p:blipFill>
        <p:spPr>
          <a:xfrm>
            <a:off x="1116013" y="2133600"/>
            <a:ext cx="1792287" cy="1798638"/>
          </a:xfrm>
          <a:ln/>
        </p:spPr>
      </p:pic>
      <p:pic>
        <p:nvPicPr>
          <p:cNvPr id="237572" name="图片 237571" descr="BD04972_"/>
          <p:cNvPicPr>
            <a:picLocks noChangeAspect="1"/>
          </p:cNvPicPr>
          <p:nvPr/>
        </p:nvPicPr>
        <p:blipFill>
          <a:blip r:embed="rId2"/>
          <a:stretch>
            <a:fillRect/>
          </a:stretch>
        </p:blipFill>
        <p:spPr>
          <a:xfrm>
            <a:off x="5076825" y="1700213"/>
            <a:ext cx="3381375" cy="2535237"/>
          </a:xfrm>
          <a:prstGeom prst="rect">
            <a:avLst/>
          </a:prstGeom>
          <a:noFill/>
          <a:ln w="9525">
            <a:noFill/>
          </a:ln>
        </p:spPr>
      </p:pic>
      <p:sp>
        <p:nvSpPr>
          <p:cNvPr id="237573" name="文本框 237572"/>
          <p:cNvSpPr txBox="1"/>
          <p:nvPr/>
        </p:nvSpPr>
        <p:spPr>
          <a:xfrm>
            <a:off x="593725" y="4297363"/>
            <a:ext cx="4101465" cy="1383665"/>
          </a:xfrm>
          <a:prstGeom prst="rect">
            <a:avLst/>
          </a:prstGeom>
          <a:noFill/>
          <a:ln w="12700">
            <a:noFill/>
          </a:ln>
        </p:spPr>
        <p:txBody>
          <a:bodyPr wrap="none" anchor="t" anchorCtr="0">
            <a:spAutoFit/>
          </a:bodyPr>
          <a:p>
            <a:r>
              <a:rPr lang="zh-TW" altLang="en-US" sz="2800" dirty="0">
                <a:latin typeface="Arial" panose="020B0604020202020204" pitchFamily="34" charset="0"/>
                <a:ea typeface="汉仪旗黑-55简" panose="00020600040101010101" charset="-122"/>
              </a:rPr>
              <a:t>面</a:t>
            </a:r>
            <a:r>
              <a:rPr lang="zh-CN" altLang="en-US" sz="2800" dirty="0">
                <a:latin typeface="Arial" panose="020B0604020202020204" pitchFamily="34" charset="0"/>
                <a:ea typeface="汉仪旗黑-55简" panose="00020600040101010101" charset="-122"/>
              </a:rPr>
              <a:t>对问题</a:t>
            </a:r>
            <a:r>
              <a:rPr lang="zh-TW" altLang="en-US" sz="2800" dirty="0">
                <a:latin typeface="Arial" panose="020B0604020202020204" pitchFamily="34" charset="0"/>
                <a:ea typeface="汉仪旗黑-55简" panose="00020600040101010101" charset="-122"/>
              </a:rPr>
              <a:t>不可以各自</a:t>
            </a:r>
            <a:r>
              <a:rPr lang="zh-CN" altLang="en-US" sz="2800" dirty="0">
                <a:latin typeface="Arial" panose="020B0604020202020204" pitchFamily="34" charset="0"/>
                <a:ea typeface="汉仪旗黑-55简" panose="00020600040101010101" charset="-122"/>
              </a:rPr>
              <a:t>为</a:t>
            </a:r>
            <a:endParaRPr lang="zh-CN" altLang="en-US" sz="2800" dirty="0">
              <a:latin typeface="Arial" panose="020B0604020202020204" pitchFamily="34" charset="0"/>
              <a:ea typeface="汉仪旗黑-55简" panose="00020600040101010101" charset="-122"/>
            </a:endParaRPr>
          </a:p>
          <a:p>
            <a:r>
              <a:rPr lang="zh-TW" altLang="en-US" sz="2800" dirty="0">
                <a:latin typeface="Arial" panose="020B0604020202020204" pitchFamily="34" charset="0"/>
                <a:ea typeface="汉仪旗黑-55简" panose="00020600040101010101" charset="-122"/>
              </a:rPr>
              <a:t>政</a:t>
            </a:r>
            <a:r>
              <a:rPr lang="zh-CN" altLang="en-US" sz="2800" dirty="0">
                <a:latin typeface="Arial" panose="020B0604020202020204" pitchFamily="34" charset="0"/>
                <a:ea typeface="汉仪旗黑-55简" panose="00020600040101010101" charset="-122"/>
              </a:rPr>
              <a:t>、</a:t>
            </a:r>
            <a:r>
              <a:rPr lang="zh-TW" altLang="en-US" sz="2800" dirty="0">
                <a:latin typeface="Arial" panose="020B0604020202020204" pitchFamily="34" charset="0"/>
                <a:ea typeface="汉仪旗黑-55简" panose="00020600040101010101" charset="-122"/>
              </a:rPr>
              <a:t>自我本位主</a:t>
            </a:r>
            <a:r>
              <a:rPr lang="zh-CN" altLang="en-US" sz="2800" dirty="0">
                <a:latin typeface="Arial" panose="020B0604020202020204" pitchFamily="34" charset="0"/>
                <a:ea typeface="汉仪旗黑-55简" panose="00020600040101010101" charset="-122"/>
              </a:rPr>
              <a:t>义，</a:t>
            </a:r>
            <a:r>
              <a:rPr lang="zh-TW" altLang="en-US" sz="2800" dirty="0">
                <a:latin typeface="Arial" panose="020B0604020202020204" pitchFamily="34" charset="0"/>
                <a:ea typeface="汉仪旗黑-55简" panose="00020600040101010101" charset="-122"/>
              </a:rPr>
              <a:t>否</a:t>
            </a:r>
            <a:endParaRPr lang="zh-TW" altLang="en-US" sz="2800" dirty="0">
              <a:latin typeface="Arial" panose="020B0604020202020204" pitchFamily="34" charset="0"/>
              <a:ea typeface="汉仪旗黑-55简" panose="00020600040101010101" charset="-122"/>
            </a:endParaRPr>
          </a:p>
          <a:p>
            <a:r>
              <a:rPr lang="zh-CN" altLang="en-US" sz="2800" dirty="0">
                <a:latin typeface="Arial" panose="020B0604020202020204" pitchFamily="34" charset="0"/>
                <a:ea typeface="汉仪旗黑-55简" panose="00020600040101010101" charset="-122"/>
              </a:rPr>
              <a:t>则将无</a:t>
            </a:r>
            <a:r>
              <a:rPr lang="zh-TW" altLang="en-US" sz="2800" dirty="0">
                <a:latin typeface="Arial" panose="020B0604020202020204" pitchFamily="34" charset="0"/>
                <a:ea typeface="汉仪旗黑-55简" panose="00020600040101010101" charset="-122"/>
              </a:rPr>
              <a:t>法有效解</a:t>
            </a:r>
            <a:r>
              <a:rPr lang="zh-CN" altLang="en-US" sz="2800" dirty="0">
                <a:latin typeface="Arial" panose="020B0604020202020204" pitchFamily="34" charset="0"/>
                <a:ea typeface="汉仪旗黑-55简" panose="00020600040101010101" charset="-122"/>
              </a:rPr>
              <a:t>决问题。</a:t>
            </a:r>
            <a:endParaRPr lang="zh-TW" altLang="en-US" sz="2800" dirty="0">
              <a:latin typeface="Arial" panose="020B0604020202020204" pitchFamily="34" charset="0"/>
              <a:ea typeface="汉仪旗黑-55简" panose="00020600040101010101" charset="-122"/>
            </a:endParaRPr>
          </a:p>
        </p:txBody>
      </p:sp>
      <p:sp>
        <p:nvSpPr>
          <p:cNvPr id="237574" name="文本框 237573"/>
          <p:cNvSpPr txBox="1"/>
          <p:nvPr/>
        </p:nvSpPr>
        <p:spPr>
          <a:xfrm>
            <a:off x="4876800" y="4330700"/>
            <a:ext cx="4101465" cy="1383665"/>
          </a:xfrm>
          <a:prstGeom prst="rect">
            <a:avLst/>
          </a:prstGeom>
          <a:noFill/>
          <a:ln w="12700">
            <a:noFill/>
          </a:ln>
        </p:spPr>
        <p:txBody>
          <a:bodyPr wrap="none" anchor="t" anchorCtr="0">
            <a:spAutoFit/>
          </a:bodyPr>
          <a:p>
            <a:r>
              <a:rPr lang="zh-TW" altLang="en-US" sz="2800" dirty="0">
                <a:latin typeface="Arial" panose="020B0604020202020204" pitchFamily="34" charset="0"/>
                <a:ea typeface="汉仪旗黑-55简" panose="00020600040101010101" charset="-122"/>
              </a:rPr>
              <a:t>面</a:t>
            </a:r>
            <a:r>
              <a:rPr lang="zh-CN" altLang="en-US" sz="2800" dirty="0">
                <a:latin typeface="Arial" panose="020B0604020202020204" pitchFamily="34" charset="0"/>
                <a:ea typeface="汉仪旗黑-55简" panose="00020600040101010101" charset="-122"/>
              </a:rPr>
              <a:t>对问题应群策群力</a:t>
            </a:r>
            <a:r>
              <a:rPr lang="zh-TW" altLang="en-US" sz="2800" dirty="0">
                <a:latin typeface="Arial" panose="020B0604020202020204" pitchFamily="34" charset="0"/>
                <a:ea typeface="汉仪旗黑-55简" panose="00020600040101010101" charset="-122"/>
              </a:rPr>
              <a:t>，</a:t>
            </a:r>
            <a:endParaRPr lang="zh-TW" altLang="en-US" sz="2800" dirty="0">
              <a:latin typeface="Arial" panose="020B0604020202020204" pitchFamily="34" charset="0"/>
              <a:ea typeface="汉仪旗黑-55简" panose="00020600040101010101" charset="-122"/>
            </a:endParaRPr>
          </a:p>
          <a:p>
            <a:r>
              <a:rPr lang="zh-TW" altLang="en-US" sz="2800" dirty="0">
                <a:latin typeface="Arial" panose="020B0604020202020204" pitchFamily="34" charset="0"/>
                <a:ea typeface="汉仪旗黑-55简" panose="00020600040101010101" charset="-122"/>
              </a:rPr>
              <a:t>互相</a:t>
            </a:r>
            <a:r>
              <a:rPr lang="zh-CN" altLang="en-US" sz="2800" dirty="0">
                <a:latin typeface="Arial" panose="020B0604020202020204" pitchFamily="34" charset="0"/>
                <a:ea typeface="汉仪旗黑-55简" panose="00020600040101010101" charset="-122"/>
              </a:rPr>
              <a:t>帮</a:t>
            </a:r>
            <a:r>
              <a:rPr lang="zh-TW" altLang="en-US" sz="2800" dirty="0">
                <a:latin typeface="Arial" panose="020B0604020202020204" pitchFamily="34" charset="0"/>
                <a:ea typeface="汉仪旗黑-55简" panose="00020600040101010101" charset="-122"/>
              </a:rPr>
              <a:t>助</a:t>
            </a:r>
            <a:r>
              <a:rPr lang="zh-CN" altLang="en-US" sz="2800" dirty="0">
                <a:latin typeface="Arial" panose="020B0604020202020204" pitchFamily="34" charset="0"/>
                <a:ea typeface="汉仪旗黑-55简" panose="00020600040101010101" charset="-122"/>
              </a:rPr>
              <a:t>、</a:t>
            </a:r>
            <a:r>
              <a:rPr lang="zh-TW" altLang="en-US" sz="2800" dirty="0">
                <a:latin typeface="Arial" panose="020B0604020202020204" pitchFamily="34" charset="0"/>
                <a:ea typeface="汉仪旗黑-55简" panose="00020600040101010101" charset="-122"/>
              </a:rPr>
              <a:t>相互</a:t>
            </a:r>
            <a:r>
              <a:rPr lang="zh-CN" altLang="en-US" sz="2800" dirty="0">
                <a:latin typeface="Arial" panose="020B0604020202020204" pitchFamily="34" charset="0"/>
                <a:ea typeface="汉仪旗黑-55简" panose="00020600040101010101" charset="-122"/>
              </a:rPr>
              <a:t>提拔</a:t>
            </a:r>
            <a:r>
              <a:rPr lang="zh-TW" altLang="en-US" sz="2800" dirty="0">
                <a:latin typeface="Arial" panose="020B0604020202020204" pitchFamily="34" charset="0"/>
                <a:ea typeface="汉仪旗黑-55简" panose="00020600040101010101" charset="-122"/>
              </a:rPr>
              <a:t>、</a:t>
            </a:r>
            <a:endParaRPr lang="zh-TW" altLang="en-US" sz="2800" dirty="0">
              <a:latin typeface="Arial" panose="020B0604020202020204" pitchFamily="34" charset="0"/>
              <a:ea typeface="汉仪旗黑-55简" panose="00020600040101010101" charset="-122"/>
            </a:endParaRPr>
          </a:p>
          <a:p>
            <a:r>
              <a:rPr lang="zh-TW" altLang="en-US" sz="2800" dirty="0">
                <a:latin typeface="Arial" panose="020B0604020202020204" pitchFamily="34" charset="0"/>
                <a:ea typeface="汉仪旗黑-55简" panose="00020600040101010101" charset="-122"/>
              </a:rPr>
              <a:t>如此才能</a:t>
            </a:r>
            <a:r>
              <a:rPr lang="zh-CN" altLang="en-US" sz="2800" dirty="0">
                <a:latin typeface="Arial" panose="020B0604020202020204" pitchFamily="34" charset="0"/>
                <a:ea typeface="汉仪旗黑-55简" panose="00020600040101010101" charset="-122"/>
              </a:rPr>
              <a:t>彻底</a:t>
            </a:r>
            <a:r>
              <a:rPr lang="zh-TW" altLang="en-US" sz="2800" dirty="0">
                <a:latin typeface="Arial" panose="020B0604020202020204" pitchFamily="34" charset="0"/>
                <a:ea typeface="汉仪旗黑-55简" panose="00020600040101010101" charset="-122"/>
              </a:rPr>
              <a:t>解</a:t>
            </a:r>
            <a:r>
              <a:rPr lang="zh-CN" altLang="en-US" sz="2800" dirty="0">
                <a:latin typeface="Arial" panose="020B0604020202020204" pitchFamily="34" charset="0"/>
                <a:ea typeface="汉仪旗黑-55简" panose="00020600040101010101" charset="-122"/>
              </a:rPr>
              <a:t>决问题。</a:t>
            </a:r>
            <a:endParaRPr lang="zh-TW" altLang="en-US" sz="2800" dirty="0">
              <a:latin typeface="Arial" panose="020B0604020202020204" pitchFamily="34" charset="0"/>
              <a:ea typeface="汉仪旗黑-55简" panose="00020600040101010101" charset="-122"/>
            </a:endParaRPr>
          </a:p>
        </p:txBody>
      </p:sp>
      <p:sp>
        <p:nvSpPr>
          <p:cNvPr id="237575"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标题 238593"/>
          <p:cNvSpPr>
            <a:spLocks noGrp="1"/>
          </p:cNvSpPr>
          <p:nvPr>
            <p:ph type="title"/>
          </p:nvPr>
        </p:nvSpPr>
        <p:spPr>
          <a:xfrm>
            <a:off x="3563938" y="404813"/>
            <a:ext cx="4537075" cy="971550"/>
          </a:xfrm>
          <a:ln/>
        </p:spPr>
        <p:txBody>
          <a:bodyPr anchor="ctr" anchorCtr="0"/>
          <a:p>
            <a:r>
              <a:rPr lang="zh-TW" altLang="en-US" dirty="0">
                <a:solidFill>
                  <a:srgbClr val="FFFF00"/>
                </a:solidFill>
                <a:effectLst/>
                <a:latin typeface="Arial" panose="020B0604020202020204" pitchFamily="34" charset="0"/>
                <a:ea typeface="汉仪文黑-85W" panose="00020600040101010101" charset="-122"/>
              </a:rPr>
              <a:t>何谓8</a:t>
            </a:r>
            <a:r>
              <a:rPr lang="en-US" altLang="zh-TW">
                <a:solidFill>
                  <a:srgbClr val="FFFF00"/>
                </a:solidFill>
                <a:effectLst/>
                <a:latin typeface="Arial" panose="020B0604020202020204" pitchFamily="34" charset="0"/>
                <a:ea typeface="汉仪文黑-85W" panose="00020600040101010101" charset="-122"/>
              </a:rPr>
              <a:t>D</a:t>
            </a:r>
            <a:endParaRPr lang="en-US" altLang="zh-CN">
              <a:solidFill>
                <a:srgbClr val="FFFF00"/>
              </a:solidFill>
              <a:effectLst/>
              <a:latin typeface="Arial" panose="020B0604020202020204" pitchFamily="34" charset="0"/>
              <a:ea typeface="汉仪文黑-85W" panose="00020600040101010101" charset="-122"/>
            </a:endParaRPr>
          </a:p>
        </p:txBody>
      </p:sp>
      <p:sp>
        <p:nvSpPr>
          <p:cNvPr id="238595" name="文本占位符 238594"/>
          <p:cNvSpPr>
            <a:spLocks noGrp="1"/>
          </p:cNvSpPr>
          <p:nvPr>
            <p:ph type="body" idx="1"/>
          </p:nvPr>
        </p:nvSpPr>
        <p:spPr>
          <a:xfrm>
            <a:off x="1066800" y="1981200"/>
            <a:ext cx="7543800" cy="4616450"/>
          </a:xfrm>
          <a:ln/>
        </p:spPr>
        <p:txBody>
          <a:bodyPr vert="horz" wrap="square" lIns="91440" tIns="45720" rIns="91440" bIns="45720" anchor="t" anchorCtr="0"/>
          <a:p>
            <a:pPr>
              <a:buClr>
                <a:srgbClr val="FF9900"/>
              </a:buClr>
            </a:pPr>
            <a:r>
              <a:rPr lang="zh-TW" altLang="en-US" sz="2600" b="1" dirty="0">
                <a:effectLst/>
                <a:latin typeface="Arial" panose="020B0604020202020204" pitchFamily="34" charset="0"/>
                <a:ea typeface="汉仪旗黑-55简" panose="00020600040101010101" charset="-122"/>
              </a:rPr>
              <a:t>此方式须</a:t>
            </a:r>
            <a:r>
              <a:rPr lang="zh-CN" altLang="en-US" sz="2600" b="1" dirty="0">
                <a:effectLst/>
                <a:latin typeface="Arial" panose="020B0604020202020204" pitchFamily="34" charset="0"/>
                <a:ea typeface="汉仪旗黑-55简" panose="00020600040101010101" charset="-122"/>
              </a:rPr>
              <a:t>通过</a:t>
            </a:r>
            <a:r>
              <a:rPr lang="zh-TW" altLang="en-US" sz="2600" b="1" dirty="0">
                <a:effectLst/>
                <a:latin typeface="Arial" panose="020B0604020202020204" pitchFamily="34" charset="0"/>
                <a:ea typeface="汉仪旗黑-55简" panose="00020600040101010101" charset="-122"/>
              </a:rPr>
              <a:t>“8</a:t>
            </a:r>
            <a:r>
              <a:rPr lang="en-US" altLang="zh-TW" sz="2600" b="1">
                <a:effectLst/>
                <a:latin typeface="Arial" panose="020B0604020202020204" pitchFamily="34" charset="0"/>
                <a:ea typeface="汉仪旗黑-55简" panose="00020600040101010101" charset="-122"/>
              </a:rPr>
              <a:t>D </a:t>
            </a:r>
            <a:r>
              <a:rPr lang="zh-CN" altLang="en-US" sz="2600" b="1">
                <a:effectLst/>
                <a:latin typeface="Arial" panose="020B0604020202020204" pitchFamily="34" charset="0"/>
                <a:ea typeface="汉仪旗黑-55简" panose="00020600040101010101" charset="-122"/>
              </a:rPr>
              <a:t>报</a:t>
            </a:r>
            <a:r>
              <a:rPr lang="zh-TW" altLang="en-US" sz="2600" b="1" dirty="0">
                <a:effectLst/>
                <a:latin typeface="Arial" panose="020B0604020202020204" pitchFamily="34" charset="0"/>
                <a:ea typeface="汉仪旗黑-55简" panose="00020600040101010101" charset="-122"/>
              </a:rPr>
              <a:t>告”。</a:t>
            </a:r>
            <a:endParaRPr lang="zh-TW" altLang="en-US" sz="2600" b="1" dirty="0">
              <a:effectLst/>
              <a:latin typeface="Arial" panose="020B0604020202020204" pitchFamily="34" charset="0"/>
              <a:ea typeface="汉仪旗黑-55简" panose="00020600040101010101" charset="-122"/>
            </a:endParaRPr>
          </a:p>
          <a:p>
            <a:pPr>
              <a:buClr>
                <a:srgbClr val="FF9900"/>
              </a:buClr>
            </a:pPr>
            <a:r>
              <a:rPr lang="zh-TW" altLang="en-US" sz="2600" b="1" dirty="0">
                <a:effectLst/>
                <a:latin typeface="Arial" panose="020B0604020202020204" pitchFamily="34" charset="0"/>
                <a:ea typeface="汉仪旗黑-55简" panose="00020600040101010101" charset="-122"/>
              </a:rPr>
              <a:t>所</a:t>
            </a:r>
            <a:r>
              <a:rPr lang="zh-CN" altLang="en-US" sz="2600" b="1">
                <a:effectLst/>
                <a:latin typeface="Arial" panose="020B0604020202020204" pitchFamily="34" charset="0"/>
                <a:ea typeface="汉仪旗黑-55简" panose="00020600040101010101" charset="-122"/>
              </a:rPr>
              <a:t>谓</a:t>
            </a:r>
            <a:r>
              <a:rPr lang="zh-TW" altLang="en-US" sz="2600" b="1" dirty="0">
                <a:effectLst/>
                <a:latin typeface="Arial" panose="020B0604020202020204" pitchFamily="34" charset="0"/>
                <a:ea typeface="汉仪旗黑-55简" panose="00020600040101010101" charset="-122"/>
              </a:rPr>
              <a:t>“八</a:t>
            </a:r>
            <a:r>
              <a:rPr lang="zh-CN" altLang="en-US" sz="2600" b="1">
                <a:effectLst/>
                <a:latin typeface="Arial" panose="020B0604020202020204" pitchFamily="34" charset="0"/>
                <a:ea typeface="汉仪旗黑-55简" panose="00020600040101010101" charset="-122"/>
              </a:rPr>
              <a:t>个</a:t>
            </a:r>
            <a:r>
              <a:rPr lang="zh-TW" altLang="en-US" sz="2600" b="1" dirty="0">
                <a:effectLst/>
                <a:latin typeface="Arial" panose="020B0604020202020204" pitchFamily="34" charset="0"/>
                <a:ea typeface="汉仪旗黑-55简" panose="00020600040101010101" charset="-122"/>
              </a:rPr>
              <a:t>步</a:t>
            </a:r>
            <a:r>
              <a:rPr lang="zh-CN" altLang="en-US" sz="2600" b="1">
                <a:effectLst/>
                <a:latin typeface="Arial" panose="020B0604020202020204" pitchFamily="34" charset="0"/>
                <a:ea typeface="汉仪旗黑-55简" panose="00020600040101010101" charset="-122"/>
              </a:rPr>
              <a:t>骤</a:t>
            </a:r>
            <a:r>
              <a:rPr lang="zh-TW" altLang="en-US" sz="2600" b="1" dirty="0">
                <a:effectLst/>
                <a:latin typeface="Arial" panose="020B0604020202020204" pitchFamily="34" charset="0"/>
                <a:ea typeface="汉仪旗黑-55简" panose="00020600040101010101" charset="-122"/>
              </a:rPr>
              <a:t>”,其每</a:t>
            </a:r>
            <a:r>
              <a:rPr lang="zh-CN" altLang="en-US" sz="2600" b="1">
                <a:effectLst/>
                <a:latin typeface="Arial" panose="020B0604020202020204" pitchFamily="34" charset="0"/>
                <a:ea typeface="汉仪旗黑-55简" panose="00020600040101010101" charset="-122"/>
              </a:rPr>
              <a:t>个</a:t>
            </a:r>
            <a:r>
              <a:rPr lang="zh-TW" altLang="en-US" sz="2600" b="1" dirty="0">
                <a:effectLst/>
                <a:latin typeface="Arial" panose="020B0604020202020204" pitchFamily="34" charset="0"/>
                <a:ea typeface="汉仪旗黑-55简" panose="00020600040101010101" charset="-122"/>
              </a:rPr>
              <a:t>步</a:t>
            </a:r>
            <a:r>
              <a:rPr lang="zh-CN" altLang="en-US" sz="2600" b="1">
                <a:effectLst/>
                <a:latin typeface="Arial" panose="020B0604020202020204" pitchFamily="34" charset="0"/>
                <a:ea typeface="汉仪旗黑-55简" panose="00020600040101010101" charset="-122"/>
              </a:rPr>
              <a:t>骤</a:t>
            </a:r>
            <a:r>
              <a:rPr lang="zh-TW" altLang="en-US" sz="2600" b="1" dirty="0">
                <a:effectLst/>
                <a:latin typeface="Arial" panose="020B0604020202020204" pitchFamily="34" charset="0"/>
                <a:ea typeface="汉仪旗黑-55简" panose="00020600040101010101" charset="-122"/>
              </a:rPr>
              <a:t>意</a:t>
            </a:r>
            <a:r>
              <a:rPr lang="zh-CN" altLang="en-US" sz="2600" b="1">
                <a:effectLst/>
                <a:latin typeface="Arial" panose="020B0604020202020204" pitchFamily="34" charset="0"/>
                <a:ea typeface="汉仪旗黑-55简" panose="00020600040101010101" charset="-122"/>
              </a:rPr>
              <a:t>义</a:t>
            </a:r>
            <a:r>
              <a:rPr lang="zh-TW" altLang="en-US" sz="2600" b="1" dirty="0">
                <a:effectLst/>
                <a:latin typeface="Arial" panose="020B0604020202020204" pitchFamily="34" charset="0"/>
                <a:ea typeface="汉仪旗黑-55简" panose="00020600040101010101" charset="-122"/>
              </a:rPr>
              <a:t>及其流程</a:t>
            </a:r>
            <a:r>
              <a:rPr lang="zh-CN" altLang="en-US" sz="2600" b="1" dirty="0">
                <a:effectLst/>
                <a:latin typeface="Arial" panose="020B0604020202020204" pitchFamily="34" charset="0"/>
                <a:ea typeface="汉仪旗黑-55简" panose="00020600040101010101" charset="-122"/>
              </a:rPr>
              <a:t>请参阅</a:t>
            </a:r>
            <a:r>
              <a:rPr lang="zh-TW" altLang="en-US" sz="2600" b="1" dirty="0">
                <a:effectLst/>
                <a:latin typeface="Arial" panose="020B0604020202020204" pitchFamily="34" charset="0"/>
                <a:ea typeface="汉仪旗黑-55简" panose="00020600040101010101" charset="-122"/>
              </a:rPr>
              <a:t>附</a:t>
            </a:r>
            <a:r>
              <a:rPr lang="zh-CN" altLang="en-US" sz="2600" b="1">
                <a:effectLst/>
                <a:latin typeface="Arial" panose="020B0604020202020204" pitchFamily="34" charset="0"/>
                <a:ea typeface="汉仪旗黑-55简" panose="00020600040101010101" charset="-122"/>
              </a:rPr>
              <a:t>图</a:t>
            </a:r>
            <a:r>
              <a:rPr lang="zh-TW" altLang="en-US" sz="2600" b="1" dirty="0">
                <a:effectLst/>
                <a:latin typeface="Arial" panose="020B0604020202020204" pitchFamily="34" charset="0"/>
                <a:ea typeface="汉仪旗黑-55简" panose="00020600040101010101" charset="-122"/>
              </a:rPr>
              <a:t>.</a:t>
            </a:r>
            <a:r>
              <a:rPr lang="zh-CN" altLang="en-US" sz="2600" b="1" dirty="0">
                <a:effectLst/>
                <a:latin typeface="Arial" panose="020B0604020202020204" pitchFamily="34" charset="0"/>
                <a:ea typeface="汉仪旗黑-55简" panose="00020600040101010101" charset="-122"/>
              </a:rPr>
              <a:t>该图虽</a:t>
            </a:r>
            <a:r>
              <a:rPr lang="zh-TW" altLang="en-US" sz="2600" b="1" dirty="0">
                <a:effectLst/>
                <a:latin typeface="Arial" panose="020B0604020202020204" pitchFamily="34" charset="0"/>
                <a:ea typeface="汉仪旗黑-55简" panose="00020600040101010101" charset="-122"/>
              </a:rPr>
              <a:t>已列出解</a:t>
            </a:r>
            <a:r>
              <a:rPr lang="zh-CN" altLang="en-US" sz="2600" b="1" dirty="0">
                <a:effectLst/>
                <a:latin typeface="Arial" panose="020B0604020202020204" pitchFamily="34" charset="0"/>
                <a:ea typeface="汉仪旗黑-55简" panose="00020600040101010101" charset="-122"/>
              </a:rPr>
              <a:t>决问题</a:t>
            </a:r>
            <a:r>
              <a:rPr lang="zh-TW" altLang="en-US" sz="2600" b="1" dirty="0">
                <a:effectLst/>
                <a:latin typeface="Arial" panose="020B0604020202020204" pitchFamily="34" charset="0"/>
                <a:ea typeface="汉仪旗黑-55简" panose="00020600040101010101" charset="-122"/>
              </a:rPr>
              <a:t>的各</a:t>
            </a:r>
            <a:r>
              <a:rPr lang="zh-CN" altLang="en-US" sz="2600" b="1">
                <a:effectLst/>
                <a:latin typeface="Arial" panose="020B0604020202020204" pitchFamily="34" charset="0"/>
                <a:ea typeface="汉仪旗黑-55简" panose="00020600040101010101" charset="-122"/>
              </a:rPr>
              <a:t>个</a:t>
            </a:r>
            <a:r>
              <a:rPr lang="zh-TW" altLang="en-US" sz="2600" b="1" dirty="0">
                <a:effectLst/>
                <a:latin typeface="Arial" panose="020B0604020202020204" pitchFamily="34" charset="0"/>
                <a:ea typeface="汉仪旗黑-55简" panose="00020600040101010101" charset="-122"/>
              </a:rPr>
              <a:t>步</a:t>
            </a:r>
            <a:r>
              <a:rPr lang="zh-CN" altLang="en-US" sz="2600" b="1">
                <a:effectLst/>
                <a:latin typeface="Arial" panose="020B0604020202020204" pitchFamily="34" charset="0"/>
                <a:ea typeface="汉仪旗黑-55简" panose="00020600040101010101" charset="-122"/>
              </a:rPr>
              <a:t>骤</a:t>
            </a:r>
            <a:r>
              <a:rPr lang="zh-TW" altLang="en-US" sz="2600" b="1" dirty="0">
                <a:effectLst/>
                <a:latin typeface="Arial" panose="020B0604020202020204" pitchFamily="34" charset="0"/>
                <a:ea typeface="汉仪旗黑-55简" panose="00020600040101010101" charset="-122"/>
              </a:rPr>
              <a:t>，但各</a:t>
            </a:r>
            <a:r>
              <a:rPr lang="zh-CN" altLang="en-US" sz="2600" b="1">
                <a:effectLst/>
                <a:latin typeface="Arial" panose="020B0604020202020204" pitchFamily="34" charset="0"/>
                <a:ea typeface="汉仪旗黑-55简" panose="00020600040101010101" charset="-122"/>
              </a:rPr>
              <a:t>个</a:t>
            </a:r>
            <a:r>
              <a:rPr lang="zh-TW" altLang="en-US" sz="2600" b="1" dirty="0">
                <a:effectLst/>
                <a:latin typeface="Arial" panose="020B0604020202020204" pitchFamily="34" charset="0"/>
                <a:ea typeface="汉仪旗黑-55简" panose="00020600040101010101" charset="-122"/>
              </a:rPr>
              <a:t>步</a:t>
            </a:r>
            <a:r>
              <a:rPr lang="zh-CN" altLang="en-US" sz="2600" b="1">
                <a:effectLst/>
                <a:latin typeface="Arial" panose="020B0604020202020204" pitchFamily="34" charset="0"/>
                <a:ea typeface="汉仪旗黑-55简" panose="00020600040101010101" charset="-122"/>
              </a:rPr>
              <a:t>骤</a:t>
            </a:r>
            <a:r>
              <a:rPr lang="zh-TW" altLang="en-US" sz="2600" b="1" dirty="0">
                <a:effectLst/>
                <a:latin typeface="Arial" panose="020B0604020202020204" pitchFamily="34" charset="0"/>
                <a:ea typeface="汉仪旗黑-55简" panose="00020600040101010101" charset="-122"/>
              </a:rPr>
              <a:t>的先后顺序可</a:t>
            </a:r>
            <a:r>
              <a:rPr lang="zh-CN" altLang="en-US" sz="2600" b="1" dirty="0">
                <a:effectLst/>
                <a:latin typeface="Arial" panose="020B0604020202020204" pitchFamily="34" charset="0"/>
                <a:ea typeface="汉仪旗黑-55简" panose="00020600040101010101" charset="-122"/>
              </a:rPr>
              <a:t>视问题</a:t>
            </a:r>
            <a:r>
              <a:rPr lang="zh-TW" altLang="en-US" sz="2600" b="1" dirty="0">
                <a:effectLst/>
                <a:latin typeface="Arial" panose="020B0604020202020204" pitchFamily="34" charset="0"/>
                <a:ea typeface="汉仪旗黑-55简" panose="00020600040101010101" charset="-122"/>
              </a:rPr>
              <a:t>的困</a:t>
            </a:r>
            <a:r>
              <a:rPr lang="zh-CN" altLang="en-US" sz="2600" b="1">
                <a:effectLst/>
                <a:latin typeface="Arial" panose="020B0604020202020204" pitchFamily="34" charset="0"/>
                <a:ea typeface="汉仪旗黑-55简" panose="00020600040101010101" charset="-122"/>
              </a:rPr>
              <a:t>难</a:t>
            </a:r>
            <a:r>
              <a:rPr lang="zh-TW" altLang="en-US" sz="2600" b="1" dirty="0">
                <a:effectLst/>
                <a:latin typeface="Arial" panose="020B0604020202020204" pitchFamily="34" charset="0"/>
                <a:ea typeface="汉仪旗黑-55简" panose="00020600040101010101" charset="-122"/>
              </a:rPr>
              <a:t>度及</a:t>
            </a:r>
            <a:r>
              <a:rPr lang="zh-CN" altLang="en-US" sz="2600" b="1" dirty="0">
                <a:effectLst/>
                <a:latin typeface="Arial" panose="020B0604020202020204" pitchFamily="34" charset="0"/>
                <a:ea typeface="汉仪旗黑-55简" panose="00020600040101010101" charset="-122"/>
              </a:rPr>
              <a:t>复杂</a:t>
            </a:r>
            <a:r>
              <a:rPr lang="zh-TW" altLang="en-US" sz="2600" b="1" dirty="0">
                <a:effectLst/>
                <a:latin typeface="Arial" panose="020B0604020202020204" pitchFamily="34" charset="0"/>
                <a:ea typeface="汉仪旗黑-55简" panose="00020600040101010101" charset="-122"/>
              </a:rPr>
              <a:t>程度而</a:t>
            </a:r>
            <a:r>
              <a:rPr lang="zh-CN" altLang="en-US" sz="2600" b="1">
                <a:effectLst/>
                <a:latin typeface="Arial" panose="020B0604020202020204" pitchFamily="34" charset="0"/>
                <a:ea typeface="汉仪旗黑-55简" panose="00020600040101010101" charset="-122"/>
              </a:rPr>
              <a:t>异</a:t>
            </a:r>
            <a:r>
              <a:rPr lang="zh-TW" altLang="en-US" sz="2600" b="1" dirty="0">
                <a:effectLst/>
                <a:latin typeface="Arial" panose="020B0604020202020204" pitchFamily="34" charset="0"/>
                <a:ea typeface="汉仪旗黑-55简" panose="00020600040101010101" charset="-122"/>
              </a:rPr>
              <a:t>,不必拘泥于</a:t>
            </a:r>
            <a:r>
              <a:rPr lang="zh-CN" altLang="en-US" sz="2600" b="1">
                <a:effectLst/>
                <a:latin typeface="Arial" panose="020B0604020202020204" pitchFamily="34" charset="0"/>
                <a:ea typeface="汉仪旗黑-55简" panose="00020600040101010101" charset="-122"/>
              </a:rPr>
              <a:t>图</a:t>
            </a:r>
            <a:r>
              <a:rPr lang="zh-TW" altLang="en-US" sz="2600" b="1" dirty="0">
                <a:effectLst/>
                <a:latin typeface="Arial" panose="020B0604020202020204" pitchFamily="34" charset="0"/>
                <a:ea typeface="汉仪旗黑-55简" panose="00020600040101010101" charset="-122"/>
              </a:rPr>
              <a:t>示顺序.且</a:t>
            </a:r>
            <a:r>
              <a:rPr lang="zh-CN" altLang="en-US" sz="2600" b="1" dirty="0">
                <a:effectLst/>
                <a:latin typeface="Arial" panose="020B0604020202020204" pitchFamily="34" charset="0"/>
                <a:ea typeface="汉仪旗黑-55简" panose="00020600040101010101" charset="-122"/>
              </a:rPr>
              <a:t>问题</a:t>
            </a:r>
            <a:r>
              <a:rPr lang="zh-TW" altLang="en-US" sz="2600" b="1" dirty="0">
                <a:effectLst/>
                <a:latin typeface="Arial" panose="020B0604020202020204" pitchFamily="34" charset="0"/>
                <a:ea typeface="汉仪旗黑-55简" panose="00020600040101010101" charset="-122"/>
              </a:rPr>
              <a:t>解</a:t>
            </a:r>
            <a:r>
              <a:rPr lang="zh-CN" altLang="en-US" sz="2600" b="1" dirty="0">
                <a:effectLst/>
                <a:latin typeface="Arial" panose="020B0604020202020204" pitchFamily="34" charset="0"/>
                <a:ea typeface="汉仪旗黑-55简" panose="00020600040101010101" charset="-122"/>
              </a:rPr>
              <a:t>决经过应</a:t>
            </a:r>
            <a:r>
              <a:rPr lang="zh-TW" altLang="en-US" sz="2600" b="1" dirty="0">
                <a:effectLst/>
                <a:latin typeface="Arial" panose="020B0604020202020204" pitchFamily="34" charset="0"/>
                <a:ea typeface="汉仪旗黑-55简" panose="00020600040101010101" charset="-122"/>
              </a:rPr>
              <a:t>有</a:t>
            </a:r>
            <a:r>
              <a:rPr lang="zh-CN" altLang="en-US" sz="2600" b="1">
                <a:effectLst/>
                <a:latin typeface="Arial" panose="020B0604020202020204" pitchFamily="34" charset="0"/>
                <a:ea typeface="汉仪旗黑-55简" panose="00020600040101010101" charset="-122"/>
              </a:rPr>
              <a:t>书</a:t>
            </a:r>
            <a:r>
              <a:rPr lang="zh-TW" altLang="en-US" sz="2600" b="1" dirty="0">
                <a:effectLst/>
                <a:latin typeface="Arial" panose="020B0604020202020204" pitchFamily="34" charset="0"/>
                <a:ea typeface="汉仪旗黑-55简" panose="00020600040101010101" charset="-122"/>
              </a:rPr>
              <a:t>面</a:t>
            </a:r>
            <a:r>
              <a:rPr lang="zh-CN" altLang="en-US" sz="2600" b="1" dirty="0">
                <a:effectLst/>
                <a:latin typeface="Arial" panose="020B0604020202020204" pitchFamily="34" charset="0"/>
                <a:ea typeface="汉仪旗黑-55简" panose="00020600040101010101" charset="-122"/>
              </a:rPr>
              <a:t>记录</a:t>
            </a:r>
            <a:r>
              <a:rPr lang="zh-TW" altLang="en-US" sz="2600" b="1" dirty="0">
                <a:effectLst/>
                <a:latin typeface="Arial" panose="020B0604020202020204" pitchFamily="34" charset="0"/>
                <a:ea typeface="汉仪旗黑-55简" panose="00020600040101010101" charset="-122"/>
              </a:rPr>
              <a:t>.</a:t>
            </a:r>
            <a:endParaRPr lang="zh-TW" altLang="en-US" sz="2600" b="1" dirty="0">
              <a:effectLst/>
              <a:latin typeface="Arial" panose="020B0604020202020204" pitchFamily="34" charset="0"/>
              <a:ea typeface="汉仪旗黑-55简" panose="00020600040101010101" charset="-122"/>
            </a:endParaRPr>
          </a:p>
          <a:p>
            <a:pPr>
              <a:buClr>
                <a:srgbClr val="FF9900"/>
              </a:buClr>
            </a:pPr>
            <a:r>
              <a:rPr lang="zh-CN" altLang="en-US" sz="2600" b="1" dirty="0">
                <a:effectLst/>
                <a:latin typeface="Arial" panose="020B0604020202020204" pitchFamily="34" charset="0"/>
                <a:ea typeface="汉仪旗黑-55简" panose="00020600040101010101" charset="-122"/>
              </a:rPr>
              <a:t>如：</a:t>
            </a:r>
            <a:r>
              <a:rPr lang="zh-TW" altLang="en-US" sz="2600" b="1" dirty="0">
                <a:effectLst/>
                <a:latin typeface="Arial" panose="020B0604020202020204" pitchFamily="34" charset="0"/>
                <a:ea typeface="汉仪旗黑-55简" panose="00020600040101010101" charset="-122"/>
              </a:rPr>
              <a:t>某一</a:t>
            </a:r>
            <a:r>
              <a:rPr lang="zh-CN" altLang="en-US" sz="2600" b="1" dirty="0">
                <a:effectLst/>
                <a:latin typeface="Arial" panose="020B0604020202020204" pitchFamily="34" charset="0"/>
                <a:ea typeface="汉仪旗黑-55简" panose="00020600040101010101" charset="-122"/>
              </a:rPr>
              <a:t>问题发</a:t>
            </a:r>
            <a:r>
              <a:rPr lang="zh-TW" altLang="en-US" sz="2600" b="1" dirty="0">
                <a:effectLst/>
                <a:latin typeface="Arial" panose="020B0604020202020204" pitchFamily="34" charset="0"/>
                <a:ea typeface="汉仪旗黑-55简" panose="00020600040101010101" charset="-122"/>
              </a:rPr>
              <a:t>生及</a:t>
            </a:r>
            <a:r>
              <a:rPr lang="zh-CN" altLang="en-US" sz="2600" b="1" dirty="0">
                <a:effectLst/>
                <a:latin typeface="Arial" panose="020B0604020202020204" pitchFamily="34" charset="0"/>
                <a:ea typeface="汉仪旗黑-55简" panose="00020600040101010101" charset="-122"/>
              </a:rPr>
              <a:t>团队组</a:t>
            </a:r>
            <a:r>
              <a:rPr lang="zh-TW" altLang="en-US" sz="2600" b="1" dirty="0">
                <a:effectLst/>
                <a:latin typeface="Arial" panose="020B0604020202020204" pitchFamily="34" charset="0"/>
                <a:ea typeface="汉仪旗黑-55简" panose="00020600040101010101" charset="-122"/>
              </a:rPr>
              <a:t>成</a:t>
            </a:r>
            <a:r>
              <a:rPr lang="zh-CN" altLang="en-US" sz="2600" b="1">
                <a:effectLst/>
                <a:latin typeface="Arial" panose="020B0604020202020204" pitchFamily="34" charset="0"/>
                <a:ea typeface="汉仪旗黑-55简" panose="00020600040101010101" charset="-122"/>
              </a:rPr>
              <a:t>时</a:t>
            </a:r>
            <a:r>
              <a:rPr lang="zh-TW" altLang="en-US" sz="2600" b="1" dirty="0">
                <a:effectLst/>
                <a:latin typeface="Arial" panose="020B0604020202020204" pitchFamily="34" charset="0"/>
                <a:ea typeface="汉仪旗黑-55简" panose="00020600040101010101" charset="-122"/>
              </a:rPr>
              <a:t>,可能制造人</a:t>
            </a:r>
            <a:r>
              <a:rPr lang="zh-CN" altLang="en-US" sz="2600" b="1">
                <a:effectLst/>
                <a:latin typeface="Arial" panose="020B0604020202020204" pitchFamily="34" charset="0"/>
                <a:ea typeface="汉仪旗黑-55简" panose="00020600040101010101" charset="-122"/>
              </a:rPr>
              <a:t>员</a:t>
            </a:r>
            <a:r>
              <a:rPr lang="zh-TW" altLang="en-US" sz="2600" b="1" dirty="0">
                <a:effectLst/>
                <a:latin typeface="Arial" panose="020B0604020202020204" pitchFamily="34" charset="0"/>
                <a:ea typeface="汉仪旗黑-55简" panose="00020600040101010101" charset="-122"/>
              </a:rPr>
              <a:t>已</a:t>
            </a:r>
            <a:r>
              <a:rPr lang="zh-CN" altLang="en-US" sz="2600" b="1">
                <a:effectLst/>
                <a:latin typeface="Arial" panose="020B0604020202020204" pitchFamily="34" charset="0"/>
                <a:ea typeface="汉仪旗黑-55简" panose="00020600040101010101" charset="-122"/>
              </a:rPr>
              <a:t>经</a:t>
            </a:r>
            <a:r>
              <a:rPr lang="zh-TW" altLang="en-US" sz="2600" b="1" dirty="0">
                <a:effectLst/>
                <a:latin typeface="Arial" panose="020B0604020202020204" pitchFamily="34" charset="0"/>
                <a:ea typeface="汉仪旗黑-55简" panose="00020600040101010101" charset="-122"/>
              </a:rPr>
              <a:t>先行采取</a:t>
            </a:r>
            <a:r>
              <a:rPr lang="zh-CN" altLang="en-US" sz="2600" b="1" dirty="0">
                <a:effectLst/>
                <a:latin typeface="Arial" panose="020B0604020202020204" pitchFamily="34" charset="0"/>
                <a:ea typeface="汉仪旗黑-55简" panose="00020600040101010101" charset="-122"/>
              </a:rPr>
              <a:t>临时对</a:t>
            </a:r>
            <a:r>
              <a:rPr lang="zh-TW" altLang="en-US" sz="2600" b="1" dirty="0">
                <a:effectLst/>
                <a:latin typeface="Arial" panose="020B0604020202020204" pitchFamily="34" charset="0"/>
                <a:ea typeface="汉仪旗黑-55简" panose="00020600040101010101" charset="-122"/>
              </a:rPr>
              <a:t>策,惟其永久解</a:t>
            </a:r>
            <a:r>
              <a:rPr lang="zh-CN" altLang="en-US" sz="2600" b="1">
                <a:effectLst/>
                <a:latin typeface="Arial" panose="020B0604020202020204" pitchFamily="34" charset="0"/>
                <a:ea typeface="汉仪旗黑-55简" panose="00020600040101010101" charset="-122"/>
              </a:rPr>
              <a:t>决</a:t>
            </a:r>
            <a:r>
              <a:rPr lang="zh-TW" altLang="en-US" sz="2600" b="1" dirty="0">
                <a:effectLst/>
                <a:latin typeface="Arial" panose="020B0604020202020204" pitchFamily="34" charset="0"/>
                <a:ea typeface="汉仪旗黑-55简" panose="00020600040101010101" charset="-122"/>
              </a:rPr>
              <a:t>方案,</a:t>
            </a:r>
            <a:r>
              <a:rPr lang="zh-CN" altLang="en-US" sz="2600" b="1">
                <a:effectLst/>
                <a:latin typeface="Arial" panose="020B0604020202020204" pitchFamily="34" charset="0"/>
                <a:ea typeface="汉仪旗黑-55简" panose="00020600040101010101" charset="-122"/>
              </a:rPr>
              <a:t>则</a:t>
            </a:r>
            <a:r>
              <a:rPr lang="zh-TW" altLang="en-US" sz="2600" b="1" dirty="0">
                <a:effectLst/>
                <a:latin typeface="Arial" panose="020B0604020202020204" pitchFamily="34" charset="0"/>
                <a:ea typeface="汉仪旗黑-55简" panose="00020600040101010101" charset="-122"/>
              </a:rPr>
              <a:t>可能尚需小</a:t>
            </a:r>
            <a:r>
              <a:rPr lang="zh-CN" altLang="en-US" sz="2600" b="1" dirty="0">
                <a:effectLst/>
                <a:latin typeface="Arial" panose="020B0604020202020204" pitchFamily="34" charset="0"/>
                <a:ea typeface="汉仪旗黑-55简" panose="00020600040101010101" charset="-122"/>
              </a:rPr>
              <a:t>组人员的</a:t>
            </a:r>
            <a:r>
              <a:rPr lang="zh-TW" altLang="en-US" sz="2600" b="1" dirty="0">
                <a:effectLst/>
                <a:latin typeface="Arial" panose="020B0604020202020204" pitchFamily="34" charset="0"/>
                <a:ea typeface="汉仪旗黑-55简" panose="00020600040101010101" charset="-122"/>
              </a:rPr>
              <a:t>共同</a:t>
            </a:r>
            <a:r>
              <a:rPr lang="zh-CN" altLang="en-US" sz="2600" b="1" dirty="0">
                <a:effectLst/>
                <a:latin typeface="Arial" panose="020B0604020202020204" pitchFamily="34" charset="0"/>
                <a:ea typeface="汉仪旗黑-55简" panose="00020600040101010101" charset="-122"/>
              </a:rPr>
              <a:t>参与</a:t>
            </a:r>
            <a:r>
              <a:rPr lang="zh-TW" altLang="en-US" sz="2600" b="1" dirty="0">
                <a:effectLst/>
                <a:latin typeface="Arial" panose="020B0604020202020204" pitchFamily="34" charset="0"/>
                <a:ea typeface="汉仪旗黑-55简" panose="00020600040101010101" charset="-122"/>
              </a:rPr>
              <a:t>,</a:t>
            </a:r>
            <a:r>
              <a:rPr lang="zh-CN" altLang="en-US" sz="2600" b="1">
                <a:effectLst/>
                <a:latin typeface="Arial" panose="020B0604020202020204" pitchFamily="34" charset="0"/>
                <a:ea typeface="汉仪旗黑-55简" panose="00020600040101010101" charset="-122"/>
              </a:rPr>
              <a:t>经</a:t>
            </a:r>
            <a:r>
              <a:rPr lang="zh-TW" altLang="en-US" sz="2600" b="1" dirty="0">
                <a:effectLst/>
                <a:latin typeface="Arial" panose="020B0604020202020204" pitchFamily="34" charset="0"/>
                <a:ea typeface="汉仪旗黑-55简" panose="00020600040101010101" charset="-122"/>
              </a:rPr>
              <a:t>多方研</a:t>
            </a:r>
            <a:r>
              <a:rPr lang="zh-CN" altLang="en-US" sz="2600" b="1">
                <a:effectLst/>
                <a:latin typeface="Arial" panose="020B0604020202020204" pitchFamily="34" charset="0"/>
                <a:ea typeface="汉仪旗黑-55简" panose="00020600040101010101" charset="-122"/>
              </a:rPr>
              <a:t>讨</a:t>
            </a:r>
            <a:r>
              <a:rPr lang="zh-TW" altLang="en-US" sz="2600" b="1" dirty="0">
                <a:effectLst/>
                <a:latin typeface="Arial" panose="020B0604020202020204" pitchFamily="34" charset="0"/>
                <a:ea typeface="汉仪旗黑-55简" panose="00020600040101010101" charset="-122"/>
              </a:rPr>
              <a:t>后</a:t>
            </a:r>
            <a:r>
              <a:rPr lang="zh-CN" altLang="en-US" sz="2600" b="1">
                <a:effectLst/>
                <a:latin typeface="Arial" panose="020B0604020202020204" pitchFamily="34" charset="0"/>
                <a:ea typeface="汉仪旗黑-55简" panose="00020600040101010101" charset="-122"/>
              </a:rPr>
              <a:t>才</a:t>
            </a:r>
            <a:r>
              <a:rPr lang="zh-TW" altLang="en-US" sz="2600" b="1" dirty="0">
                <a:effectLst/>
                <a:latin typeface="Arial" panose="020B0604020202020204" pitchFamily="34" charset="0"/>
                <a:ea typeface="汉仪旗黑-55简" panose="00020600040101010101" charset="-122"/>
              </a:rPr>
              <a:t>能</a:t>
            </a:r>
            <a:r>
              <a:rPr lang="zh-CN" altLang="en-US" sz="2600" b="1">
                <a:effectLst/>
                <a:latin typeface="Arial" panose="020B0604020202020204" pitchFamily="34" charset="0"/>
                <a:ea typeface="汉仪旗黑-55简" panose="00020600040101010101" charset="-122"/>
              </a:rPr>
              <a:t>产</a:t>
            </a:r>
            <a:r>
              <a:rPr lang="zh-TW" altLang="en-US" sz="2600" b="1" dirty="0">
                <a:effectLst/>
                <a:latin typeface="Arial" panose="020B0604020202020204" pitchFamily="34" charset="0"/>
                <a:ea typeface="汉仪旗黑-55简" panose="00020600040101010101" charset="-122"/>
              </a:rPr>
              <a:t>生。</a:t>
            </a:r>
            <a:endParaRPr lang="zh-TW" altLang="en-US" sz="2600" b="1" dirty="0">
              <a:effectLst/>
              <a:latin typeface="Arial" panose="020B0604020202020204" pitchFamily="34" charset="0"/>
              <a:ea typeface="汉仪旗黑-55简" panose="00020600040101010101" charset="-122"/>
            </a:endParaRPr>
          </a:p>
          <a:p>
            <a:pPr>
              <a:spcBef>
                <a:spcPct val="50000"/>
              </a:spcBef>
              <a:buClr>
                <a:srgbClr val="FF9900"/>
              </a:buClr>
              <a:buNone/>
            </a:pPr>
            <a:endParaRPr lang="en-US" altLang="zh-TW" sz="2600" b="1">
              <a:effectLst/>
              <a:latin typeface="Arial" panose="020B0604020202020204" pitchFamily="34" charset="0"/>
              <a:ea typeface="汉仪旗黑-55简" panose="00020600040101010101" charset="-122"/>
            </a:endParaRPr>
          </a:p>
        </p:txBody>
      </p:sp>
      <p:sp>
        <p:nvSpPr>
          <p:cNvPr id="238596"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9643" name="组合 239642"/>
          <p:cNvGrpSpPr/>
          <p:nvPr/>
        </p:nvGrpSpPr>
        <p:grpSpPr>
          <a:xfrm>
            <a:off x="1476375" y="1700213"/>
            <a:ext cx="6913563" cy="5157787"/>
            <a:chOff x="192" y="192"/>
            <a:chExt cx="5081" cy="3984"/>
          </a:xfrm>
        </p:grpSpPr>
        <p:sp>
          <p:nvSpPr>
            <p:cNvPr id="239618" name="矩形 239617"/>
            <p:cNvSpPr/>
            <p:nvPr/>
          </p:nvSpPr>
          <p:spPr>
            <a:xfrm>
              <a:off x="1488" y="192"/>
              <a:ext cx="2256" cy="3984"/>
            </a:xfrm>
            <a:prstGeom prst="rect">
              <a:avLst/>
            </a:prstGeom>
            <a:solidFill>
              <a:srgbClr val="CCCC99"/>
            </a:solidFill>
            <a:ln w="38100" cap="flat" cmpd="sng">
              <a:solidFill>
                <a:schemeClr val="tx1"/>
              </a:solidFill>
              <a:prstDash val="dash"/>
              <a:miter/>
              <a:headEnd type="none" w="sm" len="sm"/>
              <a:tailEnd type="none" w="sm" len="sm"/>
            </a:ln>
          </p:spPr>
          <p:txBody>
            <a:bodyPr/>
            <a:p>
              <a:endParaRPr lang="zh-CN" altLang="en-US"/>
            </a:p>
          </p:txBody>
        </p:sp>
        <p:sp>
          <p:nvSpPr>
            <p:cNvPr id="239619" name="流程图: 过程 239618"/>
            <p:cNvSpPr/>
            <p:nvPr/>
          </p:nvSpPr>
          <p:spPr>
            <a:xfrm>
              <a:off x="192" y="288"/>
              <a:ext cx="1200" cy="528"/>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zh-CN" altLang="en-US" sz="2000" dirty="0">
                  <a:solidFill>
                    <a:srgbClr val="0000FF"/>
                  </a:solidFill>
                  <a:latin typeface="Arial" panose="020B0604020202020204" pitchFamily="34" charset="0"/>
                  <a:ea typeface="汉仪文黑-85W" panose="00020600040101010101" charset="-122"/>
                </a:rPr>
                <a:t>了解</a:t>
              </a:r>
              <a:r>
                <a:rPr lang="zh-TW" altLang="en-US" sz="2000" dirty="0">
                  <a:solidFill>
                    <a:srgbClr val="0000FF"/>
                  </a:solidFill>
                  <a:latin typeface="Arial" panose="020B0604020202020204" pitchFamily="34" charset="0"/>
                  <a:ea typeface="汉仪文黑-85W" panose="00020600040101010101" charset="-122"/>
                </a:rPr>
                <a:t>问题</a:t>
              </a:r>
              <a:endParaRPr lang="zh-TW" altLang="en-US" sz="2000" dirty="0">
                <a:solidFill>
                  <a:srgbClr val="0000FF"/>
                </a:solidFill>
                <a:latin typeface="Arial" panose="020B0604020202020204" pitchFamily="34" charset="0"/>
                <a:ea typeface="汉仪文黑-85W" panose="00020600040101010101" charset="-122"/>
              </a:endParaRPr>
            </a:p>
          </p:txBody>
        </p:sp>
        <p:sp>
          <p:nvSpPr>
            <p:cNvPr id="239620" name="流程图: 过程 239619"/>
            <p:cNvSpPr/>
            <p:nvPr/>
          </p:nvSpPr>
          <p:spPr>
            <a:xfrm>
              <a:off x="192" y="1248"/>
              <a:ext cx="1200" cy="528"/>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en-US" altLang="zh-TW" sz="2000">
                  <a:solidFill>
                    <a:srgbClr val="0000FF"/>
                  </a:solidFill>
                  <a:latin typeface="Arial" panose="020B0604020202020204" pitchFamily="34" charset="0"/>
                  <a:ea typeface="汉仪旗黑-55简" panose="00020600040101010101" charset="-122"/>
                </a:rPr>
                <a:t>1、</a:t>
              </a:r>
              <a:r>
                <a:rPr lang="zh-TW" altLang="en-US" sz="2000" dirty="0">
                  <a:solidFill>
                    <a:srgbClr val="0000FF"/>
                  </a:solidFill>
                  <a:latin typeface="Arial" panose="020B0604020202020204" pitchFamily="34" charset="0"/>
                  <a:ea typeface="汉仪旗黑-55简" panose="00020600040101010101" charset="-122"/>
                </a:rPr>
                <a:t>成立小组</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21" name="流程图: 过程 239620"/>
            <p:cNvSpPr/>
            <p:nvPr/>
          </p:nvSpPr>
          <p:spPr>
            <a:xfrm>
              <a:off x="192" y="2112"/>
              <a:ext cx="1200" cy="528"/>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en-US" altLang="zh-TW" sz="2000">
                  <a:solidFill>
                    <a:srgbClr val="0000FF"/>
                  </a:solidFill>
                  <a:latin typeface="Arial" panose="020B0604020202020204" pitchFamily="34" charset="0"/>
                  <a:ea typeface="汉仪旗黑-55简" panose="00020600040101010101" charset="-122"/>
                </a:rPr>
                <a:t>2.</a:t>
              </a:r>
              <a:r>
                <a:rPr lang="zh-TW" altLang="en-US" sz="2000" dirty="0">
                  <a:solidFill>
                    <a:srgbClr val="0000FF"/>
                  </a:solidFill>
                  <a:latin typeface="Arial" panose="020B0604020202020204" pitchFamily="34" charset="0"/>
                  <a:ea typeface="汉仪旗黑-55简" panose="00020600040101010101" charset="-122"/>
                </a:rPr>
                <a:t>清楚</a:t>
              </a:r>
              <a:endParaRPr lang="zh-TW" altLang="en-US" sz="2000" dirty="0">
                <a:solidFill>
                  <a:srgbClr val="0000FF"/>
                </a:solidFill>
                <a:latin typeface="Arial" panose="020B0604020202020204" pitchFamily="34" charset="0"/>
                <a:ea typeface="汉仪旗黑-55简" panose="00020600040101010101" charset="-122"/>
              </a:endParaRPr>
            </a:p>
            <a:p>
              <a:pPr algn="ctr"/>
              <a:r>
                <a:rPr lang="zh-TW" altLang="en-US" sz="2000" dirty="0">
                  <a:solidFill>
                    <a:srgbClr val="0000FF"/>
                  </a:solidFill>
                  <a:latin typeface="Arial" panose="020B0604020202020204" pitchFamily="34" charset="0"/>
                  <a:ea typeface="汉仪旗黑-55简" panose="00020600040101010101" charset="-122"/>
                </a:rPr>
                <a:t>描述问题</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22" name="流程图: 过程 239621"/>
            <p:cNvSpPr/>
            <p:nvPr/>
          </p:nvSpPr>
          <p:spPr>
            <a:xfrm>
              <a:off x="192" y="3072"/>
              <a:ext cx="1200" cy="816"/>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en-US" altLang="zh-TW" sz="2000">
                  <a:solidFill>
                    <a:srgbClr val="0000FF"/>
                  </a:solidFill>
                  <a:latin typeface="Arial" panose="020B0604020202020204" pitchFamily="34" charset="0"/>
                  <a:ea typeface="汉仪旗黑-55简" panose="00020600040101010101" charset="-122"/>
                </a:rPr>
                <a:t>3.</a:t>
              </a:r>
              <a:r>
                <a:rPr lang="zh-CN" altLang="en-US" sz="2000" dirty="0">
                  <a:solidFill>
                    <a:srgbClr val="0000FF"/>
                  </a:solidFill>
                  <a:latin typeface="Arial" panose="020B0604020202020204" pitchFamily="34" charset="0"/>
                  <a:ea typeface="汉仪旗黑-55简" panose="00020600040101010101" charset="-122"/>
                </a:rPr>
                <a:t>执</a:t>
              </a:r>
              <a:r>
                <a:rPr lang="zh-TW" altLang="en-US" sz="2000" dirty="0">
                  <a:solidFill>
                    <a:srgbClr val="0000FF"/>
                  </a:solidFill>
                  <a:latin typeface="Arial" panose="020B0604020202020204" pitchFamily="34" charset="0"/>
                  <a:ea typeface="汉仪旗黑-55简" panose="00020600040101010101" charset="-122"/>
                </a:rPr>
                <a:t>行和</a:t>
              </a:r>
              <a:r>
                <a:rPr lang="zh-CN" altLang="en-US" sz="2000" dirty="0">
                  <a:solidFill>
                    <a:srgbClr val="0000FF"/>
                  </a:solidFill>
                  <a:latin typeface="Arial" panose="020B0604020202020204" pitchFamily="34" charset="0"/>
                  <a:ea typeface="汉仪旗黑-55简" panose="00020600040101010101" charset="-122"/>
                </a:rPr>
                <a:t>确认</a:t>
              </a:r>
              <a:endParaRPr lang="zh-TW" altLang="en-US" sz="2000" dirty="0">
                <a:solidFill>
                  <a:srgbClr val="0000FF"/>
                </a:solidFill>
                <a:latin typeface="Arial" panose="020B0604020202020204" pitchFamily="34" charset="0"/>
                <a:ea typeface="汉仪旗黑-55简" panose="00020600040101010101" charset="-122"/>
              </a:endParaRPr>
            </a:p>
            <a:p>
              <a:pPr algn="ctr"/>
              <a:r>
                <a:rPr lang="zh-CN" altLang="en-US" sz="2000" dirty="0">
                  <a:solidFill>
                    <a:srgbClr val="0000FF"/>
                  </a:solidFill>
                  <a:latin typeface="Arial" panose="020B0604020202020204" pitchFamily="34" charset="0"/>
                  <a:ea typeface="汉仪旗黑-55简" panose="00020600040101010101" charset="-122"/>
                </a:rPr>
                <a:t>临时</a:t>
              </a:r>
              <a:r>
                <a:rPr lang="zh-TW" altLang="en-US" sz="2000" dirty="0">
                  <a:solidFill>
                    <a:srgbClr val="0000FF"/>
                  </a:solidFill>
                  <a:latin typeface="Arial" panose="020B0604020202020204" pitchFamily="34" charset="0"/>
                  <a:ea typeface="汉仪旗黑-55简" panose="00020600040101010101" charset="-122"/>
                </a:rPr>
                <a:t>措施</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23" name="流程图: 过程 239622"/>
            <p:cNvSpPr/>
            <p:nvPr/>
          </p:nvSpPr>
          <p:spPr>
            <a:xfrm>
              <a:off x="2064" y="288"/>
              <a:ext cx="1152" cy="672"/>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zh-CN" altLang="en-US" sz="2000" dirty="0">
                  <a:solidFill>
                    <a:srgbClr val="0000FF"/>
                  </a:solidFill>
                  <a:latin typeface="Arial" panose="020B0604020202020204" pitchFamily="34" charset="0"/>
                  <a:ea typeface="汉仪文黑-85W" panose="00020600040101010101" charset="-122"/>
                </a:rPr>
                <a:t>识</a:t>
              </a:r>
              <a:r>
                <a:rPr lang="zh-TW" altLang="en-US" sz="2000" dirty="0">
                  <a:solidFill>
                    <a:srgbClr val="0000FF"/>
                  </a:solidFill>
                  <a:latin typeface="Arial" panose="020B0604020202020204" pitchFamily="34" charset="0"/>
                  <a:ea typeface="汉仪文黑-85W" panose="00020600040101010101" charset="-122"/>
                </a:rPr>
                <a:t>别可能原因</a:t>
              </a:r>
              <a:endParaRPr lang="zh-TW" altLang="en-US" sz="2000" dirty="0">
                <a:solidFill>
                  <a:srgbClr val="0000FF"/>
                </a:solidFill>
                <a:latin typeface="Arial" panose="020B0604020202020204" pitchFamily="34" charset="0"/>
                <a:ea typeface="汉仪文黑-85W" panose="00020600040101010101" charset="-122"/>
              </a:endParaRPr>
            </a:p>
          </p:txBody>
        </p:sp>
        <p:sp>
          <p:nvSpPr>
            <p:cNvPr id="239624" name="流程图: 过程 239623"/>
            <p:cNvSpPr/>
            <p:nvPr/>
          </p:nvSpPr>
          <p:spPr>
            <a:xfrm>
              <a:off x="2064" y="1248"/>
              <a:ext cx="1152" cy="672"/>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zh-CN" altLang="en-US" sz="2000" dirty="0">
                  <a:solidFill>
                    <a:srgbClr val="0000FF"/>
                  </a:solidFill>
                  <a:latin typeface="Arial" panose="020B0604020202020204" pitchFamily="34" charset="0"/>
                  <a:ea typeface="汉仪旗黑-55简" panose="00020600040101010101" charset="-122"/>
                </a:rPr>
                <a:t>选择</a:t>
              </a:r>
              <a:r>
                <a:rPr lang="zh-TW" altLang="en-US" sz="2000" dirty="0">
                  <a:solidFill>
                    <a:srgbClr val="0000FF"/>
                  </a:solidFill>
                  <a:latin typeface="Arial" panose="020B0604020202020204" pitchFamily="34" charset="0"/>
                  <a:ea typeface="汉仪旗黑-55简" panose="00020600040101010101" charset="-122"/>
                </a:rPr>
                <a:t>最有可能</a:t>
              </a:r>
              <a:endParaRPr lang="zh-TW" altLang="en-US" sz="2000" dirty="0">
                <a:solidFill>
                  <a:srgbClr val="0000FF"/>
                </a:solidFill>
                <a:latin typeface="Arial" panose="020B0604020202020204" pitchFamily="34" charset="0"/>
                <a:ea typeface="汉仪旗黑-55简" panose="00020600040101010101" charset="-122"/>
              </a:endParaRPr>
            </a:p>
            <a:p>
              <a:pPr algn="ctr"/>
              <a:r>
                <a:rPr lang="zh-TW" altLang="en-US" sz="2000" dirty="0">
                  <a:solidFill>
                    <a:srgbClr val="0000FF"/>
                  </a:solidFill>
                  <a:latin typeface="Arial" panose="020B0604020202020204" pitchFamily="34" charset="0"/>
                  <a:ea typeface="汉仪旗黑-55简" panose="00020600040101010101" charset="-122"/>
                </a:rPr>
                <a:t>的原因</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25" name="流程图: 决策 239624"/>
            <p:cNvSpPr/>
            <p:nvPr/>
          </p:nvSpPr>
          <p:spPr>
            <a:xfrm>
              <a:off x="1728" y="2064"/>
              <a:ext cx="1872" cy="1056"/>
            </a:xfrm>
            <a:prstGeom prst="flowChartDecision">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zh-TW" altLang="en-US" sz="2000" dirty="0">
                  <a:solidFill>
                    <a:srgbClr val="0000FF"/>
                  </a:solidFill>
                  <a:latin typeface="Arial" panose="020B0604020202020204" pitchFamily="34" charset="0"/>
                  <a:ea typeface="汉仪旗黑-55简" panose="00020600040101010101" charset="-122"/>
                </a:rPr>
                <a:t>最有可能的原因</a:t>
              </a:r>
              <a:endParaRPr lang="zh-TW" altLang="en-US" sz="2000" dirty="0">
                <a:solidFill>
                  <a:srgbClr val="0000FF"/>
                </a:solidFill>
                <a:latin typeface="Arial" panose="020B0604020202020204" pitchFamily="34" charset="0"/>
                <a:ea typeface="汉仪旗黑-55简" panose="00020600040101010101" charset="-122"/>
              </a:endParaRPr>
            </a:p>
            <a:p>
              <a:pPr algn="ctr"/>
              <a:r>
                <a:rPr lang="zh-TW" altLang="en-US" sz="2000" dirty="0">
                  <a:solidFill>
                    <a:srgbClr val="0000FF"/>
                  </a:solidFill>
                  <a:latin typeface="Arial" panose="020B0604020202020204" pitchFamily="34" charset="0"/>
                  <a:ea typeface="汉仪旗黑-55简" panose="00020600040101010101" charset="-122"/>
                </a:rPr>
                <a:t>是否是根本原因</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26" name="流程图: 过程 239625"/>
            <p:cNvSpPr/>
            <p:nvPr/>
          </p:nvSpPr>
          <p:spPr>
            <a:xfrm>
              <a:off x="2016" y="3312"/>
              <a:ext cx="1296" cy="528"/>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zh-CN" altLang="en-US" sz="2000" dirty="0">
                  <a:solidFill>
                    <a:srgbClr val="0000FF"/>
                  </a:solidFill>
                  <a:latin typeface="Arial" panose="020B0604020202020204" pitchFamily="34" charset="0"/>
                  <a:ea typeface="汉仪旗黑-55简" panose="00020600040101010101" charset="-122"/>
                </a:rPr>
                <a:t>识</a:t>
              </a:r>
              <a:r>
                <a:rPr lang="zh-TW" altLang="en-US" sz="2000" dirty="0">
                  <a:solidFill>
                    <a:srgbClr val="0000FF"/>
                  </a:solidFill>
                  <a:latin typeface="Arial" panose="020B0604020202020204" pitchFamily="34" charset="0"/>
                  <a:ea typeface="汉仪旗黑-55简" panose="00020600040101010101" charset="-122"/>
                </a:rPr>
                <a:t>别可能的</a:t>
              </a:r>
              <a:endParaRPr lang="zh-TW" altLang="en-US" sz="2000" dirty="0">
                <a:solidFill>
                  <a:srgbClr val="0000FF"/>
                </a:solidFill>
                <a:latin typeface="Arial" panose="020B0604020202020204" pitchFamily="34" charset="0"/>
                <a:ea typeface="汉仪旗黑-55简" panose="00020600040101010101" charset="-122"/>
              </a:endParaRPr>
            </a:p>
            <a:p>
              <a:pPr algn="ctr"/>
              <a:r>
                <a:rPr lang="zh-TW" altLang="en-US" sz="2000" dirty="0">
                  <a:solidFill>
                    <a:srgbClr val="0000FF"/>
                  </a:solidFill>
                  <a:latin typeface="Arial" panose="020B0604020202020204" pitchFamily="34" charset="0"/>
                  <a:ea typeface="汉仪旗黑-55简" panose="00020600040101010101" charset="-122"/>
                </a:rPr>
                <a:t>解</a:t>
              </a:r>
              <a:r>
                <a:rPr lang="zh-CN" altLang="en-US" sz="2000" dirty="0">
                  <a:solidFill>
                    <a:srgbClr val="0000FF"/>
                  </a:solidFill>
                  <a:latin typeface="Arial" panose="020B0604020202020204" pitchFamily="34" charset="0"/>
                  <a:ea typeface="汉仪旗黑-55简" panose="00020600040101010101" charset="-122"/>
                </a:rPr>
                <a:t>决</a:t>
              </a:r>
              <a:r>
                <a:rPr lang="zh-TW" altLang="en-US" sz="2000" dirty="0">
                  <a:solidFill>
                    <a:srgbClr val="0000FF"/>
                  </a:solidFill>
                  <a:latin typeface="Arial" panose="020B0604020202020204" pitchFamily="34" charset="0"/>
                  <a:ea typeface="汉仪旗黑-55简" panose="00020600040101010101" charset="-122"/>
                </a:rPr>
                <a:t>方案</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27" name="流程图: 过程 239626"/>
            <p:cNvSpPr/>
            <p:nvPr/>
          </p:nvSpPr>
          <p:spPr>
            <a:xfrm>
              <a:off x="3984" y="288"/>
              <a:ext cx="1152" cy="672"/>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en-US" altLang="zh-TW" sz="2000">
                  <a:solidFill>
                    <a:srgbClr val="0000FF"/>
                  </a:solidFill>
                  <a:latin typeface="Arial" panose="020B0604020202020204" pitchFamily="34" charset="0"/>
                  <a:ea typeface="汉仪文黑-85W" panose="00020600040101010101" charset="-122"/>
                </a:rPr>
                <a:t>5、</a:t>
              </a:r>
              <a:r>
                <a:rPr lang="zh-CN" altLang="en-US" sz="2000" dirty="0">
                  <a:solidFill>
                    <a:srgbClr val="0000FF"/>
                  </a:solidFill>
                  <a:latin typeface="Arial" panose="020B0604020202020204" pitchFamily="34" charset="0"/>
                  <a:ea typeface="汉仪文黑-85W" panose="00020600040101010101" charset="-122"/>
                </a:rPr>
                <a:t>确</a:t>
              </a:r>
              <a:r>
                <a:rPr lang="zh-TW" altLang="en-US" sz="2000" dirty="0">
                  <a:solidFill>
                    <a:srgbClr val="0000FF"/>
                  </a:solidFill>
                  <a:latin typeface="Arial" panose="020B0604020202020204" pitchFamily="34" charset="0"/>
                  <a:ea typeface="汉仪文黑-85W" panose="00020600040101010101" charset="-122"/>
                </a:rPr>
                <a:t>定及</a:t>
              </a:r>
              <a:endParaRPr lang="zh-TW" altLang="en-US" sz="2000" dirty="0">
                <a:solidFill>
                  <a:srgbClr val="0000FF"/>
                </a:solidFill>
                <a:latin typeface="Arial" panose="020B0604020202020204" pitchFamily="34" charset="0"/>
                <a:ea typeface="汉仪文黑-85W" panose="00020600040101010101" charset="-122"/>
              </a:endParaRPr>
            </a:p>
            <a:p>
              <a:pPr algn="ctr"/>
              <a:r>
                <a:rPr lang="zh-CN" altLang="en-US" sz="2000" dirty="0">
                  <a:solidFill>
                    <a:srgbClr val="0000FF"/>
                  </a:solidFill>
                  <a:latin typeface="Arial" panose="020B0604020202020204" pitchFamily="34" charset="0"/>
                  <a:ea typeface="汉仪文黑-85W" panose="00020600040101010101" charset="-122"/>
                </a:rPr>
                <a:t>验证纠</a:t>
              </a:r>
              <a:r>
                <a:rPr lang="zh-TW" altLang="en-US" sz="2000" dirty="0">
                  <a:solidFill>
                    <a:srgbClr val="0000FF"/>
                  </a:solidFill>
                  <a:latin typeface="Arial" panose="020B0604020202020204" pitchFamily="34" charset="0"/>
                  <a:ea typeface="汉仪文黑-85W" panose="00020600040101010101" charset="-122"/>
                </a:rPr>
                <a:t>正措施</a:t>
              </a:r>
              <a:r>
                <a:rPr lang="zh-TW" altLang="en-US" sz="2400" b="0" dirty="0">
                  <a:latin typeface="Arial" panose="020B0604020202020204" pitchFamily="34" charset="0"/>
                  <a:ea typeface="汉仪文黑-85W" panose="00020600040101010101" charset="-122"/>
                </a:rPr>
                <a:t> </a:t>
              </a:r>
              <a:endParaRPr lang="zh-TW" altLang="en-US" sz="2400" b="0" dirty="0">
                <a:latin typeface="Arial" panose="020B0604020202020204" pitchFamily="34" charset="0"/>
                <a:ea typeface="汉仪文黑-85W" panose="00020600040101010101" charset="-122"/>
              </a:endParaRPr>
            </a:p>
          </p:txBody>
        </p:sp>
        <p:sp>
          <p:nvSpPr>
            <p:cNvPr id="239628" name="流程图: 过程 239627"/>
            <p:cNvSpPr/>
            <p:nvPr/>
          </p:nvSpPr>
          <p:spPr>
            <a:xfrm>
              <a:off x="3833" y="1253"/>
              <a:ext cx="1440" cy="672"/>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en-US" altLang="zh-TW" sz="2000">
                  <a:solidFill>
                    <a:srgbClr val="0000FF"/>
                  </a:solidFill>
                  <a:latin typeface="Arial" panose="020B0604020202020204" pitchFamily="34" charset="0"/>
                  <a:ea typeface="汉仪旗黑-55简" panose="00020600040101010101" charset="-122"/>
                </a:rPr>
                <a:t>6、</a:t>
              </a:r>
              <a:r>
                <a:rPr lang="zh-CN" altLang="en-US" sz="2000" dirty="0">
                  <a:solidFill>
                    <a:srgbClr val="0000FF"/>
                  </a:solidFill>
                  <a:latin typeface="Arial" panose="020B0604020202020204" pitchFamily="34" charset="0"/>
                  <a:ea typeface="汉仪旗黑-55简" panose="00020600040101010101" charset="-122"/>
                </a:rPr>
                <a:t>执</a:t>
              </a:r>
              <a:r>
                <a:rPr lang="zh-TW" altLang="en-US" sz="2000" dirty="0">
                  <a:solidFill>
                    <a:srgbClr val="0000FF"/>
                  </a:solidFill>
                  <a:latin typeface="Arial" panose="020B0604020202020204" pitchFamily="34" charset="0"/>
                  <a:ea typeface="汉仪旗黑-55简" panose="00020600040101010101" charset="-122"/>
                </a:rPr>
                <a:t>行永久</a:t>
              </a:r>
              <a:endParaRPr lang="zh-TW" altLang="en-US" sz="2000" dirty="0">
                <a:solidFill>
                  <a:srgbClr val="0000FF"/>
                </a:solidFill>
                <a:latin typeface="Arial" panose="020B0604020202020204" pitchFamily="34" charset="0"/>
                <a:ea typeface="汉仪旗黑-55简" panose="00020600040101010101" charset="-122"/>
              </a:endParaRPr>
            </a:p>
            <a:p>
              <a:pPr algn="ctr"/>
              <a:r>
                <a:rPr lang="zh-CN" altLang="en-US" sz="2000" dirty="0">
                  <a:solidFill>
                    <a:srgbClr val="0000FF"/>
                  </a:solidFill>
                  <a:latin typeface="Arial" panose="020B0604020202020204" pitchFamily="34" charset="0"/>
                  <a:ea typeface="汉仪旗黑-55简" panose="00020600040101010101" charset="-122"/>
                </a:rPr>
                <a:t>纠</a:t>
              </a:r>
              <a:r>
                <a:rPr lang="zh-TW" altLang="en-US" sz="2000" dirty="0">
                  <a:solidFill>
                    <a:srgbClr val="0000FF"/>
                  </a:solidFill>
                  <a:latin typeface="Arial" panose="020B0604020202020204" pitchFamily="34" charset="0"/>
                  <a:ea typeface="汉仪旗黑-55简" panose="00020600040101010101" charset="-122"/>
                </a:rPr>
                <a:t>正措施</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29" name="流程图: 过程 239628"/>
            <p:cNvSpPr/>
            <p:nvPr/>
          </p:nvSpPr>
          <p:spPr>
            <a:xfrm>
              <a:off x="3936" y="2256"/>
              <a:ext cx="1248" cy="624"/>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en-US" altLang="zh-TW" sz="2000">
                  <a:solidFill>
                    <a:srgbClr val="0000FF"/>
                  </a:solidFill>
                  <a:latin typeface="Arial" panose="020B0604020202020204" pitchFamily="34" charset="0"/>
                  <a:ea typeface="汉仪旗黑-55简" panose="00020600040101010101" charset="-122"/>
                </a:rPr>
                <a:t>7、</a:t>
              </a:r>
              <a:r>
                <a:rPr lang="zh-TW" altLang="en-US" sz="2000" dirty="0">
                  <a:solidFill>
                    <a:srgbClr val="0000FF"/>
                  </a:solidFill>
                  <a:latin typeface="Arial" panose="020B0604020202020204" pitchFamily="34" charset="0"/>
                  <a:ea typeface="汉仪旗黑-55简" panose="00020600040101010101" charset="-122"/>
                </a:rPr>
                <a:t>避</a:t>
              </a:r>
              <a:r>
                <a:rPr lang="zh-CN" altLang="en-US" sz="2000" dirty="0">
                  <a:solidFill>
                    <a:srgbClr val="0000FF"/>
                  </a:solidFill>
                  <a:latin typeface="Arial" panose="020B0604020202020204" pitchFamily="34" charset="0"/>
                  <a:ea typeface="汉仪旗黑-55简" panose="00020600040101010101" charset="-122"/>
                </a:rPr>
                <a:t>免</a:t>
              </a:r>
              <a:r>
                <a:rPr lang="zh-TW" altLang="en-US" sz="2000" dirty="0">
                  <a:solidFill>
                    <a:srgbClr val="0000FF"/>
                  </a:solidFill>
                  <a:latin typeface="Arial" panose="020B0604020202020204" pitchFamily="34" charset="0"/>
                  <a:ea typeface="汉仪旗黑-55简" panose="00020600040101010101" charset="-122"/>
                </a:rPr>
                <a:t>再</a:t>
              </a:r>
              <a:r>
                <a:rPr lang="zh-CN" altLang="en-US" sz="2000" dirty="0">
                  <a:solidFill>
                    <a:srgbClr val="0000FF"/>
                  </a:solidFill>
                  <a:latin typeface="Arial" panose="020B0604020202020204" pitchFamily="34" charset="0"/>
                  <a:ea typeface="汉仪旗黑-55简" panose="00020600040101010101" charset="-122"/>
                </a:rPr>
                <a:t>发</a:t>
              </a:r>
              <a:r>
                <a:rPr lang="zh-TW" altLang="en-US" sz="2000" dirty="0">
                  <a:solidFill>
                    <a:srgbClr val="0000FF"/>
                  </a:solidFill>
                  <a:latin typeface="Arial" panose="020B0604020202020204" pitchFamily="34" charset="0"/>
                  <a:ea typeface="汉仪旗黑-55简" panose="00020600040101010101" charset="-122"/>
                </a:rPr>
                <a:t>生</a:t>
              </a:r>
              <a:endParaRPr lang="zh-TW" altLang="en-US" sz="2000" dirty="0">
                <a:solidFill>
                  <a:srgbClr val="0000FF"/>
                </a:solidFill>
                <a:latin typeface="Arial" panose="020B0604020202020204" pitchFamily="34" charset="0"/>
                <a:ea typeface="汉仪旗黑-55简" panose="00020600040101010101" charset="-122"/>
              </a:endParaRPr>
            </a:p>
          </p:txBody>
        </p:sp>
        <p:sp>
          <p:nvSpPr>
            <p:cNvPr id="239630" name="流程图: 过程 239629"/>
            <p:cNvSpPr/>
            <p:nvPr/>
          </p:nvSpPr>
          <p:spPr>
            <a:xfrm>
              <a:off x="3984" y="3216"/>
              <a:ext cx="1152" cy="672"/>
            </a:xfrm>
            <a:prstGeom prst="flowChartProcess">
              <a:avLst/>
            </a:prstGeom>
            <a:solidFill>
              <a:srgbClr val="66FFCC"/>
            </a:solidFill>
            <a:ln w="38100" cap="flat" cmpd="sng">
              <a:solidFill>
                <a:schemeClr val="tx1"/>
              </a:solidFill>
              <a:prstDash val="solid"/>
              <a:miter/>
              <a:headEnd type="none" w="sm" len="sm"/>
              <a:tailEnd type="none" w="sm" len="sm"/>
            </a:ln>
          </p:spPr>
          <p:txBody>
            <a:bodyPr wrap="none" anchor="ctr" anchorCtr="0"/>
            <a:p>
              <a:pPr algn="ctr"/>
              <a:r>
                <a:rPr lang="en-US" altLang="zh-TW" sz="2000">
                  <a:solidFill>
                    <a:srgbClr val="0000FF"/>
                  </a:solidFill>
                  <a:latin typeface="Arial" panose="020B0604020202020204" pitchFamily="34" charset="0"/>
                  <a:ea typeface="汉仪旗黑-55简" panose="00020600040101010101" charset="-122"/>
                </a:rPr>
                <a:t>8</a:t>
              </a:r>
              <a:r>
                <a:rPr lang="zh-CN" altLang="en-US" sz="2000">
                  <a:solidFill>
                    <a:srgbClr val="0000FF"/>
                  </a:solidFill>
                  <a:latin typeface="Arial" panose="020B0604020202020204" pitchFamily="34" charset="0"/>
                  <a:ea typeface="汉仪旗黑-55简" panose="00020600040101010101" charset="-122"/>
                </a:rPr>
                <a:t>、</a:t>
              </a:r>
              <a:r>
                <a:rPr lang="zh-CN" altLang="en-US" sz="2000" dirty="0">
                  <a:solidFill>
                    <a:srgbClr val="0000FF"/>
                  </a:solidFill>
                  <a:latin typeface="Arial" panose="020B0604020202020204" pitchFamily="34" charset="0"/>
                  <a:ea typeface="汉仪旗黑-55简" panose="00020600040101010101" charset="-122"/>
                </a:rPr>
                <a:t>恭贺</a:t>
              </a:r>
              <a:r>
                <a:rPr lang="zh-TW" altLang="en-US" sz="2000" dirty="0">
                  <a:solidFill>
                    <a:srgbClr val="0000FF"/>
                  </a:solidFill>
                  <a:latin typeface="Arial" panose="020B0604020202020204" pitchFamily="34" charset="0"/>
                  <a:ea typeface="汉仪旗黑-55简" panose="00020600040101010101" charset="-122"/>
                </a:rPr>
                <a:t>小组</a:t>
              </a:r>
              <a:endParaRPr lang="zh-TW" altLang="en-US" sz="2000" dirty="0">
                <a:solidFill>
                  <a:srgbClr val="0000FF"/>
                </a:solidFill>
                <a:latin typeface="Arial" panose="020B0604020202020204" pitchFamily="34" charset="0"/>
                <a:ea typeface="汉仪旗黑-55简" panose="00020600040101010101" charset="-122"/>
              </a:endParaRPr>
            </a:p>
          </p:txBody>
        </p:sp>
        <p:cxnSp>
          <p:nvCxnSpPr>
            <p:cNvPr id="239631" name="直接箭头连接符 239630"/>
            <p:cNvCxnSpPr>
              <a:stCxn id="239619" idx="2"/>
              <a:endCxn id="239620" idx="0"/>
            </p:cNvCxnSpPr>
            <p:nvPr/>
          </p:nvCxnSpPr>
          <p:spPr>
            <a:xfrm>
              <a:off x="792" y="828"/>
              <a:ext cx="0" cy="408"/>
            </a:xfrm>
            <a:prstGeom prst="straightConnector1">
              <a:avLst/>
            </a:prstGeom>
            <a:ln w="38100" cap="flat" cmpd="sng">
              <a:solidFill>
                <a:schemeClr val="tx1"/>
              </a:solidFill>
              <a:prstDash val="solid"/>
              <a:headEnd type="none" w="sm" len="sm"/>
              <a:tailEnd type="triangle" w="sm" len="sm"/>
            </a:ln>
          </p:spPr>
        </p:cxnSp>
        <p:cxnSp>
          <p:nvCxnSpPr>
            <p:cNvPr id="239632" name="直接箭头连接符 239631"/>
            <p:cNvCxnSpPr>
              <a:stCxn id="239620" idx="2"/>
              <a:endCxn id="239621" idx="0"/>
            </p:cNvCxnSpPr>
            <p:nvPr/>
          </p:nvCxnSpPr>
          <p:spPr>
            <a:xfrm>
              <a:off x="792" y="1788"/>
              <a:ext cx="0" cy="312"/>
            </a:xfrm>
            <a:prstGeom prst="straightConnector1">
              <a:avLst/>
            </a:prstGeom>
            <a:ln w="38100" cap="flat" cmpd="sng">
              <a:solidFill>
                <a:schemeClr val="tx1"/>
              </a:solidFill>
              <a:prstDash val="solid"/>
              <a:headEnd type="none" w="sm" len="sm"/>
              <a:tailEnd type="triangle" w="sm" len="sm"/>
            </a:ln>
          </p:spPr>
        </p:cxnSp>
        <p:cxnSp>
          <p:nvCxnSpPr>
            <p:cNvPr id="239633" name="肘形连接符 239632"/>
            <p:cNvCxnSpPr>
              <a:stCxn id="239622" idx="2"/>
              <a:endCxn id="239623" idx="0"/>
            </p:cNvCxnSpPr>
            <p:nvPr/>
          </p:nvCxnSpPr>
          <p:spPr>
            <a:xfrm rot="5400000" flipH="1" flipV="1">
              <a:off x="-96" y="1164"/>
              <a:ext cx="3624" cy="1848"/>
            </a:xfrm>
            <a:prstGeom prst="bentConnector5">
              <a:avLst>
                <a:gd name="adj1" fmla="val -3644"/>
                <a:gd name="adj2" fmla="val 50648"/>
                <a:gd name="adj3" fmla="val 103644"/>
              </a:avLst>
            </a:prstGeom>
            <a:ln w="38100" cap="flat" cmpd="sng">
              <a:solidFill>
                <a:schemeClr val="tx1"/>
              </a:solidFill>
              <a:prstDash val="solid"/>
              <a:miter/>
              <a:headEnd type="none" w="sm" len="sm"/>
              <a:tailEnd type="triangle" w="sm" len="sm"/>
            </a:ln>
          </p:spPr>
        </p:cxnSp>
        <p:cxnSp>
          <p:nvCxnSpPr>
            <p:cNvPr id="239634" name="直接箭头连接符 239633"/>
            <p:cNvCxnSpPr>
              <a:stCxn id="239621" idx="2"/>
              <a:endCxn id="239622" idx="0"/>
            </p:cNvCxnSpPr>
            <p:nvPr/>
          </p:nvCxnSpPr>
          <p:spPr>
            <a:xfrm>
              <a:off x="792" y="2652"/>
              <a:ext cx="0" cy="408"/>
            </a:xfrm>
            <a:prstGeom prst="straightConnector1">
              <a:avLst/>
            </a:prstGeom>
            <a:ln w="38100" cap="flat" cmpd="sng">
              <a:solidFill>
                <a:schemeClr val="tx1"/>
              </a:solidFill>
              <a:prstDash val="solid"/>
              <a:headEnd type="none" w="sm" len="sm"/>
              <a:tailEnd type="triangle" w="sm" len="sm"/>
            </a:ln>
          </p:spPr>
        </p:cxnSp>
        <p:cxnSp>
          <p:nvCxnSpPr>
            <p:cNvPr id="239635" name="直接箭头连接符 239634"/>
            <p:cNvCxnSpPr>
              <a:stCxn id="239623" idx="2"/>
              <a:endCxn id="239624" idx="0"/>
            </p:cNvCxnSpPr>
            <p:nvPr/>
          </p:nvCxnSpPr>
          <p:spPr>
            <a:xfrm>
              <a:off x="2640" y="972"/>
              <a:ext cx="0" cy="264"/>
            </a:xfrm>
            <a:prstGeom prst="straightConnector1">
              <a:avLst/>
            </a:prstGeom>
            <a:ln w="38100" cap="flat" cmpd="sng">
              <a:solidFill>
                <a:schemeClr val="tx1"/>
              </a:solidFill>
              <a:prstDash val="solid"/>
              <a:headEnd type="none" w="sm" len="sm"/>
              <a:tailEnd type="triangle" w="sm" len="sm"/>
            </a:ln>
          </p:spPr>
        </p:cxnSp>
        <p:cxnSp>
          <p:nvCxnSpPr>
            <p:cNvPr id="239636" name="直接箭头连接符 239635"/>
            <p:cNvCxnSpPr>
              <a:stCxn id="239624" idx="2"/>
              <a:endCxn id="239625" idx="0"/>
            </p:cNvCxnSpPr>
            <p:nvPr/>
          </p:nvCxnSpPr>
          <p:spPr>
            <a:xfrm>
              <a:off x="2640" y="1932"/>
              <a:ext cx="24" cy="120"/>
            </a:xfrm>
            <a:prstGeom prst="straightConnector1">
              <a:avLst/>
            </a:prstGeom>
            <a:ln w="38100" cap="flat" cmpd="sng">
              <a:solidFill>
                <a:schemeClr val="tx1"/>
              </a:solidFill>
              <a:prstDash val="solid"/>
              <a:headEnd type="none" w="sm" len="sm"/>
              <a:tailEnd type="triangle" w="sm" len="sm"/>
            </a:ln>
          </p:spPr>
        </p:cxnSp>
        <p:cxnSp>
          <p:nvCxnSpPr>
            <p:cNvPr id="239637" name="肘形连接符 239636"/>
            <p:cNvCxnSpPr>
              <a:stCxn id="239625" idx="1"/>
              <a:endCxn id="239624" idx="1"/>
            </p:cNvCxnSpPr>
            <p:nvPr/>
          </p:nvCxnSpPr>
          <p:spPr>
            <a:xfrm rot="-10800000" flipH="1">
              <a:off x="1716" y="1584"/>
              <a:ext cx="336" cy="1008"/>
            </a:xfrm>
            <a:prstGeom prst="bentConnector3">
              <a:avLst>
                <a:gd name="adj1" fmla="val -39287"/>
              </a:avLst>
            </a:prstGeom>
            <a:ln w="38100" cap="flat" cmpd="sng">
              <a:solidFill>
                <a:schemeClr val="tx1"/>
              </a:solidFill>
              <a:prstDash val="solid"/>
              <a:miter/>
              <a:headEnd type="none" w="sm" len="sm"/>
              <a:tailEnd type="triangle" w="sm" len="sm"/>
            </a:ln>
          </p:spPr>
        </p:cxnSp>
        <p:cxnSp>
          <p:nvCxnSpPr>
            <p:cNvPr id="239638" name="直接箭头连接符 239637"/>
            <p:cNvCxnSpPr>
              <a:stCxn id="239625" idx="2"/>
              <a:endCxn id="239626" idx="0"/>
            </p:cNvCxnSpPr>
            <p:nvPr/>
          </p:nvCxnSpPr>
          <p:spPr>
            <a:xfrm>
              <a:off x="2664" y="3132"/>
              <a:ext cx="0" cy="168"/>
            </a:xfrm>
            <a:prstGeom prst="straightConnector1">
              <a:avLst/>
            </a:prstGeom>
            <a:ln w="38100" cap="flat" cmpd="sng">
              <a:solidFill>
                <a:schemeClr val="tx1"/>
              </a:solidFill>
              <a:prstDash val="solid"/>
              <a:headEnd type="none" w="sm" len="sm"/>
              <a:tailEnd type="triangle" w="sm" len="sm"/>
            </a:ln>
          </p:spPr>
        </p:cxnSp>
        <p:cxnSp>
          <p:nvCxnSpPr>
            <p:cNvPr id="239639" name="肘形连接符 239638"/>
            <p:cNvCxnSpPr>
              <a:stCxn id="239626" idx="2"/>
              <a:endCxn id="239627" idx="0"/>
            </p:cNvCxnSpPr>
            <p:nvPr/>
          </p:nvCxnSpPr>
          <p:spPr>
            <a:xfrm rot="5400000" flipH="1" flipV="1">
              <a:off x="1824" y="1116"/>
              <a:ext cx="3576" cy="1896"/>
            </a:xfrm>
            <a:prstGeom prst="bentConnector5">
              <a:avLst>
                <a:gd name="adj1" fmla="val -3690"/>
                <a:gd name="adj2" fmla="val 51898"/>
                <a:gd name="adj3" fmla="val 103690"/>
              </a:avLst>
            </a:prstGeom>
            <a:ln w="38100" cap="flat" cmpd="sng">
              <a:solidFill>
                <a:schemeClr val="tx1"/>
              </a:solidFill>
              <a:prstDash val="solid"/>
              <a:miter/>
              <a:headEnd type="none" w="sm" len="sm"/>
              <a:tailEnd type="triangle" w="sm" len="sm"/>
            </a:ln>
          </p:spPr>
        </p:cxnSp>
        <p:cxnSp>
          <p:nvCxnSpPr>
            <p:cNvPr id="239640" name="直接箭头连接符 239639"/>
            <p:cNvCxnSpPr>
              <a:stCxn id="239627" idx="2"/>
              <a:endCxn id="239628" idx="0"/>
            </p:cNvCxnSpPr>
            <p:nvPr/>
          </p:nvCxnSpPr>
          <p:spPr>
            <a:xfrm flipH="1">
              <a:off x="4553" y="972"/>
              <a:ext cx="7" cy="269"/>
            </a:xfrm>
            <a:prstGeom prst="straightConnector1">
              <a:avLst/>
            </a:prstGeom>
            <a:ln w="38100" cap="flat" cmpd="sng">
              <a:solidFill>
                <a:schemeClr val="tx1"/>
              </a:solidFill>
              <a:prstDash val="solid"/>
              <a:headEnd type="none" w="sm" len="sm"/>
              <a:tailEnd type="triangle" w="sm" len="sm"/>
            </a:ln>
          </p:spPr>
        </p:cxnSp>
        <p:cxnSp>
          <p:nvCxnSpPr>
            <p:cNvPr id="239641" name="直接箭头连接符 239640"/>
            <p:cNvCxnSpPr>
              <a:stCxn id="239628" idx="2"/>
              <a:endCxn id="239629" idx="0"/>
            </p:cNvCxnSpPr>
            <p:nvPr/>
          </p:nvCxnSpPr>
          <p:spPr>
            <a:xfrm>
              <a:off x="4553" y="1937"/>
              <a:ext cx="7" cy="307"/>
            </a:xfrm>
            <a:prstGeom prst="straightConnector1">
              <a:avLst/>
            </a:prstGeom>
            <a:ln w="38100" cap="flat" cmpd="sng">
              <a:solidFill>
                <a:schemeClr val="tx1"/>
              </a:solidFill>
              <a:prstDash val="solid"/>
              <a:headEnd type="none" w="sm" len="sm"/>
              <a:tailEnd type="triangle" w="sm" len="sm"/>
            </a:ln>
          </p:spPr>
        </p:cxnSp>
        <p:cxnSp>
          <p:nvCxnSpPr>
            <p:cNvPr id="239642" name="直接箭头连接符 239641"/>
            <p:cNvCxnSpPr>
              <a:stCxn id="239629" idx="2"/>
              <a:endCxn id="239630" idx="0"/>
            </p:cNvCxnSpPr>
            <p:nvPr/>
          </p:nvCxnSpPr>
          <p:spPr>
            <a:xfrm>
              <a:off x="4560" y="2892"/>
              <a:ext cx="0" cy="312"/>
            </a:xfrm>
            <a:prstGeom prst="straightConnector1">
              <a:avLst/>
            </a:prstGeom>
            <a:ln w="38100" cap="flat" cmpd="sng">
              <a:solidFill>
                <a:schemeClr val="tx1"/>
              </a:solidFill>
              <a:prstDash val="solid"/>
              <a:headEnd type="none" w="sm" len="sm"/>
              <a:tailEnd type="triangle" w="sm" len="sm"/>
            </a:ln>
          </p:spPr>
        </p:cxnSp>
      </p:grpSp>
      <p:sp>
        <p:nvSpPr>
          <p:cNvPr id="239644" name="Rectangle 2054"/>
          <p:cNvSpPr txBox="1">
            <a:spLocks noGrp="1"/>
          </p:cNvSpPr>
          <p:nvPr/>
        </p:nvSpPr>
        <p:spPr>
          <a:xfrm>
            <a:off x="6804025"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标题 142337"/>
          <p:cNvSpPr>
            <a:spLocks noGrp="1"/>
          </p:cNvSpPr>
          <p:nvPr>
            <p:ph type="title"/>
          </p:nvPr>
        </p:nvSpPr>
        <p:spPr>
          <a:xfrm>
            <a:off x="3492500" y="333375"/>
            <a:ext cx="2784475" cy="1108075"/>
          </a:xfrm>
          <a:ln/>
        </p:spPr>
        <p:txBody>
          <a:bodyPr anchor="ctr" anchorCtr="0"/>
          <a:p>
            <a:r>
              <a:rPr lang="zh-CN" altLang="en-US" dirty="0">
                <a:solidFill>
                  <a:srgbClr val="FFFF00"/>
                </a:solidFill>
                <a:effectLst/>
                <a:latin typeface="Arial" panose="020B0604020202020204" pitchFamily="34" charset="0"/>
                <a:ea typeface="汉仪文黑-85W" panose="00020600040101010101" charset="-122"/>
              </a:rPr>
              <a:t>内容</a:t>
            </a:r>
            <a:endParaRPr lang="zh-CN" altLang="en-US" dirty="0">
              <a:solidFill>
                <a:srgbClr val="FFFF00"/>
              </a:solidFill>
              <a:effectLst/>
              <a:latin typeface="Arial" panose="020B0604020202020204" pitchFamily="34" charset="0"/>
              <a:ea typeface="汉仪文黑-85W" panose="00020600040101010101" charset="-122"/>
            </a:endParaRPr>
          </a:p>
        </p:txBody>
      </p:sp>
      <p:sp>
        <p:nvSpPr>
          <p:cNvPr id="142339" name="文本占位符 142338"/>
          <p:cNvSpPr>
            <a:spLocks noGrp="1"/>
          </p:cNvSpPr>
          <p:nvPr>
            <p:ph type="body" idx="1"/>
          </p:nvPr>
        </p:nvSpPr>
        <p:spPr>
          <a:xfrm>
            <a:off x="1042988" y="2205038"/>
            <a:ext cx="7543800" cy="4114800"/>
          </a:xfrm>
          <a:ln/>
        </p:spPr>
        <p:txBody>
          <a:bodyPr/>
          <a:p>
            <a:pPr>
              <a:buClr>
                <a:srgbClr val="FF9900"/>
              </a:buClr>
            </a:pPr>
            <a:r>
              <a:rPr lang="en-US" altLang="zh-CN" b="1">
                <a:latin typeface="Arial" panose="020B0604020202020204" pitchFamily="34" charset="0"/>
                <a:ea typeface="汉仪旗黑-55简" panose="00020600040101010101" charset="-122"/>
              </a:rPr>
              <a:t>5C</a:t>
            </a:r>
            <a:r>
              <a:rPr lang="zh-CN" altLang="en-US" b="1" dirty="0">
                <a:latin typeface="Arial" panose="020B0604020202020204" pitchFamily="34" charset="0"/>
                <a:ea typeface="汉仪旗黑-55简" panose="00020600040101010101" charset="-122"/>
              </a:rPr>
              <a:t>的结构、写法与自检详解</a:t>
            </a:r>
            <a:endParaRPr lang="zh-CN" altLang="en-US" b="1" dirty="0">
              <a:latin typeface="Arial" panose="020B0604020202020204" pitchFamily="34" charset="0"/>
              <a:ea typeface="汉仪旗黑-55简" panose="00020600040101010101" charset="-122"/>
            </a:endParaRPr>
          </a:p>
          <a:p>
            <a:pPr>
              <a:buClr>
                <a:srgbClr val="FF9900"/>
              </a:buClr>
            </a:pPr>
            <a:r>
              <a:rPr lang="en-US" altLang="zh-CN" b="1">
                <a:latin typeface="Arial" panose="020B0604020202020204" pitchFamily="34" charset="0"/>
                <a:ea typeface="汉仪旗黑-55简" panose="00020600040101010101" charset="-122"/>
              </a:rPr>
              <a:t>8D</a:t>
            </a:r>
            <a:r>
              <a:rPr lang="zh-CN" altLang="en-US" b="1" dirty="0">
                <a:latin typeface="Arial" panose="020B0604020202020204" pitchFamily="34" charset="0"/>
                <a:ea typeface="汉仪旗黑-55简" panose="00020600040101010101" charset="-122"/>
              </a:rPr>
              <a:t>的结构、写法与自检详解</a:t>
            </a:r>
            <a:endParaRPr lang="zh-CN" altLang="en-US" b="1" dirty="0">
              <a:latin typeface="Arial" panose="020B0604020202020204" pitchFamily="34" charset="0"/>
              <a:ea typeface="汉仪旗黑-55简" panose="00020600040101010101" charset="-122"/>
            </a:endParaRPr>
          </a:p>
          <a:p>
            <a:pPr>
              <a:buClr>
                <a:srgbClr val="FF9900"/>
              </a:buClr>
            </a:pPr>
            <a:endParaRPr lang="en-US" altLang="zh-CN" b="1">
              <a:latin typeface="Arial" panose="020B0604020202020204" pitchFamily="34" charset="0"/>
              <a:ea typeface="汉仪旗黑-55简" panose="00020600040101010101" charset="-122"/>
            </a:endParaRPr>
          </a:p>
          <a:p>
            <a:pPr>
              <a:buClr>
                <a:srgbClr val="FF9900"/>
              </a:buClr>
            </a:pPr>
            <a:endParaRPr lang="zh-CN" altLang="en-US" b="1" dirty="0">
              <a:effectLst/>
              <a:latin typeface="Arial" panose="020B0604020202020204" pitchFamily="34" charset="0"/>
              <a:ea typeface="汉仪旗黑-55简" panose="00020600040101010101" charset="-122"/>
            </a:endParaRPr>
          </a:p>
          <a:p>
            <a:pPr>
              <a:buClr>
                <a:srgbClr val="FF9900"/>
              </a:buClr>
            </a:pPr>
            <a:endParaRPr lang="zh-CN" altLang="en-US" b="1" dirty="0">
              <a:latin typeface="Arial" panose="020B0604020202020204" pitchFamily="34" charset="0"/>
              <a:ea typeface="汉仪旗黑-55简" panose="00020600040101010101" charset="-122"/>
            </a:endParaRPr>
          </a:p>
          <a:p>
            <a:pPr>
              <a:buClr>
                <a:srgbClr val="FF9900"/>
              </a:buClr>
            </a:pPr>
            <a:endParaRPr lang="zh-CN" altLang="en-US" b="1" dirty="0">
              <a:latin typeface="Arial" panose="020B0604020202020204" pitchFamily="34" charset="0"/>
              <a:ea typeface="汉仪旗黑-55简" panose="00020600040101010101" charset="-122"/>
            </a:endParaRPr>
          </a:p>
        </p:txBody>
      </p:sp>
      <p:sp>
        <p:nvSpPr>
          <p:cNvPr id="142341"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0642" name="图片 240641" descr="8d06"/>
          <p:cNvPicPr>
            <a:picLocks noChangeAspect="1"/>
          </p:cNvPicPr>
          <p:nvPr/>
        </p:nvPicPr>
        <p:blipFill>
          <a:blip r:embed="rId1"/>
          <a:stretch>
            <a:fillRect/>
          </a:stretch>
        </p:blipFill>
        <p:spPr>
          <a:xfrm>
            <a:off x="4500563" y="4103688"/>
            <a:ext cx="4191000" cy="2133600"/>
          </a:xfrm>
          <a:prstGeom prst="rect">
            <a:avLst/>
          </a:prstGeom>
          <a:noFill/>
          <a:ln w="9525">
            <a:noFill/>
          </a:ln>
        </p:spPr>
      </p:pic>
      <p:sp>
        <p:nvSpPr>
          <p:cNvPr id="240643" name="矩形 240642"/>
          <p:cNvSpPr/>
          <p:nvPr/>
        </p:nvSpPr>
        <p:spPr>
          <a:xfrm>
            <a:off x="762000" y="1447800"/>
            <a:ext cx="7620000" cy="2355215"/>
          </a:xfrm>
          <a:prstGeom prst="rect">
            <a:avLst/>
          </a:prstGeom>
          <a:noFill/>
          <a:ln w="9525">
            <a:noFill/>
          </a:ln>
        </p:spPr>
        <p:txBody>
          <a:bodyPr>
            <a:spAutoFit/>
          </a:bodyPr>
          <a:p>
            <a:pPr eaLnBrk="0" hangingPunct="0">
              <a:lnSpc>
                <a:spcPct val="160000"/>
              </a:lnSpc>
            </a:pPr>
            <a:r>
              <a:rPr lang="en-US" altLang="zh-CN" sz="2800">
                <a:solidFill>
                  <a:srgbClr val="FFFF00"/>
                </a:solidFill>
                <a:latin typeface="Arial" panose="020B0604020202020204" pitchFamily="34" charset="0"/>
                <a:ea typeface="汉仪旗黑-55简" panose="00020600040101010101" charset="-122"/>
              </a:rPr>
              <a:t>1D </a:t>
            </a:r>
            <a:r>
              <a:rPr lang="zh-CN" altLang="en-US"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Use Team Approach</a:t>
            </a:r>
            <a:r>
              <a:rPr lang="en-US" altLang="zh-CN" sz="2800">
                <a:solidFill>
                  <a:srgbClr val="FFFF00"/>
                </a:solidFill>
                <a:latin typeface="Arial" panose="020B0604020202020204" pitchFamily="34" charset="0"/>
                <a:ea typeface="汉仪旗黑-55简" panose="00020600040101010101" charset="-122"/>
              </a:rPr>
              <a:t> </a:t>
            </a:r>
            <a:r>
              <a:rPr lang="zh-CN" altLang="en-US" sz="2800">
                <a:solidFill>
                  <a:srgbClr val="FFFF00"/>
                </a:solidFill>
                <a:latin typeface="Arial" panose="020B0604020202020204" pitchFamily="34" charset="0"/>
                <a:ea typeface="汉仪旗黑-55简" panose="00020600040101010101" charset="-122"/>
              </a:rPr>
              <a:t>）</a:t>
            </a:r>
            <a:r>
              <a:rPr lang="en-US" altLang="zh-CN" sz="2800">
                <a:solidFill>
                  <a:srgbClr val="FFFF00"/>
                </a:solidFill>
                <a:latin typeface="Arial" panose="020B0604020202020204" pitchFamily="34" charset="0"/>
                <a:ea typeface="汉仪旗黑-55简" panose="00020600040101010101" charset="-122"/>
              </a:rPr>
              <a:t>—— </a:t>
            </a:r>
            <a:r>
              <a:rPr lang="zh-CN" altLang="en-US" sz="2800" i="1" dirty="0">
                <a:solidFill>
                  <a:srgbClr val="FFFF00"/>
                </a:solidFill>
                <a:latin typeface="Arial" panose="020B0604020202020204" pitchFamily="34" charset="0"/>
                <a:ea typeface="汉仪旗黑-55简" panose="00020600040101010101" charset="-122"/>
              </a:rPr>
              <a:t>成立小组</a:t>
            </a:r>
            <a:endParaRPr lang="zh-CN" altLang="en-US" sz="2800" i="1" dirty="0">
              <a:solidFill>
                <a:srgbClr val="FFFF00"/>
              </a:solidFill>
              <a:latin typeface="Arial" panose="020B0604020202020204" pitchFamily="34" charset="0"/>
              <a:ea typeface="汉仪旗黑-55简" panose="00020600040101010101" charset="-122"/>
            </a:endParaRPr>
          </a:p>
          <a:p>
            <a:pPr eaLnBrk="0" hangingPunct="0">
              <a:lnSpc>
                <a:spcPct val="160000"/>
              </a:lnSpc>
            </a:pPr>
            <a:r>
              <a:rPr lang="zh-CN" altLang="en-US" sz="2200" dirty="0">
                <a:solidFill>
                  <a:srgbClr val="0066CC"/>
                </a:solidFill>
                <a:latin typeface="Arial" panose="020B0604020202020204" pitchFamily="34" charset="0"/>
                <a:ea typeface="汉仪旗黑-55简" panose="00020600040101010101" charset="-122"/>
              </a:rPr>
              <a:t>   </a:t>
            </a:r>
            <a:r>
              <a:rPr lang="zh-CN" altLang="en-US" sz="2100" dirty="0">
                <a:latin typeface="Arial" panose="020B0604020202020204" pitchFamily="34" charset="0"/>
                <a:ea typeface="汉仪旗黑-55简" panose="00020600040101010101" charset="-122"/>
              </a:rPr>
              <a:t>小组成员具备工艺</a:t>
            </a:r>
            <a:r>
              <a:rPr lang="en-US" altLang="zh-CN"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产品的知识</a:t>
            </a:r>
            <a:r>
              <a:rPr lang="en-US" altLang="zh-CN"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有配给的时间并授予了权限</a:t>
            </a:r>
            <a:r>
              <a:rPr lang="en-US" altLang="zh-CN"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同时应具有所要求的能解决问题和实施纠正措施的技术素质。小组必须有一个指导和小组长。</a:t>
            </a:r>
            <a:endParaRPr lang="zh-CN" altLang="en-US" sz="2100" dirty="0">
              <a:latin typeface="Arial" panose="020B0604020202020204" pitchFamily="34" charset="0"/>
              <a:ea typeface="汉仪旗黑-55简" panose="00020600040101010101" charset="-122"/>
            </a:endParaRPr>
          </a:p>
        </p:txBody>
      </p:sp>
      <p:sp>
        <p:nvSpPr>
          <p:cNvPr id="240644"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矩形 241665"/>
          <p:cNvSpPr/>
          <p:nvPr/>
        </p:nvSpPr>
        <p:spPr>
          <a:xfrm>
            <a:off x="684213" y="1412875"/>
            <a:ext cx="7772400" cy="2404745"/>
          </a:xfrm>
          <a:prstGeom prst="rect">
            <a:avLst/>
          </a:prstGeom>
          <a:noFill/>
          <a:ln w="9525">
            <a:noFill/>
          </a:ln>
        </p:spPr>
        <p:txBody>
          <a:bodyPr>
            <a:spAutoFit/>
          </a:bodyPr>
          <a:p>
            <a:pPr eaLnBrk="0" hangingPunct="0">
              <a:lnSpc>
                <a:spcPct val="160000"/>
              </a:lnSpc>
            </a:pPr>
            <a:r>
              <a:rPr lang="en-US" altLang="zh-CN" sz="2800">
                <a:solidFill>
                  <a:srgbClr val="FFFF00"/>
                </a:solidFill>
                <a:latin typeface="Arial" panose="020B0604020202020204" pitchFamily="34" charset="0"/>
                <a:ea typeface="汉仪旗黑-55简" panose="00020600040101010101" charset="-122"/>
              </a:rPr>
              <a:t>2D </a:t>
            </a:r>
            <a:r>
              <a:rPr lang="zh-CN" altLang="en-US"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Describe The Problem </a:t>
            </a:r>
            <a:r>
              <a:rPr lang="zh-CN" altLang="en-US" sz="2800">
                <a:solidFill>
                  <a:srgbClr val="FFFF00"/>
                </a:solidFill>
                <a:latin typeface="Arial" panose="020B0604020202020204" pitchFamily="34" charset="0"/>
                <a:ea typeface="汉仪旗黑-55简" panose="00020600040101010101" charset="-122"/>
              </a:rPr>
              <a:t>）</a:t>
            </a:r>
            <a:r>
              <a:rPr lang="en-US" altLang="zh-CN" sz="2800">
                <a:solidFill>
                  <a:srgbClr val="FFFF00"/>
                </a:solidFill>
                <a:latin typeface="Arial" panose="020B0604020202020204" pitchFamily="34" charset="0"/>
                <a:ea typeface="汉仪旗黑-55简" panose="00020600040101010101" charset="-122"/>
              </a:rPr>
              <a:t>——</a:t>
            </a:r>
            <a:r>
              <a:rPr lang="zh-CN" altLang="en-US" sz="2800" i="1" dirty="0">
                <a:solidFill>
                  <a:srgbClr val="FFFF00"/>
                </a:solidFill>
                <a:latin typeface="Arial" panose="020B0604020202020204" pitchFamily="34" charset="0"/>
                <a:ea typeface="汉仪旗黑-55简" panose="00020600040101010101" charset="-122"/>
              </a:rPr>
              <a:t>问题描述</a:t>
            </a:r>
            <a:endParaRPr lang="zh-CN" altLang="en-US" sz="2800" i="1" dirty="0">
              <a:solidFill>
                <a:srgbClr val="FFFF00"/>
              </a:solidFill>
              <a:latin typeface="Arial" panose="020B0604020202020204" pitchFamily="34" charset="0"/>
              <a:ea typeface="汉仪旗黑-55简" panose="00020600040101010101" charset="-122"/>
            </a:endParaRPr>
          </a:p>
          <a:p>
            <a:pPr eaLnBrk="0" hangingPunct="0">
              <a:lnSpc>
                <a:spcPct val="160000"/>
              </a:lnSpc>
            </a:pPr>
            <a:r>
              <a:rPr lang="zh-CN" altLang="en-US" sz="2100" dirty="0">
                <a:solidFill>
                  <a:srgbClr val="0066CC"/>
                </a:solidFill>
                <a:latin typeface="Arial" panose="020B0604020202020204" pitchFamily="34" charset="0"/>
                <a:ea typeface="汉仪旗黑-55简" panose="00020600040101010101" charset="-122"/>
              </a:rPr>
              <a:t>   </a:t>
            </a:r>
            <a:r>
              <a:rPr lang="zh-CN" altLang="en-US" sz="2100" dirty="0">
                <a:latin typeface="Arial" panose="020B0604020202020204" pitchFamily="34" charset="0"/>
                <a:ea typeface="汉仪旗黑-55简" panose="00020600040101010101" charset="-122"/>
              </a:rPr>
              <a:t>为了容易找到问题症结所在防止问题再发生，应使用合理的思考及统计工具来详细地描述问题：发生了什么问题？发生地点？发生时间？问题的大小和广度？从这几方面收集关键资料。</a:t>
            </a:r>
            <a:r>
              <a:rPr lang="zh-CN" altLang="en-US" sz="2400" dirty="0">
                <a:solidFill>
                  <a:srgbClr val="0066CC"/>
                </a:solidFill>
                <a:latin typeface="Arial" panose="020B0604020202020204" pitchFamily="34" charset="0"/>
                <a:ea typeface="汉仪旗黑-55简" panose="00020600040101010101" charset="-122"/>
              </a:rPr>
              <a:t> </a:t>
            </a:r>
            <a:endParaRPr lang="zh-CN" altLang="en-US" sz="2400" dirty="0">
              <a:solidFill>
                <a:srgbClr val="0066CC"/>
              </a:solidFill>
              <a:latin typeface="Arial" panose="020B0604020202020204" pitchFamily="34" charset="0"/>
              <a:ea typeface="汉仪旗黑-55简" panose="00020600040101010101" charset="-122"/>
            </a:endParaRPr>
          </a:p>
        </p:txBody>
      </p:sp>
      <p:sp>
        <p:nvSpPr>
          <p:cNvPr id="241667" name="矩形 241666"/>
          <p:cNvSpPr/>
          <p:nvPr/>
        </p:nvSpPr>
        <p:spPr>
          <a:xfrm>
            <a:off x="2686050" y="2795588"/>
            <a:ext cx="9144000" cy="0"/>
          </a:xfrm>
          <a:prstGeom prst="rect">
            <a:avLst/>
          </a:prstGeom>
          <a:noFill/>
          <a:ln w="9525">
            <a:noFill/>
          </a:ln>
        </p:spPr>
        <p:txBody>
          <a:bodyPr/>
          <a:p>
            <a:endParaRPr lang="zh-CN" altLang="en-US"/>
          </a:p>
        </p:txBody>
      </p:sp>
      <p:pic>
        <p:nvPicPr>
          <p:cNvPr id="241668" name="图片 241667" descr="E:/官网/官网推文/ppt/品质/8D/http:/www.wtd.com.cn/wtdcn/images/8d07.gif"/>
          <p:cNvPicPr>
            <a:picLocks noChangeAspect="1"/>
          </p:cNvPicPr>
          <p:nvPr/>
        </p:nvPicPr>
        <p:blipFill>
          <a:blip r:embed="rId1" r:link="rId2"/>
          <a:stretch>
            <a:fillRect/>
          </a:stretch>
        </p:blipFill>
        <p:spPr>
          <a:xfrm>
            <a:off x="323850" y="4221163"/>
            <a:ext cx="5715000" cy="2230437"/>
          </a:xfrm>
          <a:prstGeom prst="rect">
            <a:avLst/>
          </a:prstGeom>
          <a:noFill/>
          <a:ln w="9525">
            <a:noFill/>
          </a:ln>
        </p:spPr>
      </p:pic>
      <p:sp>
        <p:nvSpPr>
          <p:cNvPr id="241669" name="矩形 241668"/>
          <p:cNvSpPr/>
          <p:nvPr/>
        </p:nvSpPr>
        <p:spPr>
          <a:xfrm>
            <a:off x="3857625" y="2652713"/>
            <a:ext cx="9144000" cy="0"/>
          </a:xfrm>
          <a:prstGeom prst="rect">
            <a:avLst/>
          </a:prstGeom>
          <a:noFill/>
          <a:ln w="9525">
            <a:noFill/>
          </a:ln>
        </p:spPr>
        <p:txBody>
          <a:bodyPr/>
          <a:p>
            <a:endParaRPr lang="zh-CN" altLang="en-US"/>
          </a:p>
        </p:txBody>
      </p:sp>
      <p:pic>
        <p:nvPicPr>
          <p:cNvPr id="241670" name="图片 241669" descr="E:/官网/官网推文/ppt/品质/8D/http:/www.wtd.com.cn/wtdcn/images/8d08.gif"/>
          <p:cNvPicPr>
            <a:picLocks noChangeAspect="1"/>
          </p:cNvPicPr>
          <p:nvPr/>
        </p:nvPicPr>
        <p:blipFill>
          <a:blip r:embed="rId3" r:link="rId4"/>
          <a:stretch>
            <a:fillRect/>
          </a:stretch>
        </p:blipFill>
        <p:spPr>
          <a:xfrm>
            <a:off x="5940425" y="3644900"/>
            <a:ext cx="2762250" cy="3000375"/>
          </a:xfrm>
          <a:prstGeom prst="rect">
            <a:avLst/>
          </a:prstGeom>
          <a:noFill/>
          <a:ln w="9525">
            <a:noFill/>
          </a:ln>
        </p:spPr>
      </p:pic>
      <p:sp>
        <p:nvSpPr>
          <p:cNvPr id="241671"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矩形 242689"/>
          <p:cNvSpPr/>
          <p:nvPr/>
        </p:nvSpPr>
        <p:spPr>
          <a:xfrm>
            <a:off x="1143000" y="1628775"/>
            <a:ext cx="8001000" cy="3161030"/>
          </a:xfrm>
          <a:prstGeom prst="rect">
            <a:avLst/>
          </a:prstGeom>
          <a:noFill/>
          <a:ln w="9525">
            <a:noFill/>
          </a:ln>
        </p:spPr>
        <p:txBody>
          <a:bodyPr>
            <a:spAutoFit/>
          </a:bodyPr>
          <a:p>
            <a:pPr>
              <a:spcBef>
                <a:spcPct val="50000"/>
              </a:spcBef>
              <a:buChar char="•"/>
            </a:pPr>
            <a:r>
              <a:rPr lang="zh-CN" altLang="en-US" sz="2100" dirty="0">
                <a:latin typeface="Arial" panose="020B0604020202020204" pitchFamily="34" charset="0"/>
                <a:ea typeface="汉仪旗黑-55简" panose="00020600040101010101" charset="-122"/>
              </a:rPr>
              <a:t>收集和组织所有有关数据以说明问题</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问题说明是所描述问题的特别有用的数据的总结</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审核现有数据，识别问题、确定范围</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细分问题，将复杂问题细分为单个问题</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问题定义，找到和顾客所确认问题一致的说明，“什么东西出了什么问题”，而原因又未知</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风险等级</a:t>
            </a:r>
            <a:endParaRPr lang="zh-CN" altLang="en-US" sz="2100" dirty="0">
              <a:latin typeface="Arial" panose="020B0604020202020204" pitchFamily="34" charset="0"/>
              <a:ea typeface="汉仪旗黑-55简" panose="00020600040101010101" charset="-122"/>
            </a:endParaRPr>
          </a:p>
        </p:txBody>
      </p:sp>
      <p:sp>
        <p:nvSpPr>
          <p:cNvPr id="242691" name="矩形 242690"/>
          <p:cNvSpPr/>
          <p:nvPr/>
        </p:nvSpPr>
        <p:spPr>
          <a:xfrm>
            <a:off x="2686050" y="2795588"/>
            <a:ext cx="9144000" cy="0"/>
          </a:xfrm>
          <a:prstGeom prst="rect">
            <a:avLst/>
          </a:prstGeom>
          <a:noFill/>
          <a:ln w="9525">
            <a:noFill/>
          </a:ln>
        </p:spPr>
        <p:txBody>
          <a:bodyPr/>
          <a:p>
            <a:endParaRPr lang="zh-CN" altLang="en-US"/>
          </a:p>
        </p:txBody>
      </p:sp>
      <p:pic>
        <p:nvPicPr>
          <p:cNvPr id="242692" name="图片 242691" descr="E:/官网/官网推文/ppt/品质/8D/http:/www.wtd.com.cn/wtdcn/images/8d07.gif"/>
          <p:cNvPicPr>
            <a:picLocks noChangeAspect="1"/>
          </p:cNvPicPr>
          <p:nvPr/>
        </p:nvPicPr>
        <p:blipFill>
          <a:blip r:embed="rId1" r:link="rId2"/>
          <a:stretch>
            <a:fillRect/>
          </a:stretch>
        </p:blipFill>
        <p:spPr>
          <a:xfrm>
            <a:off x="323850" y="4365625"/>
            <a:ext cx="5715000" cy="2230438"/>
          </a:xfrm>
          <a:prstGeom prst="rect">
            <a:avLst/>
          </a:prstGeom>
          <a:noFill/>
          <a:ln w="9525">
            <a:noFill/>
          </a:ln>
        </p:spPr>
      </p:pic>
      <p:sp>
        <p:nvSpPr>
          <p:cNvPr id="242693" name="矩形 242692"/>
          <p:cNvSpPr/>
          <p:nvPr/>
        </p:nvSpPr>
        <p:spPr>
          <a:xfrm>
            <a:off x="3857625" y="2652713"/>
            <a:ext cx="9144000" cy="0"/>
          </a:xfrm>
          <a:prstGeom prst="rect">
            <a:avLst/>
          </a:prstGeom>
          <a:noFill/>
          <a:ln w="9525">
            <a:noFill/>
          </a:ln>
        </p:spPr>
        <p:txBody>
          <a:bodyPr/>
          <a:p>
            <a:endParaRPr lang="zh-CN" altLang="en-US"/>
          </a:p>
        </p:txBody>
      </p:sp>
      <p:pic>
        <p:nvPicPr>
          <p:cNvPr id="242694" name="图片 242693" descr="E:/官网/官网推文/ppt/品质/8D/http:/www.wtd.com.cn/wtdcn/images/8d08.gif"/>
          <p:cNvPicPr>
            <a:picLocks noChangeAspect="1"/>
          </p:cNvPicPr>
          <p:nvPr/>
        </p:nvPicPr>
        <p:blipFill>
          <a:blip r:embed="rId3" r:link="rId4"/>
          <a:stretch>
            <a:fillRect/>
          </a:stretch>
        </p:blipFill>
        <p:spPr>
          <a:xfrm>
            <a:off x="5940425" y="4076700"/>
            <a:ext cx="2560638" cy="2781300"/>
          </a:xfrm>
          <a:prstGeom prst="rect">
            <a:avLst/>
          </a:prstGeom>
          <a:noFill/>
          <a:ln w="9525">
            <a:noFill/>
          </a:ln>
        </p:spPr>
      </p:pic>
      <p:sp>
        <p:nvSpPr>
          <p:cNvPr id="242695"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
        <p:nvSpPr>
          <p:cNvPr id="242696" name="文本框 242695"/>
          <p:cNvSpPr txBox="1"/>
          <p:nvPr/>
        </p:nvSpPr>
        <p:spPr>
          <a:xfrm>
            <a:off x="2124075" y="476250"/>
            <a:ext cx="5327650" cy="829945"/>
          </a:xfrm>
          <a:prstGeom prst="rect">
            <a:avLst/>
          </a:prstGeom>
          <a:noFill/>
          <a:ln w="9525">
            <a:noFill/>
          </a:ln>
        </p:spPr>
        <p:txBody>
          <a:bodyPr>
            <a:spAutoFit/>
          </a:bodyPr>
          <a:p>
            <a:r>
              <a:rPr lang="en-US" altLang="zh-CN" sz="2400">
                <a:solidFill>
                  <a:srgbClr val="FFFF00"/>
                </a:solidFill>
                <a:latin typeface="Arial" panose="020B0604020202020204" pitchFamily="34" charset="0"/>
                <a:ea typeface="汉仪旗黑-55简" panose="00020600040101010101" charset="-122"/>
              </a:rPr>
              <a:t>2D </a:t>
            </a:r>
            <a:r>
              <a:rPr lang="zh-CN" altLang="en-US" sz="2400" dirty="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Describe The Problem </a:t>
            </a:r>
            <a:r>
              <a:rPr lang="zh-CN" altLang="en-US" sz="2400" dirty="0">
                <a:solidFill>
                  <a:srgbClr val="FFFF00"/>
                </a:solidFill>
                <a:latin typeface="Arial" panose="020B0604020202020204" pitchFamily="34" charset="0"/>
                <a:ea typeface="汉仪旗黑-55简" panose="00020600040101010101" charset="-122"/>
              </a:rPr>
              <a:t>）</a:t>
            </a:r>
            <a:r>
              <a:rPr lang="en-US" altLang="zh-CN" sz="2400">
                <a:solidFill>
                  <a:srgbClr val="FFFF00"/>
                </a:solidFill>
                <a:latin typeface="Arial" panose="020B0604020202020204" pitchFamily="34" charset="0"/>
                <a:ea typeface="汉仪旗黑-55简" panose="00020600040101010101" charset="-122"/>
              </a:rPr>
              <a:t>—</a:t>
            </a:r>
            <a:endParaRPr lang="en-US" altLang="zh-CN" sz="2400">
              <a:solidFill>
                <a:srgbClr val="FFFF00"/>
              </a:solidFill>
              <a:latin typeface="Arial" panose="020B0604020202020204" pitchFamily="34" charset="0"/>
              <a:ea typeface="汉仪旗黑-55简" panose="00020600040101010101" charset="-122"/>
            </a:endParaRPr>
          </a:p>
          <a:p>
            <a:r>
              <a:rPr lang="zh-CN" altLang="en-US" sz="2400" i="1" dirty="0">
                <a:solidFill>
                  <a:srgbClr val="FFFF00"/>
                </a:solidFill>
                <a:latin typeface="Arial" panose="020B0604020202020204" pitchFamily="34" charset="0"/>
                <a:ea typeface="汉仪旗黑-55简" panose="00020600040101010101" charset="-122"/>
              </a:rPr>
              <a:t>问题描述关键要点</a:t>
            </a:r>
            <a:r>
              <a:rPr lang="en-US" altLang="zh-CN" sz="2400">
                <a:solidFill>
                  <a:srgbClr val="FFFF00"/>
                </a:solidFill>
                <a:latin typeface="Arial" panose="020B0604020202020204" pitchFamily="34" charset="0"/>
                <a:ea typeface="汉仪旗黑-55简" panose="00020600040101010101" charset="-122"/>
              </a:rPr>
              <a:t>:</a:t>
            </a:r>
            <a:endParaRPr lang="zh-TW" altLang="en-US" sz="2400" dirty="0">
              <a:latin typeface="Arial" panose="020B0604020202020204" pitchFamily="34" charset="0"/>
              <a:ea typeface="汉仪旗黑-55简" panose="0002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标题 243713"/>
          <p:cNvSpPr>
            <a:spLocks noGrp="1"/>
          </p:cNvSpPr>
          <p:nvPr>
            <p:ph type="title"/>
          </p:nvPr>
        </p:nvSpPr>
        <p:spPr>
          <a:xfrm>
            <a:off x="2627313" y="0"/>
            <a:ext cx="4513262" cy="1431925"/>
          </a:xfrm>
          <a:ln/>
        </p:spPr>
        <p:txBody>
          <a:bodyPr anchor="ctr" anchorCtr="0"/>
          <a:p>
            <a:r>
              <a:rPr lang="zh-CN" altLang="en-US" sz="3200" dirty="0">
                <a:solidFill>
                  <a:srgbClr val="FFFF00"/>
                </a:solidFill>
                <a:effectLst/>
                <a:latin typeface="Arial" panose="020B0604020202020204" pitchFamily="34" charset="0"/>
                <a:ea typeface="汉仪文黑-85W" panose="00020600040101010101" charset="-122"/>
              </a:rPr>
              <a:t>描述问题的方法</a:t>
            </a:r>
            <a:br>
              <a:rPr lang="zh-CN" altLang="en-US" sz="3200" dirty="0">
                <a:solidFill>
                  <a:srgbClr val="FFFF00"/>
                </a:solidFill>
                <a:effectLst/>
                <a:latin typeface="Arial" panose="020B0604020202020204" pitchFamily="34" charset="0"/>
                <a:ea typeface="汉仪文黑-85W" panose="00020600040101010101" charset="-122"/>
              </a:rPr>
            </a:br>
            <a:r>
              <a:rPr lang="en-US" altLang="zh-CN" sz="3200">
                <a:solidFill>
                  <a:srgbClr val="FFFF00"/>
                </a:solidFill>
                <a:effectLst/>
                <a:latin typeface="Arial" panose="020B0604020202020204" pitchFamily="34" charset="0"/>
                <a:ea typeface="汉仪文黑-85W" panose="00020600040101010101" charset="-122"/>
              </a:rPr>
              <a:t>---</a:t>
            </a:r>
            <a:r>
              <a:rPr lang="zh-TW" altLang="en-US" sz="3200" dirty="0">
                <a:solidFill>
                  <a:srgbClr val="FFFF00"/>
                </a:solidFill>
                <a:effectLst/>
                <a:latin typeface="Arial" panose="020B0604020202020204" pitchFamily="34" charset="0"/>
                <a:ea typeface="汉仪文黑-85W" panose="00020600040101010101" charset="-122"/>
              </a:rPr>
              <a:t>5</a:t>
            </a:r>
            <a:r>
              <a:rPr lang="en-US" altLang="zh-TW" sz="3200">
                <a:solidFill>
                  <a:srgbClr val="FFFF00"/>
                </a:solidFill>
                <a:effectLst/>
                <a:latin typeface="Arial" panose="020B0604020202020204" pitchFamily="34" charset="0"/>
                <a:ea typeface="汉仪文黑-85W" panose="00020600040101010101" charset="-122"/>
              </a:rPr>
              <a:t>W2H</a:t>
            </a:r>
            <a:endParaRPr lang="en-US" altLang="zh-TW" sz="3200">
              <a:solidFill>
                <a:srgbClr val="FFFF00"/>
              </a:solidFill>
              <a:effectLst/>
              <a:latin typeface="Arial" panose="020B0604020202020204" pitchFamily="34" charset="0"/>
              <a:ea typeface="汉仪文黑-85W" panose="00020600040101010101" charset="-122"/>
            </a:endParaRPr>
          </a:p>
        </p:txBody>
      </p:sp>
      <p:sp>
        <p:nvSpPr>
          <p:cNvPr id="243715" name="文本占位符 243714"/>
          <p:cNvSpPr>
            <a:spLocks noGrp="1"/>
          </p:cNvSpPr>
          <p:nvPr>
            <p:ph type="body" idx="1"/>
          </p:nvPr>
        </p:nvSpPr>
        <p:spPr>
          <a:xfrm>
            <a:off x="1042988" y="1989138"/>
            <a:ext cx="7543800" cy="4114800"/>
          </a:xfrm>
          <a:ln/>
        </p:spPr>
        <p:txBody>
          <a:bodyPr/>
          <a:p>
            <a:pPr>
              <a:lnSpc>
                <a:spcPct val="90000"/>
              </a:lnSpc>
              <a:buClr>
                <a:srgbClr val="FF9900"/>
              </a:buClr>
            </a:pPr>
            <a:r>
              <a:rPr lang="zh-TW" altLang="en-US" b="1" dirty="0">
                <a:effectLst/>
                <a:latin typeface="Arial" panose="020B0604020202020204" pitchFamily="34" charset="0"/>
                <a:ea typeface="汉仪旗黑-55简" panose="00020600040101010101" charset="-122"/>
              </a:rPr>
              <a:t>何人 ：</a:t>
            </a:r>
            <a:r>
              <a:rPr lang="zh-CN" altLang="en-US" b="1">
                <a:effectLst/>
                <a:latin typeface="Arial" panose="020B0604020202020204" pitchFamily="34" charset="0"/>
                <a:ea typeface="汉仪旗黑-55简" panose="00020600040101010101" charset="-122"/>
              </a:rPr>
              <a:t>识</a:t>
            </a:r>
            <a:r>
              <a:rPr lang="zh-TW" altLang="en-US" b="1" dirty="0">
                <a:effectLst/>
                <a:latin typeface="Arial" panose="020B0604020202020204" pitchFamily="34" charset="0"/>
                <a:ea typeface="汉仪旗黑-55简" panose="00020600040101010101" charset="-122"/>
              </a:rPr>
              <a:t>别</a:t>
            </a:r>
            <a:r>
              <a:rPr lang="zh-CN" altLang="en-US" b="1">
                <a:effectLst/>
                <a:latin typeface="Arial" panose="020B0604020202020204" pitchFamily="34" charset="0"/>
                <a:ea typeface="汉仪旗黑-55简" panose="00020600040101010101" charset="-122"/>
              </a:rPr>
              <a:t>哪</a:t>
            </a:r>
            <a:r>
              <a:rPr lang="zh-TW" altLang="en-US" b="1" dirty="0">
                <a:effectLst/>
                <a:latin typeface="Arial" panose="020B0604020202020204" pitchFamily="34" charset="0"/>
                <a:ea typeface="汉仪旗黑-55简" panose="00020600040101010101" charset="-122"/>
              </a:rPr>
              <a:t>一</a:t>
            </a:r>
            <a:r>
              <a:rPr lang="zh-CN" altLang="en-US" b="1">
                <a:effectLst/>
                <a:latin typeface="Arial" panose="020B0604020202020204" pitchFamily="34" charset="0"/>
                <a:ea typeface="汉仪旗黑-55简" panose="00020600040101010101" charset="-122"/>
              </a:rPr>
              <a:t>个</a:t>
            </a:r>
            <a:r>
              <a:rPr lang="zh-TW" altLang="en-US" b="1" dirty="0">
                <a:effectLst/>
                <a:latin typeface="Arial" panose="020B0604020202020204" pitchFamily="34" charset="0"/>
                <a:ea typeface="汉仪旗黑-55简" panose="00020600040101010101" charset="-122"/>
              </a:rPr>
              <a:t>客户在抱怨</a:t>
            </a:r>
            <a:endParaRPr lang="zh-TW" altLang="en-US"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b="1" dirty="0">
                <a:effectLst/>
                <a:latin typeface="Arial" panose="020B0604020202020204" pitchFamily="34" charset="0"/>
                <a:ea typeface="汉仪旗黑-55简" panose="00020600040101010101" charset="-122"/>
              </a:rPr>
              <a:t>何事 ：</a:t>
            </a:r>
            <a:r>
              <a:rPr lang="zh-CN" altLang="en-US" b="1" dirty="0">
                <a:effectLst/>
                <a:latin typeface="Arial" panose="020B0604020202020204" pitchFamily="34" charset="0"/>
                <a:ea typeface="汉仪旗黑-55简" panose="00020600040101010101" charset="-122"/>
              </a:rPr>
              <a:t>适当、</a:t>
            </a:r>
            <a:r>
              <a:rPr lang="zh-TW" altLang="en-US" b="1" dirty="0">
                <a:effectLst/>
                <a:latin typeface="Arial" panose="020B0604020202020204" pitchFamily="34" charset="0"/>
                <a:ea typeface="汉仪旗黑-55简" panose="00020600040101010101" charset="-122"/>
              </a:rPr>
              <a:t>精</a:t>
            </a:r>
            <a:r>
              <a:rPr lang="zh-CN" altLang="en-US" b="1" dirty="0">
                <a:effectLst/>
                <a:latin typeface="Arial" panose="020B0604020202020204" pitchFamily="34" charset="0"/>
                <a:ea typeface="汉仪旗黑-55简" panose="00020600040101010101" charset="-122"/>
              </a:rPr>
              <a:t>确地识</a:t>
            </a:r>
            <a:r>
              <a:rPr lang="zh-TW" altLang="en-US" b="1" dirty="0">
                <a:effectLst/>
                <a:latin typeface="Arial" panose="020B0604020202020204" pitchFamily="34" charset="0"/>
                <a:ea typeface="汉仪旗黑-55简" panose="00020600040101010101" charset="-122"/>
              </a:rPr>
              <a:t>别</a:t>
            </a:r>
            <a:r>
              <a:rPr lang="zh-CN" altLang="en-US" b="1" dirty="0">
                <a:effectLst/>
                <a:latin typeface="Arial" panose="020B0604020202020204" pitchFamily="34" charset="0"/>
                <a:ea typeface="汉仪旗黑-55简" panose="00020600040101010101" charset="-122"/>
              </a:rPr>
              <a:t>问题</a:t>
            </a:r>
            <a:endParaRPr lang="zh-TW" altLang="en-US"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b="1" dirty="0">
                <a:effectLst/>
                <a:latin typeface="Arial" panose="020B0604020202020204" pitchFamily="34" charset="0"/>
                <a:ea typeface="汉仪旗黑-55简" panose="00020600040101010101" charset="-122"/>
              </a:rPr>
              <a:t>何时 ：</a:t>
            </a:r>
            <a:r>
              <a:rPr lang="zh-CN" altLang="en-US" b="1">
                <a:effectLst/>
                <a:latin typeface="Arial" panose="020B0604020202020204" pitchFamily="34" charset="0"/>
                <a:ea typeface="汉仪旗黑-55简" panose="00020600040101010101" charset="-122"/>
              </a:rPr>
              <a:t>从</a:t>
            </a:r>
            <a:r>
              <a:rPr lang="zh-TW" altLang="en-US" b="1" dirty="0">
                <a:effectLst/>
                <a:latin typeface="Arial" panose="020B0604020202020204" pitchFamily="34" charset="0"/>
                <a:ea typeface="汉仪旗黑-55简" panose="00020600040101010101" charset="-122"/>
              </a:rPr>
              <a:t>什</a:t>
            </a:r>
            <a:r>
              <a:rPr lang="zh-CN" altLang="en-US" b="1" dirty="0">
                <a:effectLst/>
                <a:latin typeface="Arial" panose="020B0604020202020204" pitchFamily="34" charset="0"/>
                <a:ea typeface="汉仪旗黑-55简" panose="00020600040101010101" charset="-122"/>
              </a:rPr>
              <a:t>幺时候问题开</a:t>
            </a:r>
            <a:r>
              <a:rPr lang="zh-TW" altLang="en-US" b="1" dirty="0">
                <a:effectLst/>
                <a:latin typeface="Arial" panose="020B0604020202020204" pitchFamily="34" charset="0"/>
                <a:ea typeface="汉仪旗黑-55简" panose="00020600040101010101" charset="-122"/>
              </a:rPr>
              <a:t>始</a:t>
            </a:r>
            <a:r>
              <a:rPr lang="zh-CN" altLang="en-US" b="1">
                <a:effectLst/>
                <a:latin typeface="Arial" panose="020B0604020202020204" pitchFamily="34" charset="0"/>
                <a:ea typeface="汉仪旗黑-55简" panose="00020600040101010101" charset="-122"/>
              </a:rPr>
              <a:t>发</a:t>
            </a:r>
            <a:r>
              <a:rPr lang="zh-TW" altLang="en-US" b="1" dirty="0">
                <a:effectLst/>
                <a:latin typeface="Arial" panose="020B0604020202020204" pitchFamily="34" charset="0"/>
                <a:ea typeface="汉仪旗黑-55简" panose="00020600040101010101" charset="-122"/>
              </a:rPr>
              <a:t>生</a:t>
            </a:r>
            <a:endParaRPr lang="zh-TW" altLang="en-US"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b="1" dirty="0">
                <a:effectLst/>
                <a:latin typeface="Arial" panose="020B0604020202020204" pitchFamily="34" charset="0"/>
                <a:ea typeface="汉仪旗黑-55简" panose="00020600040101010101" charset="-122"/>
              </a:rPr>
              <a:t>何地 ：什</a:t>
            </a:r>
            <a:r>
              <a:rPr lang="zh-CN" altLang="en-US" b="1">
                <a:effectLst/>
                <a:latin typeface="Arial" panose="020B0604020202020204" pitchFamily="34" charset="0"/>
                <a:ea typeface="汉仪旗黑-55简" panose="00020600040101010101" charset="-122"/>
              </a:rPr>
              <a:t>幺</a:t>
            </a:r>
            <a:r>
              <a:rPr lang="zh-TW" altLang="en-US" b="1" dirty="0">
                <a:effectLst/>
                <a:latin typeface="Arial" panose="020B0604020202020204" pitchFamily="34" charset="0"/>
                <a:ea typeface="汉仪旗黑-55简" panose="00020600040101010101" charset="-122"/>
              </a:rPr>
              <a:t>地方</a:t>
            </a:r>
            <a:r>
              <a:rPr lang="zh-CN" altLang="en-US" b="1">
                <a:effectLst/>
                <a:latin typeface="Arial" panose="020B0604020202020204" pitchFamily="34" charset="0"/>
                <a:ea typeface="汉仪旗黑-55简" panose="00020600040101010101" charset="-122"/>
              </a:rPr>
              <a:t>发</a:t>
            </a:r>
            <a:r>
              <a:rPr lang="zh-TW" altLang="en-US" b="1" dirty="0">
                <a:effectLst/>
                <a:latin typeface="Arial" panose="020B0604020202020204" pitchFamily="34" charset="0"/>
                <a:ea typeface="汉仪旗黑-55简" panose="00020600040101010101" charset="-122"/>
              </a:rPr>
              <a:t>生</a:t>
            </a:r>
            <a:r>
              <a:rPr lang="zh-CN" altLang="en-US" b="1" dirty="0">
                <a:effectLst/>
                <a:latin typeface="Arial" panose="020B0604020202020204" pitchFamily="34" charset="0"/>
                <a:ea typeface="汉仪旗黑-55简" panose="00020600040101010101" charset="-122"/>
              </a:rPr>
              <a:t>问题</a:t>
            </a:r>
            <a:endParaRPr lang="zh-CN" altLang="en-US" b="1" dirty="0">
              <a:effectLst/>
              <a:latin typeface="Arial" panose="020B0604020202020204" pitchFamily="34" charset="0"/>
              <a:ea typeface="汉仪旗黑-55简" panose="00020600040101010101" charset="-122"/>
            </a:endParaRPr>
          </a:p>
          <a:p>
            <a:pPr>
              <a:lnSpc>
                <a:spcPct val="90000"/>
              </a:lnSpc>
              <a:buClr>
                <a:srgbClr val="FF9900"/>
              </a:buClr>
            </a:pPr>
            <a:r>
              <a:rPr lang="zh-CN" altLang="en-US" b="1" dirty="0">
                <a:effectLst/>
                <a:latin typeface="Arial" panose="020B0604020202020204" pitchFamily="34" charset="0"/>
                <a:ea typeface="汉仪旗黑-55简" panose="00020600040101010101" charset="-122"/>
              </a:rPr>
              <a:t>为何</a:t>
            </a:r>
            <a:r>
              <a:rPr lang="en-US" altLang="zh-TW" b="1">
                <a:effectLst/>
                <a:latin typeface="Arial" panose="020B0604020202020204" pitchFamily="34" charset="0"/>
                <a:ea typeface="汉仪旗黑-55简" panose="00020600040101010101" charset="-122"/>
              </a:rPr>
              <a:t> ：</a:t>
            </a:r>
            <a:r>
              <a:rPr lang="zh-CN" altLang="en-US" b="1">
                <a:effectLst/>
                <a:latin typeface="Arial" panose="020B0604020202020204" pitchFamily="34" charset="0"/>
                <a:ea typeface="汉仪旗黑-55简" panose="00020600040101010101" charset="-122"/>
              </a:rPr>
              <a:t>识</a:t>
            </a:r>
            <a:r>
              <a:rPr lang="zh-TW" altLang="en-US" b="1" dirty="0">
                <a:effectLst/>
                <a:latin typeface="Arial" panose="020B0604020202020204" pitchFamily="34" charset="0"/>
                <a:ea typeface="汉仪旗黑-55简" panose="00020600040101010101" charset="-122"/>
              </a:rPr>
              <a:t>别已知的解</a:t>
            </a:r>
            <a:r>
              <a:rPr lang="zh-CN" altLang="en-US" b="1">
                <a:effectLst/>
                <a:latin typeface="Arial" panose="020B0604020202020204" pitchFamily="34" charset="0"/>
                <a:ea typeface="汉仪旗黑-55简" panose="00020600040101010101" charset="-122"/>
              </a:rPr>
              <a:t>释</a:t>
            </a:r>
            <a:endParaRPr lang="zh-TW" altLang="en-US"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b="1" dirty="0">
                <a:effectLst/>
                <a:latin typeface="Arial" panose="020B0604020202020204" pitchFamily="34" charset="0"/>
                <a:ea typeface="汉仪旗黑-55简" panose="00020600040101010101" charset="-122"/>
              </a:rPr>
              <a:t>如何 ：在什</a:t>
            </a:r>
            <a:r>
              <a:rPr lang="zh-CN" altLang="en-US" b="1">
                <a:effectLst/>
                <a:latin typeface="Arial" panose="020B0604020202020204" pitchFamily="34" charset="0"/>
                <a:ea typeface="汉仪旗黑-55简" panose="00020600040101010101" charset="-122"/>
              </a:rPr>
              <a:t>幺</a:t>
            </a:r>
            <a:r>
              <a:rPr lang="zh-TW" altLang="en-US" b="1" dirty="0">
                <a:effectLst/>
                <a:latin typeface="Arial" panose="020B0604020202020204" pitchFamily="34" charset="0"/>
                <a:ea typeface="汉仪旗黑-55简" panose="00020600040101010101" charset="-122"/>
              </a:rPr>
              <a:t>模式或</a:t>
            </a:r>
            <a:r>
              <a:rPr lang="zh-CN" altLang="en-US" b="1" dirty="0">
                <a:effectLst/>
                <a:latin typeface="Arial" panose="020B0604020202020204" pitchFamily="34" charset="0"/>
                <a:ea typeface="汉仪旗黑-55简" panose="00020600040101010101" charset="-122"/>
              </a:rPr>
              <a:t>状态下发生这问</a:t>
            </a:r>
            <a:r>
              <a:rPr lang="zh-TW" altLang="en-US" b="1" dirty="0">
                <a:effectLst/>
                <a:latin typeface="Arial" panose="020B0604020202020204" pitchFamily="34" charset="0"/>
                <a:ea typeface="汉仪旗黑-55简" panose="00020600040101010101" charset="-122"/>
              </a:rPr>
              <a:t>题</a:t>
            </a:r>
            <a:endParaRPr lang="zh-TW" altLang="en-US"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b="1" dirty="0">
                <a:effectLst/>
                <a:latin typeface="Arial" panose="020B0604020202020204" pitchFamily="34" charset="0"/>
                <a:ea typeface="汉仪旗黑-55简" panose="00020600040101010101" charset="-122"/>
              </a:rPr>
              <a:t>多少 ：量化</a:t>
            </a:r>
            <a:r>
              <a:rPr lang="zh-CN" altLang="en-US" b="1" dirty="0">
                <a:effectLst/>
                <a:latin typeface="Arial" panose="020B0604020202020204" pitchFamily="34" charset="0"/>
                <a:ea typeface="汉仪旗黑-55简" panose="00020600040101010101" charset="-122"/>
              </a:rPr>
              <a:t>问题</a:t>
            </a:r>
            <a:r>
              <a:rPr lang="zh-TW" altLang="en-US" b="1" dirty="0">
                <a:effectLst/>
                <a:latin typeface="Arial" panose="020B0604020202020204" pitchFamily="34" charset="0"/>
                <a:ea typeface="汉仪旗黑-55简" panose="00020600040101010101" charset="-122"/>
              </a:rPr>
              <a:t>的程度</a:t>
            </a:r>
            <a:endParaRPr lang="zh-TW" altLang="en-US" b="1" dirty="0">
              <a:effectLst/>
              <a:latin typeface="Arial" panose="020B0604020202020204" pitchFamily="34" charset="0"/>
              <a:ea typeface="汉仪旗黑-55简" panose="00020600040101010101" charset="-122"/>
            </a:endParaRPr>
          </a:p>
        </p:txBody>
      </p:sp>
      <p:sp>
        <p:nvSpPr>
          <p:cNvPr id="243716"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矩形 244737"/>
          <p:cNvSpPr/>
          <p:nvPr/>
        </p:nvSpPr>
        <p:spPr>
          <a:xfrm>
            <a:off x="755650" y="1125538"/>
            <a:ext cx="7620000" cy="3044825"/>
          </a:xfrm>
          <a:prstGeom prst="rect">
            <a:avLst/>
          </a:prstGeom>
          <a:noFill/>
          <a:ln w="9525">
            <a:noFill/>
          </a:ln>
        </p:spPr>
        <p:txBody>
          <a:bodyPr>
            <a:spAutoFit/>
          </a:bodyPr>
          <a:p>
            <a:pPr eaLnBrk="0" hangingPunct="0">
              <a:lnSpc>
                <a:spcPct val="160000"/>
              </a:lnSpc>
            </a:pPr>
            <a:r>
              <a:rPr lang="en-US" altLang="zh-CN" sz="2800">
                <a:solidFill>
                  <a:srgbClr val="FFFF00"/>
                </a:solidFill>
                <a:latin typeface="Arial" panose="020B0604020202020204" pitchFamily="34" charset="0"/>
                <a:ea typeface="汉仪旗黑-55简" panose="00020600040101010101" charset="-122"/>
              </a:rPr>
              <a:t>3D </a:t>
            </a:r>
            <a:r>
              <a:rPr lang="zh-CN" altLang="en-US"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Immediate Corrective Actions </a:t>
            </a:r>
            <a:r>
              <a:rPr lang="zh-CN" altLang="en-US" sz="2800">
                <a:solidFill>
                  <a:srgbClr val="FFFF00"/>
                </a:solidFill>
                <a:latin typeface="Arial" panose="020B0604020202020204" pitchFamily="34" charset="0"/>
                <a:ea typeface="汉仪旗黑-55简" panose="00020600040101010101" charset="-122"/>
              </a:rPr>
              <a:t>）</a:t>
            </a:r>
            <a:r>
              <a:rPr lang="en-US" altLang="zh-CN"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 </a:t>
            </a:r>
            <a:r>
              <a:rPr lang="zh-CN" altLang="en-US" sz="2800" i="1" dirty="0">
                <a:solidFill>
                  <a:srgbClr val="FFFF00"/>
                </a:solidFill>
                <a:latin typeface="Arial" panose="020B0604020202020204" pitchFamily="34" charset="0"/>
                <a:ea typeface="汉仪旗黑-55简" panose="00020600040101010101" charset="-122"/>
              </a:rPr>
              <a:t>紧急对策 </a:t>
            </a:r>
            <a:r>
              <a:rPr lang="en-US" altLang="zh-CN" sz="2800" i="1">
                <a:solidFill>
                  <a:srgbClr val="FFFF00"/>
                </a:solidFill>
                <a:latin typeface="Arial" panose="020B0604020202020204" pitchFamily="34" charset="0"/>
                <a:ea typeface="汉仪旗黑-55简" panose="00020600040101010101" charset="-122"/>
              </a:rPr>
              <a:t>(</a:t>
            </a:r>
            <a:r>
              <a:rPr lang="zh-CN" altLang="en-US" sz="2800" i="1" dirty="0">
                <a:solidFill>
                  <a:srgbClr val="FFFF00"/>
                </a:solidFill>
                <a:latin typeface="Arial" panose="020B0604020202020204" pitchFamily="34" charset="0"/>
                <a:ea typeface="汉仪旗黑-55简" panose="00020600040101010101" charset="-122"/>
              </a:rPr>
              <a:t>临时对策</a:t>
            </a:r>
            <a:r>
              <a:rPr lang="en-US" altLang="zh-CN" sz="2800" i="1">
                <a:solidFill>
                  <a:srgbClr val="FFFF00"/>
                </a:solidFill>
                <a:latin typeface="Arial" panose="020B0604020202020204" pitchFamily="34" charset="0"/>
                <a:ea typeface="汉仪旗黑-55简" panose="00020600040101010101" charset="-122"/>
              </a:rPr>
              <a:t>)</a:t>
            </a:r>
            <a:endParaRPr lang="en-US" altLang="zh-CN" sz="2800" i="1">
              <a:solidFill>
                <a:srgbClr val="FFFF00"/>
              </a:solidFill>
              <a:latin typeface="Arial" panose="020B0604020202020204" pitchFamily="34" charset="0"/>
              <a:ea typeface="汉仪旗黑-55简" panose="00020600040101010101" charset="-122"/>
            </a:endParaRPr>
          </a:p>
          <a:p>
            <a:pPr eaLnBrk="0" hangingPunct="0">
              <a:lnSpc>
                <a:spcPct val="160000"/>
              </a:lnSpc>
            </a:pPr>
            <a:r>
              <a:rPr lang="zh-CN" altLang="en-US" sz="2100" dirty="0">
                <a:latin typeface="Arial" panose="020B0604020202020204" pitchFamily="34" charset="0"/>
                <a:ea typeface="汉仪旗黑-55简" panose="00020600040101010101" charset="-122"/>
              </a:rPr>
              <a:t>为使外部或内部的客户都不受到该问题的影响，制定并执行临时性的围堵措施，直到已采取了永久性的改进。要确保围堵行动可收到预期的效果。</a:t>
            </a:r>
            <a:r>
              <a:rPr lang="zh-CN" altLang="en-US" sz="2200" dirty="0">
                <a:solidFill>
                  <a:srgbClr val="0066CC"/>
                </a:solidFill>
                <a:latin typeface="Arial" panose="020B0604020202020204" pitchFamily="34" charset="0"/>
                <a:ea typeface="汉仪旗黑-55简" panose="00020600040101010101" charset="-122"/>
              </a:rPr>
              <a:t> </a:t>
            </a:r>
            <a:endParaRPr lang="zh-CN" altLang="en-US" sz="2200" dirty="0">
              <a:solidFill>
                <a:srgbClr val="0066CC"/>
              </a:solidFill>
              <a:latin typeface="Arial" panose="020B0604020202020204" pitchFamily="34" charset="0"/>
              <a:ea typeface="汉仪旗黑-55简" panose="00020600040101010101" charset="-122"/>
            </a:endParaRPr>
          </a:p>
        </p:txBody>
      </p:sp>
      <p:sp>
        <p:nvSpPr>
          <p:cNvPr id="244739" name="矩形 244738"/>
          <p:cNvSpPr/>
          <p:nvPr/>
        </p:nvSpPr>
        <p:spPr>
          <a:xfrm>
            <a:off x="2686050" y="2795588"/>
            <a:ext cx="9144000" cy="0"/>
          </a:xfrm>
          <a:prstGeom prst="rect">
            <a:avLst/>
          </a:prstGeom>
          <a:noFill/>
          <a:ln w="9525">
            <a:noFill/>
          </a:ln>
        </p:spPr>
        <p:txBody>
          <a:bodyPr/>
          <a:p>
            <a:endParaRPr lang="zh-CN" altLang="en-US"/>
          </a:p>
        </p:txBody>
      </p:sp>
      <p:sp>
        <p:nvSpPr>
          <p:cNvPr id="244740" name="矩形 244739"/>
          <p:cNvSpPr/>
          <p:nvPr/>
        </p:nvSpPr>
        <p:spPr>
          <a:xfrm>
            <a:off x="3857625" y="2652713"/>
            <a:ext cx="9144000" cy="0"/>
          </a:xfrm>
          <a:prstGeom prst="rect">
            <a:avLst/>
          </a:prstGeom>
          <a:noFill/>
          <a:ln w="9525">
            <a:noFill/>
          </a:ln>
        </p:spPr>
        <p:txBody>
          <a:bodyPr/>
          <a:p>
            <a:endParaRPr lang="zh-CN" altLang="en-US"/>
          </a:p>
        </p:txBody>
      </p:sp>
      <p:pic>
        <p:nvPicPr>
          <p:cNvPr id="244741" name="图片 244740" descr="8d11"/>
          <p:cNvPicPr>
            <a:picLocks noChangeAspect="1"/>
          </p:cNvPicPr>
          <p:nvPr/>
        </p:nvPicPr>
        <p:blipFill>
          <a:blip r:embed="rId1"/>
          <a:stretch>
            <a:fillRect/>
          </a:stretch>
        </p:blipFill>
        <p:spPr>
          <a:xfrm>
            <a:off x="6084888" y="3860800"/>
            <a:ext cx="1952625" cy="2819400"/>
          </a:xfrm>
          <a:prstGeom prst="rect">
            <a:avLst/>
          </a:prstGeom>
          <a:noFill/>
          <a:ln w="9525">
            <a:noFill/>
          </a:ln>
        </p:spPr>
      </p:pic>
      <p:sp>
        <p:nvSpPr>
          <p:cNvPr id="244742"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矩形 245761"/>
          <p:cNvSpPr/>
          <p:nvPr/>
        </p:nvSpPr>
        <p:spPr>
          <a:xfrm>
            <a:off x="900113" y="1557338"/>
            <a:ext cx="7620000" cy="3893820"/>
          </a:xfrm>
          <a:prstGeom prst="rect">
            <a:avLst/>
          </a:prstGeom>
          <a:noFill/>
          <a:ln w="9525">
            <a:noFill/>
          </a:ln>
        </p:spPr>
        <p:txBody>
          <a:bodyPr>
            <a:spAutoFit/>
          </a:bodyPr>
          <a:p>
            <a:pPr eaLnBrk="0" hangingPunct="0">
              <a:lnSpc>
                <a:spcPct val="160000"/>
              </a:lnSpc>
            </a:pPr>
            <a:r>
              <a:rPr lang="en-US" altLang="zh-CN" sz="2800">
                <a:solidFill>
                  <a:srgbClr val="FFFF00"/>
                </a:solidFill>
                <a:latin typeface="Arial" panose="020B0604020202020204" pitchFamily="34" charset="0"/>
                <a:ea typeface="汉仪旗黑-55简" panose="00020600040101010101" charset="-122"/>
              </a:rPr>
              <a:t>3D </a:t>
            </a:r>
            <a:r>
              <a:rPr lang="zh-CN" altLang="en-US"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Immediate Corrective Actions </a:t>
            </a:r>
            <a:r>
              <a:rPr lang="zh-CN" altLang="en-US" sz="2800">
                <a:solidFill>
                  <a:srgbClr val="FFFF00"/>
                </a:solidFill>
                <a:latin typeface="Arial" panose="020B0604020202020204" pitchFamily="34" charset="0"/>
                <a:ea typeface="汉仪旗黑-55简" panose="00020600040101010101" charset="-122"/>
              </a:rPr>
              <a:t>）</a:t>
            </a:r>
            <a:r>
              <a:rPr lang="en-US" altLang="zh-CN"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 </a:t>
            </a:r>
            <a:r>
              <a:rPr lang="zh-CN" altLang="en-US" sz="2800" i="1" dirty="0">
                <a:solidFill>
                  <a:srgbClr val="FFFF00"/>
                </a:solidFill>
                <a:latin typeface="Arial" panose="020B0604020202020204" pitchFamily="34" charset="0"/>
                <a:ea typeface="汉仪旗黑-55简" panose="00020600040101010101" charset="-122"/>
              </a:rPr>
              <a:t>紧急对策关键要点</a:t>
            </a:r>
            <a:r>
              <a:rPr lang="zh-CN" altLang="en-US" sz="2800" i="1" dirty="0">
                <a:solidFill>
                  <a:srgbClr val="660066"/>
                </a:solidFill>
                <a:latin typeface="Arial" panose="020B0604020202020204" pitchFamily="34" charset="0"/>
                <a:ea typeface="汉仪旗黑-55简" panose="00020600040101010101" charset="-122"/>
              </a:rPr>
              <a:t> </a:t>
            </a:r>
            <a:endParaRPr lang="zh-CN" altLang="en-US" sz="2800" i="1" dirty="0">
              <a:solidFill>
                <a:srgbClr val="800080"/>
              </a:solidFill>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评价紧急响应措施</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找出和选择最佳“临时抑制措施”</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决策</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实施，并作好记录</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验证（</a:t>
            </a:r>
            <a:r>
              <a:rPr lang="en-US" altLang="zh-CN" sz="2100">
                <a:latin typeface="Arial" panose="020B0604020202020204" pitchFamily="34" charset="0"/>
                <a:ea typeface="汉仪旗黑-55简" panose="00020600040101010101" charset="-122"/>
              </a:rPr>
              <a:t>DOE</a:t>
            </a:r>
            <a:r>
              <a:rPr lang="zh-CN" altLang="en-US" sz="2100">
                <a:latin typeface="Arial" panose="020B0604020202020204" pitchFamily="34" charset="0"/>
                <a:ea typeface="汉仪旗黑-55简" panose="00020600040101010101" charset="-122"/>
              </a:rPr>
              <a:t>、</a:t>
            </a:r>
            <a:r>
              <a:rPr lang="en-US" altLang="zh-CN" sz="2100">
                <a:latin typeface="Arial" panose="020B0604020202020204" pitchFamily="34" charset="0"/>
                <a:ea typeface="汉仪旗黑-55简" panose="00020600040101010101" charset="-122"/>
              </a:rPr>
              <a:t>PPM</a:t>
            </a:r>
            <a:r>
              <a:rPr lang="zh-CN" altLang="en-US" sz="2100" dirty="0">
                <a:latin typeface="Arial" panose="020B0604020202020204" pitchFamily="34" charset="0"/>
                <a:ea typeface="汉仪旗黑-55简" panose="00020600040101010101" charset="-122"/>
              </a:rPr>
              <a:t>分析、控制图等）</a:t>
            </a:r>
            <a:endParaRPr lang="zh-CN" altLang="en-US" sz="2100" dirty="0">
              <a:latin typeface="Arial" panose="020B0604020202020204" pitchFamily="34" charset="0"/>
              <a:ea typeface="汉仪旗黑-55简" panose="00020600040101010101" charset="-122"/>
            </a:endParaRPr>
          </a:p>
        </p:txBody>
      </p:sp>
      <p:sp>
        <p:nvSpPr>
          <p:cNvPr id="245763" name="矩形 245762"/>
          <p:cNvSpPr/>
          <p:nvPr/>
        </p:nvSpPr>
        <p:spPr>
          <a:xfrm>
            <a:off x="2686050" y="2795588"/>
            <a:ext cx="9144000" cy="0"/>
          </a:xfrm>
          <a:prstGeom prst="rect">
            <a:avLst/>
          </a:prstGeom>
          <a:noFill/>
          <a:ln w="9525">
            <a:noFill/>
          </a:ln>
        </p:spPr>
        <p:txBody>
          <a:bodyPr/>
          <a:p>
            <a:endParaRPr lang="zh-CN" altLang="en-US"/>
          </a:p>
        </p:txBody>
      </p:sp>
      <p:sp>
        <p:nvSpPr>
          <p:cNvPr id="245764" name="矩形 245763"/>
          <p:cNvSpPr/>
          <p:nvPr/>
        </p:nvSpPr>
        <p:spPr>
          <a:xfrm>
            <a:off x="3857625" y="2652713"/>
            <a:ext cx="9144000" cy="0"/>
          </a:xfrm>
          <a:prstGeom prst="rect">
            <a:avLst/>
          </a:prstGeom>
          <a:noFill/>
          <a:ln w="9525">
            <a:noFill/>
          </a:ln>
        </p:spPr>
        <p:txBody>
          <a:bodyPr/>
          <a:p>
            <a:endParaRPr lang="zh-CN" altLang="en-US"/>
          </a:p>
        </p:txBody>
      </p:sp>
      <p:pic>
        <p:nvPicPr>
          <p:cNvPr id="245765" name="图片 245764" descr="8d11"/>
          <p:cNvPicPr>
            <a:picLocks noChangeAspect="1"/>
          </p:cNvPicPr>
          <p:nvPr/>
        </p:nvPicPr>
        <p:blipFill>
          <a:blip r:embed="rId1"/>
          <a:stretch>
            <a:fillRect/>
          </a:stretch>
        </p:blipFill>
        <p:spPr>
          <a:xfrm>
            <a:off x="6227763" y="3716338"/>
            <a:ext cx="1952625" cy="2819400"/>
          </a:xfrm>
          <a:prstGeom prst="rect">
            <a:avLst/>
          </a:prstGeom>
          <a:noFill/>
          <a:ln w="9525">
            <a:noFill/>
          </a:ln>
        </p:spPr>
      </p:pic>
      <p:sp>
        <p:nvSpPr>
          <p:cNvPr id="245766"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矩形 246785"/>
          <p:cNvSpPr/>
          <p:nvPr/>
        </p:nvSpPr>
        <p:spPr>
          <a:xfrm>
            <a:off x="755650" y="1196975"/>
            <a:ext cx="7620000" cy="2349500"/>
          </a:xfrm>
          <a:prstGeom prst="rect">
            <a:avLst/>
          </a:prstGeom>
          <a:noFill/>
          <a:ln w="9525">
            <a:noFill/>
          </a:ln>
        </p:spPr>
        <p:txBody>
          <a:bodyPr>
            <a:spAutoFit/>
          </a:bodyPr>
          <a:p>
            <a:pPr eaLnBrk="0" hangingPunct="0">
              <a:lnSpc>
                <a:spcPct val="160000"/>
              </a:lnSpc>
            </a:pPr>
            <a:r>
              <a:rPr lang="en-US" altLang="zh-CN" sz="2800">
                <a:solidFill>
                  <a:srgbClr val="FFFF00"/>
                </a:solidFill>
                <a:latin typeface="Arial" panose="020B0604020202020204" pitchFamily="34" charset="0"/>
                <a:ea typeface="汉仪旗黑-55简" panose="00020600040101010101" charset="-122"/>
              </a:rPr>
              <a:t>4D </a:t>
            </a:r>
            <a:r>
              <a:rPr lang="zh-CN" altLang="en-US"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Seek The Root Cause</a:t>
            </a:r>
            <a:r>
              <a:rPr lang="zh-CN" altLang="en-US" sz="2800">
                <a:solidFill>
                  <a:srgbClr val="FFFF00"/>
                </a:solidFill>
                <a:latin typeface="Arial" panose="020B0604020202020204" pitchFamily="34" charset="0"/>
                <a:ea typeface="汉仪旗黑-55简" panose="00020600040101010101" charset="-122"/>
              </a:rPr>
              <a:t>）</a:t>
            </a:r>
            <a:r>
              <a:rPr lang="en-US" altLang="zh-CN" sz="2800">
                <a:solidFill>
                  <a:srgbClr val="FFFF00"/>
                </a:solidFill>
                <a:latin typeface="Arial" panose="020B0604020202020204" pitchFamily="34" charset="0"/>
                <a:ea typeface="汉仪旗黑-55简" panose="00020600040101010101" charset="-122"/>
              </a:rPr>
              <a:t>——</a:t>
            </a:r>
            <a:r>
              <a:rPr lang="en-US" altLang="zh-CN" sz="2800" i="1">
                <a:solidFill>
                  <a:srgbClr val="FFFF00"/>
                </a:solidFill>
                <a:latin typeface="Arial" panose="020B0604020202020204" pitchFamily="34" charset="0"/>
                <a:ea typeface="汉仪旗黑-55简" panose="00020600040101010101" charset="-122"/>
              </a:rPr>
              <a:t> </a:t>
            </a:r>
            <a:r>
              <a:rPr lang="zh-CN" altLang="en-US" sz="2800" i="1" dirty="0">
                <a:solidFill>
                  <a:srgbClr val="FFFF00"/>
                </a:solidFill>
                <a:latin typeface="Arial" panose="020B0604020202020204" pitchFamily="34" charset="0"/>
                <a:ea typeface="汉仪旗黑-55简" panose="00020600040101010101" charset="-122"/>
              </a:rPr>
              <a:t>根本原因</a:t>
            </a:r>
            <a:endParaRPr lang="zh-CN" altLang="en-US" sz="2800" i="1" dirty="0">
              <a:solidFill>
                <a:srgbClr val="FFFF00"/>
              </a:solidFill>
              <a:latin typeface="Arial" panose="020B0604020202020204" pitchFamily="34" charset="0"/>
              <a:ea typeface="汉仪旗黑-55简" panose="00020600040101010101" charset="-122"/>
            </a:endParaRPr>
          </a:p>
          <a:p>
            <a:pPr>
              <a:lnSpc>
                <a:spcPct val="140000"/>
              </a:lnSpc>
              <a:spcBef>
                <a:spcPct val="50000"/>
              </a:spcBef>
            </a:pPr>
            <a:r>
              <a:rPr lang="zh-CN" altLang="en-US" sz="2200" dirty="0">
                <a:solidFill>
                  <a:srgbClr val="0066CC"/>
                </a:solidFill>
                <a:latin typeface="Arial" panose="020B0604020202020204" pitchFamily="34" charset="0"/>
                <a:ea typeface="汉仪旗黑-55简" panose="00020600040101010101" charset="-122"/>
              </a:rPr>
              <a:t>   </a:t>
            </a:r>
            <a:r>
              <a:rPr lang="zh-CN" altLang="en-US" sz="2100" dirty="0">
                <a:latin typeface="Arial" panose="020B0604020202020204" pitchFamily="34" charset="0"/>
                <a:ea typeface="汉仪旗黑-55简" panose="00020600040101010101" charset="-122"/>
              </a:rPr>
              <a:t>就问题的描述和收集到的资料进行比较分析，分析有何差异和改变，识别可能的原因，测验每一个原因，以找出最可能的原因，予以证实。</a:t>
            </a:r>
            <a:r>
              <a:rPr lang="zh-CN" altLang="en-US" sz="2200" dirty="0">
                <a:latin typeface="Arial" panose="020B0604020202020204" pitchFamily="34" charset="0"/>
                <a:ea typeface="汉仪旗黑-55简" panose="00020600040101010101" charset="-122"/>
              </a:rPr>
              <a:t> </a:t>
            </a:r>
            <a:endParaRPr lang="zh-CN" altLang="en-US" sz="2200" dirty="0">
              <a:latin typeface="Arial" panose="020B0604020202020204" pitchFamily="34" charset="0"/>
              <a:ea typeface="汉仪旗黑-55简" panose="00020600040101010101" charset="-122"/>
            </a:endParaRPr>
          </a:p>
        </p:txBody>
      </p:sp>
      <p:sp>
        <p:nvSpPr>
          <p:cNvPr id="246787" name="矩形 246786"/>
          <p:cNvSpPr/>
          <p:nvPr/>
        </p:nvSpPr>
        <p:spPr>
          <a:xfrm>
            <a:off x="2686050" y="2795588"/>
            <a:ext cx="9144000" cy="0"/>
          </a:xfrm>
          <a:prstGeom prst="rect">
            <a:avLst/>
          </a:prstGeom>
          <a:noFill/>
          <a:ln w="9525">
            <a:noFill/>
          </a:ln>
        </p:spPr>
        <p:txBody>
          <a:bodyPr/>
          <a:p>
            <a:endParaRPr lang="zh-CN" altLang="en-US"/>
          </a:p>
        </p:txBody>
      </p:sp>
      <p:sp>
        <p:nvSpPr>
          <p:cNvPr id="246788" name="矩形 246787"/>
          <p:cNvSpPr/>
          <p:nvPr/>
        </p:nvSpPr>
        <p:spPr>
          <a:xfrm>
            <a:off x="3857625" y="2652713"/>
            <a:ext cx="9144000" cy="0"/>
          </a:xfrm>
          <a:prstGeom prst="rect">
            <a:avLst/>
          </a:prstGeom>
          <a:noFill/>
          <a:ln w="9525">
            <a:noFill/>
          </a:ln>
        </p:spPr>
        <p:txBody>
          <a:bodyPr/>
          <a:p>
            <a:endParaRPr lang="zh-CN" altLang="en-US"/>
          </a:p>
        </p:txBody>
      </p:sp>
      <p:sp>
        <p:nvSpPr>
          <p:cNvPr id="246789" name="矩形 246788"/>
          <p:cNvSpPr/>
          <p:nvPr/>
        </p:nvSpPr>
        <p:spPr>
          <a:xfrm>
            <a:off x="2847975" y="2714625"/>
            <a:ext cx="9144000" cy="0"/>
          </a:xfrm>
          <a:prstGeom prst="rect">
            <a:avLst/>
          </a:prstGeom>
          <a:noFill/>
          <a:ln w="9525">
            <a:noFill/>
          </a:ln>
        </p:spPr>
        <p:txBody>
          <a:bodyPr/>
          <a:p>
            <a:endParaRPr lang="zh-CN" altLang="en-US"/>
          </a:p>
        </p:txBody>
      </p:sp>
      <p:pic>
        <p:nvPicPr>
          <p:cNvPr id="246790" name="图片 246789" descr="029"/>
          <p:cNvPicPr>
            <a:picLocks noChangeAspect="1"/>
          </p:cNvPicPr>
          <p:nvPr/>
        </p:nvPicPr>
        <p:blipFill>
          <a:blip r:embed="rId1"/>
          <a:stretch>
            <a:fillRect/>
          </a:stretch>
        </p:blipFill>
        <p:spPr>
          <a:xfrm>
            <a:off x="1447800" y="3200400"/>
            <a:ext cx="6248400" cy="3657600"/>
          </a:xfrm>
          <a:prstGeom prst="rect">
            <a:avLst/>
          </a:prstGeom>
          <a:noFill/>
          <a:ln w="9525">
            <a:noFill/>
          </a:ln>
        </p:spPr>
      </p:pic>
      <p:sp>
        <p:nvSpPr>
          <p:cNvPr id="246791"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矩形 247809"/>
          <p:cNvSpPr/>
          <p:nvPr/>
        </p:nvSpPr>
        <p:spPr>
          <a:xfrm>
            <a:off x="900113" y="1412875"/>
            <a:ext cx="7620000" cy="3105785"/>
          </a:xfrm>
          <a:prstGeom prst="rect">
            <a:avLst/>
          </a:prstGeom>
          <a:noFill/>
          <a:ln w="9525">
            <a:noFill/>
          </a:ln>
        </p:spPr>
        <p:txBody>
          <a:bodyPr>
            <a:spAutoFit/>
          </a:bodyPr>
          <a:p>
            <a:pPr eaLnBrk="0" hangingPunct="0">
              <a:lnSpc>
                <a:spcPct val="160000"/>
              </a:lnSpc>
            </a:pPr>
            <a:r>
              <a:rPr lang="en-US" altLang="zh-CN" sz="2400">
                <a:solidFill>
                  <a:srgbClr val="FFFF00"/>
                </a:solidFill>
                <a:latin typeface="Arial" panose="020B0604020202020204" pitchFamily="34" charset="0"/>
                <a:ea typeface="汉仪旗黑-55简" panose="00020600040101010101" charset="-122"/>
              </a:rPr>
              <a:t>4D </a:t>
            </a:r>
            <a:r>
              <a:rPr lang="zh-CN" altLang="en-US"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Seek The Root Cause</a:t>
            </a:r>
            <a:r>
              <a:rPr lang="zh-CN" altLang="en-US" sz="2400">
                <a:solidFill>
                  <a:srgbClr val="FFFF00"/>
                </a:solidFill>
                <a:latin typeface="Arial" panose="020B0604020202020204" pitchFamily="34" charset="0"/>
                <a:ea typeface="汉仪旗黑-55简" panose="00020600040101010101" charset="-122"/>
              </a:rPr>
              <a:t>）</a:t>
            </a:r>
            <a:r>
              <a:rPr lang="en-US" altLang="zh-CN"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 </a:t>
            </a:r>
            <a:r>
              <a:rPr lang="zh-CN" altLang="en-US" sz="2400" i="1" dirty="0">
                <a:solidFill>
                  <a:srgbClr val="FFFF00"/>
                </a:solidFill>
                <a:latin typeface="Arial" panose="020B0604020202020204" pitchFamily="34" charset="0"/>
                <a:ea typeface="汉仪旗黑-55简" panose="00020600040101010101" charset="-122"/>
              </a:rPr>
              <a:t>根本原因关键要点</a:t>
            </a:r>
            <a:endParaRPr lang="zh-CN" altLang="en-US" sz="2400" i="1" dirty="0">
              <a:solidFill>
                <a:srgbClr val="FFFF00"/>
              </a:solidFill>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评估可能原因列表中的每一个原因</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原因可否使问题排除</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验证</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控制计划</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连续运用 </a:t>
            </a:r>
            <a:r>
              <a:rPr lang="en-US" altLang="zh-CN" sz="2100">
                <a:latin typeface="Arial" panose="020B0604020202020204" pitchFamily="34" charset="0"/>
                <a:ea typeface="汉仪旗黑-55简" panose="00020600040101010101" charset="-122"/>
              </a:rPr>
              <a:t>5WHY</a:t>
            </a:r>
            <a:r>
              <a:rPr lang="zh-CN" altLang="en-US" sz="2100" dirty="0">
                <a:latin typeface="Arial" panose="020B0604020202020204" pitchFamily="34" charset="0"/>
                <a:ea typeface="汉仪旗黑-55简" panose="00020600040101010101" charset="-122"/>
              </a:rPr>
              <a:t>的方法</a:t>
            </a:r>
            <a:endParaRPr lang="zh-CN" altLang="en-US" sz="2200">
              <a:latin typeface="Arial" panose="020B0604020202020204" pitchFamily="34" charset="0"/>
              <a:ea typeface="汉仪旗黑-55简" panose="00020600040101010101" charset="-122"/>
            </a:endParaRPr>
          </a:p>
        </p:txBody>
      </p:sp>
      <p:sp>
        <p:nvSpPr>
          <p:cNvPr id="247811" name="矩形 247810"/>
          <p:cNvSpPr/>
          <p:nvPr/>
        </p:nvSpPr>
        <p:spPr>
          <a:xfrm>
            <a:off x="2686050" y="2795588"/>
            <a:ext cx="9144000" cy="0"/>
          </a:xfrm>
          <a:prstGeom prst="rect">
            <a:avLst/>
          </a:prstGeom>
          <a:noFill/>
          <a:ln w="9525">
            <a:noFill/>
          </a:ln>
        </p:spPr>
        <p:txBody>
          <a:bodyPr/>
          <a:p>
            <a:endParaRPr lang="zh-CN" altLang="en-US"/>
          </a:p>
        </p:txBody>
      </p:sp>
      <p:sp>
        <p:nvSpPr>
          <p:cNvPr id="247812" name="矩形 247811"/>
          <p:cNvSpPr/>
          <p:nvPr/>
        </p:nvSpPr>
        <p:spPr>
          <a:xfrm>
            <a:off x="3857625" y="2652713"/>
            <a:ext cx="9144000" cy="0"/>
          </a:xfrm>
          <a:prstGeom prst="rect">
            <a:avLst/>
          </a:prstGeom>
          <a:noFill/>
          <a:ln w="9525">
            <a:noFill/>
          </a:ln>
        </p:spPr>
        <p:txBody>
          <a:bodyPr/>
          <a:p>
            <a:endParaRPr lang="zh-CN" altLang="en-US"/>
          </a:p>
        </p:txBody>
      </p:sp>
      <p:sp>
        <p:nvSpPr>
          <p:cNvPr id="247813" name="矩形 247812"/>
          <p:cNvSpPr/>
          <p:nvPr/>
        </p:nvSpPr>
        <p:spPr>
          <a:xfrm>
            <a:off x="2847975" y="2714625"/>
            <a:ext cx="9144000" cy="0"/>
          </a:xfrm>
          <a:prstGeom prst="rect">
            <a:avLst/>
          </a:prstGeom>
          <a:noFill/>
          <a:ln w="9525">
            <a:noFill/>
          </a:ln>
        </p:spPr>
        <p:txBody>
          <a:bodyPr/>
          <a:p>
            <a:endParaRPr lang="zh-CN" altLang="en-US"/>
          </a:p>
        </p:txBody>
      </p:sp>
      <p:pic>
        <p:nvPicPr>
          <p:cNvPr id="247814" name="图片 247813" descr="E:/官网/官网推文/ppt/品质/8D/http:/www.wtd.com.cn/wtdcn/images/8d09.gif"/>
          <p:cNvPicPr>
            <a:picLocks noChangeAspect="1"/>
          </p:cNvPicPr>
          <p:nvPr/>
        </p:nvPicPr>
        <p:blipFill>
          <a:blip r:embed="rId1" r:link="rId2">
            <a:lum bright="-6000"/>
          </a:blip>
          <a:stretch>
            <a:fillRect/>
          </a:stretch>
        </p:blipFill>
        <p:spPr>
          <a:xfrm>
            <a:off x="1116013" y="4365625"/>
            <a:ext cx="6985000" cy="2492375"/>
          </a:xfrm>
          <a:prstGeom prst="rect">
            <a:avLst/>
          </a:prstGeom>
          <a:noFill/>
          <a:ln w="9525">
            <a:noFill/>
          </a:ln>
        </p:spPr>
      </p:pic>
      <p:sp>
        <p:nvSpPr>
          <p:cNvPr id="247815"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8866" name="组合 248865"/>
          <p:cNvGrpSpPr/>
          <p:nvPr/>
        </p:nvGrpSpPr>
        <p:grpSpPr>
          <a:xfrm>
            <a:off x="539750" y="1560513"/>
            <a:ext cx="7977188" cy="5046662"/>
            <a:chOff x="336" y="814"/>
            <a:chExt cx="5025" cy="3179"/>
          </a:xfrm>
        </p:grpSpPr>
        <p:sp>
          <p:nvSpPr>
            <p:cNvPr id="248835" name="等腰三角形 248834"/>
            <p:cNvSpPr/>
            <p:nvPr/>
          </p:nvSpPr>
          <p:spPr>
            <a:xfrm rot="5400000">
              <a:off x="4343" y="1757"/>
              <a:ext cx="1023" cy="1013"/>
            </a:xfrm>
            <a:prstGeom prst="triangle">
              <a:avLst>
                <a:gd name="adj" fmla="val 52648"/>
              </a:avLst>
            </a:prstGeom>
            <a:solidFill>
              <a:schemeClr val="tx1"/>
            </a:solidFill>
            <a:ln w="9525" cap="flat" cmpd="sng">
              <a:solidFill>
                <a:srgbClr val="FFFF00"/>
              </a:solidFill>
              <a:prstDash val="solid"/>
              <a:miter/>
              <a:headEnd type="none" w="med" len="med"/>
              <a:tailEnd type="none" w="med" len="med"/>
            </a:ln>
          </p:spPr>
          <p:txBody>
            <a:bodyPr rot="10800000" vert="eaVert" wrap="none" anchor="ctr" anchorCtr="0"/>
            <a:p>
              <a:pPr algn="ctr"/>
              <a:r>
                <a:rPr lang="zh-TW" altLang="en-US" sz="2000" b="0" dirty="0">
                  <a:latin typeface="Arial" panose="020B0604020202020204" pitchFamily="34" charset="0"/>
                  <a:ea typeface="汉仪旗黑-55简" panose="00020600040101010101" charset="-122"/>
                </a:rPr>
                <a:t> 问题的</a:t>
              </a:r>
              <a:r>
                <a:rPr lang="zh-TW" altLang="en-US" sz="2400" b="0" dirty="0">
                  <a:latin typeface="Arial" panose="020B0604020202020204" pitchFamily="34" charset="0"/>
                  <a:ea typeface="汉仪旗黑-55简" panose="00020600040101010101" charset="-122"/>
                </a:rPr>
                <a:t> 果</a:t>
              </a:r>
              <a:endParaRPr lang="zh-TW" altLang="en-US" sz="2400" b="0" dirty="0">
                <a:latin typeface="Arial" panose="020B0604020202020204" pitchFamily="34" charset="0"/>
                <a:ea typeface="汉仪旗黑-55简" panose="00020600040101010101" charset="-122"/>
              </a:endParaRPr>
            </a:p>
          </p:txBody>
        </p:sp>
        <p:sp>
          <p:nvSpPr>
            <p:cNvPr id="248836" name="文本框 248835"/>
            <p:cNvSpPr txBox="1"/>
            <p:nvPr/>
          </p:nvSpPr>
          <p:spPr>
            <a:xfrm>
              <a:off x="806" y="1026"/>
              <a:ext cx="1541"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en-US" altLang="zh-TW" sz="2400" b="0">
                  <a:latin typeface="Arial" panose="020B0604020202020204" pitchFamily="34" charset="0"/>
                  <a:ea typeface="汉仪旗黑-55简" panose="00020600040101010101" charset="-122"/>
                </a:rPr>
                <a:t>MATERIAL(</a:t>
              </a:r>
              <a:r>
                <a:rPr lang="zh-TW" altLang="zh-TW" sz="2400" b="0" dirty="0">
                  <a:latin typeface="Arial" panose="020B0604020202020204" pitchFamily="34" charset="0"/>
                  <a:ea typeface="汉仪旗黑-55简" panose="00020600040101010101" charset="-122"/>
                </a:rPr>
                <a:t>因 1)</a:t>
              </a:r>
              <a:endParaRPr lang="zh-TW" altLang="en-US" sz="2400" b="0" dirty="0">
                <a:latin typeface="Arial" panose="020B0604020202020204" pitchFamily="34" charset="0"/>
                <a:ea typeface="汉仪旗黑-55简" panose="00020600040101010101" charset="-122"/>
              </a:endParaRPr>
            </a:p>
          </p:txBody>
        </p:sp>
        <p:sp>
          <p:nvSpPr>
            <p:cNvPr id="248837" name="文本框 248836"/>
            <p:cNvSpPr txBox="1"/>
            <p:nvPr/>
          </p:nvSpPr>
          <p:spPr>
            <a:xfrm>
              <a:off x="844" y="1596"/>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2</a:t>
              </a:r>
              <a:endParaRPr lang="zh-TW" altLang="en-US" sz="2400" b="0" dirty="0">
                <a:latin typeface="Arial" panose="020B0604020202020204" pitchFamily="34" charset="0"/>
                <a:ea typeface="汉仪旗黑-55简" panose="00020600040101010101" charset="-122"/>
              </a:endParaRPr>
            </a:p>
          </p:txBody>
        </p:sp>
        <p:sp>
          <p:nvSpPr>
            <p:cNvPr id="248838" name="文本框 248837"/>
            <p:cNvSpPr txBox="1"/>
            <p:nvPr/>
          </p:nvSpPr>
          <p:spPr>
            <a:xfrm>
              <a:off x="336" y="1958"/>
              <a:ext cx="1166" cy="639"/>
            </a:xfrm>
            <a:prstGeom prst="rect">
              <a:avLst/>
            </a:prstGeom>
            <a:noFill/>
            <a:ln w="9525" cap="flat" cmpd="sng">
              <a:solidFill>
                <a:srgbClr val="FFFF00"/>
              </a:solidFill>
              <a:prstDash val="solid"/>
              <a:miter/>
              <a:headEnd type="none" w="med" len="med"/>
              <a:tailEnd type="none" w="med" len="med"/>
            </a:ln>
          </p:spPr>
          <p:txBody>
            <a:bodyPr anchor="ctr" anchorCtr="0">
              <a:spAutoFit/>
            </a:bodyPr>
            <a:p>
              <a:pPr algn="ctr">
                <a:spcBef>
                  <a:spcPct val="50000"/>
                </a:spcBef>
              </a:pPr>
              <a:r>
                <a:rPr lang="en-US" altLang="zh-TW" sz="2400" b="0">
                  <a:latin typeface="Arial" panose="020B0604020202020204" pitchFamily="34" charset="0"/>
                  <a:ea typeface="汉仪旗黑-55简" panose="00020600040101010101" charset="-122"/>
                </a:rPr>
                <a:t>ENVIRON-</a:t>
              </a:r>
              <a:endParaRPr lang="en-US" altLang="zh-TW" sz="2400" b="0">
                <a:latin typeface="Arial" panose="020B0604020202020204" pitchFamily="34" charset="0"/>
                <a:ea typeface="汉仪旗黑-55简" panose="00020600040101010101" charset="-122"/>
              </a:endParaRPr>
            </a:p>
            <a:p>
              <a:pPr algn="ctr">
                <a:spcBef>
                  <a:spcPct val="50000"/>
                </a:spcBef>
              </a:pPr>
              <a:r>
                <a:rPr lang="en-US" altLang="zh-TW" sz="2400" b="0">
                  <a:latin typeface="Arial" panose="020B0604020202020204" pitchFamily="34" charset="0"/>
                  <a:ea typeface="汉仪旗黑-55简" panose="00020600040101010101" charset="-122"/>
                </a:rPr>
                <a:t>MENT(</a:t>
              </a:r>
              <a:r>
                <a:rPr lang="zh-TW" altLang="zh-TW" sz="2400" b="0" dirty="0">
                  <a:latin typeface="Arial" panose="020B0604020202020204" pitchFamily="34" charset="0"/>
                  <a:ea typeface="汉仪旗黑-55简" panose="00020600040101010101" charset="-122"/>
                </a:rPr>
                <a:t>因</a:t>
              </a:r>
              <a:r>
                <a:rPr lang="zh-TW" altLang="en-US" sz="2400" b="0" dirty="0">
                  <a:latin typeface="Arial" panose="020B0604020202020204" pitchFamily="34" charset="0"/>
                  <a:ea typeface="汉仪旗黑-55简" panose="00020600040101010101" charset="-122"/>
                </a:rPr>
                <a:t> 1)</a:t>
              </a:r>
              <a:endParaRPr lang="zh-TW" altLang="en-US" sz="2400" b="0" dirty="0">
                <a:latin typeface="Arial" panose="020B0604020202020204" pitchFamily="34" charset="0"/>
                <a:ea typeface="汉仪旗黑-55简" panose="00020600040101010101" charset="-122"/>
              </a:endParaRPr>
            </a:p>
          </p:txBody>
        </p:sp>
        <p:cxnSp>
          <p:nvCxnSpPr>
            <p:cNvPr id="248839" name="直接箭头连接符 248838"/>
            <p:cNvCxnSpPr/>
            <p:nvPr/>
          </p:nvCxnSpPr>
          <p:spPr>
            <a:xfrm>
              <a:off x="1502" y="2271"/>
              <a:ext cx="2845" cy="0"/>
            </a:xfrm>
            <a:prstGeom prst="straightConnector1">
              <a:avLst/>
            </a:prstGeom>
            <a:ln w="9525" cap="flat" cmpd="sng">
              <a:solidFill>
                <a:srgbClr val="FFFF00"/>
              </a:solidFill>
              <a:prstDash val="solid"/>
              <a:headEnd type="none" w="med" len="med"/>
              <a:tailEnd type="triangle" w="lg" len="lg"/>
            </a:ln>
          </p:spPr>
        </p:cxnSp>
        <p:cxnSp>
          <p:nvCxnSpPr>
            <p:cNvPr id="248840" name="直接箭头连接符 248839"/>
            <p:cNvCxnSpPr/>
            <p:nvPr/>
          </p:nvCxnSpPr>
          <p:spPr>
            <a:xfrm>
              <a:off x="1565" y="1298"/>
              <a:ext cx="614" cy="950"/>
            </a:xfrm>
            <a:prstGeom prst="straightConnector1">
              <a:avLst/>
            </a:prstGeom>
            <a:ln w="9525" cap="flat" cmpd="sng">
              <a:solidFill>
                <a:srgbClr val="FFFF00"/>
              </a:solidFill>
              <a:prstDash val="solid"/>
              <a:headEnd type="none" w="med" len="med"/>
              <a:tailEnd type="triangle" w="lg" len="lg"/>
            </a:ln>
          </p:spPr>
        </p:cxnSp>
        <p:sp>
          <p:nvSpPr>
            <p:cNvPr id="248841" name="文本框 248840"/>
            <p:cNvSpPr txBox="1"/>
            <p:nvPr/>
          </p:nvSpPr>
          <p:spPr>
            <a:xfrm>
              <a:off x="2230" y="1381"/>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2</a:t>
              </a:r>
              <a:endParaRPr lang="zh-TW" altLang="en-US" sz="2400" b="0" dirty="0">
                <a:latin typeface="Arial" panose="020B0604020202020204" pitchFamily="34" charset="0"/>
                <a:ea typeface="汉仪旗黑-55简" panose="00020600040101010101" charset="-122"/>
              </a:endParaRPr>
            </a:p>
          </p:txBody>
        </p:sp>
        <p:cxnSp>
          <p:nvCxnSpPr>
            <p:cNvPr id="248842" name="直接箭头连接符 248841"/>
            <p:cNvCxnSpPr/>
            <p:nvPr/>
          </p:nvCxnSpPr>
          <p:spPr>
            <a:xfrm>
              <a:off x="1308" y="1740"/>
              <a:ext cx="573" cy="0"/>
            </a:xfrm>
            <a:prstGeom prst="straightConnector1">
              <a:avLst/>
            </a:prstGeom>
            <a:ln w="9525" cap="flat" cmpd="sng">
              <a:solidFill>
                <a:srgbClr val="FFFF00"/>
              </a:solidFill>
              <a:prstDash val="solid"/>
              <a:headEnd type="none" w="med" len="med"/>
              <a:tailEnd type="triangle" w="lg" len="lg"/>
            </a:ln>
          </p:spPr>
        </p:cxnSp>
        <p:cxnSp>
          <p:nvCxnSpPr>
            <p:cNvPr id="248843" name="直接箭头连接符 248842"/>
            <p:cNvCxnSpPr>
              <a:stCxn id="248841" idx="1"/>
            </p:cNvCxnSpPr>
            <p:nvPr/>
          </p:nvCxnSpPr>
          <p:spPr>
            <a:xfrm flipH="1">
              <a:off x="1726" y="1526"/>
              <a:ext cx="504" cy="0"/>
            </a:xfrm>
            <a:prstGeom prst="straightConnector1">
              <a:avLst/>
            </a:prstGeom>
            <a:ln w="9525" cap="flat" cmpd="sng">
              <a:solidFill>
                <a:srgbClr val="FFFF00"/>
              </a:solidFill>
              <a:prstDash val="solid"/>
              <a:headEnd type="none" w="med" len="med"/>
              <a:tailEnd type="triangle" w="lg" len="lg"/>
            </a:ln>
          </p:spPr>
        </p:cxnSp>
        <p:sp>
          <p:nvSpPr>
            <p:cNvPr id="248844" name="文本框 248843"/>
            <p:cNvSpPr txBox="1"/>
            <p:nvPr/>
          </p:nvSpPr>
          <p:spPr>
            <a:xfrm>
              <a:off x="2684" y="1020"/>
              <a:ext cx="1022"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en-US" altLang="zh-TW" sz="2400" b="0">
                  <a:latin typeface="Arial" panose="020B0604020202020204" pitchFamily="34" charset="0"/>
                  <a:ea typeface="汉仪旗黑-55简" panose="00020600040101010101" charset="-122"/>
                </a:rPr>
                <a:t>MAN(</a:t>
              </a:r>
              <a:r>
                <a:rPr lang="zh-TW" altLang="zh-TW" sz="2400" b="0" dirty="0">
                  <a:latin typeface="Arial" panose="020B0604020202020204" pitchFamily="34" charset="0"/>
                  <a:ea typeface="汉仪旗黑-55简" panose="00020600040101010101" charset="-122"/>
                </a:rPr>
                <a:t>因 1)</a:t>
              </a:r>
              <a:endParaRPr lang="zh-TW" altLang="en-US" sz="2400" b="0" dirty="0">
                <a:latin typeface="Arial" panose="020B0604020202020204" pitchFamily="34" charset="0"/>
                <a:ea typeface="汉仪旗黑-55简" panose="00020600040101010101" charset="-122"/>
              </a:endParaRPr>
            </a:p>
          </p:txBody>
        </p:sp>
        <p:sp>
          <p:nvSpPr>
            <p:cNvPr id="248845" name="文本框 248844"/>
            <p:cNvSpPr txBox="1"/>
            <p:nvPr/>
          </p:nvSpPr>
          <p:spPr>
            <a:xfrm>
              <a:off x="2219" y="3331"/>
              <a:ext cx="1481"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en-US" altLang="zh-TW" sz="2400" b="0">
                  <a:latin typeface="Arial" panose="020B0604020202020204" pitchFamily="34" charset="0"/>
                  <a:ea typeface="汉仪旗黑-55简" panose="00020600040101010101" charset="-122"/>
                </a:rPr>
                <a:t>MACHINE(</a:t>
              </a:r>
              <a:r>
                <a:rPr lang="zh-TW" altLang="zh-TW" sz="2400" b="0" dirty="0">
                  <a:latin typeface="Arial" panose="020B0604020202020204" pitchFamily="34" charset="0"/>
                  <a:ea typeface="汉仪旗黑-55简" panose="00020600040101010101" charset="-122"/>
                </a:rPr>
                <a:t>因 1)</a:t>
              </a:r>
              <a:endParaRPr lang="zh-TW" altLang="en-US" sz="2400" b="0" dirty="0">
                <a:latin typeface="Arial" panose="020B0604020202020204" pitchFamily="34" charset="0"/>
                <a:ea typeface="汉仪旗黑-55简" panose="00020600040101010101" charset="-122"/>
              </a:endParaRPr>
            </a:p>
          </p:txBody>
        </p:sp>
        <p:sp>
          <p:nvSpPr>
            <p:cNvPr id="248846" name="文本框 248845"/>
            <p:cNvSpPr txBox="1"/>
            <p:nvPr/>
          </p:nvSpPr>
          <p:spPr>
            <a:xfrm>
              <a:off x="440" y="3331"/>
              <a:ext cx="142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en-US" altLang="zh-TW" sz="2400" b="0">
                  <a:latin typeface="Arial" panose="020B0604020202020204" pitchFamily="34" charset="0"/>
                  <a:ea typeface="汉仪旗黑-55简" panose="00020600040101010101" charset="-122"/>
                </a:rPr>
                <a:t>METHOD(</a:t>
              </a:r>
              <a:r>
                <a:rPr lang="zh-TW" altLang="zh-TW" sz="2400" b="0" dirty="0">
                  <a:latin typeface="Arial" panose="020B0604020202020204" pitchFamily="34" charset="0"/>
                  <a:ea typeface="汉仪旗黑-55简" panose="00020600040101010101" charset="-122"/>
                </a:rPr>
                <a:t>因 1)</a:t>
              </a:r>
              <a:endParaRPr lang="zh-TW" altLang="en-US" sz="2400" b="0" dirty="0">
                <a:latin typeface="Arial" panose="020B0604020202020204" pitchFamily="34" charset="0"/>
                <a:ea typeface="汉仪旗黑-55简" panose="00020600040101010101" charset="-122"/>
              </a:endParaRPr>
            </a:p>
          </p:txBody>
        </p:sp>
        <p:cxnSp>
          <p:nvCxnSpPr>
            <p:cNvPr id="248847" name="直接箭头连接符 248846"/>
            <p:cNvCxnSpPr>
              <a:stCxn id="248844" idx="2"/>
            </p:cNvCxnSpPr>
            <p:nvPr/>
          </p:nvCxnSpPr>
          <p:spPr>
            <a:xfrm>
              <a:off x="3195" y="1310"/>
              <a:ext cx="579" cy="977"/>
            </a:xfrm>
            <a:prstGeom prst="straightConnector1">
              <a:avLst/>
            </a:prstGeom>
            <a:ln w="9525" cap="flat" cmpd="sng">
              <a:solidFill>
                <a:srgbClr val="FFFF00"/>
              </a:solidFill>
              <a:prstDash val="solid"/>
              <a:headEnd type="none" w="med" len="med"/>
              <a:tailEnd type="triangle" w="lg" len="lg"/>
            </a:ln>
          </p:spPr>
        </p:cxnSp>
        <p:sp>
          <p:nvSpPr>
            <p:cNvPr id="248848" name="文本框 248847"/>
            <p:cNvSpPr txBox="1"/>
            <p:nvPr/>
          </p:nvSpPr>
          <p:spPr>
            <a:xfrm>
              <a:off x="557" y="2758"/>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2</a:t>
              </a:r>
              <a:endParaRPr lang="zh-TW" altLang="en-US" sz="2400" b="0" dirty="0">
                <a:latin typeface="Arial" panose="020B0604020202020204" pitchFamily="34" charset="0"/>
                <a:ea typeface="汉仪旗黑-55简" panose="00020600040101010101" charset="-122"/>
              </a:endParaRPr>
            </a:p>
          </p:txBody>
        </p:sp>
        <p:sp>
          <p:nvSpPr>
            <p:cNvPr id="248849" name="文本框 248848"/>
            <p:cNvSpPr txBox="1"/>
            <p:nvPr/>
          </p:nvSpPr>
          <p:spPr>
            <a:xfrm>
              <a:off x="1946" y="2494"/>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2</a:t>
              </a:r>
              <a:endParaRPr lang="zh-TW" altLang="en-US" sz="2400" b="0" dirty="0">
                <a:latin typeface="Arial" panose="020B0604020202020204" pitchFamily="34" charset="0"/>
                <a:ea typeface="汉仪旗黑-55简" panose="00020600040101010101" charset="-122"/>
              </a:endParaRPr>
            </a:p>
          </p:txBody>
        </p:sp>
        <p:sp>
          <p:nvSpPr>
            <p:cNvPr id="248850" name="文本框 248849"/>
            <p:cNvSpPr txBox="1"/>
            <p:nvPr/>
          </p:nvSpPr>
          <p:spPr>
            <a:xfrm>
              <a:off x="4368" y="2912"/>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2</a:t>
              </a:r>
              <a:endParaRPr lang="zh-TW" altLang="en-US" sz="2400" b="0" dirty="0">
                <a:latin typeface="Arial" panose="020B0604020202020204" pitchFamily="34" charset="0"/>
                <a:ea typeface="汉仪旗黑-55简" panose="00020600040101010101" charset="-122"/>
              </a:endParaRPr>
            </a:p>
          </p:txBody>
        </p:sp>
        <p:sp>
          <p:nvSpPr>
            <p:cNvPr id="248851" name="文本框 248850"/>
            <p:cNvSpPr txBox="1"/>
            <p:nvPr/>
          </p:nvSpPr>
          <p:spPr>
            <a:xfrm>
              <a:off x="4412" y="1378"/>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2</a:t>
              </a:r>
              <a:endParaRPr lang="zh-TW" altLang="en-US" sz="2400" b="0" dirty="0">
                <a:latin typeface="Arial" panose="020B0604020202020204" pitchFamily="34" charset="0"/>
                <a:ea typeface="汉仪旗黑-55简" panose="00020600040101010101" charset="-122"/>
              </a:endParaRPr>
            </a:p>
          </p:txBody>
        </p:sp>
        <p:sp>
          <p:nvSpPr>
            <p:cNvPr id="248852" name="文本框 248851"/>
            <p:cNvSpPr txBox="1"/>
            <p:nvPr/>
          </p:nvSpPr>
          <p:spPr>
            <a:xfrm>
              <a:off x="2349" y="2988"/>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3</a:t>
              </a:r>
              <a:endParaRPr lang="zh-TW" altLang="en-US" sz="2400" b="0" dirty="0">
                <a:latin typeface="Arial" panose="020B0604020202020204" pitchFamily="34" charset="0"/>
                <a:ea typeface="汉仪旗黑-55简" panose="00020600040101010101" charset="-122"/>
              </a:endParaRPr>
            </a:p>
          </p:txBody>
        </p:sp>
        <p:sp>
          <p:nvSpPr>
            <p:cNvPr id="248853" name="文本框 248852"/>
            <p:cNvSpPr txBox="1"/>
            <p:nvPr/>
          </p:nvSpPr>
          <p:spPr>
            <a:xfrm>
              <a:off x="3487" y="3703"/>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3</a:t>
              </a:r>
              <a:endParaRPr lang="zh-TW" altLang="en-US" sz="2400" b="0" dirty="0">
                <a:latin typeface="Arial" panose="020B0604020202020204" pitchFamily="34" charset="0"/>
                <a:ea typeface="汉仪旗黑-55简" panose="00020600040101010101" charset="-122"/>
              </a:endParaRPr>
            </a:p>
          </p:txBody>
        </p:sp>
        <p:sp>
          <p:nvSpPr>
            <p:cNvPr id="248854" name="文本框 248853"/>
            <p:cNvSpPr txBox="1"/>
            <p:nvPr/>
          </p:nvSpPr>
          <p:spPr>
            <a:xfrm>
              <a:off x="3973" y="814"/>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3</a:t>
              </a:r>
              <a:endParaRPr lang="zh-TW" altLang="en-US" sz="2400" b="0" dirty="0">
                <a:latin typeface="Arial" panose="020B0604020202020204" pitchFamily="34" charset="0"/>
                <a:ea typeface="汉仪旗黑-55简" panose="00020600040101010101" charset="-122"/>
              </a:endParaRPr>
            </a:p>
          </p:txBody>
        </p:sp>
        <p:cxnSp>
          <p:nvCxnSpPr>
            <p:cNvPr id="248855" name="直接箭头连接符 248854"/>
            <p:cNvCxnSpPr>
              <a:stCxn id="248851" idx="1"/>
            </p:cNvCxnSpPr>
            <p:nvPr/>
          </p:nvCxnSpPr>
          <p:spPr>
            <a:xfrm flipH="1" flipV="1">
              <a:off x="3311" y="1520"/>
              <a:ext cx="1101" cy="3"/>
            </a:xfrm>
            <a:prstGeom prst="straightConnector1">
              <a:avLst/>
            </a:prstGeom>
            <a:ln w="9525" cap="flat" cmpd="sng">
              <a:solidFill>
                <a:srgbClr val="FFFF00"/>
              </a:solidFill>
              <a:prstDash val="solid"/>
              <a:headEnd type="none" w="med" len="med"/>
              <a:tailEnd type="triangle" w="lg" len="lg"/>
            </a:ln>
          </p:spPr>
        </p:cxnSp>
        <p:cxnSp>
          <p:nvCxnSpPr>
            <p:cNvPr id="248856" name="直接箭头连接符 248855"/>
            <p:cNvCxnSpPr>
              <a:stCxn id="248854" idx="2"/>
            </p:cNvCxnSpPr>
            <p:nvPr/>
          </p:nvCxnSpPr>
          <p:spPr>
            <a:xfrm flipH="1">
              <a:off x="3996" y="1104"/>
              <a:ext cx="211" cy="418"/>
            </a:xfrm>
            <a:prstGeom prst="straightConnector1">
              <a:avLst/>
            </a:prstGeom>
            <a:ln w="9525" cap="flat" cmpd="sng">
              <a:solidFill>
                <a:srgbClr val="FFFF00"/>
              </a:solidFill>
              <a:prstDash val="solid"/>
              <a:headEnd type="none" w="med" len="med"/>
              <a:tailEnd type="triangle" w="lg" len="lg"/>
            </a:ln>
          </p:spPr>
        </p:cxnSp>
        <p:cxnSp>
          <p:nvCxnSpPr>
            <p:cNvPr id="248857" name="直接箭头连接符 248856"/>
            <p:cNvCxnSpPr>
              <a:stCxn id="248846" idx="0"/>
            </p:cNvCxnSpPr>
            <p:nvPr/>
          </p:nvCxnSpPr>
          <p:spPr>
            <a:xfrm flipV="1">
              <a:off x="1154" y="2261"/>
              <a:ext cx="818" cy="1070"/>
            </a:xfrm>
            <a:prstGeom prst="straightConnector1">
              <a:avLst/>
            </a:prstGeom>
            <a:ln w="9525" cap="flat" cmpd="sng">
              <a:solidFill>
                <a:srgbClr val="FFFF00"/>
              </a:solidFill>
              <a:prstDash val="solid"/>
              <a:headEnd type="none" w="med" len="med"/>
              <a:tailEnd type="triangle" w="lg" len="lg"/>
            </a:ln>
          </p:spPr>
        </p:cxnSp>
        <p:cxnSp>
          <p:nvCxnSpPr>
            <p:cNvPr id="248858" name="直接箭头连接符 248857"/>
            <p:cNvCxnSpPr/>
            <p:nvPr/>
          </p:nvCxnSpPr>
          <p:spPr>
            <a:xfrm flipV="1">
              <a:off x="3070" y="2263"/>
              <a:ext cx="818" cy="1070"/>
            </a:xfrm>
            <a:prstGeom prst="straightConnector1">
              <a:avLst/>
            </a:prstGeom>
            <a:ln w="9525" cap="flat" cmpd="sng">
              <a:solidFill>
                <a:srgbClr val="FFFF00"/>
              </a:solidFill>
              <a:prstDash val="solid"/>
              <a:headEnd type="none" w="med" len="med"/>
              <a:tailEnd type="triangle" w="lg" len="lg"/>
            </a:ln>
          </p:spPr>
        </p:cxnSp>
        <p:cxnSp>
          <p:nvCxnSpPr>
            <p:cNvPr id="248859" name="直接箭头连接符 248858"/>
            <p:cNvCxnSpPr>
              <a:stCxn id="248849" idx="3"/>
            </p:cNvCxnSpPr>
            <p:nvPr/>
          </p:nvCxnSpPr>
          <p:spPr>
            <a:xfrm flipV="1">
              <a:off x="2413" y="2637"/>
              <a:ext cx="1226" cy="2"/>
            </a:xfrm>
            <a:prstGeom prst="straightConnector1">
              <a:avLst/>
            </a:prstGeom>
            <a:ln w="9525" cap="flat" cmpd="sng">
              <a:solidFill>
                <a:srgbClr val="FFFF00"/>
              </a:solidFill>
              <a:prstDash val="solid"/>
              <a:headEnd type="none" w="med" len="med"/>
              <a:tailEnd type="triangle" w="lg" len="lg"/>
            </a:ln>
          </p:spPr>
        </p:cxnSp>
        <p:cxnSp>
          <p:nvCxnSpPr>
            <p:cNvPr id="248860" name="直接箭头连接符 248859"/>
            <p:cNvCxnSpPr>
              <a:stCxn id="248852" idx="0"/>
            </p:cNvCxnSpPr>
            <p:nvPr/>
          </p:nvCxnSpPr>
          <p:spPr>
            <a:xfrm flipV="1">
              <a:off x="2583" y="2616"/>
              <a:ext cx="316" cy="372"/>
            </a:xfrm>
            <a:prstGeom prst="straightConnector1">
              <a:avLst/>
            </a:prstGeom>
            <a:ln w="9525" cap="flat" cmpd="sng">
              <a:solidFill>
                <a:srgbClr val="FFFF00"/>
              </a:solidFill>
              <a:prstDash val="solid"/>
              <a:headEnd type="none" w="med" len="med"/>
              <a:tailEnd type="triangle" w="lg" len="lg"/>
            </a:ln>
          </p:spPr>
        </p:cxnSp>
        <p:cxnSp>
          <p:nvCxnSpPr>
            <p:cNvPr id="248861" name="直接箭头连接符 248860"/>
            <p:cNvCxnSpPr>
              <a:stCxn id="248850" idx="1"/>
            </p:cNvCxnSpPr>
            <p:nvPr/>
          </p:nvCxnSpPr>
          <p:spPr>
            <a:xfrm flipH="1" flipV="1">
              <a:off x="3266" y="3054"/>
              <a:ext cx="1102" cy="3"/>
            </a:xfrm>
            <a:prstGeom prst="straightConnector1">
              <a:avLst/>
            </a:prstGeom>
            <a:ln w="9525" cap="flat" cmpd="sng">
              <a:solidFill>
                <a:srgbClr val="FFFF00"/>
              </a:solidFill>
              <a:prstDash val="solid"/>
              <a:headEnd type="none" w="med" len="med"/>
              <a:tailEnd type="triangle" w="lg" len="lg"/>
            </a:ln>
          </p:spPr>
        </p:cxnSp>
        <p:cxnSp>
          <p:nvCxnSpPr>
            <p:cNvPr id="248862" name="直接箭头连接符 248861"/>
            <p:cNvCxnSpPr>
              <a:stCxn id="248853" idx="0"/>
            </p:cNvCxnSpPr>
            <p:nvPr/>
          </p:nvCxnSpPr>
          <p:spPr>
            <a:xfrm flipV="1">
              <a:off x="3721" y="3052"/>
              <a:ext cx="495" cy="651"/>
            </a:xfrm>
            <a:prstGeom prst="straightConnector1">
              <a:avLst/>
            </a:prstGeom>
            <a:ln w="9525" cap="flat" cmpd="sng">
              <a:solidFill>
                <a:srgbClr val="FFFF00"/>
              </a:solidFill>
              <a:prstDash val="solid"/>
              <a:headEnd type="none" w="med" len="med"/>
              <a:tailEnd type="triangle" w="lg" len="lg"/>
            </a:ln>
          </p:spPr>
        </p:cxnSp>
        <p:sp>
          <p:nvSpPr>
            <p:cNvPr id="248863" name="文本框 248862"/>
            <p:cNvSpPr txBox="1"/>
            <p:nvPr/>
          </p:nvSpPr>
          <p:spPr>
            <a:xfrm>
              <a:off x="4579" y="3290"/>
              <a:ext cx="467" cy="290"/>
            </a:xfrm>
            <a:prstGeom prst="rect">
              <a:avLst/>
            </a:prstGeom>
            <a:noFill/>
            <a:ln w="9525" cap="flat" cmpd="sng">
              <a:solidFill>
                <a:srgbClr val="FFFF00"/>
              </a:solidFill>
              <a:prstDash val="solid"/>
              <a:miter/>
              <a:headEnd type="none" w="med" len="med"/>
              <a:tailEnd type="none" w="med" len="med"/>
            </a:ln>
          </p:spPr>
          <p:txBody>
            <a:bodyPr wrap="none" anchor="ctr" anchorCtr="0">
              <a:spAutoFit/>
            </a:bodyPr>
            <a:p>
              <a:pPr algn="ctr">
                <a:spcBef>
                  <a:spcPct val="50000"/>
                </a:spcBef>
              </a:pPr>
              <a:r>
                <a:rPr lang="zh-TW" altLang="en-US" sz="2400" b="0" dirty="0">
                  <a:latin typeface="Arial" panose="020B0604020202020204" pitchFamily="34" charset="0"/>
                  <a:ea typeface="汉仪旗黑-55简" panose="00020600040101010101" charset="-122"/>
                </a:rPr>
                <a:t>因 4</a:t>
              </a:r>
              <a:endParaRPr lang="zh-TW" altLang="en-US" sz="2400" b="0" dirty="0">
                <a:latin typeface="Arial" panose="020B0604020202020204" pitchFamily="34" charset="0"/>
                <a:ea typeface="汉仪旗黑-55简" panose="00020600040101010101" charset="-122"/>
              </a:endParaRPr>
            </a:p>
          </p:txBody>
        </p:sp>
        <p:cxnSp>
          <p:nvCxnSpPr>
            <p:cNvPr id="248864" name="直接箭头连接符 248863"/>
            <p:cNvCxnSpPr>
              <a:stCxn id="248863" idx="1"/>
            </p:cNvCxnSpPr>
            <p:nvPr/>
          </p:nvCxnSpPr>
          <p:spPr>
            <a:xfrm flipH="1">
              <a:off x="3931" y="3435"/>
              <a:ext cx="648" cy="0"/>
            </a:xfrm>
            <a:prstGeom prst="straightConnector1">
              <a:avLst/>
            </a:prstGeom>
            <a:ln w="9525" cap="flat" cmpd="sng">
              <a:solidFill>
                <a:srgbClr val="FFFF00"/>
              </a:solidFill>
              <a:prstDash val="solid"/>
              <a:headEnd type="none" w="med" len="med"/>
              <a:tailEnd type="triangle" w="lg" len="lg"/>
            </a:ln>
          </p:spPr>
        </p:cxnSp>
        <p:cxnSp>
          <p:nvCxnSpPr>
            <p:cNvPr id="248865" name="直接箭头连接符 248864"/>
            <p:cNvCxnSpPr>
              <a:stCxn id="248848" idx="3"/>
            </p:cNvCxnSpPr>
            <p:nvPr/>
          </p:nvCxnSpPr>
          <p:spPr>
            <a:xfrm>
              <a:off x="1024" y="2903"/>
              <a:ext cx="468" cy="0"/>
            </a:xfrm>
            <a:prstGeom prst="straightConnector1">
              <a:avLst/>
            </a:prstGeom>
            <a:ln w="9525" cap="flat" cmpd="sng">
              <a:solidFill>
                <a:srgbClr val="FFFF00"/>
              </a:solidFill>
              <a:prstDash val="solid"/>
              <a:headEnd type="none" w="med" len="med"/>
              <a:tailEnd type="triangle" w="lg" len="lg"/>
            </a:ln>
          </p:spPr>
        </p:cxnSp>
      </p:grpSp>
      <p:sp>
        <p:nvSpPr>
          <p:cNvPr id="248867"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transition spd="med">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矩形 249857"/>
          <p:cNvSpPr/>
          <p:nvPr/>
        </p:nvSpPr>
        <p:spPr>
          <a:xfrm>
            <a:off x="755650" y="1196975"/>
            <a:ext cx="7620000" cy="2305685"/>
          </a:xfrm>
          <a:prstGeom prst="rect">
            <a:avLst/>
          </a:prstGeom>
          <a:noFill/>
          <a:ln w="9525">
            <a:noFill/>
          </a:ln>
        </p:spPr>
        <p:txBody>
          <a:bodyPr>
            <a:spAutoFit/>
          </a:bodyPr>
          <a:p>
            <a:pPr eaLnBrk="0" hangingPunct="0">
              <a:lnSpc>
                <a:spcPct val="160000"/>
              </a:lnSpc>
            </a:pPr>
            <a:r>
              <a:rPr lang="en-US" altLang="zh-CN" sz="2400">
                <a:solidFill>
                  <a:srgbClr val="FFFF00"/>
                </a:solidFill>
                <a:latin typeface="Arial" panose="020B0604020202020204" pitchFamily="34" charset="0"/>
                <a:ea typeface="汉仪旗黑-55简" panose="00020600040101010101" charset="-122"/>
              </a:rPr>
              <a:t>5D </a:t>
            </a:r>
            <a:r>
              <a:rPr lang="zh-CN" altLang="en-US"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Permanent Corrective Actions </a:t>
            </a:r>
            <a:r>
              <a:rPr lang="zh-CN" altLang="en-US" sz="2400">
                <a:solidFill>
                  <a:srgbClr val="FFFF00"/>
                </a:solidFill>
                <a:latin typeface="Arial" panose="020B0604020202020204" pitchFamily="34" charset="0"/>
                <a:ea typeface="汉仪旗黑-55简" panose="00020600040101010101" charset="-122"/>
              </a:rPr>
              <a:t>）</a:t>
            </a:r>
            <a:r>
              <a:rPr lang="en-US" altLang="zh-CN"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 </a:t>
            </a:r>
            <a:r>
              <a:rPr lang="zh-CN" altLang="en-US" sz="2400" i="1" dirty="0">
                <a:solidFill>
                  <a:srgbClr val="FFFF00"/>
                </a:solidFill>
                <a:latin typeface="Arial" panose="020B0604020202020204" pitchFamily="34" charset="0"/>
                <a:ea typeface="汉仪旗黑-55简" panose="00020600040101010101" charset="-122"/>
              </a:rPr>
              <a:t>永久改改善措施</a:t>
            </a:r>
            <a:endParaRPr lang="zh-CN" altLang="en-US" sz="2400" i="1" dirty="0">
              <a:solidFill>
                <a:srgbClr val="FFFF00"/>
              </a:solidFill>
              <a:latin typeface="Arial" panose="020B0604020202020204" pitchFamily="34" charset="0"/>
              <a:ea typeface="汉仪旗黑-55简" panose="00020600040101010101" charset="-122"/>
            </a:endParaRPr>
          </a:p>
          <a:p>
            <a:pPr eaLnBrk="0" hangingPunct="0">
              <a:lnSpc>
                <a:spcPct val="160000"/>
              </a:lnSpc>
            </a:pPr>
            <a:r>
              <a:rPr lang="zh-CN" altLang="en-US" sz="2100" dirty="0">
                <a:latin typeface="Arial" panose="020B0604020202020204" pitchFamily="34" charset="0"/>
                <a:ea typeface="汉仪旗黑-55简" panose="00020600040101010101" charset="-122"/>
              </a:rPr>
              <a:t>针对已确认的根本原因制订永久性的纠正措施，要确认该措施的执行不会造成其它任何不良影响。</a:t>
            </a:r>
            <a:r>
              <a:rPr lang="zh-CN" altLang="en-US" sz="2100" dirty="0">
                <a:solidFill>
                  <a:srgbClr val="0066CC"/>
                </a:solidFill>
                <a:latin typeface="Arial" panose="020B0604020202020204" pitchFamily="34" charset="0"/>
                <a:ea typeface="汉仪旗黑-55简" panose="00020600040101010101" charset="-122"/>
              </a:rPr>
              <a:t> </a:t>
            </a:r>
            <a:endParaRPr lang="zh-CN" altLang="en-US" sz="2100" dirty="0">
              <a:solidFill>
                <a:srgbClr val="0066CC"/>
              </a:solidFill>
              <a:latin typeface="Arial" panose="020B0604020202020204" pitchFamily="34" charset="0"/>
              <a:ea typeface="汉仪旗黑-55简" panose="00020600040101010101" charset="-122"/>
            </a:endParaRPr>
          </a:p>
        </p:txBody>
      </p:sp>
      <p:sp>
        <p:nvSpPr>
          <p:cNvPr id="249859" name="矩形 249858"/>
          <p:cNvSpPr/>
          <p:nvPr/>
        </p:nvSpPr>
        <p:spPr>
          <a:xfrm>
            <a:off x="2686050" y="2795588"/>
            <a:ext cx="9144000" cy="0"/>
          </a:xfrm>
          <a:prstGeom prst="rect">
            <a:avLst/>
          </a:prstGeom>
          <a:noFill/>
          <a:ln w="9525">
            <a:noFill/>
          </a:ln>
        </p:spPr>
        <p:txBody>
          <a:bodyPr/>
          <a:p>
            <a:endParaRPr lang="zh-CN" altLang="en-US"/>
          </a:p>
        </p:txBody>
      </p:sp>
      <p:sp>
        <p:nvSpPr>
          <p:cNvPr id="249860" name="矩形 249859"/>
          <p:cNvSpPr/>
          <p:nvPr/>
        </p:nvSpPr>
        <p:spPr>
          <a:xfrm>
            <a:off x="3857625" y="2652713"/>
            <a:ext cx="9144000" cy="0"/>
          </a:xfrm>
          <a:prstGeom prst="rect">
            <a:avLst/>
          </a:prstGeom>
          <a:noFill/>
          <a:ln w="9525">
            <a:noFill/>
          </a:ln>
        </p:spPr>
        <p:txBody>
          <a:bodyPr/>
          <a:p>
            <a:endParaRPr lang="zh-CN" altLang="en-US"/>
          </a:p>
        </p:txBody>
      </p:sp>
      <p:sp>
        <p:nvSpPr>
          <p:cNvPr id="249861" name="矩形 249860"/>
          <p:cNvSpPr/>
          <p:nvPr/>
        </p:nvSpPr>
        <p:spPr>
          <a:xfrm>
            <a:off x="2847975" y="2714625"/>
            <a:ext cx="9144000" cy="0"/>
          </a:xfrm>
          <a:prstGeom prst="rect">
            <a:avLst/>
          </a:prstGeom>
          <a:noFill/>
          <a:ln w="9525">
            <a:noFill/>
          </a:ln>
        </p:spPr>
        <p:txBody>
          <a:bodyPr/>
          <a:p>
            <a:endParaRPr lang="zh-CN" altLang="en-US"/>
          </a:p>
        </p:txBody>
      </p:sp>
      <p:sp>
        <p:nvSpPr>
          <p:cNvPr id="249862" name="矩形 249861"/>
          <p:cNvSpPr/>
          <p:nvPr/>
        </p:nvSpPr>
        <p:spPr>
          <a:xfrm>
            <a:off x="3276600" y="2997200"/>
            <a:ext cx="9144000" cy="0"/>
          </a:xfrm>
          <a:prstGeom prst="rect">
            <a:avLst/>
          </a:prstGeom>
          <a:noFill/>
          <a:ln w="9525">
            <a:noFill/>
          </a:ln>
        </p:spPr>
        <p:txBody>
          <a:bodyPr/>
          <a:p>
            <a:endParaRPr lang="zh-CN" altLang="en-US"/>
          </a:p>
        </p:txBody>
      </p:sp>
      <p:pic>
        <p:nvPicPr>
          <p:cNvPr id="249863" name="图片 249862" descr="E:/官网/官网推文/ppt/品质/8D/http:/www.wtd.com.cn/wtdcn/images/8d10.gif"/>
          <p:cNvPicPr>
            <a:picLocks noChangeAspect="1"/>
          </p:cNvPicPr>
          <p:nvPr/>
        </p:nvPicPr>
        <p:blipFill>
          <a:blip r:embed="rId1" r:link="rId2"/>
          <a:stretch>
            <a:fillRect/>
          </a:stretch>
        </p:blipFill>
        <p:spPr>
          <a:xfrm>
            <a:off x="827088" y="3429000"/>
            <a:ext cx="7620000" cy="3224213"/>
          </a:xfrm>
          <a:prstGeom prst="rect">
            <a:avLst/>
          </a:prstGeom>
          <a:noFill/>
          <a:ln w="9525">
            <a:noFill/>
          </a:ln>
        </p:spPr>
      </p:pic>
      <p:sp>
        <p:nvSpPr>
          <p:cNvPr id="249864"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标题 219137"/>
          <p:cNvSpPr>
            <a:spLocks noGrp="1"/>
          </p:cNvSpPr>
          <p:nvPr>
            <p:ph type="title"/>
          </p:nvPr>
        </p:nvSpPr>
        <p:spPr>
          <a:xfrm>
            <a:off x="3203575" y="333375"/>
            <a:ext cx="2784475" cy="1108075"/>
          </a:xfrm>
          <a:ln/>
        </p:spPr>
        <p:txBody>
          <a:bodyPr anchor="ctr" anchorCtr="0"/>
          <a:p>
            <a:r>
              <a:rPr lang="en-US" altLang="zh-CN" b="0">
                <a:solidFill>
                  <a:srgbClr val="FFFF00"/>
                </a:solidFill>
                <a:latin typeface="Arial" panose="020B0604020202020204" pitchFamily="34" charset="0"/>
                <a:ea typeface="汉仪文黑-85W" panose="00020600040101010101" charset="-122"/>
              </a:rPr>
              <a:t>5C</a:t>
            </a:r>
            <a:r>
              <a:rPr lang="zh-CN" altLang="en-US" b="0" dirty="0">
                <a:solidFill>
                  <a:srgbClr val="FFFF00"/>
                </a:solidFill>
                <a:latin typeface="Arial" panose="020B0604020202020204" pitchFamily="34" charset="0"/>
                <a:ea typeface="汉仪文黑-85W" panose="00020600040101010101" charset="-122"/>
              </a:rPr>
              <a:t>的结构</a:t>
            </a:r>
            <a:endParaRPr lang="zh-CN" altLang="en-US" b="0" dirty="0">
              <a:solidFill>
                <a:srgbClr val="FFFF00"/>
              </a:solidFill>
              <a:latin typeface="Arial" panose="020B0604020202020204" pitchFamily="34" charset="0"/>
              <a:ea typeface="汉仪文黑-85W" panose="00020600040101010101" charset="-122"/>
            </a:endParaRPr>
          </a:p>
        </p:txBody>
      </p:sp>
      <p:sp>
        <p:nvSpPr>
          <p:cNvPr id="219139" name="文本占位符 219138"/>
          <p:cNvSpPr>
            <a:spLocks noGrp="1"/>
          </p:cNvSpPr>
          <p:nvPr>
            <p:ph type="body" idx="1"/>
          </p:nvPr>
        </p:nvSpPr>
        <p:spPr>
          <a:xfrm>
            <a:off x="539750" y="1628775"/>
            <a:ext cx="8424863" cy="4824413"/>
          </a:xfrm>
          <a:ln/>
        </p:spPr>
        <p:txBody>
          <a:bodyPr/>
          <a:p>
            <a:pPr>
              <a:buClr>
                <a:srgbClr val="FF9900"/>
              </a:buClr>
            </a:pPr>
            <a:r>
              <a:rPr lang="en-US" altLang="zh-CN" sz="2200" b="1">
                <a:latin typeface="Arial" panose="020B0604020202020204" pitchFamily="34" charset="0"/>
                <a:ea typeface="汉仪旗黑-55简" panose="00020600040101010101" charset="-122"/>
              </a:rPr>
              <a:t>5C</a:t>
            </a:r>
            <a:r>
              <a:rPr lang="zh-CN" altLang="en-US" sz="2200" b="1" dirty="0">
                <a:latin typeface="Arial" panose="020B0604020202020204" pitchFamily="34" charset="0"/>
                <a:ea typeface="汉仪旗黑-55简" panose="00020600040101010101" charset="-122"/>
              </a:rPr>
              <a:t>报告是</a:t>
            </a:r>
            <a:r>
              <a:rPr lang="en-US" altLang="zh-CN" sz="2200" b="1">
                <a:latin typeface="Arial" panose="020B0604020202020204" pitchFamily="34" charset="0"/>
                <a:ea typeface="汉仪旗黑-55简" panose="00020600040101010101" charset="-122"/>
              </a:rPr>
              <a:t>DELL</a:t>
            </a:r>
            <a:r>
              <a:rPr lang="zh-CN" altLang="en-US" sz="2200" b="1" dirty="0">
                <a:latin typeface="Arial" panose="020B0604020202020204" pitchFamily="34" charset="0"/>
                <a:ea typeface="汉仪旗黑-55简" panose="00020600040101010101" charset="-122"/>
              </a:rPr>
              <a:t>为质量问题解决而提出来的，即五个</a:t>
            </a:r>
            <a:r>
              <a:rPr lang="en-US" altLang="zh-CN" sz="2200" b="1">
                <a:latin typeface="Arial" panose="020B0604020202020204" pitchFamily="34" charset="0"/>
                <a:ea typeface="汉仪旗黑-55简" panose="00020600040101010101" charset="-122"/>
              </a:rPr>
              <a:t>C</a:t>
            </a:r>
            <a:r>
              <a:rPr lang="zh-CN" altLang="en-US" sz="2200" b="1" dirty="0">
                <a:latin typeface="Arial" panose="020B0604020202020204" pitchFamily="34" charset="0"/>
                <a:ea typeface="汉仪旗黑-55简" panose="00020600040101010101" charset="-122"/>
              </a:rPr>
              <a:t>打头的英文字母的缩写：描述</a:t>
            </a:r>
            <a:r>
              <a:rPr lang="en-US" altLang="zh-CN" sz="2200" b="1">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characterize</a:t>
            </a:r>
            <a:r>
              <a:rPr lang="en-US" altLang="zh-CN" sz="2200" b="1">
                <a:latin typeface="Arial" panose="020B0604020202020204" pitchFamily="34" charset="0"/>
                <a:ea typeface="汉仪旗黑-55简" panose="00020600040101010101" charset="-122"/>
              </a:rPr>
              <a:t>)</a:t>
            </a:r>
            <a:r>
              <a:rPr lang="zh-CN" altLang="en-US" sz="2200" b="1" dirty="0">
                <a:latin typeface="Arial" panose="020B0604020202020204" pitchFamily="34" charset="0"/>
                <a:ea typeface="汉仪旗黑-55简" panose="00020600040101010101" charset="-122"/>
              </a:rPr>
              <a:t>；围堵措施</a:t>
            </a:r>
            <a:r>
              <a:rPr lang="en-US" altLang="zh-CN" sz="2200" b="1">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contain</a:t>
            </a:r>
            <a:r>
              <a:rPr lang="en-US" altLang="zh-CN" sz="2200" b="1">
                <a:latin typeface="Arial" panose="020B0604020202020204" pitchFamily="34" charset="0"/>
                <a:ea typeface="汉仪旗黑-55简" panose="00020600040101010101" charset="-122"/>
              </a:rPr>
              <a:t>)</a:t>
            </a:r>
            <a:r>
              <a:rPr lang="zh-CN" altLang="en-US" sz="2200" b="1" dirty="0">
                <a:latin typeface="Arial" panose="020B0604020202020204" pitchFamily="34" charset="0"/>
                <a:ea typeface="汉仪旗黑-55简" panose="00020600040101010101" charset="-122"/>
              </a:rPr>
              <a:t>；原因</a:t>
            </a:r>
            <a:r>
              <a:rPr lang="en-US" altLang="zh-CN" sz="2200" b="1">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Cause</a:t>
            </a:r>
            <a:r>
              <a:rPr lang="en-US" altLang="zh-CN" sz="2200" b="1">
                <a:latin typeface="Arial" panose="020B0604020202020204" pitchFamily="34" charset="0"/>
                <a:ea typeface="汉仪旗黑-55简" panose="00020600040101010101" charset="-122"/>
              </a:rPr>
              <a:t>)</a:t>
            </a:r>
            <a:r>
              <a:rPr lang="zh-CN" altLang="en-US" sz="2200" b="1" dirty="0">
                <a:latin typeface="Arial" panose="020B0604020202020204" pitchFamily="34" charset="0"/>
                <a:ea typeface="汉仪旗黑-55简" panose="00020600040101010101" charset="-122"/>
              </a:rPr>
              <a:t>；纠正措施</a:t>
            </a:r>
            <a:r>
              <a:rPr lang="en-US" altLang="zh-CN" sz="2200" b="1">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corrective action</a:t>
            </a:r>
            <a:r>
              <a:rPr lang="en-US" altLang="zh-CN" sz="2200" b="1">
                <a:latin typeface="Arial" panose="020B0604020202020204" pitchFamily="34" charset="0"/>
                <a:ea typeface="汉仪旗黑-55简" panose="00020600040101010101" charset="-122"/>
              </a:rPr>
              <a:t>)</a:t>
            </a:r>
            <a:r>
              <a:rPr lang="zh-CN" altLang="en-US" sz="2200" b="1" dirty="0">
                <a:latin typeface="Arial" panose="020B0604020202020204" pitchFamily="34" charset="0"/>
                <a:ea typeface="汉仪旗黑-55简" panose="00020600040101010101" charset="-122"/>
              </a:rPr>
              <a:t>；验证检查</a:t>
            </a:r>
            <a:r>
              <a:rPr lang="en-US" altLang="zh-CN" sz="2200" b="1">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closure</a:t>
            </a:r>
            <a:r>
              <a:rPr lang="en-US" altLang="zh-CN" sz="2200" b="1">
                <a:latin typeface="Arial" panose="020B0604020202020204" pitchFamily="34" charset="0"/>
                <a:ea typeface="汉仪旗黑-55简" panose="00020600040101010101" charset="-122"/>
              </a:rPr>
              <a:t>)</a:t>
            </a:r>
            <a:r>
              <a:rPr lang="zh-CN" altLang="en-US" sz="2200" b="1" dirty="0">
                <a:latin typeface="Arial" panose="020B0604020202020204" pitchFamily="34" charset="0"/>
                <a:ea typeface="汉仪旗黑-55简" panose="00020600040101010101" charset="-122"/>
              </a:rPr>
              <a:t>。相比于</a:t>
            </a:r>
            <a:r>
              <a:rPr lang="en-US" altLang="zh-CN" sz="2200" b="1">
                <a:latin typeface="Arial" panose="020B0604020202020204" pitchFamily="34" charset="0"/>
                <a:ea typeface="汉仪旗黑-55简" panose="00020600040101010101" charset="-122"/>
              </a:rPr>
              <a:t>8D</a:t>
            </a:r>
            <a:r>
              <a:rPr lang="zh-CN" altLang="en-US" sz="2200" b="1" dirty="0">
                <a:latin typeface="Arial" panose="020B0604020202020204" pitchFamily="34" charset="0"/>
                <a:ea typeface="汉仪旗黑-55简" panose="00020600040101010101" charset="-122"/>
              </a:rPr>
              <a:t>报告简单了些，但是基本思想相同为了书写更优良的</a:t>
            </a:r>
            <a:r>
              <a:rPr lang="en-US" altLang="zh-CN" sz="2200" b="1">
                <a:latin typeface="Arial" panose="020B0604020202020204" pitchFamily="34" charset="0"/>
                <a:ea typeface="汉仪旗黑-55简" panose="00020600040101010101" charset="-122"/>
              </a:rPr>
              <a:t>5C</a:t>
            </a:r>
            <a:r>
              <a:rPr lang="zh-CN" altLang="en-US" sz="2200" b="1" dirty="0">
                <a:latin typeface="Arial" panose="020B0604020202020204" pitchFamily="34" charset="0"/>
                <a:ea typeface="汉仪旗黑-55简" panose="00020600040101010101" charset="-122"/>
              </a:rPr>
              <a:t>报告，需要遵守“</a:t>
            </a:r>
            <a:r>
              <a:rPr lang="en-US" altLang="zh-CN" sz="2200" b="1">
                <a:latin typeface="Arial" panose="020B0604020202020204" pitchFamily="34" charset="0"/>
                <a:ea typeface="汉仪旗黑-55简" panose="00020600040101010101" charset="-122"/>
              </a:rPr>
              <a:t>5C”</a:t>
            </a:r>
            <a:r>
              <a:rPr lang="zh-CN" altLang="en-US" sz="2200" b="1" dirty="0">
                <a:latin typeface="Arial" panose="020B0604020202020204" pitchFamily="34" charset="0"/>
                <a:ea typeface="汉仪旗黑-55简" panose="00020600040101010101" charset="-122"/>
              </a:rPr>
              <a:t>准则：</a:t>
            </a:r>
            <a:endParaRPr lang="zh-CN" altLang="en-US" sz="2200" b="1" dirty="0">
              <a:latin typeface="Arial" panose="020B0604020202020204" pitchFamily="34" charset="0"/>
              <a:ea typeface="汉仪旗黑-55简" panose="00020600040101010101" charset="-122"/>
            </a:endParaRPr>
          </a:p>
          <a:p>
            <a:pPr>
              <a:buClr>
                <a:srgbClr val="FF9900"/>
              </a:buClr>
            </a:pPr>
            <a:r>
              <a:rPr lang="en-US" altLang="zh-CN" sz="2200" b="1">
                <a:latin typeface="Arial" panose="020B0604020202020204" pitchFamily="34" charset="0"/>
                <a:ea typeface="汉仪旗黑-55简" panose="00020600040101010101" charset="-122"/>
              </a:rPr>
              <a:t>C1</a:t>
            </a:r>
            <a:r>
              <a:rPr lang="zh-CN" altLang="en-US" sz="2200" b="1" dirty="0">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Correct</a:t>
            </a:r>
            <a:r>
              <a:rPr lang="zh-CN" altLang="en-US" sz="2200" b="1" dirty="0">
                <a:latin typeface="Arial" panose="020B0604020202020204" pitchFamily="34" charset="0"/>
                <a:ea typeface="汉仪旗黑-55简" panose="00020600040101010101" charset="-122"/>
              </a:rPr>
              <a:t>（准确）：每个组成部分的描述准确，不会引起误解；</a:t>
            </a:r>
            <a:endParaRPr lang="zh-CN" altLang="en-US" sz="2200" b="1" dirty="0">
              <a:latin typeface="Arial" panose="020B0604020202020204" pitchFamily="34" charset="0"/>
              <a:ea typeface="汉仪旗黑-55简" panose="00020600040101010101" charset="-122"/>
            </a:endParaRPr>
          </a:p>
          <a:p>
            <a:pPr>
              <a:buClr>
                <a:srgbClr val="FF9900"/>
              </a:buClr>
            </a:pPr>
            <a:r>
              <a:rPr lang="en-US" altLang="zh-CN" sz="2200" b="1">
                <a:latin typeface="Arial" panose="020B0604020202020204" pitchFamily="34" charset="0"/>
                <a:ea typeface="汉仪旗黑-55简" panose="00020600040101010101" charset="-122"/>
              </a:rPr>
              <a:t>C2</a:t>
            </a:r>
            <a:r>
              <a:rPr lang="zh-CN" altLang="en-US" sz="2200" b="1" dirty="0">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Clear</a:t>
            </a:r>
            <a:r>
              <a:rPr lang="zh-CN" altLang="en-US" sz="2200" b="1" dirty="0">
                <a:latin typeface="Arial" panose="020B0604020202020204" pitchFamily="34" charset="0"/>
                <a:ea typeface="汉仪旗黑-55简" panose="00020600040101010101" charset="-122"/>
              </a:rPr>
              <a:t>（清晰）：每个组成部分的描述清晰，易于理解；</a:t>
            </a:r>
            <a:endParaRPr lang="zh-CN" altLang="en-US" sz="2200" b="1" dirty="0">
              <a:latin typeface="Arial" panose="020B0604020202020204" pitchFamily="34" charset="0"/>
              <a:ea typeface="汉仪旗黑-55简" panose="00020600040101010101" charset="-122"/>
            </a:endParaRPr>
          </a:p>
          <a:p>
            <a:pPr>
              <a:buClr>
                <a:srgbClr val="FF9900"/>
              </a:buClr>
            </a:pPr>
            <a:r>
              <a:rPr lang="en-US" altLang="zh-CN" sz="2200" b="1">
                <a:latin typeface="Arial" panose="020B0604020202020204" pitchFamily="34" charset="0"/>
                <a:ea typeface="汉仪旗黑-55简" panose="00020600040101010101" charset="-122"/>
              </a:rPr>
              <a:t>C3</a:t>
            </a:r>
            <a:r>
              <a:rPr lang="zh-CN" altLang="en-US" sz="2200" b="1" dirty="0">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Concise</a:t>
            </a:r>
            <a:r>
              <a:rPr lang="zh-CN" altLang="en-US" sz="2200" b="1" dirty="0">
                <a:latin typeface="Arial" panose="020B0604020202020204" pitchFamily="34" charset="0"/>
                <a:ea typeface="汉仪旗黑-55简" panose="00020600040101010101" charset="-122"/>
              </a:rPr>
              <a:t>（简洁）：只包含必不可少的信息，不包括任何多余的内容；</a:t>
            </a:r>
            <a:endParaRPr lang="zh-CN" altLang="en-US" sz="2200" b="1" dirty="0">
              <a:latin typeface="Arial" panose="020B0604020202020204" pitchFamily="34" charset="0"/>
              <a:ea typeface="汉仪旗黑-55简" panose="00020600040101010101" charset="-122"/>
            </a:endParaRPr>
          </a:p>
          <a:p>
            <a:pPr>
              <a:buClr>
                <a:srgbClr val="FF9900"/>
              </a:buClr>
            </a:pPr>
            <a:r>
              <a:rPr lang="en-US" altLang="zh-CN" sz="2200" b="1">
                <a:latin typeface="Arial" panose="020B0604020202020204" pitchFamily="34" charset="0"/>
                <a:ea typeface="汉仪旗黑-55简" panose="00020600040101010101" charset="-122"/>
              </a:rPr>
              <a:t>C4</a:t>
            </a:r>
            <a:r>
              <a:rPr lang="zh-CN" altLang="en-US" sz="2200" b="1" dirty="0">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Complete</a:t>
            </a:r>
            <a:r>
              <a:rPr lang="zh-CN" altLang="en-US" sz="2200" b="1" dirty="0">
                <a:latin typeface="Arial" panose="020B0604020202020204" pitchFamily="34" charset="0"/>
                <a:ea typeface="汉仪旗黑-55简" panose="00020600040101010101" charset="-122"/>
              </a:rPr>
              <a:t>（完整）：包含复现该缺陷的完整步骤和其他本质信息；</a:t>
            </a:r>
            <a:endParaRPr lang="zh-CN" altLang="en-US" sz="2200" b="1" dirty="0">
              <a:latin typeface="Arial" panose="020B0604020202020204" pitchFamily="34" charset="0"/>
              <a:ea typeface="汉仪旗黑-55简" panose="00020600040101010101" charset="-122"/>
            </a:endParaRPr>
          </a:p>
          <a:p>
            <a:pPr>
              <a:buClr>
                <a:srgbClr val="FF9900"/>
              </a:buClr>
            </a:pPr>
            <a:r>
              <a:rPr lang="en-US" altLang="zh-CN" sz="2200" b="1">
                <a:latin typeface="Arial" panose="020B0604020202020204" pitchFamily="34" charset="0"/>
                <a:ea typeface="汉仪旗黑-55简" panose="00020600040101010101" charset="-122"/>
              </a:rPr>
              <a:t>C5</a:t>
            </a:r>
            <a:r>
              <a:rPr lang="zh-CN" altLang="en-US" sz="2200" b="1" dirty="0">
                <a:latin typeface="Arial" panose="020B0604020202020204" pitchFamily="34" charset="0"/>
                <a:ea typeface="汉仪旗黑-55简" panose="00020600040101010101" charset="-122"/>
              </a:rPr>
              <a:t>：</a:t>
            </a:r>
            <a:r>
              <a:rPr lang="en-US" altLang="zh-CN" sz="2200" b="1">
                <a:solidFill>
                  <a:srgbClr val="FF9900"/>
                </a:solidFill>
                <a:latin typeface="Arial" panose="020B0604020202020204" pitchFamily="34" charset="0"/>
                <a:ea typeface="汉仪旗黑-55简" panose="00020600040101010101" charset="-122"/>
              </a:rPr>
              <a:t>Consistent</a:t>
            </a:r>
            <a:r>
              <a:rPr lang="zh-CN" altLang="en-US" sz="2200" b="1" dirty="0">
                <a:latin typeface="Arial" panose="020B0604020202020204" pitchFamily="34" charset="0"/>
                <a:ea typeface="汉仪旗黑-55简" panose="00020600040101010101" charset="-122"/>
              </a:rPr>
              <a:t>（一致）：按照一致的格式书写全部缺陷报告</a:t>
            </a:r>
            <a:endParaRPr lang="zh-CN" altLang="en-US" sz="2200" b="1" dirty="0">
              <a:effectLst/>
              <a:latin typeface="Arial" panose="020B0604020202020204" pitchFamily="34" charset="0"/>
              <a:ea typeface="汉仪旗黑-55简" panose="00020600040101010101" charset="-122"/>
            </a:endParaRPr>
          </a:p>
          <a:p>
            <a:pPr>
              <a:buClr>
                <a:srgbClr val="FF9900"/>
              </a:buClr>
            </a:pPr>
            <a:endParaRPr lang="zh-CN" altLang="en-US" sz="2200" b="1" dirty="0">
              <a:latin typeface="Arial" panose="020B0604020202020204" pitchFamily="34" charset="0"/>
              <a:ea typeface="汉仪旗黑-55简" panose="00020600040101010101" charset="-122"/>
            </a:endParaRPr>
          </a:p>
          <a:p>
            <a:pPr>
              <a:buClr>
                <a:srgbClr val="FF9900"/>
              </a:buClr>
            </a:pPr>
            <a:endParaRPr lang="zh-CN" altLang="en-US" sz="2200" b="1" dirty="0">
              <a:latin typeface="Arial" panose="020B0604020202020204" pitchFamily="34" charset="0"/>
              <a:ea typeface="汉仪旗黑-55简" panose="00020600040101010101" charset="-122"/>
            </a:endParaRPr>
          </a:p>
        </p:txBody>
      </p:sp>
      <p:sp>
        <p:nvSpPr>
          <p:cNvPr id="219140"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0882" name="图片 250881" descr="E:/官网/官网推文/ppt/品质/8D/http:/www.wtd.com.cn/wtdcn/images/8d10.gif"/>
          <p:cNvPicPr>
            <a:picLocks noChangeAspect="1"/>
          </p:cNvPicPr>
          <p:nvPr/>
        </p:nvPicPr>
        <p:blipFill>
          <a:blip r:embed="rId1" r:link="rId2"/>
          <a:stretch>
            <a:fillRect/>
          </a:stretch>
        </p:blipFill>
        <p:spPr>
          <a:xfrm>
            <a:off x="1066800" y="4149725"/>
            <a:ext cx="7620000" cy="2708275"/>
          </a:xfrm>
          <a:prstGeom prst="rect">
            <a:avLst/>
          </a:prstGeom>
          <a:noFill/>
          <a:ln w="9525">
            <a:noFill/>
          </a:ln>
        </p:spPr>
      </p:pic>
      <p:sp>
        <p:nvSpPr>
          <p:cNvPr id="250883" name="矩形 250882"/>
          <p:cNvSpPr/>
          <p:nvPr/>
        </p:nvSpPr>
        <p:spPr>
          <a:xfrm>
            <a:off x="900113" y="1196975"/>
            <a:ext cx="7620000" cy="4665345"/>
          </a:xfrm>
          <a:prstGeom prst="rect">
            <a:avLst/>
          </a:prstGeom>
          <a:noFill/>
          <a:ln w="9525">
            <a:noFill/>
          </a:ln>
        </p:spPr>
        <p:txBody>
          <a:bodyPr>
            <a:spAutoFit/>
          </a:bodyPr>
          <a:p>
            <a:pPr eaLnBrk="0" hangingPunct="0">
              <a:lnSpc>
                <a:spcPct val="160000"/>
              </a:lnSpc>
              <a:buNone/>
            </a:pPr>
            <a:r>
              <a:rPr lang="en-US" altLang="zh-CN" sz="2400">
                <a:solidFill>
                  <a:srgbClr val="FFFF00"/>
                </a:solidFill>
                <a:latin typeface="Arial" panose="020B0604020202020204" pitchFamily="34" charset="0"/>
                <a:ea typeface="汉仪旗黑-55简" panose="00020600040101010101" charset="-122"/>
              </a:rPr>
              <a:t>5D </a:t>
            </a:r>
            <a:r>
              <a:rPr lang="zh-CN" altLang="en-US"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Permanent Corrective Actions </a:t>
            </a:r>
            <a:r>
              <a:rPr lang="zh-CN" altLang="en-US" sz="2400">
                <a:solidFill>
                  <a:srgbClr val="FFFF00"/>
                </a:solidFill>
                <a:latin typeface="Arial" panose="020B0604020202020204" pitchFamily="34" charset="0"/>
                <a:ea typeface="汉仪旗黑-55简" panose="00020600040101010101" charset="-122"/>
              </a:rPr>
              <a:t>）</a:t>
            </a:r>
            <a:r>
              <a:rPr lang="en-US" altLang="zh-CN"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 </a:t>
            </a:r>
            <a:r>
              <a:rPr lang="zh-CN" altLang="en-US" sz="2400" i="1" dirty="0">
                <a:solidFill>
                  <a:srgbClr val="FFFF00"/>
                </a:solidFill>
                <a:latin typeface="Arial" panose="020B0604020202020204" pitchFamily="34" charset="0"/>
                <a:ea typeface="汉仪旗黑-55简" panose="00020600040101010101" charset="-122"/>
              </a:rPr>
              <a:t>永久改善措施关键要点</a:t>
            </a:r>
            <a:endParaRPr lang="zh-CN" altLang="en-US" sz="2400" i="1" dirty="0">
              <a:solidFill>
                <a:srgbClr val="FFFF00"/>
              </a:solidFill>
              <a:latin typeface="Arial" panose="020B0604020202020204" pitchFamily="34" charset="0"/>
              <a:ea typeface="汉仪旗黑-55简" panose="00020600040101010101" charset="-122"/>
            </a:endParaRPr>
          </a:p>
          <a:p>
            <a:pPr eaLnBrk="0" hangingPunct="0">
              <a:lnSpc>
                <a:spcPct val="150000"/>
              </a:lnSpc>
              <a:buNone/>
            </a:pPr>
            <a:r>
              <a:rPr lang="zh-CN" altLang="en-US" sz="2100" dirty="0">
                <a:latin typeface="Arial" panose="020B0604020202020204" pitchFamily="34" charset="0"/>
                <a:ea typeface="汉仪旗黑-55简" panose="00020600040101010101" charset="-122"/>
              </a:rPr>
              <a:t>措施的日期要明确</a:t>
            </a:r>
            <a:endParaRPr lang="zh-CN" altLang="en-US" sz="2100" dirty="0">
              <a:latin typeface="Arial" panose="020B0604020202020204" pitchFamily="34" charset="0"/>
              <a:ea typeface="汉仪旗黑-55简" panose="00020600040101010101" charset="-122"/>
            </a:endParaRPr>
          </a:p>
          <a:p>
            <a:pPr eaLnBrk="0" hangingPunct="0">
              <a:lnSpc>
                <a:spcPct val="150000"/>
              </a:lnSpc>
              <a:buNone/>
            </a:pPr>
            <a:r>
              <a:rPr lang="zh-CN" altLang="en-US" sz="2100" dirty="0">
                <a:latin typeface="Arial" panose="020B0604020202020204" pitchFamily="34" charset="0"/>
                <a:ea typeface="汉仪旗黑-55简" panose="00020600040101010101" charset="-122"/>
              </a:rPr>
              <a:t>措施要覆盖所有过程的根本原因</a:t>
            </a:r>
            <a:endParaRPr lang="zh-CN" altLang="en-US" sz="2100" dirty="0">
              <a:latin typeface="Arial" panose="020B0604020202020204" pitchFamily="34" charset="0"/>
              <a:ea typeface="汉仪旗黑-55简" panose="00020600040101010101" charset="-122"/>
            </a:endParaRPr>
          </a:p>
          <a:p>
            <a:pPr eaLnBrk="0" hangingPunct="0">
              <a:lnSpc>
                <a:spcPct val="150000"/>
              </a:lnSpc>
              <a:buNone/>
            </a:pPr>
            <a:r>
              <a:rPr lang="zh-CN" altLang="en-US" sz="2100" dirty="0">
                <a:latin typeface="Arial" panose="020B0604020202020204" pitchFamily="34" charset="0"/>
                <a:ea typeface="汉仪旗黑-55简" panose="00020600040101010101" charset="-122"/>
              </a:rPr>
              <a:t>措施要覆盖所有系统的根本原因</a:t>
            </a:r>
            <a:endParaRPr lang="zh-CN" altLang="en-US" sz="2100" dirty="0">
              <a:latin typeface="Arial" panose="020B0604020202020204" pitchFamily="34" charset="0"/>
              <a:ea typeface="汉仪旗黑-55简" panose="00020600040101010101" charset="-122"/>
            </a:endParaRPr>
          </a:p>
          <a:p>
            <a:pPr eaLnBrk="0" hangingPunct="0">
              <a:lnSpc>
                <a:spcPct val="150000"/>
              </a:lnSpc>
              <a:buNone/>
            </a:pPr>
            <a:r>
              <a:rPr lang="zh-CN" altLang="en-US" sz="2100" dirty="0">
                <a:latin typeface="Arial" panose="020B0604020202020204" pitchFamily="34" charset="0"/>
                <a:ea typeface="汉仪旗黑-55简" panose="00020600040101010101" charset="-122"/>
              </a:rPr>
              <a:t>措施要充分考虑问题的时间</a:t>
            </a:r>
            <a:endParaRPr lang="zh-CN" altLang="en-US" sz="2100" dirty="0">
              <a:latin typeface="Arial" panose="020B0604020202020204" pitchFamily="34" charset="0"/>
              <a:ea typeface="汉仪旗黑-55简" panose="00020600040101010101" charset="-122"/>
            </a:endParaRPr>
          </a:p>
          <a:p>
            <a:pPr eaLnBrk="0" hangingPunct="0">
              <a:lnSpc>
                <a:spcPct val="150000"/>
              </a:lnSpc>
              <a:buNone/>
            </a:pPr>
            <a:r>
              <a:rPr lang="zh-CN" altLang="en-US" sz="2100" dirty="0">
                <a:latin typeface="Arial" panose="020B0604020202020204" pitchFamily="34" charset="0"/>
                <a:ea typeface="汉仪旗黑-55简" panose="00020600040101010101" charset="-122"/>
              </a:rPr>
              <a:t>措施要充分考虑条件</a:t>
            </a:r>
            <a:endParaRPr lang="zh-CN" altLang="en-US" sz="2100" dirty="0">
              <a:latin typeface="Arial" panose="020B0604020202020204" pitchFamily="34" charset="0"/>
              <a:ea typeface="汉仪旗黑-55简" panose="00020600040101010101" charset="-122"/>
            </a:endParaRPr>
          </a:p>
          <a:p>
            <a:pPr eaLnBrk="0" hangingPunct="0">
              <a:lnSpc>
                <a:spcPct val="150000"/>
              </a:lnSpc>
              <a:buNone/>
            </a:pPr>
            <a:r>
              <a:rPr lang="zh-CN" altLang="en-US" sz="2100" dirty="0">
                <a:latin typeface="Arial" panose="020B0604020202020204" pitchFamily="34" charset="0"/>
                <a:ea typeface="汉仪旗黑-55简" panose="00020600040101010101" charset="-122"/>
              </a:rPr>
              <a:t>措施要充分考虑了对立性的要求</a:t>
            </a:r>
            <a:endParaRPr lang="zh-CN" altLang="en-US" sz="2100" dirty="0">
              <a:latin typeface="Arial" panose="020B0604020202020204" pitchFamily="34" charset="0"/>
              <a:ea typeface="汉仪旗黑-55简" panose="00020600040101010101" charset="-122"/>
            </a:endParaRPr>
          </a:p>
          <a:p>
            <a:pPr eaLnBrk="0" hangingPunct="0">
              <a:lnSpc>
                <a:spcPct val="150000"/>
              </a:lnSpc>
              <a:buNone/>
            </a:pPr>
            <a:r>
              <a:rPr lang="zh-CN" altLang="en-US" sz="2100" dirty="0">
                <a:latin typeface="Arial" panose="020B0604020202020204" pitchFamily="34" charset="0"/>
                <a:ea typeface="汉仪旗黑-55简" panose="00020600040101010101" charset="-122"/>
              </a:rPr>
              <a:t>措施要充分考虑问题的大小</a:t>
            </a:r>
            <a:endParaRPr lang="zh-CN" altLang="en-US" sz="2100" dirty="0">
              <a:latin typeface="Arial" panose="020B0604020202020204" pitchFamily="34" charset="0"/>
              <a:ea typeface="汉仪旗黑-55简" panose="00020600040101010101" charset="-122"/>
            </a:endParaRPr>
          </a:p>
        </p:txBody>
      </p:sp>
      <p:sp>
        <p:nvSpPr>
          <p:cNvPr id="250884" name="矩形 250883"/>
          <p:cNvSpPr/>
          <p:nvPr/>
        </p:nvSpPr>
        <p:spPr>
          <a:xfrm>
            <a:off x="2686050" y="2795588"/>
            <a:ext cx="9144000" cy="0"/>
          </a:xfrm>
          <a:prstGeom prst="rect">
            <a:avLst/>
          </a:prstGeom>
          <a:noFill/>
          <a:ln w="9525">
            <a:noFill/>
          </a:ln>
        </p:spPr>
        <p:txBody>
          <a:bodyPr/>
          <a:p>
            <a:endParaRPr lang="zh-CN" altLang="en-US"/>
          </a:p>
        </p:txBody>
      </p:sp>
      <p:sp>
        <p:nvSpPr>
          <p:cNvPr id="250885" name="矩形 250884"/>
          <p:cNvSpPr/>
          <p:nvPr/>
        </p:nvSpPr>
        <p:spPr>
          <a:xfrm>
            <a:off x="3857625" y="2652713"/>
            <a:ext cx="9144000" cy="0"/>
          </a:xfrm>
          <a:prstGeom prst="rect">
            <a:avLst/>
          </a:prstGeom>
          <a:noFill/>
          <a:ln w="9525">
            <a:noFill/>
          </a:ln>
        </p:spPr>
        <p:txBody>
          <a:bodyPr/>
          <a:p>
            <a:endParaRPr lang="zh-CN" altLang="en-US"/>
          </a:p>
        </p:txBody>
      </p:sp>
      <p:sp>
        <p:nvSpPr>
          <p:cNvPr id="250886" name="矩形 250885"/>
          <p:cNvSpPr/>
          <p:nvPr/>
        </p:nvSpPr>
        <p:spPr>
          <a:xfrm>
            <a:off x="2847975" y="2714625"/>
            <a:ext cx="9144000" cy="0"/>
          </a:xfrm>
          <a:prstGeom prst="rect">
            <a:avLst/>
          </a:prstGeom>
          <a:noFill/>
          <a:ln w="9525">
            <a:noFill/>
          </a:ln>
        </p:spPr>
        <p:txBody>
          <a:bodyPr/>
          <a:p>
            <a:endParaRPr lang="zh-CN" altLang="en-US"/>
          </a:p>
        </p:txBody>
      </p:sp>
      <p:sp>
        <p:nvSpPr>
          <p:cNvPr id="250887" name="矩形 250886"/>
          <p:cNvSpPr/>
          <p:nvPr/>
        </p:nvSpPr>
        <p:spPr>
          <a:xfrm>
            <a:off x="3300413" y="2890838"/>
            <a:ext cx="9144000" cy="0"/>
          </a:xfrm>
          <a:prstGeom prst="rect">
            <a:avLst/>
          </a:prstGeom>
          <a:noFill/>
          <a:ln w="9525">
            <a:noFill/>
          </a:ln>
        </p:spPr>
        <p:txBody>
          <a:bodyPr/>
          <a:p>
            <a:endParaRPr lang="zh-CN" altLang="en-US"/>
          </a:p>
        </p:txBody>
      </p:sp>
      <p:sp>
        <p:nvSpPr>
          <p:cNvPr id="250888"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矩形 251905"/>
          <p:cNvSpPr/>
          <p:nvPr/>
        </p:nvSpPr>
        <p:spPr>
          <a:xfrm>
            <a:off x="827088" y="1700213"/>
            <a:ext cx="7848600" cy="2425700"/>
          </a:xfrm>
          <a:prstGeom prst="rect">
            <a:avLst/>
          </a:prstGeom>
          <a:noFill/>
          <a:ln w="9525">
            <a:noFill/>
          </a:ln>
        </p:spPr>
        <p:txBody>
          <a:bodyPr>
            <a:spAutoFit/>
          </a:bodyPr>
          <a:p>
            <a:pPr eaLnBrk="0" hangingPunct="0">
              <a:lnSpc>
                <a:spcPct val="160000"/>
              </a:lnSpc>
              <a:buNone/>
            </a:pPr>
            <a:r>
              <a:rPr lang="en-US" altLang="zh-CN" sz="2400">
                <a:solidFill>
                  <a:srgbClr val="FFFF00"/>
                </a:solidFill>
                <a:latin typeface="Arial" panose="020B0604020202020204" pitchFamily="34" charset="0"/>
                <a:ea typeface="汉仪旗黑-55简" panose="00020600040101010101" charset="-122"/>
              </a:rPr>
              <a:t>6D </a:t>
            </a:r>
            <a:r>
              <a:rPr lang="zh-CN" altLang="en-US"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Verification Of Effectiveness </a:t>
            </a:r>
            <a:r>
              <a:rPr lang="zh-CN" altLang="en-US" sz="2400">
                <a:solidFill>
                  <a:srgbClr val="FFFF00"/>
                </a:solidFill>
                <a:latin typeface="Arial" panose="020B0604020202020204" pitchFamily="34" charset="0"/>
                <a:ea typeface="汉仪旗黑-55简" panose="00020600040101010101" charset="-122"/>
              </a:rPr>
              <a:t>）</a:t>
            </a:r>
            <a:r>
              <a:rPr lang="en-US" altLang="zh-CN" sz="2400">
                <a:solidFill>
                  <a:srgbClr val="FFFF00"/>
                </a:solidFill>
                <a:latin typeface="Arial" panose="020B0604020202020204" pitchFamily="34" charset="0"/>
                <a:ea typeface="汉仪旗黑-55简" panose="00020600040101010101" charset="-122"/>
              </a:rPr>
              <a:t>——</a:t>
            </a:r>
            <a:r>
              <a:rPr lang="zh-CN" altLang="en-US" sz="2400" i="1" dirty="0">
                <a:solidFill>
                  <a:srgbClr val="FFFF00"/>
                </a:solidFill>
                <a:latin typeface="Arial" panose="020B0604020202020204" pitchFamily="34" charset="0"/>
                <a:ea typeface="汉仪旗黑-55简" panose="00020600040101010101" charset="-122"/>
              </a:rPr>
              <a:t>效果确认</a:t>
            </a:r>
            <a:r>
              <a:rPr lang="zh-CN" altLang="en-US" sz="2400" i="1" dirty="0">
                <a:solidFill>
                  <a:srgbClr val="660066"/>
                </a:solidFill>
                <a:latin typeface="Arial" panose="020B0604020202020204" pitchFamily="34" charset="0"/>
                <a:ea typeface="汉仪旗黑-55简" panose="00020600040101010101" charset="-122"/>
              </a:rPr>
              <a:t> </a:t>
            </a:r>
            <a:endParaRPr lang="zh-CN" altLang="en-US" sz="2400" i="1" dirty="0">
              <a:solidFill>
                <a:srgbClr val="660066"/>
              </a:solidFill>
              <a:latin typeface="Arial" panose="020B0604020202020204" pitchFamily="34" charset="0"/>
              <a:ea typeface="汉仪旗黑-55简" panose="00020600040101010101" charset="-122"/>
            </a:endParaRPr>
          </a:p>
          <a:p>
            <a:pPr eaLnBrk="0" hangingPunct="0">
              <a:lnSpc>
                <a:spcPct val="50000"/>
              </a:lnSpc>
              <a:buNone/>
            </a:pPr>
            <a:endParaRPr lang="zh-CN" altLang="en-US" sz="2200" dirty="0">
              <a:solidFill>
                <a:srgbClr val="0066CC"/>
              </a:solidFill>
              <a:latin typeface="Arial" panose="020B0604020202020204" pitchFamily="34" charset="0"/>
              <a:ea typeface="汉仪旗黑-55简" panose="00020600040101010101" charset="-122"/>
            </a:endParaRPr>
          </a:p>
          <a:p>
            <a:pPr eaLnBrk="0" hangingPunct="0">
              <a:lnSpc>
                <a:spcPct val="160000"/>
              </a:lnSpc>
              <a:buNone/>
            </a:pPr>
            <a:r>
              <a:rPr lang="zh-CN" altLang="en-US" sz="2100" dirty="0">
                <a:latin typeface="Arial" panose="020B0604020202020204" pitchFamily="34" charset="0"/>
                <a:ea typeface="汉仪旗黑-55简" panose="00020600040101010101" charset="-122"/>
              </a:rPr>
              <a:t>执行永久性的纠正措施，并监视其长期效果 </a:t>
            </a:r>
            <a:endParaRPr lang="zh-CN" altLang="en-US" sz="2100" dirty="0">
              <a:latin typeface="Arial" panose="020B0604020202020204" pitchFamily="34" charset="0"/>
              <a:ea typeface="汉仪旗黑-55简" panose="00020600040101010101" charset="-122"/>
            </a:endParaRPr>
          </a:p>
          <a:p>
            <a:pPr eaLnBrk="0" hangingPunct="0">
              <a:lnSpc>
                <a:spcPct val="160000"/>
              </a:lnSpc>
              <a:buNone/>
            </a:pPr>
            <a:r>
              <a:rPr lang="en-US" altLang="zh-CN" sz="2100">
                <a:latin typeface="Arial" panose="020B0604020202020204" pitchFamily="34" charset="0"/>
                <a:ea typeface="汉仪旗黑-55简" panose="00020600040101010101" charset="-122"/>
              </a:rPr>
              <a:t>1</a:t>
            </a:r>
            <a:r>
              <a:rPr lang="zh-CN" altLang="en-US" sz="2100" dirty="0">
                <a:latin typeface="Arial" panose="020B0604020202020204" pitchFamily="34" charset="0"/>
                <a:ea typeface="汉仪旗黑-55简" panose="00020600040101010101" charset="-122"/>
              </a:rPr>
              <a:t>）用量化指标来确认对策落实效果</a:t>
            </a:r>
            <a:endParaRPr lang="zh-CN" altLang="en-US" sz="2100" dirty="0">
              <a:latin typeface="Arial" panose="020B0604020202020204" pitchFamily="34" charset="0"/>
              <a:ea typeface="汉仪旗黑-55简" panose="00020600040101010101" charset="-122"/>
            </a:endParaRPr>
          </a:p>
          <a:p>
            <a:pPr eaLnBrk="0" hangingPunct="0">
              <a:lnSpc>
                <a:spcPct val="160000"/>
              </a:lnSpc>
              <a:buNone/>
            </a:pPr>
            <a:r>
              <a:rPr lang="en-US" altLang="zh-CN" sz="21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）紧急对策不能停，直到永久改善措施被确认生效</a:t>
            </a:r>
            <a:r>
              <a:rPr lang="zh-CN" altLang="en-US" sz="2200" dirty="0">
                <a:latin typeface="Arial" panose="020B0604020202020204" pitchFamily="34" charset="0"/>
                <a:ea typeface="汉仪旗黑-55简" panose="00020600040101010101" charset="-122"/>
              </a:rPr>
              <a:t> </a:t>
            </a:r>
            <a:endParaRPr lang="zh-CN" altLang="en-US" sz="2200" dirty="0">
              <a:latin typeface="Arial" panose="020B0604020202020204" pitchFamily="34" charset="0"/>
              <a:ea typeface="汉仪旗黑-55简" panose="00020600040101010101" charset="-122"/>
            </a:endParaRPr>
          </a:p>
        </p:txBody>
      </p:sp>
      <p:sp>
        <p:nvSpPr>
          <p:cNvPr id="251907" name="矩形 251906"/>
          <p:cNvSpPr/>
          <p:nvPr/>
        </p:nvSpPr>
        <p:spPr>
          <a:xfrm>
            <a:off x="2686050" y="2795588"/>
            <a:ext cx="9144000" cy="0"/>
          </a:xfrm>
          <a:prstGeom prst="rect">
            <a:avLst/>
          </a:prstGeom>
          <a:noFill/>
          <a:ln w="9525">
            <a:noFill/>
          </a:ln>
        </p:spPr>
        <p:txBody>
          <a:bodyPr/>
          <a:p>
            <a:endParaRPr lang="zh-CN" altLang="en-US"/>
          </a:p>
        </p:txBody>
      </p:sp>
      <p:sp>
        <p:nvSpPr>
          <p:cNvPr id="251908" name="矩形 251907"/>
          <p:cNvSpPr/>
          <p:nvPr/>
        </p:nvSpPr>
        <p:spPr>
          <a:xfrm>
            <a:off x="3857625" y="2652713"/>
            <a:ext cx="9144000" cy="0"/>
          </a:xfrm>
          <a:prstGeom prst="rect">
            <a:avLst/>
          </a:prstGeom>
          <a:noFill/>
          <a:ln w="9525">
            <a:noFill/>
          </a:ln>
        </p:spPr>
        <p:txBody>
          <a:bodyPr/>
          <a:p>
            <a:endParaRPr lang="zh-CN" altLang="en-US"/>
          </a:p>
        </p:txBody>
      </p:sp>
      <p:sp>
        <p:nvSpPr>
          <p:cNvPr id="251909" name="矩形 251908"/>
          <p:cNvSpPr/>
          <p:nvPr/>
        </p:nvSpPr>
        <p:spPr>
          <a:xfrm>
            <a:off x="2847975" y="2714625"/>
            <a:ext cx="9144000" cy="0"/>
          </a:xfrm>
          <a:prstGeom prst="rect">
            <a:avLst/>
          </a:prstGeom>
          <a:noFill/>
          <a:ln w="9525">
            <a:noFill/>
          </a:ln>
        </p:spPr>
        <p:txBody>
          <a:bodyPr/>
          <a:p>
            <a:endParaRPr lang="zh-CN" altLang="en-US"/>
          </a:p>
        </p:txBody>
      </p:sp>
      <p:sp>
        <p:nvSpPr>
          <p:cNvPr id="251910" name="矩形 251909"/>
          <p:cNvSpPr/>
          <p:nvPr/>
        </p:nvSpPr>
        <p:spPr>
          <a:xfrm>
            <a:off x="3300413" y="2890838"/>
            <a:ext cx="9144000" cy="0"/>
          </a:xfrm>
          <a:prstGeom prst="rect">
            <a:avLst/>
          </a:prstGeom>
          <a:noFill/>
          <a:ln w="9525">
            <a:noFill/>
          </a:ln>
        </p:spPr>
        <p:txBody>
          <a:bodyPr/>
          <a:p>
            <a:endParaRPr lang="zh-CN" altLang="en-US"/>
          </a:p>
        </p:txBody>
      </p:sp>
      <p:sp>
        <p:nvSpPr>
          <p:cNvPr id="251911" name="矩形 251910"/>
          <p:cNvSpPr/>
          <p:nvPr/>
        </p:nvSpPr>
        <p:spPr>
          <a:xfrm>
            <a:off x="3571875" y="2714625"/>
            <a:ext cx="9144000" cy="0"/>
          </a:xfrm>
          <a:prstGeom prst="rect">
            <a:avLst/>
          </a:prstGeom>
          <a:noFill/>
          <a:ln w="9525">
            <a:noFill/>
          </a:ln>
        </p:spPr>
        <p:txBody>
          <a:bodyPr/>
          <a:p>
            <a:endParaRPr lang="zh-CN" altLang="en-US"/>
          </a:p>
        </p:txBody>
      </p:sp>
      <p:pic>
        <p:nvPicPr>
          <p:cNvPr id="251912" name="图片 251911" descr="E:/官网/官网推文/ppt/品质/8D/http:/www.wtd.com.cn/wtdcn/images/8d13.gif"/>
          <p:cNvPicPr>
            <a:picLocks noChangeAspect="1"/>
          </p:cNvPicPr>
          <p:nvPr/>
        </p:nvPicPr>
        <p:blipFill>
          <a:blip r:embed="rId1" r:link="rId2"/>
          <a:stretch>
            <a:fillRect/>
          </a:stretch>
        </p:blipFill>
        <p:spPr>
          <a:xfrm>
            <a:off x="2411413" y="4292600"/>
            <a:ext cx="3352800" cy="2395538"/>
          </a:xfrm>
          <a:prstGeom prst="rect">
            <a:avLst/>
          </a:prstGeom>
          <a:noFill/>
          <a:ln w="9525">
            <a:noFill/>
          </a:ln>
        </p:spPr>
      </p:pic>
      <p:sp>
        <p:nvSpPr>
          <p:cNvPr id="251913"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标题 252929"/>
          <p:cNvSpPr>
            <a:spLocks noGrp="1"/>
          </p:cNvSpPr>
          <p:nvPr>
            <p:ph type="title"/>
          </p:nvPr>
        </p:nvSpPr>
        <p:spPr>
          <a:xfrm>
            <a:off x="1763713" y="0"/>
            <a:ext cx="7543800" cy="1431925"/>
          </a:xfrm>
          <a:ln/>
        </p:spPr>
        <p:txBody>
          <a:bodyPr anchor="ctr" anchorCtr="0"/>
          <a:p>
            <a:r>
              <a:rPr lang="zh-TW" altLang="en-US" sz="3600" dirty="0">
                <a:solidFill>
                  <a:srgbClr val="FFFF00"/>
                </a:solidFill>
                <a:latin typeface="Arial" panose="020B0604020202020204" pitchFamily="34" charset="0"/>
                <a:ea typeface="汉仪文黑-85W" panose="00020600040101010101" charset="-122"/>
              </a:rPr>
              <a:t>效果确认需比较改善前后</a:t>
            </a:r>
            <a:endParaRPr lang="zh-TW" altLang="en-US" sz="3600" dirty="0">
              <a:solidFill>
                <a:srgbClr val="FFFF00"/>
              </a:solidFill>
              <a:latin typeface="Arial" panose="020B0604020202020204" pitchFamily="34" charset="0"/>
              <a:ea typeface="汉仪文黑-85W" panose="00020600040101010101" charset="-122"/>
            </a:endParaRPr>
          </a:p>
        </p:txBody>
      </p:sp>
      <p:sp>
        <p:nvSpPr>
          <p:cNvPr id="252931" name="文本占位符 252930"/>
          <p:cNvSpPr>
            <a:spLocks noGrp="1"/>
          </p:cNvSpPr>
          <p:nvPr>
            <p:ph type="body" idx="1"/>
          </p:nvPr>
        </p:nvSpPr>
        <p:spPr>
          <a:xfrm>
            <a:off x="1042988" y="1989138"/>
            <a:ext cx="7543800" cy="4114800"/>
          </a:xfrm>
          <a:ln/>
        </p:spPr>
        <p:txBody>
          <a:bodyPr/>
          <a:p>
            <a:r>
              <a:rPr lang="zh-TW" altLang="en-US" b="1" dirty="0">
                <a:effectLst/>
                <a:ea typeface="汉仪旗黑-55简" panose="00020600040101010101" charset="-122"/>
              </a:rPr>
              <a:t>方法有:</a:t>
            </a:r>
            <a:endParaRPr lang="zh-TW" altLang="en-US" b="1" dirty="0">
              <a:solidFill>
                <a:srgbClr val="0000CC"/>
              </a:solidFill>
              <a:effectLst/>
              <a:ea typeface="汉仪旗黑-55简" panose="00020600040101010101" charset="-122"/>
            </a:endParaRPr>
          </a:p>
          <a:p>
            <a:pPr lvl="1"/>
            <a:r>
              <a:rPr lang="zh-TW" altLang="en-US" b="1" dirty="0">
                <a:solidFill>
                  <a:srgbClr val="0000CC"/>
                </a:solidFill>
                <a:effectLst/>
                <a:ea typeface="汉仪旗黑-55简" panose="00020600040101010101" charset="-122"/>
              </a:rPr>
              <a:t>1. 推移图</a:t>
            </a:r>
            <a:endParaRPr lang="zh-TW" altLang="en-US" b="1" dirty="0">
              <a:solidFill>
                <a:srgbClr val="0000CC"/>
              </a:solidFill>
              <a:effectLst/>
              <a:ea typeface="汉仪旗黑-55简" panose="00020600040101010101" charset="-122"/>
            </a:endParaRPr>
          </a:p>
          <a:p>
            <a:pPr lvl="1"/>
            <a:r>
              <a:rPr lang="zh-TW" altLang="en-US" b="1" dirty="0">
                <a:effectLst/>
                <a:ea typeface="汉仪旗黑-55简" panose="00020600040101010101" charset="-122"/>
              </a:rPr>
              <a:t>2. 柏拉图</a:t>
            </a:r>
            <a:endParaRPr lang="zh-TW" altLang="en-US" b="1" dirty="0">
              <a:effectLst/>
              <a:ea typeface="汉仪旗黑-55简" panose="00020600040101010101" charset="-122"/>
            </a:endParaRPr>
          </a:p>
          <a:p>
            <a:pPr lvl="1"/>
            <a:r>
              <a:rPr lang="zh-TW" altLang="en-US" b="1" dirty="0">
                <a:effectLst/>
                <a:ea typeface="汉仪旗黑-55简" panose="00020600040101010101" charset="-122"/>
              </a:rPr>
              <a:t>3. 管制图</a:t>
            </a:r>
            <a:endParaRPr lang="zh-TW" altLang="en-US" b="1" dirty="0">
              <a:effectLst/>
              <a:ea typeface="汉仪旗黑-55简" panose="00020600040101010101" charset="-122"/>
            </a:endParaRPr>
          </a:p>
          <a:p>
            <a:r>
              <a:rPr lang="zh-TW" altLang="en-US" b="1" dirty="0">
                <a:effectLst/>
                <a:ea typeface="汉仪旗黑-55简" panose="00020600040101010101" charset="-122"/>
              </a:rPr>
              <a:t>以统计方法验証效果的显著与不显著    </a:t>
            </a:r>
            <a:br>
              <a:rPr lang="zh-TW" altLang="en-US" b="1" dirty="0">
                <a:effectLst/>
                <a:ea typeface="汉仪旗黑-55简" panose="00020600040101010101" charset="-122"/>
              </a:rPr>
            </a:br>
            <a:r>
              <a:rPr lang="zh-TW" altLang="en-US" b="1" dirty="0">
                <a:effectLst/>
                <a:ea typeface="汉仪旗黑-55简" panose="00020600040101010101" charset="-122"/>
              </a:rPr>
              <a:t> </a:t>
            </a:r>
            <a:endParaRPr lang="zh-TW" altLang="en-US" b="1" dirty="0">
              <a:effectLst/>
              <a:ea typeface="汉仪旗黑-55简" panose="00020600040101010101" charset="-122"/>
            </a:endParaRPr>
          </a:p>
        </p:txBody>
      </p:sp>
      <p:sp>
        <p:nvSpPr>
          <p:cNvPr id="252932"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transition spd="med">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矩形 253953"/>
          <p:cNvSpPr/>
          <p:nvPr/>
        </p:nvSpPr>
        <p:spPr>
          <a:xfrm>
            <a:off x="755650" y="1268413"/>
            <a:ext cx="6896100" cy="4742815"/>
          </a:xfrm>
          <a:prstGeom prst="rect">
            <a:avLst/>
          </a:prstGeom>
          <a:noFill/>
          <a:ln w="9525">
            <a:noFill/>
          </a:ln>
        </p:spPr>
        <p:txBody>
          <a:bodyPr>
            <a:spAutoFit/>
          </a:bodyPr>
          <a:p>
            <a:pPr eaLnBrk="0" hangingPunct="0">
              <a:lnSpc>
                <a:spcPct val="180000"/>
              </a:lnSpc>
            </a:pPr>
            <a:r>
              <a:rPr lang="en-US" altLang="zh-CN" sz="2400">
                <a:solidFill>
                  <a:srgbClr val="FFFF00"/>
                </a:solidFill>
                <a:latin typeface="Arial" panose="020B0604020202020204" pitchFamily="34" charset="0"/>
                <a:ea typeface="汉仪旗黑-55简" panose="00020600040101010101" charset="-122"/>
              </a:rPr>
              <a:t>7D </a:t>
            </a:r>
            <a:r>
              <a:rPr lang="zh-CN" altLang="en-US" sz="2400">
                <a:solidFill>
                  <a:srgbClr val="FFFF00"/>
                </a:solidFill>
                <a:latin typeface="Arial" panose="020B0604020202020204" pitchFamily="34" charset="0"/>
                <a:ea typeface="汉仪旗黑-55简" panose="00020600040101010101" charset="-122"/>
              </a:rPr>
              <a:t>（</a:t>
            </a:r>
            <a:r>
              <a:rPr lang="en-US" altLang="zh-CN" sz="2400" i="1">
                <a:solidFill>
                  <a:srgbClr val="FFFF00"/>
                </a:solidFill>
                <a:latin typeface="Arial" panose="020B0604020202020204" pitchFamily="34" charset="0"/>
                <a:ea typeface="汉仪旗黑-55简" panose="00020600040101010101" charset="-122"/>
              </a:rPr>
              <a:t>Preventive Actions </a:t>
            </a:r>
            <a:r>
              <a:rPr lang="zh-CN" altLang="en-US" sz="2400">
                <a:solidFill>
                  <a:srgbClr val="FFFF00"/>
                </a:solidFill>
                <a:latin typeface="Arial" panose="020B0604020202020204" pitchFamily="34" charset="0"/>
                <a:ea typeface="汉仪旗黑-55简" panose="00020600040101010101" charset="-122"/>
              </a:rPr>
              <a:t>）</a:t>
            </a:r>
            <a:r>
              <a:rPr lang="en-US" altLang="zh-CN" sz="2400">
                <a:solidFill>
                  <a:srgbClr val="FFFF00"/>
                </a:solidFill>
                <a:latin typeface="Arial" panose="020B0604020202020204" pitchFamily="34" charset="0"/>
                <a:ea typeface="汉仪旗黑-55简" panose="00020600040101010101" charset="-122"/>
              </a:rPr>
              <a:t>——</a:t>
            </a:r>
            <a:r>
              <a:rPr lang="zh-CN" altLang="en-US" sz="2400" i="1" dirty="0">
                <a:solidFill>
                  <a:srgbClr val="FFFF00"/>
                </a:solidFill>
                <a:latin typeface="Arial" panose="020B0604020202020204" pitchFamily="34" charset="0"/>
                <a:ea typeface="汉仪旗黑-55简" panose="00020600040101010101" charset="-122"/>
              </a:rPr>
              <a:t>预防措施</a:t>
            </a:r>
            <a:r>
              <a:rPr lang="zh-CN" altLang="en-US" sz="2400" i="1">
                <a:solidFill>
                  <a:srgbClr val="FFFF00"/>
                </a:solidFill>
                <a:latin typeface="Arial" panose="020B0604020202020204" pitchFamily="34" charset="0"/>
                <a:ea typeface="汉仪旗黑-55简" panose="00020600040101010101" charset="-122"/>
              </a:rPr>
              <a:t> </a:t>
            </a:r>
            <a:r>
              <a:rPr lang="en-US" altLang="zh-CN" sz="2400" i="1">
                <a:solidFill>
                  <a:srgbClr val="FFFF00"/>
                </a:solidFill>
                <a:latin typeface="Arial" panose="020B0604020202020204" pitchFamily="34" charset="0"/>
                <a:ea typeface="汉仪旗黑-55简" panose="00020600040101010101" charset="-122"/>
              </a:rPr>
              <a:t>/</a:t>
            </a:r>
            <a:r>
              <a:rPr lang="zh-CN" altLang="en-US" sz="2400" i="1" dirty="0">
                <a:solidFill>
                  <a:srgbClr val="FFFF00"/>
                </a:solidFill>
                <a:latin typeface="Arial" panose="020B0604020202020204" pitchFamily="34" charset="0"/>
                <a:ea typeface="汉仪旗黑-55简" panose="00020600040101010101" charset="-122"/>
              </a:rPr>
              <a:t>横向展开</a:t>
            </a:r>
            <a:endParaRPr lang="zh-CN" altLang="en-US" sz="2400" i="1">
              <a:solidFill>
                <a:srgbClr val="FFFF00"/>
              </a:solidFill>
              <a:latin typeface="Arial" panose="020B0604020202020204" pitchFamily="34" charset="0"/>
              <a:ea typeface="汉仪旗黑-55简" panose="00020600040101010101" charset="-122"/>
            </a:endParaRPr>
          </a:p>
          <a:p>
            <a:pPr eaLnBrk="0" hangingPunct="0">
              <a:lnSpc>
                <a:spcPct val="180000"/>
              </a:lnSpc>
            </a:pPr>
            <a:r>
              <a:rPr lang="zh-CN" altLang="en-US" sz="2200">
                <a:solidFill>
                  <a:srgbClr val="0066CC"/>
                </a:solidFill>
                <a:latin typeface="Arial" panose="020B0604020202020204" pitchFamily="34" charset="0"/>
                <a:ea typeface="汉仪旗黑-55简" panose="00020600040101010101" charset="-122"/>
              </a:rPr>
              <a:t>   </a:t>
            </a:r>
            <a:r>
              <a:rPr lang="zh-CN" altLang="en-US" sz="2100" dirty="0">
                <a:latin typeface="Arial" panose="020B0604020202020204" pitchFamily="34" charset="0"/>
                <a:ea typeface="汉仪旗黑-55简" panose="00020600040101010101" charset="-122"/>
              </a:rPr>
              <a:t>修正必要的系统，包括方针、运作方式、 程序，以避免此问题及类似问题的再次发生。必要时，要提出针对体系本身改善的建议。</a:t>
            </a:r>
            <a:endParaRPr lang="zh-CN" altLang="en-US" sz="2100" dirty="0">
              <a:latin typeface="Arial" panose="020B0604020202020204" pitchFamily="34" charset="0"/>
              <a:ea typeface="汉仪旗黑-55简" panose="00020600040101010101" charset="-122"/>
            </a:endParaRPr>
          </a:p>
          <a:p>
            <a:pPr eaLnBrk="0" hangingPunct="0">
              <a:lnSpc>
                <a:spcPct val="180000"/>
              </a:lnSpc>
            </a:pPr>
            <a:r>
              <a:rPr lang="zh-CN" altLang="en-US" sz="2100" dirty="0">
                <a:latin typeface="Arial" panose="020B0604020202020204" pitchFamily="34" charset="0"/>
                <a:ea typeface="汉仪旗黑-55简" panose="00020600040101010101" charset="-122"/>
              </a:rPr>
              <a:t>   同时</a:t>
            </a:r>
            <a:r>
              <a:rPr lang="en-US" altLang="zh-CN"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针对问题点</a:t>
            </a:r>
            <a:r>
              <a:rPr lang="en-US" altLang="zh-CN"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对相关问题</a:t>
            </a:r>
            <a:r>
              <a:rPr lang="en-US" altLang="zh-CN"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产品进行横向展开</a:t>
            </a:r>
            <a:r>
              <a:rPr lang="en-US" altLang="zh-CN"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对问题进行预防</a:t>
            </a:r>
            <a:r>
              <a:rPr lang="en-US" altLang="zh-CN" sz="2100">
                <a:latin typeface="Arial" panose="020B0604020202020204" pitchFamily="34" charset="0"/>
                <a:ea typeface="汉仪旗黑-55简" panose="00020600040101010101" charset="-122"/>
              </a:rPr>
              <a:t>.</a:t>
            </a:r>
            <a:endParaRPr lang="en-US" altLang="zh-CN" sz="2100">
              <a:latin typeface="Arial" panose="020B0604020202020204" pitchFamily="34" charset="0"/>
              <a:ea typeface="汉仪旗黑-55简" panose="00020600040101010101" charset="-122"/>
            </a:endParaRPr>
          </a:p>
          <a:p>
            <a:pPr eaLnBrk="0" hangingPunct="0">
              <a:lnSpc>
                <a:spcPct val="180000"/>
              </a:lnSpc>
            </a:pPr>
            <a:r>
              <a:rPr lang="en-US" altLang="zh-CN" sz="1400" b="0">
                <a:latin typeface="Arial" panose="020B0604020202020204" pitchFamily="34" charset="0"/>
                <a:ea typeface="汉仪旗黑-55简" panose="00020600040101010101" charset="-122"/>
              </a:rPr>
              <a:t> </a:t>
            </a:r>
            <a:endParaRPr lang="en-US" altLang="zh-CN" sz="1400" b="0">
              <a:latin typeface="Arial" panose="020B0604020202020204" pitchFamily="34" charset="0"/>
              <a:ea typeface="汉仪旗黑-55简" panose="00020600040101010101" charset="-122"/>
            </a:endParaRPr>
          </a:p>
        </p:txBody>
      </p:sp>
      <p:sp>
        <p:nvSpPr>
          <p:cNvPr id="253955" name="矩形 253954"/>
          <p:cNvSpPr/>
          <p:nvPr/>
        </p:nvSpPr>
        <p:spPr>
          <a:xfrm>
            <a:off x="2686050" y="2795588"/>
            <a:ext cx="9144000" cy="0"/>
          </a:xfrm>
          <a:prstGeom prst="rect">
            <a:avLst/>
          </a:prstGeom>
          <a:noFill/>
          <a:ln w="9525">
            <a:noFill/>
          </a:ln>
        </p:spPr>
        <p:txBody>
          <a:bodyPr/>
          <a:p>
            <a:endParaRPr lang="zh-CN" altLang="en-US"/>
          </a:p>
        </p:txBody>
      </p:sp>
      <p:sp>
        <p:nvSpPr>
          <p:cNvPr id="253956" name="矩形 253955"/>
          <p:cNvSpPr/>
          <p:nvPr/>
        </p:nvSpPr>
        <p:spPr>
          <a:xfrm>
            <a:off x="3857625" y="2652713"/>
            <a:ext cx="9144000" cy="0"/>
          </a:xfrm>
          <a:prstGeom prst="rect">
            <a:avLst/>
          </a:prstGeom>
          <a:noFill/>
          <a:ln w="9525">
            <a:noFill/>
          </a:ln>
        </p:spPr>
        <p:txBody>
          <a:bodyPr/>
          <a:p>
            <a:endParaRPr lang="zh-CN" altLang="en-US"/>
          </a:p>
        </p:txBody>
      </p:sp>
      <p:sp>
        <p:nvSpPr>
          <p:cNvPr id="253957" name="矩形 253956"/>
          <p:cNvSpPr/>
          <p:nvPr/>
        </p:nvSpPr>
        <p:spPr>
          <a:xfrm>
            <a:off x="2847975" y="2714625"/>
            <a:ext cx="9144000" cy="0"/>
          </a:xfrm>
          <a:prstGeom prst="rect">
            <a:avLst/>
          </a:prstGeom>
          <a:noFill/>
          <a:ln w="9525">
            <a:noFill/>
          </a:ln>
        </p:spPr>
        <p:txBody>
          <a:bodyPr/>
          <a:p>
            <a:endParaRPr lang="zh-CN" altLang="en-US"/>
          </a:p>
        </p:txBody>
      </p:sp>
      <p:sp>
        <p:nvSpPr>
          <p:cNvPr id="253958" name="矩形 253957"/>
          <p:cNvSpPr/>
          <p:nvPr/>
        </p:nvSpPr>
        <p:spPr>
          <a:xfrm>
            <a:off x="3300413" y="2890838"/>
            <a:ext cx="9144000" cy="0"/>
          </a:xfrm>
          <a:prstGeom prst="rect">
            <a:avLst/>
          </a:prstGeom>
          <a:noFill/>
          <a:ln w="9525">
            <a:noFill/>
          </a:ln>
        </p:spPr>
        <p:txBody>
          <a:bodyPr/>
          <a:p>
            <a:endParaRPr lang="zh-CN" altLang="en-US"/>
          </a:p>
        </p:txBody>
      </p:sp>
      <p:sp>
        <p:nvSpPr>
          <p:cNvPr id="253959" name="矩形 253958"/>
          <p:cNvSpPr/>
          <p:nvPr/>
        </p:nvSpPr>
        <p:spPr>
          <a:xfrm>
            <a:off x="3571875" y="2714625"/>
            <a:ext cx="9144000" cy="0"/>
          </a:xfrm>
          <a:prstGeom prst="rect">
            <a:avLst/>
          </a:prstGeom>
          <a:noFill/>
          <a:ln w="9525">
            <a:noFill/>
          </a:ln>
        </p:spPr>
        <p:txBody>
          <a:bodyPr/>
          <a:p>
            <a:endParaRPr lang="zh-CN" altLang="en-US"/>
          </a:p>
        </p:txBody>
      </p:sp>
      <p:sp>
        <p:nvSpPr>
          <p:cNvPr id="253960" name="矩形 253959"/>
          <p:cNvSpPr/>
          <p:nvPr/>
        </p:nvSpPr>
        <p:spPr>
          <a:xfrm>
            <a:off x="4152900" y="3048000"/>
            <a:ext cx="9144000" cy="0"/>
          </a:xfrm>
          <a:prstGeom prst="rect">
            <a:avLst/>
          </a:prstGeom>
          <a:noFill/>
          <a:ln w="9525">
            <a:noFill/>
          </a:ln>
        </p:spPr>
        <p:txBody>
          <a:bodyPr/>
          <a:p>
            <a:endParaRPr lang="zh-CN" altLang="en-US"/>
          </a:p>
        </p:txBody>
      </p:sp>
      <p:pic>
        <p:nvPicPr>
          <p:cNvPr id="253961" name="图片 253960" descr="E:/官网/官网推文/ppt/品质/8D/http:/www.wtd.com.cn/wtdcn/images/8d05.gif"/>
          <p:cNvPicPr>
            <a:picLocks noChangeAspect="1"/>
          </p:cNvPicPr>
          <p:nvPr/>
        </p:nvPicPr>
        <p:blipFill>
          <a:blip r:embed="rId1" r:link="rId2"/>
          <a:srcRect l="13600" t="70273" r="68800" b="8907"/>
          <a:stretch>
            <a:fillRect/>
          </a:stretch>
        </p:blipFill>
        <p:spPr>
          <a:xfrm>
            <a:off x="4787900" y="5084763"/>
            <a:ext cx="1727200" cy="1570037"/>
          </a:xfrm>
          <a:prstGeom prst="rect">
            <a:avLst/>
          </a:prstGeom>
          <a:noFill/>
          <a:ln w="9525">
            <a:noFill/>
          </a:ln>
        </p:spPr>
      </p:pic>
      <p:sp>
        <p:nvSpPr>
          <p:cNvPr id="253962"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矩形 254977"/>
          <p:cNvSpPr/>
          <p:nvPr/>
        </p:nvSpPr>
        <p:spPr>
          <a:xfrm>
            <a:off x="827088" y="1268413"/>
            <a:ext cx="8153400" cy="4196080"/>
          </a:xfrm>
          <a:prstGeom prst="rect">
            <a:avLst/>
          </a:prstGeom>
          <a:noFill/>
          <a:ln w="9525">
            <a:noFill/>
          </a:ln>
        </p:spPr>
        <p:txBody>
          <a:bodyPr>
            <a:spAutoFit/>
          </a:bodyPr>
          <a:p>
            <a:pPr eaLnBrk="0" hangingPunct="0">
              <a:lnSpc>
                <a:spcPct val="210000"/>
              </a:lnSpc>
            </a:pPr>
            <a:r>
              <a:rPr lang="en-US" altLang="zh-CN" sz="2400">
                <a:solidFill>
                  <a:srgbClr val="FFFF00"/>
                </a:solidFill>
                <a:latin typeface="Arial" panose="020B0604020202020204" pitchFamily="34" charset="0"/>
                <a:ea typeface="汉仪旗黑-55简" panose="00020600040101010101" charset="-122"/>
              </a:rPr>
              <a:t>8D </a:t>
            </a:r>
            <a:r>
              <a:rPr lang="zh-CN" altLang="en-US" sz="2400">
                <a:solidFill>
                  <a:srgbClr val="FFFF00"/>
                </a:solidFill>
                <a:latin typeface="Arial" panose="020B0604020202020204" pitchFamily="34" charset="0"/>
                <a:ea typeface="汉仪旗黑-55简" panose="00020600040101010101" charset="-122"/>
              </a:rPr>
              <a:t>（</a:t>
            </a:r>
            <a:r>
              <a:rPr lang="zh-CN" altLang="en-US" sz="2400" i="1">
                <a:solidFill>
                  <a:srgbClr val="FFFF00"/>
                </a:solidFill>
                <a:latin typeface="Arial" panose="020B0604020202020204" pitchFamily="34" charset="0"/>
                <a:ea typeface="汉仪旗黑-55简" panose="00020600040101010101" charset="-122"/>
              </a:rPr>
              <a:t> </a:t>
            </a:r>
            <a:r>
              <a:rPr lang="en-US" altLang="zh-CN" sz="2400" i="1">
                <a:solidFill>
                  <a:srgbClr val="FFFF00"/>
                </a:solidFill>
                <a:latin typeface="Arial" panose="020B0604020202020204" pitchFamily="34" charset="0"/>
                <a:ea typeface="汉仪旗黑-55简" panose="00020600040101010101" charset="-122"/>
              </a:rPr>
              <a:t>Congratulate Your Team, Case Close </a:t>
            </a:r>
            <a:r>
              <a:rPr lang="zh-CN" altLang="en-US" sz="2400">
                <a:solidFill>
                  <a:srgbClr val="FFFF00"/>
                </a:solidFill>
                <a:latin typeface="Arial" panose="020B0604020202020204" pitchFamily="34" charset="0"/>
                <a:ea typeface="汉仪旗黑-55简" panose="00020600040101010101" charset="-122"/>
              </a:rPr>
              <a:t>）</a:t>
            </a:r>
            <a:endParaRPr lang="zh-CN" altLang="en-US" sz="2400">
              <a:solidFill>
                <a:srgbClr val="FFFF00"/>
              </a:solidFill>
              <a:latin typeface="Arial" panose="020B0604020202020204" pitchFamily="34" charset="0"/>
              <a:ea typeface="汉仪旗黑-55简" panose="00020600040101010101" charset="-122"/>
            </a:endParaRPr>
          </a:p>
          <a:p>
            <a:pPr eaLnBrk="0" hangingPunct="0">
              <a:lnSpc>
                <a:spcPct val="210000"/>
              </a:lnSpc>
            </a:pPr>
            <a:r>
              <a:rPr lang="en-US" altLang="zh-CN" sz="2400">
                <a:solidFill>
                  <a:srgbClr val="FFFF00"/>
                </a:solidFill>
                <a:latin typeface="Arial" panose="020B0604020202020204" pitchFamily="34" charset="0"/>
                <a:ea typeface="汉仪旗黑-55简" panose="00020600040101010101" charset="-122"/>
              </a:rPr>
              <a:t>——</a:t>
            </a:r>
            <a:r>
              <a:rPr lang="zh-CN" altLang="en-US" sz="2400" i="1" dirty="0">
                <a:solidFill>
                  <a:srgbClr val="FFFF00"/>
                </a:solidFill>
                <a:latin typeface="Arial" panose="020B0604020202020204" pitchFamily="34" charset="0"/>
                <a:ea typeface="汉仪旗黑-55简" panose="00020600040101010101" charset="-122"/>
              </a:rPr>
              <a:t>祝贺结案</a:t>
            </a:r>
            <a:endParaRPr lang="zh-CN" altLang="en-US" sz="2400" i="1">
              <a:solidFill>
                <a:srgbClr val="FFFF00"/>
              </a:solidFill>
              <a:latin typeface="Arial" panose="020B0604020202020204" pitchFamily="34" charset="0"/>
              <a:ea typeface="汉仪旗黑-55简" panose="00020600040101010101" charset="-122"/>
            </a:endParaRPr>
          </a:p>
          <a:p>
            <a:pPr eaLnBrk="0" hangingPunct="0"/>
            <a:r>
              <a:rPr lang="zh-CN" altLang="en-US" sz="2200" dirty="0">
                <a:solidFill>
                  <a:srgbClr val="0066CC"/>
                </a:solidFill>
                <a:latin typeface="Arial" panose="020B0604020202020204" pitchFamily="34" charset="0"/>
                <a:ea typeface="汉仪旗黑-55简" panose="00020600040101010101" charset="-122"/>
              </a:rPr>
              <a:t>  </a:t>
            </a:r>
            <a:r>
              <a:rPr lang="zh-CN" altLang="en-US" sz="4000" b="0" dirty="0">
                <a:latin typeface="Arial" panose="020B0604020202020204" pitchFamily="34" charset="0"/>
                <a:ea typeface="汉仪旗黑-55简" panose="00020600040101010101" charset="-122"/>
              </a:rPr>
              <a:t>	</a:t>
            </a:r>
            <a:r>
              <a:rPr lang="zh-CN" altLang="en-US" sz="2100" dirty="0">
                <a:latin typeface="Arial" panose="020B0604020202020204" pitchFamily="34" charset="0"/>
                <a:ea typeface="汉仪旗黑-55简" panose="00020600040101010101" charset="-122"/>
              </a:rPr>
              <a:t>承认小组的集体努力，对小组工作进行总结并祝贺。</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 有选择的保留重要文档</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 流览小组工作，将心得形成文件</a:t>
            </a:r>
            <a:endParaRPr lang="zh-CN" altLang="en-US" sz="2100" dirty="0">
              <a:latin typeface="Arial" panose="020B0604020202020204" pitchFamily="34" charset="0"/>
              <a:ea typeface="汉仪旗黑-55简" panose="00020600040101010101" charset="-122"/>
            </a:endParaRPr>
          </a:p>
          <a:p>
            <a:pPr>
              <a:spcBef>
                <a:spcPct val="50000"/>
              </a:spcBef>
              <a:buChar char="•"/>
            </a:pPr>
            <a:r>
              <a:rPr lang="zh-CN" altLang="en-US" sz="2100" dirty="0">
                <a:latin typeface="Arial" panose="020B0604020202020204" pitchFamily="34" charset="0"/>
                <a:ea typeface="汉仪旗黑-55简" panose="00020600040101010101" charset="-122"/>
              </a:rPr>
              <a:t> 了解小组对解决问题的集体力量，及对解决问题作出的贡献</a:t>
            </a:r>
            <a:endParaRPr lang="zh-CN" altLang="en-US" sz="2100" dirty="0">
              <a:latin typeface="Arial" panose="020B0604020202020204" pitchFamily="34" charset="0"/>
              <a:ea typeface="汉仪旗黑-55简" panose="00020600040101010101" charset="-122"/>
            </a:endParaRPr>
          </a:p>
          <a:p>
            <a:pPr>
              <a:spcBef>
                <a:spcPct val="50000"/>
              </a:spcBef>
            </a:pPr>
            <a:endParaRPr lang="zh-CN" altLang="en-US" sz="2100" dirty="0">
              <a:latin typeface="Arial" panose="020B0604020202020204" pitchFamily="34" charset="0"/>
              <a:ea typeface="汉仪旗黑-55简" panose="00020600040101010101" charset="-122"/>
            </a:endParaRPr>
          </a:p>
        </p:txBody>
      </p:sp>
      <p:sp>
        <p:nvSpPr>
          <p:cNvPr id="254979" name="矩形 254978"/>
          <p:cNvSpPr/>
          <p:nvPr/>
        </p:nvSpPr>
        <p:spPr>
          <a:xfrm>
            <a:off x="2686050" y="2795588"/>
            <a:ext cx="9144000" cy="0"/>
          </a:xfrm>
          <a:prstGeom prst="rect">
            <a:avLst/>
          </a:prstGeom>
          <a:noFill/>
          <a:ln w="9525">
            <a:noFill/>
          </a:ln>
        </p:spPr>
        <p:txBody>
          <a:bodyPr/>
          <a:p>
            <a:endParaRPr lang="zh-CN" altLang="en-US"/>
          </a:p>
        </p:txBody>
      </p:sp>
      <p:sp>
        <p:nvSpPr>
          <p:cNvPr id="254980" name="矩形 254979"/>
          <p:cNvSpPr/>
          <p:nvPr/>
        </p:nvSpPr>
        <p:spPr>
          <a:xfrm>
            <a:off x="3857625" y="2652713"/>
            <a:ext cx="9144000" cy="0"/>
          </a:xfrm>
          <a:prstGeom prst="rect">
            <a:avLst/>
          </a:prstGeom>
          <a:noFill/>
          <a:ln w="9525">
            <a:noFill/>
          </a:ln>
        </p:spPr>
        <p:txBody>
          <a:bodyPr/>
          <a:p>
            <a:endParaRPr lang="zh-CN" altLang="en-US"/>
          </a:p>
        </p:txBody>
      </p:sp>
      <p:sp>
        <p:nvSpPr>
          <p:cNvPr id="254981" name="矩形 254980"/>
          <p:cNvSpPr/>
          <p:nvPr/>
        </p:nvSpPr>
        <p:spPr>
          <a:xfrm>
            <a:off x="2847975" y="2714625"/>
            <a:ext cx="9144000" cy="0"/>
          </a:xfrm>
          <a:prstGeom prst="rect">
            <a:avLst/>
          </a:prstGeom>
          <a:noFill/>
          <a:ln w="9525">
            <a:noFill/>
          </a:ln>
        </p:spPr>
        <p:txBody>
          <a:bodyPr/>
          <a:p>
            <a:endParaRPr lang="zh-CN" altLang="en-US"/>
          </a:p>
        </p:txBody>
      </p:sp>
      <p:sp>
        <p:nvSpPr>
          <p:cNvPr id="254982" name="矩形 254981"/>
          <p:cNvSpPr/>
          <p:nvPr/>
        </p:nvSpPr>
        <p:spPr>
          <a:xfrm>
            <a:off x="3300413" y="2890838"/>
            <a:ext cx="9144000" cy="0"/>
          </a:xfrm>
          <a:prstGeom prst="rect">
            <a:avLst/>
          </a:prstGeom>
          <a:noFill/>
          <a:ln w="9525">
            <a:noFill/>
          </a:ln>
        </p:spPr>
        <p:txBody>
          <a:bodyPr/>
          <a:p>
            <a:endParaRPr lang="zh-CN" altLang="en-US"/>
          </a:p>
        </p:txBody>
      </p:sp>
      <p:sp>
        <p:nvSpPr>
          <p:cNvPr id="254983" name="矩形 254982"/>
          <p:cNvSpPr/>
          <p:nvPr/>
        </p:nvSpPr>
        <p:spPr>
          <a:xfrm>
            <a:off x="3571875" y="2714625"/>
            <a:ext cx="9144000" cy="0"/>
          </a:xfrm>
          <a:prstGeom prst="rect">
            <a:avLst/>
          </a:prstGeom>
          <a:noFill/>
          <a:ln w="9525">
            <a:noFill/>
          </a:ln>
        </p:spPr>
        <p:txBody>
          <a:bodyPr/>
          <a:p>
            <a:endParaRPr lang="zh-CN" altLang="en-US"/>
          </a:p>
        </p:txBody>
      </p:sp>
      <p:sp>
        <p:nvSpPr>
          <p:cNvPr id="254984" name="矩形 254983"/>
          <p:cNvSpPr/>
          <p:nvPr/>
        </p:nvSpPr>
        <p:spPr>
          <a:xfrm>
            <a:off x="4152900" y="3048000"/>
            <a:ext cx="9144000" cy="0"/>
          </a:xfrm>
          <a:prstGeom prst="rect">
            <a:avLst/>
          </a:prstGeom>
          <a:noFill/>
          <a:ln w="9525">
            <a:noFill/>
          </a:ln>
        </p:spPr>
        <p:txBody>
          <a:bodyPr/>
          <a:p>
            <a:endParaRPr lang="zh-CN" altLang="en-US"/>
          </a:p>
        </p:txBody>
      </p:sp>
      <p:pic>
        <p:nvPicPr>
          <p:cNvPr id="254985" name="图片 254984" descr="8d12"/>
          <p:cNvPicPr>
            <a:picLocks noChangeAspect="1"/>
          </p:cNvPicPr>
          <p:nvPr/>
        </p:nvPicPr>
        <p:blipFill>
          <a:blip r:embed="rId1"/>
          <a:stretch>
            <a:fillRect/>
          </a:stretch>
        </p:blipFill>
        <p:spPr>
          <a:xfrm>
            <a:off x="323850" y="4997450"/>
            <a:ext cx="8429625" cy="1860550"/>
          </a:xfrm>
          <a:prstGeom prst="rect">
            <a:avLst/>
          </a:prstGeom>
          <a:noFill/>
          <a:ln w="9525">
            <a:noFill/>
          </a:ln>
        </p:spPr>
      </p:pic>
      <p:sp>
        <p:nvSpPr>
          <p:cNvPr id="254986"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02" name="图片 256001" descr="E:/官网/官网推文/ppt/品质/8D/http:/www.wtd.com.cn/wtdcn/images/8d05.gif"/>
          <p:cNvPicPr>
            <a:picLocks noChangeAspect="1"/>
          </p:cNvPicPr>
          <p:nvPr/>
        </p:nvPicPr>
        <p:blipFill>
          <a:blip r:embed="rId1" r:link="rId2">
            <a:lum bright="6000"/>
          </a:blip>
          <a:srcRect t="4102"/>
          <a:stretch>
            <a:fillRect/>
          </a:stretch>
        </p:blipFill>
        <p:spPr>
          <a:xfrm>
            <a:off x="684213" y="1444625"/>
            <a:ext cx="7416800" cy="5413375"/>
          </a:xfrm>
          <a:prstGeom prst="rect">
            <a:avLst/>
          </a:prstGeom>
          <a:solidFill>
            <a:schemeClr val="tx1"/>
          </a:solidFill>
          <a:ln w="9525">
            <a:noFill/>
          </a:ln>
        </p:spPr>
      </p:pic>
      <p:sp>
        <p:nvSpPr>
          <p:cNvPr id="256003" name="矩形 256002"/>
          <p:cNvSpPr/>
          <p:nvPr/>
        </p:nvSpPr>
        <p:spPr>
          <a:xfrm>
            <a:off x="2686050" y="2795588"/>
            <a:ext cx="9144000" cy="0"/>
          </a:xfrm>
          <a:prstGeom prst="rect">
            <a:avLst/>
          </a:prstGeom>
          <a:noFill/>
          <a:ln w="9525">
            <a:noFill/>
          </a:ln>
        </p:spPr>
        <p:txBody>
          <a:bodyPr/>
          <a:p>
            <a:endParaRPr lang="zh-CN" altLang="en-US"/>
          </a:p>
        </p:txBody>
      </p:sp>
      <p:sp>
        <p:nvSpPr>
          <p:cNvPr id="256004" name="矩形 256003"/>
          <p:cNvSpPr/>
          <p:nvPr/>
        </p:nvSpPr>
        <p:spPr>
          <a:xfrm>
            <a:off x="3857625" y="2652713"/>
            <a:ext cx="9144000" cy="0"/>
          </a:xfrm>
          <a:prstGeom prst="rect">
            <a:avLst/>
          </a:prstGeom>
          <a:noFill/>
          <a:ln w="9525">
            <a:noFill/>
          </a:ln>
        </p:spPr>
        <p:txBody>
          <a:bodyPr/>
          <a:p>
            <a:endParaRPr lang="zh-CN" altLang="en-US"/>
          </a:p>
        </p:txBody>
      </p:sp>
      <p:sp>
        <p:nvSpPr>
          <p:cNvPr id="256005" name="矩形 256004"/>
          <p:cNvSpPr/>
          <p:nvPr/>
        </p:nvSpPr>
        <p:spPr>
          <a:xfrm>
            <a:off x="2847975" y="2714625"/>
            <a:ext cx="9144000" cy="0"/>
          </a:xfrm>
          <a:prstGeom prst="rect">
            <a:avLst/>
          </a:prstGeom>
          <a:noFill/>
          <a:ln w="9525">
            <a:noFill/>
          </a:ln>
        </p:spPr>
        <p:txBody>
          <a:bodyPr/>
          <a:p>
            <a:endParaRPr lang="zh-CN" altLang="en-US"/>
          </a:p>
        </p:txBody>
      </p:sp>
      <p:sp>
        <p:nvSpPr>
          <p:cNvPr id="256006" name="矩形 256005"/>
          <p:cNvSpPr/>
          <p:nvPr/>
        </p:nvSpPr>
        <p:spPr>
          <a:xfrm>
            <a:off x="3300413" y="2890838"/>
            <a:ext cx="9144000" cy="0"/>
          </a:xfrm>
          <a:prstGeom prst="rect">
            <a:avLst/>
          </a:prstGeom>
          <a:noFill/>
          <a:ln w="9525">
            <a:noFill/>
          </a:ln>
        </p:spPr>
        <p:txBody>
          <a:bodyPr/>
          <a:p>
            <a:endParaRPr lang="zh-CN" altLang="en-US"/>
          </a:p>
        </p:txBody>
      </p:sp>
      <p:sp>
        <p:nvSpPr>
          <p:cNvPr id="256007" name="矩形 256006"/>
          <p:cNvSpPr/>
          <p:nvPr/>
        </p:nvSpPr>
        <p:spPr>
          <a:xfrm>
            <a:off x="3571875" y="2714625"/>
            <a:ext cx="9144000" cy="0"/>
          </a:xfrm>
          <a:prstGeom prst="rect">
            <a:avLst/>
          </a:prstGeom>
          <a:noFill/>
          <a:ln w="9525">
            <a:noFill/>
          </a:ln>
        </p:spPr>
        <p:txBody>
          <a:bodyPr/>
          <a:p>
            <a:endParaRPr lang="zh-CN" altLang="en-US"/>
          </a:p>
        </p:txBody>
      </p:sp>
      <p:sp>
        <p:nvSpPr>
          <p:cNvPr id="256008" name="矩形 256007"/>
          <p:cNvSpPr/>
          <p:nvPr/>
        </p:nvSpPr>
        <p:spPr>
          <a:xfrm>
            <a:off x="4152900" y="3048000"/>
            <a:ext cx="9144000" cy="0"/>
          </a:xfrm>
          <a:prstGeom prst="rect">
            <a:avLst/>
          </a:prstGeom>
          <a:noFill/>
          <a:ln w="9525">
            <a:noFill/>
          </a:ln>
        </p:spPr>
        <p:txBody>
          <a:bodyPr/>
          <a:p>
            <a:endParaRPr lang="zh-CN" altLang="en-US"/>
          </a:p>
        </p:txBody>
      </p:sp>
      <p:sp>
        <p:nvSpPr>
          <p:cNvPr id="256009" name="矩形 256008"/>
          <p:cNvSpPr/>
          <p:nvPr/>
        </p:nvSpPr>
        <p:spPr>
          <a:xfrm>
            <a:off x="2190750" y="1600200"/>
            <a:ext cx="9144000" cy="0"/>
          </a:xfrm>
          <a:prstGeom prst="rect">
            <a:avLst/>
          </a:prstGeom>
          <a:noFill/>
          <a:ln w="9525">
            <a:noFill/>
          </a:ln>
        </p:spPr>
        <p:txBody>
          <a:bodyPr/>
          <a:p>
            <a:endParaRPr lang="zh-CN" altLang="en-US"/>
          </a:p>
        </p:txBody>
      </p:sp>
      <p:sp>
        <p:nvSpPr>
          <p:cNvPr id="256010" name="文本框 256009"/>
          <p:cNvSpPr txBox="1"/>
          <p:nvPr/>
        </p:nvSpPr>
        <p:spPr>
          <a:xfrm>
            <a:off x="685800" y="1371600"/>
            <a:ext cx="12954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spcBef>
                <a:spcPct val="50000"/>
              </a:spcBef>
            </a:pPr>
            <a:r>
              <a:rPr lang="zh-CN" altLang="en-US" sz="1800" b="0" dirty="0">
                <a:latin typeface="Arial" panose="020B0604020202020204" pitchFamily="34" charset="0"/>
                <a:ea typeface="汉仪旗黑-55简" panose="00020600040101010101" charset="-122"/>
              </a:rPr>
              <a:t>问题提出</a:t>
            </a:r>
            <a:endParaRPr lang="zh-CN" altLang="en-US" sz="1800" b="0" dirty="0">
              <a:latin typeface="Arial" panose="020B0604020202020204" pitchFamily="34" charset="0"/>
              <a:ea typeface="汉仪旗黑-55简" panose="00020600040101010101" charset="-122"/>
            </a:endParaRPr>
          </a:p>
        </p:txBody>
      </p:sp>
      <p:sp>
        <p:nvSpPr>
          <p:cNvPr id="256011" name="文本框 256010"/>
          <p:cNvSpPr txBox="1"/>
          <p:nvPr/>
        </p:nvSpPr>
        <p:spPr>
          <a:xfrm>
            <a:off x="3276600" y="2286000"/>
            <a:ext cx="12954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spcBef>
                <a:spcPct val="50000"/>
              </a:spcBef>
            </a:pPr>
            <a:r>
              <a:rPr lang="zh-CN" altLang="en-US" sz="1800" b="0" dirty="0">
                <a:latin typeface="Arial" panose="020B0604020202020204" pitchFamily="34" charset="0"/>
                <a:ea typeface="汉仪旗黑-55简" panose="00020600040101010101" charset="-122"/>
              </a:rPr>
              <a:t>成立小组</a:t>
            </a:r>
            <a:endParaRPr lang="zh-CN" altLang="en-US" sz="1800" b="0" dirty="0">
              <a:latin typeface="Arial" panose="020B0604020202020204" pitchFamily="34" charset="0"/>
              <a:ea typeface="汉仪旗黑-55简" panose="00020600040101010101" charset="-122"/>
            </a:endParaRPr>
          </a:p>
        </p:txBody>
      </p:sp>
      <p:sp>
        <p:nvSpPr>
          <p:cNvPr id="256012" name="文本框 256011"/>
          <p:cNvSpPr txBox="1"/>
          <p:nvPr/>
        </p:nvSpPr>
        <p:spPr>
          <a:xfrm>
            <a:off x="5334000" y="1905000"/>
            <a:ext cx="12192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spcBef>
                <a:spcPct val="50000"/>
              </a:spcBef>
            </a:pPr>
            <a:r>
              <a:rPr lang="zh-CN" altLang="en-US" sz="1800" b="0" dirty="0">
                <a:latin typeface="Arial" panose="020B0604020202020204" pitchFamily="34" charset="0"/>
                <a:ea typeface="汉仪旗黑-55简" panose="00020600040101010101" charset="-122"/>
              </a:rPr>
              <a:t>问题描述</a:t>
            </a:r>
            <a:endParaRPr lang="zh-CN" altLang="en-US" sz="1800" b="0" dirty="0">
              <a:latin typeface="Arial" panose="020B0604020202020204" pitchFamily="34" charset="0"/>
              <a:ea typeface="汉仪旗黑-55简" panose="00020600040101010101" charset="-122"/>
            </a:endParaRPr>
          </a:p>
        </p:txBody>
      </p:sp>
      <p:sp>
        <p:nvSpPr>
          <p:cNvPr id="256013" name="文本框 256012"/>
          <p:cNvSpPr txBox="1"/>
          <p:nvPr/>
        </p:nvSpPr>
        <p:spPr>
          <a:xfrm>
            <a:off x="6477000" y="3276600"/>
            <a:ext cx="23622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spcBef>
                <a:spcPct val="50000"/>
              </a:spcBef>
            </a:pPr>
            <a:r>
              <a:rPr lang="zh-CN" altLang="en-US" sz="1800" b="0" dirty="0">
                <a:latin typeface="Arial" panose="020B0604020202020204" pitchFamily="34" charset="0"/>
                <a:ea typeface="汉仪旗黑-55简" panose="00020600040101010101" charset="-122"/>
              </a:rPr>
              <a:t>制订、执行围堵措施</a:t>
            </a:r>
            <a:endParaRPr lang="zh-CN" altLang="en-US" sz="1800" b="0" dirty="0">
              <a:latin typeface="Arial" panose="020B0604020202020204" pitchFamily="34" charset="0"/>
              <a:ea typeface="汉仪旗黑-55简" panose="00020600040101010101" charset="-122"/>
            </a:endParaRPr>
          </a:p>
        </p:txBody>
      </p:sp>
      <p:sp>
        <p:nvSpPr>
          <p:cNvPr id="256014" name="文本框 256013"/>
          <p:cNvSpPr txBox="1"/>
          <p:nvPr/>
        </p:nvSpPr>
        <p:spPr>
          <a:xfrm>
            <a:off x="6934200" y="5562600"/>
            <a:ext cx="17526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spcBef>
                <a:spcPct val="50000"/>
              </a:spcBef>
            </a:pPr>
            <a:r>
              <a:rPr lang="zh-CN" altLang="en-US" sz="1800" b="0" dirty="0">
                <a:latin typeface="Arial" panose="020B0604020202020204" pitchFamily="34" charset="0"/>
                <a:ea typeface="汉仪旗黑-55简" panose="00020600040101010101" charset="-122"/>
              </a:rPr>
              <a:t>寻找根本原因</a:t>
            </a:r>
            <a:endParaRPr lang="zh-CN" altLang="en-US" sz="1800" b="0" dirty="0">
              <a:latin typeface="Arial" panose="020B0604020202020204" pitchFamily="34" charset="0"/>
              <a:ea typeface="汉仪旗黑-55简" panose="00020600040101010101" charset="-122"/>
            </a:endParaRPr>
          </a:p>
        </p:txBody>
      </p:sp>
      <p:sp>
        <p:nvSpPr>
          <p:cNvPr id="256015" name="文本框 256014"/>
          <p:cNvSpPr txBox="1"/>
          <p:nvPr/>
        </p:nvSpPr>
        <p:spPr>
          <a:xfrm>
            <a:off x="3886200" y="6096000"/>
            <a:ext cx="27432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lgn="ctr">
              <a:spcBef>
                <a:spcPct val="50000"/>
              </a:spcBef>
            </a:pPr>
            <a:r>
              <a:rPr lang="zh-CN" altLang="en-US" sz="1800" b="0" dirty="0">
                <a:latin typeface="Arial" panose="020B0604020202020204" pitchFamily="34" charset="0"/>
                <a:ea typeface="汉仪旗黑-55简" panose="00020600040101010101" charset="-122"/>
              </a:rPr>
              <a:t>祝贺结案，肯定小组贡献</a:t>
            </a:r>
            <a:endParaRPr lang="zh-CN" altLang="en-US" sz="1800" b="0" dirty="0">
              <a:latin typeface="Arial" panose="020B0604020202020204" pitchFamily="34" charset="0"/>
              <a:ea typeface="汉仪旗黑-55简" panose="00020600040101010101" charset="-122"/>
            </a:endParaRPr>
          </a:p>
        </p:txBody>
      </p:sp>
      <p:sp>
        <p:nvSpPr>
          <p:cNvPr id="256016" name="文本框 256015"/>
          <p:cNvSpPr txBox="1"/>
          <p:nvPr/>
        </p:nvSpPr>
        <p:spPr>
          <a:xfrm>
            <a:off x="3810000" y="4038600"/>
            <a:ext cx="21336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lgn="ctr">
              <a:spcBef>
                <a:spcPct val="50000"/>
              </a:spcBef>
            </a:pPr>
            <a:r>
              <a:rPr lang="zh-CN" altLang="en-US" sz="1800" b="0" dirty="0">
                <a:latin typeface="Arial" panose="020B0604020202020204" pitchFamily="34" charset="0"/>
                <a:ea typeface="汉仪旗黑-55简" panose="00020600040101010101" charset="-122"/>
              </a:rPr>
              <a:t>制订永久纠正措施</a:t>
            </a:r>
            <a:endParaRPr lang="zh-CN" altLang="en-US" sz="1800" b="0" dirty="0">
              <a:latin typeface="Arial" panose="020B0604020202020204" pitchFamily="34" charset="0"/>
              <a:ea typeface="汉仪旗黑-55简" panose="00020600040101010101" charset="-122"/>
            </a:endParaRPr>
          </a:p>
        </p:txBody>
      </p:sp>
      <p:sp>
        <p:nvSpPr>
          <p:cNvPr id="256017" name="文本框 256016"/>
          <p:cNvSpPr txBox="1"/>
          <p:nvPr/>
        </p:nvSpPr>
        <p:spPr>
          <a:xfrm>
            <a:off x="609600" y="3886200"/>
            <a:ext cx="21336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lgn="ctr">
              <a:spcBef>
                <a:spcPct val="50000"/>
              </a:spcBef>
            </a:pPr>
            <a:r>
              <a:rPr lang="zh-CN" altLang="en-US" sz="1800" b="0" dirty="0">
                <a:latin typeface="Arial" panose="020B0604020202020204" pitchFamily="34" charset="0"/>
                <a:ea typeface="汉仪旗黑-55简" panose="00020600040101010101" charset="-122"/>
              </a:rPr>
              <a:t>验证永久纠正措施</a:t>
            </a:r>
            <a:endParaRPr lang="zh-CN" altLang="en-US" sz="1800" b="0" dirty="0">
              <a:latin typeface="Arial" panose="020B0604020202020204" pitchFamily="34" charset="0"/>
              <a:ea typeface="汉仪旗黑-55简" panose="00020600040101010101" charset="-122"/>
            </a:endParaRPr>
          </a:p>
        </p:txBody>
      </p:sp>
      <p:sp>
        <p:nvSpPr>
          <p:cNvPr id="256018" name="文本框 256017"/>
          <p:cNvSpPr txBox="1"/>
          <p:nvPr/>
        </p:nvSpPr>
        <p:spPr>
          <a:xfrm>
            <a:off x="1187450" y="5949950"/>
            <a:ext cx="2133600" cy="368300"/>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p>
            <a:pPr algn="ctr">
              <a:spcBef>
                <a:spcPct val="50000"/>
              </a:spcBef>
            </a:pPr>
            <a:r>
              <a:rPr lang="zh-CN" altLang="en-US" sz="1800" b="0" dirty="0">
                <a:latin typeface="Arial" panose="020B0604020202020204" pitchFamily="34" charset="0"/>
                <a:ea typeface="汉仪旗黑-55简" panose="00020600040101010101" charset="-122"/>
              </a:rPr>
              <a:t>预防再发生</a:t>
            </a:r>
            <a:endParaRPr lang="zh-CN" altLang="en-US" sz="1800" b="0" dirty="0">
              <a:latin typeface="Arial" panose="020B0604020202020204" pitchFamily="34" charset="0"/>
              <a:ea typeface="汉仪旗黑-55简" panose="00020600040101010101" charset="-122"/>
            </a:endParaRPr>
          </a:p>
        </p:txBody>
      </p:sp>
      <p:sp>
        <p:nvSpPr>
          <p:cNvPr id="256019" name="Rectangle 2054"/>
          <p:cNvSpPr txBox="1">
            <a:spLocks noGrp="1"/>
          </p:cNvSpPr>
          <p:nvPr/>
        </p:nvSpPr>
        <p:spPr>
          <a:xfrm>
            <a:off x="6516688"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文本占位符 269313"/>
          <p:cNvSpPr>
            <a:spLocks noGrp="1"/>
          </p:cNvSpPr>
          <p:nvPr>
            <p:ph type="body" idx="1"/>
          </p:nvPr>
        </p:nvSpPr>
        <p:spPr>
          <a:xfrm>
            <a:off x="2627313" y="2924175"/>
            <a:ext cx="6121400" cy="2239963"/>
          </a:xfrm>
          <a:ln/>
        </p:spPr>
        <p:txBody>
          <a:bodyPr/>
          <a:p>
            <a:pPr>
              <a:buNone/>
            </a:pPr>
            <a:r>
              <a:rPr lang="en-US" altLang="zh-CN" sz="4400" b="1">
                <a:solidFill>
                  <a:srgbClr val="FFFF00"/>
                </a:solidFill>
                <a:effectLst/>
                <a:latin typeface="Arial" panose="020B0604020202020204" pitchFamily="34" charset="0"/>
                <a:ea typeface="汉仪文黑-85W" panose="00020600040101010101" charset="-122"/>
              </a:rPr>
              <a:t>Any question!</a:t>
            </a:r>
            <a:endParaRPr lang="en-US" altLang="zh-CN" sz="4400" b="1">
              <a:solidFill>
                <a:srgbClr val="FFFF00"/>
              </a:solidFill>
              <a:effectLst/>
              <a:latin typeface="Arial" panose="020B0604020202020204" pitchFamily="34" charset="0"/>
              <a:ea typeface="汉仪文黑-85W" panose="00020600040101010101" charset="-122"/>
            </a:endParaRPr>
          </a:p>
          <a:p>
            <a:pPr>
              <a:buNone/>
            </a:pPr>
            <a:r>
              <a:rPr lang="zh-CN" altLang="en-US" sz="4400" b="1" dirty="0">
                <a:solidFill>
                  <a:srgbClr val="FF9900"/>
                </a:solidFill>
                <a:effectLst/>
                <a:latin typeface="Arial" panose="020B0604020202020204" pitchFamily="34" charset="0"/>
                <a:ea typeface="汉仪文黑-85W" panose="00020600040101010101" charset="-122"/>
              </a:rPr>
              <a:t>    任何疑问？</a:t>
            </a:r>
            <a:endParaRPr lang="zh-CN" altLang="en-US" sz="4400" b="1" dirty="0">
              <a:solidFill>
                <a:srgbClr val="FF9900"/>
              </a:solidFill>
              <a:effectLst/>
              <a:latin typeface="Arial" panose="020B0604020202020204" pitchFamily="34" charset="0"/>
              <a:ea typeface="汉仪文黑-85W" panose="00020600040101010101" charset="-122"/>
            </a:endParaRPr>
          </a:p>
        </p:txBody>
      </p:sp>
      <p:sp>
        <p:nvSpPr>
          <p:cNvPr id="269315"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矩形 258049"/>
          <p:cNvSpPr/>
          <p:nvPr/>
        </p:nvSpPr>
        <p:spPr>
          <a:xfrm>
            <a:off x="755650" y="188913"/>
            <a:ext cx="7772400" cy="1198880"/>
          </a:xfrm>
          <a:prstGeom prst="rect">
            <a:avLst/>
          </a:prstGeom>
          <a:noFill/>
          <a:ln w="9525">
            <a:noFill/>
          </a:ln>
        </p:spPr>
        <p:txBody>
          <a:bodyPr>
            <a:spAutoFit/>
          </a:bodyPr>
          <a:p>
            <a:pPr>
              <a:lnSpc>
                <a:spcPct val="180000"/>
              </a:lnSpc>
            </a:pPr>
            <a:r>
              <a:rPr lang="zh-CN" altLang="en-US" sz="4000" dirty="0">
                <a:solidFill>
                  <a:srgbClr val="FFFF00"/>
                </a:solidFill>
                <a:latin typeface="Arial" panose="020B0604020202020204" pitchFamily="34" charset="0"/>
                <a:ea typeface="汉仪文黑-85W" panose="00020600040101010101" charset="-122"/>
              </a:rPr>
              <a:t>            案例</a:t>
            </a:r>
            <a:r>
              <a:rPr lang="en-US" altLang="zh-CN" sz="4000">
                <a:solidFill>
                  <a:srgbClr val="FFFF00"/>
                </a:solidFill>
                <a:latin typeface="Arial" panose="020B0604020202020204" pitchFamily="34" charset="0"/>
                <a:ea typeface="汉仪文黑-85W" panose="00020600040101010101" charset="-122"/>
              </a:rPr>
              <a:t>1</a:t>
            </a:r>
            <a:r>
              <a:rPr lang="zh-CN" altLang="en-US" sz="4000" b="0" dirty="0">
                <a:solidFill>
                  <a:srgbClr val="FFFF00"/>
                </a:solidFill>
                <a:latin typeface="Arial" panose="020B0604020202020204" pitchFamily="34" charset="0"/>
                <a:ea typeface="汉仪文黑-85W" panose="00020600040101010101" charset="-122"/>
              </a:rPr>
              <a:t>：</a:t>
            </a:r>
            <a:r>
              <a:rPr lang="zh-CN" altLang="en-US" sz="2400" b="0">
                <a:solidFill>
                  <a:srgbClr val="FFFF00"/>
                </a:solidFill>
                <a:latin typeface="Arial" panose="020B0604020202020204" pitchFamily="34" charset="0"/>
                <a:ea typeface="汉仪文黑-85W" panose="00020600040101010101" charset="-122"/>
              </a:rPr>
              <a:t>    </a:t>
            </a:r>
            <a:endParaRPr lang="zh-CN" altLang="en-US" sz="2400">
              <a:solidFill>
                <a:srgbClr val="FFFF00"/>
              </a:solidFill>
              <a:latin typeface="Arial" panose="020B0604020202020204" pitchFamily="34" charset="0"/>
              <a:ea typeface="汉仪文黑-85W" panose="00020600040101010101" charset="-122"/>
            </a:endParaRPr>
          </a:p>
        </p:txBody>
      </p:sp>
      <p:sp>
        <p:nvSpPr>
          <p:cNvPr id="258051" name="文本框 258050"/>
          <p:cNvSpPr txBox="1"/>
          <p:nvPr/>
        </p:nvSpPr>
        <p:spPr>
          <a:xfrm>
            <a:off x="1258888" y="2565400"/>
            <a:ext cx="7239000" cy="2764790"/>
          </a:xfrm>
          <a:prstGeom prst="rect">
            <a:avLst/>
          </a:prstGeom>
          <a:noFill/>
          <a:ln w="38100" cap="flat" cmpd="sng">
            <a:solidFill>
              <a:srgbClr val="800080"/>
            </a:solidFill>
            <a:prstDash val="solid"/>
            <a:miter/>
            <a:headEnd type="none" w="med" len="med"/>
            <a:tailEnd type="none" w="med" len="med"/>
          </a:ln>
        </p:spPr>
        <p:txBody>
          <a:bodyPr lIns="162000" tIns="118800" rIns="162000" bIns="154800">
            <a:spAutoFit/>
          </a:bodyPr>
          <a:p>
            <a:pPr>
              <a:lnSpc>
                <a:spcPct val="180000"/>
              </a:lnSpc>
              <a:buNone/>
            </a:pPr>
            <a:r>
              <a:rPr lang="zh-CN" altLang="en-US" sz="2200">
                <a:latin typeface="Arial" panose="020B0604020202020204" pitchFamily="34" charset="0"/>
                <a:ea typeface="汉仪旗黑-55简" panose="00020600040101010101" charset="-122"/>
              </a:rPr>
              <a:t>   </a:t>
            </a:r>
            <a:r>
              <a:rPr lang="en-US" altLang="zh-CN" sz="2200">
                <a:latin typeface="Arial" panose="020B0604020202020204" pitchFamily="34" charset="0"/>
                <a:ea typeface="汉仪旗黑-55简" panose="00020600040101010101" charset="-122"/>
              </a:rPr>
              <a:t>S</a:t>
            </a:r>
            <a:r>
              <a:rPr lang="zh-CN" altLang="en-US" sz="2200" dirty="0">
                <a:latin typeface="Arial" panose="020B0604020202020204" pitchFamily="34" charset="0"/>
                <a:ea typeface="汉仪旗黑-55简" panose="00020600040101010101" charset="-122"/>
              </a:rPr>
              <a:t>公司为顾客制造零件</a:t>
            </a:r>
            <a:r>
              <a:rPr lang="en-US" altLang="zh-CN" sz="2200">
                <a:latin typeface="Arial" panose="020B0604020202020204" pitchFamily="34" charset="0"/>
                <a:ea typeface="汉仪旗黑-55简" panose="00020600040101010101" charset="-122"/>
              </a:rPr>
              <a:t>A</a:t>
            </a:r>
            <a:r>
              <a:rPr lang="zh-CN" altLang="en-US" sz="2200">
                <a:latin typeface="Arial" panose="020B0604020202020204" pitchFamily="34" charset="0"/>
                <a:ea typeface="汉仪旗黑-55简" panose="00020600040101010101" charset="-122"/>
              </a:rPr>
              <a:t>；</a:t>
            </a:r>
            <a:r>
              <a:rPr lang="zh-CN" altLang="en-US" sz="2200" dirty="0">
                <a:latin typeface="Arial" panose="020B0604020202020204" pitchFamily="34" charset="0"/>
                <a:ea typeface="汉仪旗黑-55简" panose="00020600040101010101" charset="-122"/>
              </a:rPr>
              <a:t>根据顾客的工程规范，零件</a:t>
            </a:r>
            <a:r>
              <a:rPr lang="en-US" altLang="zh-CN" sz="2200">
                <a:latin typeface="Arial" panose="020B0604020202020204" pitchFamily="34" charset="0"/>
                <a:ea typeface="汉仪旗黑-55简" panose="00020600040101010101" charset="-122"/>
              </a:rPr>
              <a:t>A</a:t>
            </a:r>
            <a:r>
              <a:rPr lang="zh-CN" altLang="en-US" sz="2200" dirty="0">
                <a:latin typeface="Arial" panose="020B0604020202020204" pitchFamily="34" charset="0"/>
                <a:ea typeface="汉仪旗黑-55简" panose="00020600040101010101" charset="-122"/>
              </a:rPr>
              <a:t>上必须镀银，否则顾客的产品无法完成规定功能。有一天，他们收到顾客工厂发来的问题点如下：</a:t>
            </a:r>
            <a:endParaRPr lang="zh-CN" altLang="en-US" sz="2200" dirty="0">
              <a:latin typeface="Arial" panose="020B0604020202020204" pitchFamily="34" charset="0"/>
              <a:ea typeface="汉仪旗黑-55简" panose="00020600040101010101" charset="-122"/>
            </a:endParaRPr>
          </a:p>
          <a:p>
            <a:pPr>
              <a:lnSpc>
                <a:spcPct val="180000"/>
              </a:lnSpc>
              <a:buNone/>
            </a:pPr>
            <a:r>
              <a:rPr lang="zh-CN" altLang="en-US" sz="2400" dirty="0">
                <a:solidFill>
                  <a:srgbClr val="800000"/>
                </a:solidFill>
                <a:latin typeface="Arial" panose="020B0604020202020204" pitchFamily="34" charset="0"/>
                <a:ea typeface="汉仪旗黑-55简" panose="00020600040101010101" charset="-122"/>
              </a:rPr>
              <a:t>       </a:t>
            </a:r>
            <a:r>
              <a:rPr lang="zh-CN" altLang="en-US" sz="2400" dirty="0">
                <a:solidFill>
                  <a:srgbClr val="FFFF00"/>
                </a:solidFill>
                <a:latin typeface="Arial" panose="020B0604020202020204" pitchFamily="34" charset="0"/>
                <a:ea typeface="汉仪旗黑-55简" panose="00020600040101010101" charset="-122"/>
              </a:rPr>
              <a:t>因为没有镀银造成产品缺陷，整批拒收。</a:t>
            </a:r>
            <a:endParaRPr lang="zh-CN" altLang="en-US" sz="2400">
              <a:solidFill>
                <a:srgbClr val="FFFF00"/>
              </a:solidFill>
              <a:latin typeface="Arial" panose="020B0604020202020204" pitchFamily="34" charset="0"/>
              <a:ea typeface="汉仪旗黑-55简" panose="00020600040101010101" charset="-122"/>
            </a:endParaRPr>
          </a:p>
        </p:txBody>
      </p:sp>
      <p:sp>
        <p:nvSpPr>
          <p:cNvPr id="258052"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矩形 259073"/>
          <p:cNvSpPr/>
          <p:nvPr/>
        </p:nvSpPr>
        <p:spPr>
          <a:xfrm>
            <a:off x="1763713" y="620713"/>
            <a:ext cx="7620000" cy="730885"/>
          </a:xfrm>
          <a:prstGeom prst="rect">
            <a:avLst/>
          </a:prstGeom>
          <a:noFill/>
          <a:ln w="9525">
            <a:noFill/>
          </a:ln>
        </p:spPr>
        <p:txBody>
          <a:bodyPr>
            <a:spAutoFit/>
          </a:bodyPr>
          <a:p>
            <a:pPr eaLnBrk="0" hangingPunct="0">
              <a:lnSpc>
                <a:spcPct val="160000"/>
              </a:lnSpc>
            </a:pPr>
            <a:r>
              <a:rPr lang="en-US" altLang="zh-CN" sz="2600" i="1">
                <a:solidFill>
                  <a:srgbClr val="FFFF00"/>
                </a:solidFill>
                <a:latin typeface="Arial" panose="020B0604020202020204" pitchFamily="34" charset="0"/>
                <a:ea typeface="汉仪文黑-85W" panose="00020600040101010101" charset="-122"/>
              </a:rPr>
              <a:t>D1</a:t>
            </a:r>
            <a:r>
              <a:rPr lang="zh-CN" altLang="en-US" sz="2600" i="1">
                <a:solidFill>
                  <a:srgbClr val="FFFF00"/>
                </a:solidFill>
                <a:latin typeface="Arial" panose="020B0604020202020204" pitchFamily="34" charset="0"/>
                <a:ea typeface="汉仪文黑-85W" panose="00020600040101010101" charset="-122"/>
              </a:rPr>
              <a:t>：</a:t>
            </a:r>
            <a:r>
              <a:rPr lang="zh-CN" altLang="en-US" sz="2600" i="1" dirty="0">
                <a:solidFill>
                  <a:srgbClr val="FFFF00"/>
                </a:solidFill>
                <a:latin typeface="Arial" panose="020B0604020202020204" pitchFamily="34" charset="0"/>
                <a:ea typeface="汉仪文黑-85W" panose="00020600040101010101" charset="-122"/>
              </a:rPr>
              <a:t>组成了一个小组来解决问题</a:t>
            </a:r>
            <a:endParaRPr lang="zh-CN" altLang="en-US" sz="2600" i="1" dirty="0">
              <a:solidFill>
                <a:srgbClr val="FFFF00"/>
              </a:solidFill>
              <a:latin typeface="Arial" panose="020B0604020202020204" pitchFamily="34" charset="0"/>
              <a:ea typeface="汉仪文黑-85W" panose="00020600040101010101" charset="-122"/>
            </a:endParaRPr>
          </a:p>
        </p:txBody>
      </p:sp>
      <p:sp>
        <p:nvSpPr>
          <p:cNvPr id="259075" name="矩形 259074"/>
          <p:cNvSpPr/>
          <p:nvPr/>
        </p:nvSpPr>
        <p:spPr>
          <a:xfrm>
            <a:off x="684213" y="2060575"/>
            <a:ext cx="7848600" cy="2932430"/>
          </a:xfrm>
          <a:prstGeom prst="rect">
            <a:avLst/>
          </a:prstGeom>
          <a:noFill/>
          <a:ln w="9525">
            <a:noFill/>
          </a:ln>
        </p:spPr>
        <p:txBody>
          <a:bodyPr>
            <a:spAutoFit/>
          </a:bodyPr>
          <a:p>
            <a:pPr indent="889000" defTabSz="914400">
              <a:lnSpc>
                <a:spcPct val="120000"/>
              </a:lnSpc>
              <a:buNone/>
              <a:tabLst>
                <a:tab pos="1781175" algn="l"/>
              </a:tabLst>
            </a:pPr>
            <a:r>
              <a:rPr lang="zh-CN" altLang="en-US" sz="2200" dirty="0">
                <a:latin typeface="Arial" panose="020B0604020202020204" pitchFamily="34" charset="0"/>
                <a:ea typeface="汉仪旗黑-55简" panose="00020600040101010101" charset="-122"/>
              </a:rPr>
              <a:t>成员名单如下：	</a:t>
            </a:r>
            <a:endParaRPr lang="zh-CN" altLang="en-US" sz="2200" dirty="0">
              <a:latin typeface="Arial" panose="020B0604020202020204" pitchFamily="34" charset="0"/>
              <a:ea typeface="汉仪旗黑-55简" panose="00020600040101010101" charset="-122"/>
            </a:endParaRPr>
          </a:p>
          <a:p>
            <a:pPr indent="889000" defTabSz="914400" eaLnBrk="0" hangingPunct="0">
              <a:lnSpc>
                <a:spcPct val="120000"/>
              </a:lnSpc>
              <a:buNone/>
              <a:tabLst>
                <a:tab pos="1781175" algn="l"/>
              </a:tabLst>
            </a:pPr>
            <a:r>
              <a:rPr lang="zh-CN" altLang="en-US" sz="2200" dirty="0">
                <a:latin typeface="Arial" panose="020B0604020202020204" pitchFamily="34" charset="0"/>
                <a:ea typeface="汉仪旗黑-55简" panose="00020600040101010101" charset="-122"/>
              </a:rPr>
              <a:t>福源小山</a:t>
            </a:r>
            <a:r>
              <a:rPr lang="en-US" altLang="zh-CN" sz="2200">
                <a:latin typeface="Arial" panose="020B0604020202020204" pitchFamily="34" charset="0"/>
                <a:ea typeface="汉仪旗黑-55简" panose="00020600040101010101" charset="-122"/>
              </a:rPr>
              <a:t>-----</a:t>
            </a:r>
            <a:r>
              <a:rPr lang="zh-CN" altLang="en-US" sz="2200" dirty="0">
                <a:latin typeface="Arial" panose="020B0604020202020204" pitchFamily="34" charset="0"/>
                <a:ea typeface="汉仪旗黑-55简" panose="00020600040101010101" charset="-122"/>
              </a:rPr>
              <a:t>质量课主管（本次小组组长）</a:t>
            </a:r>
            <a:endParaRPr lang="zh-CN" altLang="en-US" sz="2200" dirty="0">
              <a:latin typeface="Arial" panose="020B0604020202020204" pitchFamily="34" charset="0"/>
              <a:ea typeface="汉仪旗黑-55简" panose="00020600040101010101" charset="-122"/>
            </a:endParaRPr>
          </a:p>
          <a:p>
            <a:pPr indent="889000" defTabSz="914400" eaLnBrk="0" hangingPunct="0">
              <a:lnSpc>
                <a:spcPct val="120000"/>
              </a:lnSpc>
              <a:buNone/>
              <a:tabLst>
                <a:tab pos="1781175" algn="l"/>
              </a:tabLst>
            </a:pPr>
            <a:r>
              <a:rPr lang="zh-CN" altLang="en-US" sz="2200" dirty="0">
                <a:latin typeface="Arial" panose="020B0604020202020204" pitchFamily="34" charset="0"/>
                <a:ea typeface="汉仪旗黑-55简" panose="00020600040101010101" charset="-122"/>
              </a:rPr>
              <a:t>李俊明</a:t>
            </a:r>
            <a:r>
              <a:rPr lang="en-US" altLang="zh-CN" sz="2200">
                <a:latin typeface="Arial" panose="020B0604020202020204" pitchFamily="34" charset="0"/>
                <a:ea typeface="汉仪旗黑-55简" panose="00020600040101010101" charset="-122"/>
              </a:rPr>
              <a:t>---</a:t>
            </a:r>
            <a:r>
              <a:rPr lang="zh-CN" altLang="en-US" sz="2200" dirty="0">
                <a:latin typeface="Arial" panose="020B0604020202020204" pitchFamily="34" charset="0"/>
                <a:ea typeface="汉仪旗黑-55简" panose="00020600040101010101" charset="-122"/>
              </a:rPr>
              <a:t>电镀课主管 </a:t>
            </a:r>
            <a:endParaRPr lang="zh-CN" altLang="en-US" sz="2200" dirty="0">
              <a:latin typeface="Arial" panose="020B0604020202020204" pitchFamily="34" charset="0"/>
              <a:ea typeface="汉仪旗黑-55简" panose="00020600040101010101" charset="-122"/>
            </a:endParaRPr>
          </a:p>
          <a:p>
            <a:pPr indent="889000" defTabSz="914400" eaLnBrk="0" hangingPunct="0">
              <a:lnSpc>
                <a:spcPct val="120000"/>
              </a:lnSpc>
              <a:buNone/>
              <a:tabLst>
                <a:tab pos="1781175" algn="l"/>
              </a:tabLst>
            </a:pPr>
            <a:r>
              <a:rPr lang="zh-CN" altLang="en-US" sz="2200" dirty="0">
                <a:latin typeface="Arial" panose="020B0604020202020204" pitchFamily="34" charset="0"/>
                <a:ea typeface="汉仪旗黑-55简" panose="00020600040101010101" charset="-122"/>
              </a:rPr>
              <a:t>杨星</a:t>
            </a:r>
            <a:r>
              <a:rPr lang="en-US" altLang="zh-CN" sz="2200">
                <a:latin typeface="Arial" panose="020B0604020202020204" pitchFamily="34" charset="0"/>
                <a:ea typeface="汉仪旗黑-55简" panose="00020600040101010101" charset="-122"/>
              </a:rPr>
              <a:t>----</a:t>
            </a:r>
            <a:r>
              <a:rPr lang="zh-CN" altLang="en-US" sz="2200" dirty="0">
                <a:latin typeface="Arial" panose="020B0604020202020204" pitchFamily="34" charset="0"/>
                <a:ea typeface="汉仪旗黑-55简" panose="00020600040101010101" charset="-122"/>
              </a:rPr>
              <a:t>电镀课课长</a:t>
            </a:r>
            <a:endParaRPr lang="zh-CN" altLang="en-US" sz="2200" dirty="0">
              <a:latin typeface="Arial" panose="020B0604020202020204" pitchFamily="34" charset="0"/>
              <a:ea typeface="汉仪旗黑-55简" panose="00020600040101010101" charset="-122"/>
            </a:endParaRPr>
          </a:p>
          <a:p>
            <a:pPr indent="889000" defTabSz="914400" eaLnBrk="0" hangingPunct="0">
              <a:lnSpc>
                <a:spcPct val="120000"/>
              </a:lnSpc>
              <a:buNone/>
              <a:tabLst>
                <a:tab pos="1781175" algn="l"/>
              </a:tabLst>
            </a:pPr>
            <a:r>
              <a:rPr lang="zh-CN" altLang="en-US" sz="2200" dirty="0">
                <a:latin typeface="Arial" panose="020B0604020202020204" pitchFamily="34" charset="0"/>
                <a:ea typeface="汉仪旗黑-55简" panose="00020600040101010101" charset="-122"/>
              </a:rPr>
              <a:t>刘炎</a:t>
            </a:r>
            <a:r>
              <a:rPr lang="en-US" altLang="zh-CN" sz="2200">
                <a:latin typeface="Arial" panose="020B0604020202020204" pitchFamily="34" charset="0"/>
                <a:ea typeface="汉仪旗黑-55简" panose="00020600040101010101" charset="-122"/>
              </a:rPr>
              <a:t>---</a:t>
            </a:r>
            <a:r>
              <a:rPr lang="zh-CN" altLang="en-US" sz="2200" dirty="0">
                <a:latin typeface="Arial" panose="020B0604020202020204" pitchFamily="34" charset="0"/>
                <a:ea typeface="汉仪旗黑-55简" panose="00020600040101010101" charset="-122"/>
              </a:rPr>
              <a:t>设备课课长</a:t>
            </a:r>
            <a:endParaRPr lang="zh-CN" altLang="en-US" sz="2200" dirty="0">
              <a:latin typeface="Arial" panose="020B0604020202020204" pitchFamily="34" charset="0"/>
              <a:ea typeface="汉仪旗黑-55简" panose="00020600040101010101" charset="-122"/>
            </a:endParaRPr>
          </a:p>
          <a:p>
            <a:pPr indent="889000" defTabSz="914400" eaLnBrk="0" hangingPunct="0">
              <a:lnSpc>
                <a:spcPct val="120000"/>
              </a:lnSpc>
              <a:buNone/>
              <a:tabLst>
                <a:tab pos="1781175" algn="l"/>
              </a:tabLst>
            </a:pPr>
            <a:r>
              <a:rPr lang="zh-CN" altLang="en-US" sz="2200" dirty="0">
                <a:latin typeface="Arial" panose="020B0604020202020204" pitchFamily="34" charset="0"/>
                <a:ea typeface="汉仪旗黑-55简" panose="00020600040101010101" charset="-122"/>
              </a:rPr>
              <a:t>郑培凤霞</a:t>
            </a:r>
            <a:r>
              <a:rPr lang="en-US" altLang="zh-CN" sz="2200">
                <a:latin typeface="Arial" panose="020B0604020202020204" pitchFamily="34" charset="0"/>
                <a:ea typeface="汉仪旗黑-55简" panose="00020600040101010101" charset="-122"/>
              </a:rPr>
              <a:t>--- QC</a:t>
            </a:r>
            <a:r>
              <a:rPr lang="zh-CN" altLang="en-US" sz="2200" dirty="0">
                <a:latin typeface="Arial" panose="020B0604020202020204" pitchFamily="34" charset="0"/>
                <a:ea typeface="汉仪旗黑-55简" panose="00020600040101010101" charset="-122"/>
              </a:rPr>
              <a:t>课课长 </a:t>
            </a:r>
            <a:endParaRPr lang="zh-CN" altLang="en-US" sz="2200" dirty="0">
              <a:latin typeface="Arial" panose="020B0604020202020204" pitchFamily="34" charset="0"/>
              <a:ea typeface="汉仪旗黑-55简" panose="00020600040101010101" charset="-122"/>
            </a:endParaRPr>
          </a:p>
          <a:p>
            <a:pPr indent="889000" defTabSz="914400" eaLnBrk="0" hangingPunct="0">
              <a:lnSpc>
                <a:spcPct val="120000"/>
              </a:lnSpc>
              <a:buNone/>
              <a:tabLst>
                <a:tab pos="1781175" algn="l"/>
              </a:tabLst>
            </a:pPr>
            <a:r>
              <a:rPr lang="zh-CN" altLang="en-US" sz="2200" dirty="0">
                <a:latin typeface="Arial" panose="020B0604020202020204" pitchFamily="34" charset="0"/>
                <a:ea typeface="汉仪旗黑-55简" panose="00020600040101010101" charset="-122"/>
              </a:rPr>
              <a:t>胡明</a:t>
            </a:r>
            <a:r>
              <a:rPr lang="en-US" altLang="zh-CN" sz="2200">
                <a:latin typeface="Arial" panose="020B0604020202020204" pitchFamily="34" charset="0"/>
                <a:ea typeface="汉仪旗黑-55简" panose="00020600040101010101" charset="-122"/>
              </a:rPr>
              <a:t>----QA</a:t>
            </a:r>
            <a:r>
              <a:rPr lang="zh-CN" altLang="en-US" sz="2200" dirty="0">
                <a:latin typeface="Arial" panose="020B0604020202020204" pitchFamily="34" charset="0"/>
                <a:ea typeface="汉仪旗黑-55简" panose="00020600040101010101" charset="-122"/>
              </a:rPr>
              <a:t>课课长 </a:t>
            </a:r>
            <a:endParaRPr lang="zh-CN" altLang="en-US" sz="2200" dirty="0">
              <a:latin typeface="Arial" panose="020B0604020202020204" pitchFamily="34" charset="0"/>
              <a:ea typeface="汉仪旗黑-55简" panose="00020600040101010101" charset="-122"/>
            </a:endParaRPr>
          </a:p>
        </p:txBody>
      </p:sp>
      <p:sp>
        <p:nvSpPr>
          <p:cNvPr id="259076"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矩形 260097"/>
          <p:cNvSpPr/>
          <p:nvPr/>
        </p:nvSpPr>
        <p:spPr>
          <a:xfrm>
            <a:off x="1979613" y="0"/>
            <a:ext cx="5256212" cy="1272540"/>
          </a:xfrm>
          <a:prstGeom prst="rect">
            <a:avLst/>
          </a:prstGeom>
          <a:noFill/>
          <a:ln w="9525">
            <a:noFill/>
          </a:ln>
        </p:spPr>
        <p:txBody>
          <a:bodyPr>
            <a:spAutoFit/>
          </a:bodyPr>
          <a:p>
            <a:pPr eaLnBrk="0" hangingPunct="0">
              <a:lnSpc>
                <a:spcPct val="160000"/>
              </a:lnSpc>
              <a:buNone/>
            </a:pPr>
            <a:r>
              <a:rPr lang="en-US" altLang="zh-CN" sz="2400" i="1">
                <a:solidFill>
                  <a:srgbClr val="FFFF00"/>
                </a:solidFill>
                <a:latin typeface="Arial" panose="020B0604020202020204" pitchFamily="34" charset="0"/>
                <a:ea typeface="汉仪文黑-85W" panose="00020600040101010101" charset="-122"/>
              </a:rPr>
              <a:t>D2</a:t>
            </a:r>
            <a:r>
              <a:rPr lang="zh-CN" altLang="en-US" sz="2400" i="1">
                <a:solidFill>
                  <a:srgbClr val="FFFF00"/>
                </a:solidFill>
                <a:latin typeface="Arial" panose="020B0604020202020204" pitchFamily="34" charset="0"/>
                <a:ea typeface="汉仪文黑-85W" panose="00020600040101010101" charset="-122"/>
              </a:rPr>
              <a:t>、</a:t>
            </a:r>
            <a:r>
              <a:rPr lang="zh-CN" altLang="en-US" sz="2400" i="1" dirty="0">
                <a:solidFill>
                  <a:srgbClr val="FFFF00"/>
                </a:solidFill>
                <a:latin typeface="Arial" panose="020B0604020202020204" pitchFamily="34" charset="0"/>
                <a:ea typeface="汉仪文黑-85W" panose="00020600040101010101" charset="-122"/>
              </a:rPr>
              <a:t>在接到顾客抱怨后，</a:t>
            </a:r>
            <a:endParaRPr lang="zh-CN" altLang="en-US" sz="2400" i="1" dirty="0">
              <a:solidFill>
                <a:srgbClr val="FFFF00"/>
              </a:solidFill>
              <a:latin typeface="Arial" panose="020B0604020202020204" pitchFamily="34" charset="0"/>
              <a:ea typeface="汉仪文黑-85W" panose="00020600040101010101" charset="-122"/>
            </a:endParaRPr>
          </a:p>
          <a:p>
            <a:pPr eaLnBrk="0" hangingPunct="0">
              <a:lnSpc>
                <a:spcPct val="160000"/>
              </a:lnSpc>
              <a:buNone/>
            </a:pPr>
            <a:r>
              <a:rPr lang="zh-CN" altLang="en-US" sz="2400" i="1" dirty="0">
                <a:solidFill>
                  <a:srgbClr val="FFFF00"/>
                </a:solidFill>
                <a:latin typeface="Arial" panose="020B0604020202020204" pitchFamily="34" charset="0"/>
                <a:ea typeface="汉仪文黑-85W" panose="00020600040101010101" charset="-122"/>
              </a:rPr>
              <a:t>马上展开调查，确认问题如下：</a:t>
            </a:r>
            <a:endParaRPr lang="zh-CN" altLang="en-US" sz="2400" dirty="0">
              <a:solidFill>
                <a:srgbClr val="FFFF00"/>
              </a:solidFill>
              <a:latin typeface="Arial" panose="020B0604020202020204" pitchFamily="34" charset="0"/>
              <a:ea typeface="汉仪文黑-85W" panose="00020600040101010101" charset="-122"/>
            </a:endParaRPr>
          </a:p>
        </p:txBody>
      </p:sp>
      <p:sp>
        <p:nvSpPr>
          <p:cNvPr id="260099" name="矩形 260098"/>
          <p:cNvSpPr/>
          <p:nvPr/>
        </p:nvSpPr>
        <p:spPr>
          <a:xfrm>
            <a:off x="2686050" y="2795588"/>
            <a:ext cx="9144000" cy="0"/>
          </a:xfrm>
          <a:prstGeom prst="rect">
            <a:avLst/>
          </a:prstGeom>
          <a:noFill/>
          <a:ln w="9525">
            <a:noFill/>
          </a:ln>
        </p:spPr>
        <p:txBody>
          <a:bodyPr/>
          <a:p>
            <a:endParaRPr lang="zh-CN" altLang="en-US"/>
          </a:p>
        </p:txBody>
      </p:sp>
      <p:sp>
        <p:nvSpPr>
          <p:cNvPr id="260100" name="矩形 260099"/>
          <p:cNvSpPr/>
          <p:nvPr/>
        </p:nvSpPr>
        <p:spPr>
          <a:xfrm>
            <a:off x="3857625" y="2652713"/>
            <a:ext cx="9144000" cy="0"/>
          </a:xfrm>
          <a:prstGeom prst="rect">
            <a:avLst/>
          </a:prstGeom>
          <a:noFill/>
          <a:ln w="9525">
            <a:noFill/>
          </a:ln>
        </p:spPr>
        <p:txBody>
          <a:bodyPr/>
          <a:p>
            <a:endParaRPr lang="zh-CN" altLang="en-US"/>
          </a:p>
        </p:txBody>
      </p:sp>
      <p:sp>
        <p:nvSpPr>
          <p:cNvPr id="260101" name="文本框 260100"/>
          <p:cNvSpPr txBox="1"/>
          <p:nvPr/>
        </p:nvSpPr>
        <p:spPr>
          <a:xfrm>
            <a:off x="838200" y="1584325"/>
            <a:ext cx="8305800" cy="5323205"/>
          </a:xfrm>
          <a:prstGeom prst="rect">
            <a:avLst/>
          </a:prstGeom>
          <a:noFill/>
          <a:ln w="9525">
            <a:noFill/>
          </a:ln>
        </p:spPr>
        <p:txBody>
          <a:bodyPr anchor="t" anchorCtr="1">
            <a:spAutoFit/>
          </a:bodyPr>
          <a:p>
            <a:pPr>
              <a:spcBef>
                <a:spcPct val="50000"/>
              </a:spcBef>
            </a:pPr>
            <a:r>
              <a:rPr lang="zh-CN" altLang="en-US" sz="2000" dirty="0">
                <a:latin typeface="Arial" panose="020B0604020202020204" pitchFamily="34" charset="0"/>
                <a:ea typeface="汉仪旗黑-55简" panose="00020600040101010101" charset="-122"/>
              </a:rPr>
              <a:t>     在对样品进行检验后，结论与顾客一致：基于如下： </a:t>
            </a:r>
            <a:endParaRPr lang="zh-CN" altLang="en-US" sz="2000" dirty="0">
              <a:latin typeface="Arial" panose="020B0604020202020204" pitchFamily="34" charset="0"/>
              <a:ea typeface="汉仪旗黑-55简" panose="00020600040101010101" charset="-122"/>
            </a:endParaRPr>
          </a:p>
          <a:p>
            <a:pPr>
              <a:spcBef>
                <a:spcPct val="50000"/>
              </a:spcBef>
            </a:pPr>
            <a:r>
              <a:rPr lang="en-US" altLang="zh-CN" sz="2000">
                <a:latin typeface="Arial" panose="020B0604020202020204" pitchFamily="34" charset="0"/>
                <a:ea typeface="汉仪旗黑-55简" panose="00020600040101010101" charset="-122"/>
              </a:rPr>
              <a:t>1.</a:t>
            </a:r>
            <a:r>
              <a:rPr lang="zh-CN" altLang="en-US" sz="2000" dirty="0">
                <a:latin typeface="Arial" panose="020B0604020202020204" pitchFamily="34" charset="0"/>
                <a:ea typeface="汉仪旗黑-55简" panose="00020600040101010101" charset="-122"/>
              </a:rPr>
              <a:t>确认样品</a:t>
            </a:r>
            <a:endParaRPr lang="zh-CN" altLang="en-US" sz="2000" dirty="0">
              <a:latin typeface="Arial" panose="020B0604020202020204" pitchFamily="34" charset="0"/>
              <a:ea typeface="汉仪旗黑-55简" panose="00020600040101010101" charset="-122"/>
            </a:endParaRPr>
          </a:p>
          <a:p>
            <a:pPr>
              <a:spcBef>
                <a:spcPct val="50000"/>
              </a:spcBef>
            </a:pPr>
            <a:r>
              <a:rPr lang="zh-CN" altLang="en-US" sz="2000" dirty="0">
                <a:latin typeface="Arial" panose="020B0604020202020204" pitchFamily="34" charset="0"/>
                <a:ea typeface="汉仪旗黑-55简" panose="00020600040101010101" charset="-122"/>
              </a:rPr>
              <a:t>   所有样品经过小组成员之确认。总共有</a:t>
            </a:r>
            <a:r>
              <a:rPr lang="en-US" altLang="zh-CN" sz="2000">
                <a:latin typeface="Arial" panose="020B0604020202020204" pitchFamily="34" charset="0"/>
                <a:ea typeface="汉仪旗黑-55简" panose="00020600040101010101" charset="-122"/>
              </a:rPr>
              <a:t>7F</a:t>
            </a:r>
            <a:r>
              <a:rPr lang="zh-CN" altLang="en-US" sz="2000">
                <a:latin typeface="Arial" panose="020B0604020202020204" pitchFamily="34" charset="0"/>
                <a:ea typeface="汉仪旗黑-55简" panose="00020600040101010101" charset="-122"/>
              </a:rPr>
              <a:t>（</a:t>
            </a:r>
            <a:r>
              <a:rPr lang="en-US" altLang="zh-CN" sz="2000">
                <a:latin typeface="Arial" panose="020B0604020202020204" pitchFamily="34" charset="0"/>
                <a:ea typeface="汉仪旗黑-55简" panose="00020600040101010101" charset="-122"/>
              </a:rPr>
              <a:t>FRAME</a:t>
            </a:r>
            <a:r>
              <a:rPr lang="zh-CN" altLang="en-US" sz="2000">
                <a:latin typeface="Arial" panose="020B0604020202020204" pitchFamily="34" charset="0"/>
                <a:ea typeface="汉仪旗黑-55简" panose="00020600040101010101" charset="-122"/>
              </a:rPr>
              <a:t>）</a:t>
            </a:r>
            <a:r>
              <a:rPr lang="zh-CN" altLang="en-US" sz="2000" dirty="0">
                <a:latin typeface="Arial" panose="020B0604020202020204" pitchFamily="34" charset="0"/>
                <a:ea typeface="汉仪旗黑-55简" panose="00020600040101010101" charset="-122"/>
              </a:rPr>
              <a:t>的样品，有</a:t>
            </a:r>
            <a:r>
              <a:rPr lang="en-US" altLang="zh-CN" sz="2000">
                <a:latin typeface="Arial" panose="020B0604020202020204" pitchFamily="34" charset="0"/>
                <a:ea typeface="汉仪旗黑-55简" panose="00020600040101010101" charset="-122"/>
              </a:rPr>
              <a:t>4F</a:t>
            </a:r>
            <a:r>
              <a:rPr lang="zh-CN" altLang="en-US" sz="2000" dirty="0">
                <a:latin typeface="Arial" panose="020B0604020202020204" pitchFamily="34" charset="0"/>
                <a:ea typeface="汉仪旗黑-55简" panose="00020600040101010101" charset="-122"/>
              </a:rPr>
              <a:t>的完全没有电镀，有</a:t>
            </a:r>
            <a:r>
              <a:rPr lang="en-US" altLang="zh-CN" sz="2000">
                <a:latin typeface="Arial" panose="020B0604020202020204" pitchFamily="34" charset="0"/>
                <a:ea typeface="汉仪旗黑-55简" panose="00020600040101010101" charset="-122"/>
              </a:rPr>
              <a:t>3F</a:t>
            </a:r>
            <a:r>
              <a:rPr lang="zh-CN" altLang="en-US" sz="2000" dirty="0">
                <a:latin typeface="Arial" panose="020B0604020202020204" pitchFamily="34" charset="0"/>
                <a:ea typeface="汉仪旗黑-55简" panose="00020600040101010101" charset="-122"/>
              </a:rPr>
              <a:t>只电镀上了部分。</a:t>
            </a:r>
            <a:endParaRPr lang="zh-CN" altLang="en-US" sz="2000" dirty="0">
              <a:latin typeface="Arial" panose="020B0604020202020204" pitchFamily="34" charset="0"/>
              <a:ea typeface="汉仪旗黑-55简" panose="00020600040101010101" charset="-122"/>
            </a:endParaRPr>
          </a:p>
          <a:p>
            <a:pPr>
              <a:spcBef>
                <a:spcPct val="50000"/>
              </a:spcBef>
            </a:pPr>
            <a:r>
              <a:rPr lang="zh-CN" altLang="en-US" sz="2000" dirty="0">
                <a:latin typeface="Arial" panose="020B0604020202020204" pitchFamily="34" charset="0"/>
                <a:ea typeface="汉仪旗黑-55简" panose="00020600040101010101" charset="-122"/>
              </a:rPr>
              <a:t> 所以我们认定缺陷产品是由于当零件通过电镀槽时没有电镀上。 </a:t>
            </a:r>
            <a:endParaRPr lang="zh-CN" altLang="en-US" sz="2000" dirty="0">
              <a:latin typeface="Arial" panose="020B0604020202020204" pitchFamily="34" charset="0"/>
              <a:ea typeface="汉仪旗黑-55简" panose="00020600040101010101" charset="-122"/>
            </a:endParaRPr>
          </a:p>
          <a:p>
            <a:pPr>
              <a:spcBef>
                <a:spcPct val="50000"/>
              </a:spcBef>
            </a:pPr>
            <a:r>
              <a:rPr lang="en-US" altLang="zh-CN" sz="2000">
                <a:latin typeface="Arial" panose="020B0604020202020204" pitchFamily="34" charset="0"/>
                <a:ea typeface="汉仪旗黑-55简" panose="00020600040101010101" charset="-122"/>
              </a:rPr>
              <a:t>2.</a:t>
            </a:r>
            <a:r>
              <a:rPr lang="zh-CN" altLang="en-US" sz="2000" dirty="0">
                <a:latin typeface="Arial" panose="020B0604020202020204" pitchFamily="34" charset="0"/>
                <a:ea typeface="汉仪旗黑-55简" panose="00020600040101010101" charset="-122"/>
              </a:rPr>
              <a:t>我们检查了工作记录验证了</a:t>
            </a:r>
            <a:r>
              <a:rPr lang="en-US" altLang="zh-CN" sz="2000">
                <a:latin typeface="Arial" panose="020B0604020202020204" pitchFamily="34" charset="0"/>
                <a:ea typeface="汉仪旗黑-55简" panose="00020600040101010101" charset="-122"/>
              </a:rPr>
              <a:t>12</a:t>
            </a:r>
            <a:r>
              <a:rPr lang="zh-CN" altLang="en-US" sz="2000" dirty="0">
                <a:latin typeface="Arial" panose="020B0604020202020204" pitchFamily="34" charset="0"/>
                <a:ea typeface="汉仪旗黑-55简" panose="00020600040101010101" charset="-122"/>
              </a:rPr>
              <a:t>月</a:t>
            </a:r>
            <a:r>
              <a:rPr lang="en-US" altLang="zh-CN" sz="2000">
                <a:latin typeface="Arial" panose="020B0604020202020204" pitchFamily="34" charset="0"/>
                <a:ea typeface="汉仪旗黑-55简" panose="00020600040101010101" charset="-122"/>
              </a:rPr>
              <a:t>6</a:t>
            </a:r>
            <a:r>
              <a:rPr lang="zh-CN" altLang="en-US" sz="2000" dirty="0">
                <a:latin typeface="Arial" panose="020B0604020202020204" pitchFamily="34" charset="0"/>
                <a:ea typeface="汉仪旗黑-55简" panose="00020600040101010101" charset="-122"/>
              </a:rPr>
              <a:t>日的工作记录。发现了下列问题点：</a:t>
            </a:r>
            <a:endParaRPr lang="zh-CN" altLang="en-US" sz="2000" dirty="0">
              <a:latin typeface="Arial" panose="020B0604020202020204" pitchFamily="34" charset="0"/>
              <a:ea typeface="汉仪旗黑-55简" panose="00020600040101010101" charset="-122"/>
            </a:endParaRPr>
          </a:p>
          <a:p>
            <a:pPr>
              <a:spcBef>
                <a:spcPct val="50000"/>
              </a:spcBef>
            </a:pPr>
            <a:r>
              <a:rPr lang="zh-CN" altLang="en-US" sz="2000" dirty="0">
                <a:latin typeface="Arial" panose="020B0604020202020204" pitchFamily="34" charset="0"/>
                <a:ea typeface="汉仪旗黑-55简" panose="00020600040101010101" charset="-122"/>
              </a:rPr>
              <a:t> </a:t>
            </a:r>
            <a:r>
              <a:rPr lang="en-US" altLang="zh-CN" sz="2000">
                <a:latin typeface="Arial" panose="020B0604020202020204" pitchFamily="34" charset="0"/>
                <a:ea typeface="汉仪旗黑-55简" panose="00020600040101010101" charset="-122"/>
              </a:rPr>
              <a:t>1)</a:t>
            </a:r>
            <a:r>
              <a:rPr lang="zh-CN" altLang="en-US" sz="2000" dirty="0">
                <a:latin typeface="Arial" panose="020B0604020202020204" pitchFamily="34" charset="0"/>
                <a:ea typeface="汉仪旗黑-55简" panose="00020600040101010101" charset="-122"/>
              </a:rPr>
              <a:t>在</a:t>
            </a:r>
            <a:r>
              <a:rPr lang="en-US" altLang="zh-CN" sz="2000">
                <a:latin typeface="Arial" panose="020B0604020202020204" pitchFamily="34" charset="0"/>
                <a:ea typeface="汉仪旗黑-55简" panose="00020600040101010101" charset="-122"/>
              </a:rPr>
              <a:t>12</a:t>
            </a:r>
            <a:r>
              <a:rPr lang="zh-CN" altLang="en-US" sz="2000" dirty="0">
                <a:latin typeface="Arial" panose="020B0604020202020204" pitchFamily="34" charset="0"/>
                <a:ea typeface="汉仪旗黑-55简" panose="00020600040101010101" charset="-122"/>
              </a:rPr>
              <a:t>月</a:t>
            </a:r>
            <a:r>
              <a:rPr lang="en-US" altLang="zh-CN" sz="2000">
                <a:latin typeface="Arial" panose="020B0604020202020204" pitchFamily="34" charset="0"/>
                <a:ea typeface="汉仪旗黑-55简" panose="00020600040101010101" charset="-122"/>
              </a:rPr>
              <a:t>6</a:t>
            </a:r>
            <a:r>
              <a:rPr lang="zh-CN" altLang="en-US" sz="2000" dirty="0">
                <a:latin typeface="Arial" panose="020B0604020202020204" pitchFamily="34" charset="0"/>
                <a:ea typeface="汉仪旗黑-55简" panose="00020600040101010101" charset="-122"/>
              </a:rPr>
              <a:t>日</a:t>
            </a:r>
            <a:r>
              <a:rPr lang="en-US" altLang="zh-CN" sz="2000">
                <a:latin typeface="Arial" panose="020B0604020202020204" pitchFamily="34" charset="0"/>
                <a:ea typeface="汉仪旗黑-55简" panose="00020600040101010101" charset="-122"/>
              </a:rPr>
              <a:t>0</a:t>
            </a:r>
            <a:r>
              <a:rPr lang="zh-CN" altLang="en-US" sz="2000" dirty="0">
                <a:latin typeface="Arial" panose="020B0604020202020204" pitchFamily="34" charset="0"/>
                <a:ea typeface="汉仪旗黑-55简" panose="00020600040101010101" charset="-122"/>
              </a:rPr>
              <a:t>点，电镀线镀银电路之电路接触器断开停止，在问题解决后，生产线继续运行。</a:t>
            </a:r>
            <a:endParaRPr lang="zh-CN" altLang="en-US" sz="2000" dirty="0">
              <a:latin typeface="Arial" panose="020B0604020202020204" pitchFamily="34" charset="0"/>
              <a:ea typeface="汉仪旗黑-55简" panose="00020600040101010101" charset="-122"/>
            </a:endParaRPr>
          </a:p>
          <a:p>
            <a:pPr>
              <a:spcBef>
                <a:spcPct val="50000"/>
              </a:spcBef>
            </a:pPr>
            <a:r>
              <a:rPr lang="zh-CN" altLang="en-US" sz="2000" dirty="0">
                <a:latin typeface="Arial" panose="020B0604020202020204" pitchFamily="34" charset="0"/>
                <a:ea typeface="汉仪旗黑-55简" panose="00020600040101010101" charset="-122"/>
              </a:rPr>
              <a:t> </a:t>
            </a:r>
            <a:r>
              <a:rPr lang="en-US" altLang="zh-CN" sz="2000">
                <a:latin typeface="Arial" panose="020B0604020202020204" pitchFamily="34" charset="0"/>
                <a:ea typeface="汉仪旗黑-55简" panose="00020600040101010101" charset="-122"/>
              </a:rPr>
              <a:t>2) </a:t>
            </a:r>
            <a:r>
              <a:rPr lang="zh-CN" altLang="en-US" sz="2000" dirty="0">
                <a:latin typeface="Arial" panose="020B0604020202020204" pitchFamily="34" charset="0"/>
                <a:ea typeface="汉仪旗黑-55简" panose="00020600040101010101" charset="-122"/>
              </a:rPr>
              <a:t>在断开的电路接触器被发现前，电镀槽因为没有通电所以零件没有电镀上。</a:t>
            </a:r>
            <a:endParaRPr lang="zh-CN" altLang="en-US" sz="2000" dirty="0">
              <a:latin typeface="Arial" panose="020B0604020202020204" pitchFamily="34" charset="0"/>
              <a:ea typeface="汉仪旗黑-55简" panose="00020600040101010101" charset="-122"/>
            </a:endParaRPr>
          </a:p>
          <a:p>
            <a:pPr>
              <a:spcBef>
                <a:spcPct val="50000"/>
              </a:spcBef>
            </a:pPr>
            <a:r>
              <a:rPr lang="en-US" altLang="zh-CN" sz="2000">
                <a:latin typeface="Arial" panose="020B0604020202020204" pitchFamily="34" charset="0"/>
                <a:ea typeface="汉仪旗黑-55简" panose="00020600040101010101" charset="-122"/>
              </a:rPr>
              <a:t>3.</a:t>
            </a:r>
            <a:r>
              <a:rPr lang="zh-CN" altLang="en-US" sz="2000" dirty="0">
                <a:latin typeface="Arial" panose="020B0604020202020204" pitchFamily="34" charset="0"/>
                <a:ea typeface="汉仪旗黑-55简" panose="00020600040101010101" charset="-122"/>
              </a:rPr>
              <a:t>检查生产日报</a:t>
            </a:r>
            <a:endParaRPr lang="zh-CN" altLang="en-US" sz="2000" dirty="0">
              <a:latin typeface="Arial" panose="020B0604020202020204" pitchFamily="34" charset="0"/>
              <a:ea typeface="汉仪旗黑-55简" panose="00020600040101010101" charset="-122"/>
            </a:endParaRPr>
          </a:p>
          <a:p>
            <a:pPr>
              <a:spcBef>
                <a:spcPct val="50000"/>
              </a:spcBef>
            </a:pPr>
            <a:r>
              <a:rPr lang="zh-CN" altLang="en-US" sz="2000" dirty="0">
                <a:latin typeface="Arial" panose="020B0604020202020204" pitchFamily="34" charset="0"/>
                <a:ea typeface="汉仪旗黑-55简" panose="00020600040101010101" charset="-122"/>
              </a:rPr>
              <a:t>在</a:t>
            </a:r>
            <a:r>
              <a:rPr lang="en-US" altLang="zh-CN" sz="2000">
                <a:latin typeface="Arial" panose="020B0604020202020204" pitchFamily="34" charset="0"/>
                <a:ea typeface="汉仪旗黑-55简" panose="00020600040101010101" charset="-122"/>
              </a:rPr>
              <a:t>12</a:t>
            </a:r>
            <a:r>
              <a:rPr lang="zh-CN" altLang="en-US" sz="2000" dirty="0">
                <a:latin typeface="Arial" panose="020B0604020202020204" pitchFamily="34" charset="0"/>
                <a:ea typeface="汉仪旗黑-55简" panose="00020600040101010101" charset="-122"/>
              </a:rPr>
              <a:t>月</a:t>
            </a:r>
            <a:r>
              <a:rPr lang="en-US" altLang="zh-CN" sz="2000">
                <a:latin typeface="Arial" panose="020B0604020202020204" pitchFamily="34" charset="0"/>
                <a:ea typeface="汉仪旗黑-55简" panose="00020600040101010101" charset="-122"/>
              </a:rPr>
              <a:t>6</a:t>
            </a:r>
            <a:r>
              <a:rPr lang="zh-CN" altLang="en-US" sz="2000" dirty="0">
                <a:latin typeface="Arial" panose="020B0604020202020204" pitchFamily="34" charset="0"/>
                <a:ea typeface="汉仪旗黑-55简" panose="00020600040101010101" charset="-122"/>
              </a:rPr>
              <a:t>日</a:t>
            </a:r>
            <a:r>
              <a:rPr lang="en-US" altLang="zh-CN" sz="2000">
                <a:latin typeface="Arial" panose="020B0604020202020204" pitchFamily="34" charset="0"/>
                <a:ea typeface="汉仪旗黑-55简" panose="00020600040101010101" charset="-122"/>
              </a:rPr>
              <a:t>0</a:t>
            </a:r>
            <a:r>
              <a:rPr lang="zh-CN" altLang="en-US" sz="2000" dirty="0">
                <a:latin typeface="Arial" panose="020B0604020202020204" pitchFamily="34" charset="0"/>
                <a:ea typeface="汉仪旗黑-55简" panose="00020600040101010101" charset="-122"/>
              </a:rPr>
              <a:t>点，</a:t>
            </a:r>
            <a:r>
              <a:rPr lang="en-US" altLang="zh-CN" sz="2000">
                <a:latin typeface="Arial" panose="020B0604020202020204" pitchFamily="34" charset="0"/>
                <a:ea typeface="汉仪旗黑-55简" panose="00020600040101010101" charset="-122"/>
              </a:rPr>
              <a:t>S</a:t>
            </a:r>
            <a:r>
              <a:rPr lang="zh-CN" altLang="en-US" sz="2000" dirty="0">
                <a:latin typeface="Arial" panose="020B0604020202020204" pitchFamily="34" charset="0"/>
                <a:ea typeface="汉仪旗黑-55简" panose="00020600040101010101" charset="-122"/>
              </a:rPr>
              <a:t>公司生产了</a:t>
            </a:r>
            <a:r>
              <a:rPr lang="en-US" altLang="zh-CN" sz="2000">
                <a:latin typeface="Arial" panose="020B0604020202020204" pitchFamily="34" charset="0"/>
                <a:ea typeface="汉仪旗黑-55简" panose="00020600040101010101" charset="-122"/>
              </a:rPr>
              <a:t>7</a:t>
            </a:r>
            <a:r>
              <a:rPr lang="zh-CN" altLang="en-US" sz="2000" dirty="0">
                <a:latin typeface="Arial" panose="020B0604020202020204" pitchFamily="34" charset="0"/>
                <a:ea typeface="汉仪旗黑-55简" panose="00020600040101010101" charset="-122"/>
              </a:rPr>
              <a:t>卷（</a:t>
            </a:r>
            <a:r>
              <a:rPr lang="en-US" altLang="zh-CN" sz="2000">
                <a:latin typeface="Arial" panose="020B0604020202020204" pitchFamily="34" charset="0"/>
                <a:ea typeface="汉仪旗黑-55简" panose="00020600040101010101" charset="-122"/>
              </a:rPr>
              <a:t>61128</a:t>
            </a:r>
            <a:r>
              <a:rPr lang="zh-CN" altLang="en-US" sz="2000" dirty="0">
                <a:latin typeface="Arial" panose="020B0604020202020204" pitchFamily="34" charset="0"/>
                <a:ea typeface="汉仪旗黑-55简" panose="00020600040101010101" charset="-122"/>
              </a:rPr>
              <a:t>片），但没有任何没有有关没有电镀产品的记录。</a:t>
            </a:r>
            <a:endParaRPr lang="zh-CN" altLang="en-US" sz="2000">
              <a:latin typeface="Arial" panose="020B0604020202020204" pitchFamily="34" charset="0"/>
              <a:ea typeface="汉仪旗黑-55简" panose="00020600040101010101" charset="-122"/>
            </a:endParaRPr>
          </a:p>
        </p:txBody>
      </p:sp>
      <p:sp>
        <p:nvSpPr>
          <p:cNvPr id="260102" name="Rectangle 2054"/>
          <p:cNvSpPr txBox="1">
            <a:spLocks noGrp="1"/>
          </p:cNvSpPr>
          <p:nvPr/>
        </p:nvSpPr>
        <p:spPr>
          <a:xfrm>
            <a:off x="6588125" y="66294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标题 231425"/>
          <p:cNvSpPr>
            <a:spLocks noGrp="1"/>
          </p:cNvSpPr>
          <p:nvPr>
            <p:ph type="title"/>
          </p:nvPr>
        </p:nvSpPr>
        <p:spPr>
          <a:xfrm>
            <a:off x="3203575" y="333375"/>
            <a:ext cx="2784475" cy="1108075"/>
          </a:xfrm>
          <a:ln/>
        </p:spPr>
        <p:txBody>
          <a:bodyPr anchor="ctr" anchorCtr="0"/>
          <a:p>
            <a:r>
              <a:rPr lang="en-US" altLang="zh-CN" b="0">
                <a:solidFill>
                  <a:srgbClr val="FFFF00"/>
                </a:solidFill>
                <a:latin typeface="Arial" panose="020B0604020202020204" pitchFamily="34" charset="0"/>
                <a:ea typeface="汉仪文黑-85W" panose="00020600040101010101" charset="-122"/>
              </a:rPr>
              <a:t>5C</a:t>
            </a:r>
            <a:r>
              <a:rPr lang="zh-CN" altLang="en-US" b="0" dirty="0">
                <a:solidFill>
                  <a:srgbClr val="FFFF00"/>
                </a:solidFill>
                <a:latin typeface="Arial" panose="020B0604020202020204" pitchFamily="34" charset="0"/>
                <a:ea typeface="汉仪文黑-85W" panose="00020600040101010101" charset="-122"/>
              </a:rPr>
              <a:t>的结构</a:t>
            </a:r>
            <a:endParaRPr lang="zh-CN" altLang="en-US" b="0" dirty="0">
              <a:solidFill>
                <a:srgbClr val="FFFF00"/>
              </a:solidFill>
              <a:latin typeface="Arial" panose="020B0604020202020204" pitchFamily="34" charset="0"/>
              <a:ea typeface="汉仪文黑-85W" panose="00020600040101010101" charset="-122"/>
            </a:endParaRPr>
          </a:p>
        </p:txBody>
      </p:sp>
      <p:sp>
        <p:nvSpPr>
          <p:cNvPr id="231427" name="文本占位符 231426"/>
          <p:cNvSpPr>
            <a:spLocks noGrp="1"/>
          </p:cNvSpPr>
          <p:nvPr>
            <p:ph type="body" idx="1"/>
          </p:nvPr>
        </p:nvSpPr>
        <p:spPr>
          <a:xfrm>
            <a:off x="1042988" y="1989138"/>
            <a:ext cx="7543800" cy="4114800"/>
          </a:xfrm>
          <a:ln/>
        </p:spPr>
        <p:txBody>
          <a:bodyPr/>
          <a:p>
            <a:pPr>
              <a:buClr>
                <a:srgbClr val="FF9900"/>
              </a:buClr>
            </a:pPr>
            <a:r>
              <a:rPr lang="en-US" altLang="zh-CN" b="1">
                <a:latin typeface="Arial" panose="020B0604020202020204" pitchFamily="34" charset="0"/>
                <a:ea typeface="汉仪旗黑-55简" panose="00020600040101010101" charset="-122"/>
              </a:rPr>
              <a:t>5C</a:t>
            </a:r>
            <a:endParaRPr lang="zh-CN" altLang="en-US" b="1" dirty="0">
              <a:latin typeface="Arial" panose="020B0604020202020204" pitchFamily="34" charset="0"/>
              <a:ea typeface="汉仪旗黑-55简" panose="00020600040101010101" charset="-122"/>
            </a:endParaRPr>
          </a:p>
          <a:p>
            <a:pPr>
              <a:buClr>
                <a:srgbClr val="FF9900"/>
              </a:buClr>
            </a:pPr>
            <a:endParaRPr lang="zh-CN" altLang="en-US" b="1" dirty="0">
              <a:effectLst/>
              <a:latin typeface="Arial" panose="020B0604020202020204" pitchFamily="34" charset="0"/>
              <a:ea typeface="汉仪旗黑-55简" panose="00020600040101010101" charset="-122"/>
            </a:endParaRPr>
          </a:p>
          <a:p>
            <a:pPr>
              <a:buClr>
                <a:srgbClr val="FF9900"/>
              </a:buClr>
            </a:pPr>
            <a:endParaRPr lang="zh-CN" altLang="en-US" b="1" dirty="0">
              <a:latin typeface="Arial" panose="020B0604020202020204" pitchFamily="34" charset="0"/>
              <a:ea typeface="汉仪旗黑-55简" panose="00020600040101010101" charset="-122"/>
            </a:endParaRPr>
          </a:p>
          <a:p>
            <a:pPr>
              <a:buClr>
                <a:srgbClr val="FF9900"/>
              </a:buClr>
            </a:pPr>
            <a:endParaRPr lang="zh-CN" altLang="en-US" b="1" dirty="0">
              <a:latin typeface="Arial" panose="020B0604020202020204" pitchFamily="34" charset="0"/>
              <a:ea typeface="汉仪旗黑-55简" panose="00020600040101010101" charset="-122"/>
            </a:endParaRPr>
          </a:p>
        </p:txBody>
      </p:sp>
      <p:sp>
        <p:nvSpPr>
          <p:cNvPr id="231428"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
        <p:nvSpPr>
          <p:cNvPr id="231429" name="矩形 231428"/>
          <p:cNvSpPr/>
          <p:nvPr/>
        </p:nvSpPr>
        <p:spPr>
          <a:xfrm>
            <a:off x="1763713" y="2781300"/>
            <a:ext cx="2303462" cy="1655763"/>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aphicFrame>
        <p:nvGraphicFramePr>
          <p:cNvPr id="231430" name="对象 231429">
            <a:hlinkClick r:id="" action="ppaction://ole?verb="/>
          </p:cNvPr>
          <p:cNvGraphicFramePr/>
          <p:nvPr/>
        </p:nvGraphicFramePr>
        <p:xfrm>
          <a:off x="1692275" y="2924175"/>
          <a:ext cx="2447925" cy="2065338"/>
        </p:xfrm>
        <a:graphic>
          <a:graphicData uri="http://schemas.openxmlformats.org/presentationml/2006/ole">
            <mc:AlternateContent xmlns:mc="http://schemas.openxmlformats.org/markup-compatibility/2006">
              <mc:Choice xmlns:v="urn:schemas-microsoft-com:vml" Requires="v">
                <p:oleObj spid="_x0000_s3076" name="" showAsIcon="1" r:id="rId1" imgW="914400" imgH="771525" progId="PowerPoint.Show.8">
                  <p:embed/>
                </p:oleObj>
              </mc:Choice>
              <mc:Fallback>
                <p:oleObj name="" showAsIcon="1" r:id="rId1" imgW="914400" imgH="771525" progId="PowerPoint.Show.8">
                  <p:embed/>
                  <p:pic>
                    <p:nvPicPr>
                      <p:cNvPr id="0" name="图片 3075"/>
                      <p:cNvPicPr/>
                      <p:nvPr/>
                    </p:nvPicPr>
                    <p:blipFill>
                      <a:blip r:embed="rId2"/>
                      <a:stretch>
                        <a:fillRect/>
                      </a:stretch>
                    </p:blipFill>
                    <p:spPr>
                      <a:xfrm>
                        <a:off x="1692275" y="2924175"/>
                        <a:ext cx="2447925" cy="2065338"/>
                      </a:xfrm>
                      <a:prstGeom prst="rect">
                        <a:avLst/>
                      </a:prstGeom>
                      <a:noFill/>
                      <a:ln w="38100">
                        <a:noFill/>
                        <a:miter/>
                      </a:ln>
                    </p:spPr>
                  </p:pic>
                </p:oleObj>
              </mc:Fallback>
            </mc:AlternateContent>
          </a:graphicData>
        </a:graphic>
      </p:graphicFrame>
      <p:sp>
        <p:nvSpPr>
          <p:cNvPr id="231431" name="矩形 231430"/>
          <p:cNvSpPr/>
          <p:nvPr/>
        </p:nvSpPr>
        <p:spPr>
          <a:xfrm>
            <a:off x="5076825" y="2781300"/>
            <a:ext cx="2374900" cy="3168650"/>
          </a:xfrm>
          <a:prstGeom prst="rect">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矩形 261121"/>
          <p:cNvSpPr/>
          <p:nvPr/>
        </p:nvSpPr>
        <p:spPr>
          <a:xfrm>
            <a:off x="755650" y="719138"/>
            <a:ext cx="7620000" cy="6049645"/>
          </a:xfrm>
          <a:prstGeom prst="rect">
            <a:avLst/>
          </a:prstGeom>
          <a:noFill/>
          <a:ln w="9525">
            <a:noFill/>
          </a:ln>
        </p:spPr>
        <p:txBody>
          <a:bodyPr>
            <a:spAutoFit/>
          </a:bodyPr>
          <a:p>
            <a:pPr eaLnBrk="0" hangingPunct="0">
              <a:lnSpc>
                <a:spcPct val="160000"/>
              </a:lnSpc>
              <a:buNone/>
            </a:pPr>
            <a:endParaRPr lang="zh-CN" altLang="en-US" sz="2200" dirty="0">
              <a:latin typeface="Arial" panose="020B0604020202020204" pitchFamily="34" charset="0"/>
              <a:ea typeface="汉仪旗黑-55简" panose="00020600040101010101" charset="-122"/>
            </a:endParaRPr>
          </a:p>
          <a:p>
            <a:pPr>
              <a:spcBef>
                <a:spcPct val="50000"/>
              </a:spcBef>
              <a:buChar char="•"/>
            </a:pPr>
            <a:r>
              <a:rPr lang="en-US" altLang="zh-CN" sz="2000">
                <a:latin typeface="Arial" panose="020B0604020202020204" pitchFamily="34" charset="0"/>
                <a:ea typeface="汉仪旗黑-55简" panose="00020600040101010101" charset="-122"/>
              </a:rPr>
              <a:t>1</a:t>
            </a:r>
            <a:r>
              <a:rPr lang="zh-CN" altLang="en-US" sz="2000" dirty="0">
                <a:latin typeface="Arial" panose="020B0604020202020204" pitchFamily="34" charset="0"/>
                <a:ea typeface="汉仪旗黑-55简" panose="00020600040101010101" charset="-122"/>
              </a:rPr>
              <a:t>．</a:t>
            </a:r>
            <a:r>
              <a:rPr lang="zh-CN" altLang="en-US" sz="2000" dirty="0">
                <a:latin typeface="Arial" panose="020B0604020202020204" pitchFamily="34" charset="0"/>
                <a:ea typeface="汉仪旗黑-55简" panose="00020600040101010101" charset="-122"/>
              </a:rPr>
              <a:t> 所有库存之</a:t>
            </a:r>
            <a:r>
              <a:rPr lang="en-US" altLang="zh-CN" sz="2000">
                <a:latin typeface="Arial" panose="020B0604020202020204" pitchFamily="34" charset="0"/>
                <a:ea typeface="汉仪旗黑-55简" panose="00020600040101010101" charset="-122"/>
              </a:rPr>
              <a:t>H00651A50</a:t>
            </a:r>
            <a:r>
              <a:rPr lang="zh-CN" altLang="en-US" sz="2000" dirty="0">
                <a:latin typeface="Arial" panose="020B0604020202020204" pitchFamily="34" charset="0"/>
                <a:ea typeface="汉仪旗黑-55简" panose="00020600040101010101" charset="-122"/>
              </a:rPr>
              <a:t>产品在收到顾客</a:t>
            </a:r>
            <a:r>
              <a:rPr lang="en-US" altLang="zh-CN" sz="2000">
                <a:latin typeface="Arial" panose="020B0604020202020204" pitchFamily="34" charset="0"/>
                <a:ea typeface="汉仪旗黑-55简" panose="00020600040101010101" charset="-122"/>
              </a:rPr>
              <a:t>8D</a:t>
            </a:r>
            <a:r>
              <a:rPr lang="zh-CN" altLang="en-US" sz="2000" dirty="0">
                <a:latin typeface="Arial" panose="020B0604020202020204" pitchFamily="34" charset="0"/>
                <a:ea typeface="汉仪旗黑-55简" panose="00020600040101010101" charset="-122"/>
              </a:rPr>
              <a:t>要进行了检查，结果如下：</a:t>
            </a:r>
            <a:endParaRPr lang="zh-CN" altLang="en-US" sz="2000" dirty="0">
              <a:latin typeface="Arial" panose="020B0604020202020204" pitchFamily="34" charset="0"/>
              <a:ea typeface="汉仪旗黑-55简" panose="00020600040101010101" charset="-122"/>
            </a:endParaRPr>
          </a:p>
          <a:p>
            <a:pPr>
              <a:spcBef>
                <a:spcPct val="50000"/>
              </a:spcBef>
              <a:buChar char="•"/>
            </a:pPr>
            <a:endParaRPr lang="zh-CN" altLang="en-US" sz="2000">
              <a:latin typeface="Arial" panose="020B0604020202020204" pitchFamily="34" charset="0"/>
              <a:ea typeface="汉仪旗黑-55简" panose="00020600040101010101" charset="-122"/>
            </a:endParaRPr>
          </a:p>
          <a:p>
            <a:pPr>
              <a:spcBef>
                <a:spcPct val="50000"/>
              </a:spcBef>
              <a:buChar char="•"/>
            </a:pPr>
            <a:endParaRPr lang="zh-CN" altLang="en-US" sz="2000">
              <a:latin typeface="Arial" panose="020B0604020202020204" pitchFamily="34" charset="0"/>
              <a:ea typeface="汉仪旗黑-55简" panose="00020600040101010101" charset="-122"/>
            </a:endParaRPr>
          </a:p>
          <a:p>
            <a:pPr>
              <a:spcBef>
                <a:spcPct val="50000"/>
              </a:spcBef>
              <a:buChar char="•"/>
            </a:pPr>
            <a:endParaRPr lang="zh-CN" altLang="en-US" sz="2000">
              <a:latin typeface="Arial" panose="020B0604020202020204" pitchFamily="34" charset="0"/>
              <a:ea typeface="汉仪旗黑-55简" panose="00020600040101010101" charset="-122"/>
            </a:endParaRPr>
          </a:p>
          <a:p>
            <a:pPr>
              <a:spcBef>
                <a:spcPct val="50000"/>
              </a:spcBef>
              <a:buChar char="•"/>
            </a:pPr>
            <a:endParaRPr lang="zh-CN" altLang="en-US" sz="2000">
              <a:latin typeface="Arial" panose="020B0604020202020204" pitchFamily="34" charset="0"/>
              <a:ea typeface="汉仪旗黑-55简" panose="00020600040101010101" charset="-122"/>
            </a:endParaRPr>
          </a:p>
          <a:p>
            <a:pPr>
              <a:spcBef>
                <a:spcPct val="50000"/>
              </a:spcBef>
              <a:buChar char="•"/>
            </a:pPr>
            <a:endParaRPr lang="zh-CN" altLang="en-US" sz="2000">
              <a:latin typeface="Arial" panose="020B0604020202020204" pitchFamily="34" charset="0"/>
              <a:ea typeface="汉仪旗黑-55简" panose="00020600040101010101" charset="-122"/>
            </a:endParaRPr>
          </a:p>
          <a:p>
            <a:pPr>
              <a:spcBef>
                <a:spcPct val="50000"/>
              </a:spcBef>
              <a:buNone/>
            </a:pPr>
            <a:endParaRPr lang="zh-CN" altLang="en-US" sz="2000">
              <a:latin typeface="Arial" panose="020B0604020202020204" pitchFamily="34" charset="0"/>
              <a:ea typeface="汉仪旗黑-55简" panose="00020600040101010101" charset="-122"/>
            </a:endParaRPr>
          </a:p>
          <a:p>
            <a:pPr>
              <a:spcBef>
                <a:spcPct val="50000"/>
              </a:spcBef>
              <a:buChar char="•"/>
            </a:pPr>
            <a:r>
              <a:rPr lang="en-US" altLang="zh-CN" sz="2000">
                <a:latin typeface="Arial" panose="020B0604020202020204" pitchFamily="34" charset="0"/>
                <a:ea typeface="汉仪旗黑-55简" panose="00020600040101010101" charset="-122"/>
              </a:rPr>
              <a:t>2</a:t>
            </a:r>
            <a:r>
              <a:rPr lang="zh-CN" altLang="en-US" sz="2000">
                <a:latin typeface="Arial" panose="020B0604020202020204" pitchFamily="34" charset="0"/>
                <a:ea typeface="汉仪旗黑-55简" panose="00020600040101010101" charset="-122"/>
              </a:rPr>
              <a:t>． </a:t>
            </a:r>
            <a:r>
              <a:rPr lang="zh-CN" altLang="en-US" sz="2000" dirty="0">
                <a:latin typeface="Arial" panose="020B0604020202020204" pitchFamily="34" charset="0"/>
                <a:ea typeface="汉仪旗黑-55简" panose="00020600040101010101" charset="-122"/>
              </a:rPr>
              <a:t>我们对操作者进行培训和教育，以让其知道最重要的事情：</a:t>
            </a:r>
            <a:endParaRPr lang="zh-CN" altLang="en-US" sz="2000" dirty="0">
              <a:latin typeface="Arial" panose="020B0604020202020204" pitchFamily="34" charset="0"/>
              <a:ea typeface="汉仪旗黑-55简" panose="00020600040101010101" charset="-122"/>
            </a:endParaRPr>
          </a:p>
          <a:p>
            <a:pPr>
              <a:spcBef>
                <a:spcPct val="50000"/>
              </a:spcBef>
              <a:buChar char="•"/>
            </a:pPr>
            <a:r>
              <a:rPr lang="zh-CN" altLang="en-US" sz="2000" dirty="0">
                <a:latin typeface="Arial" panose="020B0604020202020204" pitchFamily="34" charset="0"/>
                <a:ea typeface="汉仪旗黑-55简" panose="00020600040101010101" charset="-122"/>
              </a:rPr>
              <a:t>遵守工作程序和指导书以保持顾客产品质量。使其意识到他们在产品质量保证中的重要职责。我们强调，任何由于不小心引起的错误是不允许的并且不能重复发生，因为那样将会给顾客带来不必要的损失。因此我们把给顾客造成损失的错误展示以教育员工。</a:t>
            </a:r>
            <a:r>
              <a:rPr lang="zh-CN" altLang="en-US" sz="2200" dirty="0">
                <a:latin typeface="Arial" panose="020B0604020202020204" pitchFamily="34" charset="0"/>
                <a:ea typeface="汉仪旗黑-55简" panose="00020600040101010101" charset="-122"/>
              </a:rPr>
              <a:t> </a:t>
            </a:r>
            <a:endParaRPr lang="zh-CN" altLang="en-US" sz="2200" dirty="0">
              <a:latin typeface="Arial" panose="020B0604020202020204" pitchFamily="34" charset="0"/>
              <a:ea typeface="汉仪旗黑-55简" panose="00020600040101010101" charset="-122"/>
            </a:endParaRPr>
          </a:p>
        </p:txBody>
      </p:sp>
      <p:sp>
        <p:nvSpPr>
          <p:cNvPr id="261123" name="矩形 261122"/>
          <p:cNvSpPr/>
          <p:nvPr/>
        </p:nvSpPr>
        <p:spPr>
          <a:xfrm>
            <a:off x="1908175" y="2276475"/>
            <a:ext cx="9144000" cy="0"/>
          </a:xfrm>
          <a:prstGeom prst="rect">
            <a:avLst/>
          </a:prstGeom>
          <a:noFill/>
          <a:ln w="9525">
            <a:noFill/>
          </a:ln>
        </p:spPr>
        <p:txBody>
          <a:bodyPr/>
          <a:p>
            <a:endParaRPr lang="zh-CN" altLang="en-US"/>
          </a:p>
        </p:txBody>
      </p:sp>
      <p:sp>
        <p:nvSpPr>
          <p:cNvPr id="261124" name="矩形 261123"/>
          <p:cNvSpPr/>
          <p:nvPr/>
        </p:nvSpPr>
        <p:spPr>
          <a:xfrm>
            <a:off x="3857625" y="2652713"/>
            <a:ext cx="9144000" cy="0"/>
          </a:xfrm>
          <a:prstGeom prst="rect">
            <a:avLst/>
          </a:prstGeom>
          <a:noFill/>
          <a:ln w="9525">
            <a:noFill/>
          </a:ln>
        </p:spPr>
        <p:txBody>
          <a:bodyPr/>
          <a:p>
            <a:endParaRPr lang="zh-CN" altLang="en-US"/>
          </a:p>
        </p:txBody>
      </p:sp>
      <p:grpSp>
        <p:nvGrpSpPr>
          <p:cNvPr id="261125" name="组合 261124"/>
          <p:cNvGrpSpPr/>
          <p:nvPr/>
        </p:nvGrpSpPr>
        <p:grpSpPr>
          <a:xfrm>
            <a:off x="827088" y="2349500"/>
            <a:ext cx="7620000" cy="2209800"/>
            <a:chOff x="-3" y="-3"/>
            <a:chExt cx="4230" cy="1694"/>
          </a:xfrm>
        </p:grpSpPr>
        <p:grpSp>
          <p:nvGrpSpPr>
            <p:cNvPr id="261126" name="组合 261125"/>
            <p:cNvGrpSpPr/>
            <p:nvPr/>
          </p:nvGrpSpPr>
          <p:grpSpPr>
            <a:xfrm>
              <a:off x="0" y="0"/>
              <a:ext cx="4224" cy="1688"/>
              <a:chOff x="0" y="0"/>
              <a:chExt cx="4224" cy="1688"/>
            </a:xfrm>
          </p:grpSpPr>
          <p:grpSp>
            <p:nvGrpSpPr>
              <p:cNvPr id="261127" name="组合 261126"/>
              <p:cNvGrpSpPr/>
              <p:nvPr/>
            </p:nvGrpSpPr>
            <p:grpSpPr>
              <a:xfrm>
                <a:off x="0" y="0"/>
                <a:ext cx="891" cy="422"/>
                <a:chOff x="0" y="0"/>
                <a:chExt cx="891" cy="422"/>
              </a:xfrm>
            </p:grpSpPr>
            <p:sp>
              <p:nvSpPr>
                <p:cNvPr id="261128" name="矩形 261127"/>
                <p:cNvSpPr/>
                <p:nvPr/>
              </p:nvSpPr>
              <p:spPr>
                <a:xfrm>
                  <a:off x="43" y="0"/>
                  <a:ext cx="805" cy="422"/>
                </a:xfrm>
                <a:prstGeom prst="rect">
                  <a:avLst/>
                </a:prstGeom>
                <a:noFill/>
                <a:ln w="9525">
                  <a:noFill/>
                </a:ln>
              </p:spPr>
              <p:txBody>
                <a:bodyPr/>
                <a:p>
                  <a:pPr algn="ctr"/>
                  <a:r>
                    <a:rPr lang="zh-CN" altLang="en-US" sz="2000" dirty="0">
                      <a:latin typeface="Arial" panose="020B0604020202020204" pitchFamily="34" charset="0"/>
                      <a:ea typeface="汉仪文黑-85W" panose="00020600040101010101" charset="-122"/>
                    </a:rPr>
                    <a:t>批次号</a:t>
                  </a:r>
                  <a:endParaRPr lang="zh-CN" altLang="en-US" sz="2000" dirty="0">
                    <a:latin typeface="Arial" panose="020B0604020202020204" pitchFamily="34" charset="0"/>
                    <a:ea typeface="汉仪文黑-85W" panose="00020600040101010101" charset="-122"/>
                  </a:endParaRPr>
                </a:p>
                <a:p>
                  <a:pPr algn="ctr" eaLnBrk="0" hangingPunct="0"/>
                  <a:endParaRPr lang="zh-CN" altLang="en-US" sz="2000" dirty="0">
                    <a:latin typeface="Arial" panose="020B0604020202020204" pitchFamily="34" charset="0"/>
                    <a:ea typeface="汉仪文黑-85W" panose="00020600040101010101" charset="-122"/>
                  </a:endParaRPr>
                </a:p>
              </p:txBody>
            </p:sp>
            <p:sp>
              <p:nvSpPr>
                <p:cNvPr id="261129" name="矩形 261128"/>
                <p:cNvSpPr/>
                <p:nvPr/>
              </p:nvSpPr>
              <p:spPr>
                <a:xfrm>
                  <a:off x="0" y="0"/>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30" name="组合 261129"/>
              <p:cNvGrpSpPr/>
              <p:nvPr/>
            </p:nvGrpSpPr>
            <p:grpSpPr>
              <a:xfrm>
                <a:off x="891" y="0"/>
                <a:ext cx="891" cy="422"/>
                <a:chOff x="891" y="0"/>
                <a:chExt cx="891" cy="422"/>
              </a:xfrm>
            </p:grpSpPr>
            <p:sp>
              <p:nvSpPr>
                <p:cNvPr id="261131" name="矩形 261130"/>
                <p:cNvSpPr/>
                <p:nvPr/>
              </p:nvSpPr>
              <p:spPr>
                <a:xfrm>
                  <a:off x="934" y="0"/>
                  <a:ext cx="805" cy="422"/>
                </a:xfrm>
                <a:prstGeom prst="rect">
                  <a:avLst/>
                </a:prstGeom>
                <a:noFill/>
                <a:ln w="9525">
                  <a:noFill/>
                </a:ln>
              </p:spPr>
              <p:txBody>
                <a:bodyPr/>
                <a:p>
                  <a:pPr algn="ctr"/>
                  <a:r>
                    <a:rPr lang="zh-CN" altLang="en-US" sz="2000" dirty="0">
                      <a:latin typeface="Arial" panose="020B0604020202020204" pitchFamily="34" charset="0"/>
                      <a:ea typeface="汉仪文黑-85W" panose="00020600040101010101" charset="-122"/>
                    </a:rPr>
                    <a:t>库存数量</a:t>
                  </a:r>
                  <a:endParaRPr lang="zh-CN" altLang="en-US" sz="2000" dirty="0">
                    <a:latin typeface="Arial" panose="020B0604020202020204" pitchFamily="34" charset="0"/>
                    <a:ea typeface="汉仪文黑-85W" panose="00020600040101010101" charset="-122"/>
                  </a:endParaRPr>
                </a:p>
                <a:p>
                  <a:pPr algn="ctr" eaLnBrk="0" hangingPunct="0"/>
                  <a:endParaRPr lang="zh-CN" altLang="en-US" sz="2000" dirty="0">
                    <a:latin typeface="Arial" panose="020B0604020202020204" pitchFamily="34" charset="0"/>
                    <a:ea typeface="汉仪文黑-85W" panose="00020600040101010101" charset="-122"/>
                  </a:endParaRPr>
                </a:p>
              </p:txBody>
            </p:sp>
            <p:sp>
              <p:nvSpPr>
                <p:cNvPr id="261132" name="矩形 261131"/>
                <p:cNvSpPr/>
                <p:nvPr/>
              </p:nvSpPr>
              <p:spPr>
                <a:xfrm>
                  <a:off x="891" y="0"/>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33" name="组合 261132"/>
              <p:cNvGrpSpPr/>
              <p:nvPr/>
            </p:nvGrpSpPr>
            <p:grpSpPr>
              <a:xfrm>
                <a:off x="1782" y="0"/>
                <a:ext cx="1118" cy="422"/>
                <a:chOff x="1782" y="0"/>
                <a:chExt cx="1118" cy="422"/>
              </a:xfrm>
            </p:grpSpPr>
            <p:sp>
              <p:nvSpPr>
                <p:cNvPr id="261134" name="矩形 261133"/>
                <p:cNvSpPr/>
                <p:nvPr/>
              </p:nvSpPr>
              <p:spPr>
                <a:xfrm>
                  <a:off x="1825" y="0"/>
                  <a:ext cx="1032" cy="422"/>
                </a:xfrm>
                <a:prstGeom prst="rect">
                  <a:avLst/>
                </a:prstGeom>
                <a:noFill/>
                <a:ln w="9525">
                  <a:noFill/>
                </a:ln>
              </p:spPr>
              <p:txBody>
                <a:bodyPr/>
                <a:p>
                  <a:pPr algn="ctr"/>
                  <a:r>
                    <a:rPr lang="zh-CN" altLang="en-US" sz="2000" dirty="0">
                      <a:latin typeface="Arial" panose="020B0604020202020204" pitchFamily="34" charset="0"/>
                      <a:ea typeface="汉仪文黑-85W" panose="00020600040101010101" charset="-122"/>
                    </a:rPr>
                    <a:t>检查数量</a:t>
                  </a:r>
                  <a:endParaRPr lang="zh-CN" altLang="en-US" sz="2000" dirty="0">
                    <a:latin typeface="Arial" panose="020B0604020202020204" pitchFamily="34" charset="0"/>
                    <a:ea typeface="汉仪文黑-85W" panose="00020600040101010101" charset="-122"/>
                  </a:endParaRPr>
                </a:p>
                <a:p>
                  <a:pPr algn="ctr" eaLnBrk="0" hangingPunct="0"/>
                  <a:endParaRPr lang="zh-CN" altLang="en-US" sz="2000" dirty="0">
                    <a:latin typeface="Arial" panose="020B0604020202020204" pitchFamily="34" charset="0"/>
                    <a:ea typeface="汉仪文黑-85W" panose="00020600040101010101" charset="-122"/>
                  </a:endParaRPr>
                </a:p>
              </p:txBody>
            </p:sp>
            <p:sp>
              <p:nvSpPr>
                <p:cNvPr id="261135" name="矩形 261134"/>
                <p:cNvSpPr/>
                <p:nvPr/>
              </p:nvSpPr>
              <p:spPr>
                <a:xfrm>
                  <a:off x="1782" y="0"/>
                  <a:ext cx="111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36" name="组合 261135"/>
              <p:cNvGrpSpPr/>
              <p:nvPr/>
            </p:nvGrpSpPr>
            <p:grpSpPr>
              <a:xfrm>
                <a:off x="2900" y="0"/>
                <a:ext cx="548" cy="422"/>
                <a:chOff x="2900" y="0"/>
                <a:chExt cx="548" cy="422"/>
              </a:xfrm>
            </p:grpSpPr>
            <p:sp>
              <p:nvSpPr>
                <p:cNvPr id="261137" name="矩形 261136"/>
                <p:cNvSpPr/>
                <p:nvPr/>
              </p:nvSpPr>
              <p:spPr>
                <a:xfrm>
                  <a:off x="2943" y="0"/>
                  <a:ext cx="462" cy="422"/>
                </a:xfrm>
                <a:prstGeom prst="rect">
                  <a:avLst/>
                </a:prstGeom>
                <a:noFill/>
                <a:ln w="9525">
                  <a:noFill/>
                </a:ln>
              </p:spPr>
              <p:txBody>
                <a:bodyPr/>
                <a:p>
                  <a:pPr algn="ctr"/>
                  <a:r>
                    <a:rPr lang="zh-CN" altLang="en-US" sz="2000" dirty="0">
                      <a:latin typeface="Arial" panose="020B0604020202020204" pitchFamily="34" charset="0"/>
                      <a:ea typeface="汉仪旗黑-55简" panose="00020600040101010101" charset="-122"/>
                    </a:rPr>
                    <a:t>状态</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38" name="矩形 261137"/>
                <p:cNvSpPr/>
                <p:nvPr/>
              </p:nvSpPr>
              <p:spPr>
                <a:xfrm>
                  <a:off x="2900" y="0"/>
                  <a:ext cx="54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39" name="组合 261138"/>
              <p:cNvGrpSpPr/>
              <p:nvPr/>
            </p:nvGrpSpPr>
            <p:grpSpPr>
              <a:xfrm>
                <a:off x="3448" y="0"/>
                <a:ext cx="776" cy="422"/>
                <a:chOff x="3448" y="0"/>
                <a:chExt cx="776" cy="422"/>
              </a:xfrm>
            </p:grpSpPr>
            <p:sp>
              <p:nvSpPr>
                <p:cNvPr id="261140" name="矩形 261139"/>
                <p:cNvSpPr/>
                <p:nvPr/>
              </p:nvSpPr>
              <p:spPr>
                <a:xfrm>
                  <a:off x="3491" y="0"/>
                  <a:ext cx="690" cy="422"/>
                </a:xfrm>
                <a:prstGeom prst="rect">
                  <a:avLst/>
                </a:prstGeom>
                <a:noFill/>
                <a:ln w="9525">
                  <a:noFill/>
                </a:ln>
              </p:spPr>
              <p:txBody>
                <a:bodyPr/>
                <a:p>
                  <a:pPr algn="ctr"/>
                  <a:r>
                    <a:rPr lang="zh-CN" altLang="en-US" sz="2000" dirty="0">
                      <a:latin typeface="Arial" panose="020B0604020202020204" pitchFamily="34" charset="0"/>
                      <a:ea typeface="汉仪旗黑-55简" panose="00020600040101010101" charset="-122"/>
                    </a:rPr>
                    <a:t>缺陷数量</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41" name="矩形 261140"/>
                <p:cNvSpPr/>
                <p:nvPr/>
              </p:nvSpPr>
              <p:spPr>
                <a:xfrm>
                  <a:off x="3448" y="0"/>
                  <a:ext cx="776"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42" name="组合 261141"/>
              <p:cNvGrpSpPr/>
              <p:nvPr/>
            </p:nvGrpSpPr>
            <p:grpSpPr>
              <a:xfrm>
                <a:off x="0" y="422"/>
                <a:ext cx="891" cy="422"/>
                <a:chOff x="0" y="422"/>
                <a:chExt cx="891" cy="422"/>
              </a:xfrm>
            </p:grpSpPr>
            <p:sp>
              <p:nvSpPr>
                <p:cNvPr id="261143" name="矩形 261142"/>
                <p:cNvSpPr/>
                <p:nvPr/>
              </p:nvSpPr>
              <p:spPr>
                <a:xfrm>
                  <a:off x="43" y="422"/>
                  <a:ext cx="805"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MT001206</a:t>
                  </a:r>
                  <a:endParaRPr lang="en-US" altLang="zh-CN" sz="2000">
                    <a:latin typeface="Arial" panose="020B0604020202020204" pitchFamily="34" charset="0"/>
                    <a:ea typeface="汉仪旗黑-55简" panose="00020600040101010101" charset="-122"/>
                  </a:endParaRPr>
                </a:p>
                <a:p>
                  <a:pPr algn="ctr" eaLnBrk="0" hangingPunct="0"/>
                  <a:endParaRPr lang="zh-CN" altLang="en-US" sz="2000">
                    <a:latin typeface="Arial" panose="020B0604020202020204" pitchFamily="34" charset="0"/>
                    <a:ea typeface="汉仪旗黑-55简" panose="00020600040101010101" charset="-122"/>
                  </a:endParaRPr>
                </a:p>
              </p:txBody>
            </p:sp>
            <p:sp>
              <p:nvSpPr>
                <p:cNvPr id="261144" name="矩形 261143"/>
                <p:cNvSpPr/>
                <p:nvPr/>
              </p:nvSpPr>
              <p:spPr>
                <a:xfrm>
                  <a:off x="0" y="422"/>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45" name="组合 261144"/>
              <p:cNvGrpSpPr/>
              <p:nvPr/>
            </p:nvGrpSpPr>
            <p:grpSpPr>
              <a:xfrm>
                <a:off x="891" y="422"/>
                <a:ext cx="891" cy="422"/>
                <a:chOff x="891" y="422"/>
                <a:chExt cx="891" cy="422"/>
              </a:xfrm>
            </p:grpSpPr>
            <p:sp>
              <p:nvSpPr>
                <p:cNvPr id="261146" name="矩形 261145"/>
                <p:cNvSpPr/>
                <p:nvPr/>
              </p:nvSpPr>
              <p:spPr>
                <a:xfrm>
                  <a:off x="934" y="422"/>
                  <a:ext cx="805"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19308</a:t>
                  </a:r>
                  <a:r>
                    <a:rPr lang="zh-CN" altLang="en-US" sz="2000" dirty="0">
                      <a:latin typeface="Arial" panose="020B0604020202020204" pitchFamily="34" charset="0"/>
                      <a:ea typeface="汉仪旗黑-55简" panose="00020600040101010101" charset="-122"/>
                    </a:rPr>
                    <a:t>片</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47" name="矩形 261146"/>
                <p:cNvSpPr/>
                <p:nvPr/>
              </p:nvSpPr>
              <p:spPr>
                <a:xfrm>
                  <a:off x="891" y="422"/>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48" name="组合 261147"/>
              <p:cNvGrpSpPr/>
              <p:nvPr/>
            </p:nvGrpSpPr>
            <p:grpSpPr>
              <a:xfrm>
                <a:off x="1782" y="422"/>
                <a:ext cx="1118" cy="422"/>
                <a:chOff x="1782" y="422"/>
                <a:chExt cx="1118" cy="422"/>
              </a:xfrm>
            </p:grpSpPr>
            <p:sp>
              <p:nvSpPr>
                <p:cNvPr id="261149" name="矩形 261148"/>
                <p:cNvSpPr/>
                <p:nvPr/>
              </p:nvSpPr>
              <p:spPr>
                <a:xfrm>
                  <a:off x="1825" y="422"/>
                  <a:ext cx="1032"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19308</a:t>
                  </a:r>
                  <a:r>
                    <a:rPr lang="zh-CN" altLang="en-US" sz="2000" dirty="0">
                      <a:latin typeface="Arial" panose="020B0604020202020204" pitchFamily="34" charset="0"/>
                      <a:ea typeface="汉仪旗黑-55简" panose="00020600040101010101" charset="-122"/>
                    </a:rPr>
                    <a:t>片</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50" name="矩形 261149"/>
                <p:cNvSpPr/>
                <p:nvPr/>
              </p:nvSpPr>
              <p:spPr>
                <a:xfrm>
                  <a:off x="1782" y="422"/>
                  <a:ext cx="111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51" name="组合 261150"/>
              <p:cNvGrpSpPr/>
              <p:nvPr/>
            </p:nvGrpSpPr>
            <p:grpSpPr>
              <a:xfrm>
                <a:off x="2900" y="422"/>
                <a:ext cx="548" cy="422"/>
                <a:chOff x="2900" y="422"/>
                <a:chExt cx="548" cy="422"/>
              </a:xfrm>
            </p:grpSpPr>
            <p:sp>
              <p:nvSpPr>
                <p:cNvPr id="261152" name="矩形 261151"/>
                <p:cNvSpPr/>
                <p:nvPr/>
              </p:nvSpPr>
              <p:spPr>
                <a:xfrm>
                  <a:off x="2943" y="422"/>
                  <a:ext cx="462"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OK</a:t>
                  </a:r>
                  <a:endParaRPr lang="en-US" altLang="zh-CN" sz="2000">
                    <a:latin typeface="Arial" panose="020B0604020202020204" pitchFamily="34" charset="0"/>
                    <a:ea typeface="汉仪旗黑-55简" panose="00020600040101010101" charset="-122"/>
                  </a:endParaRPr>
                </a:p>
                <a:p>
                  <a:pPr algn="ctr" eaLnBrk="0" hangingPunct="0"/>
                  <a:endParaRPr lang="zh-CN" altLang="en-US" sz="2000">
                    <a:latin typeface="Arial" panose="020B0604020202020204" pitchFamily="34" charset="0"/>
                    <a:ea typeface="汉仪旗黑-55简" panose="00020600040101010101" charset="-122"/>
                  </a:endParaRPr>
                </a:p>
              </p:txBody>
            </p:sp>
            <p:sp>
              <p:nvSpPr>
                <p:cNvPr id="261153" name="矩形 261152"/>
                <p:cNvSpPr/>
                <p:nvPr/>
              </p:nvSpPr>
              <p:spPr>
                <a:xfrm>
                  <a:off x="2900" y="422"/>
                  <a:ext cx="54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54" name="组合 261153"/>
              <p:cNvGrpSpPr/>
              <p:nvPr/>
            </p:nvGrpSpPr>
            <p:grpSpPr>
              <a:xfrm>
                <a:off x="3448" y="422"/>
                <a:ext cx="776" cy="422"/>
                <a:chOff x="3448" y="422"/>
                <a:chExt cx="776" cy="422"/>
              </a:xfrm>
            </p:grpSpPr>
            <p:sp>
              <p:nvSpPr>
                <p:cNvPr id="261155" name="矩形 261154"/>
                <p:cNvSpPr/>
                <p:nvPr/>
              </p:nvSpPr>
              <p:spPr>
                <a:xfrm>
                  <a:off x="3491" y="422"/>
                  <a:ext cx="690"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0</a:t>
                  </a:r>
                  <a:endParaRPr lang="en-US" altLang="zh-CN" sz="200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56" name="矩形 261155"/>
                <p:cNvSpPr/>
                <p:nvPr/>
              </p:nvSpPr>
              <p:spPr>
                <a:xfrm>
                  <a:off x="3448" y="422"/>
                  <a:ext cx="776"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57" name="组合 261156"/>
              <p:cNvGrpSpPr/>
              <p:nvPr/>
            </p:nvGrpSpPr>
            <p:grpSpPr>
              <a:xfrm>
                <a:off x="0" y="844"/>
                <a:ext cx="891" cy="422"/>
                <a:chOff x="0" y="844"/>
                <a:chExt cx="891" cy="422"/>
              </a:xfrm>
            </p:grpSpPr>
            <p:sp>
              <p:nvSpPr>
                <p:cNvPr id="261158" name="矩形 261157"/>
                <p:cNvSpPr/>
                <p:nvPr/>
              </p:nvSpPr>
              <p:spPr>
                <a:xfrm>
                  <a:off x="43" y="844"/>
                  <a:ext cx="805"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MT001208</a:t>
                  </a:r>
                  <a:endParaRPr lang="en-US" altLang="zh-CN" sz="2000">
                    <a:latin typeface="Arial" panose="020B0604020202020204" pitchFamily="34" charset="0"/>
                    <a:ea typeface="汉仪旗黑-55简" panose="00020600040101010101" charset="-122"/>
                  </a:endParaRPr>
                </a:p>
                <a:p>
                  <a:pPr algn="ctr" eaLnBrk="0" hangingPunct="0"/>
                  <a:endParaRPr lang="zh-CN" altLang="en-US" sz="2000">
                    <a:latin typeface="Arial" panose="020B0604020202020204" pitchFamily="34" charset="0"/>
                    <a:ea typeface="汉仪旗黑-55简" panose="00020600040101010101" charset="-122"/>
                  </a:endParaRPr>
                </a:p>
              </p:txBody>
            </p:sp>
            <p:sp>
              <p:nvSpPr>
                <p:cNvPr id="261159" name="矩形 261158"/>
                <p:cNvSpPr/>
                <p:nvPr/>
              </p:nvSpPr>
              <p:spPr>
                <a:xfrm>
                  <a:off x="0" y="844"/>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60" name="组合 261159"/>
              <p:cNvGrpSpPr/>
              <p:nvPr/>
            </p:nvGrpSpPr>
            <p:grpSpPr>
              <a:xfrm>
                <a:off x="891" y="844"/>
                <a:ext cx="891" cy="422"/>
                <a:chOff x="891" y="844"/>
                <a:chExt cx="891" cy="422"/>
              </a:xfrm>
            </p:grpSpPr>
            <p:sp>
              <p:nvSpPr>
                <p:cNvPr id="261161" name="矩形 261160"/>
                <p:cNvSpPr/>
                <p:nvPr/>
              </p:nvSpPr>
              <p:spPr>
                <a:xfrm>
                  <a:off x="934" y="844"/>
                  <a:ext cx="805"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14274</a:t>
                  </a:r>
                  <a:r>
                    <a:rPr lang="zh-CN" altLang="en-US" sz="2000" dirty="0">
                      <a:latin typeface="Arial" panose="020B0604020202020204" pitchFamily="34" charset="0"/>
                      <a:ea typeface="汉仪旗黑-55简" panose="00020600040101010101" charset="-122"/>
                    </a:rPr>
                    <a:t>片</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62" name="矩形 261161"/>
                <p:cNvSpPr/>
                <p:nvPr/>
              </p:nvSpPr>
              <p:spPr>
                <a:xfrm>
                  <a:off x="891" y="844"/>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63" name="组合 261162"/>
              <p:cNvGrpSpPr/>
              <p:nvPr/>
            </p:nvGrpSpPr>
            <p:grpSpPr>
              <a:xfrm>
                <a:off x="1782" y="844"/>
                <a:ext cx="1118" cy="422"/>
                <a:chOff x="1782" y="844"/>
                <a:chExt cx="1118" cy="422"/>
              </a:xfrm>
            </p:grpSpPr>
            <p:sp>
              <p:nvSpPr>
                <p:cNvPr id="261164" name="矩形 261163"/>
                <p:cNvSpPr/>
                <p:nvPr/>
              </p:nvSpPr>
              <p:spPr>
                <a:xfrm>
                  <a:off x="1825" y="844"/>
                  <a:ext cx="1032"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14274</a:t>
                  </a:r>
                  <a:r>
                    <a:rPr lang="zh-CN" altLang="en-US" sz="2000" dirty="0">
                      <a:latin typeface="Arial" panose="020B0604020202020204" pitchFamily="34" charset="0"/>
                      <a:ea typeface="汉仪旗黑-55简" panose="00020600040101010101" charset="-122"/>
                    </a:rPr>
                    <a:t>片</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65" name="矩形 261164"/>
                <p:cNvSpPr/>
                <p:nvPr/>
              </p:nvSpPr>
              <p:spPr>
                <a:xfrm>
                  <a:off x="1782" y="844"/>
                  <a:ext cx="111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66" name="组合 261165"/>
              <p:cNvGrpSpPr/>
              <p:nvPr/>
            </p:nvGrpSpPr>
            <p:grpSpPr>
              <a:xfrm>
                <a:off x="2900" y="844"/>
                <a:ext cx="548" cy="422"/>
                <a:chOff x="2900" y="844"/>
                <a:chExt cx="548" cy="422"/>
              </a:xfrm>
            </p:grpSpPr>
            <p:sp>
              <p:nvSpPr>
                <p:cNvPr id="261167" name="矩形 261166"/>
                <p:cNvSpPr/>
                <p:nvPr/>
              </p:nvSpPr>
              <p:spPr>
                <a:xfrm>
                  <a:off x="2943" y="844"/>
                  <a:ext cx="462"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OK</a:t>
                  </a:r>
                  <a:endParaRPr lang="en-US" altLang="zh-CN" sz="2000">
                    <a:latin typeface="Arial" panose="020B0604020202020204" pitchFamily="34" charset="0"/>
                    <a:ea typeface="汉仪旗黑-55简" panose="00020600040101010101" charset="-122"/>
                  </a:endParaRPr>
                </a:p>
                <a:p>
                  <a:pPr algn="ctr" eaLnBrk="0" hangingPunct="0"/>
                  <a:endParaRPr lang="zh-CN" altLang="en-US" sz="2000">
                    <a:latin typeface="Arial" panose="020B0604020202020204" pitchFamily="34" charset="0"/>
                    <a:ea typeface="汉仪旗黑-55简" panose="00020600040101010101" charset="-122"/>
                  </a:endParaRPr>
                </a:p>
              </p:txBody>
            </p:sp>
            <p:sp>
              <p:nvSpPr>
                <p:cNvPr id="261168" name="矩形 261167"/>
                <p:cNvSpPr/>
                <p:nvPr/>
              </p:nvSpPr>
              <p:spPr>
                <a:xfrm>
                  <a:off x="2900" y="844"/>
                  <a:ext cx="54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69" name="组合 261168"/>
              <p:cNvGrpSpPr/>
              <p:nvPr/>
            </p:nvGrpSpPr>
            <p:grpSpPr>
              <a:xfrm>
                <a:off x="3448" y="844"/>
                <a:ext cx="776" cy="422"/>
                <a:chOff x="3448" y="844"/>
                <a:chExt cx="776" cy="422"/>
              </a:xfrm>
            </p:grpSpPr>
            <p:sp>
              <p:nvSpPr>
                <p:cNvPr id="261170" name="矩形 261169"/>
                <p:cNvSpPr/>
                <p:nvPr/>
              </p:nvSpPr>
              <p:spPr>
                <a:xfrm>
                  <a:off x="3491" y="844"/>
                  <a:ext cx="690"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0</a:t>
                  </a:r>
                  <a:endParaRPr lang="en-US" altLang="zh-CN" sz="200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71" name="矩形 261170"/>
                <p:cNvSpPr/>
                <p:nvPr/>
              </p:nvSpPr>
              <p:spPr>
                <a:xfrm>
                  <a:off x="3448" y="844"/>
                  <a:ext cx="776"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72" name="组合 261171"/>
              <p:cNvGrpSpPr/>
              <p:nvPr/>
            </p:nvGrpSpPr>
            <p:grpSpPr>
              <a:xfrm>
                <a:off x="0" y="1266"/>
                <a:ext cx="891" cy="422"/>
                <a:chOff x="0" y="1266"/>
                <a:chExt cx="891" cy="422"/>
              </a:xfrm>
            </p:grpSpPr>
            <p:sp>
              <p:nvSpPr>
                <p:cNvPr id="261173" name="矩形 261172"/>
                <p:cNvSpPr/>
                <p:nvPr/>
              </p:nvSpPr>
              <p:spPr>
                <a:xfrm>
                  <a:off x="43" y="1266"/>
                  <a:ext cx="805" cy="422"/>
                </a:xfrm>
                <a:prstGeom prst="rect">
                  <a:avLst/>
                </a:prstGeom>
                <a:noFill/>
                <a:ln w="9525">
                  <a:noFill/>
                </a:ln>
              </p:spPr>
              <p:txBody>
                <a:bodyPr/>
                <a:p>
                  <a:pPr algn="ctr"/>
                  <a:r>
                    <a:rPr lang="zh-CN" altLang="en-US" sz="2000" dirty="0">
                      <a:latin typeface="Arial" panose="020B0604020202020204" pitchFamily="34" charset="0"/>
                      <a:ea typeface="汉仪旗黑-55简" panose="00020600040101010101" charset="-122"/>
                    </a:rPr>
                    <a:t>总计</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74" name="矩形 261173"/>
                <p:cNvSpPr/>
                <p:nvPr/>
              </p:nvSpPr>
              <p:spPr>
                <a:xfrm>
                  <a:off x="0" y="1266"/>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75" name="组合 261174"/>
              <p:cNvGrpSpPr/>
              <p:nvPr/>
            </p:nvGrpSpPr>
            <p:grpSpPr>
              <a:xfrm>
                <a:off x="891" y="1266"/>
                <a:ext cx="891" cy="422"/>
                <a:chOff x="891" y="1266"/>
                <a:chExt cx="891" cy="422"/>
              </a:xfrm>
            </p:grpSpPr>
            <p:sp>
              <p:nvSpPr>
                <p:cNvPr id="261176" name="矩形 261175"/>
                <p:cNvSpPr/>
                <p:nvPr/>
              </p:nvSpPr>
              <p:spPr>
                <a:xfrm>
                  <a:off x="934" y="1266"/>
                  <a:ext cx="805" cy="422"/>
                </a:xfrm>
                <a:prstGeom prst="rect">
                  <a:avLst/>
                </a:prstGeom>
                <a:noFill/>
                <a:ln w="9525">
                  <a:noFill/>
                </a:ln>
              </p:spPr>
              <p:txBody>
                <a:bodyPr/>
                <a:p>
                  <a:pPr defTabSz="914400">
                    <a:tabLst>
                      <a:tab pos="523875" algn="ctr"/>
                    </a:tabLst>
                  </a:pPr>
                  <a:r>
                    <a:rPr lang="zh-CN" altLang="en-US" sz="2000" dirty="0">
                      <a:latin typeface="Arial" panose="020B0604020202020204" pitchFamily="34" charset="0"/>
                      <a:ea typeface="汉仪旗黑-55简" panose="00020600040101010101" charset="-122"/>
                    </a:rPr>
                    <a:t>	</a:t>
                  </a:r>
                  <a:r>
                    <a:rPr lang="en-US" altLang="zh-CN" sz="2000">
                      <a:latin typeface="Arial" panose="020B0604020202020204" pitchFamily="34" charset="0"/>
                      <a:ea typeface="汉仪旗黑-55简" panose="00020600040101010101" charset="-122"/>
                    </a:rPr>
                    <a:t>33582</a:t>
                  </a:r>
                  <a:r>
                    <a:rPr lang="zh-CN" altLang="en-US" sz="2000" dirty="0">
                      <a:latin typeface="Arial" panose="020B0604020202020204" pitchFamily="34" charset="0"/>
                      <a:ea typeface="汉仪旗黑-55简" panose="00020600040101010101" charset="-122"/>
                    </a:rPr>
                    <a:t>片</a:t>
                  </a:r>
                  <a:endParaRPr lang="zh-CN" altLang="en-US" sz="2000" dirty="0">
                    <a:latin typeface="Arial" panose="020B0604020202020204" pitchFamily="34" charset="0"/>
                    <a:ea typeface="汉仪旗黑-55简" panose="00020600040101010101" charset="-122"/>
                  </a:endParaRPr>
                </a:p>
                <a:p>
                  <a:pPr defTabSz="914400" eaLnBrk="0" hangingPunct="0">
                    <a:tabLst>
                      <a:tab pos="523875" algn="ctr"/>
                    </a:tabLst>
                  </a:pPr>
                  <a:endParaRPr lang="zh-CN" altLang="en-US" sz="2000" dirty="0">
                    <a:latin typeface="Arial" panose="020B0604020202020204" pitchFamily="34" charset="0"/>
                    <a:ea typeface="汉仪旗黑-55简" panose="00020600040101010101" charset="-122"/>
                  </a:endParaRPr>
                </a:p>
              </p:txBody>
            </p:sp>
            <p:sp>
              <p:nvSpPr>
                <p:cNvPr id="261177" name="矩形 261176"/>
                <p:cNvSpPr/>
                <p:nvPr/>
              </p:nvSpPr>
              <p:spPr>
                <a:xfrm>
                  <a:off x="891" y="1266"/>
                  <a:ext cx="891"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78" name="组合 261177"/>
              <p:cNvGrpSpPr/>
              <p:nvPr/>
            </p:nvGrpSpPr>
            <p:grpSpPr>
              <a:xfrm>
                <a:off x="1782" y="1266"/>
                <a:ext cx="1118" cy="422"/>
                <a:chOff x="1782" y="1266"/>
                <a:chExt cx="1118" cy="422"/>
              </a:xfrm>
            </p:grpSpPr>
            <p:sp>
              <p:nvSpPr>
                <p:cNvPr id="261179" name="矩形 261178"/>
                <p:cNvSpPr/>
                <p:nvPr/>
              </p:nvSpPr>
              <p:spPr>
                <a:xfrm>
                  <a:off x="1825" y="1266"/>
                  <a:ext cx="1032"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33582</a:t>
                  </a:r>
                  <a:r>
                    <a:rPr lang="zh-CN" altLang="en-US" sz="2000" dirty="0">
                      <a:latin typeface="Arial" panose="020B0604020202020204" pitchFamily="34" charset="0"/>
                      <a:ea typeface="汉仪旗黑-55简" panose="00020600040101010101" charset="-122"/>
                    </a:rPr>
                    <a:t>片</a:t>
                  </a:r>
                  <a:endParaRPr lang="zh-CN" altLang="en-US" sz="2000" dirty="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80" name="矩形 261179"/>
                <p:cNvSpPr/>
                <p:nvPr/>
              </p:nvSpPr>
              <p:spPr>
                <a:xfrm>
                  <a:off x="1782" y="1266"/>
                  <a:ext cx="111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81" name="组合 261180"/>
              <p:cNvGrpSpPr/>
              <p:nvPr/>
            </p:nvGrpSpPr>
            <p:grpSpPr>
              <a:xfrm>
                <a:off x="2900" y="1266"/>
                <a:ext cx="548" cy="422"/>
                <a:chOff x="2900" y="1266"/>
                <a:chExt cx="548" cy="422"/>
              </a:xfrm>
            </p:grpSpPr>
            <p:sp>
              <p:nvSpPr>
                <p:cNvPr id="261182" name="矩形 261181"/>
                <p:cNvSpPr/>
                <p:nvPr/>
              </p:nvSpPr>
              <p:spPr>
                <a:xfrm>
                  <a:off x="2943" y="1266"/>
                  <a:ext cx="462"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OK</a:t>
                  </a:r>
                  <a:endParaRPr lang="en-US" altLang="zh-CN" sz="2000">
                    <a:latin typeface="Arial" panose="020B0604020202020204" pitchFamily="34" charset="0"/>
                    <a:ea typeface="汉仪旗黑-55简" panose="00020600040101010101" charset="-122"/>
                  </a:endParaRPr>
                </a:p>
                <a:p>
                  <a:pPr algn="ctr" eaLnBrk="0" hangingPunct="0"/>
                  <a:endParaRPr lang="zh-CN" altLang="en-US" sz="2000">
                    <a:latin typeface="Arial" panose="020B0604020202020204" pitchFamily="34" charset="0"/>
                    <a:ea typeface="汉仪旗黑-55简" panose="00020600040101010101" charset="-122"/>
                  </a:endParaRPr>
                </a:p>
              </p:txBody>
            </p:sp>
            <p:sp>
              <p:nvSpPr>
                <p:cNvPr id="261183" name="矩形 261182"/>
                <p:cNvSpPr/>
                <p:nvPr/>
              </p:nvSpPr>
              <p:spPr>
                <a:xfrm>
                  <a:off x="2900" y="1266"/>
                  <a:ext cx="548"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nvGrpSpPr>
              <p:cNvPr id="261184" name="组合 261183"/>
              <p:cNvGrpSpPr/>
              <p:nvPr/>
            </p:nvGrpSpPr>
            <p:grpSpPr>
              <a:xfrm>
                <a:off x="3448" y="1266"/>
                <a:ext cx="776" cy="422"/>
                <a:chOff x="3448" y="1266"/>
                <a:chExt cx="776" cy="422"/>
              </a:xfrm>
            </p:grpSpPr>
            <p:sp>
              <p:nvSpPr>
                <p:cNvPr id="261185" name="矩形 261184"/>
                <p:cNvSpPr/>
                <p:nvPr/>
              </p:nvSpPr>
              <p:spPr>
                <a:xfrm>
                  <a:off x="3491" y="1266"/>
                  <a:ext cx="690" cy="422"/>
                </a:xfrm>
                <a:prstGeom prst="rect">
                  <a:avLst/>
                </a:prstGeom>
                <a:noFill/>
                <a:ln w="9525">
                  <a:noFill/>
                </a:ln>
              </p:spPr>
              <p:txBody>
                <a:bodyPr/>
                <a:p>
                  <a:pPr algn="ctr"/>
                  <a:r>
                    <a:rPr lang="en-US" altLang="zh-CN" sz="2000">
                      <a:latin typeface="Arial" panose="020B0604020202020204" pitchFamily="34" charset="0"/>
                      <a:ea typeface="汉仪旗黑-55简" panose="00020600040101010101" charset="-122"/>
                    </a:rPr>
                    <a:t>0</a:t>
                  </a:r>
                  <a:endParaRPr lang="en-US" altLang="zh-CN" sz="2000">
                    <a:latin typeface="Arial" panose="020B0604020202020204" pitchFamily="34" charset="0"/>
                    <a:ea typeface="汉仪旗黑-55简" panose="00020600040101010101" charset="-122"/>
                  </a:endParaRPr>
                </a:p>
                <a:p>
                  <a:pPr algn="ctr" eaLnBrk="0" hangingPunct="0"/>
                  <a:endParaRPr lang="zh-CN" altLang="en-US" sz="2000" dirty="0">
                    <a:latin typeface="Arial" panose="020B0604020202020204" pitchFamily="34" charset="0"/>
                    <a:ea typeface="汉仪旗黑-55简" panose="00020600040101010101" charset="-122"/>
                  </a:endParaRPr>
                </a:p>
              </p:txBody>
            </p:sp>
            <p:sp>
              <p:nvSpPr>
                <p:cNvPr id="261186" name="矩形 261185"/>
                <p:cNvSpPr/>
                <p:nvPr/>
              </p:nvSpPr>
              <p:spPr>
                <a:xfrm>
                  <a:off x="3448" y="1266"/>
                  <a:ext cx="776" cy="422"/>
                </a:xfrm>
                <a:prstGeom prst="rect">
                  <a:avLst/>
                </a:prstGeom>
                <a:noFill/>
                <a:ln w="7" cap="flat" cmpd="sng">
                  <a:solidFill>
                    <a:srgbClr val="A0A0A0"/>
                  </a:solidFill>
                  <a:prstDash val="solid"/>
                  <a:miter/>
                  <a:headEnd type="none" w="med" len="med"/>
                  <a:tailEnd type="none" w="med" len="med"/>
                </a:ln>
              </p:spPr>
              <p:txBody>
                <a:bodyPr/>
                <a:p>
                  <a:endParaRPr lang="zh-CN" altLang="en-US"/>
                </a:p>
              </p:txBody>
            </p:sp>
          </p:grpSp>
        </p:grpSp>
        <p:sp>
          <p:nvSpPr>
            <p:cNvPr id="261187" name="矩形 261186"/>
            <p:cNvSpPr/>
            <p:nvPr/>
          </p:nvSpPr>
          <p:spPr>
            <a:xfrm>
              <a:off x="-3" y="-3"/>
              <a:ext cx="4230" cy="1694"/>
            </a:xfrm>
            <a:prstGeom prst="rect">
              <a:avLst/>
            </a:prstGeom>
            <a:noFill/>
            <a:ln w="11112" cap="flat" cmpd="sng">
              <a:solidFill>
                <a:srgbClr val="A0A0A0"/>
              </a:solidFill>
              <a:prstDash val="solid"/>
              <a:miter/>
              <a:headEnd type="none" w="med" len="med"/>
              <a:tailEnd type="none" w="med" len="med"/>
            </a:ln>
          </p:spPr>
          <p:txBody>
            <a:bodyPr/>
            <a:p>
              <a:endParaRPr lang="zh-CN" altLang="en-US"/>
            </a:p>
          </p:txBody>
        </p:sp>
      </p:grpSp>
      <p:sp>
        <p:nvSpPr>
          <p:cNvPr id="261188" name="文本框 261187"/>
          <p:cNvSpPr txBox="1"/>
          <p:nvPr/>
        </p:nvSpPr>
        <p:spPr>
          <a:xfrm>
            <a:off x="2339975" y="765175"/>
            <a:ext cx="4319588" cy="460375"/>
          </a:xfrm>
          <a:prstGeom prst="rect">
            <a:avLst/>
          </a:prstGeom>
          <a:noFill/>
          <a:ln w="9525">
            <a:noFill/>
          </a:ln>
        </p:spPr>
        <p:txBody>
          <a:bodyPr>
            <a:spAutoFit/>
          </a:bodyPr>
          <a:p>
            <a:pPr>
              <a:spcBef>
                <a:spcPct val="50000"/>
              </a:spcBef>
            </a:pPr>
            <a:r>
              <a:rPr lang="en-US" altLang="zh-CN" sz="2400" i="1">
                <a:solidFill>
                  <a:srgbClr val="FFFF00"/>
                </a:solidFill>
                <a:latin typeface="Arial" panose="020B0604020202020204" pitchFamily="34" charset="0"/>
                <a:ea typeface="汉仪文黑-85W" panose="00020600040101010101" charset="-122"/>
              </a:rPr>
              <a:t>D3</a:t>
            </a:r>
            <a:r>
              <a:rPr lang="zh-CN" altLang="en-US" sz="2400" i="1" dirty="0">
                <a:solidFill>
                  <a:srgbClr val="FFFF00"/>
                </a:solidFill>
                <a:latin typeface="Arial" panose="020B0604020202020204" pitchFamily="34" charset="0"/>
                <a:ea typeface="汉仪文黑-85W" panose="00020600040101010101" charset="-122"/>
              </a:rPr>
              <a:t>、临时纠正措施如下 </a:t>
            </a:r>
            <a:r>
              <a:rPr lang="zh-CN" altLang="en-US" sz="2400" dirty="0">
                <a:solidFill>
                  <a:srgbClr val="FFFF00"/>
                </a:solidFill>
                <a:latin typeface="Arial" panose="020B0604020202020204" pitchFamily="34" charset="0"/>
                <a:ea typeface="汉仪文黑-85W" panose="00020600040101010101" charset="-122"/>
              </a:rPr>
              <a:t> </a:t>
            </a:r>
            <a:endParaRPr lang="zh-TW" altLang="en-US" sz="2400" dirty="0">
              <a:solidFill>
                <a:srgbClr val="FFFF00"/>
              </a:solidFill>
              <a:latin typeface="Arial" panose="020B0604020202020204" pitchFamily="34" charset="0"/>
              <a:ea typeface="汉仪文黑-85W" panose="00020600040101010101" charset="-122"/>
            </a:endParaRPr>
          </a:p>
        </p:txBody>
      </p:sp>
      <p:sp>
        <p:nvSpPr>
          <p:cNvPr id="261189"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矩形 262145"/>
          <p:cNvSpPr/>
          <p:nvPr/>
        </p:nvSpPr>
        <p:spPr>
          <a:xfrm>
            <a:off x="323850" y="476250"/>
            <a:ext cx="7620000" cy="909320"/>
          </a:xfrm>
          <a:prstGeom prst="rect">
            <a:avLst/>
          </a:prstGeom>
          <a:noFill/>
          <a:ln w="9525">
            <a:noFill/>
          </a:ln>
        </p:spPr>
        <p:txBody>
          <a:bodyPr>
            <a:spAutoFit/>
          </a:bodyPr>
          <a:p>
            <a:pPr algn="ctr" eaLnBrk="0" hangingPunct="0">
              <a:lnSpc>
                <a:spcPct val="95000"/>
              </a:lnSpc>
            </a:pPr>
            <a:r>
              <a:rPr lang="en-US" altLang="zh-CN" sz="2800" i="1">
                <a:solidFill>
                  <a:srgbClr val="FFFF00"/>
                </a:solidFill>
                <a:latin typeface="Arial" panose="020B0604020202020204" pitchFamily="34" charset="0"/>
                <a:ea typeface="汉仪文黑-85W" panose="00020600040101010101" charset="-122"/>
              </a:rPr>
              <a:t>D4</a:t>
            </a:r>
            <a:r>
              <a:rPr lang="zh-CN" altLang="en-US" sz="2800" i="1">
                <a:solidFill>
                  <a:srgbClr val="FFFF00"/>
                </a:solidFill>
                <a:latin typeface="Arial" panose="020B0604020202020204" pitchFamily="34" charset="0"/>
                <a:ea typeface="汉仪文黑-85W" panose="00020600040101010101" charset="-122"/>
              </a:rPr>
              <a:t>、</a:t>
            </a:r>
            <a:r>
              <a:rPr lang="zh-CN" altLang="en-US" sz="2800" i="1" dirty="0">
                <a:solidFill>
                  <a:srgbClr val="FFFF00"/>
                </a:solidFill>
                <a:latin typeface="Arial" panose="020B0604020202020204" pitchFamily="34" charset="0"/>
                <a:ea typeface="汉仪文黑-85W" panose="00020600040101010101" charset="-122"/>
              </a:rPr>
              <a:t>通过失效树（</a:t>
            </a:r>
            <a:r>
              <a:rPr lang="en-US" altLang="zh-CN" sz="2800" i="1">
                <a:solidFill>
                  <a:srgbClr val="FFFF00"/>
                </a:solidFill>
                <a:latin typeface="Arial" panose="020B0604020202020204" pitchFamily="34" charset="0"/>
                <a:ea typeface="汉仪文黑-85W" panose="00020600040101010101" charset="-122"/>
              </a:rPr>
              <a:t>FTA</a:t>
            </a:r>
            <a:r>
              <a:rPr lang="zh-CN" altLang="en-US" sz="2800" i="1" dirty="0">
                <a:solidFill>
                  <a:srgbClr val="FFFF00"/>
                </a:solidFill>
                <a:latin typeface="Arial" panose="020B0604020202020204" pitchFamily="34" charset="0"/>
                <a:ea typeface="汉仪文黑-85W" panose="00020600040101010101" charset="-122"/>
              </a:rPr>
              <a:t>）的</a:t>
            </a:r>
            <a:endParaRPr lang="zh-CN" altLang="en-US" sz="2800" i="1" dirty="0">
              <a:solidFill>
                <a:srgbClr val="FFFF00"/>
              </a:solidFill>
              <a:latin typeface="Arial" panose="020B0604020202020204" pitchFamily="34" charset="0"/>
              <a:ea typeface="汉仪文黑-85W" panose="00020600040101010101" charset="-122"/>
            </a:endParaRPr>
          </a:p>
          <a:p>
            <a:pPr algn="ctr" eaLnBrk="0" hangingPunct="0">
              <a:lnSpc>
                <a:spcPct val="95000"/>
              </a:lnSpc>
            </a:pPr>
            <a:r>
              <a:rPr lang="zh-CN" altLang="en-US" sz="2800" i="1" dirty="0">
                <a:solidFill>
                  <a:srgbClr val="FFFF00"/>
                </a:solidFill>
                <a:latin typeface="Arial" panose="020B0604020202020204" pitchFamily="34" charset="0"/>
                <a:ea typeface="汉仪文黑-85W" panose="00020600040101010101" charset="-122"/>
              </a:rPr>
              <a:t>方法确定根本原因</a:t>
            </a:r>
            <a:endParaRPr lang="zh-CN" altLang="en-US" sz="2800" i="1" dirty="0">
              <a:solidFill>
                <a:srgbClr val="FFFF00"/>
              </a:solidFill>
              <a:latin typeface="Arial" panose="020B0604020202020204" pitchFamily="34" charset="0"/>
              <a:ea typeface="汉仪文黑-85W" panose="00020600040101010101" charset="-122"/>
            </a:endParaRPr>
          </a:p>
        </p:txBody>
      </p:sp>
      <p:sp>
        <p:nvSpPr>
          <p:cNvPr id="262147" name="矩形 262146"/>
          <p:cNvSpPr/>
          <p:nvPr/>
        </p:nvSpPr>
        <p:spPr>
          <a:xfrm>
            <a:off x="2686050" y="2795588"/>
            <a:ext cx="9144000" cy="0"/>
          </a:xfrm>
          <a:prstGeom prst="rect">
            <a:avLst/>
          </a:prstGeom>
          <a:noFill/>
          <a:ln w="9525">
            <a:noFill/>
          </a:ln>
        </p:spPr>
        <p:txBody>
          <a:bodyPr/>
          <a:p>
            <a:endParaRPr lang="zh-CN" altLang="en-US"/>
          </a:p>
        </p:txBody>
      </p:sp>
      <p:sp>
        <p:nvSpPr>
          <p:cNvPr id="262148" name="矩形 262147"/>
          <p:cNvSpPr/>
          <p:nvPr/>
        </p:nvSpPr>
        <p:spPr>
          <a:xfrm>
            <a:off x="3857625" y="2652713"/>
            <a:ext cx="9144000" cy="0"/>
          </a:xfrm>
          <a:prstGeom prst="rect">
            <a:avLst/>
          </a:prstGeom>
          <a:noFill/>
          <a:ln w="9525">
            <a:noFill/>
          </a:ln>
        </p:spPr>
        <p:txBody>
          <a:bodyPr/>
          <a:p>
            <a:endParaRPr lang="zh-CN" altLang="en-US"/>
          </a:p>
        </p:txBody>
      </p:sp>
      <p:sp>
        <p:nvSpPr>
          <p:cNvPr id="262149" name="矩形 262148"/>
          <p:cNvSpPr/>
          <p:nvPr/>
        </p:nvSpPr>
        <p:spPr>
          <a:xfrm>
            <a:off x="2847975" y="2714625"/>
            <a:ext cx="9144000" cy="0"/>
          </a:xfrm>
          <a:prstGeom prst="rect">
            <a:avLst/>
          </a:prstGeom>
          <a:noFill/>
          <a:ln w="9525">
            <a:noFill/>
          </a:ln>
        </p:spPr>
        <p:txBody>
          <a:bodyPr/>
          <a:p>
            <a:endParaRPr lang="zh-CN" altLang="en-US"/>
          </a:p>
        </p:txBody>
      </p:sp>
      <p:sp>
        <p:nvSpPr>
          <p:cNvPr id="262150" name="矩形 262149"/>
          <p:cNvSpPr/>
          <p:nvPr/>
        </p:nvSpPr>
        <p:spPr>
          <a:xfrm>
            <a:off x="914400" y="5181600"/>
            <a:ext cx="9144000" cy="675640"/>
          </a:xfrm>
          <a:prstGeom prst="rect">
            <a:avLst/>
          </a:prstGeom>
          <a:noFill/>
          <a:ln w="9525">
            <a:noFill/>
          </a:ln>
        </p:spPr>
        <p:txBody>
          <a:bodyPr>
            <a:spAutoFit/>
          </a:bodyPr>
          <a:p>
            <a:pPr algn="just"/>
            <a:r>
              <a:rPr lang="zh-CN" altLang="en-US" sz="1400" b="0" dirty="0">
                <a:latin typeface="Arial" panose="020B0604020202020204" pitchFamily="34" charset="0"/>
                <a:ea typeface="汉仪旗黑-55简" panose="00020600040101010101" charset="-122"/>
              </a:rPr>
              <a:t> </a:t>
            </a:r>
            <a:endParaRPr lang="zh-CN" altLang="en-US" sz="1000" b="0" dirty="0">
              <a:latin typeface="Arial" panose="020B0604020202020204" pitchFamily="34" charset="0"/>
              <a:ea typeface="汉仪旗黑-55简" panose="00020600040101010101" charset="-122"/>
            </a:endParaRPr>
          </a:p>
          <a:p>
            <a:pPr eaLnBrk="0" hangingPunct="0"/>
            <a:endParaRPr lang="zh-CN" altLang="en-US" sz="2400" b="0" dirty="0">
              <a:latin typeface="Arial" panose="020B0604020202020204" pitchFamily="34" charset="0"/>
              <a:ea typeface="汉仪旗黑-55简" panose="00020600040101010101" charset="-122"/>
            </a:endParaRPr>
          </a:p>
        </p:txBody>
      </p:sp>
      <p:grpSp>
        <p:nvGrpSpPr>
          <p:cNvPr id="262151" name="组合 262150"/>
          <p:cNvGrpSpPr/>
          <p:nvPr/>
        </p:nvGrpSpPr>
        <p:grpSpPr>
          <a:xfrm>
            <a:off x="755650" y="1844675"/>
            <a:ext cx="7658100" cy="4800600"/>
            <a:chOff x="576" y="720"/>
            <a:chExt cx="4824" cy="3024"/>
          </a:xfrm>
        </p:grpSpPr>
        <p:sp>
          <p:nvSpPr>
            <p:cNvPr id="262152" name="矩形 262151"/>
            <p:cNvSpPr/>
            <p:nvPr/>
          </p:nvSpPr>
          <p:spPr>
            <a:xfrm>
              <a:off x="1152" y="720"/>
              <a:ext cx="2880" cy="262"/>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顾客零件没有电镀的抱怨</a:t>
              </a:r>
              <a:endParaRPr lang="zh-CN" altLang="en-US" sz="2000" b="0" dirty="0">
                <a:solidFill>
                  <a:srgbClr val="0000FF"/>
                </a:solidFill>
                <a:latin typeface="Arial" panose="020B0604020202020204" pitchFamily="34" charset="0"/>
                <a:ea typeface="汉仪旗黑-55简" panose="00020600040101010101" charset="-122"/>
              </a:endParaRPr>
            </a:p>
            <a:p>
              <a:pPr algn="ct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53" name="直接连接符 262152"/>
            <p:cNvSpPr/>
            <p:nvPr/>
          </p:nvSpPr>
          <p:spPr>
            <a:xfrm flipH="1">
              <a:off x="1296" y="1200"/>
              <a:ext cx="747" cy="0"/>
            </a:xfrm>
            <a:prstGeom prst="line">
              <a:avLst/>
            </a:prstGeom>
            <a:ln w="9525" cap="flat" cmpd="sng">
              <a:solidFill>
                <a:srgbClr val="FFFF00"/>
              </a:solidFill>
              <a:prstDash val="solid"/>
              <a:headEnd type="none" w="med" len="med"/>
              <a:tailEnd type="none" w="med" len="med"/>
            </a:ln>
          </p:spPr>
        </p:sp>
        <p:sp>
          <p:nvSpPr>
            <p:cNvPr id="262154" name="矩形 262153"/>
            <p:cNvSpPr/>
            <p:nvPr/>
          </p:nvSpPr>
          <p:spPr>
            <a:xfrm>
              <a:off x="816" y="1344"/>
              <a:ext cx="869" cy="24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没有电镀</a:t>
              </a:r>
              <a:endParaRPr lang="zh-CN" altLang="en-US" sz="2000" b="0" dirty="0">
                <a:solidFill>
                  <a:srgbClr val="0000FF"/>
                </a:solidFill>
                <a:latin typeface="Arial" panose="020B0604020202020204" pitchFamily="34" charset="0"/>
                <a:ea typeface="汉仪旗黑-55简" panose="00020600040101010101" charset="-122"/>
              </a:endParaRPr>
            </a:p>
            <a:p>
              <a:pPr algn="ct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55" name="矩形 262154"/>
            <p:cNvSpPr/>
            <p:nvPr/>
          </p:nvSpPr>
          <p:spPr>
            <a:xfrm>
              <a:off x="768" y="1728"/>
              <a:ext cx="965" cy="24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生产线停止</a:t>
              </a:r>
              <a:endParaRPr lang="zh-CN" altLang="en-US" sz="2000" b="0" dirty="0">
                <a:solidFill>
                  <a:srgbClr val="0000FF"/>
                </a:solidFill>
                <a:latin typeface="Arial" panose="020B0604020202020204" pitchFamily="34" charset="0"/>
                <a:ea typeface="汉仪旗黑-55简" panose="00020600040101010101" charset="-122"/>
              </a:endParaRPr>
            </a:p>
            <a:p>
              <a:pPr algn="ct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56" name="矩形 262155"/>
            <p:cNvSpPr/>
            <p:nvPr/>
          </p:nvSpPr>
          <p:spPr>
            <a:xfrm>
              <a:off x="816" y="2112"/>
              <a:ext cx="864" cy="24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电路断开</a:t>
              </a:r>
              <a:endParaRPr lang="zh-CN" altLang="en-US" sz="2000" b="0" dirty="0">
                <a:solidFill>
                  <a:srgbClr val="0000FF"/>
                </a:solidFill>
                <a:latin typeface="Arial" panose="020B0604020202020204" pitchFamily="34" charset="0"/>
                <a:ea typeface="汉仪旗黑-55简" panose="00020600040101010101" charset="-122"/>
              </a:endParaRPr>
            </a:p>
            <a:p>
              <a:pP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57" name="矩形 262156"/>
            <p:cNvSpPr/>
            <p:nvPr/>
          </p:nvSpPr>
          <p:spPr>
            <a:xfrm>
              <a:off x="720" y="2496"/>
              <a:ext cx="1205" cy="277"/>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电线接口松动</a:t>
              </a:r>
              <a:endParaRPr lang="zh-CN" altLang="en-US" sz="2000" b="0" dirty="0">
                <a:solidFill>
                  <a:srgbClr val="0000FF"/>
                </a:solidFill>
                <a:latin typeface="Arial" panose="020B0604020202020204" pitchFamily="34" charset="0"/>
                <a:ea typeface="汉仪旗黑-55简" panose="00020600040101010101" charset="-122"/>
              </a:endParaRPr>
            </a:p>
            <a:p>
              <a:pP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58" name="直接连接符 262157"/>
            <p:cNvSpPr/>
            <p:nvPr/>
          </p:nvSpPr>
          <p:spPr>
            <a:xfrm>
              <a:off x="2016" y="1200"/>
              <a:ext cx="1824" cy="0"/>
            </a:xfrm>
            <a:prstGeom prst="line">
              <a:avLst/>
            </a:prstGeom>
            <a:ln w="9525" cap="flat" cmpd="sng">
              <a:solidFill>
                <a:srgbClr val="FFFF00"/>
              </a:solidFill>
              <a:prstDash val="solid"/>
              <a:headEnd type="none" w="med" len="med"/>
              <a:tailEnd type="none" w="med" len="med"/>
            </a:ln>
          </p:spPr>
        </p:sp>
        <p:sp>
          <p:nvSpPr>
            <p:cNvPr id="262159" name="直接连接符 262158"/>
            <p:cNvSpPr/>
            <p:nvPr/>
          </p:nvSpPr>
          <p:spPr>
            <a:xfrm>
              <a:off x="3840" y="1200"/>
              <a:ext cx="0" cy="144"/>
            </a:xfrm>
            <a:prstGeom prst="line">
              <a:avLst/>
            </a:prstGeom>
            <a:ln w="9525" cap="flat" cmpd="sng">
              <a:solidFill>
                <a:srgbClr val="FFFF00"/>
              </a:solidFill>
              <a:prstDash val="solid"/>
              <a:headEnd type="none" w="med" len="med"/>
              <a:tailEnd type="arrow" w="sm" len="sm"/>
            </a:ln>
          </p:spPr>
        </p:sp>
        <p:sp>
          <p:nvSpPr>
            <p:cNvPr id="262160" name="矩形 262159"/>
            <p:cNvSpPr/>
            <p:nvPr/>
          </p:nvSpPr>
          <p:spPr>
            <a:xfrm>
              <a:off x="3360" y="1344"/>
              <a:ext cx="1165" cy="24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没有检验</a:t>
              </a:r>
              <a:endParaRPr lang="zh-CN" altLang="en-US" sz="2000" b="0" dirty="0">
                <a:solidFill>
                  <a:srgbClr val="0000FF"/>
                </a:solidFill>
                <a:latin typeface="Arial" panose="020B0604020202020204" pitchFamily="34" charset="0"/>
                <a:ea typeface="汉仪旗黑-55简" panose="00020600040101010101" charset="-122"/>
              </a:endParaRPr>
            </a:p>
            <a:p>
              <a:pP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61" name="直接连接符 262160"/>
            <p:cNvSpPr/>
            <p:nvPr/>
          </p:nvSpPr>
          <p:spPr>
            <a:xfrm>
              <a:off x="3648" y="1776"/>
              <a:ext cx="961" cy="0"/>
            </a:xfrm>
            <a:prstGeom prst="line">
              <a:avLst/>
            </a:prstGeom>
            <a:ln w="9525" cap="flat" cmpd="sng">
              <a:solidFill>
                <a:srgbClr val="FFFF00"/>
              </a:solidFill>
              <a:prstDash val="solid"/>
              <a:headEnd type="none" w="med" len="med"/>
              <a:tailEnd type="none" w="med" len="med"/>
            </a:ln>
          </p:spPr>
        </p:sp>
        <p:sp>
          <p:nvSpPr>
            <p:cNvPr id="262162" name="矩形 262161"/>
            <p:cNvSpPr/>
            <p:nvPr/>
          </p:nvSpPr>
          <p:spPr>
            <a:xfrm>
              <a:off x="2880" y="1920"/>
              <a:ext cx="1143" cy="672"/>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操作者不按程序及作业指导书实施</a:t>
              </a:r>
              <a:endParaRPr lang="zh-CN" altLang="en-US" sz="2000" b="0" dirty="0">
                <a:solidFill>
                  <a:srgbClr val="0000FF"/>
                </a:solidFill>
                <a:latin typeface="Arial" panose="020B0604020202020204" pitchFamily="34" charset="0"/>
                <a:ea typeface="汉仪旗黑-55简" panose="00020600040101010101" charset="-122"/>
              </a:endParaRPr>
            </a:p>
            <a:p>
              <a:pP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63" name="矩形 262162"/>
            <p:cNvSpPr/>
            <p:nvPr/>
          </p:nvSpPr>
          <p:spPr>
            <a:xfrm>
              <a:off x="2376" y="2928"/>
              <a:ext cx="1008" cy="48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操作者培训不足</a:t>
              </a:r>
              <a:endParaRPr lang="zh-CN" altLang="en-US" sz="2000" b="0" dirty="0">
                <a:solidFill>
                  <a:srgbClr val="0000FF"/>
                </a:solidFill>
                <a:latin typeface="Arial" panose="020B0604020202020204" pitchFamily="34" charset="0"/>
                <a:ea typeface="汉仪旗黑-55简" panose="00020600040101010101" charset="-122"/>
              </a:endParaRPr>
            </a:p>
            <a:p>
              <a:pP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64" name="矩形 262163"/>
            <p:cNvSpPr/>
            <p:nvPr/>
          </p:nvSpPr>
          <p:spPr>
            <a:xfrm>
              <a:off x="3840" y="2928"/>
              <a:ext cx="960" cy="52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主管对问题没有评审</a:t>
              </a:r>
              <a:endParaRPr lang="zh-CN" altLang="en-US" sz="2000" b="0" dirty="0">
                <a:solidFill>
                  <a:srgbClr val="0000FF"/>
                </a:solidFill>
                <a:latin typeface="Arial" panose="020B0604020202020204" pitchFamily="34" charset="0"/>
                <a:ea typeface="汉仪旗黑-55简" panose="00020600040101010101" charset="-122"/>
              </a:endParaRPr>
            </a:p>
            <a:p>
              <a:pPr algn="ct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65" name="矩形 262164"/>
            <p:cNvSpPr/>
            <p:nvPr/>
          </p:nvSpPr>
          <p:spPr>
            <a:xfrm>
              <a:off x="4368" y="1920"/>
              <a:ext cx="1008" cy="437"/>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没有安装</a:t>
              </a:r>
              <a:endParaRPr lang="zh-CN" altLang="en-US" sz="2000" b="0" dirty="0">
                <a:solidFill>
                  <a:srgbClr val="0000FF"/>
                </a:solidFill>
                <a:latin typeface="Arial" panose="020B0604020202020204" pitchFamily="34" charset="0"/>
                <a:ea typeface="汉仪旗黑-55简" panose="00020600040101010101" charset="-122"/>
              </a:endParaRPr>
            </a:p>
            <a:p>
              <a:pPr algn="ctr" eaLnBrk="0" hangingPunct="0"/>
              <a:r>
                <a:rPr lang="zh-CN" altLang="en-US" sz="2000" b="0" dirty="0">
                  <a:solidFill>
                    <a:srgbClr val="0000FF"/>
                  </a:solidFill>
                  <a:latin typeface="Arial" panose="020B0604020202020204" pitchFamily="34" charset="0"/>
                  <a:ea typeface="汉仪旗黑-55简" panose="00020600040101010101" charset="-122"/>
                </a:rPr>
                <a:t>防错系统</a:t>
              </a:r>
              <a:endParaRPr lang="zh-CN" altLang="en-US" sz="2000" b="0" dirty="0">
                <a:solidFill>
                  <a:srgbClr val="0000FF"/>
                </a:solidFill>
                <a:latin typeface="Arial" panose="020B0604020202020204" pitchFamily="34" charset="0"/>
                <a:ea typeface="汉仪旗黑-55简" panose="00020600040101010101" charset="-122"/>
              </a:endParaRPr>
            </a:p>
            <a:p>
              <a:pP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66" name="矩形 262165"/>
            <p:cNvSpPr/>
            <p:nvPr/>
          </p:nvSpPr>
          <p:spPr>
            <a:xfrm>
              <a:off x="576" y="2928"/>
              <a:ext cx="912" cy="24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根本原因</a:t>
              </a:r>
              <a:r>
                <a:rPr lang="en-US" altLang="zh-CN" sz="2000" b="0">
                  <a:solidFill>
                    <a:srgbClr val="0000FF"/>
                  </a:solidFill>
                  <a:latin typeface="Arial" panose="020B0604020202020204" pitchFamily="34" charset="0"/>
                  <a:ea typeface="汉仪旗黑-55简" panose="00020600040101010101" charset="-122"/>
                </a:rPr>
                <a:t>1</a:t>
              </a:r>
              <a:endParaRPr lang="en-US" altLang="zh-CN" sz="2000" b="0">
                <a:solidFill>
                  <a:srgbClr val="0000FF"/>
                </a:solidFill>
                <a:latin typeface="Arial" panose="020B0604020202020204" pitchFamily="34" charset="0"/>
                <a:ea typeface="汉仪旗黑-55简" panose="00020600040101010101" charset="-122"/>
              </a:endParaRPr>
            </a:p>
            <a:p>
              <a:pPr algn="ct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67" name="矩形 262166"/>
            <p:cNvSpPr/>
            <p:nvPr/>
          </p:nvSpPr>
          <p:spPr>
            <a:xfrm>
              <a:off x="4368" y="3504"/>
              <a:ext cx="1032" cy="240"/>
            </a:xfrm>
            <a:prstGeom prst="rect">
              <a:avLst/>
            </a:prstGeom>
            <a:solidFill>
              <a:srgbClr val="FFFFFF"/>
            </a:solidFill>
            <a:ln w="9525" cap="flat" cmpd="sng">
              <a:solidFill>
                <a:srgbClr val="FFFF00"/>
              </a:solidFill>
              <a:prstDash val="solid"/>
              <a:miter/>
              <a:headEnd type="none" w="med" len="med"/>
              <a:tailEnd type="none" w="med" len="med"/>
            </a:ln>
          </p:spPr>
          <p:txBody>
            <a:bodyPr/>
            <a:p>
              <a:pPr algn="ctr"/>
              <a:r>
                <a:rPr lang="zh-CN" altLang="en-US" sz="2000" b="0" dirty="0">
                  <a:solidFill>
                    <a:srgbClr val="0000FF"/>
                  </a:solidFill>
                  <a:latin typeface="Arial" panose="020B0604020202020204" pitchFamily="34" charset="0"/>
                  <a:ea typeface="汉仪旗黑-55简" panose="00020600040101010101" charset="-122"/>
                </a:rPr>
                <a:t>根本原因</a:t>
              </a:r>
              <a:r>
                <a:rPr lang="en-US" altLang="zh-CN" sz="2000" b="0">
                  <a:solidFill>
                    <a:srgbClr val="0000FF"/>
                  </a:solidFill>
                  <a:latin typeface="Arial" panose="020B0604020202020204" pitchFamily="34" charset="0"/>
                  <a:ea typeface="汉仪旗黑-55简" panose="00020600040101010101" charset="-122"/>
                </a:rPr>
                <a:t>2</a:t>
              </a:r>
              <a:endParaRPr lang="en-US" altLang="zh-CN" sz="2000" b="0">
                <a:solidFill>
                  <a:srgbClr val="0000FF"/>
                </a:solidFill>
                <a:latin typeface="Arial" panose="020B0604020202020204" pitchFamily="34" charset="0"/>
                <a:ea typeface="汉仪旗黑-55简" panose="00020600040101010101" charset="-122"/>
              </a:endParaRPr>
            </a:p>
            <a:p>
              <a:pPr algn="ctr" eaLnBrk="0" hangingPunct="0"/>
              <a:endParaRPr lang="zh-CN" altLang="en-US" sz="2000" b="0" dirty="0">
                <a:solidFill>
                  <a:srgbClr val="0000FF"/>
                </a:solidFill>
                <a:latin typeface="Arial" panose="020B0604020202020204" pitchFamily="34" charset="0"/>
                <a:ea typeface="汉仪旗黑-55简" panose="00020600040101010101" charset="-122"/>
              </a:endParaRPr>
            </a:p>
          </p:txBody>
        </p:sp>
        <p:sp>
          <p:nvSpPr>
            <p:cNvPr id="262168" name="直接连接符 262167"/>
            <p:cNvSpPr/>
            <p:nvPr/>
          </p:nvSpPr>
          <p:spPr>
            <a:xfrm>
              <a:off x="2688" y="1008"/>
              <a:ext cx="0" cy="187"/>
            </a:xfrm>
            <a:prstGeom prst="line">
              <a:avLst/>
            </a:prstGeom>
            <a:ln w="9525" cap="flat" cmpd="sng">
              <a:solidFill>
                <a:srgbClr val="FFFF00"/>
              </a:solidFill>
              <a:prstDash val="solid"/>
              <a:headEnd type="none" w="med" len="med"/>
              <a:tailEnd type="none" w="med" len="med"/>
            </a:ln>
          </p:spPr>
        </p:sp>
        <p:sp>
          <p:nvSpPr>
            <p:cNvPr id="262169" name="直接连接符 262168"/>
            <p:cNvSpPr/>
            <p:nvPr/>
          </p:nvSpPr>
          <p:spPr>
            <a:xfrm>
              <a:off x="1296" y="1200"/>
              <a:ext cx="0" cy="144"/>
            </a:xfrm>
            <a:prstGeom prst="line">
              <a:avLst/>
            </a:prstGeom>
            <a:ln w="9525" cap="flat" cmpd="sng">
              <a:solidFill>
                <a:srgbClr val="FFFF00"/>
              </a:solidFill>
              <a:prstDash val="solid"/>
              <a:headEnd type="none" w="med" len="med"/>
              <a:tailEnd type="triangle" w="med" len="med"/>
            </a:ln>
          </p:spPr>
        </p:sp>
        <p:sp>
          <p:nvSpPr>
            <p:cNvPr id="262170" name="直接连接符 262169"/>
            <p:cNvSpPr/>
            <p:nvPr/>
          </p:nvSpPr>
          <p:spPr>
            <a:xfrm>
              <a:off x="1296" y="1584"/>
              <a:ext cx="0" cy="144"/>
            </a:xfrm>
            <a:prstGeom prst="line">
              <a:avLst/>
            </a:prstGeom>
            <a:ln w="9525" cap="flat" cmpd="sng">
              <a:solidFill>
                <a:srgbClr val="FFFF00"/>
              </a:solidFill>
              <a:prstDash val="solid"/>
              <a:headEnd type="none" w="med" len="med"/>
              <a:tailEnd type="triangle" w="med" len="med"/>
            </a:ln>
          </p:spPr>
        </p:sp>
        <p:sp>
          <p:nvSpPr>
            <p:cNvPr id="262171" name="直接连接符 262170"/>
            <p:cNvSpPr/>
            <p:nvPr/>
          </p:nvSpPr>
          <p:spPr>
            <a:xfrm>
              <a:off x="1296" y="1968"/>
              <a:ext cx="0" cy="144"/>
            </a:xfrm>
            <a:prstGeom prst="line">
              <a:avLst/>
            </a:prstGeom>
            <a:ln w="9525" cap="flat" cmpd="sng">
              <a:solidFill>
                <a:srgbClr val="FFFF00"/>
              </a:solidFill>
              <a:prstDash val="solid"/>
              <a:headEnd type="none" w="med" len="med"/>
              <a:tailEnd type="triangle" w="med" len="med"/>
            </a:ln>
          </p:spPr>
        </p:sp>
        <p:sp>
          <p:nvSpPr>
            <p:cNvPr id="262172" name="直接连接符 262171"/>
            <p:cNvSpPr/>
            <p:nvPr/>
          </p:nvSpPr>
          <p:spPr>
            <a:xfrm>
              <a:off x="1296" y="2352"/>
              <a:ext cx="0" cy="144"/>
            </a:xfrm>
            <a:prstGeom prst="line">
              <a:avLst/>
            </a:prstGeom>
            <a:ln w="9525" cap="flat" cmpd="sng">
              <a:solidFill>
                <a:srgbClr val="FFFF00"/>
              </a:solidFill>
              <a:prstDash val="solid"/>
              <a:headEnd type="none" w="med" len="med"/>
              <a:tailEnd type="triangle" w="med" len="med"/>
            </a:ln>
          </p:spPr>
        </p:sp>
        <p:sp>
          <p:nvSpPr>
            <p:cNvPr id="262173" name="直接连接符 262172"/>
            <p:cNvSpPr/>
            <p:nvPr/>
          </p:nvSpPr>
          <p:spPr>
            <a:xfrm>
              <a:off x="3648" y="1776"/>
              <a:ext cx="0" cy="144"/>
            </a:xfrm>
            <a:prstGeom prst="line">
              <a:avLst/>
            </a:prstGeom>
            <a:ln w="9525" cap="flat" cmpd="sng">
              <a:solidFill>
                <a:srgbClr val="FFFF00"/>
              </a:solidFill>
              <a:prstDash val="solid"/>
              <a:headEnd type="none" w="med" len="med"/>
              <a:tailEnd type="arrow" w="sm" len="sm"/>
            </a:ln>
          </p:spPr>
        </p:sp>
        <p:sp>
          <p:nvSpPr>
            <p:cNvPr id="262174" name="直接连接符 262173"/>
            <p:cNvSpPr/>
            <p:nvPr/>
          </p:nvSpPr>
          <p:spPr>
            <a:xfrm>
              <a:off x="4080" y="1584"/>
              <a:ext cx="0" cy="192"/>
            </a:xfrm>
            <a:prstGeom prst="line">
              <a:avLst/>
            </a:prstGeom>
            <a:ln w="9525" cap="flat" cmpd="sng">
              <a:solidFill>
                <a:srgbClr val="FFFF00"/>
              </a:solidFill>
              <a:prstDash val="solid"/>
              <a:headEnd type="none" w="med" len="med"/>
              <a:tailEnd type="arrow" w="sm" len="sm"/>
            </a:ln>
          </p:spPr>
        </p:sp>
        <p:sp>
          <p:nvSpPr>
            <p:cNvPr id="262175" name="直接连接符 262174"/>
            <p:cNvSpPr/>
            <p:nvPr/>
          </p:nvSpPr>
          <p:spPr>
            <a:xfrm>
              <a:off x="4608" y="1776"/>
              <a:ext cx="0" cy="144"/>
            </a:xfrm>
            <a:prstGeom prst="line">
              <a:avLst/>
            </a:prstGeom>
            <a:ln w="9525" cap="flat" cmpd="sng">
              <a:solidFill>
                <a:srgbClr val="FFFF00"/>
              </a:solidFill>
              <a:prstDash val="solid"/>
              <a:headEnd type="none" w="med" len="med"/>
              <a:tailEnd type="arrow" w="sm" len="sm"/>
            </a:ln>
          </p:spPr>
        </p:sp>
        <p:sp>
          <p:nvSpPr>
            <p:cNvPr id="262176" name="直接连接符 262175"/>
            <p:cNvSpPr/>
            <p:nvPr/>
          </p:nvSpPr>
          <p:spPr>
            <a:xfrm>
              <a:off x="3456" y="2592"/>
              <a:ext cx="0" cy="192"/>
            </a:xfrm>
            <a:prstGeom prst="line">
              <a:avLst/>
            </a:prstGeom>
            <a:ln w="9525" cap="flat" cmpd="sng">
              <a:solidFill>
                <a:srgbClr val="FFFF00"/>
              </a:solidFill>
              <a:prstDash val="solid"/>
              <a:headEnd type="none" w="med" len="med"/>
              <a:tailEnd type="arrow" w="sm" len="sm"/>
            </a:ln>
          </p:spPr>
        </p:sp>
        <p:sp>
          <p:nvSpPr>
            <p:cNvPr id="262177" name="直接连接符 262176"/>
            <p:cNvSpPr/>
            <p:nvPr/>
          </p:nvSpPr>
          <p:spPr>
            <a:xfrm>
              <a:off x="3024" y="2784"/>
              <a:ext cx="961" cy="0"/>
            </a:xfrm>
            <a:prstGeom prst="line">
              <a:avLst/>
            </a:prstGeom>
            <a:ln w="9525" cap="flat" cmpd="sng">
              <a:solidFill>
                <a:srgbClr val="FFFF00"/>
              </a:solidFill>
              <a:prstDash val="solid"/>
              <a:headEnd type="none" w="med" len="med"/>
              <a:tailEnd type="none" w="med" len="med"/>
            </a:ln>
          </p:spPr>
        </p:sp>
        <p:sp>
          <p:nvSpPr>
            <p:cNvPr id="262178" name="直接连接符 262177"/>
            <p:cNvSpPr/>
            <p:nvPr/>
          </p:nvSpPr>
          <p:spPr>
            <a:xfrm>
              <a:off x="3024" y="2784"/>
              <a:ext cx="0" cy="144"/>
            </a:xfrm>
            <a:prstGeom prst="line">
              <a:avLst/>
            </a:prstGeom>
            <a:ln w="9525" cap="flat" cmpd="sng">
              <a:solidFill>
                <a:srgbClr val="FFFF00"/>
              </a:solidFill>
              <a:prstDash val="solid"/>
              <a:headEnd type="none" w="med" len="med"/>
              <a:tailEnd type="arrow" w="sm" len="sm"/>
            </a:ln>
          </p:spPr>
        </p:sp>
        <p:sp>
          <p:nvSpPr>
            <p:cNvPr id="262179" name="直接连接符 262178"/>
            <p:cNvSpPr/>
            <p:nvPr/>
          </p:nvSpPr>
          <p:spPr>
            <a:xfrm>
              <a:off x="3984" y="2784"/>
              <a:ext cx="0" cy="144"/>
            </a:xfrm>
            <a:prstGeom prst="line">
              <a:avLst/>
            </a:prstGeom>
            <a:ln w="9525" cap="flat" cmpd="sng">
              <a:solidFill>
                <a:srgbClr val="FFFF00"/>
              </a:solidFill>
              <a:prstDash val="solid"/>
              <a:headEnd type="none" w="med" len="med"/>
              <a:tailEnd type="arrow" w="sm" len="sm"/>
            </a:ln>
          </p:spPr>
        </p:sp>
      </p:grpSp>
      <p:sp>
        <p:nvSpPr>
          <p:cNvPr id="262180" name="Rectangle 2054"/>
          <p:cNvSpPr txBox="1">
            <a:spLocks noGrp="1"/>
          </p:cNvSpPr>
          <p:nvPr/>
        </p:nvSpPr>
        <p:spPr>
          <a:xfrm>
            <a:off x="7019925"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矩形 263169"/>
          <p:cNvSpPr/>
          <p:nvPr/>
        </p:nvSpPr>
        <p:spPr>
          <a:xfrm>
            <a:off x="2686050" y="2795588"/>
            <a:ext cx="9144000" cy="0"/>
          </a:xfrm>
          <a:prstGeom prst="rect">
            <a:avLst/>
          </a:prstGeom>
          <a:noFill/>
          <a:ln w="9525">
            <a:noFill/>
          </a:ln>
        </p:spPr>
        <p:txBody>
          <a:bodyPr/>
          <a:p>
            <a:endParaRPr lang="zh-CN" altLang="en-US"/>
          </a:p>
        </p:txBody>
      </p:sp>
      <p:sp>
        <p:nvSpPr>
          <p:cNvPr id="263171" name="矩形 263170"/>
          <p:cNvSpPr/>
          <p:nvPr/>
        </p:nvSpPr>
        <p:spPr>
          <a:xfrm>
            <a:off x="3857625" y="2652713"/>
            <a:ext cx="9144000" cy="0"/>
          </a:xfrm>
          <a:prstGeom prst="rect">
            <a:avLst/>
          </a:prstGeom>
          <a:noFill/>
          <a:ln w="9525">
            <a:noFill/>
          </a:ln>
        </p:spPr>
        <p:txBody>
          <a:bodyPr/>
          <a:p>
            <a:endParaRPr lang="zh-CN" altLang="en-US"/>
          </a:p>
        </p:txBody>
      </p:sp>
      <p:sp>
        <p:nvSpPr>
          <p:cNvPr id="263172" name="矩形 263171"/>
          <p:cNvSpPr/>
          <p:nvPr/>
        </p:nvSpPr>
        <p:spPr>
          <a:xfrm>
            <a:off x="2847975" y="2714625"/>
            <a:ext cx="9144000" cy="0"/>
          </a:xfrm>
          <a:prstGeom prst="rect">
            <a:avLst/>
          </a:prstGeom>
          <a:noFill/>
          <a:ln w="9525">
            <a:noFill/>
          </a:ln>
        </p:spPr>
        <p:txBody>
          <a:bodyPr/>
          <a:p>
            <a:endParaRPr lang="zh-CN" altLang="en-US"/>
          </a:p>
        </p:txBody>
      </p:sp>
      <p:sp>
        <p:nvSpPr>
          <p:cNvPr id="263173" name="矩形 263172"/>
          <p:cNvSpPr/>
          <p:nvPr/>
        </p:nvSpPr>
        <p:spPr>
          <a:xfrm>
            <a:off x="381000" y="228600"/>
            <a:ext cx="7620000" cy="909320"/>
          </a:xfrm>
          <a:prstGeom prst="rect">
            <a:avLst/>
          </a:prstGeom>
          <a:noFill/>
          <a:ln w="9525">
            <a:noFill/>
          </a:ln>
        </p:spPr>
        <p:txBody>
          <a:bodyPr>
            <a:spAutoFit/>
          </a:bodyPr>
          <a:p>
            <a:pPr algn="ctr" eaLnBrk="0" hangingPunct="0">
              <a:lnSpc>
                <a:spcPct val="95000"/>
              </a:lnSpc>
            </a:pPr>
            <a:r>
              <a:rPr lang="en-US" altLang="zh-CN" sz="2800" i="1">
                <a:solidFill>
                  <a:srgbClr val="FFFF00"/>
                </a:solidFill>
                <a:latin typeface="Arial" panose="020B0604020202020204" pitchFamily="34" charset="0"/>
                <a:ea typeface="汉仪文黑-85W" panose="00020600040101010101" charset="-122"/>
              </a:rPr>
              <a:t>D4</a:t>
            </a:r>
            <a:r>
              <a:rPr lang="zh-CN" altLang="en-US" sz="2800" i="1">
                <a:solidFill>
                  <a:srgbClr val="FFFF00"/>
                </a:solidFill>
                <a:latin typeface="Arial" panose="020B0604020202020204" pitchFamily="34" charset="0"/>
                <a:ea typeface="汉仪文黑-85W" panose="00020600040101010101" charset="-122"/>
              </a:rPr>
              <a:t>、</a:t>
            </a:r>
            <a:r>
              <a:rPr lang="zh-CN" altLang="en-US" sz="2800" i="1" dirty="0">
                <a:solidFill>
                  <a:srgbClr val="FFFF00"/>
                </a:solidFill>
                <a:latin typeface="Arial" panose="020B0604020202020204" pitchFamily="34" charset="0"/>
                <a:ea typeface="汉仪文黑-85W" panose="00020600040101010101" charset="-122"/>
              </a:rPr>
              <a:t>通过失效树（</a:t>
            </a:r>
            <a:r>
              <a:rPr lang="en-US" altLang="zh-CN" sz="2800" i="1">
                <a:solidFill>
                  <a:srgbClr val="FFFF00"/>
                </a:solidFill>
                <a:latin typeface="Arial" panose="020B0604020202020204" pitchFamily="34" charset="0"/>
                <a:ea typeface="汉仪文黑-85W" panose="00020600040101010101" charset="-122"/>
              </a:rPr>
              <a:t>FTA</a:t>
            </a:r>
            <a:r>
              <a:rPr lang="zh-CN" altLang="en-US" sz="2800" i="1" dirty="0">
                <a:solidFill>
                  <a:srgbClr val="FFFF00"/>
                </a:solidFill>
                <a:latin typeface="Arial" panose="020B0604020202020204" pitchFamily="34" charset="0"/>
                <a:ea typeface="汉仪文黑-85W" panose="00020600040101010101" charset="-122"/>
              </a:rPr>
              <a:t>）的</a:t>
            </a:r>
            <a:endParaRPr lang="zh-CN" altLang="en-US" sz="2800" i="1" dirty="0">
              <a:solidFill>
                <a:srgbClr val="FFFF00"/>
              </a:solidFill>
              <a:latin typeface="Arial" panose="020B0604020202020204" pitchFamily="34" charset="0"/>
              <a:ea typeface="汉仪文黑-85W" panose="00020600040101010101" charset="-122"/>
            </a:endParaRPr>
          </a:p>
          <a:p>
            <a:pPr algn="ctr" eaLnBrk="0" hangingPunct="0">
              <a:lnSpc>
                <a:spcPct val="95000"/>
              </a:lnSpc>
            </a:pPr>
            <a:r>
              <a:rPr lang="zh-CN" altLang="en-US" sz="2800" i="1" dirty="0">
                <a:solidFill>
                  <a:srgbClr val="FFFF00"/>
                </a:solidFill>
                <a:latin typeface="Arial" panose="020B0604020202020204" pitchFamily="34" charset="0"/>
                <a:ea typeface="汉仪文黑-85W" panose="00020600040101010101" charset="-122"/>
              </a:rPr>
              <a:t>方法确定根本原因</a:t>
            </a:r>
            <a:endParaRPr lang="zh-CN" altLang="en-US" sz="2800" i="1" dirty="0">
              <a:solidFill>
                <a:srgbClr val="FFFF00"/>
              </a:solidFill>
              <a:latin typeface="Arial" panose="020B0604020202020204" pitchFamily="34" charset="0"/>
              <a:ea typeface="汉仪文黑-85W" panose="00020600040101010101" charset="-122"/>
            </a:endParaRPr>
          </a:p>
        </p:txBody>
      </p:sp>
      <p:sp>
        <p:nvSpPr>
          <p:cNvPr id="263174" name="文本框 263173"/>
          <p:cNvSpPr txBox="1"/>
          <p:nvPr/>
        </p:nvSpPr>
        <p:spPr>
          <a:xfrm>
            <a:off x="900113" y="1989138"/>
            <a:ext cx="8077200" cy="3807460"/>
          </a:xfrm>
          <a:prstGeom prst="rect">
            <a:avLst/>
          </a:prstGeom>
          <a:noFill/>
          <a:ln w="9525">
            <a:noFill/>
          </a:ln>
        </p:spPr>
        <p:txBody>
          <a:bodyPr>
            <a:spAutoFit/>
          </a:bodyPr>
          <a:p>
            <a:pPr algn="just">
              <a:spcBef>
                <a:spcPct val="50000"/>
              </a:spcBef>
            </a:pPr>
            <a:r>
              <a:rPr lang="en-US" altLang="zh-CN" sz="21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第一个根本原因是电线和电路接触器之间的连接点松动。</a:t>
            </a:r>
            <a:endParaRPr lang="zh-CN" altLang="en-US" sz="2100" dirty="0">
              <a:latin typeface="Arial" panose="020B0604020202020204" pitchFamily="34" charset="0"/>
              <a:ea typeface="汉仪旗黑-55简" panose="00020600040101010101" charset="-122"/>
            </a:endParaRPr>
          </a:p>
          <a:p>
            <a:pPr algn="just">
              <a:spcBef>
                <a:spcPct val="50000"/>
              </a:spcBef>
            </a:pPr>
            <a:r>
              <a:rPr lang="en-US" altLang="zh-CN" sz="2100">
                <a:latin typeface="Arial" panose="020B0604020202020204" pitchFamily="34" charset="0"/>
                <a:ea typeface="汉仪旗黑-55简" panose="00020600040101010101" charset="-122"/>
              </a:rPr>
              <a:t>2.1 </a:t>
            </a:r>
            <a:r>
              <a:rPr lang="zh-CN" altLang="en-US" sz="2100" dirty="0">
                <a:latin typeface="Arial" panose="020B0604020202020204" pitchFamily="34" charset="0"/>
                <a:ea typeface="汉仪旗黑-55简" panose="00020600040101010101" charset="-122"/>
              </a:rPr>
              <a:t>电镀的机制请见图</a:t>
            </a:r>
            <a:r>
              <a:rPr lang="en-US" altLang="zh-CN" sz="2100">
                <a:latin typeface="Arial" panose="020B0604020202020204" pitchFamily="34" charset="0"/>
                <a:ea typeface="汉仪旗黑-55简" panose="00020600040101010101" charset="-122"/>
              </a:rPr>
              <a:t>-1</a:t>
            </a:r>
            <a:endParaRPr lang="en-US" altLang="zh-CN" sz="2100">
              <a:latin typeface="Arial" panose="020B0604020202020204" pitchFamily="34" charset="0"/>
              <a:ea typeface="汉仪旗黑-55简" panose="00020600040101010101" charset="-122"/>
            </a:endParaRPr>
          </a:p>
          <a:p>
            <a:pPr algn="just">
              <a:spcBef>
                <a:spcPct val="50000"/>
              </a:spcBef>
            </a:pPr>
            <a:r>
              <a:rPr lang="en-US" altLang="zh-CN" sz="2100">
                <a:latin typeface="Arial" panose="020B0604020202020204" pitchFamily="34" charset="0"/>
                <a:ea typeface="汉仪旗黑-55简" panose="00020600040101010101" charset="-122"/>
              </a:rPr>
              <a:t>1) </a:t>
            </a:r>
            <a:r>
              <a:rPr lang="zh-CN" altLang="en-US" sz="2100" dirty="0">
                <a:latin typeface="Arial" panose="020B0604020202020204" pitchFamily="34" charset="0"/>
                <a:ea typeface="汉仪旗黑-55简" panose="00020600040101010101" charset="-122"/>
              </a:rPr>
              <a:t>喷银器和后板紧紧压住</a:t>
            </a:r>
            <a:r>
              <a:rPr lang="en-US" altLang="zh-CN" sz="2100">
                <a:latin typeface="Arial" panose="020B0604020202020204" pitchFamily="34" charset="0"/>
                <a:ea typeface="汉仪旗黑-55简" panose="00020600040101010101" charset="-122"/>
              </a:rPr>
              <a:t>L/F</a:t>
            </a:r>
            <a:r>
              <a:rPr lang="zh-CN" altLang="en-US" sz="2100" dirty="0">
                <a:latin typeface="Arial" panose="020B0604020202020204" pitchFamily="34" charset="0"/>
                <a:ea typeface="汉仪旗黑-55简" panose="00020600040101010101" charset="-122"/>
              </a:rPr>
              <a:t>以使银能被镀在正确的位置。</a:t>
            </a:r>
            <a:endParaRPr lang="zh-CN" altLang="en-US" sz="2100" dirty="0">
              <a:latin typeface="Arial" panose="020B0604020202020204" pitchFamily="34" charset="0"/>
              <a:ea typeface="汉仪旗黑-55简" panose="00020600040101010101" charset="-122"/>
            </a:endParaRPr>
          </a:p>
          <a:p>
            <a:pPr algn="just">
              <a:spcBef>
                <a:spcPct val="50000"/>
              </a:spcBef>
            </a:pPr>
            <a:r>
              <a:rPr lang="en-US" altLang="zh-CN" sz="2100">
                <a:latin typeface="Arial" panose="020B0604020202020204" pitchFamily="34" charset="0"/>
                <a:ea typeface="汉仪旗黑-55简" panose="00020600040101010101" charset="-122"/>
              </a:rPr>
              <a:t>2) </a:t>
            </a:r>
            <a:r>
              <a:rPr lang="zh-CN" altLang="en-US" sz="2100" dirty="0">
                <a:latin typeface="Arial" panose="020B0604020202020204" pitchFamily="34" charset="0"/>
                <a:ea typeface="汉仪旗黑-55简" panose="00020600040101010101" charset="-122"/>
              </a:rPr>
              <a:t>电路接触器被关闭，开始工作。</a:t>
            </a:r>
            <a:endParaRPr lang="zh-CN" altLang="en-US" sz="2100" dirty="0">
              <a:latin typeface="Arial" panose="020B0604020202020204" pitchFamily="34" charset="0"/>
              <a:ea typeface="汉仪旗黑-55简" panose="00020600040101010101" charset="-122"/>
            </a:endParaRPr>
          </a:p>
          <a:p>
            <a:pPr algn="just">
              <a:spcBef>
                <a:spcPct val="50000"/>
              </a:spcBef>
            </a:pPr>
            <a:r>
              <a:rPr lang="en-US" altLang="zh-CN" sz="2100">
                <a:latin typeface="Arial" panose="020B0604020202020204" pitchFamily="34" charset="0"/>
                <a:ea typeface="汉仪旗黑-55简" panose="00020600040101010101" charset="-122"/>
              </a:rPr>
              <a:t>3) </a:t>
            </a:r>
            <a:r>
              <a:rPr lang="zh-CN" altLang="en-US" sz="2100" dirty="0">
                <a:latin typeface="Arial" panose="020B0604020202020204" pitchFamily="34" charset="0"/>
                <a:ea typeface="汉仪旗黑-55简" panose="00020600040101010101" charset="-122"/>
              </a:rPr>
              <a:t>银液被从银槽泵到喷银器。</a:t>
            </a:r>
            <a:endParaRPr lang="zh-CN" altLang="en-US" sz="2100" dirty="0">
              <a:latin typeface="Arial" panose="020B0604020202020204" pitchFamily="34" charset="0"/>
              <a:ea typeface="汉仪旗黑-55简" panose="00020600040101010101" charset="-122"/>
            </a:endParaRPr>
          </a:p>
          <a:p>
            <a:pPr algn="just">
              <a:spcBef>
                <a:spcPct val="50000"/>
              </a:spcBef>
            </a:pPr>
            <a:r>
              <a:rPr lang="en-US" altLang="zh-CN" sz="2100">
                <a:latin typeface="Arial" panose="020B0604020202020204" pitchFamily="34" charset="0"/>
                <a:ea typeface="汉仪旗黑-55简" panose="00020600040101010101" charset="-122"/>
              </a:rPr>
              <a:t>4) </a:t>
            </a:r>
            <a:r>
              <a:rPr lang="zh-CN" altLang="en-US" sz="2100" dirty="0">
                <a:latin typeface="Arial" panose="020B0604020202020204" pitchFamily="34" charset="0"/>
                <a:ea typeface="汉仪旗黑-55简" panose="00020600040101010101" charset="-122"/>
              </a:rPr>
              <a:t>整流器打开，银镀到</a:t>
            </a:r>
            <a:r>
              <a:rPr lang="en-US" altLang="zh-CN" sz="2100">
                <a:latin typeface="Arial" panose="020B0604020202020204" pitchFamily="34" charset="0"/>
                <a:ea typeface="汉仪旗黑-55简" panose="00020600040101010101" charset="-122"/>
              </a:rPr>
              <a:t>L/F</a:t>
            </a:r>
            <a:r>
              <a:rPr lang="zh-CN" altLang="en-US" sz="2100" dirty="0">
                <a:latin typeface="Arial" panose="020B0604020202020204" pitchFamily="34" charset="0"/>
                <a:ea typeface="汉仪旗黑-55简" panose="00020600040101010101" charset="-122"/>
              </a:rPr>
              <a:t>上。</a:t>
            </a:r>
            <a:endParaRPr lang="zh-CN" altLang="en-US" sz="2100" dirty="0">
              <a:latin typeface="Arial" panose="020B0604020202020204" pitchFamily="34" charset="0"/>
              <a:ea typeface="汉仪旗黑-55简" panose="00020600040101010101" charset="-122"/>
            </a:endParaRPr>
          </a:p>
          <a:p>
            <a:pPr algn="just">
              <a:spcBef>
                <a:spcPct val="50000"/>
              </a:spcBef>
            </a:pPr>
            <a:r>
              <a:rPr lang="en-US" altLang="zh-CN" sz="2100">
                <a:latin typeface="Arial" panose="020B0604020202020204" pitchFamily="34" charset="0"/>
                <a:ea typeface="汉仪旗黑-55简" panose="00020600040101010101" charset="-122"/>
              </a:rPr>
              <a:t>2.2.</a:t>
            </a:r>
            <a:r>
              <a:rPr lang="zh-CN" altLang="en-US" sz="2100" dirty="0">
                <a:latin typeface="Arial" panose="020B0604020202020204" pitchFamily="34" charset="0"/>
                <a:ea typeface="汉仪旗黑-55简" panose="00020600040101010101" charset="-122"/>
              </a:rPr>
              <a:t>由于电镀的电路因为连接点松动而断开，导致镀银没有实施。</a:t>
            </a:r>
            <a:endParaRPr lang="zh-CN" altLang="en-US" sz="2100" dirty="0">
              <a:latin typeface="Arial" panose="020B0604020202020204" pitchFamily="34" charset="0"/>
              <a:ea typeface="汉仪旗黑-55简" panose="00020600040101010101" charset="-122"/>
            </a:endParaRPr>
          </a:p>
          <a:p>
            <a:pPr>
              <a:spcBef>
                <a:spcPct val="50000"/>
              </a:spcBef>
            </a:pPr>
            <a:endParaRPr lang="zh-CN" altLang="en-US" sz="2100">
              <a:latin typeface="Arial" panose="020B0604020202020204" pitchFamily="34" charset="0"/>
              <a:ea typeface="汉仪旗黑-55简" panose="00020600040101010101" charset="-122"/>
            </a:endParaRPr>
          </a:p>
        </p:txBody>
      </p:sp>
      <p:sp>
        <p:nvSpPr>
          <p:cNvPr id="263175"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矩形 264193"/>
          <p:cNvSpPr/>
          <p:nvPr/>
        </p:nvSpPr>
        <p:spPr>
          <a:xfrm>
            <a:off x="2686050" y="2795588"/>
            <a:ext cx="9144000" cy="0"/>
          </a:xfrm>
          <a:prstGeom prst="rect">
            <a:avLst/>
          </a:prstGeom>
          <a:noFill/>
          <a:ln w="9525">
            <a:noFill/>
          </a:ln>
        </p:spPr>
        <p:txBody>
          <a:bodyPr/>
          <a:p>
            <a:endParaRPr lang="zh-CN" altLang="en-US"/>
          </a:p>
        </p:txBody>
      </p:sp>
      <p:sp>
        <p:nvSpPr>
          <p:cNvPr id="264195" name="矩形 264194"/>
          <p:cNvSpPr/>
          <p:nvPr/>
        </p:nvSpPr>
        <p:spPr>
          <a:xfrm>
            <a:off x="3857625" y="2652713"/>
            <a:ext cx="9144000" cy="0"/>
          </a:xfrm>
          <a:prstGeom prst="rect">
            <a:avLst/>
          </a:prstGeom>
          <a:noFill/>
          <a:ln w="9525">
            <a:noFill/>
          </a:ln>
        </p:spPr>
        <p:txBody>
          <a:bodyPr/>
          <a:p>
            <a:endParaRPr lang="zh-CN" altLang="en-US"/>
          </a:p>
        </p:txBody>
      </p:sp>
      <p:sp>
        <p:nvSpPr>
          <p:cNvPr id="264196" name="矩形 264195"/>
          <p:cNvSpPr/>
          <p:nvPr/>
        </p:nvSpPr>
        <p:spPr>
          <a:xfrm>
            <a:off x="2847975" y="2714625"/>
            <a:ext cx="9144000" cy="0"/>
          </a:xfrm>
          <a:prstGeom prst="rect">
            <a:avLst/>
          </a:prstGeom>
          <a:noFill/>
          <a:ln w="9525">
            <a:noFill/>
          </a:ln>
        </p:spPr>
        <p:txBody>
          <a:bodyPr/>
          <a:p>
            <a:endParaRPr lang="zh-CN" altLang="en-US"/>
          </a:p>
        </p:txBody>
      </p:sp>
      <p:sp>
        <p:nvSpPr>
          <p:cNvPr id="264197" name="矩形 264196"/>
          <p:cNvSpPr/>
          <p:nvPr/>
        </p:nvSpPr>
        <p:spPr>
          <a:xfrm>
            <a:off x="755650" y="476250"/>
            <a:ext cx="7620000" cy="909320"/>
          </a:xfrm>
          <a:prstGeom prst="rect">
            <a:avLst/>
          </a:prstGeom>
          <a:noFill/>
          <a:ln w="9525">
            <a:noFill/>
          </a:ln>
        </p:spPr>
        <p:txBody>
          <a:bodyPr>
            <a:spAutoFit/>
          </a:bodyPr>
          <a:p>
            <a:pPr algn="ctr" eaLnBrk="0" hangingPunct="0">
              <a:lnSpc>
                <a:spcPct val="95000"/>
              </a:lnSpc>
            </a:pPr>
            <a:r>
              <a:rPr lang="en-US" altLang="zh-CN" sz="2800" i="1">
                <a:solidFill>
                  <a:srgbClr val="FFFF00"/>
                </a:solidFill>
                <a:latin typeface="Arial" panose="020B0604020202020204" pitchFamily="34" charset="0"/>
                <a:ea typeface="汉仪文黑-85W" panose="00020600040101010101" charset="-122"/>
              </a:rPr>
              <a:t>D4</a:t>
            </a:r>
            <a:r>
              <a:rPr lang="zh-CN" altLang="en-US" sz="2800" i="1">
                <a:solidFill>
                  <a:srgbClr val="FFFF00"/>
                </a:solidFill>
                <a:latin typeface="Arial" panose="020B0604020202020204" pitchFamily="34" charset="0"/>
                <a:ea typeface="汉仪文黑-85W" panose="00020600040101010101" charset="-122"/>
              </a:rPr>
              <a:t>、</a:t>
            </a:r>
            <a:r>
              <a:rPr lang="zh-CN" altLang="en-US" sz="2800" i="1" dirty="0">
                <a:solidFill>
                  <a:srgbClr val="FFFF00"/>
                </a:solidFill>
                <a:latin typeface="Arial" panose="020B0604020202020204" pitchFamily="34" charset="0"/>
                <a:ea typeface="汉仪文黑-85W" panose="00020600040101010101" charset="-122"/>
              </a:rPr>
              <a:t>通过失效树（</a:t>
            </a:r>
            <a:r>
              <a:rPr lang="en-US" altLang="zh-CN" sz="2800" i="1">
                <a:solidFill>
                  <a:srgbClr val="FFFF00"/>
                </a:solidFill>
                <a:latin typeface="Arial" panose="020B0604020202020204" pitchFamily="34" charset="0"/>
                <a:ea typeface="汉仪文黑-85W" panose="00020600040101010101" charset="-122"/>
              </a:rPr>
              <a:t>FTA</a:t>
            </a:r>
            <a:r>
              <a:rPr lang="zh-CN" altLang="en-US" sz="2800" i="1" dirty="0">
                <a:solidFill>
                  <a:srgbClr val="FFFF00"/>
                </a:solidFill>
                <a:latin typeface="Arial" panose="020B0604020202020204" pitchFamily="34" charset="0"/>
                <a:ea typeface="汉仪文黑-85W" panose="00020600040101010101" charset="-122"/>
              </a:rPr>
              <a:t>）的</a:t>
            </a:r>
            <a:endParaRPr lang="zh-CN" altLang="en-US" sz="2800" i="1" dirty="0">
              <a:solidFill>
                <a:srgbClr val="FFFF00"/>
              </a:solidFill>
              <a:latin typeface="Arial" panose="020B0604020202020204" pitchFamily="34" charset="0"/>
              <a:ea typeface="汉仪文黑-85W" panose="00020600040101010101" charset="-122"/>
            </a:endParaRPr>
          </a:p>
          <a:p>
            <a:pPr algn="ctr" eaLnBrk="0" hangingPunct="0">
              <a:lnSpc>
                <a:spcPct val="95000"/>
              </a:lnSpc>
            </a:pPr>
            <a:r>
              <a:rPr lang="zh-CN" altLang="en-US" sz="2800" i="1" dirty="0">
                <a:solidFill>
                  <a:srgbClr val="FFFF00"/>
                </a:solidFill>
                <a:latin typeface="Arial" panose="020B0604020202020204" pitchFamily="34" charset="0"/>
                <a:ea typeface="汉仪文黑-85W" panose="00020600040101010101" charset="-122"/>
              </a:rPr>
              <a:t>方法确定根本原因</a:t>
            </a:r>
            <a:endParaRPr lang="zh-CN" altLang="en-US" sz="2800" i="1" dirty="0">
              <a:solidFill>
                <a:srgbClr val="FFFF00"/>
              </a:solidFill>
              <a:latin typeface="Arial" panose="020B0604020202020204" pitchFamily="34" charset="0"/>
              <a:ea typeface="汉仪文黑-85W" panose="00020600040101010101" charset="-122"/>
            </a:endParaRPr>
          </a:p>
        </p:txBody>
      </p:sp>
      <p:sp>
        <p:nvSpPr>
          <p:cNvPr id="264198" name="文本框 264197"/>
          <p:cNvSpPr txBox="1"/>
          <p:nvPr/>
        </p:nvSpPr>
        <p:spPr>
          <a:xfrm>
            <a:off x="971550" y="1989138"/>
            <a:ext cx="7543800" cy="4614545"/>
          </a:xfrm>
          <a:prstGeom prst="rect">
            <a:avLst/>
          </a:prstGeom>
          <a:noFill/>
          <a:ln w="9525">
            <a:noFill/>
          </a:ln>
        </p:spPr>
        <p:txBody>
          <a:bodyPr>
            <a:spAutoFit/>
          </a:bodyPr>
          <a:p>
            <a:pPr algn="just">
              <a:lnSpc>
                <a:spcPct val="130000"/>
              </a:lnSpc>
              <a:spcBef>
                <a:spcPct val="50000"/>
              </a:spcBef>
            </a:pPr>
            <a:r>
              <a:rPr lang="zh-CN" altLang="en-US" sz="2100" dirty="0">
                <a:latin typeface="Arial" panose="020B0604020202020204" pitchFamily="34" charset="0"/>
                <a:ea typeface="汉仪旗黑-55简" panose="00020600040101010101" charset="-122"/>
              </a:rPr>
              <a:t> </a:t>
            </a:r>
            <a:r>
              <a:rPr lang="en-US" altLang="zh-CN" sz="2100">
                <a:latin typeface="Arial" panose="020B0604020202020204" pitchFamily="34" charset="0"/>
                <a:ea typeface="汉仪旗黑-55简" panose="00020600040101010101" charset="-122"/>
              </a:rPr>
              <a:t>2.3.</a:t>
            </a:r>
            <a:r>
              <a:rPr lang="zh-CN" altLang="en-US" sz="2100" dirty="0">
                <a:latin typeface="Arial" panose="020B0604020202020204" pitchFamily="34" charset="0"/>
                <a:ea typeface="汉仪旗黑-55简" panose="00020600040101010101" charset="-122"/>
              </a:rPr>
              <a:t>镀银的整流器由电压控制，当电压低于规定参数时，生产线会自动停止， 操作者检查了生产线但没有发现停止的原因，他重新启动了生产线，生产线又重新启动因为那时电压是正常的。一段时间后，生产线又因为不正常的电压停止，在没有发现问题的情况下，生产线又重新启动，这种情况反复</a:t>
            </a:r>
            <a:r>
              <a:rPr lang="en-US" altLang="zh-CN" sz="2100">
                <a:latin typeface="Arial" panose="020B0604020202020204" pitchFamily="34" charset="0"/>
                <a:ea typeface="汉仪旗黑-55简" panose="00020600040101010101" charset="-122"/>
              </a:rPr>
              <a:t>4</a:t>
            </a:r>
            <a:r>
              <a:rPr lang="zh-CN" altLang="en-US" sz="2100" dirty="0">
                <a:latin typeface="Arial" panose="020B0604020202020204" pitchFamily="34" charset="0"/>
                <a:ea typeface="汉仪旗黑-55简" panose="00020600040101010101" charset="-122"/>
              </a:rPr>
              <a:t>次知道连接点的问题被发现</a:t>
            </a:r>
            <a:r>
              <a:rPr lang="en-US" altLang="zh-CN" sz="2100">
                <a:latin typeface="Arial" panose="020B0604020202020204" pitchFamily="34" charset="0"/>
                <a:ea typeface="汉仪旗黑-55简" panose="00020600040101010101" charset="-122"/>
              </a:rPr>
              <a:t>, </a:t>
            </a:r>
            <a:r>
              <a:rPr lang="zh-CN" altLang="en-US" sz="2100" dirty="0">
                <a:latin typeface="Arial" panose="020B0604020202020204" pitchFamily="34" charset="0"/>
                <a:ea typeface="汉仪旗黑-55简" panose="00020600040101010101" charset="-122"/>
              </a:rPr>
              <a:t>这就是</a:t>
            </a:r>
            <a:r>
              <a:rPr lang="en-US" altLang="zh-CN" sz="2100">
                <a:latin typeface="Arial" panose="020B0604020202020204" pitchFamily="34" charset="0"/>
                <a:ea typeface="汉仪旗黑-55简" panose="00020600040101010101" charset="-122"/>
              </a:rPr>
              <a:t>39</a:t>
            </a:r>
            <a:r>
              <a:rPr lang="zh-CN" altLang="en-US" sz="2100" dirty="0">
                <a:latin typeface="Arial" panose="020B0604020202020204" pitchFamily="34" charset="0"/>
                <a:ea typeface="汉仪旗黑-55简" panose="00020600040101010101" charset="-122"/>
              </a:rPr>
              <a:t>片缺陷的原因。 </a:t>
            </a:r>
            <a:endParaRPr lang="zh-CN" altLang="en-US" sz="2100" dirty="0">
              <a:latin typeface="Arial" panose="020B0604020202020204" pitchFamily="34" charset="0"/>
              <a:ea typeface="汉仪旗黑-55简" panose="00020600040101010101" charset="-122"/>
            </a:endParaRPr>
          </a:p>
          <a:p>
            <a:pPr algn="just">
              <a:lnSpc>
                <a:spcPct val="130000"/>
              </a:lnSpc>
              <a:spcBef>
                <a:spcPct val="50000"/>
              </a:spcBef>
            </a:pPr>
            <a:r>
              <a:rPr lang="en-US" altLang="zh-CN" sz="2100">
                <a:latin typeface="Arial" panose="020B0604020202020204" pitchFamily="34" charset="0"/>
                <a:ea typeface="汉仪旗黑-55简" panose="00020600040101010101" charset="-122"/>
              </a:rPr>
              <a:t>3 </a:t>
            </a:r>
            <a:r>
              <a:rPr lang="zh-CN" altLang="en-US" sz="2100" dirty="0">
                <a:latin typeface="Arial" panose="020B0604020202020204" pitchFamily="34" charset="0"/>
                <a:ea typeface="汉仪旗黑-55简" panose="00020600040101010101" charset="-122"/>
              </a:rPr>
              <a:t>第二个根本原因是没有安装当缺陷发生时能自动停止生产线的防错系统</a:t>
            </a:r>
            <a:endParaRPr lang="zh-CN" altLang="en-US" sz="2100" dirty="0">
              <a:latin typeface="Arial" panose="020B0604020202020204" pitchFamily="34" charset="0"/>
              <a:ea typeface="汉仪旗黑-55简" panose="00020600040101010101" charset="-122"/>
            </a:endParaRPr>
          </a:p>
          <a:p>
            <a:pPr algn="just">
              <a:lnSpc>
                <a:spcPct val="130000"/>
              </a:lnSpc>
              <a:spcBef>
                <a:spcPct val="50000"/>
              </a:spcBef>
            </a:pPr>
            <a:r>
              <a:rPr lang="en-US" altLang="zh-CN" sz="2100">
                <a:latin typeface="Arial" panose="020B0604020202020204" pitchFamily="34" charset="0"/>
                <a:ea typeface="汉仪旗黑-55简" panose="00020600040101010101" charset="-122"/>
              </a:rPr>
              <a:t>4 </a:t>
            </a:r>
            <a:r>
              <a:rPr lang="zh-CN" altLang="en-US" sz="2100" dirty="0">
                <a:latin typeface="Arial" panose="020B0604020202020204" pitchFamily="34" charset="0"/>
                <a:ea typeface="汉仪旗黑-55简" panose="00020600040101010101" charset="-122"/>
              </a:rPr>
              <a:t>第三个根本原因是</a:t>
            </a:r>
            <a:r>
              <a:rPr lang="en-US" altLang="zh-CN" sz="2100">
                <a:latin typeface="Arial" panose="020B0604020202020204" pitchFamily="34" charset="0"/>
                <a:ea typeface="汉仪旗黑-55简" panose="00020600040101010101" charset="-122"/>
              </a:rPr>
              <a:t>S</a:t>
            </a:r>
            <a:r>
              <a:rPr lang="zh-CN" altLang="en-US" sz="2100" dirty="0">
                <a:latin typeface="Arial" panose="020B0604020202020204" pitchFamily="34" charset="0"/>
                <a:ea typeface="汉仪旗黑-55简" panose="00020600040101010101" charset="-122"/>
              </a:rPr>
              <a:t>公司的检查系统需要改进。晚班没有主管对质量问题负责。 </a:t>
            </a:r>
            <a:endParaRPr lang="zh-CN" altLang="en-US" sz="2100">
              <a:latin typeface="Arial" panose="020B0604020202020204" pitchFamily="34" charset="0"/>
              <a:ea typeface="汉仪旗黑-55简" panose="00020600040101010101" charset="-122"/>
            </a:endParaRPr>
          </a:p>
        </p:txBody>
      </p:sp>
      <p:sp>
        <p:nvSpPr>
          <p:cNvPr id="264199"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矩形 265217"/>
          <p:cNvSpPr/>
          <p:nvPr/>
        </p:nvSpPr>
        <p:spPr>
          <a:xfrm>
            <a:off x="971550" y="2060575"/>
            <a:ext cx="7810500" cy="4212590"/>
          </a:xfrm>
          <a:prstGeom prst="rect">
            <a:avLst/>
          </a:prstGeom>
          <a:noFill/>
          <a:ln w="9525">
            <a:noFill/>
          </a:ln>
        </p:spPr>
        <p:txBody>
          <a:bodyPr>
            <a:spAutoFit/>
          </a:bodyPr>
          <a:p>
            <a:pPr eaLnBrk="0" hangingPunct="0">
              <a:lnSpc>
                <a:spcPct val="120000"/>
              </a:lnSpc>
            </a:pPr>
            <a:r>
              <a:rPr lang="en-US" altLang="zh-CN" sz="2100">
                <a:latin typeface="Arial" panose="020B0604020202020204" pitchFamily="34" charset="0"/>
                <a:ea typeface="汉仪旗黑-55简" panose="00020600040101010101" charset="-122"/>
              </a:rPr>
              <a:t>1</a:t>
            </a:r>
            <a:r>
              <a:rPr lang="zh-CN" altLang="en-US" sz="2100" dirty="0">
                <a:latin typeface="Arial" panose="020B0604020202020204" pitchFamily="34" charset="0"/>
                <a:ea typeface="汉仪旗黑-55简" panose="00020600040101010101" charset="-122"/>
              </a:rPr>
              <a:t>、为防止连接点再松动，将与电路连接器相连的电线由</a:t>
            </a:r>
            <a:r>
              <a:rPr lang="en-US" altLang="zh-CN" sz="2100">
                <a:latin typeface="Arial" panose="020B0604020202020204" pitchFamily="34" charset="0"/>
                <a:ea typeface="汉仪旗黑-55简" panose="00020600040101010101" charset="-122"/>
              </a:rPr>
              <a:t>4 mm </a:t>
            </a:r>
            <a:r>
              <a:rPr lang="en-US" altLang="zh-CN" sz="2100" baseline="300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改为</a:t>
            </a:r>
            <a:r>
              <a:rPr lang="en-US" altLang="zh-CN" sz="2100">
                <a:latin typeface="Arial" panose="020B0604020202020204" pitchFamily="34" charset="0"/>
                <a:ea typeface="汉仪旗黑-55简" panose="00020600040101010101" charset="-122"/>
              </a:rPr>
              <a:t>6 mm</a:t>
            </a:r>
            <a:r>
              <a:rPr lang="en-US" altLang="zh-CN" sz="2100" baseline="30000">
                <a:latin typeface="Arial" panose="020B0604020202020204" pitchFamily="34" charset="0"/>
                <a:ea typeface="汉仪旗黑-55简" panose="00020600040101010101" charset="-122"/>
              </a:rPr>
              <a:t>.2</a:t>
            </a:r>
            <a:r>
              <a:rPr lang="zh-CN" altLang="en-US" sz="2100">
                <a:latin typeface="Arial" panose="020B0604020202020204" pitchFamily="34" charset="0"/>
                <a:ea typeface="汉仪旗黑-55简" panose="00020600040101010101" charset="-122"/>
              </a:rPr>
              <a:t>，</a:t>
            </a:r>
            <a:r>
              <a:rPr lang="zh-CN" altLang="en-US" sz="2100" dirty="0">
                <a:latin typeface="Arial" panose="020B0604020202020204" pitchFamily="34" charset="0"/>
                <a:ea typeface="汉仪旗黑-55简" panose="00020600040101010101" charset="-122"/>
              </a:rPr>
              <a:t>由刘炎在</a:t>
            </a:r>
            <a:r>
              <a:rPr lang="en-US" altLang="zh-CN" sz="2100">
                <a:latin typeface="Arial" panose="020B0604020202020204" pitchFamily="34" charset="0"/>
                <a:ea typeface="汉仪旗黑-55简" panose="00020600040101010101" charset="-122"/>
              </a:rPr>
              <a:t>12</a:t>
            </a:r>
            <a:r>
              <a:rPr lang="zh-CN" altLang="en-US" sz="2100" dirty="0">
                <a:latin typeface="Arial" panose="020B0604020202020204" pitchFamily="34" charset="0"/>
                <a:ea typeface="汉仪旗黑-55简" panose="00020600040101010101" charset="-122"/>
              </a:rPr>
              <a:t>月</a:t>
            </a:r>
            <a:r>
              <a:rPr lang="en-US" altLang="zh-CN" sz="2100">
                <a:latin typeface="Arial" panose="020B0604020202020204" pitchFamily="34" charset="0"/>
                <a:ea typeface="汉仪旗黑-55简" panose="00020600040101010101" charset="-122"/>
              </a:rPr>
              <a:t>15</a:t>
            </a:r>
            <a:r>
              <a:rPr lang="zh-CN" altLang="en-US" sz="2100" dirty="0">
                <a:latin typeface="Arial" panose="020B0604020202020204" pitchFamily="34" charset="0"/>
                <a:ea typeface="汉仪旗黑-55简" panose="00020600040101010101" charset="-122"/>
              </a:rPr>
              <a:t>日前完成。</a:t>
            </a:r>
            <a:r>
              <a:rPr lang="en-US" altLang="zh-CN" sz="21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 电镀线将改进如下：</a:t>
            </a:r>
            <a:endParaRPr lang="zh-CN" altLang="en-US" sz="2100" dirty="0">
              <a:latin typeface="Arial" panose="020B0604020202020204" pitchFamily="34" charset="0"/>
              <a:ea typeface="汉仪旗黑-55简" panose="00020600040101010101" charset="-122"/>
            </a:endParaRPr>
          </a:p>
          <a:p>
            <a:pPr eaLnBrk="0" hangingPunct="0">
              <a:lnSpc>
                <a:spcPct val="130000"/>
              </a:lnSpc>
            </a:pPr>
            <a:r>
              <a:rPr lang="en-US" altLang="zh-CN" sz="21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、开发一个防错的转子，当生产线停止后，如果产品没有被镀上银，转子不会自动转动，直至缺陷产品被取出。由设备课在</a:t>
            </a:r>
            <a:r>
              <a:rPr lang="en-US" altLang="zh-CN" sz="2100">
                <a:latin typeface="Arial" panose="020B0604020202020204" pitchFamily="34" charset="0"/>
                <a:ea typeface="汉仪旗黑-55简" panose="00020600040101010101" charset="-122"/>
              </a:rPr>
              <a:t>12</a:t>
            </a:r>
            <a:r>
              <a:rPr lang="zh-CN" altLang="en-US" sz="2100" dirty="0">
                <a:latin typeface="Arial" panose="020B0604020202020204" pitchFamily="34" charset="0"/>
                <a:ea typeface="汉仪旗黑-55简" panose="00020600040101010101" charset="-122"/>
              </a:rPr>
              <a:t>月底完成。</a:t>
            </a:r>
            <a:endParaRPr lang="zh-CN" altLang="en-US" sz="2100" dirty="0">
              <a:latin typeface="Arial" panose="020B0604020202020204" pitchFamily="34" charset="0"/>
              <a:ea typeface="汉仪旗黑-55简" panose="00020600040101010101" charset="-122"/>
            </a:endParaRPr>
          </a:p>
          <a:p>
            <a:pPr eaLnBrk="0" hangingPunct="0">
              <a:lnSpc>
                <a:spcPct val="130000"/>
              </a:lnSpc>
            </a:pPr>
            <a:r>
              <a:rPr lang="en-US" altLang="zh-CN" sz="2100">
                <a:latin typeface="Arial" panose="020B0604020202020204" pitchFamily="34" charset="0"/>
                <a:ea typeface="汉仪旗黑-55简" panose="00020600040101010101" charset="-122"/>
              </a:rPr>
              <a:t>3</a:t>
            </a:r>
            <a:r>
              <a:rPr lang="zh-CN" altLang="en-US" sz="2100" dirty="0">
                <a:latin typeface="Arial" panose="020B0604020202020204" pitchFamily="34" charset="0"/>
                <a:ea typeface="汉仪旗黑-55简" panose="00020600040101010101" charset="-122"/>
              </a:rPr>
              <a:t>、 改进检查系统：</a:t>
            </a:r>
            <a:endParaRPr lang="zh-CN" altLang="en-US" sz="2100" dirty="0">
              <a:latin typeface="Arial" panose="020B0604020202020204" pitchFamily="34" charset="0"/>
              <a:ea typeface="汉仪旗黑-55简" panose="00020600040101010101" charset="-122"/>
            </a:endParaRPr>
          </a:p>
          <a:p>
            <a:pPr eaLnBrk="0" hangingPunct="0">
              <a:lnSpc>
                <a:spcPct val="130000"/>
              </a:lnSpc>
            </a:pPr>
            <a:r>
              <a:rPr lang="en-US" altLang="zh-CN" sz="2100">
                <a:latin typeface="Arial" panose="020B0604020202020204" pitchFamily="34" charset="0"/>
                <a:ea typeface="汉仪旗黑-55简" panose="00020600040101010101" charset="-122"/>
              </a:rPr>
              <a:t>1</a:t>
            </a:r>
            <a:r>
              <a:rPr lang="zh-CN" altLang="en-US" sz="2100" dirty="0">
                <a:latin typeface="Arial" panose="020B0604020202020204" pitchFamily="34" charset="0"/>
                <a:ea typeface="汉仪旗黑-55简" panose="00020600040101010101" charset="-122"/>
              </a:rPr>
              <a:t>） 晚班负责质量问题的主管被指定。</a:t>
            </a:r>
            <a:endParaRPr lang="zh-CN" altLang="en-US" sz="2100" dirty="0">
              <a:latin typeface="Arial" panose="020B0604020202020204" pitchFamily="34" charset="0"/>
              <a:ea typeface="汉仪旗黑-55简" panose="00020600040101010101" charset="-122"/>
            </a:endParaRPr>
          </a:p>
          <a:p>
            <a:pPr eaLnBrk="0" hangingPunct="0">
              <a:lnSpc>
                <a:spcPct val="130000"/>
              </a:lnSpc>
            </a:pPr>
            <a:r>
              <a:rPr lang="en-US" altLang="zh-CN" sz="21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 如果有停线问题，应该马上通知</a:t>
            </a:r>
            <a:r>
              <a:rPr lang="en-US" altLang="zh-CN" sz="2100">
                <a:latin typeface="Arial" panose="020B0604020202020204" pitchFamily="34" charset="0"/>
                <a:ea typeface="汉仪旗黑-55简" panose="00020600040101010101" charset="-122"/>
              </a:rPr>
              <a:t>QC</a:t>
            </a:r>
            <a:r>
              <a:rPr lang="zh-CN" altLang="en-US" sz="2100" dirty="0">
                <a:latin typeface="Arial" panose="020B0604020202020204" pitchFamily="34" charset="0"/>
                <a:ea typeface="汉仪旗黑-55简" panose="00020600040101010101" charset="-122"/>
              </a:rPr>
              <a:t>以确认缺陷</a:t>
            </a:r>
            <a:endParaRPr lang="zh-CN" altLang="en-US" sz="2100" dirty="0">
              <a:latin typeface="Arial" panose="020B0604020202020204" pitchFamily="34" charset="0"/>
              <a:ea typeface="汉仪旗黑-55简" panose="00020600040101010101" charset="-122"/>
            </a:endParaRPr>
          </a:p>
          <a:p>
            <a:pPr eaLnBrk="0" hangingPunct="0">
              <a:lnSpc>
                <a:spcPct val="130000"/>
              </a:lnSpc>
            </a:pPr>
            <a:r>
              <a:rPr lang="en-US" altLang="zh-CN" sz="2100">
                <a:latin typeface="Arial" panose="020B0604020202020204" pitchFamily="34" charset="0"/>
                <a:ea typeface="汉仪旗黑-55简" panose="00020600040101010101" charset="-122"/>
              </a:rPr>
              <a:t>3</a:t>
            </a:r>
            <a:r>
              <a:rPr lang="zh-CN" altLang="en-US" sz="2100" dirty="0">
                <a:latin typeface="Arial" panose="020B0604020202020204" pitchFamily="34" charset="0"/>
                <a:ea typeface="汉仪旗黑-55简" panose="00020600040101010101" charset="-122"/>
              </a:rPr>
              <a:t>）每个人根据要求检查他自己的工作</a:t>
            </a:r>
            <a:r>
              <a:rPr lang="zh-CN" altLang="en-US" sz="2200" dirty="0">
                <a:solidFill>
                  <a:srgbClr val="0066CC"/>
                </a:solidFill>
                <a:latin typeface="Arial" panose="020B0604020202020204" pitchFamily="34" charset="0"/>
                <a:ea typeface="汉仪旗黑-55简" panose="00020600040101010101" charset="-122"/>
              </a:rPr>
              <a:t> </a:t>
            </a:r>
            <a:endParaRPr lang="zh-CN" altLang="en-US" sz="2200" dirty="0">
              <a:solidFill>
                <a:srgbClr val="0066CC"/>
              </a:solidFill>
              <a:latin typeface="Arial" panose="020B0604020202020204" pitchFamily="34" charset="0"/>
              <a:ea typeface="汉仪旗黑-55简" panose="00020600040101010101" charset="-122"/>
            </a:endParaRPr>
          </a:p>
        </p:txBody>
      </p:sp>
      <p:sp>
        <p:nvSpPr>
          <p:cNvPr id="265219" name="矩形 265218"/>
          <p:cNvSpPr/>
          <p:nvPr/>
        </p:nvSpPr>
        <p:spPr>
          <a:xfrm>
            <a:off x="2686050" y="2795588"/>
            <a:ext cx="9144000" cy="0"/>
          </a:xfrm>
          <a:prstGeom prst="rect">
            <a:avLst/>
          </a:prstGeom>
          <a:noFill/>
          <a:ln w="9525">
            <a:noFill/>
          </a:ln>
        </p:spPr>
        <p:txBody>
          <a:bodyPr/>
          <a:p>
            <a:endParaRPr lang="zh-CN" altLang="en-US"/>
          </a:p>
        </p:txBody>
      </p:sp>
      <p:sp>
        <p:nvSpPr>
          <p:cNvPr id="265220" name="矩形 265219"/>
          <p:cNvSpPr/>
          <p:nvPr/>
        </p:nvSpPr>
        <p:spPr>
          <a:xfrm>
            <a:off x="3857625" y="2652713"/>
            <a:ext cx="9144000" cy="0"/>
          </a:xfrm>
          <a:prstGeom prst="rect">
            <a:avLst/>
          </a:prstGeom>
          <a:noFill/>
          <a:ln w="9525">
            <a:noFill/>
          </a:ln>
        </p:spPr>
        <p:txBody>
          <a:bodyPr/>
          <a:p>
            <a:endParaRPr lang="zh-CN" altLang="en-US"/>
          </a:p>
        </p:txBody>
      </p:sp>
      <p:sp>
        <p:nvSpPr>
          <p:cNvPr id="265221" name="矩形 265220"/>
          <p:cNvSpPr/>
          <p:nvPr/>
        </p:nvSpPr>
        <p:spPr>
          <a:xfrm>
            <a:off x="2847975" y="2714625"/>
            <a:ext cx="9144000" cy="0"/>
          </a:xfrm>
          <a:prstGeom prst="rect">
            <a:avLst/>
          </a:prstGeom>
          <a:noFill/>
          <a:ln w="9525">
            <a:noFill/>
          </a:ln>
        </p:spPr>
        <p:txBody>
          <a:bodyPr/>
          <a:p>
            <a:endParaRPr lang="zh-CN" altLang="en-US"/>
          </a:p>
        </p:txBody>
      </p:sp>
      <p:sp>
        <p:nvSpPr>
          <p:cNvPr id="265222" name="矩形 265221"/>
          <p:cNvSpPr/>
          <p:nvPr/>
        </p:nvSpPr>
        <p:spPr>
          <a:xfrm>
            <a:off x="3300413" y="2890838"/>
            <a:ext cx="9144000" cy="0"/>
          </a:xfrm>
          <a:prstGeom prst="rect">
            <a:avLst/>
          </a:prstGeom>
          <a:noFill/>
          <a:ln w="9525">
            <a:noFill/>
          </a:ln>
        </p:spPr>
        <p:txBody>
          <a:bodyPr/>
          <a:p>
            <a:endParaRPr lang="zh-CN" altLang="en-US"/>
          </a:p>
        </p:txBody>
      </p:sp>
      <p:sp>
        <p:nvSpPr>
          <p:cNvPr id="265223" name="文本框 265222"/>
          <p:cNvSpPr txBox="1"/>
          <p:nvPr/>
        </p:nvSpPr>
        <p:spPr>
          <a:xfrm>
            <a:off x="2339975" y="404813"/>
            <a:ext cx="3960813" cy="681990"/>
          </a:xfrm>
          <a:prstGeom prst="rect">
            <a:avLst/>
          </a:prstGeom>
          <a:noFill/>
          <a:ln w="9525">
            <a:noFill/>
          </a:ln>
        </p:spPr>
        <p:txBody>
          <a:bodyPr>
            <a:spAutoFit/>
          </a:bodyPr>
          <a:p>
            <a:pPr eaLnBrk="0" hangingPunct="0">
              <a:lnSpc>
                <a:spcPct val="160000"/>
              </a:lnSpc>
            </a:pPr>
            <a:r>
              <a:rPr lang="en-US" altLang="zh-CN" sz="2400" i="1">
                <a:solidFill>
                  <a:srgbClr val="FFFF00"/>
                </a:solidFill>
                <a:latin typeface="Arial" panose="020B0604020202020204" pitchFamily="34" charset="0"/>
                <a:ea typeface="汉仪文黑-85W" panose="00020600040101010101" charset="-122"/>
              </a:rPr>
              <a:t>D5</a:t>
            </a:r>
            <a:r>
              <a:rPr lang="zh-CN" altLang="en-US" sz="2400" i="1" dirty="0">
                <a:solidFill>
                  <a:srgbClr val="FFFF00"/>
                </a:solidFill>
                <a:latin typeface="Arial" panose="020B0604020202020204" pitchFamily="34" charset="0"/>
                <a:ea typeface="汉仪文黑-85W" panose="00020600040101010101" charset="-122"/>
              </a:rPr>
              <a:t>、确定永久性纠正措施</a:t>
            </a:r>
            <a:endParaRPr lang="zh-TW" altLang="en-US" sz="2400" dirty="0">
              <a:solidFill>
                <a:srgbClr val="FFFF00"/>
              </a:solidFill>
              <a:latin typeface="Arial" panose="020B0604020202020204" pitchFamily="34" charset="0"/>
              <a:ea typeface="汉仪文黑-85W" panose="00020600040101010101" charset="-122"/>
            </a:endParaRPr>
          </a:p>
        </p:txBody>
      </p:sp>
      <p:sp>
        <p:nvSpPr>
          <p:cNvPr id="265224"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矩形 266241"/>
          <p:cNvSpPr/>
          <p:nvPr/>
        </p:nvSpPr>
        <p:spPr>
          <a:xfrm>
            <a:off x="1042988" y="549275"/>
            <a:ext cx="7543800" cy="4243070"/>
          </a:xfrm>
          <a:prstGeom prst="rect">
            <a:avLst/>
          </a:prstGeom>
          <a:noFill/>
          <a:ln w="9525">
            <a:noFill/>
          </a:ln>
        </p:spPr>
        <p:txBody>
          <a:bodyPr>
            <a:spAutoFit/>
          </a:bodyPr>
          <a:p>
            <a:pPr eaLnBrk="0" hangingPunct="0">
              <a:lnSpc>
                <a:spcPct val="160000"/>
              </a:lnSpc>
            </a:pPr>
            <a:r>
              <a:rPr lang="en-US" altLang="zh-CN" sz="2800" i="1">
                <a:solidFill>
                  <a:srgbClr val="FFFF00"/>
                </a:solidFill>
                <a:latin typeface="Arial" panose="020B0604020202020204" pitchFamily="34" charset="0"/>
                <a:ea typeface="汉仪旗黑-55简" panose="00020600040101010101" charset="-122"/>
              </a:rPr>
              <a:t>         D6</a:t>
            </a:r>
            <a:r>
              <a:rPr lang="zh-CN" altLang="en-US" sz="2800" i="1">
                <a:solidFill>
                  <a:srgbClr val="FFFF00"/>
                </a:solidFill>
                <a:latin typeface="Arial" panose="020B0604020202020204" pitchFamily="34" charset="0"/>
                <a:ea typeface="汉仪旗黑-55简" panose="00020600040101010101" charset="-122"/>
              </a:rPr>
              <a:t>、</a:t>
            </a:r>
            <a:r>
              <a:rPr lang="zh-CN" altLang="en-US" sz="2800" i="1" dirty="0">
                <a:solidFill>
                  <a:srgbClr val="FFFF00"/>
                </a:solidFill>
                <a:latin typeface="Arial" panose="020B0604020202020204" pitchFamily="34" charset="0"/>
                <a:ea typeface="汉仪旗黑-55简" panose="00020600040101010101" charset="-122"/>
              </a:rPr>
              <a:t>验证纠正措施</a:t>
            </a:r>
            <a:endParaRPr lang="zh-CN" altLang="en-US" sz="2800" i="1" dirty="0">
              <a:solidFill>
                <a:srgbClr val="FFFF00"/>
              </a:solidFill>
              <a:latin typeface="Arial" panose="020B0604020202020204" pitchFamily="34" charset="0"/>
              <a:ea typeface="汉仪旗黑-55简" panose="00020600040101010101" charset="-122"/>
            </a:endParaRPr>
          </a:p>
          <a:p>
            <a:pPr algn="ctr" eaLnBrk="0" hangingPunct="0">
              <a:lnSpc>
                <a:spcPct val="150000"/>
              </a:lnSpc>
            </a:pPr>
            <a:r>
              <a:rPr lang="zh-CN" altLang="en-US" sz="2200" dirty="0">
                <a:solidFill>
                  <a:srgbClr val="0066CC"/>
                </a:solidFill>
                <a:latin typeface="Arial" panose="020B0604020202020204" pitchFamily="34" charset="0"/>
                <a:ea typeface="汉仪旗黑-55简" panose="00020600040101010101" charset="-122"/>
              </a:rPr>
              <a:t> </a:t>
            </a:r>
            <a:endParaRPr lang="zh-CN" altLang="en-US" sz="2200" dirty="0">
              <a:solidFill>
                <a:srgbClr val="0066CC"/>
              </a:solidFill>
              <a:latin typeface="Arial" panose="020B0604020202020204" pitchFamily="34" charset="0"/>
              <a:ea typeface="汉仪旗黑-55简" panose="00020600040101010101" charset="-122"/>
            </a:endParaRPr>
          </a:p>
          <a:p>
            <a:pPr algn="ctr" eaLnBrk="0" hangingPunct="0">
              <a:lnSpc>
                <a:spcPct val="150000"/>
              </a:lnSpc>
            </a:pPr>
            <a:endParaRPr lang="zh-CN" altLang="en-US" sz="2200" dirty="0">
              <a:solidFill>
                <a:srgbClr val="0066CC"/>
              </a:solidFill>
              <a:latin typeface="Arial" panose="020B0604020202020204" pitchFamily="34" charset="0"/>
              <a:ea typeface="汉仪旗黑-55简" panose="00020600040101010101" charset="-122"/>
            </a:endParaRPr>
          </a:p>
          <a:p>
            <a:pPr eaLnBrk="0" hangingPunct="0">
              <a:lnSpc>
                <a:spcPct val="150000"/>
              </a:lnSpc>
            </a:pPr>
            <a:r>
              <a:rPr lang="en-US" altLang="zh-CN" sz="2100" b="0">
                <a:latin typeface="Arial" panose="020B0604020202020204" pitchFamily="34" charset="0"/>
                <a:ea typeface="汉仪旗黑-55简" panose="00020600040101010101" charset="-122"/>
              </a:rPr>
              <a:t>1</a:t>
            </a:r>
            <a:r>
              <a:rPr lang="zh-CN" altLang="en-US" sz="2100" dirty="0">
                <a:latin typeface="Arial" panose="020B0604020202020204" pitchFamily="34" charset="0"/>
                <a:ea typeface="汉仪旗黑-55简" panose="00020600040101010101" charset="-122"/>
              </a:rPr>
              <a:t>． 换完电线后，至今尚没有发现连接点松动的迹象。</a:t>
            </a:r>
            <a:endParaRPr lang="zh-CN" altLang="en-US" sz="2100" dirty="0">
              <a:latin typeface="Arial" panose="020B0604020202020204" pitchFamily="34" charset="0"/>
              <a:ea typeface="汉仪旗黑-55简" panose="00020600040101010101" charset="-122"/>
            </a:endParaRPr>
          </a:p>
          <a:p>
            <a:pPr eaLnBrk="0" hangingPunct="0">
              <a:lnSpc>
                <a:spcPct val="150000"/>
              </a:lnSpc>
            </a:pPr>
            <a:r>
              <a:rPr lang="en-US" altLang="zh-CN" sz="21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 断开电流接触器的电路进行试验，一旦电压不正常，转子将自动停止工作，直至没电镀的产品从线上取下。</a:t>
            </a:r>
            <a:endParaRPr lang="zh-CN" altLang="en-US" sz="2100" dirty="0">
              <a:latin typeface="Arial" panose="020B0604020202020204" pitchFamily="34" charset="0"/>
              <a:ea typeface="汉仪旗黑-55简" panose="00020600040101010101" charset="-122"/>
            </a:endParaRPr>
          </a:p>
          <a:p>
            <a:pPr eaLnBrk="0" hangingPunct="0">
              <a:lnSpc>
                <a:spcPct val="150000"/>
              </a:lnSpc>
            </a:pPr>
            <a:r>
              <a:rPr lang="zh-CN" altLang="en-US" sz="2100" dirty="0">
                <a:latin typeface="Arial" panose="020B0604020202020204" pitchFamily="34" charset="0"/>
                <a:ea typeface="汉仪旗黑-55简" panose="00020600040101010101" charset="-122"/>
              </a:rPr>
              <a:t> </a:t>
            </a:r>
            <a:endParaRPr lang="zh-CN" altLang="en-US" sz="2100" dirty="0">
              <a:latin typeface="Arial" panose="020B0604020202020204" pitchFamily="34" charset="0"/>
              <a:ea typeface="汉仪旗黑-55简" panose="00020600040101010101" charset="-122"/>
            </a:endParaRPr>
          </a:p>
          <a:p>
            <a:pPr eaLnBrk="0" hangingPunct="0">
              <a:lnSpc>
                <a:spcPct val="150000"/>
              </a:lnSpc>
            </a:pPr>
            <a:r>
              <a:rPr lang="zh-CN" altLang="en-US" sz="2100" dirty="0">
                <a:latin typeface="Arial" panose="020B0604020202020204" pitchFamily="34" charset="0"/>
                <a:ea typeface="汉仪旗黑-55简" panose="00020600040101010101" charset="-122"/>
              </a:rPr>
              <a:t>以上工作，小组共同进行了验证，并提请顾客事先的批准。</a:t>
            </a:r>
            <a:r>
              <a:rPr lang="zh-CN" altLang="en-US" sz="2200" dirty="0">
                <a:solidFill>
                  <a:srgbClr val="0066CC"/>
                </a:solidFill>
                <a:latin typeface="Arial" panose="020B0604020202020204" pitchFamily="34" charset="0"/>
                <a:ea typeface="汉仪旗黑-55简" panose="00020600040101010101" charset="-122"/>
              </a:rPr>
              <a:t> </a:t>
            </a:r>
            <a:endParaRPr lang="zh-CN" altLang="en-US" sz="2200" dirty="0">
              <a:solidFill>
                <a:srgbClr val="0066CC"/>
              </a:solidFill>
              <a:latin typeface="Arial" panose="020B0604020202020204" pitchFamily="34" charset="0"/>
              <a:ea typeface="汉仪旗黑-55简" panose="00020600040101010101" charset="-122"/>
            </a:endParaRPr>
          </a:p>
        </p:txBody>
      </p:sp>
      <p:sp>
        <p:nvSpPr>
          <p:cNvPr id="266243" name="矩形 266242"/>
          <p:cNvSpPr/>
          <p:nvPr/>
        </p:nvSpPr>
        <p:spPr>
          <a:xfrm>
            <a:off x="2686050" y="2795588"/>
            <a:ext cx="9144000" cy="0"/>
          </a:xfrm>
          <a:prstGeom prst="rect">
            <a:avLst/>
          </a:prstGeom>
          <a:noFill/>
          <a:ln w="9525">
            <a:noFill/>
          </a:ln>
        </p:spPr>
        <p:txBody>
          <a:bodyPr/>
          <a:p>
            <a:endParaRPr lang="zh-CN" altLang="en-US"/>
          </a:p>
        </p:txBody>
      </p:sp>
      <p:sp>
        <p:nvSpPr>
          <p:cNvPr id="266244" name="矩形 266243"/>
          <p:cNvSpPr/>
          <p:nvPr/>
        </p:nvSpPr>
        <p:spPr>
          <a:xfrm>
            <a:off x="3857625" y="2652713"/>
            <a:ext cx="9144000" cy="0"/>
          </a:xfrm>
          <a:prstGeom prst="rect">
            <a:avLst/>
          </a:prstGeom>
          <a:noFill/>
          <a:ln w="9525">
            <a:noFill/>
          </a:ln>
        </p:spPr>
        <p:txBody>
          <a:bodyPr/>
          <a:p>
            <a:endParaRPr lang="zh-CN" altLang="en-US"/>
          </a:p>
        </p:txBody>
      </p:sp>
      <p:sp>
        <p:nvSpPr>
          <p:cNvPr id="266245" name="矩形 266244"/>
          <p:cNvSpPr/>
          <p:nvPr/>
        </p:nvSpPr>
        <p:spPr>
          <a:xfrm>
            <a:off x="2847975" y="2714625"/>
            <a:ext cx="9144000" cy="0"/>
          </a:xfrm>
          <a:prstGeom prst="rect">
            <a:avLst/>
          </a:prstGeom>
          <a:noFill/>
          <a:ln w="9525">
            <a:noFill/>
          </a:ln>
        </p:spPr>
        <p:txBody>
          <a:bodyPr/>
          <a:p>
            <a:endParaRPr lang="zh-CN" altLang="en-US"/>
          </a:p>
        </p:txBody>
      </p:sp>
      <p:sp>
        <p:nvSpPr>
          <p:cNvPr id="266246" name="矩形 266245"/>
          <p:cNvSpPr/>
          <p:nvPr/>
        </p:nvSpPr>
        <p:spPr>
          <a:xfrm>
            <a:off x="3300413" y="2890838"/>
            <a:ext cx="9144000" cy="0"/>
          </a:xfrm>
          <a:prstGeom prst="rect">
            <a:avLst/>
          </a:prstGeom>
          <a:noFill/>
          <a:ln w="9525">
            <a:noFill/>
          </a:ln>
        </p:spPr>
        <p:txBody>
          <a:bodyPr/>
          <a:p>
            <a:endParaRPr lang="zh-CN" altLang="en-US"/>
          </a:p>
        </p:txBody>
      </p:sp>
      <p:sp>
        <p:nvSpPr>
          <p:cNvPr id="266247"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矩形 267265"/>
          <p:cNvSpPr/>
          <p:nvPr/>
        </p:nvSpPr>
        <p:spPr>
          <a:xfrm>
            <a:off x="1042988" y="476250"/>
            <a:ext cx="7172325" cy="5716270"/>
          </a:xfrm>
          <a:prstGeom prst="rect">
            <a:avLst/>
          </a:prstGeom>
          <a:noFill/>
          <a:ln w="9525">
            <a:noFill/>
          </a:ln>
        </p:spPr>
        <p:txBody>
          <a:bodyPr>
            <a:spAutoFit/>
          </a:bodyPr>
          <a:p>
            <a:pPr eaLnBrk="0" hangingPunct="0">
              <a:lnSpc>
                <a:spcPct val="160000"/>
              </a:lnSpc>
            </a:pPr>
            <a:r>
              <a:rPr lang="en-US" altLang="zh-CN" sz="2800" i="1">
                <a:solidFill>
                  <a:srgbClr val="FFFF00"/>
                </a:solidFill>
                <a:latin typeface="Arial" panose="020B0604020202020204" pitchFamily="34" charset="0"/>
                <a:ea typeface="汉仪旗黑-55简" panose="00020600040101010101" charset="-122"/>
              </a:rPr>
              <a:t>       D7</a:t>
            </a:r>
            <a:r>
              <a:rPr lang="zh-CN" altLang="en-US" sz="2800" i="1">
                <a:solidFill>
                  <a:srgbClr val="FFFF00"/>
                </a:solidFill>
                <a:latin typeface="Arial" panose="020B0604020202020204" pitchFamily="34" charset="0"/>
                <a:ea typeface="汉仪旗黑-55简" panose="00020600040101010101" charset="-122"/>
              </a:rPr>
              <a:t>、</a:t>
            </a:r>
            <a:r>
              <a:rPr lang="zh-CN" altLang="en-US" sz="2800" i="1" dirty="0">
                <a:solidFill>
                  <a:srgbClr val="FFFF00"/>
                </a:solidFill>
                <a:latin typeface="Arial" panose="020B0604020202020204" pitchFamily="34" charset="0"/>
                <a:ea typeface="汉仪旗黑-55简" panose="00020600040101010101" charset="-122"/>
              </a:rPr>
              <a:t>防止再发生的措施</a:t>
            </a:r>
            <a:r>
              <a:rPr lang="zh-CN" altLang="en-US" sz="2200" dirty="0">
                <a:solidFill>
                  <a:srgbClr val="FFFF00"/>
                </a:solidFill>
                <a:latin typeface="Arial" panose="020B0604020202020204" pitchFamily="34" charset="0"/>
                <a:ea typeface="汉仪旗黑-55简" panose="00020600040101010101" charset="-122"/>
              </a:rPr>
              <a:t> </a:t>
            </a:r>
            <a:endParaRPr lang="zh-CN" altLang="en-US" sz="2200" dirty="0">
              <a:solidFill>
                <a:srgbClr val="FFFF00"/>
              </a:solidFill>
              <a:latin typeface="Arial" panose="020B0604020202020204" pitchFamily="34" charset="0"/>
              <a:ea typeface="汉仪旗黑-55简" panose="00020600040101010101" charset="-122"/>
            </a:endParaRPr>
          </a:p>
          <a:p>
            <a:pPr eaLnBrk="0" hangingPunct="0">
              <a:lnSpc>
                <a:spcPct val="160000"/>
              </a:lnSpc>
            </a:pPr>
            <a:endParaRPr lang="zh-CN" altLang="en-US" sz="2200" dirty="0">
              <a:solidFill>
                <a:srgbClr val="FFFF00"/>
              </a:solidFill>
              <a:latin typeface="Arial" panose="020B0604020202020204" pitchFamily="34" charset="0"/>
              <a:ea typeface="汉仪旗黑-55简" panose="00020600040101010101" charset="-122"/>
            </a:endParaRPr>
          </a:p>
          <a:p>
            <a:pPr eaLnBrk="0" hangingPunct="0">
              <a:lnSpc>
                <a:spcPct val="160000"/>
              </a:lnSpc>
              <a:buFont typeface="Wingdings" panose="05000000000000000000" pitchFamily="2" charset="2"/>
              <a:buChar char="v"/>
            </a:pPr>
            <a:r>
              <a:rPr lang="zh-CN" altLang="en-US" sz="2100" dirty="0">
                <a:latin typeface="Arial" panose="020B0604020202020204" pitchFamily="34" charset="0"/>
                <a:ea typeface="汉仪旗黑-55简" panose="00020600040101010101" charset="-122"/>
              </a:rPr>
              <a:t>电镀工作指导书被修改增加了如下内容：</a:t>
            </a:r>
            <a:endParaRPr lang="zh-CN" altLang="en-US" sz="2100" dirty="0">
              <a:latin typeface="Arial" panose="020B0604020202020204" pitchFamily="34" charset="0"/>
              <a:ea typeface="汉仪旗黑-55简" panose="00020600040101010101" charset="-122"/>
            </a:endParaRPr>
          </a:p>
          <a:p>
            <a:pPr eaLnBrk="0" hangingPunct="0">
              <a:lnSpc>
                <a:spcPct val="150000"/>
              </a:lnSpc>
            </a:pPr>
            <a:r>
              <a:rPr lang="en-US" altLang="zh-CN" sz="2100">
                <a:latin typeface="Arial" panose="020B0604020202020204" pitchFamily="34" charset="0"/>
                <a:ea typeface="汉仪旗黑-55简" panose="00020600040101010101" charset="-122"/>
              </a:rPr>
              <a:t>1</a:t>
            </a:r>
            <a:r>
              <a:rPr lang="zh-CN" altLang="en-US" sz="2100" dirty="0">
                <a:latin typeface="Arial" panose="020B0604020202020204" pitchFamily="34" charset="0"/>
                <a:ea typeface="汉仪旗黑-55简" panose="00020600040101010101" charset="-122"/>
              </a:rPr>
              <a:t>）当生产线不正常停止时，操作者不仅要挑选出缺陷产品，而且要在工作记录记下数量及当班</a:t>
            </a:r>
            <a:r>
              <a:rPr lang="en-US" altLang="zh-CN" sz="2100">
                <a:latin typeface="Arial" panose="020B0604020202020204" pitchFamily="34" charset="0"/>
                <a:ea typeface="汉仪旗黑-55简" panose="00020600040101010101" charset="-122"/>
              </a:rPr>
              <a:t>QC</a:t>
            </a:r>
            <a:r>
              <a:rPr lang="zh-CN" altLang="en-US" sz="2100" dirty="0">
                <a:latin typeface="Arial" panose="020B0604020202020204" pitchFamily="34" charset="0"/>
                <a:ea typeface="汉仪旗黑-55简" panose="00020600040101010101" charset="-122"/>
              </a:rPr>
              <a:t>的名字。</a:t>
            </a:r>
            <a:endParaRPr lang="zh-CN" altLang="en-US" sz="2100" dirty="0">
              <a:latin typeface="Arial" panose="020B0604020202020204" pitchFamily="34" charset="0"/>
              <a:ea typeface="汉仪旗黑-55简" panose="00020600040101010101" charset="-122"/>
            </a:endParaRPr>
          </a:p>
          <a:p>
            <a:pPr eaLnBrk="0" hangingPunct="0">
              <a:lnSpc>
                <a:spcPct val="150000"/>
              </a:lnSpc>
            </a:pPr>
            <a:r>
              <a:rPr lang="en-US" altLang="zh-CN" sz="2100">
                <a:latin typeface="Arial" panose="020B0604020202020204" pitchFamily="34" charset="0"/>
                <a:ea typeface="汉仪旗黑-55简" panose="00020600040101010101" charset="-122"/>
              </a:rPr>
              <a:t>2</a:t>
            </a:r>
            <a:r>
              <a:rPr lang="zh-CN" altLang="en-US" sz="2100" dirty="0">
                <a:latin typeface="Arial" panose="020B0604020202020204" pitchFamily="34" charset="0"/>
                <a:ea typeface="汉仪旗黑-55简" panose="00020600040101010101" charset="-122"/>
              </a:rPr>
              <a:t>）在电镀线在每天早上启动前，电流接触器的连接点和电线必须检查。以上，由杨星在</a:t>
            </a:r>
            <a:r>
              <a:rPr lang="en-US" altLang="zh-CN" sz="2100">
                <a:latin typeface="Arial" panose="020B0604020202020204" pitchFamily="34" charset="0"/>
                <a:ea typeface="汉仪旗黑-55简" panose="00020600040101010101" charset="-122"/>
              </a:rPr>
              <a:t>12</a:t>
            </a:r>
            <a:r>
              <a:rPr lang="zh-CN" altLang="en-US" sz="2100" dirty="0">
                <a:latin typeface="Arial" panose="020B0604020202020204" pitchFamily="34" charset="0"/>
                <a:ea typeface="汉仪旗黑-55简" panose="00020600040101010101" charset="-122"/>
              </a:rPr>
              <a:t>月</a:t>
            </a:r>
            <a:r>
              <a:rPr lang="en-US" altLang="zh-CN" sz="2100">
                <a:latin typeface="Arial" panose="020B0604020202020204" pitchFamily="34" charset="0"/>
                <a:ea typeface="汉仪旗黑-55简" panose="00020600040101010101" charset="-122"/>
              </a:rPr>
              <a:t>15</a:t>
            </a:r>
            <a:r>
              <a:rPr lang="zh-CN" altLang="en-US" sz="2100" dirty="0">
                <a:latin typeface="Arial" panose="020B0604020202020204" pitchFamily="34" charset="0"/>
                <a:ea typeface="汉仪旗黑-55简" panose="00020600040101010101" charset="-122"/>
              </a:rPr>
              <a:t>日完成。    </a:t>
            </a:r>
            <a:endParaRPr lang="zh-CN" altLang="en-US" sz="2100" dirty="0">
              <a:latin typeface="Arial" panose="020B0604020202020204" pitchFamily="34" charset="0"/>
              <a:ea typeface="汉仪旗黑-55简" panose="00020600040101010101" charset="-122"/>
            </a:endParaRPr>
          </a:p>
          <a:p>
            <a:pPr eaLnBrk="0" hangingPunct="0">
              <a:lnSpc>
                <a:spcPct val="150000"/>
              </a:lnSpc>
              <a:buFont typeface="Wingdings" panose="05000000000000000000" pitchFamily="2" charset="2"/>
              <a:buChar char="v"/>
            </a:pPr>
            <a:r>
              <a:rPr lang="zh-CN" altLang="en-US" sz="2100" dirty="0">
                <a:latin typeface="Arial" panose="020B0604020202020204" pitchFamily="34" charset="0"/>
                <a:ea typeface="汉仪旗黑-55简" panose="00020600040101010101" charset="-122"/>
              </a:rPr>
              <a:t>开发一个包括每天需检查事项的检查清单，例如生产线停止，不管缺陷产品是否被挑选，制造部和</a:t>
            </a:r>
            <a:r>
              <a:rPr lang="en-US" altLang="zh-CN" sz="2100">
                <a:latin typeface="Arial" panose="020B0604020202020204" pitchFamily="34" charset="0"/>
                <a:ea typeface="汉仪旗黑-55简" panose="00020600040101010101" charset="-122"/>
              </a:rPr>
              <a:t>QA</a:t>
            </a:r>
            <a:r>
              <a:rPr lang="zh-CN" altLang="en-US" sz="2100" dirty="0">
                <a:latin typeface="Arial" panose="020B0604020202020204" pitchFamily="34" charset="0"/>
                <a:ea typeface="汉仪旗黑-55简" panose="00020600040101010101" charset="-122"/>
              </a:rPr>
              <a:t>需进行审核。</a:t>
            </a:r>
            <a:endParaRPr lang="zh-CN" altLang="en-US" sz="2100" dirty="0">
              <a:latin typeface="Arial" panose="020B0604020202020204" pitchFamily="34" charset="0"/>
              <a:ea typeface="汉仪旗黑-55简" panose="00020600040101010101" charset="-122"/>
            </a:endParaRPr>
          </a:p>
          <a:p>
            <a:pPr eaLnBrk="0" hangingPunct="0">
              <a:lnSpc>
                <a:spcPct val="150000"/>
              </a:lnSpc>
              <a:buFont typeface="Wingdings" panose="05000000000000000000" pitchFamily="2" charset="2"/>
              <a:buChar char="v"/>
            </a:pPr>
            <a:r>
              <a:rPr lang="zh-CN" altLang="en-US" sz="2100" dirty="0">
                <a:latin typeface="Arial" panose="020B0604020202020204" pitchFamily="34" charset="0"/>
                <a:ea typeface="汉仪旗黑-55简" panose="00020600040101010101" charset="-122"/>
              </a:rPr>
              <a:t> 依次类推，如果有类似问题，该小组负责纠正并采取适当的预防措施。</a:t>
            </a:r>
            <a:r>
              <a:rPr lang="zh-CN" altLang="en-US" sz="2100" dirty="0">
                <a:solidFill>
                  <a:srgbClr val="0066CC"/>
                </a:solidFill>
                <a:latin typeface="Arial" panose="020B0604020202020204" pitchFamily="34" charset="0"/>
                <a:ea typeface="汉仪旗黑-55简" panose="00020600040101010101" charset="-122"/>
              </a:rPr>
              <a:t> </a:t>
            </a:r>
            <a:endParaRPr lang="zh-CN" altLang="en-US" sz="2100" dirty="0">
              <a:solidFill>
                <a:srgbClr val="0066CC"/>
              </a:solidFill>
              <a:latin typeface="Arial" panose="020B0604020202020204" pitchFamily="34" charset="0"/>
              <a:ea typeface="汉仪旗黑-55简" panose="00020600040101010101" charset="-122"/>
            </a:endParaRPr>
          </a:p>
        </p:txBody>
      </p:sp>
      <p:sp>
        <p:nvSpPr>
          <p:cNvPr id="267267" name="矩形 267266"/>
          <p:cNvSpPr/>
          <p:nvPr/>
        </p:nvSpPr>
        <p:spPr>
          <a:xfrm>
            <a:off x="2686050" y="2795588"/>
            <a:ext cx="9144000" cy="0"/>
          </a:xfrm>
          <a:prstGeom prst="rect">
            <a:avLst/>
          </a:prstGeom>
          <a:noFill/>
          <a:ln w="9525">
            <a:noFill/>
          </a:ln>
        </p:spPr>
        <p:txBody>
          <a:bodyPr/>
          <a:p>
            <a:endParaRPr lang="zh-CN" altLang="en-US"/>
          </a:p>
        </p:txBody>
      </p:sp>
      <p:sp>
        <p:nvSpPr>
          <p:cNvPr id="267268" name="矩形 267267"/>
          <p:cNvSpPr/>
          <p:nvPr/>
        </p:nvSpPr>
        <p:spPr>
          <a:xfrm>
            <a:off x="3857625" y="2652713"/>
            <a:ext cx="9144000" cy="0"/>
          </a:xfrm>
          <a:prstGeom prst="rect">
            <a:avLst/>
          </a:prstGeom>
          <a:noFill/>
          <a:ln w="9525">
            <a:noFill/>
          </a:ln>
        </p:spPr>
        <p:txBody>
          <a:bodyPr/>
          <a:p>
            <a:endParaRPr lang="zh-CN" altLang="en-US"/>
          </a:p>
        </p:txBody>
      </p:sp>
      <p:sp>
        <p:nvSpPr>
          <p:cNvPr id="267269" name="矩形 267268"/>
          <p:cNvSpPr/>
          <p:nvPr/>
        </p:nvSpPr>
        <p:spPr>
          <a:xfrm>
            <a:off x="2847975" y="2714625"/>
            <a:ext cx="9144000" cy="0"/>
          </a:xfrm>
          <a:prstGeom prst="rect">
            <a:avLst/>
          </a:prstGeom>
          <a:noFill/>
          <a:ln w="9525">
            <a:noFill/>
          </a:ln>
        </p:spPr>
        <p:txBody>
          <a:bodyPr/>
          <a:p>
            <a:endParaRPr lang="zh-CN" altLang="en-US"/>
          </a:p>
        </p:txBody>
      </p:sp>
      <p:sp>
        <p:nvSpPr>
          <p:cNvPr id="267270" name="矩形 267269"/>
          <p:cNvSpPr/>
          <p:nvPr/>
        </p:nvSpPr>
        <p:spPr>
          <a:xfrm>
            <a:off x="3300413" y="2890838"/>
            <a:ext cx="9144000" cy="0"/>
          </a:xfrm>
          <a:prstGeom prst="rect">
            <a:avLst/>
          </a:prstGeom>
          <a:noFill/>
          <a:ln w="9525">
            <a:noFill/>
          </a:ln>
        </p:spPr>
        <p:txBody>
          <a:bodyPr/>
          <a:p>
            <a:endParaRPr lang="zh-CN" altLang="en-US"/>
          </a:p>
        </p:txBody>
      </p:sp>
      <p:sp>
        <p:nvSpPr>
          <p:cNvPr id="267271"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矩形 268289"/>
          <p:cNvSpPr/>
          <p:nvPr/>
        </p:nvSpPr>
        <p:spPr>
          <a:xfrm>
            <a:off x="1116013" y="549275"/>
            <a:ext cx="7472362" cy="3413125"/>
          </a:xfrm>
          <a:prstGeom prst="rect">
            <a:avLst/>
          </a:prstGeom>
          <a:noFill/>
          <a:ln w="9525">
            <a:noFill/>
          </a:ln>
        </p:spPr>
        <p:txBody>
          <a:bodyPr>
            <a:spAutoFit/>
          </a:bodyPr>
          <a:p>
            <a:pPr eaLnBrk="0" hangingPunct="0">
              <a:lnSpc>
                <a:spcPct val="160000"/>
              </a:lnSpc>
            </a:pPr>
            <a:r>
              <a:rPr lang="en-US" altLang="zh-CN" sz="2800" i="1">
                <a:solidFill>
                  <a:srgbClr val="FFFF00"/>
                </a:solidFill>
                <a:latin typeface="Arial" panose="020B0604020202020204" pitchFamily="34" charset="0"/>
                <a:ea typeface="汉仪旗黑-55简" panose="00020600040101010101" charset="-122"/>
              </a:rPr>
              <a:t>           D8</a:t>
            </a:r>
            <a:r>
              <a:rPr lang="zh-CN" altLang="en-US" sz="2800" i="1">
                <a:solidFill>
                  <a:srgbClr val="FFFF00"/>
                </a:solidFill>
                <a:latin typeface="Arial" panose="020B0604020202020204" pitchFamily="34" charset="0"/>
                <a:ea typeface="汉仪旗黑-55简" panose="00020600040101010101" charset="-122"/>
              </a:rPr>
              <a:t>、</a:t>
            </a:r>
            <a:r>
              <a:rPr lang="zh-CN" altLang="en-US" sz="2800" i="1" dirty="0">
                <a:solidFill>
                  <a:srgbClr val="FFFF00"/>
                </a:solidFill>
                <a:latin typeface="Arial" panose="020B0604020202020204" pitchFamily="34" charset="0"/>
                <a:ea typeface="汉仪旗黑-55简" panose="00020600040101010101" charset="-122"/>
              </a:rPr>
              <a:t>祝贺结案</a:t>
            </a:r>
            <a:endParaRPr lang="zh-CN" altLang="en-US" sz="2800" i="1" dirty="0">
              <a:solidFill>
                <a:srgbClr val="FFFF00"/>
              </a:solidFill>
              <a:latin typeface="Arial" panose="020B0604020202020204" pitchFamily="34" charset="0"/>
              <a:ea typeface="汉仪旗黑-55简" panose="00020600040101010101" charset="-122"/>
            </a:endParaRPr>
          </a:p>
          <a:p>
            <a:pPr eaLnBrk="0" hangingPunct="0">
              <a:lnSpc>
                <a:spcPct val="160000"/>
              </a:lnSpc>
            </a:pPr>
            <a:endParaRPr lang="zh-CN" altLang="en-US" sz="2200" dirty="0">
              <a:solidFill>
                <a:srgbClr val="660066"/>
              </a:solidFill>
              <a:latin typeface="Arial" panose="020B0604020202020204" pitchFamily="34" charset="0"/>
              <a:ea typeface="汉仪旗黑-55简" panose="00020600040101010101" charset="-122"/>
            </a:endParaRPr>
          </a:p>
          <a:p>
            <a:pPr eaLnBrk="0" hangingPunct="0">
              <a:lnSpc>
                <a:spcPct val="160000"/>
              </a:lnSpc>
            </a:pPr>
            <a:endParaRPr lang="zh-CN" altLang="en-US" sz="2200" dirty="0">
              <a:solidFill>
                <a:srgbClr val="660066"/>
              </a:solidFill>
              <a:latin typeface="Arial" panose="020B0604020202020204" pitchFamily="34" charset="0"/>
              <a:ea typeface="汉仪旗黑-55简" panose="00020600040101010101" charset="-122"/>
            </a:endParaRPr>
          </a:p>
          <a:p>
            <a:pPr eaLnBrk="0" hangingPunct="0">
              <a:lnSpc>
                <a:spcPct val="160000"/>
              </a:lnSpc>
              <a:buFont typeface="Wingdings" panose="05000000000000000000" pitchFamily="2" charset="2"/>
              <a:buChar char="v"/>
            </a:pPr>
            <a:r>
              <a:rPr lang="zh-CN" altLang="en-US" sz="2100" b="0" dirty="0">
                <a:latin typeface="Arial" panose="020B0604020202020204" pitchFamily="34" charset="0"/>
                <a:ea typeface="汉仪旗黑-55简" panose="00020600040101010101" charset="-122"/>
              </a:rPr>
              <a:t> 客户未在投诉过此现象。</a:t>
            </a:r>
            <a:endParaRPr lang="zh-CN" altLang="en-US" sz="2100" b="0" dirty="0">
              <a:latin typeface="Arial" panose="020B0604020202020204" pitchFamily="34" charset="0"/>
              <a:ea typeface="汉仪旗黑-55简" panose="00020600040101010101" charset="-122"/>
            </a:endParaRPr>
          </a:p>
          <a:p>
            <a:pPr eaLnBrk="0" hangingPunct="0">
              <a:lnSpc>
                <a:spcPct val="160000"/>
              </a:lnSpc>
              <a:buFont typeface="Wingdings" panose="05000000000000000000" pitchFamily="2" charset="2"/>
              <a:buChar char="v"/>
            </a:pPr>
            <a:endParaRPr lang="zh-CN" altLang="en-US" sz="2100" b="0" dirty="0">
              <a:latin typeface="Arial" panose="020B0604020202020204" pitchFamily="34" charset="0"/>
              <a:ea typeface="汉仪旗黑-55简" panose="00020600040101010101" charset="-122"/>
            </a:endParaRPr>
          </a:p>
          <a:p>
            <a:pPr eaLnBrk="0" hangingPunct="0">
              <a:lnSpc>
                <a:spcPct val="160000"/>
              </a:lnSpc>
              <a:buFont typeface="Wingdings" panose="05000000000000000000" pitchFamily="2" charset="2"/>
              <a:buChar char="v"/>
            </a:pPr>
            <a:endParaRPr lang="zh-CN" altLang="en-US" sz="2100" b="0" dirty="0">
              <a:latin typeface="Arial" panose="020B0604020202020204" pitchFamily="34" charset="0"/>
              <a:ea typeface="汉仪旗黑-55简" panose="00020600040101010101" charset="-122"/>
            </a:endParaRPr>
          </a:p>
        </p:txBody>
      </p:sp>
      <p:sp>
        <p:nvSpPr>
          <p:cNvPr id="268291" name="矩形 268290"/>
          <p:cNvSpPr/>
          <p:nvPr/>
        </p:nvSpPr>
        <p:spPr>
          <a:xfrm>
            <a:off x="2686050" y="2795588"/>
            <a:ext cx="9144000" cy="0"/>
          </a:xfrm>
          <a:prstGeom prst="rect">
            <a:avLst/>
          </a:prstGeom>
          <a:noFill/>
          <a:ln w="9525">
            <a:noFill/>
          </a:ln>
        </p:spPr>
        <p:txBody>
          <a:bodyPr/>
          <a:p>
            <a:endParaRPr lang="zh-CN" altLang="en-US"/>
          </a:p>
        </p:txBody>
      </p:sp>
      <p:sp>
        <p:nvSpPr>
          <p:cNvPr id="268292" name="矩形 268291"/>
          <p:cNvSpPr/>
          <p:nvPr/>
        </p:nvSpPr>
        <p:spPr>
          <a:xfrm>
            <a:off x="3857625" y="2652713"/>
            <a:ext cx="9144000" cy="0"/>
          </a:xfrm>
          <a:prstGeom prst="rect">
            <a:avLst/>
          </a:prstGeom>
          <a:noFill/>
          <a:ln w="9525">
            <a:noFill/>
          </a:ln>
        </p:spPr>
        <p:txBody>
          <a:bodyPr/>
          <a:p>
            <a:endParaRPr lang="zh-CN" altLang="en-US"/>
          </a:p>
        </p:txBody>
      </p:sp>
      <p:sp>
        <p:nvSpPr>
          <p:cNvPr id="268293" name="矩形 268292"/>
          <p:cNvSpPr/>
          <p:nvPr/>
        </p:nvSpPr>
        <p:spPr>
          <a:xfrm>
            <a:off x="2847975" y="2714625"/>
            <a:ext cx="9144000" cy="0"/>
          </a:xfrm>
          <a:prstGeom prst="rect">
            <a:avLst/>
          </a:prstGeom>
          <a:noFill/>
          <a:ln w="9525">
            <a:noFill/>
          </a:ln>
        </p:spPr>
        <p:txBody>
          <a:bodyPr/>
          <a:p>
            <a:endParaRPr lang="zh-CN" altLang="en-US"/>
          </a:p>
        </p:txBody>
      </p:sp>
      <p:sp>
        <p:nvSpPr>
          <p:cNvPr id="268294" name="矩形 268293"/>
          <p:cNvSpPr/>
          <p:nvPr/>
        </p:nvSpPr>
        <p:spPr>
          <a:xfrm>
            <a:off x="3300413" y="2890838"/>
            <a:ext cx="9144000" cy="0"/>
          </a:xfrm>
          <a:prstGeom prst="rect">
            <a:avLst/>
          </a:prstGeom>
          <a:noFill/>
          <a:ln w="9525">
            <a:noFill/>
          </a:ln>
        </p:spPr>
        <p:txBody>
          <a:bodyPr/>
          <a:p>
            <a:endParaRPr lang="zh-CN" altLang="en-US"/>
          </a:p>
        </p:txBody>
      </p:sp>
      <p:sp>
        <p:nvSpPr>
          <p:cNvPr id="268295"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1" name="文本占位符 217090"/>
          <p:cNvSpPr>
            <a:spLocks noGrp="1"/>
          </p:cNvSpPr>
          <p:nvPr>
            <p:ph type="body" idx="1"/>
          </p:nvPr>
        </p:nvSpPr>
        <p:spPr>
          <a:xfrm>
            <a:off x="2411413" y="2781300"/>
            <a:ext cx="4584700" cy="2527300"/>
          </a:xfrm>
          <a:ln/>
        </p:spPr>
        <p:txBody>
          <a:bodyPr/>
          <a:p>
            <a:pPr>
              <a:buNone/>
            </a:pPr>
            <a:r>
              <a:rPr lang="en-US" altLang="zh-CN" sz="6600" b="1">
                <a:solidFill>
                  <a:srgbClr val="FF9900"/>
                </a:solidFill>
                <a:latin typeface="Arial" panose="020B0604020202020204" pitchFamily="34" charset="0"/>
                <a:ea typeface="汉仪文黑-85W" panose="00020600040101010101" charset="-122"/>
              </a:rPr>
              <a:t>The end!</a:t>
            </a:r>
            <a:endParaRPr lang="en-US" altLang="zh-CN" sz="6600" b="1">
              <a:solidFill>
                <a:srgbClr val="FF9900"/>
              </a:solidFill>
              <a:latin typeface="Arial" panose="020B0604020202020204" pitchFamily="34" charset="0"/>
              <a:ea typeface="汉仪文黑-85W" panose="00020600040101010101" charset="-122"/>
            </a:endParaRPr>
          </a:p>
          <a:p>
            <a:pPr>
              <a:buNone/>
            </a:pPr>
            <a:r>
              <a:rPr lang="en-US" altLang="zh-CN" sz="6600" b="1">
                <a:solidFill>
                  <a:srgbClr val="FF9900"/>
                </a:solidFill>
                <a:latin typeface="Arial" panose="020B0604020202020204" pitchFamily="34" charset="0"/>
                <a:ea typeface="汉仪文黑-85W" panose="00020600040101010101" charset="-122"/>
              </a:rPr>
              <a:t>Thanks</a:t>
            </a:r>
            <a:r>
              <a:rPr lang="zh-CN" altLang="en-US" sz="6600" b="1" dirty="0">
                <a:solidFill>
                  <a:srgbClr val="FF9900"/>
                </a:solidFill>
                <a:latin typeface="Arial" panose="020B0604020202020204" pitchFamily="34" charset="0"/>
                <a:ea typeface="汉仪文黑-85W" panose="00020600040101010101" charset="-122"/>
              </a:rPr>
              <a:t>！</a:t>
            </a:r>
            <a:endParaRPr lang="zh-CN" altLang="en-US" sz="6600" b="1" dirty="0">
              <a:solidFill>
                <a:srgbClr val="FF9900"/>
              </a:solidFill>
              <a:latin typeface="Arial" panose="020B0604020202020204" pitchFamily="34" charset="0"/>
              <a:ea typeface="汉仪文黑-85W" panose="00020600040101010101" charset="-122"/>
            </a:endParaRPr>
          </a:p>
        </p:txBody>
      </p:sp>
      <p:sp>
        <p:nvSpPr>
          <p:cNvPr id="217092"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Arial" panose="020B0604020202020204" pitchFamily="34" charset="0"/>
                <a:ea typeface="汉仪旗黑-55简" panose="00020600040101010101" charset="-122"/>
              </a:rPr>
            </a:fld>
            <a:endParaRPr lang="en-US" altLang="zh-TW" b="0">
              <a:latin typeface="Arial" panose="020B0604020202020204" pitchFamily="34" charset="0"/>
              <a:ea typeface="汉仪旗黑-55简" panose="0002060004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标题 221185"/>
          <p:cNvSpPr>
            <a:spLocks noGrp="1"/>
          </p:cNvSpPr>
          <p:nvPr>
            <p:ph type="title"/>
          </p:nvPr>
        </p:nvSpPr>
        <p:spPr>
          <a:xfrm>
            <a:off x="2051050" y="260350"/>
            <a:ext cx="4897438" cy="1108075"/>
          </a:xfrm>
          <a:ln/>
        </p:spPr>
        <p:txBody>
          <a:bodyPr anchor="ctr" anchorCtr="0"/>
          <a:p>
            <a:r>
              <a:rPr lang="en-US" altLang="zh-CN" sz="3600">
                <a:solidFill>
                  <a:srgbClr val="FFFF00"/>
                </a:solidFill>
                <a:effectLst/>
                <a:latin typeface="Arial" panose="020B0604020202020204" pitchFamily="34" charset="0"/>
                <a:ea typeface="汉仪文黑-85W" panose="00020600040101010101" charset="-122"/>
              </a:rPr>
              <a:t>C1/D1~D2.</a:t>
            </a:r>
            <a:r>
              <a:rPr lang="zh-CN" altLang="en-US" sz="3600" dirty="0">
                <a:solidFill>
                  <a:srgbClr val="FFFF00"/>
                </a:solidFill>
                <a:effectLst/>
                <a:latin typeface="Arial" panose="020B0604020202020204" pitchFamily="34" charset="0"/>
                <a:ea typeface="汉仪文黑-85W" panose="00020600040101010101" charset="-122"/>
              </a:rPr>
              <a:t>问题描述</a:t>
            </a:r>
            <a:endParaRPr lang="zh-CN" altLang="en-US" sz="3600" dirty="0">
              <a:solidFill>
                <a:srgbClr val="FFFF00"/>
              </a:solidFill>
              <a:effectLst/>
              <a:latin typeface="Arial" panose="020B0604020202020204" pitchFamily="34" charset="0"/>
              <a:ea typeface="汉仪文黑-85W" panose="00020600040101010101" charset="-122"/>
            </a:endParaRPr>
          </a:p>
        </p:txBody>
      </p:sp>
      <p:sp>
        <p:nvSpPr>
          <p:cNvPr id="221187" name="文本占位符 221186"/>
          <p:cNvSpPr>
            <a:spLocks noGrp="1"/>
          </p:cNvSpPr>
          <p:nvPr>
            <p:ph type="body" idx="1"/>
          </p:nvPr>
        </p:nvSpPr>
        <p:spPr>
          <a:ln/>
        </p:spPr>
        <p:txBody>
          <a:bodyPr/>
          <a:p>
            <a:pPr>
              <a:lnSpc>
                <a:spcPct val="90000"/>
              </a:lnSpc>
              <a:buClr>
                <a:srgbClr val="FF9900"/>
              </a:buClr>
            </a:pPr>
            <a:r>
              <a:rPr lang="zh-TW" altLang="en-US" sz="2400" b="1" dirty="0">
                <a:effectLst/>
                <a:latin typeface="Arial" panose="020B0604020202020204" pitchFamily="34" charset="0"/>
                <a:ea typeface="汉仪旗黑-55简" panose="00020600040101010101" charset="-122"/>
              </a:rPr>
              <a:t>是什么出现了问题？它本来应该是什么？</a:t>
            </a:r>
            <a:endParaRPr lang="zh-TW" altLang="en-US" sz="24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400" b="1" dirty="0">
                <a:effectLst/>
                <a:latin typeface="Arial" panose="020B0604020202020204" pitchFamily="34" charset="0"/>
                <a:ea typeface="汉仪旗黑-55简" panose="00020600040101010101" charset="-122"/>
              </a:rPr>
              <a:t> 参照标准</a:t>
            </a:r>
            <a:r>
              <a:rPr lang="en-US" altLang="zh-TW" sz="2400" b="1">
                <a:effectLst/>
                <a:latin typeface="Arial" panose="020B0604020202020204" pitchFamily="34" charset="0"/>
                <a:ea typeface="汉仪旗黑-55简" panose="00020600040101010101" charset="-122"/>
              </a:rPr>
              <a:t>WI</a:t>
            </a:r>
            <a:r>
              <a:rPr lang="zh-TW" altLang="en-US" sz="2400" b="1" dirty="0">
                <a:effectLst/>
                <a:latin typeface="Arial" panose="020B0604020202020204" pitchFamily="34" charset="0"/>
                <a:ea typeface="汉仪旗黑-55简" panose="00020600040101010101" charset="-122"/>
              </a:rPr>
              <a:t>，程序文件，量测法，</a:t>
            </a:r>
            <a:r>
              <a:rPr lang="en-US" altLang="zh-TW" sz="2400" b="1">
                <a:effectLst/>
                <a:latin typeface="Arial" panose="020B0604020202020204" pitchFamily="34" charset="0"/>
                <a:ea typeface="汉仪旗黑-55简" panose="00020600040101010101" charset="-122"/>
              </a:rPr>
              <a:t>IPC610</a:t>
            </a:r>
            <a:endParaRPr lang="en-US" altLang="zh-TW" sz="2400" b="1">
              <a:effectLst/>
              <a:latin typeface="Arial" panose="020B0604020202020204" pitchFamily="34" charset="0"/>
              <a:ea typeface="汉仪旗黑-55简" panose="00020600040101010101" charset="-122"/>
            </a:endParaRPr>
          </a:p>
          <a:p>
            <a:pPr>
              <a:lnSpc>
                <a:spcPct val="90000"/>
              </a:lnSpc>
              <a:buClr>
                <a:srgbClr val="FF9900"/>
              </a:buClr>
            </a:pPr>
            <a:r>
              <a:rPr lang="en-US" altLang="zh-TW" sz="2400" b="1">
                <a:effectLst/>
                <a:latin typeface="Arial" panose="020B0604020202020204" pitchFamily="34" charset="0"/>
                <a:ea typeface="汉仪旗黑-55简" panose="00020600040101010101" charset="-122"/>
              </a:rPr>
              <a:t> </a:t>
            </a:r>
            <a:r>
              <a:rPr lang="zh-TW" altLang="en-US" sz="2400" b="1" dirty="0">
                <a:effectLst/>
                <a:latin typeface="Arial" panose="020B0604020202020204" pitchFamily="34" charset="0"/>
                <a:ea typeface="汉仪旗黑-55简" panose="00020600040101010101" charset="-122"/>
              </a:rPr>
              <a:t>精确到日期，批号，和</a:t>
            </a:r>
            <a:r>
              <a:rPr lang="en-US" altLang="zh-CN" sz="2400" b="1">
                <a:effectLst/>
                <a:latin typeface="Arial" panose="020B0604020202020204" pitchFamily="34" charset="0"/>
                <a:ea typeface="汉仪旗黑-55简" panose="00020600040101010101" charset="-122"/>
              </a:rPr>
              <a:t>board location</a:t>
            </a:r>
            <a:endParaRPr lang="en-US" altLang="zh-CN" sz="2400" b="1">
              <a:effectLst/>
              <a:latin typeface="Arial" panose="020B0604020202020204" pitchFamily="34" charset="0"/>
              <a:ea typeface="汉仪旗黑-55简" panose="00020600040101010101" charset="-122"/>
            </a:endParaRPr>
          </a:p>
          <a:p>
            <a:pPr>
              <a:lnSpc>
                <a:spcPct val="90000"/>
              </a:lnSpc>
              <a:buClr>
                <a:srgbClr val="FF9900"/>
              </a:buClr>
            </a:pPr>
            <a:r>
              <a:rPr lang="zh-CN" altLang="en-US" sz="2400" b="1" dirty="0">
                <a:effectLst/>
                <a:latin typeface="Arial" panose="020B0604020202020204" pitchFamily="34" charset="0"/>
                <a:ea typeface="汉仪旗黑-55简" panose="00020600040101010101" charset="-122"/>
              </a:rPr>
              <a:t> 如</a:t>
            </a:r>
            <a:r>
              <a:rPr lang="zh-TW" altLang="en-US" sz="2400" b="1" dirty="0">
                <a:effectLst/>
                <a:latin typeface="Arial" panose="020B0604020202020204" pitchFamily="34" charset="0"/>
                <a:ea typeface="汉仪旗黑-55简" panose="00020600040101010101" charset="-122"/>
              </a:rPr>
              <a:t>果可以</a:t>
            </a:r>
            <a:r>
              <a:rPr lang="en-US" altLang="zh-TW" sz="2400" b="1">
                <a:effectLst/>
                <a:latin typeface="Arial" panose="020B0604020202020204" pitchFamily="34" charset="0"/>
                <a:ea typeface="汉仪旗黑-55简" panose="00020600040101010101" charset="-122"/>
              </a:rPr>
              <a:t>﹐</a:t>
            </a:r>
            <a:r>
              <a:rPr lang="zh-TW" altLang="en-US" sz="2400" b="1" dirty="0">
                <a:effectLst/>
                <a:latin typeface="Arial" panose="020B0604020202020204" pitchFamily="34" charset="0"/>
                <a:ea typeface="汉仪旗黑-55简" panose="00020600040101010101" charset="-122"/>
              </a:rPr>
              <a:t>最好附上样本</a:t>
            </a:r>
            <a:endParaRPr lang="zh-TW" altLang="en-US" sz="24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400" b="1" dirty="0">
                <a:effectLst/>
                <a:latin typeface="Arial" panose="020B0604020202020204" pitchFamily="34" charset="0"/>
                <a:ea typeface="汉仪旗黑-55简" panose="00020600040101010101" charset="-122"/>
              </a:rPr>
              <a:t> 可以同时写上内部和外部的描述内容</a:t>
            </a:r>
            <a:endParaRPr lang="zh-TW" altLang="en-US" sz="24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400" b="1" dirty="0">
                <a:effectLst/>
                <a:latin typeface="Arial" panose="020B0604020202020204" pitchFamily="34" charset="0"/>
                <a:ea typeface="汉仪旗黑-55简" panose="00020600040101010101" charset="-122"/>
              </a:rPr>
              <a:t> </a:t>
            </a:r>
            <a:r>
              <a:rPr lang="zh-CN" altLang="en-US" sz="2400" b="1" dirty="0">
                <a:effectLst/>
                <a:latin typeface="Arial" panose="020B0604020202020204" pitchFamily="34" charset="0"/>
                <a:ea typeface="汉仪旗黑-55简" panose="00020600040101010101" charset="-122"/>
              </a:rPr>
              <a:t>语言</a:t>
            </a:r>
            <a:r>
              <a:rPr lang="zh-TW" altLang="en-US" sz="2400" b="1" dirty="0">
                <a:effectLst/>
                <a:latin typeface="Arial" panose="020B0604020202020204" pitchFamily="34" charset="0"/>
                <a:ea typeface="汉仪旗黑-55简" panose="00020600040101010101" charset="-122"/>
              </a:rPr>
              <a:t>要精炼</a:t>
            </a:r>
            <a:endParaRPr lang="zh-TW" altLang="en-US" sz="24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400" b="1" dirty="0">
                <a:effectLst/>
                <a:latin typeface="Arial" panose="020B0604020202020204" pitchFamily="34" charset="0"/>
                <a:ea typeface="汉仪旗黑-55简" panose="00020600040101010101" charset="-122"/>
              </a:rPr>
              <a:t> 分析</a:t>
            </a:r>
            <a:r>
              <a:rPr lang="zh-CN" altLang="en-US" sz="2400" b="1" dirty="0">
                <a:effectLst/>
                <a:latin typeface="Arial" panose="020B0604020202020204" pitchFamily="34" charset="0"/>
                <a:ea typeface="汉仪旗黑-55简" panose="00020600040101010101" charset="-122"/>
              </a:rPr>
              <a:t>现有</a:t>
            </a:r>
            <a:r>
              <a:rPr lang="zh-TW" altLang="en-US" sz="2400" b="1" dirty="0">
                <a:effectLst/>
                <a:latin typeface="Arial" panose="020B0604020202020204" pitchFamily="34" charset="0"/>
                <a:ea typeface="汉仪旗黑-55简" panose="00020600040101010101" charset="-122"/>
              </a:rPr>
              <a:t>数据</a:t>
            </a:r>
            <a:endParaRPr lang="zh-TW" altLang="en-US" sz="24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400" b="1" dirty="0">
                <a:effectLst/>
                <a:latin typeface="Arial" panose="020B0604020202020204" pitchFamily="34" charset="0"/>
                <a:ea typeface="汉仪旗黑-55简" panose="00020600040101010101" charset="-122"/>
              </a:rPr>
              <a:t> 建立操作性的定义</a:t>
            </a:r>
            <a:endParaRPr lang="zh-TW" altLang="en-US" sz="24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400" b="1" dirty="0">
                <a:effectLst/>
                <a:latin typeface="Arial" panose="020B0604020202020204" pitchFamily="34" charset="0"/>
                <a:ea typeface="汉仪旗黑-55简" panose="00020600040101010101" charset="-122"/>
              </a:rPr>
              <a:t> </a:t>
            </a:r>
            <a:r>
              <a:rPr lang="en-US" altLang="zh-TW" sz="2400" b="1">
                <a:effectLst/>
                <a:latin typeface="Arial" panose="020B0604020202020204" pitchFamily="34" charset="0"/>
                <a:ea typeface="汉仪旗黑-55简" panose="00020600040101010101" charset="-122"/>
              </a:rPr>
              <a:t>5W2H</a:t>
            </a:r>
            <a:endParaRPr lang="en-US" altLang="zh-TW" sz="2400" b="1">
              <a:effectLst/>
              <a:latin typeface="Arial" panose="020B0604020202020204" pitchFamily="34" charset="0"/>
              <a:ea typeface="汉仪旗黑-55简" panose="00020600040101010101" charset="-122"/>
            </a:endParaRPr>
          </a:p>
          <a:p>
            <a:pPr>
              <a:lnSpc>
                <a:spcPct val="90000"/>
              </a:lnSpc>
              <a:buClr>
                <a:srgbClr val="FF9900"/>
              </a:buClr>
            </a:pPr>
            <a:r>
              <a:rPr lang="en-US" altLang="zh-TW" sz="2400" b="1">
                <a:effectLst/>
                <a:latin typeface="Arial" panose="020B0604020202020204" pitchFamily="34" charset="0"/>
                <a:ea typeface="汉仪旗黑-55简" panose="00020600040101010101" charset="-122"/>
              </a:rPr>
              <a:t> </a:t>
            </a:r>
            <a:r>
              <a:rPr lang="zh-TW" altLang="en-US" sz="2400" b="1" dirty="0">
                <a:effectLst/>
                <a:latin typeface="Arial" panose="020B0604020202020204" pitchFamily="34" charset="0"/>
                <a:ea typeface="汉仪旗黑-55简" panose="00020600040101010101" charset="-122"/>
              </a:rPr>
              <a:t>建立问题的外延</a:t>
            </a:r>
            <a:endParaRPr lang="en-US" altLang="zh-CN" sz="2400" b="1">
              <a:latin typeface="Arial" panose="020B0604020202020204" pitchFamily="34" charset="0"/>
              <a:ea typeface="汉仪旗黑-55简" panose="00020600040101010101" charset="-122"/>
            </a:endParaRPr>
          </a:p>
          <a:p>
            <a:pPr>
              <a:lnSpc>
                <a:spcPct val="90000"/>
              </a:lnSpc>
              <a:buClr>
                <a:srgbClr val="FF9900"/>
              </a:buClr>
            </a:pPr>
            <a:endParaRPr lang="zh-CN" altLang="en-US" sz="2400" b="1" dirty="0">
              <a:effectLst/>
              <a:latin typeface="Arial" panose="020B0604020202020204" pitchFamily="34" charset="0"/>
              <a:ea typeface="汉仪旗黑-55简" panose="00020600040101010101" charset="-122"/>
            </a:endParaRPr>
          </a:p>
          <a:p>
            <a:pPr>
              <a:lnSpc>
                <a:spcPct val="90000"/>
              </a:lnSpc>
              <a:buClr>
                <a:srgbClr val="FF9900"/>
              </a:buClr>
            </a:pPr>
            <a:endParaRPr lang="zh-CN" altLang="en-US" sz="2400" b="1" dirty="0">
              <a:latin typeface="Arial" panose="020B0604020202020204" pitchFamily="34" charset="0"/>
              <a:ea typeface="汉仪旗黑-55简" panose="00020600040101010101" charset="-122"/>
            </a:endParaRPr>
          </a:p>
          <a:p>
            <a:pPr>
              <a:lnSpc>
                <a:spcPct val="90000"/>
              </a:lnSpc>
              <a:buClr>
                <a:srgbClr val="FF9900"/>
              </a:buClr>
            </a:pPr>
            <a:endParaRPr lang="zh-CN" altLang="en-US" sz="2400" b="1" dirty="0">
              <a:latin typeface="Arial" panose="020B0604020202020204" pitchFamily="34" charset="0"/>
              <a:ea typeface="汉仪旗黑-55简" panose="00020600040101010101" charset="-122"/>
            </a:endParaRPr>
          </a:p>
        </p:txBody>
      </p:sp>
      <p:sp>
        <p:nvSpPr>
          <p:cNvPr id="221188"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标题 222209"/>
          <p:cNvSpPr>
            <a:spLocks noGrp="1"/>
          </p:cNvSpPr>
          <p:nvPr>
            <p:ph type="title"/>
          </p:nvPr>
        </p:nvSpPr>
        <p:spPr>
          <a:xfrm>
            <a:off x="1979613" y="260350"/>
            <a:ext cx="4897437" cy="1108075"/>
          </a:xfrm>
          <a:ln/>
        </p:spPr>
        <p:txBody>
          <a:bodyPr anchor="ctr" anchorCtr="0"/>
          <a:p>
            <a:r>
              <a:rPr lang="en-US" altLang="zh-TW" sz="3600">
                <a:solidFill>
                  <a:srgbClr val="FFFF00"/>
                </a:solidFill>
                <a:effectLst/>
                <a:latin typeface="Arial" panose="020B0604020202020204" pitchFamily="34" charset="0"/>
                <a:ea typeface="汉仪文黑-85W" panose="00020600040101010101" charset="-122"/>
              </a:rPr>
              <a:t>C1/</a:t>
            </a:r>
            <a:r>
              <a:rPr lang="en-US" altLang="zh-CN" sz="3600">
                <a:solidFill>
                  <a:srgbClr val="FFFF00"/>
                </a:solidFill>
                <a:effectLst/>
                <a:latin typeface="Arial" panose="020B0604020202020204" pitchFamily="34" charset="0"/>
                <a:ea typeface="汉仪文黑-85W" panose="00020600040101010101" charset="-122"/>
              </a:rPr>
              <a:t>D1~D2</a:t>
            </a:r>
            <a:r>
              <a:rPr lang="zh-CN" altLang="en-US" sz="3600" dirty="0">
                <a:solidFill>
                  <a:srgbClr val="FFFF00"/>
                </a:solidFill>
                <a:effectLst/>
                <a:latin typeface="Arial" panose="020B0604020202020204" pitchFamily="34" charset="0"/>
                <a:ea typeface="汉仪文黑-85W" panose="00020600040101010101" charset="-122"/>
              </a:rPr>
              <a:t>重点确认</a:t>
            </a:r>
            <a:endParaRPr lang="zh-CN" altLang="en-US" sz="3600" dirty="0">
              <a:solidFill>
                <a:srgbClr val="FFFF00"/>
              </a:solidFill>
              <a:effectLst/>
              <a:latin typeface="Arial" panose="020B0604020202020204" pitchFamily="34" charset="0"/>
              <a:ea typeface="汉仪文黑-85W" panose="00020600040101010101" charset="-122"/>
            </a:endParaRPr>
          </a:p>
        </p:txBody>
      </p:sp>
      <p:sp>
        <p:nvSpPr>
          <p:cNvPr id="222211" name="文本占位符 222210"/>
          <p:cNvSpPr>
            <a:spLocks noGrp="1"/>
          </p:cNvSpPr>
          <p:nvPr>
            <p:ph type="body" idx="1"/>
          </p:nvPr>
        </p:nvSpPr>
        <p:spPr>
          <a:xfrm>
            <a:off x="1042988" y="1989138"/>
            <a:ext cx="7543800" cy="4114800"/>
          </a:xfrm>
          <a:ln/>
        </p:spPr>
        <p:txBody>
          <a:bodyPr/>
          <a:p>
            <a:pPr>
              <a:buClr>
                <a:srgbClr val="FF9900"/>
              </a:buClr>
            </a:pPr>
            <a:r>
              <a:rPr lang="zh-TW" altLang="en-US" sz="2800" b="1" dirty="0">
                <a:effectLst/>
                <a:latin typeface="Arial" panose="020B0604020202020204" pitchFamily="34" charset="0"/>
                <a:ea typeface="汉仪旗黑-55简" panose="00020600040101010101" charset="-122"/>
              </a:rPr>
              <a:t>产品发现缺陷的部位</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 缺陷在制程中的哪个环节发生</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 缺陷发生的频率</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 缺陷发生的时间</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 我们还有其他相关问题存在吗？</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 此问题以前发生的时间</a:t>
            </a:r>
            <a:endParaRPr lang="zh-TW" altLang="en-US" sz="2800" b="1" dirty="0">
              <a:effectLst/>
              <a:latin typeface="Arial" panose="020B0604020202020204" pitchFamily="34" charset="0"/>
              <a:ea typeface="汉仪旗黑-55简" panose="00020600040101010101" charset="-122"/>
            </a:endParaRPr>
          </a:p>
          <a:p>
            <a:pPr>
              <a:buClr>
                <a:srgbClr val="FF9900"/>
              </a:buClr>
            </a:pPr>
            <a:r>
              <a:rPr lang="zh-TW" altLang="en-US" sz="2800" b="1" dirty="0">
                <a:effectLst/>
                <a:latin typeface="Arial" panose="020B0604020202020204" pitchFamily="34" charset="0"/>
                <a:ea typeface="汉仪旗黑-55简" panose="00020600040101010101" charset="-122"/>
              </a:rPr>
              <a:t> 描述中是否有足够信息提供而被下一个人接受 </a:t>
            </a:r>
            <a:endParaRPr lang="zh-CN" altLang="en-US" sz="2800" b="1" dirty="0">
              <a:latin typeface="Arial" panose="020B0604020202020204" pitchFamily="34" charset="0"/>
              <a:ea typeface="汉仪旗黑-55简" panose="00020600040101010101" charset="-122"/>
            </a:endParaRPr>
          </a:p>
          <a:p>
            <a:pPr>
              <a:buClr>
                <a:srgbClr val="FF9900"/>
              </a:buClr>
            </a:pPr>
            <a:endParaRPr lang="zh-CN" altLang="en-US" sz="2800" b="1" dirty="0">
              <a:latin typeface="Arial" panose="020B0604020202020204" pitchFamily="34" charset="0"/>
              <a:ea typeface="汉仪旗黑-55简" panose="00020600040101010101" charset="-122"/>
            </a:endParaRPr>
          </a:p>
        </p:txBody>
      </p:sp>
      <p:sp>
        <p:nvSpPr>
          <p:cNvPr id="222212"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标题 223233"/>
          <p:cNvSpPr>
            <a:spLocks noGrp="1"/>
          </p:cNvSpPr>
          <p:nvPr>
            <p:ph type="title"/>
          </p:nvPr>
        </p:nvSpPr>
        <p:spPr>
          <a:xfrm>
            <a:off x="1763713" y="260350"/>
            <a:ext cx="5329237" cy="1108075"/>
          </a:xfrm>
          <a:ln/>
        </p:spPr>
        <p:txBody>
          <a:bodyPr anchor="ctr" anchorCtr="0"/>
          <a:p>
            <a:r>
              <a:rPr lang="en-US" altLang="zh-TW" sz="3600">
                <a:solidFill>
                  <a:srgbClr val="FFFF00"/>
                </a:solidFill>
                <a:effectLst/>
                <a:latin typeface="Arial" panose="020B0604020202020204" pitchFamily="34" charset="0"/>
                <a:ea typeface="汉仪文黑-85W" panose="00020600040101010101" charset="-122"/>
              </a:rPr>
              <a:t>C2/D</a:t>
            </a:r>
            <a:r>
              <a:rPr lang="en-US" altLang="zh-CN" sz="3600">
                <a:solidFill>
                  <a:srgbClr val="FFFF00"/>
                </a:solidFill>
                <a:effectLst/>
                <a:latin typeface="Arial" panose="020B0604020202020204" pitchFamily="34" charset="0"/>
                <a:ea typeface="汉仪文黑-85W" panose="00020600040101010101" charset="-122"/>
              </a:rPr>
              <a:t>4</a:t>
            </a:r>
            <a:r>
              <a:rPr lang="en-US" altLang="zh-TW" sz="3600">
                <a:solidFill>
                  <a:srgbClr val="FFFF00"/>
                </a:solidFill>
                <a:effectLst/>
                <a:latin typeface="Arial" panose="020B0604020202020204" pitchFamily="34" charset="0"/>
                <a:ea typeface="汉仪文黑-85W" panose="00020600040101010101" charset="-122"/>
              </a:rPr>
              <a:t>  </a:t>
            </a:r>
            <a:r>
              <a:rPr lang="zh-CN" altLang="en-US" sz="3600" dirty="0">
                <a:solidFill>
                  <a:srgbClr val="FFFF00"/>
                </a:solidFill>
                <a:effectLst/>
                <a:latin typeface="Arial" panose="020B0604020202020204" pitchFamily="34" charset="0"/>
                <a:ea typeface="汉仪文黑-85W" panose="00020600040101010101" charset="-122"/>
              </a:rPr>
              <a:t>立即防堵对策</a:t>
            </a:r>
            <a:endParaRPr lang="zh-CN" altLang="en-US" sz="3600" dirty="0">
              <a:solidFill>
                <a:srgbClr val="FFFF00"/>
              </a:solidFill>
              <a:effectLst/>
              <a:latin typeface="Arial" panose="020B0604020202020204" pitchFamily="34" charset="0"/>
              <a:ea typeface="汉仪文黑-85W" panose="00020600040101010101" charset="-122"/>
            </a:endParaRPr>
          </a:p>
        </p:txBody>
      </p:sp>
      <p:sp>
        <p:nvSpPr>
          <p:cNvPr id="223235" name="文本占位符 223234"/>
          <p:cNvSpPr>
            <a:spLocks noGrp="1"/>
          </p:cNvSpPr>
          <p:nvPr>
            <p:ph type="body" idx="1"/>
          </p:nvPr>
        </p:nvSpPr>
        <p:spPr>
          <a:xfrm>
            <a:off x="900113" y="1844675"/>
            <a:ext cx="7921625" cy="4114800"/>
          </a:xfrm>
          <a:ln/>
        </p:spPr>
        <p:txBody>
          <a:bodyPr/>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如何检验应急措施计划的有效性？</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有无其他的方法更加成本有效？</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为什么选择这个应急方法？</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职责有被清楚理解吗？</a:t>
            </a:r>
            <a:r>
              <a:rPr lang="en-US" altLang="zh-TW" sz="2600" b="1">
                <a:effectLst/>
                <a:latin typeface="Arial" panose="020B0604020202020204" pitchFamily="34" charset="0"/>
                <a:ea typeface="汉仪旗黑-55简" panose="00020600040101010101" charset="-122"/>
              </a:rPr>
              <a:t>TWI</a:t>
            </a:r>
            <a:r>
              <a:rPr lang="zh-TW" altLang="en-US" sz="2600" b="1" dirty="0">
                <a:effectLst/>
                <a:latin typeface="Arial" panose="020B0604020202020204" pitchFamily="34" charset="0"/>
                <a:ea typeface="汉仪旗黑-55简" panose="00020600040101010101" charset="-122"/>
              </a:rPr>
              <a:t>？（</a:t>
            </a:r>
            <a:r>
              <a:rPr lang="zh-CN" altLang="en-US" sz="2600" b="1" dirty="0">
                <a:effectLst/>
                <a:latin typeface="Arial" panose="020B0604020202020204" pitchFamily="34" charset="0"/>
                <a:ea typeface="汉仪旗黑-55简" panose="00020600040101010101" charset="-122"/>
              </a:rPr>
              <a:t>临时作业规范</a:t>
            </a:r>
            <a:r>
              <a:rPr lang="zh-TW" altLang="en-US" sz="2600" b="1" dirty="0">
                <a:effectLst/>
                <a:latin typeface="Arial" panose="020B0604020202020204" pitchFamily="34" charset="0"/>
                <a:ea typeface="汉仪旗黑-55简" panose="00020600040101010101" charset="-122"/>
              </a:rPr>
              <a:t>）</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何时继续全面落实应急措施？</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执行这个应急措施将怎样影响到其他的操作</a:t>
            </a:r>
            <a:r>
              <a:rPr lang="en-US" altLang="zh-TW" sz="2600" b="1">
                <a:effectLst/>
                <a:latin typeface="Arial" panose="020B0604020202020204" pitchFamily="34" charset="0"/>
                <a:ea typeface="汉仪旗黑-55简" panose="00020600040101010101" charset="-122"/>
              </a:rPr>
              <a:t>/</a:t>
            </a:r>
            <a:r>
              <a:rPr lang="zh-TW" altLang="en-US" sz="2600" b="1" dirty="0">
                <a:effectLst/>
                <a:latin typeface="Arial" panose="020B0604020202020204" pitchFamily="34" charset="0"/>
                <a:ea typeface="汉仪旗黑-55简" panose="00020600040101010101" charset="-122"/>
              </a:rPr>
              <a:t>环节？</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不同的班次</a:t>
            </a:r>
            <a:r>
              <a:rPr lang="en-US" altLang="zh-TW" sz="2600" b="1">
                <a:effectLst/>
                <a:latin typeface="Arial" panose="020B0604020202020204" pitchFamily="34" charset="0"/>
                <a:ea typeface="汉仪旗黑-55简" panose="00020600040101010101" charset="-122"/>
              </a:rPr>
              <a:t>/</a:t>
            </a:r>
            <a:r>
              <a:rPr lang="zh-TW" altLang="en-US" sz="2600" b="1" dirty="0">
                <a:effectLst/>
                <a:latin typeface="Arial" panose="020B0604020202020204" pitchFamily="34" charset="0"/>
                <a:ea typeface="汉仪旗黑-55简" panose="00020600040101010101" charset="-122"/>
              </a:rPr>
              <a:t>线体需要不同的应急措施吗？</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在这个应急措施的基础上，不良品会有机会出货吗？</a:t>
            </a:r>
            <a:endParaRPr lang="zh-CN" altLang="en-US" sz="2600" b="1" dirty="0">
              <a:latin typeface="Arial" panose="020B0604020202020204" pitchFamily="34" charset="0"/>
              <a:ea typeface="汉仪旗黑-55简" panose="00020600040101010101" charset="-122"/>
            </a:endParaRPr>
          </a:p>
          <a:p>
            <a:pPr>
              <a:lnSpc>
                <a:spcPct val="90000"/>
              </a:lnSpc>
              <a:buClr>
                <a:srgbClr val="FF9900"/>
              </a:buClr>
            </a:pPr>
            <a:endParaRPr lang="zh-CN" altLang="en-US" sz="2600" b="1" dirty="0">
              <a:latin typeface="Arial" panose="020B0604020202020204" pitchFamily="34" charset="0"/>
              <a:ea typeface="汉仪旗黑-55简" panose="00020600040101010101" charset="-122"/>
            </a:endParaRPr>
          </a:p>
        </p:txBody>
      </p:sp>
      <p:sp>
        <p:nvSpPr>
          <p:cNvPr id="223236"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标题 224257"/>
          <p:cNvSpPr>
            <a:spLocks noGrp="1"/>
          </p:cNvSpPr>
          <p:nvPr>
            <p:ph type="title"/>
          </p:nvPr>
        </p:nvSpPr>
        <p:spPr>
          <a:xfrm>
            <a:off x="2051050" y="260350"/>
            <a:ext cx="4897438" cy="1108075"/>
          </a:xfrm>
          <a:ln/>
        </p:spPr>
        <p:txBody>
          <a:bodyPr anchor="ctr" anchorCtr="0"/>
          <a:p>
            <a:r>
              <a:rPr lang="en-US" altLang="zh-CN" sz="3600">
                <a:solidFill>
                  <a:srgbClr val="FFFF00"/>
                </a:solidFill>
                <a:effectLst/>
                <a:latin typeface="Arial" panose="020B0604020202020204" pitchFamily="34" charset="0"/>
                <a:ea typeface="汉仪旗黑-55简" panose="00020600040101010101" charset="-122"/>
              </a:rPr>
              <a:t>C3/</a:t>
            </a:r>
            <a:r>
              <a:rPr lang="en-US" altLang="zh-TW" sz="3600">
                <a:solidFill>
                  <a:srgbClr val="FFFF00"/>
                </a:solidFill>
                <a:effectLst/>
                <a:latin typeface="Arial" panose="020B0604020202020204" pitchFamily="34" charset="0"/>
                <a:ea typeface="汉仪旗黑-55简" panose="00020600040101010101" charset="-122"/>
              </a:rPr>
              <a:t>D</a:t>
            </a:r>
            <a:r>
              <a:rPr lang="en-US" altLang="zh-CN" sz="3600">
                <a:solidFill>
                  <a:srgbClr val="FFFF00"/>
                </a:solidFill>
                <a:effectLst/>
                <a:latin typeface="Arial" panose="020B0604020202020204" pitchFamily="34" charset="0"/>
                <a:ea typeface="汉仪旗黑-55简" panose="00020600040101010101" charset="-122"/>
              </a:rPr>
              <a:t>3</a:t>
            </a:r>
            <a:r>
              <a:rPr lang="en-US" altLang="zh-TW" sz="3600">
                <a:solidFill>
                  <a:srgbClr val="FFFF00"/>
                </a:solidFill>
                <a:effectLst/>
                <a:latin typeface="Arial" panose="020B0604020202020204" pitchFamily="34" charset="0"/>
                <a:ea typeface="汉仪旗黑-55简" panose="00020600040101010101" charset="-122"/>
              </a:rPr>
              <a:t> </a:t>
            </a:r>
            <a:r>
              <a:rPr lang="zh-CN" altLang="en-US" sz="3600" dirty="0">
                <a:solidFill>
                  <a:srgbClr val="FFFF00"/>
                </a:solidFill>
                <a:effectLst/>
                <a:latin typeface="Arial" panose="020B0604020202020204" pitchFamily="34" charset="0"/>
                <a:ea typeface="汉仪旗黑-55简" panose="00020600040101010101" charset="-122"/>
              </a:rPr>
              <a:t>根本原因分析</a:t>
            </a:r>
            <a:endParaRPr lang="zh-CN" altLang="en-US" sz="3600" dirty="0">
              <a:solidFill>
                <a:srgbClr val="FFFF00"/>
              </a:solidFill>
              <a:effectLst/>
              <a:latin typeface="Arial" panose="020B0604020202020204" pitchFamily="34" charset="0"/>
              <a:ea typeface="汉仪旗黑-55简" panose="00020600040101010101" charset="-122"/>
            </a:endParaRPr>
          </a:p>
        </p:txBody>
      </p:sp>
      <p:sp>
        <p:nvSpPr>
          <p:cNvPr id="224259" name="文本占位符 224258"/>
          <p:cNvSpPr>
            <a:spLocks noGrp="1"/>
          </p:cNvSpPr>
          <p:nvPr>
            <p:ph type="body" idx="1"/>
          </p:nvPr>
        </p:nvSpPr>
        <p:spPr>
          <a:xfrm>
            <a:off x="1042988" y="1989138"/>
            <a:ext cx="7543800" cy="4114800"/>
          </a:xfrm>
          <a:ln/>
        </p:spPr>
        <p:txBody>
          <a:bodyPr/>
          <a:p>
            <a:pPr>
              <a:lnSpc>
                <a:spcPct val="80000"/>
              </a:lnSpc>
              <a:buClr>
                <a:srgbClr val="FF9900"/>
              </a:buClr>
            </a:pPr>
            <a:r>
              <a:rPr lang="zh-CN" altLang="en-US" sz="2600" b="1" dirty="0">
                <a:effectLst/>
                <a:latin typeface="Arial" panose="020B0604020202020204" pitchFamily="34" charset="0"/>
                <a:ea typeface="汉仪旗黑-55简" panose="00020600040101010101" charset="-122"/>
              </a:rPr>
              <a:t>我们的数据准确吗？</a:t>
            </a:r>
            <a:endParaRPr lang="zh-TW"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TW" altLang="en-US" sz="2600" b="1" dirty="0">
                <a:effectLst/>
                <a:latin typeface="Arial" panose="020B0604020202020204" pitchFamily="34" charset="0"/>
                <a:ea typeface="汉仪旗黑-55简" panose="00020600040101010101" charset="-122"/>
              </a:rPr>
              <a:t>什么的变化导致了这个问题的产生？</a:t>
            </a:r>
            <a:endParaRPr lang="zh-CN"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CN" altLang="en-US" sz="2600" b="1" dirty="0">
                <a:effectLst/>
                <a:latin typeface="Arial" panose="020B0604020202020204" pitchFamily="34" charset="0"/>
                <a:ea typeface="汉仪旗黑-55简" panose="00020600040101010101" charset="-122"/>
              </a:rPr>
              <a:t>我们找到了根源吗？</a:t>
            </a:r>
            <a:endParaRPr lang="zh-TW"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TW" altLang="en-US" sz="2600" b="1" dirty="0">
                <a:effectLst/>
                <a:latin typeface="Arial" panose="020B0604020202020204" pitchFamily="34" charset="0"/>
                <a:ea typeface="汉仪旗黑-55简" panose="00020600040101010101" charset="-122"/>
              </a:rPr>
              <a:t>我们是否考虑到所有可能的因素和变量？</a:t>
            </a:r>
            <a:endParaRPr lang="zh-TW"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TW" altLang="en-US" sz="2600" b="1" dirty="0">
                <a:effectLst/>
                <a:latin typeface="Arial" panose="020B0604020202020204" pitchFamily="34" charset="0"/>
                <a:ea typeface="汉仪旗黑-55简" panose="00020600040101010101" charset="-122"/>
              </a:rPr>
              <a:t>我们阐明了问题的频率没？</a:t>
            </a:r>
            <a:endParaRPr lang="zh-TW"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TW" altLang="en-US" sz="2600" b="1" dirty="0">
                <a:effectLst/>
                <a:latin typeface="Arial" panose="020B0604020202020204" pitchFamily="34" charset="0"/>
                <a:ea typeface="汉仪旗黑-55简" panose="00020600040101010101" charset="-122"/>
              </a:rPr>
              <a:t>我们阐明了问题的趋势没？</a:t>
            </a:r>
            <a:endParaRPr lang="zh-TW"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TW" altLang="en-US" sz="2600" b="1" dirty="0">
                <a:effectLst/>
                <a:latin typeface="Arial" panose="020B0604020202020204" pitchFamily="34" charset="0"/>
                <a:ea typeface="汉仪旗黑-55简" panose="00020600040101010101" charset="-122"/>
              </a:rPr>
              <a:t>是否有可能这个问题会发生在其他部分或线体，还是不会？</a:t>
            </a:r>
            <a:endParaRPr lang="zh-TW"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TW" altLang="en-US" sz="2600" b="1" dirty="0">
                <a:effectLst/>
                <a:latin typeface="Arial" panose="020B0604020202020204" pitchFamily="34" charset="0"/>
                <a:ea typeface="汉仪旗黑-55简" panose="00020600040101010101" charset="-122"/>
              </a:rPr>
              <a:t>你能使得这个问题真正分析清楚，能使其解决，发生，再解决吗？</a:t>
            </a:r>
            <a:endParaRPr lang="zh-TW" altLang="en-US" sz="2600" b="1" dirty="0">
              <a:effectLst/>
              <a:latin typeface="Arial" panose="020B0604020202020204" pitchFamily="34" charset="0"/>
              <a:ea typeface="汉仪旗黑-55简" panose="00020600040101010101" charset="-122"/>
            </a:endParaRPr>
          </a:p>
          <a:p>
            <a:pPr>
              <a:lnSpc>
                <a:spcPct val="80000"/>
              </a:lnSpc>
              <a:buClr>
                <a:srgbClr val="FF9900"/>
              </a:buClr>
            </a:pPr>
            <a:r>
              <a:rPr lang="zh-TW" altLang="en-US" sz="2600" b="1" dirty="0">
                <a:effectLst/>
                <a:latin typeface="Arial" panose="020B0604020202020204" pitchFamily="34" charset="0"/>
                <a:ea typeface="汉仪旗黑-55简" panose="00020600040101010101" charset="-122"/>
              </a:rPr>
              <a:t>根源是否包括到这个问题所有可能的发生状况？</a:t>
            </a:r>
            <a:endParaRPr lang="zh-CN" altLang="en-US" sz="2600" b="1" dirty="0">
              <a:latin typeface="Arial" panose="020B0604020202020204" pitchFamily="34" charset="0"/>
              <a:ea typeface="汉仪旗黑-55简" panose="00020600040101010101" charset="-122"/>
            </a:endParaRPr>
          </a:p>
        </p:txBody>
      </p:sp>
      <p:sp>
        <p:nvSpPr>
          <p:cNvPr id="224260"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标题 228353"/>
          <p:cNvSpPr>
            <a:spLocks noGrp="1"/>
          </p:cNvSpPr>
          <p:nvPr>
            <p:ph type="title"/>
          </p:nvPr>
        </p:nvSpPr>
        <p:spPr>
          <a:xfrm>
            <a:off x="2051050" y="260350"/>
            <a:ext cx="4897438" cy="1108075"/>
          </a:xfrm>
          <a:ln/>
        </p:spPr>
        <p:txBody>
          <a:bodyPr anchor="ctr" anchorCtr="0"/>
          <a:p>
            <a:r>
              <a:rPr lang="en-US" altLang="zh-TW" sz="3600">
                <a:solidFill>
                  <a:srgbClr val="FFFF00"/>
                </a:solidFill>
                <a:effectLst/>
                <a:latin typeface="Arial" panose="020B0604020202020204" pitchFamily="34" charset="0"/>
                <a:ea typeface="汉仪文黑-85W" panose="00020600040101010101" charset="-122"/>
              </a:rPr>
              <a:t>C4/D5</a:t>
            </a:r>
            <a:r>
              <a:rPr lang="en-US" altLang="zh-CN" sz="3600">
                <a:solidFill>
                  <a:srgbClr val="FFFF00"/>
                </a:solidFill>
                <a:effectLst/>
                <a:latin typeface="Arial" panose="020B0604020202020204" pitchFamily="34" charset="0"/>
                <a:ea typeface="汉仪文黑-85W" panose="00020600040101010101" charset="-122"/>
              </a:rPr>
              <a:t> </a:t>
            </a:r>
            <a:r>
              <a:rPr lang="zh-CN" altLang="en-US" sz="3600" dirty="0">
                <a:solidFill>
                  <a:srgbClr val="FFFF00"/>
                </a:solidFill>
                <a:effectLst/>
                <a:latin typeface="Arial" panose="020B0604020202020204" pitchFamily="34" charset="0"/>
                <a:ea typeface="汉仪文黑-85W" panose="00020600040101010101" charset="-122"/>
              </a:rPr>
              <a:t>改善对策</a:t>
            </a:r>
            <a:endParaRPr lang="zh-CN" altLang="en-US" sz="3600" dirty="0">
              <a:solidFill>
                <a:srgbClr val="FFFF00"/>
              </a:solidFill>
              <a:effectLst/>
              <a:latin typeface="Arial" panose="020B0604020202020204" pitchFamily="34" charset="0"/>
              <a:ea typeface="汉仪文黑-85W" panose="00020600040101010101" charset="-122"/>
            </a:endParaRPr>
          </a:p>
        </p:txBody>
      </p:sp>
      <p:sp>
        <p:nvSpPr>
          <p:cNvPr id="228355" name="文本占位符 228354"/>
          <p:cNvSpPr>
            <a:spLocks noGrp="1"/>
          </p:cNvSpPr>
          <p:nvPr>
            <p:ph type="body" idx="1"/>
          </p:nvPr>
        </p:nvSpPr>
        <p:spPr>
          <a:xfrm>
            <a:off x="1066800" y="1981200"/>
            <a:ext cx="7543800" cy="4471988"/>
          </a:xfrm>
          <a:ln/>
        </p:spPr>
        <p:txBody>
          <a:bodyPr/>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我们可以执行哪种</a:t>
            </a:r>
            <a:r>
              <a:rPr lang="en-US" altLang="zh-TW" sz="2600" b="1">
                <a:effectLst/>
                <a:latin typeface="Arial" panose="020B0604020202020204" pitchFamily="34" charset="0"/>
                <a:ea typeface="汉仪旗黑-55简" panose="00020600040101010101" charset="-122"/>
              </a:rPr>
              <a:t>CA</a:t>
            </a:r>
            <a:r>
              <a:rPr lang="zh-TW" altLang="en-US" sz="2600" b="1" dirty="0">
                <a:effectLst/>
                <a:latin typeface="Arial" panose="020B0604020202020204" pitchFamily="34" charset="0"/>
                <a:ea typeface="汉仪旗黑-55简" panose="00020600040101010101" charset="-122"/>
              </a:rPr>
              <a:t>？</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我们可以做到更具预防性吗？</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我们怎么样来确认这个</a:t>
            </a:r>
            <a:r>
              <a:rPr lang="en-US" altLang="zh-TW" sz="2600" b="1">
                <a:effectLst/>
                <a:latin typeface="Arial" panose="020B0604020202020204" pitchFamily="34" charset="0"/>
                <a:ea typeface="汉仪旗黑-55简" panose="00020600040101010101" charset="-122"/>
              </a:rPr>
              <a:t>CA</a:t>
            </a:r>
            <a:r>
              <a:rPr lang="zh-TW" altLang="en-US" sz="2600" b="1" dirty="0">
                <a:effectLst/>
                <a:latin typeface="Arial" panose="020B0604020202020204" pitchFamily="34" charset="0"/>
                <a:ea typeface="汉仪旗黑-55简" panose="00020600040101010101" charset="-122"/>
              </a:rPr>
              <a:t>的有效性？</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这个问题可能还会在哪里存在？</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这个</a:t>
            </a:r>
            <a:r>
              <a:rPr lang="en-US" altLang="zh-TW" sz="2600" b="1">
                <a:effectLst/>
                <a:latin typeface="Arial" panose="020B0604020202020204" pitchFamily="34" charset="0"/>
                <a:ea typeface="汉仪旗黑-55简" panose="00020600040101010101" charset="-122"/>
              </a:rPr>
              <a:t>CA</a:t>
            </a:r>
            <a:r>
              <a:rPr lang="zh-TW" altLang="en-US" sz="2600" b="1" dirty="0">
                <a:effectLst/>
                <a:latin typeface="Arial" panose="020B0604020202020204" pitchFamily="34" charset="0"/>
                <a:ea typeface="汉仪旗黑-55简" panose="00020600040101010101" charset="-122"/>
              </a:rPr>
              <a:t>成本有效吗？</a:t>
            </a:r>
            <a:endParaRPr lang="zh-CN"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CN" altLang="en-US" sz="2600" b="1" dirty="0">
                <a:effectLst/>
                <a:latin typeface="Arial" panose="020B0604020202020204" pitchFamily="34" charset="0"/>
                <a:ea typeface="汉仪旗黑-55简" panose="00020600040101010101" charset="-122"/>
              </a:rPr>
              <a:t>执行这个需要多久？</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我们怎么来逐步停止（结束）这个应急计划？</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我们的客户会认可这个</a:t>
            </a:r>
            <a:r>
              <a:rPr lang="en-US" altLang="zh-TW" sz="2600" b="1">
                <a:effectLst/>
                <a:latin typeface="Arial" panose="020B0604020202020204" pitchFamily="34" charset="0"/>
                <a:ea typeface="汉仪旗黑-55简" panose="00020600040101010101" charset="-122"/>
              </a:rPr>
              <a:t>CA</a:t>
            </a:r>
            <a:r>
              <a:rPr lang="zh-TW" altLang="en-US" sz="2600" b="1" dirty="0">
                <a:effectLst/>
                <a:latin typeface="Arial" panose="020B0604020202020204" pitchFamily="34" charset="0"/>
                <a:ea typeface="汉仪旗黑-55简" panose="00020600040101010101" charset="-122"/>
              </a:rPr>
              <a:t>吗？</a:t>
            </a:r>
            <a:endParaRPr lang="zh-TW" altLang="en-US" sz="2600" b="1" dirty="0">
              <a:effectLst/>
              <a:latin typeface="Arial" panose="020B0604020202020204" pitchFamily="34" charset="0"/>
              <a:ea typeface="汉仪旗黑-55简" panose="00020600040101010101" charset="-122"/>
            </a:endParaRPr>
          </a:p>
          <a:p>
            <a:pPr>
              <a:lnSpc>
                <a:spcPct val="90000"/>
              </a:lnSpc>
              <a:buClr>
                <a:srgbClr val="FF9900"/>
              </a:buClr>
            </a:pPr>
            <a:r>
              <a:rPr lang="zh-TW" altLang="en-US" sz="2600" b="1" dirty="0">
                <a:effectLst/>
                <a:latin typeface="Arial" panose="020B0604020202020204" pitchFamily="34" charset="0"/>
                <a:ea typeface="汉仪旗黑-55简" panose="00020600040101010101" charset="-122"/>
              </a:rPr>
              <a:t>我们执行了这个</a:t>
            </a:r>
            <a:r>
              <a:rPr lang="en-US" altLang="zh-TW" sz="2600" b="1">
                <a:effectLst/>
                <a:latin typeface="Arial" panose="020B0604020202020204" pitchFamily="34" charset="0"/>
                <a:ea typeface="汉仪旗黑-55简" panose="00020600040101010101" charset="-122"/>
              </a:rPr>
              <a:t>CA</a:t>
            </a:r>
            <a:r>
              <a:rPr lang="zh-TW" altLang="en-US" sz="2600" b="1" dirty="0">
                <a:effectLst/>
                <a:latin typeface="Arial" panose="020B0604020202020204" pitchFamily="34" charset="0"/>
                <a:ea typeface="汉仪旗黑-55简" panose="00020600040101010101" charset="-122"/>
              </a:rPr>
              <a:t>后</a:t>
            </a:r>
            <a:r>
              <a:rPr lang="en-US" altLang="zh-TW" sz="2600" b="1">
                <a:effectLst/>
                <a:latin typeface="Arial" panose="020B0604020202020204" pitchFamily="34" charset="0"/>
                <a:ea typeface="汉仪旗黑-55简" panose="00020600040101010101" charset="-122"/>
              </a:rPr>
              <a:t>﹐</a:t>
            </a:r>
            <a:r>
              <a:rPr lang="zh-TW" altLang="en-US" sz="2600" b="1" dirty="0">
                <a:effectLst/>
                <a:latin typeface="Arial" panose="020B0604020202020204" pitchFamily="34" charset="0"/>
                <a:ea typeface="汉仪旗黑-55简" panose="00020600040101010101" charset="-122"/>
              </a:rPr>
              <a:t>这个问题还会发生吗？</a:t>
            </a:r>
            <a:endParaRPr lang="zh-CN" altLang="en-US" sz="2600" b="1" dirty="0">
              <a:latin typeface="Arial" panose="020B0604020202020204" pitchFamily="34" charset="0"/>
              <a:ea typeface="汉仪旗黑-55简" panose="00020600040101010101" charset="-122"/>
            </a:endParaRPr>
          </a:p>
          <a:p>
            <a:pPr>
              <a:lnSpc>
                <a:spcPct val="90000"/>
              </a:lnSpc>
              <a:buClr>
                <a:srgbClr val="FF9900"/>
              </a:buClr>
            </a:pPr>
            <a:endParaRPr lang="zh-CN" altLang="en-US" sz="2600" b="1" dirty="0">
              <a:latin typeface="Arial" panose="020B0604020202020204" pitchFamily="34" charset="0"/>
              <a:ea typeface="汉仪旗黑-55简" panose="00020600040101010101" charset="-122"/>
            </a:endParaRPr>
          </a:p>
        </p:txBody>
      </p:sp>
      <p:sp>
        <p:nvSpPr>
          <p:cNvPr id="228356" name="Rectangle 2054"/>
          <p:cNvSpPr txBox="1">
            <a:spLocks noGrp="1"/>
          </p:cNvSpPr>
          <p:nvPr/>
        </p:nvSpPr>
        <p:spPr>
          <a:xfrm>
            <a:off x="6443663" y="6400800"/>
            <a:ext cx="1905000" cy="457200"/>
          </a:xfrm>
          <a:prstGeom prst="rect">
            <a:avLst/>
          </a:prstGeom>
          <a:noFill/>
          <a:ln w="9525">
            <a:noFill/>
          </a:ln>
        </p:spPr>
        <p:txBody>
          <a:bodyPr/>
          <a:p>
            <a:pPr algn="r"/>
            <a:fld id="{9A0DB2DC-4C9A-4742-B13C-FB6460FD3503}" type="slidenum">
              <a:rPr lang="en-US" altLang="zh-TW" b="0">
                <a:latin typeface="Verdana" panose="020B0604030504040204" pitchFamily="34" charset="0"/>
              </a:rPr>
            </a:fld>
            <a:endParaRPr lang="en-US" altLang="zh-TW" b="0">
              <a:latin typeface="Verdana" panose="020B0604030504040204" pitchFamily="3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PP_MARK_KEY" val="df72fff7-8845-4198-ab5f-2fe282df2e6c"/>
  <p:tag name="FULLTEXTBEAUTIFYED" val="1"/>
  <p:tag name="COMMONDATA" val="eyJoZGlkIjoiODc5OTdkZDQxOTMwNGQxNTBmNzRiMmEzNWM0ZjQ1MmMifQ=="/>
</p:tagLst>
</file>

<file path=ppt/theme/theme1.xml><?xml version="1.0" encoding="utf-8"?>
<a:theme xmlns:a="http://schemas.openxmlformats.org/drawingml/2006/main" name="1_Shimmer">
  <a:themeElements>
    <a:clrScheme name="">
      <a:dk1>
        <a:srgbClr val="FFFFFF"/>
      </a:dk1>
      <a:lt1>
        <a:srgbClr val="000066"/>
      </a:lt1>
      <a:dk2>
        <a:srgbClr val="EAEAEA"/>
      </a:dk2>
      <a:lt2>
        <a:srgbClr val="000099"/>
      </a:lt2>
      <a:accent1>
        <a:srgbClr val="66CCFF"/>
      </a:accent1>
      <a:accent2>
        <a:srgbClr val="0066FF"/>
      </a:accent2>
      <a:accent3>
        <a:srgbClr val="AAAAB9"/>
      </a:accent3>
      <a:accent4>
        <a:srgbClr val="DCDCDC"/>
      </a:accent4>
      <a:accent5>
        <a:srgbClr val="B9E2FF"/>
      </a:accent5>
      <a:accent6>
        <a:srgbClr val="005BE5"/>
      </a:accent6>
      <a:hlink>
        <a:srgbClr val="FFFFCC"/>
      </a:hlink>
      <a:folHlink>
        <a:srgbClr val="99CC00"/>
      </a:folHlink>
    </a:clrScheme>
    <a:fontScheme name="">
      <a:majorFont>
        <a:latin typeface="Tahoma"/>
        <a:ea typeface="PMingLiU"/>
        <a:cs typeface=""/>
      </a:majorFont>
      <a:minorFont>
        <a:latin typeface="Tahoma"/>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721E1E"/>
        </a:lt1>
        <a:dk2>
          <a:srgbClr val="FFCC00"/>
        </a:dk2>
        <a:lt2>
          <a:srgbClr val="BD3737"/>
        </a:lt2>
        <a:accent1>
          <a:srgbClr val="FF6600"/>
        </a:accent1>
        <a:accent2>
          <a:srgbClr val="CC3300"/>
        </a:accent2>
        <a:accent3>
          <a:srgbClr val="BCAAAA"/>
        </a:accent3>
        <a:accent4>
          <a:srgbClr val="DCDCDC"/>
        </a:accent4>
        <a:accent5>
          <a:srgbClr val="FFB9AA"/>
        </a:accent5>
        <a:accent6>
          <a:srgbClr val="B72D00"/>
        </a:accent6>
        <a:hlink>
          <a:srgbClr val="F7CC2F"/>
        </a:hlink>
        <a:folHlink>
          <a:srgbClr val="C7C6B1"/>
        </a:folHlink>
      </a:clrScheme>
      <a:clrMap bg1="lt1" tx1="dk1" bg2="lt2" tx2="dk2" accent1="accent1" accent2="accent2" accent3="accent3" accent4="accent4" accent5="accent5" accent6="accent6" hlink="hlink" folHlink="folHlink"/>
    </a:extraClrScheme>
    <a:extraClrScheme>
      <a:clrScheme name="">
        <a:dk1>
          <a:srgbClr val="FFFFFF"/>
        </a:dk1>
        <a:lt1>
          <a:srgbClr val="000066"/>
        </a:lt1>
        <a:dk2>
          <a:srgbClr val="EAEAEA"/>
        </a:dk2>
        <a:lt2>
          <a:srgbClr val="000099"/>
        </a:lt2>
        <a:accent1>
          <a:srgbClr val="66CCFF"/>
        </a:accent1>
        <a:accent2>
          <a:srgbClr val="0066FF"/>
        </a:accent2>
        <a:accent3>
          <a:srgbClr val="AAAAB9"/>
        </a:accent3>
        <a:accent4>
          <a:srgbClr val="DCDCDC"/>
        </a:accent4>
        <a:accent5>
          <a:srgbClr val="B9E2FF"/>
        </a:accent5>
        <a:accent6>
          <a:srgbClr val="005BE5"/>
        </a:accent6>
        <a:hlink>
          <a:srgbClr val="FFFFCC"/>
        </a:hlink>
        <a:folHlink>
          <a:srgbClr val="99CC00"/>
        </a:folHlink>
      </a:clrScheme>
      <a:clrMap bg1="lt1" tx1="dk1" bg2="lt2" tx2="dk2" accent1="accent1" accent2="accent2" accent3="accent3" accent4="accent4" accent5="accent5" accent6="accent6" hlink="hlink" folHlink="folHlink"/>
    </a:extraClrScheme>
    <a:extraClrScheme>
      <a:clrScheme name="">
        <a:dk1>
          <a:srgbClr val="FFFFFF"/>
        </a:dk1>
        <a:lt1>
          <a:srgbClr val="4B0096"/>
        </a:lt1>
        <a:dk2>
          <a:srgbClr val="CDD7DF"/>
        </a:dk2>
        <a:lt2>
          <a:srgbClr val="6600CC"/>
        </a:lt2>
        <a:accent1>
          <a:srgbClr val="9999FF"/>
        </a:accent1>
        <a:accent2>
          <a:srgbClr val="7850BA"/>
        </a:accent2>
        <a:accent3>
          <a:srgbClr val="B2AAC9"/>
        </a:accent3>
        <a:accent4>
          <a:srgbClr val="DCDCDC"/>
        </a:accent4>
        <a:accent5>
          <a:srgbClr val="CACAFF"/>
        </a:accent5>
        <a:accent6>
          <a:srgbClr val="6B47A6"/>
        </a:accent6>
        <a:hlink>
          <a:srgbClr val="00CCFF"/>
        </a:hlink>
        <a:folHlink>
          <a:srgbClr val="0796B3"/>
        </a:folHlink>
      </a:clrScheme>
      <a:clrMap bg1="lt1" tx1="dk1" bg2="lt2" tx2="dk2" accent1="accent1" accent2="accent2" accent3="accent3" accent4="accent4" accent5="accent5" accent6="accent6" hlink="hlink" folHlink="folHlink"/>
    </a:extraClrScheme>
    <a:extraClrScheme>
      <a:clrScheme name="">
        <a:dk1>
          <a:srgbClr val="FFFFFF"/>
        </a:dk1>
        <a:lt1>
          <a:srgbClr val="375F2F"/>
        </a:lt1>
        <a:dk2>
          <a:srgbClr val="D1EFB3"/>
        </a:dk2>
        <a:lt2>
          <a:srgbClr val="55863C"/>
        </a:lt2>
        <a:accent1>
          <a:srgbClr val="00CC66"/>
        </a:accent1>
        <a:accent2>
          <a:srgbClr val="8EAC66"/>
        </a:accent2>
        <a:accent3>
          <a:srgbClr val="AEB7AD"/>
        </a:accent3>
        <a:accent4>
          <a:srgbClr val="DCDCDC"/>
        </a:accent4>
        <a:accent5>
          <a:srgbClr val="AAE2B9"/>
        </a:accent5>
        <a:accent6>
          <a:srgbClr val="7F9A5B"/>
        </a:accent6>
        <a:hlink>
          <a:srgbClr val="B4EF7F"/>
        </a:hlink>
        <a:folHlink>
          <a:srgbClr val="F8F6AC"/>
        </a:folHlink>
      </a:clrScheme>
      <a:clrMap bg1="lt1" tx1="dk1" bg2="lt2" tx2="dk2" accent1="accent1" accent2="accent2" accent3="accent3" accent4="accent4" accent5="accent5" accent6="accent6" hlink="hlink" folHlink="folHlink"/>
    </a:extraClrScheme>
    <a:extraClrScheme>
      <a:clrScheme name="">
        <a:dk1>
          <a:srgbClr val="FFFFFF"/>
        </a:dk1>
        <a:lt1>
          <a:srgbClr val="486768"/>
        </a:lt1>
        <a:dk2>
          <a:srgbClr val="DDDDDD"/>
        </a:dk2>
        <a:lt2>
          <a:srgbClr val="588073"/>
        </a:lt2>
        <a:accent1>
          <a:srgbClr val="33CCCC"/>
        </a:accent1>
        <a:accent2>
          <a:srgbClr val="008871"/>
        </a:accent2>
        <a:accent3>
          <a:srgbClr val="B1B9B9"/>
        </a:accent3>
        <a:accent4>
          <a:srgbClr val="DCDCDC"/>
        </a:accent4>
        <a:accent5>
          <a:srgbClr val="ADE2E2"/>
        </a:accent5>
        <a:accent6>
          <a:srgbClr val="007965"/>
        </a:accent6>
        <a:hlink>
          <a:srgbClr val="00CC99"/>
        </a:hlink>
        <a:folHlink>
          <a:srgbClr val="A8A8A8"/>
        </a:folHlink>
      </a:clrScheme>
      <a:clrMap bg1="lt1" tx1="dk1" bg2="lt2" tx2="dk2" accent1="accent1" accent2="accent2" accent3="accent3" accent4="accent4" accent5="accent5" accent6="accent6" hlink="hlink" folHlink="folHlink"/>
    </a:extraClrScheme>
    <a:extraClrScheme>
      <a:clrScheme name="">
        <a:dk1>
          <a:srgbClr val="FFFFFF"/>
        </a:dk1>
        <a:lt1>
          <a:srgbClr val="575863"/>
        </a:lt1>
        <a:dk2>
          <a:srgbClr val="FFFFCC"/>
        </a:dk2>
        <a:lt2>
          <a:srgbClr val="6B6C75"/>
        </a:lt2>
        <a:accent1>
          <a:srgbClr val="677481"/>
        </a:accent1>
        <a:accent2>
          <a:srgbClr val="697E5E"/>
        </a:accent2>
        <a:accent3>
          <a:srgbClr val="B5B5B8"/>
        </a:accent3>
        <a:accent4>
          <a:srgbClr val="DCDCDC"/>
        </a:accent4>
        <a:accent5>
          <a:srgbClr val="B9BDC1"/>
        </a:accent5>
        <a:accent6>
          <a:srgbClr val="5E7054"/>
        </a:accent6>
        <a:hlink>
          <a:srgbClr val="E9E77F"/>
        </a:hlink>
        <a:folHlink>
          <a:srgbClr val="D3A44F"/>
        </a:folHlink>
      </a:clrScheme>
      <a:clrMap bg1="lt1" tx1="dk1" bg2="lt2" tx2="dk2" accent1="accent1" accent2="accent2" accent3="accent3" accent4="accent4" accent5="accent5" accent6="accent6" hlink="hlink" folHlink="folHlink"/>
    </a:extraClrScheme>
    <a:extraClrScheme>
      <a:clrScheme name="">
        <a:dk1>
          <a:srgbClr val="000000"/>
        </a:dk1>
        <a:lt1>
          <a:srgbClr val="C4D6BE"/>
        </a:lt1>
        <a:dk2>
          <a:srgbClr val="339966"/>
        </a:dk2>
        <a:lt2>
          <a:srgbClr val="EFFBF0"/>
        </a:lt2>
        <a:accent1>
          <a:srgbClr val="DDDDDD"/>
        </a:accent1>
        <a:accent2>
          <a:srgbClr val="CCFF99"/>
        </a:accent2>
        <a:accent3>
          <a:srgbClr val="DEE7DB"/>
        </a:accent3>
        <a:accent4>
          <a:srgbClr val="000000"/>
        </a:accent4>
        <a:accent5>
          <a:srgbClr val="EBEBEB"/>
        </a:accent5>
        <a:accent6>
          <a:srgbClr val="B7E589"/>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
        <a:dk1>
          <a:srgbClr val="000000"/>
        </a:dk1>
        <a:lt1>
          <a:srgbClr val="D6DAE4"/>
        </a:lt1>
        <a:dk2>
          <a:srgbClr val="000099"/>
        </a:dk2>
        <a:lt2>
          <a:srgbClr val="FFFFFF"/>
        </a:lt2>
        <a:accent1>
          <a:srgbClr val="BFDEE3"/>
        </a:accent1>
        <a:accent2>
          <a:srgbClr val="C0C0C0"/>
        </a:accent2>
        <a:accent3>
          <a:srgbClr val="E7E9EF"/>
        </a:accent3>
        <a:accent4>
          <a:srgbClr val="000000"/>
        </a:accent4>
        <a:accent5>
          <a:srgbClr val="DBEBEE"/>
        </a:accent5>
        <a:accent6>
          <a:srgbClr val="ACACAC"/>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DECDC"/>
        </a:accent5>
        <a:accent6>
          <a:srgbClr val="94959D"/>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5566</Words>
  <Application>WPS 演示</Application>
  <PresentationFormat/>
  <Paragraphs>625</Paragraphs>
  <Slides>48</Slides>
  <Notes>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5</vt:i4>
      </vt:variant>
      <vt:variant>
        <vt:lpstr>幻灯片标题</vt:lpstr>
      </vt:variant>
      <vt:variant>
        <vt:i4>48</vt:i4>
      </vt:variant>
    </vt:vector>
  </HeadingPairs>
  <TitlesOfParts>
    <vt:vector size="70" baseType="lpstr">
      <vt:lpstr>Arial</vt:lpstr>
      <vt:lpstr>宋体</vt:lpstr>
      <vt:lpstr>Wingdings</vt:lpstr>
      <vt:lpstr>PMingLiU</vt:lpstr>
      <vt:lpstr>Tahoma</vt:lpstr>
      <vt:lpstr>Times New Roman</vt:lpstr>
      <vt:lpstr>Verdana</vt:lpstr>
      <vt:lpstr>文鼎中楷簡</vt:lpstr>
      <vt:lpstr>黑体</vt:lpstr>
      <vt:lpstr>Geneva， Arial， Helvetica， san-s</vt:lpstr>
      <vt:lpstr>幼圆</vt:lpstr>
      <vt:lpstr>隶书</vt:lpstr>
      <vt:lpstr>微软雅黑</vt:lpstr>
      <vt:lpstr>Arial Unicode MS</vt:lpstr>
      <vt:lpstr>汉仪文黑-85W</vt:lpstr>
      <vt:lpstr>汉仪旗黑-55简</vt:lpstr>
      <vt:lpstr>1_Shimmer</vt:lpstr>
      <vt:lpstr>PowerPoint.Show.8</vt:lpstr>
      <vt:lpstr>Excel.Sheet.8</vt:lpstr>
      <vt:lpstr>Excel.Sheet.8</vt:lpstr>
      <vt:lpstr>Excel.Sheet.8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
  <cp:lastModifiedBy>WPS_1670316127</cp:lastModifiedBy>
  <cp:revision>842</cp:revision>
  <dcterms:created xsi:type="dcterms:W3CDTF">2006-04-18T05:47:43Z</dcterms:created>
  <dcterms:modified xsi:type="dcterms:W3CDTF">2023-02-03T08:04:08Z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9712F85B4FF74798AF6D626ABAC33E5C</vt:lpwstr>
  </property>
  <property fmtid="{D5CDD505-2E9C-101B-9397-08002B2CF9AE}" pid="3" name="KSOProductBuildVer">
    <vt:lpwstr>2052-11.1.0.13703</vt:lpwstr>
  </property>
</Properties>
</file>