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3" r:id="rId3"/>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Lst>
  <p:sldSz cx="9144000" cy="5715000"/>
  <p:notesSz cx="6858000" cy="9144000"/>
  <p:custDataLst>
    <p:tags r:id="rId5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FFCC"/>
    <a:srgbClr val="CCFFFF"/>
    <a:srgbClr val="FFFF66"/>
    <a:srgbClr val="6600CC"/>
    <a:srgbClr val="CC00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625"/>
  </p:normalViewPr>
  <p:slideViewPr>
    <p:cSldViewPr showGuides="1">
      <p:cViewPr>
        <p:scale>
          <a:sx n="78" d="100"/>
          <a:sy n="78" d="100"/>
        </p:scale>
        <p:origin x="-600" y="-588"/>
      </p:cViewPr>
      <p:guideLst>
        <p:guide orient="horz" pos="180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365FFF5-111B-4E05-8B06-CF0E204C2EF8}"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45057"/>
          <p:cNvSpPr>
            <a:spLocks noTextEdit="1"/>
          </p:cNvSpPr>
          <p:nvPr>
            <p:ph type="sldImg"/>
          </p:nvPr>
        </p:nvSpPr>
        <p:spPr>
          <a:ln>
            <a:solidFill>
              <a:srgbClr val="000000"/>
            </a:solidFill>
            <a:miter/>
          </a:ln>
        </p:spPr>
      </p:sp>
      <p:sp>
        <p:nvSpPr>
          <p:cNvPr id="45059" name="文本占位符 45058"/>
          <p:cNvSpPr/>
          <p:nvPr>
            <p:ph type="body" idx="1"/>
          </p:nvPr>
        </p:nvSpPr>
        <p:spPr>
          <a:noFill/>
          <a:ln>
            <a:noFill/>
          </a:ln>
        </p:spPr>
        <p:txBody>
          <a:bodyPr/>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63489"/>
          <p:cNvSpPr>
            <a:spLocks noTextEdit="1"/>
          </p:cNvSpPr>
          <p:nvPr>
            <p:ph type="sldImg"/>
          </p:nvPr>
        </p:nvSpPr>
        <p:spPr>
          <a:ln>
            <a:solidFill>
              <a:srgbClr val="000000"/>
            </a:solidFill>
            <a:miter/>
          </a:ln>
        </p:spPr>
      </p:sp>
      <p:sp>
        <p:nvSpPr>
          <p:cNvPr id="63491" name="文本占位符 63490"/>
          <p:cNvSpPr/>
          <p:nvPr>
            <p:ph type="body" idx="1"/>
          </p:nvPr>
        </p:nvSpPr>
        <p:spPr>
          <a:noFill/>
          <a:ln>
            <a:noFill/>
          </a:ln>
        </p:spPr>
        <p:txBody>
          <a:bodyPr/>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65537"/>
          <p:cNvSpPr>
            <a:spLocks noTextEdit="1"/>
          </p:cNvSpPr>
          <p:nvPr>
            <p:ph type="sldImg"/>
          </p:nvPr>
        </p:nvSpPr>
        <p:spPr>
          <a:ln>
            <a:solidFill>
              <a:srgbClr val="000000"/>
            </a:solidFill>
            <a:miter/>
          </a:ln>
        </p:spPr>
      </p:sp>
      <p:sp>
        <p:nvSpPr>
          <p:cNvPr id="65539" name="文本占位符 65538"/>
          <p:cNvSpPr/>
          <p:nvPr>
            <p:ph type="body" idx="1"/>
          </p:nvPr>
        </p:nvSpPr>
        <p:spPr>
          <a:noFill/>
          <a:ln>
            <a:noFill/>
          </a:ln>
        </p:spPr>
        <p:txBody>
          <a:bodyPr/>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67585"/>
          <p:cNvSpPr>
            <a:spLocks noTextEdit="1"/>
          </p:cNvSpPr>
          <p:nvPr>
            <p:ph type="sldImg"/>
          </p:nvPr>
        </p:nvSpPr>
        <p:spPr>
          <a:ln>
            <a:solidFill>
              <a:srgbClr val="000000"/>
            </a:solidFill>
            <a:miter/>
          </a:ln>
        </p:spPr>
      </p:sp>
      <p:sp>
        <p:nvSpPr>
          <p:cNvPr id="67587" name="文本占位符 67586"/>
          <p:cNvSpPr/>
          <p:nvPr>
            <p:ph type="body" idx="1"/>
          </p:nvPr>
        </p:nvSpPr>
        <p:spPr>
          <a:noFill/>
          <a:ln>
            <a:noFill/>
          </a:ln>
        </p:spPr>
        <p:txBody>
          <a:bodyPr/>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69633"/>
          <p:cNvSpPr>
            <a:spLocks noTextEdit="1"/>
          </p:cNvSpPr>
          <p:nvPr>
            <p:ph type="sldImg"/>
          </p:nvPr>
        </p:nvSpPr>
        <p:spPr>
          <a:ln>
            <a:solidFill>
              <a:srgbClr val="000000"/>
            </a:solidFill>
            <a:miter/>
          </a:ln>
        </p:spPr>
      </p:sp>
      <p:sp>
        <p:nvSpPr>
          <p:cNvPr id="69635" name="文本占位符 69634"/>
          <p:cNvSpPr/>
          <p:nvPr>
            <p:ph type="body" idx="1"/>
          </p:nvPr>
        </p:nvSpPr>
        <p:spPr>
          <a:noFill/>
          <a:ln>
            <a:noFill/>
          </a:ln>
        </p:spPr>
        <p:txBody>
          <a:bodyPr/>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幻灯片图像占位符 71681"/>
          <p:cNvSpPr>
            <a:spLocks noTextEdit="1"/>
          </p:cNvSpPr>
          <p:nvPr>
            <p:ph type="sldImg"/>
          </p:nvPr>
        </p:nvSpPr>
        <p:spPr>
          <a:ln>
            <a:solidFill>
              <a:srgbClr val="000000"/>
            </a:solidFill>
            <a:miter/>
          </a:ln>
        </p:spPr>
      </p:sp>
      <p:sp>
        <p:nvSpPr>
          <p:cNvPr id="71683" name="文本占位符 71682"/>
          <p:cNvSpPr/>
          <p:nvPr>
            <p:ph type="body" idx="1"/>
          </p:nvPr>
        </p:nvSpPr>
        <p:spPr>
          <a:noFill/>
          <a:ln>
            <a:noFill/>
          </a:ln>
        </p:spPr>
        <p:txBody>
          <a:bodyPr/>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幻灯片图像占位符 73729"/>
          <p:cNvSpPr>
            <a:spLocks noTextEdit="1"/>
          </p:cNvSpPr>
          <p:nvPr>
            <p:ph type="sldImg"/>
          </p:nvPr>
        </p:nvSpPr>
        <p:spPr>
          <a:ln>
            <a:solidFill>
              <a:srgbClr val="000000"/>
            </a:solidFill>
            <a:miter/>
          </a:ln>
        </p:spPr>
      </p:sp>
      <p:sp>
        <p:nvSpPr>
          <p:cNvPr id="73731" name="文本占位符 73730"/>
          <p:cNvSpPr/>
          <p:nvPr>
            <p:ph type="body" idx="1"/>
          </p:nvPr>
        </p:nvSpPr>
        <p:spPr>
          <a:noFill/>
          <a:ln>
            <a:noFill/>
          </a:ln>
        </p:spPr>
        <p:txBody>
          <a:bodyPr/>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75777"/>
          <p:cNvSpPr>
            <a:spLocks noTextEdit="1"/>
          </p:cNvSpPr>
          <p:nvPr>
            <p:ph type="sldImg"/>
          </p:nvPr>
        </p:nvSpPr>
        <p:spPr>
          <a:ln>
            <a:solidFill>
              <a:srgbClr val="000000"/>
            </a:solidFill>
            <a:miter/>
          </a:ln>
        </p:spPr>
      </p:sp>
      <p:sp>
        <p:nvSpPr>
          <p:cNvPr id="75779" name="文本占位符 75778"/>
          <p:cNvSpPr/>
          <p:nvPr>
            <p:ph type="body" idx="1"/>
          </p:nvPr>
        </p:nvSpPr>
        <p:spPr>
          <a:noFill/>
          <a:ln>
            <a:noFill/>
          </a:ln>
        </p:spPr>
        <p:txBody>
          <a:bodyPr/>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77825"/>
          <p:cNvSpPr>
            <a:spLocks noTextEdit="1"/>
          </p:cNvSpPr>
          <p:nvPr>
            <p:ph type="sldImg"/>
          </p:nvPr>
        </p:nvSpPr>
        <p:spPr>
          <a:ln>
            <a:solidFill>
              <a:srgbClr val="000000"/>
            </a:solidFill>
            <a:miter/>
          </a:ln>
        </p:spPr>
      </p:sp>
      <p:sp>
        <p:nvSpPr>
          <p:cNvPr id="77827" name="文本占位符 77826"/>
          <p:cNvSpPr/>
          <p:nvPr>
            <p:ph type="body" idx="1"/>
          </p:nvPr>
        </p:nvSpPr>
        <p:spPr>
          <a:noFill/>
          <a:ln>
            <a:noFill/>
          </a:ln>
        </p:spPr>
        <p:txBody>
          <a:bodyPr/>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幻灯片图像占位符 79873"/>
          <p:cNvSpPr>
            <a:spLocks noTextEdit="1"/>
          </p:cNvSpPr>
          <p:nvPr>
            <p:ph type="sldImg"/>
          </p:nvPr>
        </p:nvSpPr>
        <p:spPr>
          <a:ln>
            <a:solidFill>
              <a:srgbClr val="000000"/>
            </a:solidFill>
            <a:miter/>
          </a:ln>
        </p:spPr>
      </p:sp>
      <p:sp>
        <p:nvSpPr>
          <p:cNvPr id="79875" name="文本占位符 79874"/>
          <p:cNvSpPr/>
          <p:nvPr>
            <p:ph type="body" idx="1"/>
          </p:nvPr>
        </p:nvSpPr>
        <p:spPr>
          <a:noFill/>
          <a:ln>
            <a:noFill/>
          </a:ln>
        </p:spPr>
        <p:txBody>
          <a:bodyPr/>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81921"/>
          <p:cNvSpPr>
            <a:spLocks noTextEdit="1"/>
          </p:cNvSpPr>
          <p:nvPr>
            <p:ph type="sldImg"/>
          </p:nvPr>
        </p:nvSpPr>
        <p:spPr>
          <a:ln>
            <a:solidFill>
              <a:srgbClr val="000000"/>
            </a:solidFill>
            <a:miter/>
          </a:ln>
        </p:spPr>
      </p:sp>
      <p:sp>
        <p:nvSpPr>
          <p:cNvPr id="81923" name="文本占位符 81922"/>
          <p:cNvSpPr/>
          <p:nvPr>
            <p:ph type="body" idx="1"/>
          </p:nvPr>
        </p:nvSpPr>
        <p:spPr>
          <a:noFill/>
          <a:ln>
            <a:noFill/>
          </a:ln>
        </p:spPr>
        <p:txBody>
          <a:bodyPr/>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47105"/>
          <p:cNvSpPr>
            <a:spLocks noTextEdit="1"/>
          </p:cNvSpPr>
          <p:nvPr>
            <p:ph type="sldImg"/>
          </p:nvPr>
        </p:nvSpPr>
        <p:spPr>
          <a:ln>
            <a:solidFill>
              <a:srgbClr val="000000"/>
            </a:solidFill>
            <a:miter/>
          </a:ln>
        </p:spPr>
      </p:sp>
      <p:sp>
        <p:nvSpPr>
          <p:cNvPr id="47107" name="文本占位符 47106"/>
          <p:cNvSpPr/>
          <p:nvPr>
            <p:ph type="body" idx="1"/>
          </p:nvPr>
        </p:nvSpPr>
        <p:spPr>
          <a:noFill/>
          <a:ln>
            <a:noFill/>
          </a:ln>
        </p:spPr>
        <p:txBody>
          <a:bodyPr/>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83969"/>
          <p:cNvSpPr>
            <a:spLocks noTextEdit="1"/>
          </p:cNvSpPr>
          <p:nvPr>
            <p:ph type="sldImg"/>
          </p:nvPr>
        </p:nvSpPr>
        <p:spPr>
          <a:ln>
            <a:solidFill>
              <a:srgbClr val="000000"/>
            </a:solidFill>
            <a:miter/>
          </a:ln>
        </p:spPr>
      </p:sp>
      <p:sp>
        <p:nvSpPr>
          <p:cNvPr id="83971" name="文本占位符 83970"/>
          <p:cNvSpPr/>
          <p:nvPr>
            <p:ph type="body" idx="1"/>
          </p:nvPr>
        </p:nvSpPr>
        <p:spPr>
          <a:noFill/>
          <a:ln>
            <a:noFill/>
          </a:ln>
        </p:spPr>
        <p:txBody>
          <a:bodyPr/>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86017"/>
          <p:cNvSpPr>
            <a:spLocks noTextEdit="1"/>
          </p:cNvSpPr>
          <p:nvPr>
            <p:ph type="sldImg"/>
          </p:nvPr>
        </p:nvSpPr>
        <p:spPr>
          <a:ln>
            <a:solidFill>
              <a:srgbClr val="000000"/>
            </a:solidFill>
            <a:miter/>
          </a:ln>
        </p:spPr>
      </p:sp>
      <p:sp>
        <p:nvSpPr>
          <p:cNvPr id="86019" name="文本占位符 86018"/>
          <p:cNvSpPr/>
          <p:nvPr>
            <p:ph type="body" idx="1"/>
          </p:nvPr>
        </p:nvSpPr>
        <p:spPr>
          <a:noFill/>
          <a:ln>
            <a:noFill/>
          </a:ln>
        </p:spPr>
        <p:txBody>
          <a:bodyPr/>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88065"/>
          <p:cNvSpPr>
            <a:spLocks noTextEdit="1"/>
          </p:cNvSpPr>
          <p:nvPr>
            <p:ph type="sldImg"/>
          </p:nvPr>
        </p:nvSpPr>
        <p:spPr>
          <a:ln>
            <a:solidFill>
              <a:srgbClr val="000000"/>
            </a:solidFill>
            <a:miter/>
          </a:ln>
        </p:spPr>
      </p:sp>
      <p:sp>
        <p:nvSpPr>
          <p:cNvPr id="88067" name="文本占位符 88066"/>
          <p:cNvSpPr/>
          <p:nvPr>
            <p:ph type="body" idx="1"/>
          </p:nvPr>
        </p:nvSpPr>
        <p:spPr>
          <a:noFill/>
          <a:ln>
            <a:noFill/>
          </a:ln>
        </p:spPr>
        <p:txBody>
          <a:bodyPr/>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幻灯片图像占位符 90113"/>
          <p:cNvSpPr>
            <a:spLocks noTextEdit="1"/>
          </p:cNvSpPr>
          <p:nvPr>
            <p:ph type="sldImg"/>
          </p:nvPr>
        </p:nvSpPr>
        <p:spPr>
          <a:ln>
            <a:solidFill>
              <a:srgbClr val="000000"/>
            </a:solidFill>
            <a:miter/>
          </a:ln>
        </p:spPr>
      </p:sp>
      <p:sp>
        <p:nvSpPr>
          <p:cNvPr id="90115" name="文本占位符 90114"/>
          <p:cNvSpPr/>
          <p:nvPr>
            <p:ph type="body" idx="1"/>
          </p:nvPr>
        </p:nvSpPr>
        <p:spPr>
          <a:noFill/>
          <a:ln>
            <a:noFill/>
          </a:ln>
        </p:spPr>
        <p:txBody>
          <a:bodyPr/>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92161"/>
          <p:cNvSpPr>
            <a:spLocks noTextEdit="1"/>
          </p:cNvSpPr>
          <p:nvPr>
            <p:ph type="sldImg"/>
          </p:nvPr>
        </p:nvSpPr>
        <p:spPr>
          <a:ln>
            <a:solidFill>
              <a:srgbClr val="000000"/>
            </a:solidFill>
            <a:miter/>
          </a:ln>
        </p:spPr>
      </p:sp>
      <p:sp>
        <p:nvSpPr>
          <p:cNvPr id="92163" name="文本占位符 92162"/>
          <p:cNvSpPr/>
          <p:nvPr>
            <p:ph type="body" idx="1"/>
          </p:nvPr>
        </p:nvSpPr>
        <p:spPr>
          <a:noFill/>
          <a:ln>
            <a:noFill/>
          </a:ln>
        </p:spPr>
        <p:txBody>
          <a:bodyPr/>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94209"/>
          <p:cNvSpPr>
            <a:spLocks noTextEdit="1"/>
          </p:cNvSpPr>
          <p:nvPr>
            <p:ph type="sldImg"/>
          </p:nvPr>
        </p:nvSpPr>
        <p:spPr>
          <a:ln>
            <a:solidFill>
              <a:srgbClr val="000000"/>
            </a:solidFill>
            <a:miter/>
          </a:ln>
        </p:spPr>
      </p:sp>
      <p:sp>
        <p:nvSpPr>
          <p:cNvPr id="94211" name="文本占位符 94210"/>
          <p:cNvSpPr/>
          <p:nvPr>
            <p:ph type="body" idx="1"/>
          </p:nvPr>
        </p:nvSpPr>
        <p:spPr>
          <a:noFill/>
          <a:ln>
            <a:noFill/>
          </a:ln>
        </p:spPr>
        <p:txBody>
          <a:bodyPr/>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幻灯片图像占位符 96257"/>
          <p:cNvSpPr>
            <a:spLocks noTextEdit="1"/>
          </p:cNvSpPr>
          <p:nvPr>
            <p:ph type="sldImg"/>
          </p:nvPr>
        </p:nvSpPr>
        <p:spPr>
          <a:ln>
            <a:solidFill>
              <a:srgbClr val="000000"/>
            </a:solidFill>
            <a:miter/>
          </a:ln>
        </p:spPr>
      </p:sp>
      <p:sp>
        <p:nvSpPr>
          <p:cNvPr id="96259" name="文本占位符 96258"/>
          <p:cNvSpPr/>
          <p:nvPr>
            <p:ph type="body" idx="1"/>
          </p:nvPr>
        </p:nvSpPr>
        <p:spPr>
          <a:noFill/>
          <a:ln>
            <a:noFill/>
          </a:ln>
        </p:spPr>
        <p:txBody>
          <a:bodyPr/>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幻灯片图像占位符 98305"/>
          <p:cNvSpPr>
            <a:spLocks noTextEdit="1"/>
          </p:cNvSpPr>
          <p:nvPr>
            <p:ph type="sldImg"/>
          </p:nvPr>
        </p:nvSpPr>
        <p:spPr>
          <a:ln>
            <a:solidFill>
              <a:srgbClr val="000000"/>
            </a:solidFill>
            <a:miter/>
          </a:ln>
        </p:spPr>
      </p:sp>
      <p:sp>
        <p:nvSpPr>
          <p:cNvPr id="98307" name="文本占位符 98306"/>
          <p:cNvSpPr/>
          <p:nvPr>
            <p:ph type="body" idx="1"/>
          </p:nvPr>
        </p:nvSpPr>
        <p:spPr>
          <a:noFill/>
          <a:ln>
            <a:noFill/>
          </a:ln>
        </p:spPr>
        <p:txBody>
          <a:bodyPr/>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幻灯片图像占位符 100353"/>
          <p:cNvSpPr>
            <a:spLocks noTextEdit="1"/>
          </p:cNvSpPr>
          <p:nvPr>
            <p:ph type="sldImg"/>
          </p:nvPr>
        </p:nvSpPr>
        <p:spPr>
          <a:ln>
            <a:solidFill>
              <a:srgbClr val="000000"/>
            </a:solidFill>
            <a:miter/>
          </a:ln>
        </p:spPr>
      </p:sp>
      <p:sp>
        <p:nvSpPr>
          <p:cNvPr id="100355" name="文本占位符 100354"/>
          <p:cNvSpPr/>
          <p:nvPr>
            <p:ph type="body" idx="1"/>
          </p:nvPr>
        </p:nvSpPr>
        <p:spPr>
          <a:noFill/>
          <a:ln>
            <a:noFill/>
          </a:ln>
        </p:spPr>
        <p:txBody>
          <a:bodyPr/>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02401"/>
          <p:cNvSpPr>
            <a:spLocks noTextEdit="1"/>
          </p:cNvSpPr>
          <p:nvPr>
            <p:ph type="sldImg"/>
          </p:nvPr>
        </p:nvSpPr>
        <p:spPr>
          <a:ln>
            <a:solidFill>
              <a:srgbClr val="000000"/>
            </a:solidFill>
            <a:miter/>
          </a:ln>
        </p:spPr>
      </p:sp>
      <p:sp>
        <p:nvSpPr>
          <p:cNvPr id="102403" name="文本占位符 102402"/>
          <p:cNvSpPr/>
          <p:nvPr>
            <p:ph type="body" idx="1"/>
          </p:nvPr>
        </p:nvSpPr>
        <p:spPr>
          <a:noFill/>
          <a:ln>
            <a:noFill/>
          </a:ln>
        </p:spPr>
        <p:txBody>
          <a:bodyPr/>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49153"/>
          <p:cNvSpPr>
            <a:spLocks noTextEdit="1"/>
          </p:cNvSpPr>
          <p:nvPr>
            <p:ph type="sldImg"/>
          </p:nvPr>
        </p:nvSpPr>
        <p:spPr>
          <a:ln>
            <a:solidFill>
              <a:srgbClr val="000000"/>
            </a:solidFill>
            <a:miter/>
          </a:ln>
        </p:spPr>
      </p:sp>
      <p:sp>
        <p:nvSpPr>
          <p:cNvPr id="49155" name="文本占位符 49154"/>
          <p:cNvSpPr/>
          <p:nvPr>
            <p:ph type="body" idx="1"/>
          </p:nvPr>
        </p:nvSpPr>
        <p:spPr>
          <a:noFill/>
          <a:ln>
            <a:noFill/>
          </a:ln>
        </p:spPr>
        <p:txBody>
          <a:bodyPr/>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04449"/>
          <p:cNvSpPr>
            <a:spLocks noTextEdit="1"/>
          </p:cNvSpPr>
          <p:nvPr>
            <p:ph type="sldImg"/>
          </p:nvPr>
        </p:nvSpPr>
        <p:spPr>
          <a:ln>
            <a:solidFill>
              <a:srgbClr val="000000"/>
            </a:solidFill>
            <a:miter/>
          </a:ln>
        </p:spPr>
      </p:sp>
      <p:sp>
        <p:nvSpPr>
          <p:cNvPr id="104451" name="文本占位符 104450"/>
          <p:cNvSpPr/>
          <p:nvPr>
            <p:ph type="body" idx="1"/>
          </p:nvPr>
        </p:nvSpPr>
        <p:spPr>
          <a:noFill/>
          <a:ln>
            <a:noFill/>
          </a:ln>
        </p:spPr>
        <p:txBody>
          <a:bodyPr/>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幻灯片图像占位符 106497"/>
          <p:cNvSpPr>
            <a:spLocks noTextEdit="1"/>
          </p:cNvSpPr>
          <p:nvPr>
            <p:ph type="sldImg"/>
          </p:nvPr>
        </p:nvSpPr>
        <p:spPr>
          <a:ln>
            <a:solidFill>
              <a:srgbClr val="000000"/>
            </a:solidFill>
            <a:miter/>
          </a:ln>
        </p:spPr>
      </p:sp>
      <p:sp>
        <p:nvSpPr>
          <p:cNvPr id="106499" name="文本占位符 106498"/>
          <p:cNvSpPr/>
          <p:nvPr>
            <p:ph type="body" idx="1"/>
          </p:nvPr>
        </p:nvSpPr>
        <p:spPr>
          <a:noFill/>
          <a:ln>
            <a:noFill/>
          </a:ln>
        </p:spPr>
        <p:txBody>
          <a:bodyPr/>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幻灯片图像占位符 108545"/>
          <p:cNvSpPr>
            <a:spLocks noTextEdit="1"/>
          </p:cNvSpPr>
          <p:nvPr>
            <p:ph type="sldImg"/>
          </p:nvPr>
        </p:nvSpPr>
        <p:spPr>
          <a:ln>
            <a:solidFill>
              <a:srgbClr val="000000"/>
            </a:solidFill>
            <a:miter/>
          </a:ln>
        </p:spPr>
      </p:sp>
      <p:sp>
        <p:nvSpPr>
          <p:cNvPr id="108547" name="文本占位符 108546"/>
          <p:cNvSpPr/>
          <p:nvPr>
            <p:ph type="body" idx="1"/>
          </p:nvPr>
        </p:nvSpPr>
        <p:spPr>
          <a:noFill/>
          <a:ln>
            <a:noFill/>
          </a:ln>
        </p:spPr>
        <p:txBody>
          <a:bodyPr/>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幻灯片图像占位符 110593"/>
          <p:cNvSpPr>
            <a:spLocks noTextEdit="1"/>
          </p:cNvSpPr>
          <p:nvPr>
            <p:ph type="sldImg"/>
          </p:nvPr>
        </p:nvSpPr>
        <p:spPr>
          <a:ln>
            <a:solidFill>
              <a:srgbClr val="000000"/>
            </a:solidFill>
            <a:miter/>
          </a:ln>
        </p:spPr>
      </p:sp>
      <p:sp>
        <p:nvSpPr>
          <p:cNvPr id="110595" name="文本占位符 110594"/>
          <p:cNvSpPr/>
          <p:nvPr>
            <p:ph type="body" idx="1"/>
          </p:nvPr>
        </p:nvSpPr>
        <p:spPr>
          <a:noFill/>
          <a:ln>
            <a:noFill/>
          </a:ln>
        </p:spPr>
        <p:txBody>
          <a:bodyPr/>
          <a:p>
            <a:pPr lvl="0"/>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幻灯片图像占位符 112641"/>
          <p:cNvSpPr>
            <a:spLocks noTextEdit="1"/>
          </p:cNvSpPr>
          <p:nvPr>
            <p:ph type="sldImg"/>
          </p:nvPr>
        </p:nvSpPr>
        <p:spPr>
          <a:ln>
            <a:solidFill>
              <a:srgbClr val="000000"/>
            </a:solidFill>
            <a:miter/>
          </a:ln>
        </p:spPr>
      </p:sp>
      <p:sp>
        <p:nvSpPr>
          <p:cNvPr id="112643" name="文本占位符 112642"/>
          <p:cNvSpPr/>
          <p:nvPr>
            <p:ph type="body" idx="1"/>
          </p:nvPr>
        </p:nvSpPr>
        <p:spPr>
          <a:noFill/>
          <a:ln>
            <a:noFill/>
          </a:ln>
        </p:spPr>
        <p:txBody>
          <a:bodyPr/>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幻灯片图像占位符 114689"/>
          <p:cNvSpPr>
            <a:spLocks noTextEdit="1"/>
          </p:cNvSpPr>
          <p:nvPr>
            <p:ph type="sldImg"/>
          </p:nvPr>
        </p:nvSpPr>
        <p:spPr>
          <a:ln>
            <a:solidFill>
              <a:srgbClr val="000000"/>
            </a:solidFill>
            <a:miter/>
          </a:ln>
        </p:spPr>
      </p:sp>
      <p:sp>
        <p:nvSpPr>
          <p:cNvPr id="114691" name="文本占位符 114690"/>
          <p:cNvSpPr/>
          <p:nvPr>
            <p:ph type="body" idx="1"/>
          </p:nvPr>
        </p:nvSpPr>
        <p:spPr>
          <a:noFill/>
          <a:ln>
            <a:noFill/>
          </a:ln>
        </p:spPr>
        <p:txBody>
          <a:bodyPr/>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幻灯片图像占位符 116737"/>
          <p:cNvSpPr>
            <a:spLocks noTextEdit="1"/>
          </p:cNvSpPr>
          <p:nvPr>
            <p:ph type="sldImg"/>
          </p:nvPr>
        </p:nvSpPr>
        <p:spPr>
          <a:ln>
            <a:solidFill>
              <a:srgbClr val="000000"/>
            </a:solidFill>
            <a:miter/>
          </a:ln>
        </p:spPr>
      </p:sp>
      <p:sp>
        <p:nvSpPr>
          <p:cNvPr id="116739" name="文本占位符 116738"/>
          <p:cNvSpPr/>
          <p:nvPr>
            <p:ph type="body" idx="1"/>
          </p:nvPr>
        </p:nvSpPr>
        <p:spPr>
          <a:noFill/>
          <a:ln>
            <a:noFill/>
          </a:ln>
        </p:spPr>
        <p:txBody>
          <a:bodyPr/>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幻灯片图像占位符 118785"/>
          <p:cNvSpPr>
            <a:spLocks noTextEdit="1"/>
          </p:cNvSpPr>
          <p:nvPr>
            <p:ph type="sldImg"/>
          </p:nvPr>
        </p:nvSpPr>
        <p:spPr>
          <a:ln>
            <a:solidFill>
              <a:srgbClr val="000000"/>
            </a:solidFill>
            <a:miter/>
          </a:ln>
        </p:spPr>
      </p:sp>
      <p:sp>
        <p:nvSpPr>
          <p:cNvPr id="118787" name="文本占位符 118786"/>
          <p:cNvSpPr/>
          <p:nvPr>
            <p:ph type="body" idx="1"/>
          </p:nvPr>
        </p:nvSpPr>
        <p:spPr>
          <a:noFill/>
          <a:ln>
            <a:noFill/>
          </a:ln>
        </p:spPr>
        <p:txBody>
          <a:bodyPr/>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幻灯片图像占位符 120833"/>
          <p:cNvSpPr>
            <a:spLocks noTextEdit="1"/>
          </p:cNvSpPr>
          <p:nvPr>
            <p:ph type="sldImg"/>
          </p:nvPr>
        </p:nvSpPr>
        <p:spPr>
          <a:ln>
            <a:solidFill>
              <a:srgbClr val="000000"/>
            </a:solidFill>
            <a:miter/>
          </a:ln>
        </p:spPr>
      </p:sp>
      <p:sp>
        <p:nvSpPr>
          <p:cNvPr id="120835" name="文本占位符 120834"/>
          <p:cNvSpPr/>
          <p:nvPr>
            <p:ph type="body" idx="1"/>
          </p:nvPr>
        </p:nvSpPr>
        <p:spPr>
          <a:noFill/>
          <a:ln>
            <a:noFill/>
          </a:ln>
        </p:spPr>
        <p:txBody>
          <a:bodyPr/>
          <a:p>
            <a:pPr lvl="0"/>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22881"/>
          <p:cNvSpPr>
            <a:spLocks noTextEdit="1"/>
          </p:cNvSpPr>
          <p:nvPr>
            <p:ph type="sldImg"/>
          </p:nvPr>
        </p:nvSpPr>
        <p:spPr>
          <a:ln>
            <a:solidFill>
              <a:srgbClr val="000000"/>
            </a:solidFill>
            <a:miter/>
          </a:ln>
        </p:spPr>
      </p:sp>
      <p:sp>
        <p:nvSpPr>
          <p:cNvPr id="122883" name="文本占位符 122882"/>
          <p:cNvSpPr/>
          <p:nvPr>
            <p:ph type="body" idx="1"/>
          </p:nvPr>
        </p:nvSpPr>
        <p:spPr>
          <a:noFill/>
          <a:ln>
            <a:noFill/>
          </a:ln>
        </p:spPr>
        <p:txBody>
          <a:bodyPr/>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51201"/>
          <p:cNvSpPr>
            <a:spLocks noTextEdit="1"/>
          </p:cNvSpPr>
          <p:nvPr>
            <p:ph type="sldImg"/>
          </p:nvPr>
        </p:nvSpPr>
        <p:spPr>
          <a:ln>
            <a:solidFill>
              <a:srgbClr val="000000"/>
            </a:solidFill>
            <a:miter/>
          </a:ln>
        </p:spPr>
      </p:sp>
      <p:sp>
        <p:nvSpPr>
          <p:cNvPr id="51203" name="文本占位符 51202"/>
          <p:cNvSpPr/>
          <p:nvPr>
            <p:ph type="body" idx="1"/>
          </p:nvPr>
        </p:nvSpPr>
        <p:spPr>
          <a:noFill/>
          <a:ln>
            <a:noFill/>
          </a:ln>
        </p:spPr>
        <p:txBody>
          <a:bodyPr/>
          <a:p>
            <a:pPr lvl="0"/>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24929"/>
          <p:cNvSpPr>
            <a:spLocks noTextEdit="1"/>
          </p:cNvSpPr>
          <p:nvPr>
            <p:ph type="sldImg"/>
          </p:nvPr>
        </p:nvSpPr>
        <p:spPr>
          <a:ln>
            <a:solidFill>
              <a:srgbClr val="000000"/>
            </a:solidFill>
            <a:miter/>
          </a:ln>
        </p:spPr>
      </p:sp>
      <p:sp>
        <p:nvSpPr>
          <p:cNvPr id="124931" name="文本占位符 124930"/>
          <p:cNvSpPr/>
          <p:nvPr>
            <p:ph type="body" idx="1"/>
          </p:nvPr>
        </p:nvSpPr>
        <p:spPr>
          <a:noFill/>
          <a:ln>
            <a:noFill/>
          </a:ln>
        </p:spPr>
        <p:txBody>
          <a:bodyPr/>
          <a:p>
            <a:pPr lvl="0"/>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26977"/>
          <p:cNvSpPr>
            <a:spLocks noTextEdit="1"/>
          </p:cNvSpPr>
          <p:nvPr>
            <p:ph type="sldImg"/>
          </p:nvPr>
        </p:nvSpPr>
        <p:spPr>
          <a:ln>
            <a:solidFill>
              <a:srgbClr val="000000"/>
            </a:solidFill>
            <a:miter/>
          </a:ln>
        </p:spPr>
      </p:sp>
      <p:sp>
        <p:nvSpPr>
          <p:cNvPr id="126979" name="文本占位符 126978"/>
          <p:cNvSpPr/>
          <p:nvPr>
            <p:ph type="body" idx="1"/>
          </p:nvPr>
        </p:nvSpPr>
        <p:spPr>
          <a:noFill/>
          <a:ln>
            <a:noFill/>
          </a:ln>
        </p:spPr>
        <p:txBody>
          <a:bodyPr/>
          <a:p>
            <a:pPr lvl="0"/>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29025"/>
          <p:cNvSpPr>
            <a:spLocks noTextEdit="1"/>
          </p:cNvSpPr>
          <p:nvPr>
            <p:ph type="sldImg"/>
          </p:nvPr>
        </p:nvSpPr>
        <p:spPr>
          <a:ln>
            <a:solidFill>
              <a:srgbClr val="000000"/>
            </a:solidFill>
            <a:miter/>
          </a:ln>
        </p:spPr>
      </p:sp>
      <p:sp>
        <p:nvSpPr>
          <p:cNvPr id="129027" name="文本占位符 129026"/>
          <p:cNvSpPr/>
          <p:nvPr>
            <p:ph type="body" idx="1"/>
          </p:nvPr>
        </p:nvSpPr>
        <p:spPr>
          <a:noFill/>
          <a:ln>
            <a:noFill/>
          </a:ln>
        </p:spPr>
        <p:txBody>
          <a:bodyPr/>
          <a:p>
            <a:pPr lvl="0"/>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31073"/>
          <p:cNvSpPr>
            <a:spLocks noTextEdit="1"/>
          </p:cNvSpPr>
          <p:nvPr>
            <p:ph type="sldImg"/>
          </p:nvPr>
        </p:nvSpPr>
        <p:spPr>
          <a:ln>
            <a:solidFill>
              <a:srgbClr val="000000"/>
            </a:solidFill>
            <a:miter/>
          </a:ln>
        </p:spPr>
      </p:sp>
      <p:sp>
        <p:nvSpPr>
          <p:cNvPr id="131075" name="文本占位符 131074"/>
          <p:cNvSpPr/>
          <p:nvPr>
            <p:ph type="body" idx="1"/>
          </p:nvPr>
        </p:nvSpPr>
        <p:spPr>
          <a:noFill/>
          <a:ln>
            <a:noFill/>
          </a:ln>
        </p:spPr>
        <p:txBody>
          <a:bodyPr/>
          <a:p>
            <a:pPr lvl="0"/>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幻灯片图像占位符 133121"/>
          <p:cNvSpPr>
            <a:spLocks noTextEdit="1"/>
          </p:cNvSpPr>
          <p:nvPr>
            <p:ph type="sldImg"/>
          </p:nvPr>
        </p:nvSpPr>
        <p:spPr>
          <a:ln>
            <a:solidFill>
              <a:srgbClr val="000000"/>
            </a:solidFill>
            <a:miter/>
          </a:ln>
        </p:spPr>
      </p:sp>
      <p:sp>
        <p:nvSpPr>
          <p:cNvPr id="133123" name="文本占位符 133122"/>
          <p:cNvSpPr/>
          <p:nvPr>
            <p:ph type="body" idx="1"/>
          </p:nvPr>
        </p:nvSpPr>
        <p:spPr>
          <a:noFill/>
          <a:ln>
            <a:noFill/>
          </a:ln>
        </p:spPr>
        <p:txBody>
          <a:bodyPr/>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35169"/>
          <p:cNvSpPr>
            <a:spLocks noTextEdit="1"/>
          </p:cNvSpPr>
          <p:nvPr>
            <p:ph type="sldImg"/>
          </p:nvPr>
        </p:nvSpPr>
        <p:spPr>
          <a:ln>
            <a:solidFill>
              <a:srgbClr val="000000"/>
            </a:solidFill>
            <a:miter/>
          </a:ln>
        </p:spPr>
      </p:sp>
      <p:sp>
        <p:nvSpPr>
          <p:cNvPr id="135171" name="文本占位符 135170"/>
          <p:cNvSpPr/>
          <p:nvPr>
            <p:ph type="body" idx="1"/>
          </p:nvPr>
        </p:nvSpPr>
        <p:spPr>
          <a:noFill/>
          <a:ln>
            <a:noFill/>
          </a:ln>
        </p:spPr>
        <p:txBody>
          <a:bodyPr/>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53249"/>
          <p:cNvSpPr>
            <a:spLocks noTextEdit="1"/>
          </p:cNvSpPr>
          <p:nvPr>
            <p:ph type="sldImg"/>
          </p:nvPr>
        </p:nvSpPr>
        <p:spPr>
          <a:ln>
            <a:solidFill>
              <a:srgbClr val="000000"/>
            </a:solidFill>
            <a:miter/>
          </a:ln>
        </p:spPr>
      </p:sp>
      <p:sp>
        <p:nvSpPr>
          <p:cNvPr id="53251" name="文本占位符 53250"/>
          <p:cNvSpPr/>
          <p:nvPr>
            <p:ph type="body" idx="1"/>
          </p:nvPr>
        </p:nvSpPr>
        <p:spPr>
          <a:noFill/>
          <a:ln>
            <a:noFill/>
          </a:ln>
        </p:spPr>
        <p:txBody>
          <a:bodyPr/>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55297"/>
          <p:cNvSpPr>
            <a:spLocks noTextEdit="1"/>
          </p:cNvSpPr>
          <p:nvPr>
            <p:ph type="sldImg"/>
          </p:nvPr>
        </p:nvSpPr>
        <p:spPr>
          <a:ln>
            <a:solidFill>
              <a:srgbClr val="000000"/>
            </a:solidFill>
            <a:miter/>
          </a:ln>
        </p:spPr>
      </p:sp>
      <p:sp>
        <p:nvSpPr>
          <p:cNvPr id="55299" name="文本占位符 55298"/>
          <p:cNvSpPr/>
          <p:nvPr>
            <p:ph type="body" idx="1"/>
          </p:nvPr>
        </p:nvSpPr>
        <p:spPr>
          <a:noFill/>
          <a:ln>
            <a:noFill/>
          </a:ln>
        </p:spPr>
        <p:txBody>
          <a:bodyPr/>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57345"/>
          <p:cNvSpPr>
            <a:spLocks noTextEdit="1"/>
          </p:cNvSpPr>
          <p:nvPr>
            <p:ph type="sldImg"/>
          </p:nvPr>
        </p:nvSpPr>
        <p:spPr>
          <a:ln>
            <a:solidFill>
              <a:srgbClr val="000000"/>
            </a:solidFill>
            <a:miter/>
          </a:ln>
        </p:spPr>
      </p:sp>
      <p:sp>
        <p:nvSpPr>
          <p:cNvPr id="57347" name="文本占位符 57346"/>
          <p:cNvSpPr/>
          <p:nvPr>
            <p:ph type="body" idx="1"/>
          </p:nvPr>
        </p:nvSpPr>
        <p:spPr>
          <a:noFill/>
          <a:ln>
            <a:noFill/>
          </a:ln>
        </p:spPr>
        <p:txBody>
          <a:bodyPr/>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59393"/>
          <p:cNvSpPr>
            <a:spLocks noTextEdit="1"/>
          </p:cNvSpPr>
          <p:nvPr>
            <p:ph type="sldImg"/>
          </p:nvPr>
        </p:nvSpPr>
        <p:spPr>
          <a:ln>
            <a:solidFill>
              <a:srgbClr val="000000"/>
            </a:solidFill>
            <a:miter/>
          </a:ln>
        </p:spPr>
      </p:sp>
      <p:sp>
        <p:nvSpPr>
          <p:cNvPr id="59395" name="文本占位符 59394"/>
          <p:cNvSpPr/>
          <p:nvPr>
            <p:ph type="body" idx="1"/>
          </p:nvPr>
        </p:nvSpPr>
        <p:spPr>
          <a:noFill/>
          <a:ln>
            <a:noFill/>
          </a:ln>
        </p:spPr>
        <p:txBody>
          <a:bodyPr/>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61441"/>
          <p:cNvSpPr>
            <a:spLocks noTextEdit="1"/>
          </p:cNvSpPr>
          <p:nvPr>
            <p:ph type="sldImg"/>
          </p:nvPr>
        </p:nvSpPr>
        <p:spPr>
          <a:ln>
            <a:solidFill>
              <a:srgbClr val="000000"/>
            </a:solidFill>
            <a:miter/>
          </a:ln>
        </p:spPr>
      </p:sp>
      <p:sp>
        <p:nvSpPr>
          <p:cNvPr id="61443" name="文本占位符 61442"/>
          <p:cNvSpPr/>
          <p:nvPr>
            <p:ph type="body" idx="1"/>
          </p:nvPr>
        </p:nvSpPr>
        <p:spPr>
          <a:noFill/>
          <a:ln>
            <a:noFill/>
          </a:ln>
        </p:spPr>
        <p:txBody>
          <a:bodyPr/>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074" name="标题占位符 1"/>
          <p:cNvSpPr>
            <a:spLocks noGrp="1"/>
          </p:cNvSpPr>
          <p:nvPr>
            <p:ph type="title"/>
          </p:nvPr>
        </p:nvSpPr>
        <p:spPr>
          <a:xfrm>
            <a:off x="457200" y="228600"/>
            <a:ext cx="8229600" cy="9525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457200" y="1333500"/>
            <a:ext cx="8229600" cy="37719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5297488"/>
            <a:ext cx="2133600" cy="30321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3CC81E3-F8C4-4B18-ADBB-56E9EEA7BF7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5297488"/>
            <a:ext cx="2895600" cy="30321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5297488"/>
            <a:ext cx="2133600" cy="303213"/>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pic>
        <p:nvPicPr>
          <p:cNvPr id="2" name="图片 1" descr="商标（横）"/>
          <p:cNvPicPr>
            <a:picLocks noChangeAspect="1"/>
          </p:cNvPicPr>
          <p:nvPr userDrawn="1"/>
        </p:nvPicPr>
        <p:blipFill>
          <a:blip r:embed="rId13"/>
          <a:stretch>
            <a:fillRect/>
          </a:stretch>
        </p:blipFill>
        <p:spPr>
          <a:xfrm>
            <a:off x="7633970" y="-22860"/>
            <a:ext cx="1510030" cy="558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hyperlink" Target="&#28034;&#35013;&#36710;&#38388;&#31456;&#26329;&#26126;&#20027;&#20219;&#27719;&#25253;/&#34920;&#26684;/CPS-BG-0014.xl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hyperlink" Target="&#28034;&#35013;&#36710;&#38388;&#31456;&#26329;&#26126;&#20027;&#20219;&#27719;&#25253;/CPS&#30456;&#20851;&#25253;&#34920;&#31649;&#29702;&#21150;&#27861;.doc" TargetMode="Externa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hyperlink" Target="&#28034;&#35013;&#36710;&#38388;&#31456;&#26329;&#26126;&#20027;&#20219;&#27719;&#25253;/&#34920;&#26684;/WG/&#29677;&#32452;&#21608;&#20363;&#20250;&#35760;&#24405;.xls" TargetMode="External"/><Relationship Id="rId1" Type="http://schemas.openxmlformats.org/officeDocument/2006/relationships/image" Target="../media/image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hyperlink" Target="&#28034;&#35013;&#36710;&#38388;&#31456;&#26329;&#26126;&#20027;&#20219;&#27719;&#25253;/&#24037;&#20316;&#23567;&#32452;&#38382;&#39064;&#22788;&#29702;&#34920;.doc" TargetMode="External"/><Relationship Id="rId3" Type="http://schemas.openxmlformats.org/officeDocument/2006/relationships/hyperlink" Target="&#28034;&#35013;&#36710;&#38388;&#31456;&#26329;&#26126;&#20027;&#20219;&#27719;&#25253;/&#34920;&#26684;/&#29677;&#32452;&#38382;&#39064;&#21450;&#23545;&#31574;&#19968;&#35272;&#34920;.xls" TargetMode="External"/><Relationship Id="rId2" Type="http://schemas.openxmlformats.org/officeDocument/2006/relationships/hyperlink" Target="&#24037;&#21378;&#22521;&#35757;/WG&#22521;&#35757;PPT/WG%20&#38382;&#39064;&#22788;&#29702;&#27969;&#31243;&#22270;.doc" TargetMode="External"/><Relationship Id="rId1" Type="http://schemas.openxmlformats.org/officeDocument/2006/relationships/hyperlink" Target="&#28034;&#35013;&#36710;&#38388;&#31456;&#26329;&#26126;&#20027;&#20219;&#27719;&#25253;/WG%20&#38382;&#39064;&#22788;&#29702;&#27969;&#31243;&#22270;.doc"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hyperlink" Target="&#28034;&#35013;&#36710;&#38388;&#31456;&#26329;&#26126;&#20027;&#20219;&#27719;&#25253;/&#24037;&#20316;&#23567;&#32452;&#26377;&#25928;&#24615;&#26816;&#26597;&#28165;&#21333;&#65288;46&#26465;&#65289;.xls"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hyperlink" Target="&#28034;&#35013;&#36710;&#38388;&#31456;&#26329;&#26126;&#20027;&#20219;&#27719;&#25253;/&#24037;&#20316;&#23567;&#32452;&#28385;&#24847;&#24230;&#35843;&#26597;&#34920;&#65288;&#26032;&#65289;.xl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9.wmf"/><Relationship Id="rId1" Type="http://schemas.openxmlformats.org/officeDocument/2006/relationships/hyperlink" Target="&#28034;&#35013;&#36710;&#38388;&#31456;&#26329;&#26126;&#20027;&#20219;&#27719;&#25253;/WG&#21512;&#29702;&#21270;&#24314;&#35758;&#27969;&#31243;(&#35752;&#35770;&#31295;).do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hyperlink" Target="&#28034;&#35013;&#36710;&#38388;&#31456;&#26329;&#26126;&#20027;&#20219;&#27719;&#25253;/&#34920;&#26684;/CPS-BG-0005.xls" TargetMode="External"/><Relationship Id="rId2" Type="http://schemas.openxmlformats.org/officeDocument/2006/relationships/hyperlink" Target="&#28034;&#35013;&#36710;&#38388;&#31456;&#26329;&#26126;&#20027;&#20219;&#27719;&#25253;/&#34920;&#26684;/CPS-BG-0046.xls" TargetMode="External"/><Relationship Id="rId1" Type="http://schemas.openxmlformats.org/officeDocument/2006/relationships/hyperlink" Target="&#28034;&#35013;&#36710;&#38388;&#31456;&#26329;&#26126;&#20027;&#20219;&#27719;&#25253;/&#34920;&#26684;/CPS-BG-0001.xls" TargetMode="Externa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hyperlink" Target="&#28034;&#35013;&#36710;&#38388;&#31456;&#26329;&#26126;&#20027;&#20219;&#27719;&#25253;/&#34920;&#26684;/&#29677;&#32452;&#38382;&#39064;&#21450;&#23545;&#31574;&#19968;&#35272;&#34920;.xls" TargetMode="External"/><Relationship Id="rId1" Type="http://schemas.openxmlformats.org/officeDocument/2006/relationships/hyperlink" Target="&#28034;&#35013;&#36710;&#38388;&#31456;&#26329;&#26126;&#20027;&#20219;&#27719;&#25253;/&#34920;&#26684;/CPS-BG-0013.xls" TargetMode="Externa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hyperlink" Target="&#28034;&#35013;&#36710;&#38388;&#31456;&#26329;&#26126;&#20027;&#20219;&#27719;&#25253;/&#34920;&#26684;/WG/CPS-BG-0020.xls" TargetMode="External"/><Relationship Id="rId3" Type="http://schemas.openxmlformats.org/officeDocument/2006/relationships/hyperlink" Target="&#28034;&#35013;&#36710;&#38388;&#31456;&#26329;&#26126;&#20027;&#20219;&#27719;&#25253;/&#34920;&#26684;/CPS-BG-0017.xls" TargetMode="External"/><Relationship Id="rId2" Type="http://schemas.openxmlformats.org/officeDocument/2006/relationships/hyperlink" Target="&#28034;&#35013;&#36710;&#38388;&#31456;&#26329;&#26126;&#20027;&#20219;&#27719;&#25253;/&#34920;&#26684;/CPS-BG-0016.xls" TargetMode="External"/><Relationship Id="rId1" Type="http://schemas.openxmlformats.org/officeDocument/2006/relationships/hyperlink" Target="&#28034;&#35013;&#36710;&#38388;&#31456;&#26329;&#26126;&#20027;&#20219;&#27719;&#25253;/&#34920;&#26684;/CPS-BG-0019.xls" TargetMode="Externa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hyperlink" Target="&#28034;&#35013;&#36710;&#38388;&#31456;&#26329;&#26126;&#20027;&#20219;&#27719;&#25253;/&#34920;&#26684;/WG/CPS-BG-0018.xls" TargetMode="External"/><Relationship Id="rId1" Type="http://schemas.openxmlformats.org/officeDocument/2006/relationships/hyperlink" Target="&#28034;&#35013;&#36710;&#38388;&#31456;&#26329;&#26126;&#20027;&#20219;&#27719;&#25253;/&#34920;&#26684;/CPS-BG-0011.x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98" name="Picture 8"/>
          <p:cNvPicPr>
            <a:picLocks noChangeAspect="1"/>
          </p:cNvPicPr>
          <p:nvPr/>
        </p:nvPicPr>
        <p:blipFill>
          <a:blip r:embed="rId1"/>
          <a:stretch>
            <a:fillRect/>
          </a:stretch>
        </p:blipFill>
        <p:spPr>
          <a:xfrm>
            <a:off x="0" y="769938"/>
            <a:ext cx="9144000" cy="4751387"/>
          </a:xfrm>
          <a:prstGeom prst="rect">
            <a:avLst/>
          </a:prstGeom>
          <a:noFill/>
          <a:ln w="9525">
            <a:noFill/>
          </a:ln>
        </p:spPr>
      </p:pic>
      <p:grpSp>
        <p:nvGrpSpPr>
          <p:cNvPr id="44035" name="组合 310"/>
          <p:cNvGrpSpPr/>
          <p:nvPr/>
        </p:nvGrpSpPr>
        <p:grpSpPr>
          <a:xfrm>
            <a:off x="0" y="3289300"/>
            <a:ext cx="9144000" cy="2643188"/>
            <a:chOff x="0" y="4857760"/>
            <a:chExt cx="9144001" cy="2849878"/>
          </a:xfrm>
        </p:grpSpPr>
        <p:grpSp>
          <p:nvGrpSpPr>
            <p:cNvPr id="44036" name="Group 111"/>
            <p:cNvGrpSpPr/>
            <p:nvPr/>
          </p:nvGrpSpPr>
          <p:grpSpPr>
            <a:xfrm>
              <a:off x="4570806" y="4857760"/>
              <a:ext cx="4573195" cy="2166937"/>
              <a:chOff x="2854" y="1824"/>
              <a:chExt cx="2622" cy="1882"/>
            </a:xfrm>
          </p:grpSpPr>
          <p:sp>
            <p:nvSpPr>
              <p:cNvPr id="8252" name="Line 112"/>
              <p:cNvSpPr>
                <a:spLocks noChangeShapeType="1"/>
              </p:cNvSpPr>
              <p:nvPr/>
            </p:nvSpPr>
            <p:spPr bwMode="auto">
              <a:xfrm>
                <a:off x="2854" y="1824"/>
                <a:ext cx="2622" cy="143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3" name="Line 113"/>
              <p:cNvSpPr>
                <a:spLocks noChangeShapeType="1"/>
              </p:cNvSpPr>
              <p:nvPr/>
            </p:nvSpPr>
            <p:spPr bwMode="auto">
              <a:xfrm>
                <a:off x="2854" y="1824"/>
                <a:ext cx="2622" cy="1686"/>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4" name="Line 114"/>
              <p:cNvSpPr>
                <a:spLocks noChangeShapeType="1"/>
              </p:cNvSpPr>
              <p:nvPr/>
            </p:nvSpPr>
            <p:spPr bwMode="auto">
              <a:xfrm>
                <a:off x="2854" y="1824"/>
                <a:ext cx="2488"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5" name="Line 115"/>
              <p:cNvSpPr>
                <a:spLocks noChangeShapeType="1"/>
              </p:cNvSpPr>
              <p:nvPr/>
            </p:nvSpPr>
            <p:spPr bwMode="auto">
              <a:xfrm>
                <a:off x="2854" y="1824"/>
                <a:ext cx="2083"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6" name="Line 116"/>
              <p:cNvSpPr>
                <a:spLocks noChangeShapeType="1"/>
              </p:cNvSpPr>
              <p:nvPr/>
            </p:nvSpPr>
            <p:spPr bwMode="auto">
              <a:xfrm>
                <a:off x="2854" y="1824"/>
                <a:ext cx="1704"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7" name="Line 117"/>
              <p:cNvSpPr>
                <a:spLocks noChangeShapeType="1"/>
              </p:cNvSpPr>
              <p:nvPr/>
            </p:nvSpPr>
            <p:spPr bwMode="auto">
              <a:xfrm>
                <a:off x="2854" y="1824"/>
                <a:ext cx="1322"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8" name="Line 118"/>
              <p:cNvSpPr>
                <a:spLocks noChangeShapeType="1"/>
              </p:cNvSpPr>
              <p:nvPr/>
            </p:nvSpPr>
            <p:spPr bwMode="auto">
              <a:xfrm>
                <a:off x="2854" y="1824"/>
                <a:ext cx="986"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9" name="Line 119"/>
              <p:cNvSpPr>
                <a:spLocks noChangeShapeType="1"/>
              </p:cNvSpPr>
              <p:nvPr/>
            </p:nvSpPr>
            <p:spPr bwMode="auto">
              <a:xfrm>
                <a:off x="2854" y="1824"/>
                <a:ext cx="651"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0" name="Line 120"/>
              <p:cNvSpPr>
                <a:spLocks noChangeShapeType="1"/>
              </p:cNvSpPr>
              <p:nvPr/>
            </p:nvSpPr>
            <p:spPr bwMode="auto">
              <a:xfrm>
                <a:off x="2854" y="1824"/>
                <a:ext cx="314"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1" name="Line 121"/>
              <p:cNvSpPr>
                <a:spLocks noChangeShapeType="1"/>
              </p:cNvSpPr>
              <p:nvPr/>
            </p:nvSpPr>
            <p:spPr bwMode="auto">
              <a:xfrm>
                <a:off x="2854" y="1824"/>
                <a:ext cx="0" cy="188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2" name="Line 122"/>
              <p:cNvSpPr>
                <a:spLocks noChangeShapeType="1"/>
              </p:cNvSpPr>
              <p:nvPr/>
            </p:nvSpPr>
            <p:spPr bwMode="auto">
              <a:xfrm>
                <a:off x="2854" y="1824"/>
                <a:ext cx="2622" cy="1238"/>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3" name="Line 123"/>
              <p:cNvSpPr>
                <a:spLocks noChangeShapeType="1"/>
              </p:cNvSpPr>
              <p:nvPr/>
            </p:nvSpPr>
            <p:spPr bwMode="auto">
              <a:xfrm>
                <a:off x="2854" y="1824"/>
                <a:ext cx="2622" cy="1066"/>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4" name="Line 124"/>
              <p:cNvSpPr>
                <a:spLocks noChangeShapeType="1"/>
              </p:cNvSpPr>
              <p:nvPr/>
            </p:nvSpPr>
            <p:spPr bwMode="auto">
              <a:xfrm>
                <a:off x="2854" y="1824"/>
                <a:ext cx="2622" cy="919"/>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5" name="Line 125"/>
              <p:cNvSpPr>
                <a:spLocks noChangeShapeType="1"/>
              </p:cNvSpPr>
              <p:nvPr/>
            </p:nvSpPr>
            <p:spPr bwMode="auto">
              <a:xfrm>
                <a:off x="2854" y="1824"/>
                <a:ext cx="2622" cy="77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6" name="Line 126"/>
              <p:cNvSpPr>
                <a:spLocks noChangeShapeType="1"/>
              </p:cNvSpPr>
              <p:nvPr/>
            </p:nvSpPr>
            <p:spPr bwMode="auto">
              <a:xfrm>
                <a:off x="2877" y="1824"/>
                <a:ext cx="2599" cy="64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7" name="Line 127"/>
              <p:cNvSpPr>
                <a:spLocks noChangeShapeType="1"/>
              </p:cNvSpPr>
              <p:nvPr/>
            </p:nvSpPr>
            <p:spPr bwMode="auto">
              <a:xfrm>
                <a:off x="2854" y="1824"/>
                <a:ext cx="2622" cy="514"/>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8" name="Line 128"/>
              <p:cNvSpPr>
                <a:spLocks noChangeShapeType="1"/>
              </p:cNvSpPr>
              <p:nvPr/>
            </p:nvSpPr>
            <p:spPr bwMode="auto">
              <a:xfrm>
                <a:off x="2854" y="1824"/>
                <a:ext cx="2622" cy="404"/>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69" name="Line 129"/>
              <p:cNvSpPr>
                <a:spLocks noChangeShapeType="1"/>
              </p:cNvSpPr>
              <p:nvPr/>
            </p:nvSpPr>
            <p:spPr bwMode="auto">
              <a:xfrm>
                <a:off x="2854" y="1824"/>
                <a:ext cx="2622" cy="297"/>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70" name="Line 130"/>
              <p:cNvSpPr>
                <a:spLocks noChangeShapeType="1"/>
              </p:cNvSpPr>
              <p:nvPr/>
            </p:nvSpPr>
            <p:spPr bwMode="auto">
              <a:xfrm>
                <a:off x="2854" y="1824"/>
                <a:ext cx="2622" cy="213"/>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71" name="Line 131"/>
              <p:cNvSpPr>
                <a:spLocks noChangeShapeType="1"/>
              </p:cNvSpPr>
              <p:nvPr/>
            </p:nvSpPr>
            <p:spPr bwMode="auto">
              <a:xfrm>
                <a:off x="2854" y="1824"/>
                <a:ext cx="2622" cy="125"/>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72" name="Line 132"/>
              <p:cNvSpPr>
                <a:spLocks noChangeShapeType="1"/>
              </p:cNvSpPr>
              <p:nvPr/>
            </p:nvSpPr>
            <p:spPr bwMode="auto">
              <a:xfrm>
                <a:off x="2854" y="1824"/>
                <a:ext cx="2622" cy="6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8" name="Group 133"/>
            <p:cNvGrpSpPr/>
            <p:nvPr/>
          </p:nvGrpSpPr>
          <p:grpSpPr>
            <a:xfrm>
              <a:off x="0" y="4857760"/>
              <a:ext cx="4570806" cy="2849878"/>
              <a:chOff x="235" y="1824"/>
              <a:chExt cx="2619" cy="1882"/>
            </a:xfrm>
          </p:grpSpPr>
          <p:sp>
            <p:nvSpPr>
              <p:cNvPr id="8231" name="Line 134"/>
              <p:cNvSpPr>
                <a:spLocks noChangeShapeType="1"/>
              </p:cNvSpPr>
              <p:nvPr/>
            </p:nvSpPr>
            <p:spPr bwMode="auto">
              <a:xfrm flipH="1">
                <a:off x="235" y="1824"/>
                <a:ext cx="2619"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2" name="Line 135"/>
              <p:cNvSpPr>
                <a:spLocks noChangeShapeType="1"/>
              </p:cNvSpPr>
              <p:nvPr/>
            </p:nvSpPr>
            <p:spPr bwMode="auto">
              <a:xfrm flipH="1">
                <a:off x="235" y="1824"/>
                <a:ext cx="2619" cy="143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3" name="Line 136"/>
              <p:cNvSpPr>
                <a:spLocks noChangeShapeType="1"/>
              </p:cNvSpPr>
              <p:nvPr/>
            </p:nvSpPr>
            <p:spPr bwMode="auto">
              <a:xfrm flipH="1">
                <a:off x="235" y="1824"/>
                <a:ext cx="2619" cy="1686"/>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4" name="Line 137"/>
              <p:cNvSpPr>
                <a:spLocks noChangeShapeType="1"/>
              </p:cNvSpPr>
              <p:nvPr/>
            </p:nvSpPr>
            <p:spPr bwMode="auto">
              <a:xfrm flipH="1">
                <a:off x="371" y="1824"/>
                <a:ext cx="2482"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5" name="Line 138"/>
              <p:cNvSpPr>
                <a:spLocks noChangeShapeType="1"/>
              </p:cNvSpPr>
              <p:nvPr/>
            </p:nvSpPr>
            <p:spPr bwMode="auto">
              <a:xfrm flipH="1">
                <a:off x="774" y="1824"/>
                <a:ext cx="2079"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6" name="Line 139"/>
              <p:cNvSpPr>
                <a:spLocks noChangeShapeType="1"/>
              </p:cNvSpPr>
              <p:nvPr/>
            </p:nvSpPr>
            <p:spPr bwMode="auto">
              <a:xfrm flipH="1">
                <a:off x="1153" y="1824"/>
                <a:ext cx="1701"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7" name="Line 140"/>
              <p:cNvSpPr>
                <a:spLocks noChangeShapeType="1"/>
              </p:cNvSpPr>
              <p:nvPr/>
            </p:nvSpPr>
            <p:spPr bwMode="auto">
              <a:xfrm flipH="1">
                <a:off x="1534" y="1824"/>
                <a:ext cx="1320"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8" name="Line 141"/>
              <p:cNvSpPr>
                <a:spLocks noChangeShapeType="1"/>
              </p:cNvSpPr>
              <p:nvPr/>
            </p:nvSpPr>
            <p:spPr bwMode="auto">
              <a:xfrm flipH="1">
                <a:off x="1872" y="1824"/>
                <a:ext cx="981"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9" name="Line 142"/>
              <p:cNvSpPr>
                <a:spLocks noChangeShapeType="1"/>
              </p:cNvSpPr>
              <p:nvPr/>
            </p:nvSpPr>
            <p:spPr bwMode="auto">
              <a:xfrm flipH="1">
                <a:off x="2206" y="1824"/>
                <a:ext cx="648"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0" name="Line 143"/>
              <p:cNvSpPr>
                <a:spLocks noChangeShapeType="1"/>
              </p:cNvSpPr>
              <p:nvPr/>
            </p:nvSpPr>
            <p:spPr bwMode="auto">
              <a:xfrm flipH="1">
                <a:off x="2543" y="1824"/>
                <a:ext cx="311" cy="188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1" name="Line 144"/>
              <p:cNvSpPr>
                <a:spLocks noChangeShapeType="1"/>
              </p:cNvSpPr>
              <p:nvPr/>
            </p:nvSpPr>
            <p:spPr bwMode="auto">
              <a:xfrm flipH="1">
                <a:off x="235" y="1824"/>
                <a:ext cx="2619" cy="1239"/>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2" name="Line 145"/>
              <p:cNvSpPr>
                <a:spLocks noChangeShapeType="1"/>
              </p:cNvSpPr>
              <p:nvPr/>
            </p:nvSpPr>
            <p:spPr bwMode="auto">
              <a:xfrm flipH="1">
                <a:off x="235" y="1824"/>
                <a:ext cx="2619" cy="1067"/>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3" name="Line 146"/>
              <p:cNvSpPr>
                <a:spLocks noChangeShapeType="1"/>
              </p:cNvSpPr>
              <p:nvPr/>
            </p:nvSpPr>
            <p:spPr bwMode="auto">
              <a:xfrm flipH="1">
                <a:off x="235" y="1824"/>
                <a:ext cx="2619" cy="919"/>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4" name="Line 147"/>
              <p:cNvSpPr>
                <a:spLocks noChangeShapeType="1"/>
              </p:cNvSpPr>
              <p:nvPr/>
            </p:nvSpPr>
            <p:spPr bwMode="auto">
              <a:xfrm flipH="1">
                <a:off x="235" y="1824"/>
                <a:ext cx="2619" cy="77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5" name="Line 148"/>
              <p:cNvSpPr>
                <a:spLocks noChangeShapeType="1"/>
              </p:cNvSpPr>
              <p:nvPr/>
            </p:nvSpPr>
            <p:spPr bwMode="auto">
              <a:xfrm flipH="1">
                <a:off x="235" y="1824"/>
                <a:ext cx="2597" cy="642"/>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6" name="Line 149"/>
              <p:cNvSpPr>
                <a:spLocks noChangeShapeType="1"/>
              </p:cNvSpPr>
              <p:nvPr/>
            </p:nvSpPr>
            <p:spPr bwMode="auto">
              <a:xfrm flipH="1">
                <a:off x="235" y="1824"/>
                <a:ext cx="2619" cy="513"/>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7" name="Line 150"/>
              <p:cNvSpPr>
                <a:spLocks noChangeShapeType="1"/>
              </p:cNvSpPr>
              <p:nvPr/>
            </p:nvSpPr>
            <p:spPr bwMode="auto">
              <a:xfrm flipH="1">
                <a:off x="235" y="1824"/>
                <a:ext cx="2619" cy="405"/>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8" name="Line 151"/>
              <p:cNvSpPr>
                <a:spLocks noChangeShapeType="1"/>
              </p:cNvSpPr>
              <p:nvPr/>
            </p:nvSpPr>
            <p:spPr bwMode="auto">
              <a:xfrm flipH="1">
                <a:off x="235" y="1824"/>
                <a:ext cx="2619" cy="30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49" name="Line 152"/>
              <p:cNvSpPr>
                <a:spLocks noChangeShapeType="1"/>
              </p:cNvSpPr>
              <p:nvPr/>
            </p:nvSpPr>
            <p:spPr bwMode="auto">
              <a:xfrm flipH="1">
                <a:off x="235" y="1824"/>
                <a:ext cx="2619" cy="213"/>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0" name="Line 153"/>
              <p:cNvSpPr>
                <a:spLocks noChangeShapeType="1"/>
              </p:cNvSpPr>
              <p:nvPr/>
            </p:nvSpPr>
            <p:spPr bwMode="auto">
              <a:xfrm flipH="1">
                <a:off x="235" y="1824"/>
                <a:ext cx="2619" cy="125"/>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51" name="Line 154"/>
              <p:cNvSpPr>
                <a:spLocks noChangeShapeType="1"/>
              </p:cNvSpPr>
              <p:nvPr/>
            </p:nvSpPr>
            <p:spPr bwMode="auto">
              <a:xfrm flipH="1">
                <a:off x="235" y="1824"/>
                <a:ext cx="2619" cy="63"/>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80" name="Group 155"/>
            <p:cNvGrpSpPr/>
            <p:nvPr/>
          </p:nvGrpSpPr>
          <p:grpSpPr>
            <a:xfrm>
              <a:off x="0" y="4872903"/>
              <a:ext cx="9144001" cy="1842881"/>
              <a:chOff x="235" y="1844"/>
              <a:chExt cx="5241" cy="1605"/>
            </a:xfrm>
          </p:grpSpPr>
          <p:grpSp>
            <p:nvGrpSpPr>
              <p:cNvPr id="44081" name="Group 156"/>
              <p:cNvGrpSpPr/>
              <p:nvPr/>
            </p:nvGrpSpPr>
            <p:grpSpPr>
              <a:xfrm>
                <a:off x="235" y="2750"/>
                <a:ext cx="5241" cy="699"/>
                <a:chOff x="235" y="2750"/>
                <a:chExt cx="5241" cy="699"/>
              </a:xfrm>
            </p:grpSpPr>
            <p:sp>
              <p:nvSpPr>
                <p:cNvPr id="8227" name="Line 157"/>
                <p:cNvSpPr>
                  <a:spLocks noChangeShapeType="1"/>
                </p:cNvSpPr>
                <p:nvPr/>
              </p:nvSpPr>
              <p:spPr bwMode="auto">
                <a:xfrm>
                  <a:off x="235" y="3450"/>
                  <a:ext cx="5241"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8" name="Line 158"/>
                <p:cNvSpPr>
                  <a:spLocks noChangeShapeType="1"/>
                </p:cNvSpPr>
                <p:nvPr/>
              </p:nvSpPr>
              <p:spPr bwMode="auto">
                <a:xfrm>
                  <a:off x="235" y="3192"/>
                  <a:ext cx="5241"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9" name="Line 159"/>
                <p:cNvSpPr>
                  <a:spLocks noChangeShapeType="1"/>
                </p:cNvSpPr>
                <p:nvPr/>
              </p:nvSpPr>
              <p:spPr bwMode="auto">
                <a:xfrm>
                  <a:off x="235" y="2959"/>
                  <a:ext cx="5239"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30" name="Line 160"/>
                <p:cNvSpPr>
                  <a:spLocks noChangeShapeType="1"/>
                </p:cNvSpPr>
                <p:nvPr/>
              </p:nvSpPr>
              <p:spPr bwMode="auto">
                <a:xfrm>
                  <a:off x="235" y="2749"/>
                  <a:ext cx="5239"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86" name="Group 161"/>
              <p:cNvGrpSpPr/>
              <p:nvPr/>
            </p:nvGrpSpPr>
            <p:grpSpPr>
              <a:xfrm>
                <a:off x="235" y="1844"/>
                <a:ext cx="5241" cy="728"/>
                <a:chOff x="235" y="1844"/>
                <a:chExt cx="5241" cy="728"/>
              </a:xfrm>
            </p:grpSpPr>
            <p:sp>
              <p:nvSpPr>
                <p:cNvPr id="2" name="Line 162"/>
                <p:cNvSpPr>
                  <a:spLocks noChangeShapeType="1"/>
                </p:cNvSpPr>
                <p:nvPr/>
              </p:nvSpPr>
              <p:spPr bwMode="auto">
                <a:xfrm>
                  <a:off x="235" y="2575"/>
                  <a:ext cx="5241"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Line 163"/>
                <p:cNvSpPr>
                  <a:spLocks noChangeShapeType="1"/>
                </p:cNvSpPr>
                <p:nvPr/>
              </p:nvSpPr>
              <p:spPr bwMode="auto">
                <a:xfrm flipV="1">
                  <a:off x="235" y="2402"/>
                  <a:ext cx="5241" cy="1"/>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Line 164"/>
                <p:cNvSpPr>
                  <a:spLocks noChangeShapeType="1"/>
                </p:cNvSpPr>
                <p:nvPr/>
              </p:nvSpPr>
              <p:spPr bwMode="auto">
                <a:xfrm>
                  <a:off x="235" y="2245"/>
                  <a:ext cx="5241" cy="6"/>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Line 165"/>
                <p:cNvSpPr>
                  <a:spLocks noChangeShapeType="1"/>
                </p:cNvSpPr>
                <p:nvPr/>
              </p:nvSpPr>
              <p:spPr bwMode="auto">
                <a:xfrm>
                  <a:off x="235" y="2123"/>
                  <a:ext cx="5217"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2" name="Line 166"/>
                <p:cNvSpPr>
                  <a:spLocks noChangeShapeType="1"/>
                </p:cNvSpPr>
                <p:nvPr/>
              </p:nvSpPr>
              <p:spPr bwMode="auto">
                <a:xfrm flipV="1">
                  <a:off x="235" y="2016"/>
                  <a:ext cx="5241" cy="6"/>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3" name="Line 167"/>
                <p:cNvSpPr>
                  <a:spLocks noChangeShapeType="1"/>
                </p:cNvSpPr>
                <p:nvPr/>
              </p:nvSpPr>
              <p:spPr bwMode="auto">
                <a:xfrm>
                  <a:off x="235" y="1947"/>
                  <a:ext cx="5241" cy="4"/>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4" name="Line 168"/>
                <p:cNvSpPr>
                  <a:spLocks noChangeShapeType="1"/>
                </p:cNvSpPr>
                <p:nvPr/>
              </p:nvSpPr>
              <p:spPr bwMode="auto">
                <a:xfrm flipV="1">
                  <a:off x="235" y="1910"/>
                  <a:ext cx="5241" cy="9"/>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5" name="Line 169"/>
                <p:cNvSpPr>
                  <a:spLocks noChangeShapeType="1"/>
                </p:cNvSpPr>
                <p:nvPr/>
              </p:nvSpPr>
              <p:spPr bwMode="auto">
                <a:xfrm>
                  <a:off x="258" y="1867"/>
                  <a:ext cx="5218"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26" name="Line 170"/>
                <p:cNvSpPr>
                  <a:spLocks noChangeShapeType="1"/>
                </p:cNvSpPr>
                <p:nvPr/>
              </p:nvSpPr>
              <p:spPr bwMode="auto">
                <a:xfrm>
                  <a:off x="235" y="1844"/>
                  <a:ext cx="5241" cy="0"/>
                </a:xfrm>
                <a:prstGeom prst="line">
                  <a:avLst/>
                </a:prstGeom>
                <a:noFill/>
                <a:ln w="3175">
                  <a:solidFill>
                    <a:schemeClr val="accent5">
                      <a:lumMod val="75000"/>
                      <a:alpha val="50195"/>
                    </a:schemeClr>
                  </a:solidFill>
                  <a:round/>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sp>
        <p:nvSpPr>
          <p:cNvPr id="44096" name="矩形 44095"/>
          <p:cNvSpPr/>
          <p:nvPr/>
        </p:nvSpPr>
        <p:spPr>
          <a:xfrm>
            <a:off x="2124075" y="1992948"/>
            <a:ext cx="5183188" cy="720725"/>
          </a:xfrm>
          <a:prstGeom prst="rect">
            <a:avLst/>
          </a:prstGeom>
        </p:spPr>
        <p:txBody>
          <a:bodyPr wrap="none" fromWordArt="1">
            <a:prstTxWarp prst="textArchUp">
              <a:avLst>
                <a:gd name="adj" fmla="val 10800000"/>
              </a:avLst>
            </a:prstTxWarp>
            <a:noAutofit/>
            <a:scene3d>
              <a:camera prst="legacyPerspectiveBottom">
                <a:rot lat="0" lon="0" rev="0"/>
              </a:camera>
              <a:lightRig rig="legacyFlat3" dir="t"/>
            </a:scene3d>
            <a:sp3d extrusionH="887400" prstMaterial="legacyMatte">
              <a:extrusionClr>
                <a:srgbClr val="CCFFCC"/>
              </a:extrusionClr>
            </a:sp3d>
          </a:bodyPr>
          <a:p>
            <a:pPr algn="ctr" eaLnBrk="0" hangingPunct="0"/>
            <a:r>
              <a:rPr lang="zh-CN" altLang="en-US" sz="11500" b="1">
                <a:pattFill prst="dashHorz">
                  <a:fgClr>
                    <a:srgbClr val="CCFFCC">
                      <a:alpha val="74001"/>
                    </a:srgbClr>
                  </a:fgClr>
                  <a:bgClr>
                    <a:srgbClr val="CC00FF">
                      <a:alpha val="74001"/>
                    </a:srgbClr>
                  </a:bgClr>
                </a:pattFill>
                <a:latin typeface="仿宋_GB2312" charset="0"/>
                <a:ea typeface="仿宋_GB2312" charset="0"/>
              </a:rPr>
              <a:t>班 组 的 CCPS 运 作</a:t>
            </a:r>
            <a:endParaRPr lang="zh-CN" altLang="en-US" sz="11500" b="1">
              <a:pattFill prst="dashHorz">
                <a:fgClr>
                  <a:srgbClr val="CCFFCC">
                    <a:alpha val="74001"/>
                  </a:srgbClr>
                </a:fgClr>
                <a:bgClr>
                  <a:srgbClr val="CC00FF">
                    <a:alpha val="74001"/>
                  </a:srgbClr>
                </a:bgClr>
              </a:pattFill>
              <a:latin typeface="仿宋_GB2312" charset="0"/>
              <a:ea typeface="仿宋_GB23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40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文本框 62466"/>
          <p:cNvSpPr txBox="1"/>
          <p:nvPr/>
        </p:nvSpPr>
        <p:spPr>
          <a:xfrm>
            <a:off x="250825" y="554038"/>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62468" name="文本框 62467"/>
          <p:cNvSpPr txBox="1"/>
          <p:nvPr/>
        </p:nvSpPr>
        <p:spPr>
          <a:xfrm>
            <a:off x="381000" y="1143000"/>
            <a:ext cx="8229600" cy="4070350"/>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12、</a:t>
            </a:r>
            <a:r>
              <a:rPr lang="zh-CN" altLang="en-US" sz="2000" b="1" dirty="0">
                <a:latin typeface="宋体" panose="02010600030101010101" pitchFamily="2" charset="-122"/>
                <a:hlinkClick r:id="rId1" action="ppaction://hlinkfile"/>
              </a:rPr>
              <a:t>《班组</a:t>
            </a:r>
            <a:r>
              <a:rPr lang="en-US" altLang="zh-CN" sz="2000" b="1">
                <a:latin typeface="宋体" panose="02010600030101010101" pitchFamily="2" charset="-122"/>
                <a:hlinkClick r:id="rId1" action="ppaction://hlinkfile"/>
              </a:rPr>
              <a:t>SQDCME</a:t>
            </a:r>
            <a:r>
              <a:rPr lang="zh-CN" altLang="en-US" sz="2000" b="1" dirty="0">
                <a:latin typeface="宋体" panose="02010600030101010101" pitchFamily="2" charset="-122"/>
                <a:hlinkClick r:id="rId1" action="ppaction://hlinkfile"/>
              </a:rPr>
              <a:t>积分卡》</a:t>
            </a:r>
            <a:endParaRPr lang="ja-JP" altLang="en-US" sz="2000" b="1"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（1）安全</a:t>
            </a:r>
            <a:r>
              <a:rPr lang="zh-CN" altLang="en-US" dirty="0">
                <a:latin typeface="仿宋_GB2312" pitchFamily="49" charset="-122"/>
                <a:ea typeface="仿宋_GB2312" pitchFamily="49" charset="-122"/>
              </a:rPr>
              <a:t>  </a:t>
            </a:r>
            <a:r>
              <a:rPr lang="zh-CN" altLang="en-US" dirty="0">
                <a:latin typeface="宋体" panose="02010600030101010101" pitchFamily="2" charset="-122"/>
              </a:rPr>
              <a:t>每日的安全情况须在表上准确反映。并与《安全运行表》《安全事件/事故登记表》上的记录相对应。鼓励班组对虚惊/事件多反映。月汇总时要求填上总数。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（2）质量</a:t>
            </a:r>
            <a:r>
              <a:rPr lang="zh-CN" altLang="en-US" dirty="0">
                <a:latin typeface="仿宋_GB2312" pitchFamily="49" charset="-122"/>
                <a:ea typeface="仿宋_GB2312" pitchFamily="49" charset="-122"/>
              </a:rPr>
              <a:t>  </a:t>
            </a:r>
            <a:r>
              <a:rPr lang="zh-CN" altLang="en-US" dirty="0">
                <a:latin typeface="宋体" panose="02010600030101010101" pitchFamily="2" charset="-122"/>
              </a:rPr>
              <a:t>废品损失是当日班组的工废零件数量。月汇总时要求填上总数。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单车缺陷数=当日班组缺陷总数/当日实际产量（班组应有当日班组缺陷总数的记录，其数量应与《质量问题跟踪表》的记录相对应。调试组，技检组不须填写，在表格未改之前写0）月汇总时要求填上总数。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错漏装率=当班班组的错漏装次数/当日实际产量。（月错漏装率=当月班组的错漏装次数/当月实际产量）</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违反工艺纪律次数应如实填写。以班组，工段，车间，质检部门考核为准。月汇总时要求填上总数。 </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en-US" altLang="zh-CN">
                <a:latin typeface="宋体" panose="02010600030101010101" pitchFamily="2" charset="-122"/>
              </a:rPr>
              <a:t>OIS（</a:t>
            </a:r>
            <a:r>
              <a:rPr lang="zh-CN" altLang="en-US" dirty="0">
                <a:latin typeface="宋体" panose="02010600030101010101" pitchFamily="2" charset="-122"/>
              </a:rPr>
              <a:t>作业指导书）符合百分比：每周填写一次，用颜色表明，应与《作业指导</a:t>
            </a:r>
            <a:r>
              <a:rPr lang="en-US" altLang="zh-CN">
                <a:latin typeface="宋体" panose="02010600030101010101" pitchFamily="2" charset="-122"/>
              </a:rPr>
              <a:t>OIS</a:t>
            </a:r>
            <a:r>
              <a:rPr lang="zh-CN" altLang="en-US" dirty="0">
                <a:latin typeface="宋体" panose="02010600030101010101" pitchFamily="2" charset="-122"/>
              </a:rPr>
              <a:t>观测记录表》的记录相对应。月汇总也用颜色注明。</a:t>
            </a:r>
            <a:endParaRPr lang="ja-JP" altLang="en-US" dirty="0">
              <a:latin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文本框 64514"/>
          <p:cNvSpPr txBox="1"/>
          <p:nvPr/>
        </p:nvSpPr>
        <p:spPr>
          <a:xfrm>
            <a:off x="250825" y="481013"/>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64516" name="文本框 64515"/>
          <p:cNvSpPr txBox="1"/>
          <p:nvPr/>
        </p:nvSpPr>
        <p:spPr>
          <a:xfrm>
            <a:off x="468313" y="1057275"/>
            <a:ext cx="8153400" cy="4429125"/>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（3）交付</a:t>
            </a:r>
            <a:r>
              <a:rPr lang="zh-CN" altLang="en-US" dirty="0">
                <a:latin typeface="仿宋_GB2312" pitchFamily="49" charset="-122"/>
                <a:ea typeface="仿宋_GB2312" pitchFamily="49" charset="-122"/>
              </a:rPr>
              <a:t>  </a:t>
            </a:r>
            <a:r>
              <a:rPr lang="zh-CN" altLang="en-US" dirty="0">
                <a:latin typeface="宋体" panose="02010600030101010101" pitchFamily="2" charset="-122"/>
              </a:rPr>
              <a:t>按计划完成率</a:t>
            </a:r>
            <a:r>
              <a:rPr lang="en-US" altLang="zh-CN">
                <a:latin typeface="宋体" panose="02010600030101010101" pitchFamily="2" charset="-122"/>
              </a:rPr>
              <a:t>BTS=</a:t>
            </a:r>
            <a:r>
              <a:rPr lang="zh-CN" altLang="en-US" dirty="0">
                <a:latin typeface="宋体" panose="02010600030101010101" pitchFamily="2" charset="-122"/>
              </a:rPr>
              <a:t>当日实际产量/当班计划产量（月按计划完成率</a:t>
            </a:r>
            <a:r>
              <a:rPr lang="en-US" altLang="zh-CN">
                <a:latin typeface="宋体" panose="02010600030101010101" pitchFamily="2" charset="-122"/>
              </a:rPr>
              <a:t>BTS=</a:t>
            </a:r>
            <a:r>
              <a:rPr lang="zh-CN" altLang="en-US" dirty="0">
                <a:latin typeface="宋体" panose="02010600030101010101" pitchFamily="2" charset="-122"/>
              </a:rPr>
              <a:t>当月实际产量/当月计划产量）；</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 “未按规定交接班或交接班记录不完整”在未开两班时填“0”。月汇总时要求填“0”；</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停线时间（小时）只反映本班组的停线时间，须与《停线时间记录表》的记录相对应。月汇总时要求填上总时间。</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（4）成本</a:t>
            </a:r>
            <a:r>
              <a:rPr lang="zh-CN" altLang="en-US" dirty="0">
                <a:latin typeface="仿宋_GB2312" pitchFamily="49" charset="-122"/>
                <a:ea typeface="仿宋_GB2312" pitchFamily="49" charset="-122"/>
              </a:rPr>
              <a:t>  </a:t>
            </a:r>
            <a:r>
              <a:rPr lang="zh-CN" altLang="en-US" dirty="0">
                <a:latin typeface="宋体" panose="02010600030101010101" pitchFamily="2" charset="-122"/>
              </a:rPr>
              <a:t>单件工时数=有效工时数/实际产量</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有效工时数=有效工作时间*实际参与生产人数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有效工作时间=工作时间减去休息时间、停线时间、待料时间、放假时间等非工作时间</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    注：单件工时数以每周，每月计算。</a:t>
            </a:r>
            <a:endParaRPr lang="ja-JP" altLang="en-US" dirty="0">
              <a:latin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框 66562"/>
          <p:cNvSpPr txBox="1"/>
          <p:nvPr/>
        </p:nvSpPr>
        <p:spPr>
          <a:xfrm>
            <a:off x="323850" y="409575"/>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66564" name="文本框 66563"/>
          <p:cNvSpPr txBox="1"/>
          <p:nvPr/>
        </p:nvSpPr>
        <p:spPr>
          <a:xfrm>
            <a:off x="468313" y="1057275"/>
            <a:ext cx="8229600" cy="4291013"/>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（5）士气</a:t>
            </a:r>
            <a:r>
              <a:rPr lang="zh-CN" altLang="en-US" dirty="0">
                <a:latin typeface="仿宋_GB2312" pitchFamily="49" charset="-122"/>
                <a:ea typeface="仿宋_GB2312" pitchFamily="49" charset="-122"/>
              </a:rPr>
              <a:t>  </a:t>
            </a:r>
            <a:r>
              <a:rPr lang="zh-CN" altLang="en-US" dirty="0">
                <a:latin typeface="宋体" panose="02010600030101010101" pitchFamily="2" charset="-122"/>
              </a:rPr>
              <a:t>班组</a:t>
            </a:r>
            <a:r>
              <a:rPr lang="en-US" altLang="zh-CN">
                <a:latin typeface="宋体" panose="02010600030101010101" pitchFamily="2" charset="-122"/>
              </a:rPr>
              <a:t>CCPS</a:t>
            </a:r>
            <a:r>
              <a:rPr lang="zh-CN" altLang="en-US" dirty="0">
                <a:latin typeface="宋体" panose="02010600030101010101" pitchFamily="2" charset="-122"/>
              </a:rPr>
              <a:t>的有效性调查是以半年为单位。本月未调查填写</a:t>
            </a:r>
            <a:r>
              <a:rPr lang="en-US" altLang="zh-CN">
                <a:latin typeface="宋体" panose="02010600030101010101" pitchFamily="2" charset="-122"/>
              </a:rPr>
              <a:t>N/A。</a:t>
            </a:r>
            <a:endParaRPr lang="en-US" altLang="ja-JP">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合理化建议数填上的日期和数量应与《合理化建议追踪表》的记录相对应。在月度汇总时要求计算人均数；</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合理化建议采纳数填上的日期和数量应与《合理化建议追踪表》的记录相对应。在月度汇总时也要求计算人均数。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员工培训学时用小时作单位，是当日班组每位组员的培训总学时。其时间应与《班组培训记录表》上的时间相对应。在月度汇总时要求计算人均数。</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solidFill>
                  <a:schemeClr val="tx2"/>
                </a:solidFill>
                <a:latin typeface="宋体" panose="02010600030101010101" pitchFamily="2" charset="-122"/>
              </a:rPr>
              <a:t>（6）环境</a:t>
            </a:r>
            <a:r>
              <a:rPr lang="zh-CN" altLang="en-US" dirty="0">
                <a:latin typeface="仿宋_GB2312" pitchFamily="49" charset="-122"/>
                <a:ea typeface="仿宋_GB2312" pitchFamily="49" charset="-122"/>
              </a:rPr>
              <a:t>  </a:t>
            </a:r>
            <a:r>
              <a:rPr lang="zh-CN" altLang="en-US" dirty="0">
                <a:latin typeface="宋体" panose="02010600030101010101" pitchFamily="2" charset="-122"/>
              </a:rPr>
              <a:t>5</a:t>
            </a:r>
            <a:r>
              <a:rPr lang="en-US" altLang="zh-CN">
                <a:latin typeface="宋体" panose="02010600030101010101" pitchFamily="2" charset="-122"/>
              </a:rPr>
              <a:t>S</a:t>
            </a:r>
            <a:r>
              <a:rPr lang="zh-CN" altLang="en-US" dirty="0">
                <a:latin typeface="宋体" panose="02010600030101010101" pitchFamily="2" charset="-122"/>
              </a:rPr>
              <a:t>评比得分填写的时间和分值应与《生产区5</a:t>
            </a:r>
            <a:r>
              <a:rPr lang="en-US" altLang="zh-CN">
                <a:latin typeface="宋体" panose="02010600030101010101" pitchFamily="2" charset="-122"/>
              </a:rPr>
              <a:t>S</a:t>
            </a:r>
            <a:r>
              <a:rPr lang="zh-CN" altLang="en-US" dirty="0">
                <a:latin typeface="宋体" panose="02010600030101010101" pitchFamily="2" charset="-122"/>
              </a:rPr>
              <a:t>检查表》《5</a:t>
            </a:r>
            <a:r>
              <a:rPr lang="en-US" altLang="zh-CN">
                <a:latin typeface="宋体" panose="02010600030101010101" pitchFamily="2" charset="-122"/>
              </a:rPr>
              <a:t>S</a:t>
            </a:r>
            <a:r>
              <a:rPr lang="zh-CN" altLang="en-US" dirty="0">
                <a:latin typeface="宋体" panose="02010600030101010101" pitchFamily="2" charset="-122"/>
              </a:rPr>
              <a:t>评价表》的相同。在月度汇总时要求计算人均数。</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《班组培训记录》各项应描述准确。时间应与《班组</a:t>
            </a:r>
            <a:r>
              <a:rPr lang="en-US" altLang="zh-CN">
                <a:latin typeface="宋体" panose="02010600030101010101" pitchFamily="2" charset="-122"/>
              </a:rPr>
              <a:t>SQDCME</a:t>
            </a:r>
            <a:r>
              <a:rPr lang="zh-CN" altLang="en-US" dirty="0">
                <a:latin typeface="宋体" panose="02010600030101010101" pitchFamily="2" charset="-122"/>
              </a:rPr>
              <a:t>积分卡》上的培训时间相对应。</a:t>
            </a:r>
            <a:endParaRPr lang="ja-JP" altLang="en-US" dirty="0">
              <a:latin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1" name="文本框 68610"/>
          <p:cNvSpPr txBox="1"/>
          <p:nvPr/>
        </p:nvSpPr>
        <p:spPr>
          <a:xfrm>
            <a:off x="323850" y="481013"/>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68612" name="文本框 68611"/>
          <p:cNvSpPr txBox="1"/>
          <p:nvPr/>
        </p:nvSpPr>
        <p:spPr>
          <a:xfrm>
            <a:off x="395288" y="1417638"/>
            <a:ext cx="6096000" cy="1341437"/>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200" b="1" dirty="0">
                <a:solidFill>
                  <a:schemeClr val="tx2"/>
                </a:solidFill>
                <a:latin typeface="Times New Roman" panose="02020603050405020304" pitchFamily="18" charset="0"/>
                <a:ea typeface="仿宋_GB2312" pitchFamily="49" charset="-122"/>
              </a:rPr>
              <a:t>二、班组</a:t>
            </a:r>
            <a:r>
              <a:rPr lang="en-US" altLang="zh-CN" sz="2200" b="1">
                <a:solidFill>
                  <a:schemeClr val="tx2"/>
                </a:solidFill>
                <a:latin typeface="Times New Roman" panose="02020603050405020304" pitchFamily="18" charset="0"/>
                <a:ea typeface="仿宋_GB2312" pitchFamily="49" charset="-122"/>
              </a:rPr>
              <a:t>CCPS</a:t>
            </a:r>
            <a:r>
              <a:rPr lang="zh-CN" altLang="en-US" sz="2200" b="1" dirty="0">
                <a:solidFill>
                  <a:schemeClr val="tx2"/>
                </a:solidFill>
                <a:latin typeface="Times New Roman" panose="02020603050405020304" pitchFamily="18" charset="0"/>
                <a:ea typeface="仿宋_GB2312" pitchFamily="49" charset="-122"/>
              </a:rPr>
              <a:t>（</a:t>
            </a:r>
            <a:r>
              <a:rPr lang="en-US" altLang="zh-CN" sz="2200" b="1">
                <a:solidFill>
                  <a:schemeClr val="tx2"/>
                </a:solidFill>
                <a:latin typeface="Times New Roman" panose="02020603050405020304" pitchFamily="18" charset="0"/>
                <a:ea typeface="仿宋_GB2312" pitchFamily="49" charset="-122"/>
              </a:rPr>
              <a:t>WG）</a:t>
            </a:r>
            <a:r>
              <a:rPr lang="zh-CN" altLang="en-US" sz="2200" b="1" dirty="0">
                <a:solidFill>
                  <a:schemeClr val="tx2"/>
                </a:solidFill>
                <a:latin typeface="Times New Roman" panose="02020603050405020304" pitchFamily="18" charset="0"/>
                <a:ea typeface="仿宋_GB2312" pitchFamily="49" charset="-122"/>
              </a:rPr>
              <a:t>看板数据来源及流程</a:t>
            </a:r>
            <a:endParaRPr lang="zh-CN" altLang="en-US" sz="2200" b="1" dirty="0">
              <a:solidFill>
                <a:schemeClr val="tx2"/>
              </a:solidFill>
              <a:latin typeface="Times New Roman" panose="02020603050405020304" pitchFamily="18" charset="0"/>
              <a:ea typeface="仿宋_GB2312" pitchFamily="49" charset="-122"/>
            </a:endParaRPr>
          </a:p>
          <a:p>
            <a:pPr algn="just">
              <a:spcBef>
                <a:spcPct val="50000"/>
              </a:spcBef>
              <a:buClr>
                <a:srgbClr val="FF9933"/>
              </a:buClr>
              <a:buFont typeface="Wingdings" panose="05000000000000000000" pitchFamily="2" charset="2"/>
            </a:pPr>
            <a:r>
              <a:rPr lang="zh-CN" altLang="en-US" sz="2000" b="1" dirty="0">
                <a:latin typeface="Times New Roman" panose="02020603050405020304" pitchFamily="18" charset="0"/>
                <a:ea typeface="仿宋_GB2312" pitchFamily="49" charset="-122"/>
              </a:rPr>
              <a:t>        </a:t>
            </a:r>
            <a:endParaRPr lang="zh-CN" altLang="en-US" sz="2000" b="1" dirty="0">
              <a:latin typeface="Times New Roman" panose="02020603050405020304" pitchFamily="18" charset="0"/>
              <a:ea typeface="仿宋_GB2312" pitchFamily="49" charset="-122"/>
            </a:endParaRPr>
          </a:p>
          <a:p>
            <a:pPr algn="just">
              <a:spcBef>
                <a:spcPct val="50000"/>
              </a:spcBef>
              <a:buClr>
                <a:srgbClr val="FF9933"/>
              </a:buClr>
              <a:buFont typeface="Wingdings" panose="05000000000000000000" pitchFamily="2" charset="2"/>
            </a:pPr>
            <a:r>
              <a:rPr lang="zh-CN" altLang="en-US" sz="2000" b="1" dirty="0">
                <a:latin typeface="Times New Roman" panose="02020603050405020304" pitchFamily="18" charset="0"/>
                <a:ea typeface="仿宋_GB2312" pitchFamily="49" charset="-122"/>
              </a:rPr>
              <a:t>       </a:t>
            </a:r>
            <a:r>
              <a:rPr lang="zh-CN" altLang="en-US" sz="2000" b="1" dirty="0">
                <a:latin typeface="Times New Roman" panose="02020603050405020304" pitchFamily="18" charset="0"/>
                <a:ea typeface="仿宋_GB2312" pitchFamily="49" charset="-122"/>
                <a:hlinkClick r:id="rId1" action="ppaction://hlinkfile"/>
              </a:rPr>
              <a:t>《</a:t>
            </a:r>
            <a:r>
              <a:rPr lang="en-US" altLang="zh-CN" sz="2000" b="1">
                <a:latin typeface="Times New Roman" panose="02020603050405020304" pitchFamily="18" charset="0"/>
                <a:ea typeface="仿宋_GB2312" pitchFamily="49" charset="-122"/>
                <a:hlinkClick r:id="rId1" action="ppaction://hlinkfile"/>
              </a:rPr>
              <a:t>CPS</a:t>
            </a:r>
            <a:r>
              <a:rPr lang="zh-CN" altLang="en-US" sz="2000" b="1" dirty="0">
                <a:latin typeface="Times New Roman" panose="02020603050405020304" pitchFamily="18" charset="0"/>
                <a:ea typeface="仿宋_GB2312" pitchFamily="49" charset="-122"/>
                <a:hlinkClick r:id="rId1" action="ppaction://hlinkfile"/>
              </a:rPr>
              <a:t>相关报表管理办法》</a:t>
            </a:r>
            <a:endParaRPr lang="zh-CN" altLang="en-US" sz="2000">
              <a:latin typeface="Times New Roman" panose="02020603050405020304" pitchFamily="18" charset="0"/>
            </a:endParaRPr>
          </a:p>
        </p:txBody>
      </p:sp>
      <p:graphicFrame>
        <p:nvGraphicFramePr>
          <p:cNvPr id="68613" name="对象 68612">
            <a:hlinkClick r:id="" action="ppaction://ole?verb="/>
          </p:cNvPr>
          <p:cNvGraphicFramePr/>
          <p:nvPr/>
        </p:nvGraphicFramePr>
        <p:xfrm>
          <a:off x="5148263" y="2352675"/>
          <a:ext cx="2447925" cy="1530350"/>
        </p:xfrm>
        <a:graphic>
          <a:graphicData uri="http://schemas.openxmlformats.org/presentationml/2006/ole">
            <mc:AlternateContent xmlns:mc="http://schemas.openxmlformats.org/markup-compatibility/2006">
              <mc:Choice xmlns:v="urn:schemas-microsoft-com:vml" Requires="v">
                <p:oleObj spid="_x0000_s3076" name="" showAsIcon="1" r:id="rId2" imgW="914400" imgH="685800" progId="Excel.Sheet.8">
                  <p:embed/>
                </p:oleObj>
              </mc:Choice>
              <mc:Fallback>
                <p:oleObj name="" showAsIcon="1" r:id="rId2" imgW="914400" imgH="685800" progId="Excel.Sheet.8">
                  <p:embed/>
                  <p:pic>
                    <p:nvPicPr>
                      <p:cNvPr id="0" name="图片 3075"/>
                      <p:cNvPicPr/>
                      <p:nvPr/>
                    </p:nvPicPr>
                    <p:blipFill>
                      <a:blip r:embed="rId3"/>
                      <a:stretch>
                        <a:fillRect/>
                      </a:stretch>
                    </p:blipFill>
                    <p:spPr>
                      <a:xfrm>
                        <a:off x="5148263" y="2352675"/>
                        <a:ext cx="2447925" cy="1530350"/>
                      </a:xfrm>
                      <a:prstGeom prst="rect">
                        <a:avLst/>
                      </a:prstGeom>
                      <a:solidFill>
                        <a:srgbClr val="CCFFCC"/>
                      </a:solidFill>
                      <a:ln w="57150" cap="flat" cmpd="thinThick">
                        <a:solidFill>
                          <a:srgbClr val="FFFF66"/>
                        </a:solidFill>
                        <a:prstDash val="solid"/>
                        <a:miter/>
                        <a:headEnd type="none" w="med" len="med"/>
                        <a:tailEnd type="none" w="med" len="med"/>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a:xfrm>
            <a:off x="323850" y="696913"/>
            <a:ext cx="6575425" cy="514350"/>
          </a:xfrm>
          <a:ln/>
        </p:spPr>
        <p:txBody>
          <a:bodyPr anchor="ctr" anchorCtr="0"/>
          <a:p>
            <a:r>
              <a:rPr lang="zh-CN" altLang="en-US" sz="3600" b="1" dirty="0">
                <a:solidFill>
                  <a:schemeClr val="folHlink"/>
                </a:solidFill>
                <a:latin typeface="Arial" panose="020B0604020202020204" pitchFamily="34" charset="0"/>
                <a:ea typeface="隶书" panose="02010509060101010101" pitchFamily="49" charset="-122"/>
              </a:rPr>
              <a:t>班组</a:t>
            </a:r>
            <a:r>
              <a:rPr lang="en-US" altLang="zh-CN" sz="3600" b="1">
                <a:solidFill>
                  <a:schemeClr val="folHlink"/>
                </a:solidFill>
                <a:latin typeface="Arial" panose="020B0604020202020204" pitchFamily="34" charset="0"/>
                <a:ea typeface="隶书" panose="02010509060101010101" pitchFamily="49" charset="-122"/>
              </a:rPr>
              <a:t>CCPS</a:t>
            </a:r>
            <a:r>
              <a:rPr lang="zh-CN" altLang="en-US" sz="3600" b="1" dirty="0">
                <a:solidFill>
                  <a:schemeClr val="folHlink"/>
                </a:solidFill>
                <a:latin typeface="Arial" panose="020B0604020202020204" pitchFamily="34" charset="0"/>
                <a:ea typeface="隶书" panose="02010509060101010101" pitchFamily="49" charset="-122"/>
              </a:rPr>
              <a:t>（</a:t>
            </a:r>
            <a:r>
              <a:rPr lang="en-US" altLang="zh-CN" sz="3600" b="1">
                <a:solidFill>
                  <a:schemeClr val="folHlink"/>
                </a:solidFill>
                <a:latin typeface="Arial" panose="020B0604020202020204" pitchFamily="34" charset="0"/>
                <a:ea typeface="隶书" panose="02010509060101010101" pitchFamily="49" charset="-122"/>
              </a:rPr>
              <a:t>WG）</a:t>
            </a:r>
            <a:r>
              <a:rPr lang="zh-CN" altLang="en-US" sz="3600" b="1" dirty="0">
                <a:solidFill>
                  <a:schemeClr val="folHlink"/>
                </a:solidFill>
                <a:latin typeface="Arial" panose="020B0604020202020204" pitchFamily="34" charset="0"/>
                <a:ea typeface="隶书" panose="02010509060101010101" pitchFamily="49" charset="-122"/>
              </a:rPr>
              <a:t>会议制度</a:t>
            </a:r>
            <a:endParaRPr lang="zh-CN" altLang="en-US" sz="3600" b="1" dirty="0">
              <a:solidFill>
                <a:schemeClr val="folHlink"/>
              </a:solidFill>
              <a:latin typeface="Arial" panose="020B0604020202020204" pitchFamily="34" charset="0"/>
              <a:ea typeface="隶书" panose="02010509060101010101" pitchFamily="49" charset="-122"/>
            </a:endParaRPr>
          </a:p>
        </p:txBody>
      </p:sp>
      <p:pic>
        <p:nvPicPr>
          <p:cNvPr id="70659" name="文本占位符 70658" descr="PE01561_"/>
          <p:cNvPicPr>
            <a:picLocks noChangeAspect="1"/>
          </p:cNvPicPr>
          <p:nvPr>
            <p:ph type="body" idx="1"/>
          </p:nvPr>
        </p:nvPicPr>
        <p:blipFill>
          <a:blip r:embed="rId1"/>
          <a:stretch>
            <a:fillRect/>
          </a:stretch>
        </p:blipFill>
        <p:spPr>
          <a:xfrm>
            <a:off x="5940425" y="3397250"/>
            <a:ext cx="2755900" cy="1524000"/>
          </a:xfrm>
          <a:ln/>
        </p:spPr>
      </p:pic>
      <p:sp>
        <p:nvSpPr>
          <p:cNvPr id="70660" name="文本框 70659"/>
          <p:cNvSpPr txBox="1"/>
          <p:nvPr/>
        </p:nvSpPr>
        <p:spPr>
          <a:xfrm>
            <a:off x="7604125" y="2314575"/>
            <a:ext cx="184150" cy="381000"/>
          </a:xfrm>
          <a:prstGeom prst="rect">
            <a:avLst/>
          </a:prstGeom>
          <a:noFill/>
          <a:ln w="9525">
            <a:noFill/>
          </a:ln>
        </p:spPr>
        <p:txBody>
          <a:bodyPr wrap="none" anchor="t" anchorCtr="0">
            <a:spAutoFit/>
          </a:bodyPr>
          <a:p>
            <a:endParaRPr lang="zh-CN" altLang="en-US" sz="2400" dirty="0">
              <a:latin typeface="Tahoma" panose="020B0604030504040204" pitchFamily="34" charset="0"/>
            </a:endParaRPr>
          </a:p>
        </p:txBody>
      </p:sp>
      <p:sp>
        <p:nvSpPr>
          <p:cNvPr id="70661" name="矩形 70660"/>
          <p:cNvSpPr/>
          <p:nvPr/>
        </p:nvSpPr>
        <p:spPr>
          <a:xfrm>
            <a:off x="395288" y="1778000"/>
            <a:ext cx="6934200" cy="2667000"/>
          </a:xfrm>
          <a:prstGeom prst="rect">
            <a:avLst/>
          </a:prstGeom>
          <a:noFill/>
          <a:ln w="9525">
            <a:noFill/>
          </a:ln>
        </p:spPr>
        <p:txBody>
          <a:bodyPr/>
          <a:p>
            <a:pPr marL="342900" indent="-342900">
              <a:lnSpc>
                <a:spcPct val="150000"/>
              </a:lnSpc>
              <a:spcBef>
                <a:spcPct val="20000"/>
              </a:spcBef>
              <a:buClr>
                <a:schemeClr val="hlink"/>
              </a:buClr>
              <a:buFont typeface="Wingdings" panose="05000000000000000000" pitchFamily="2" charset="2"/>
              <a:buChar char="v"/>
            </a:pPr>
            <a:r>
              <a:rPr lang="zh-CN" altLang="en-US" sz="2000" dirty="0">
                <a:latin typeface="Arial" panose="020B0604020202020204" pitchFamily="34" charset="0"/>
              </a:rPr>
              <a:t>  班组应每周定期在工作区域内召开会议（约30分钟）</a:t>
            </a:r>
            <a:endParaRPr lang="zh-CN" altLang="en-US" sz="2000" dirty="0">
              <a:latin typeface="Arial" panose="020B060402020202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000" dirty="0">
                <a:latin typeface="Arial" panose="020B0604020202020204" pitchFamily="34" charset="0"/>
              </a:rPr>
              <a:t>  会议应基于有效的双向沟通(上传、下达</a:t>
            </a:r>
            <a:r>
              <a:rPr lang="en-US" altLang="zh-CN" sz="2000">
                <a:latin typeface="Arial" panose="020B0604020202020204" pitchFamily="34" charset="0"/>
              </a:rPr>
              <a:t>)</a:t>
            </a:r>
            <a:endParaRPr lang="en-US" altLang="zh-CN" sz="2000">
              <a:latin typeface="Arial" panose="020B060402020202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000">
                <a:latin typeface="Arial" panose="020B0604020202020204" pitchFamily="34" charset="0"/>
              </a:rPr>
              <a:t>  </a:t>
            </a:r>
            <a:r>
              <a:rPr lang="zh-CN" altLang="en-US" sz="2000" dirty="0">
                <a:latin typeface="Arial" panose="020B0604020202020204" pitchFamily="34" charset="0"/>
              </a:rPr>
              <a:t>会议应有明确的议题</a:t>
            </a:r>
            <a:endParaRPr lang="zh-CN" altLang="en-US" sz="2000" dirty="0">
              <a:latin typeface="Arial" panose="020B060402020202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000" dirty="0">
                <a:latin typeface="Arial" panose="020B0604020202020204" pitchFamily="34" charset="0"/>
              </a:rPr>
              <a:t>  会议应按标准议程召开</a:t>
            </a:r>
            <a:endParaRPr lang="en-US" altLang="zh-CN" sz="2000">
              <a:latin typeface="Arial" panose="020B060402020202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000" dirty="0">
                <a:latin typeface="Arial" panose="020B0604020202020204" pitchFamily="34" charset="0"/>
              </a:rPr>
              <a:t>  会议应依照组员的角色和职责进行</a:t>
            </a:r>
            <a:endParaRPr lang="zh-CN" altLang="en-US" sz="2000" dirty="0">
              <a:latin typeface="Arial" panose="020B060402020202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000" dirty="0">
                <a:latin typeface="Arial" panose="020B0604020202020204" pitchFamily="34" charset="0"/>
              </a:rPr>
              <a:t>  有</a:t>
            </a:r>
            <a:r>
              <a:rPr lang="zh-CN" altLang="en-US" sz="2000" dirty="0">
                <a:latin typeface="Arial" panose="020B0604020202020204" pitchFamily="34" charset="0"/>
                <a:hlinkClick r:id="rId2" action="ppaction://hlinkfile"/>
              </a:rPr>
              <a:t>会议纪要</a:t>
            </a:r>
            <a:endParaRPr lang="zh-CN" altLang="en-US" sz="20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矩形 72705"/>
          <p:cNvSpPr/>
          <p:nvPr/>
        </p:nvSpPr>
        <p:spPr>
          <a:xfrm>
            <a:off x="250825" y="625475"/>
            <a:ext cx="7200900" cy="579438"/>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72708" name="文本框 72707"/>
          <p:cNvSpPr txBox="1"/>
          <p:nvPr/>
        </p:nvSpPr>
        <p:spPr>
          <a:xfrm>
            <a:off x="395288" y="1562100"/>
            <a:ext cx="5257800" cy="3748088"/>
          </a:xfrm>
          <a:prstGeom prst="rect">
            <a:avLst/>
          </a:prstGeom>
          <a:noFill/>
          <a:ln w="9525">
            <a:noFill/>
          </a:ln>
        </p:spPr>
        <p:txBody>
          <a:bodyPr>
            <a:spAutoFit/>
          </a:bodyPr>
          <a:p>
            <a:pPr>
              <a:lnSpc>
                <a:spcPct val="125000"/>
              </a:lnSpc>
              <a:spcBef>
                <a:spcPct val="50000"/>
              </a:spcBef>
            </a:pPr>
            <a:r>
              <a:rPr lang="zh-CN" altLang="en-US" sz="2400" dirty="0">
                <a:latin typeface="Tahoma" panose="020B0604030504040204" pitchFamily="34" charset="0"/>
              </a:rPr>
              <a:t>      任何一个管理活动必须经历一个</a:t>
            </a:r>
            <a:endParaRPr lang="zh-CN" altLang="en-US" sz="2400" dirty="0">
              <a:latin typeface="Tahoma" panose="020B0604030504040204" pitchFamily="34" charset="0"/>
            </a:endParaRPr>
          </a:p>
          <a:p>
            <a:pPr>
              <a:lnSpc>
                <a:spcPct val="125000"/>
              </a:lnSpc>
              <a:spcBef>
                <a:spcPct val="50000"/>
              </a:spcBef>
            </a:pPr>
            <a:r>
              <a:rPr lang="en-US" altLang="zh-CN" sz="2400">
                <a:solidFill>
                  <a:schemeClr val="hlink"/>
                </a:solidFill>
                <a:latin typeface="Tahoma" panose="020B0604030504040204" pitchFamily="34" charset="0"/>
              </a:rPr>
              <a:t>PDCA</a:t>
            </a:r>
            <a:r>
              <a:rPr lang="zh-CN" altLang="en-US" sz="2400" dirty="0">
                <a:solidFill>
                  <a:schemeClr val="hlink"/>
                </a:solidFill>
                <a:latin typeface="Tahoma" panose="020B0604030504040204" pitchFamily="34" charset="0"/>
              </a:rPr>
              <a:t>循环</a:t>
            </a:r>
            <a:r>
              <a:rPr lang="zh-CN" altLang="en-US" sz="2400" dirty="0">
                <a:latin typeface="Tahoma" panose="020B0604030504040204" pitchFamily="34" charset="0"/>
              </a:rPr>
              <a:t>才能称为一个管理控制过程</a:t>
            </a:r>
            <a:endParaRPr lang="zh-CN" altLang="en-US" sz="2400" dirty="0">
              <a:latin typeface="Tahoma" panose="020B0604030504040204" pitchFamily="34" charset="0"/>
            </a:endParaRPr>
          </a:p>
          <a:p>
            <a:pPr>
              <a:lnSpc>
                <a:spcPct val="125000"/>
              </a:lnSpc>
              <a:spcBef>
                <a:spcPct val="50000"/>
              </a:spcBef>
            </a:pPr>
            <a:r>
              <a:rPr lang="zh-CN" altLang="en-US" sz="2400" dirty="0">
                <a:latin typeface="Tahoma" panose="020B0604030504040204" pitchFamily="34" charset="0"/>
              </a:rPr>
              <a:t>暂时性完成。我们将这一个循环的经</a:t>
            </a:r>
            <a:endParaRPr lang="zh-CN" altLang="en-US" sz="2400" dirty="0">
              <a:latin typeface="Tahoma" panose="020B0604030504040204" pitchFamily="34" charset="0"/>
            </a:endParaRPr>
          </a:p>
          <a:p>
            <a:pPr>
              <a:lnSpc>
                <a:spcPct val="125000"/>
              </a:lnSpc>
              <a:spcBef>
                <a:spcPct val="50000"/>
              </a:spcBef>
            </a:pPr>
            <a:r>
              <a:rPr lang="zh-CN" altLang="en-US" sz="2400" dirty="0">
                <a:latin typeface="Tahoma" panose="020B0604030504040204" pitchFamily="34" charset="0"/>
              </a:rPr>
              <a:t>验标准化，从而能巩固这次管理活动</a:t>
            </a:r>
            <a:endParaRPr lang="zh-CN" altLang="en-US" sz="2400" dirty="0">
              <a:latin typeface="Tahoma" panose="020B0604030504040204" pitchFamily="34" charset="0"/>
            </a:endParaRPr>
          </a:p>
          <a:p>
            <a:pPr>
              <a:lnSpc>
                <a:spcPct val="125000"/>
              </a:lnSpc>
              <a:spcBef>
                <a:spcPct val="50000"/>
              </a:spcBef>
            </a:pPr>
            <a:r>
              <a:rPr lang="zh-CN" altLang="en-US" sz="2400" dirty="0">
                <a:latin typeface="Tahoma" panose="020B0604030504040204" pitchFamily="34" charset="0"/>
              </a:rPr>
              <a:t>的成果，也就是说能维持这个管理活</a:t>
            </a:r>
            <a:endParaRPr lang="zh-CN" altLang="en-US" sz="2400" dirty="0">
              <a:latin typeface="Tahoma" panose="020B0604030504040204" pitchFamily="34" charset="0"/>
            </a:endParaRPr>
          </a:p>
          <a:p>
            <a:pPr>
              <a:lnSpc>
                <a:spcPct val="125000"/>
              </a:lnSpc>
              <a:spcBef>
                <a:spcPct val="50000"/>
              </a:spcBef>
            </a:pPr>
            <a:r>
              <a:rPr lang="zh-CN" altLang="en-US" sz="2400" dirty="0">
                <a:latin typeface="Tahoma" panose="020B0604030504040204" pitchFamily="34" charset="0"/>
              </a:rPr>
              <a:t>动能够达到的水平。</a:t>
            </a:r>
            <a:endParaRPr lang="zh-CN" altLang="en-US" sz="2400" dirty="0">
              <a:latin typeface="Tahoma" panose="020B0604030504040204" pitchFamily="34" charset="0"/>
            </a:endParaRPr>
          </a:p>
        </p:txBody>
      </p:sp>
      <p:grpSp>
        <p:nvGrpSpPr>
          <p:cNvPr id="72709" name="组合 72708"/>
          <p:cNvGrpSpPr/>
          <p:nvPr/>
        </p:nvGrpSpPr>
        <p:grpSpPr>
          <a:xfrm>
            <a:off x="6172200" y="1714500"/>
            <a:ext cx="2590800" cy="2159000"/>
            <a:chOff x="3888" y="1296"/>
            <a:chExt cx="1632" cy="1632"/>
          </a:xfrm>
        </p:grpSpPr>
        <p:sp>
          <p:nvSpPr>
            <p:cNvPr id="72710" name="椭圆 72709"/>
            <p:cNvSpPr/>
            <p:nvPr/>
          </p:nvSpPr>
          <p:spPr>
            <a:xfrm>
              <a:off x="3888" y="1296"/>
              <a:ext cx="1632" cy="1631"/>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2711" name="直接连接符 72710"/>
            <p:cNvSpPr/>
            <p:nvPr/>
          </p:nvSpPr>
          <p:spPr>
            <a:xfrm>
              <a:off x="3888" y="2136"/>
              <a:ext cx="1632" cy="0"/>
            </a:xfrm>
            <a:prstGeom prst="line">
              <a:avLst/>
            </a:prstGeom>
            <a:ln w="9525" cap="flat" cmpd="sng">
              <a:solidFill>
                <a:schemeClr val="tx1"/>
              </a:solidFill>
              <a:prstDash val="solid"/>
              <a:miter/>
              <a:headEnd type="none" w="med" len="med"/>
              <a:tailEnd type="none" w="med" len="med"/>
            </a:ln>
          </p:spPr>
        </p:sp>
        <p:sp>
          <p:nvSpPr>
            <p:cNvPr id="72712" name="直接连接符 72711"/>
            <p:cNvSpPr/>
            <p:nvPr/>
          </p:nvSpPr>
          <p:spPr>
            <a:xfrm flipH="1">
              <a:off x="4704" y="1296"/>
              <a:ext cx="8" cy="1632"/>
            </a:xfrm>
            <a:prstGeom prst="line">
              <a:avLst/>
            </a:prstGeom>
            <a:ln w="9525" cap="flat" cmpd="sng">
              <a:solidFill>
                <a:schemeClr val="tx1"/>
              </a:solidFill>
              <a:prstDash val="solid"/>
              <a:miter/>
              <a:headEnd type="none" w="med" len="med"/>
              <a:tailEnd type="none" w="med" len="med"/>
            </a:ln>
          </p:spPr>
        </p:sp>
        <p:sp>
          <p:nvSpPr>
            <p:cNvPr id="72713" name="文本框 72712"/>
            <p:cNvSpPr txBox="1"/>
            <p:nvPr/>
          </p:nvSpPr>
          <p:spPr>
            <a:xfrm>
              <a:off x="4096" y="1631"/>
              <a:ext cx="576" cy="413"/>
            </a:xfrm>
            <a:prstGeom prst="rect">
              <a:avLst/>
            </a:prstGeom>
            <a:solidFill>
              <a:schemeClr val="hlink"/>
            </a:solidFill>
            <a:ln w="9525">
              <a:noFill/>
            </a:ln>
          </p:spPr>
          <p:txBody>
            <a:bodyPr>
              <a:spAutoFit/>
            </a:bodyPr>
            <a:p>
              <a:pPr>
                <a:spcBef>
                  <a:spcPct val="50000"/>
                </a:spcBef>
              </a:pPr>
              <a:r>
                <a:rPr lang="en-US" altLang="zh-CN" sz="1600" b="1">
                  <a:latin typeface="Tahoma" panose="020B0604030504040204" pitchFamily="34" charset="0"/>
                </a:rPr>
                <a:t>  </a:t>
              </a:r>
              <a:r>
                <a:rPr lang="en-US" altLang="zh-CN" sz="1400" b="1">
                  <a:latin typeface="Tahoma" panose="020B0604030504040204" pitchFamily="34" charset="0"/>
                </a:rPr>
                <a:t>PLAN</a:t>
              </a:r>
              <a:endParaRPr lang="en-US" altLang="zh-CN" sz="1400" b="1">
                <a:latin typeface="Tahoma" panose="020B0604030504040204" pitchFamily="34" charset="0"/>
              </a:endParaRPr>
            </a:p>
            <a:p>
              <a:pPr>
                <a:spcBef>
                  <a:spcPct val="50000"/>
                </a:spcBef>
              </a:pPr>
              <a:r>
                <a:rPr lang="en-US" altLang="zh-CN" sz="1400" b="1">
                  <a:latin typeface="Tahoma" panose="020B0604030504040204" pitchFamily="34" charset="0"/>
                </a:rPr>
                <a:t>（</a:t>
              </a:r>
              <a:r>
                <a:rPr lang="zh-CN" altLang="en-US" sz="1400" b="1" dirty="0">
                  <a:latin typeface="Tahoma" panose="020B0604030504040204" pitchFamily="34" charset="0"/>
                </a:rPr>
                <a:t>计划）</a:t>
              </a:r>
              <a:endParaRPr lang="zh-CN" altLang="en-US" sz="1400" b="1" dirty="0">
                <a:latin typeface="Tahoma" panose="020B0604030504040204" pitchFamily="34" charset="0"/>
              </a:endParaRPr>
            </a:p>
          </p:txBody>
        </p:sp>
        <p:sp>
          <p:nvSpPr>
            <p:cNvPr id="72714" name="文本框 72713"/>
            <p:cNvSpPr txBox="1"/>
            <p:nvPr/>
          </p:nvSpPr>
          <p:spPr>
            <a:xfrm>
              <a:off x="4742" y="1631"/>
              <a:ext cx="530" cy="413"/>
            </a:xfrm>
            <a:prstGeom prst="rect">
              <a:avLst/>
            </a:prstGeom>
            <a:solidFill>
              <a:schemeClr val="hlink"/>
            </a:solidFill>
            <a:ln w="9525">
              <a:noFill/>
            </a:ln>
          </p:spPr>
          <p:txBody>
            <a:bodyPr>
              <a:spAutoFit/>
            </a:bodyPr>
            <a:p>
              <a:pPr>
                <a:spcBef>
                  <a:spcPct val="50000"/>
                </a:spcBef>
              </a:pPr>
              <a:r>
                <a:rPr lang="en-US" altLang="zh-CN" sz="1600" b="1">
                  <a:latin typeface="Tahoma" panose="020B0604030504040204" pitchFamily="34" charset="0"/>
                </a:rPr>
                <a:t>   </a:t>
              </a:r>
              <a:r>
                <a:rPr lang="en-US" altLang="zh-CN" sz="1400" b="1">
                  <a:latin typeface="Tahoma" panose="020B0604030504040204" pitchFamily="34" charset="0"/>
                </a:rPr>
                <a:t>DO</a:t>
              </a:r>
              <a:endParaRPr lang="en-US" altLang="zh-CN" sz="1400" b="1">
                <a:latin typeface="Tahoma" panose="020B0604030504040204" pitchFamily="34" charset="0"/>
              </a:endParaRPr>
            </a:p>
            <a:p>
              <a:pPr>
                <a:spcBef>
                  <a:spcPct val="50000"/>
                </a:spcBef>
              </a:pPr>
              <a:r>
                <a:rPr lang="en-US" altLang="zh-CN" sz="1400" b="1">
                  <a:latin typeface="Tahoma" panose="020B0604030504040204" pitchFamily="34" charset="0"/>
                </a:rPr>
                <a:t>（</a:t>
              </a:r>
              <a:r>
                <a:rPr lang="zh-CN" altLang="en-US" sz="1400" b="1" dirty="0">
                  <a:latin typeface="Tahoma" panose="020B0604030504040204" pitchFamily="34" charset="0"/>
                </a:rPr>
                <a:t>实施）</a:t>
              </a:r>
              <a:endParaRPr lang="zh-CN" altLang="en-US" sz="1400" b="1" dirty="0">
                <a:latin typeface="Tahoma" panose="020B0604030504040204" pitchFamily="34" charset="0"/>
              </a:endParaRPr>
            </a:p>
          </p:txBody>
        </p:sp>
        <p:sp>
          <p:nvSpPr>
            <p:cNvPr id="72715" name="文本框 72714"/>
            <p:cNvSpPr txBox="1"/>
            <p:nvPr/>
          </p:nvSpPr>
          <p:spPr>
            <a:xfrm>
              <a:off x="4798" y="2229"/>
              <a:ext cx="420" cy="212"/>
            </a:xfrm>
            <a:prstGeom prst="rect">
              <a:avLst/>
            </a:prstGeom>
            <a:noFill/>
            <a:ln w="9525">
              <a:noFill/>
            </a:ln>
          </p:spPr>
          <p:txBody>
            <a:bodyPr>
              <a:spAutoFit/>
            </a:bodyPr>
            <a:p>
              <a:pPr>
                <a:spcBef>
                  <a:spcPct val="50000"/>
                </a:spcBef>
              </a:pPr>
              <a:r>
                <a:rPr lang="en-US" altLang="zh-CN" sz="1600" b="1">
                  <a:latin typeface="Tahoma" panose="020B0604030504040204" pitchFamily="34" charset="0"/>
                </a:rPr>
                <a:t>C</a:t>
              </a:r>
              <a:endParaRPr lang="en-US" altLang="zh-CN" sz="1600" b="1">
                <a:latin typeface="Tahoma" panose="020B0604030504040204" pitchFamily="34" charset="0"/>
              </a:endParaRPr>
            </a:p>
          </p:txBody>
        </p:sp>
        <p:sp>
          <p:nvSpPr>
            <p:cNvPr id="72716" name="文本框 72715"/>
            <p:cNvSpPr txBox="1"/>
            <p:nvPr/>
          </p:nvSpPr>
          <p:spPr>
            <a:xfrm>
              <a:off x="4168" y="2229"/>
              <a:ext cx="420" cy="212"/>
            </a:xfrm>
            <a:prstGeom prst="rect">
              <a:avLst/>
            </a:prstGeom>
            <a:noFill/>
            <a:ln w="9525">
              <a:noFill/>
            </a:ln>
          </p:spPr>
          <p:txBody>
            <a:bodyPr>
              <a:spAutoFit/>
            </a:bodyPr>
            <a:p>
              <a:pPr>
                <a:spcBef>
                  <a:spcPct val="50000"/>
                </a:spcBef>
              </a:pPr>
              <a:r>
                <a:rPr lang="en-US" altLang="zh-CN" sz="1600" b="1">
                  <a:latin typeface="Tahoma" panose="020B0604030504040204" pitchFamily="34" charset="0"/>
                </a:rPr>
                <a:t>A</a:t>
              </a:r>
              <a:endParaRPr lang="en-US" altLang="zh-CN" sz="1600" b="1">
                <a:latin typeface="Tahoma" panose="020B0604030504040204" pitchFamily="34" charset="0"/>
              </a:endParaRPr>
            </a:p>
          </p:txBody>
        </p:sp>
        <p:sp>
          <p:nvSpPr>
            <p:cNvPr id="72717" name="文本框 72716"/>
            <p:cNvSpPr txBox="1"/>
            <p:nvPr/>
          </p:nvSpPr>
          <p:spPr>
            <a:xfrm>
              <a:off x="4104" y="2202"/>
              <a:ext cx="568" cy="393"/>
            </a:xfrm>
            <a:prstGeom prst="rect">
              <a:avLst/>
            </a:prstGeom>
            <a:solidFill>
              <a:schemeClr val="hlink"/>
            </a:solidFill>
            <a:ln w="9525">
              <a:noFill/>
            </a:ln>
          </p:spPr>
          <p:txBody>
            <a:bodyPr>
              <a:spAutoFit/>
            </a:bodyPr>
            <a:p>
              <a:pPr>
                <a:spcBef>
                  <a:spcPct val="50000"/>
                </a:spcBef>
              </a:pPr>
              <a:r>
                <a:rPr lang="en-US" altLang="zh-CN" sz="1400" b="1">
                  <a:latin typeface="Tahoma" panose="020B0604030504040204" pitchFamily="34" charset="0"/>
                </a:rPr>
                <a:t>ACTION</a:t>
              </a:r>
              <a:endParaRPr lang="en-US" altLang="zh-CN" sz="1400" b="1">
                <a:latin typeface="Tahoma" panose="020B0604030504040204" pitchFamily="34" charset="0"/>
              </a:endParaRPr>
            </a:p>
            <a:p>
              <a:pPr>
                <a:spcBef>
                  <a:spcPct val="50000"/>
                </a:spcBef>
              </a:pPr>
              <a:r>
                <a:rPr lang="en-US" altLang="zh-CN" sz="1400" b="1">
                  <a:latin typeface="Tahoma" panose="020B0604030504040204" pitchFamily="34" charset="0"/>
                </a:rPr>
                <a:t> （</a:t>
              </a:r>
              <a:r>
                <a:rPr lang="zh-CN" altLang="en-US" sz="1400" b="1" dirty="0">
                  <a:latin typeface="Tahoma" panose="020B0604030504040204" pitchFamily="34" charset="0"/>
                </a:rPr>
                <a:t>处置）</a:t>
              </a:r>
              <a:endParaRPr lang="zh-CN" altLang="en-US" sz="1400" b="1" dirty="0">
                <a:latin typeface="Tahoma" panose="020B0604030504040204" pitchFamily="34" charset="0"/>
              </a:endParaRPr>
            </a:p>
          </p:txBody>
        </p:sp>
        <p:sp>
          <p:nvSpPr>
            <p:cNvPr id="72718" name="文本框 72717"/>
            <p:cNvSpPr txBox="1"/>
            <p:nvPr/>
          </p:nvSpPr>
          <p:spPr>
            <a:xfrm>
              <a:off x="4760" y="2194"/>
              <a:ext cx="528" cy="393"/>
            </a:xfrm>
            <a:prstGeom prst="rect">
              <a:avLst/>
            </a:prstGeom>
            <a:solidFill>
              <a:schemeClr val="hlink"/>
            </a:solidFill>
            <a:ln w="9525">
              <a:noFill/>
            </a:ln>
          </p:spPr>
          <p:txBody>
            <a:bodyPr>
              <a:spAutoFit/>
            </a:bodyPr>
            <a:p>
              <a:pPr>
                <a:spcBef>
                  <a:spcPct val="50000"/>
                </a:spcBef>
              </a:pPr>
              <a:r>
                <a:rPr lang="en-US" altLang="zh-CN" sz="1400" b="1">
                  <a:latin typeface="Tahoma" panose="020B0604030504040204" pitchFamily="34" charset="0"/>
                </a:rPr>
                <a:t>CHECK</a:t>
              </a:r>
              <a:endParaRPr lang="en-US" altLang="zh-CN" sz="1400" b="1">
                <a:latin typeface="Tahoma" panose="020B0604030504040204" pitchFamily="34" charset="0"/>
              </a:endParaRPr>
            </a:p>
            <a:p>
              <a:pPr>
                <a:spcBef>
                  <a:spcPct val="50000"/>
                </a:spcBef>
              </a:pPr>
              <a:r>
                <a:rPr lang="en-US" altLang="zh-CN" sz="1400" b="1">
                  <a:latin typeface="Tahoma" panose="020B0604030504040204" pitchFamily="34" charset="0"/>
                </a:rPr>
                <a:t>（</a:t>
              </a:r>
              <a:r>
                <a:rPr lang="zh-CN" altLang="en-US" sz="1400" b="1" dirty="0">
                  <a:latin typeface="Tahoma" panose="020B0604030504040204" pitchFamily="34" charset="0"/>
                </a:rPr>
                <a:t>确认）</a:t>
              </a:r>
              <a:endParaRPr lang="zh-CN" altLang="en-US" sz="1400" b="1" dirty="0">
                <a:latin typeface="Tahoma" panose="020B060403050404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矩形 74753"/>
          <p:cNvSpPr/>
          <p:nvPr/>
        </p:nvSpPr>
        <p:spPr>
          <a:xfrm>
            <a:off x="250825" y="554038"/>
            <a:ext cx="7129463" cy="579437"/>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74756" name="文本框 74755"/>
          <p:cNvSpPr txBox="1"/>
          <p:nvPr/>
        </p:nvSpPr>
        <p:spPr>
          <a:xfrm>
            <a:off x="539750" y="1201738"/>
            <a:ext cx="3810000" cy="4170362"/>
          </a:xfrm>
          <a:prstGeom prst="rect">
            <a:avLst/>
          </a:prstGeom>
          <a:noFill/>
          <a:ln w="9525">
            <a:noFill/>
          </a:ln>
        </p:spPr>
        <p:txBody>
          <a:bodyPr>
            <a:spAutoFit/>
          </a:bodyPr>
          <a:p>
            <a:pPr>
              <a:spcBef>
                <a:spcPct val="50000"/>
              </a:spcBef>
            </a:pPr>
            <a:r>
              <a:rPr lang="zh-CN" altLang="en-US" sz="3200" b="1" dirty="0">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一、计划（</a:t>
            </a:r>
            <a:r>
              <a:rPr lang="en-US" altLang="zh-CN" sz="3200" b="1">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PLAN）</a:t>
            </a:r>
            <a:endParaRPr lang="en-US" altLang="zh-CN" sz="3200" b="1">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endParaRPr>
          </a:p>
          <a:p>
            <a:pPr>
              <a:lnSpc>
                <a:spcPct val="140000"/>
              </a:lnSpc>
              <a:spcBef>
                <a:spcPct val="50000"/>
              </a:spcBef>
              <a:buClr>
                <a:schemeClr val="hlink"/>
              </a:buClr>
              <a:buFont typeface="Wingdings" panose="05000000000000000000" pitchFamily="2" charset="2"/>
              <a:buChar char="Ø"/>
            </a:pPr>
            <a:r>
              <a:rPr lang="zh-CN" altLang="en-US" sz="2400">
                <a:latin typeface="Tahoma" panose="020B0604030504040204" pitchFamily="34" charset="0"/>
              </a:rPr>
              <a:t> </a:t>
            </a:r>
            <a:r>
              <a:rPr lang="zh-CN" altLang="en-US" sz="2400">
                <a:solidFill>
                  <a:schemeClr val="hlink"/>
                </a:solidFill>
                <a:latin typeface="Tahoma" panose="020B0604030504040204" pitchFamily="34" charset="0"/>
              </a:rPr>
              <a:t> </a:t>
            </a:r>
            <a:r>
              <a:rPr lang="zh-CN" altLang="en-US" sz="2000" dirty="0">
                <a:solidFill>
                  <a:schemeClr val="folHlink"/>
                </a:solidFill>
                <a:latin typeface="Tahoma" panose="020B0604030504040204" pitchFamily="34" charset="0"/>
              </a:rPr>
              <a:t>明确目的；</a:t>
            </a:r>
            <a:endParaRPr lang="zh-CN" altLang="en-US" sz="2000" dirty="0">
              <a:solidFill>
                <a:schemeClr val="folHlink"/>
              </a:solidFill>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solidFill>
                  <a:schemeClr val="folHlink"/>
                </a:solidFill>
                <a:latin typeface="Tahoma" panose="020B0604030504040204" pitchFamily="34" charset="0"/>
              </a:rPr>
              <a:t>   把握现状；</a:t>
            </a:r>
            <a:endParaRPr lang="zh-CN" altLang="en-US" sz="2000" dirty="0">
              <a:solidFill>
                <a:schemeClr val="folHlink"/>
              </a:solidFill>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solidFill>
                  <a:schemeClr val="folHlink"/>
                </a:solidFill>
                <a:latin typeface="Tahoma" panose="020B0604030504040204" pitchFamily="34" charset="0"/>
              </a:rPr>
              <a:t>   设定目标；</a:t>
            </a:r>
            <a:endParaRPr lang="zh-CN" altLang="en-US" sz="2000" dirty="0">
              <a:solidFill>
                <a:schemeClr val="folHlink"/>
              </a:solidFill>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solidFill>
                  <a:schemeClr val="folHlink"/>
                </a:solidFill>
                <a:latin typeface="Tahoma" panose="020B0604030504040204" pitchFamily="34" charset="0"/>
              </a:rPr>
              <a:t>   明确方法；</a:t>
            </a:r>
            <a:endParaRPr lang="zh-CN" altLang="en-US" sz="2000" dirty="0">
              <a:solidFill>
                <a:schemeClr val="folHlink"/>
              </a:solidFill>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solidFill>
                  <a:schemeClr val="folHlink"/>
                </a:solidFill>
                <a:latin typeface="Tahoma" panose="020B0604030504040204" pitchFamily="34" charset="0"/>
              </a:rPr>
              <a:t>   设定项目；</a:t>
            </a:r>
            <a:endParaRPr lang="zh-CN" altLang="en-US" sz="2000" dirty="0">
              <a:solidFill>
                <a:schemeClr val="folHlink"/>
              </a:solidFill>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solidFill>
                  <a:schemeClr val="folHlink"/>
                </a:solidFill>
                <a:latin typeface="Tahoma" panose="020B0604030504040204" pitchFamily="34" charset="0"/>
              </a:rPr>
              <a:t>   预算费用并评价效益。</a:t>
            </a:r>
            <a:endParaRPr lang="zh-CN" altLang="en-US" sz="2000" dirty="0">
              <a:solidFill>
                <a:schemeClr val="folHlink"/>
              </a:solidFill>
              <a:latin typeface="Tahoma" panose="020B0604030504040204" pitchFamily="34" charset="0"/>
            </a:endParaRPr>
          </a:p>
        </p:txBody>
      </p:sp>
      <p:grpSp>
        <p:nvGrpSpPr>
          <p:cNvPr id="74757" name="组合 74756"/>
          <p:cNvGrpSpPr/>
          <p:nvPr/>
        </p:nvGrpSpPr>
        <p:grpSpPr>
          <a:xfrm>
            <a:off x="4572000" y="1778000"/>
            <a:ext cx="4114800" cy="3270250"/>
            <a:chOff x="2904" y="1368"/>
            <a:chExt cx="2592" cy="2472"/>
          </a:xfrm>
        </p:grpSpPr>
        <p:sp>
          <p:nvSpPr>
            <p:cNvPr id="74758" name="椭圆 74757"/>
            <p:cNvSpPr/>
            <p:nvPr/>
          </p:nvSpPr>
          <p:spPr>
            <a:xfrm>
              <a:off x="3168" y="1584"/>
              <a:ext cx="2112" cy="2016"/>
            </a:xfrm>
            <a:prstGeom prst="ellipse">
              <a:avLst/>
            </a:prstGeom>
            <a:noFill/>
            <a:ln w="9525" cap="flat" cmpd="sng">
              <a:solidFill>
                <a:schemeClr val="tx1"/>
              </a:solidFill>
              <a:prstDash val="solid"/>
              <a:miter/>
              <a:headEnd type="none" w="med" len="med"/>
              <a:tailEnd type="none" w="med" len="med"/>
            </a:ln>
          </p:spPr>
          <p:txBody>
            <a:bodyPr/>
            <a:p>
              <a:endParaRPr lang="zh-CN" altLang="en-US"/>
            </a:p>
          </p:txBody>
        </p:sp>
        <p:sp>
          <p:nvSpPr>
            <p:cNvPr id="74759" name="椭圆 74758"/>
            <p:cNvSpPr/>
            <p:nvPr/>
          </p:nvSpPr>
          <p:spPr>
            <a:xfrm>
              <a:off x="2904" y="1368"/>
              <a:ext cx="2592" cy="2448"/>
            </a:xfrm>
            <a:prstGeom prst="ellipse">
              <a:avLst/>
            </a:prstGeom>
            <a:noFill/>
            <a:ln w="9525" cap="flat" cmpd="sng">
              <a:solidFill>
                <a:schemeClr val="tx1"/>
              </a:solidFill>
              <a:prstDash val="solid"/>
              <a:miter/>
              <a:headEnd type="none" w="med" len="med"/>
              <a:tailEnd type="none" w="med" len="med"/>
            </a:ln>
          </p:spPr>
          <p:txBody>
            <a:bodyPr/>
            <a:p>
              <a:endParaRPr lang="zh-CN" altLang="en-US"/>
            </a:p>
          </p:txBody>
        </p:sp>
        <p:sp>
          <p:nvSpPr>
            <p:cNvPr id="74760" name="直接连接符 74759"/>
            <p:cNvSpPr/>
            <p:nvPr/>
          </p:nvSpPr>
          <p:spPr>
            <a:xfrm>
              <a:off x="2904" y="2592"/>
              <a:ext cx="2576" cy="0"/>
            </a:xfrm>
            <a:prstGeom prst="line">
              <a:avLst/>
            </a:prstGeom>
            <a:ln w="9525" cap="flat" cmpd="sng">
              <a:solidFill>
                <a:schemeClr val="tx1"/>
              </a:solidFill>
              <a:prstDash val="solid"/>
              <a:miter/>
              <a:headEnd type="none" w="med" len="med"/>
              <a:tailEnd type="none" w="med" len="med"/>
            </a:ln>
          </p:spPr>
        </p:sp>
        <p:sp>
          <p:nvSpPr>
            <p:cNvPr id="74761" name="直接连接符 74760"/>
            <p:cNvSpPr/>
            <p:nvPr/>
          </p:nvSpPr>
          <p:spPr>
            <a:xfrm>
              <a:off x="4224" y="2592"/>
              <a:ext cx="0" cy="1248"/>
            </a:xfrm>
            <a:prstGeom prst="line">
              <a:avLst/>
            </a:prstGeom>
            <a:ln w="9525" cap="flat" cmpd="sng">
              <a:solidFill>
                <a:schemeClr val="tx1"/>
              </a:solidFill>
              <a:prstDash val="solid"/>
              <a:miter/>
              <a:headEnd type="none" w="med" len="med"/>
              <a:tailEnd type="none" w="med" len="med"/>
            </a:ln>
          </p:spPr>
        </p:sp>
        <p:sp>
          <p:nvSpPr>
            <p:cNvPr id="74762" name="直接连接符 74761"/>
            <p:cNvSpPr/>
            <p:nvPr/>
          </p:nvSpPr>
          <p:spPr>
            <a:xfrm flipV="1">
              <a:off x="4224" y="1776"/>
              <a:ext cx="960" cy="816"/>
            </a:xfrm>
            <a:prstGeom prst="line">
              <a:avLst/>
            </a:prstGeom>
            <a:ln w="9525" cap="flat" cmpd="sng">
              <a:solidFill>
                <a:schemeClr val="tx1"/>
              </a:solidFill>
              <a:prstDash val="solid"/>
              <a:miter/>
              <a:headEnd type="none" w="med" len="med"/>
              <a:tailEnd type="none" w="med" len="med"/>
            </a:ln>
          </p:spPr>
        </p:sp>
        <p:sp>
          <p:nvSpPr>
            <p:cNvPr id="74763" name="直接连接符 74762"/>
            <p:cNvSpPr/>
            <p:nvPr/>
          </p:nvSpPr>
          <p:spPr>
            <a:xfrm flipV="1">
              <a:off x="4224" y="1584"/>
              <a:ext cx="0" cy="1008"/>
            </a:xfrm>
            <a:prstGeom prst="line">
              <a:avLst/>
            </a:prstGeom>
            <a:ln w="9525" cap="flat" cmpd="sng">
              <a:solidFill>
                <a:schemeClr val="tx1"/>
              </a:solidFill>
              <a:prstDash val="solid"/>
              <a:miter/>
              <a:headEnd type="none" w="med" len="med"/>
              <a:tailEnd type="none" w="med" len="med"/>
            </a:ln>
          </p:spPr>
        </p:sp>
        <p:sp>
          <p:nvSpPr>
            <p:cNvPr id="74764" name="直接连接符 74763"/>
            <p:cNvSpPr/>
            <p:nvPr/>
          </p:nvSpPr>
          <p:spPr>
            <a:xfrm flipH="1" flipV="1">
              <a:off x="3792" y="1680"/>
              <a:ext cx="432" cy="912"/>
            </a:xfrm>
            <a:prstGeom prst="line">
              <a:avLst/>
            </a:prstGeom>
            <a:ln w="9525" cap="flat" cmpd="sng">
              <a:solidFill>
                <a:schemeClr val="tx1"/>
              </a:solidFill>
              <a:prstDash val="solid"/>
              <a:miter/>
              <a:headEnd type="none" w="med" len="med"/>
              <a:tailEnd type="none" w="med" len="med"/>
            </a:ln>
          </p:spPr>
        </p:sp>
        <p:sp>
          <p:nvSpPr>
            <p:cNvPr id="74765" name="直接连接符 74764"/>
            <p:cNvSpPr/>
            <p:nvPr/>
          </p:nvSpPr>
          <p:spPr>
            <a:xfrm flipH="1" flipV="1">
              <a:off x="3456" y="1920"/>
              <a:ext cx="768" cy="672"/>
            </a:xfrm>
            <a:prstGeom prst="line">
              <a:avLst/>
            </a:prstGeom>
            <a:ln w="9525" cap="flat" cmpd="sng">
              <a:solidFill>
                <a:schemeClr val="tx1"/>
              </a:solidFill>
              <a:prstDash val="solid"/>
              <a:miter/>
              <a:headEnd type="none" w="med" len="med"/>
              <a:tailEnd type="none" w="med" len="med"/>
            </a:ln>
          </p:spPr>
        </p:sp>
        <p:sp>
          <p:nvSpPr>
            <p:cNvPr id="74766" name="直接连接符 74765"/>
            <p:cNvSpPr/>
            <p:nvPr/>
          </p:nvSpPr>
          <p:spPr>
            <a:xfrm flipH="1" flipV="1">
              <a:off x="3264" y="2208"/>
              <a:ext cx="960" cy="384"/>
            </a:xfrm>
            <a:prstGeom prst="line">
              <a:avLst/>
            </a:prstGeom>
            <a:ln w="9525" cap="flat" cmpd="sng">
              <a:solidFill>
                <a:schemeClr val="tx1"/>
              </a:solidFill>
              <a:prstDash val="solid"/>
              <a:miter/>
              <a:headEnd type="none" w="med" len="med"/>
              <a:tailEnd type="none" w="med" len="med"/>
            </a:ln>
          </p:spPr>
        </p:sp>
        <p:sp>
          <p:nvSpPr>
            <p:cNvPr id="74767" name="直接连接符 74766"/>
            <p:cNvSpPr/>
            <p:nvPr/>
          </p:nvSpPr>
          <p:spPr>
            <a:xfrm flipV="1">
              <a:off x="4224" y="1680"/>
              <a:ext cx="432" cy="912"/>
            </a:xfrm>
            <a:prstGeom prst="line">
              <a:avLst/>
            </a:prstGeom>
            <a:ln w="9525" cap="flat" cmpd="sng">
              <a:solidFill>
                <a:schemeClr val="tx1"/>
              </a:solidFill>
              <a:prstDash val="solid"/>
              <a:miter/>
              <a:headEnd type="none" w="med" len="med"/>
              <a:tailEnd type="none" w="med" len="med"/>
            </a:ln>
          </p:spPr>
        </p:sp>
        <p:sp>
          <p:nvSpPr>
            <p:cNvPr id="74768" name="文本框 74767"/>
            <p:cNvSpPr txBox="1"/>
            <p:nvPr/>
          </p:nvSpPr>
          <p:spPr>
            <a:xfrm rot="20100000">
              <a:off x="3600" y="1440"/>
              <a:ext cx="480" cy="212"/>
            </a:xfrm>
            <a:prstGeom prst="rect">
              <a:avLst/>
            </a:prstGeom>
            <a:noFill/>
            <a:ln w="9525">
              <a:noFill/>
            </a:ln>
          </p:spPr>
          <p:txBody>
            <a:bodyPr>
              <a:spAutoFit/>
            </a:bodyPr>
            <a:p>
              <a:pPr>
                <a:spcBef>
                  <a:spcPct val="50000"/>
                </a:spcBef>
              </a:pPr>
              <a:r>
                <a:rPr lang="en-US" altLang="zh-CN" sz="1600" b="1">
                  <a:latin typeface="Tahoma" panose="020B0604030504040204" pitchFamily="34" charset="0"/>
                </a:rPr>
                <a:t>P</a:t>
              </a:r>
              <a:r>
                <a:rPr lang="zh-CN" altLang="en-US" sz="1600" b="1" dirty="0">
                  <a:latin typeface="Tahoma" panose="020B0604030504040204" pitchFamily="34" charset="0"/>
                </a:rPr>
                <a:t>计划</a:t>
              </a:r>
              <a:endParaRPr lang="zh-CN" altLang="en-US" sz="1600" b="1" dirty="0">
                <a:latin typeface="Tahoma" panose="020B0604030504040204" pitchFamily="34" charset="0"/>
              </a:endParaRPr>
            </a:p>
          </p:txBody>
        </p:sp>
        <p:sp>
          <p:nvSpPr>
            <p:cNvPr id="74769" name="文本框 74768"/>
            <p:cNvSpPr txBox="1"/>
            <p:nvPr/>
          </p:nvSpPr>
          <p:spPr>
            <a:xfrm>
              <a:off x="3216" y="2400"/>
              <a:ext cx="624" cy="173"/>
            </a:xfrm>
            <a:prstGeom prst="rect">
              <a:avLst/>
            </a:prstGeom>
            <a:noFill/>
            <a:ln w="9525">
              <a:noFill/>
            </a:ln>
          </p:spPr>
          <p:txBody>
            <a:bodyPr>
              <a:spAutoFit/>
            </a:bodyPr>
            <a:p>
              <a:pPr>
                <a:spcBef>
                  <a:spcPct val="50000"/>
                </a:spcBef>
              </a:pPr>
              <a:r>
                <a:rPr lang="zh-CN" altLang="en-US" sz="1200" dirty="0">
                  <a:solidFill>
                    <a:schemeClr val="hlink"/>
                  </a:solidFill>
                  <a:latin typeface="Tahoma" panose="020B0604030504040204" pitchFamily="34" charset="0"/>
                </a:rPr>
                <a:t>目的必要性</a:t>
              </a:r>
              <a:endParaRPr lang="zh-CN" altLang="en-US" sz="1200" dirty="0">
                <a:solidFill>
                  <a:schemeClr val="hlink"/>
                </a:solidFill>
                <a:latin typeface="Tahoma" panose="020B0604030504040204" pitchFamily="34" charset="0"/>
              </a:endParaRPr>
            </a:p>
          </p:txBody>
        </p:sp>
        <p:sp>
          <p:nvSpPr>
            <p:cNvPr id="74770" name="文本框 74769"/>
            <p:cNvSpPr txBox="1"/>
            <p:nvPr/>
          </p:nvSpPr>
          <p:spPr>
            <a:xfrm rot="1800000">
              <a:off x="3312" y="2112"/>
              <a:ext cx="528" cy="173"/>
            </a:xfrm>
            <a:prstGeom prst="rect">
              <a:avLst/>
            </a:prstGeom>
            <a:noFill/>
            <a:ln w="9525">
              <a:noFill/>
            </a:ln>
          </p:spPr>
          <p:txBody>
            <a:bodyPr>
              <a:spAutoFit/>
            </a:bodyPr>
            <a:p>
              <a:pPr>
                <a:spcBef>
                  <a:spcPct val="50000"/>
                </a:spcBef>
              </a:pPr>
              <a:r>
                <a:rPr lang="zh-CN" altLang="en-US" sz="1200" dirty="0">
                  <a:solidFill>
                    <a:schemeClr val="hlink"/>
                  </a:solidFill>
                  <a:latin typeface="Tahoma" panose="020B0604030504040204" pitchFamily="34" charset="0"/>
                </a:rPr>
                <a:t>现状把握</a:t>
              </a:r>
              <a:endParaRPr lang="zh-CN" altLang="en-US" sz="1200" dirty="0">
                <a:solidFill>
                  <a:schemeClr val="hlink"/>
                </a:solidFill>
                <a:latin typeface="Tahoma" panose="020B0604030504040204" pitchFamily="34" charset="0"/>
              </a:endParaRPr>
            </a:p>
          </p:txBody>
        </p:sp>
        <p:sp>
          <p:nvSpPr>
            <p:cNvPr id="74771" name="文本框 74770"/>
            <p:cNvSpPr txBox="1"/>
            <p:nvPr/>
          </p:nvSpPr>
          <p:spPr>
            <a:xfrm rot="19800000">
              <a:off x="3657" y="1776"/>
              <a:ext cx="231" cy="480"/>
            </a:xfrm>
            <a:prstGeom prst="rect">
              <a:avLst/>
            </a:prstGeom>
            <a:noFill/>
            <a:ln w="9525">
              <a:noFill/>
            </a:ln>
          </p:spPr>
          <p:txBody>
            <a:bodyPr vert="eaVert">
              <a:spAutoFit/>
            </a:bodyPr>
            <a:p>
              <a:pPr>
                <a:spcBef>
                  <a:spcPct val="50000"/>
                </a:spcBef>
              </a:pPr>
              <a:r>
                <a:rPr lang="zh-CN" altLang="en-US" sz="1200" dirty="0">
                  <a:solidFill>
                    <a:schemeClr val="hlink"/>
                  </a:solidFill>
                  <a:latin typeface="Tahoma" panose="020B0604030504040204" pitchFamily="34" charset="0"/>
                </a:rPr>
                <a:t>设定目标</a:t>
              </a:r>
              <a:endParaRPr lang="zh-CN" altLang="en-US" sz="1200" dirty="0">
                <a:solidFill>
                  <a:schemeClr val="hlink"/>
                </a:solidFill>
                <a:latin typeface="Tahoma" panose="020B0604030504040204" pitchFamily="34" charset="0"/>
              </a:endParaRPr>
            </a:p>
          </p:txBody>
        </p:sp>
        <p:sp>
          <p:nvSpPr>
            <p:cNvPr id="74772" name="文本框 74771"/>
            <p:cNvSpPr txBox="1"/>
            <p:nvPr/>
          </p:nvSpPr>
          <p:spPr>
            <a:xfrm>
              <a:off x="3993" y="1680"/>
              <a:ext cx="231" cy="480"/>
            </a:xfrm>
            <a:prstGeom prst="rect">
              <a:avLst/>
            </a:prstGeom>
            <a:noFill/>
            <a:ln w="9525">
              <a:noFill/>
            </a:ln>
          </p:spPr>
          <p:txBody>
            <a:bodyPr vert="eaVert">
              <a:spAutoFit/>
            </a:bodyPr>
            <a:p>
              <a:pPr>
                <a:spcBef>
                  <a:spcPct val="50000"/>
                </a:spcBef>
              </a:pPr>
              <a:r>
                <a:rPr lang="zh-CN" altLang="en-US" sz="1200" dirty="0">
                  <a:solidFill>
                    <a:schemeClr val="hlink"/>
                  </a:solidFill>
                  <a:latin typeface="Tahoma" panose="020B0604030504040204" pitchFamily="34" charset="0"/>
                </a:rPr>
                <a:t>明确方法</a:t>
              </a:r>
              <a:endParaRPr lang="zh-CN" altLang="en-US" sz="1200" dirty="0">
                <a:solidFill>
                  <a:schemeClr val="hlink"/>
                </a:solidFill>
                <a:latin typeface="Tahoma" panose="020B0604030504040204" pitchFamily="34" charset="0"/>
              </a:endParaRPr>
            </a:p>
          </p:txBody>
        </p:sp>
        <p:sp>
          <p:nvSpPr>
            <p:cNvPr id="74773" name="文本框 74772"/>
            <p:cNvSpPr txBox="1"/>
            <p:nvPr/>
          </p:nvSpPr>
          <p:spPr>
            <a:xfrm>
              <a:off x="4272" y="1680"/>
              <a:ext cx="231" cy="528"/>
            </a:xfrm>
            <a:prstGeom prst="rect">
              <a:avLst/>
            </a:prstGeom>
            <a:noFill/>
            <a:ln w="9525">
              <a:noFill/>
            </a:ln>
          </p:spPr>
          <p:txBody>
            <a:bodyPr vert="eaVert">
              <a:spAutoFit/>
            </a:bodyPr>
            <a:p>
              <a:pPr>
                <a:spcBef>
                  <a:spcPct val="50000"/>
                </a:spcBef>
              </a:pPr>
              <a:r>
                <a:rPr lang="zh-CN" altLang="en-US" sz="1200" dirty="0">
                  <a:solidFill>
                    <a:schemeClr val="hlink"/>
                  </a:solidFill>
                  <a:latin typeface="Tahoma" panose="020B0604030504040204" pitchFamily="34" charset="0"/>
                </a:rPr>
                <a:t>设定项目</a:t>
              </a:r>
              <a:endParaRPr lang="zh-CN" altLang="en-US" sz="1200" dirty="0">
                <a:solidFill>
                  <a:schemeClr val="hlink"/>
                </a:solidFill>
                <a:latin typeface="Tahoma" panose="020B0604030504040204" pitchFamily="34" charset="0"/>
              </a:endParaRPr>
            </a:p>
          </p:txBody>
        </p:sp>
        <p:sp>
          <p:nvSpPr>
            <p:cNvPr id="74774" name="文本框 74773"/>
            <p:cNvSpPr txBox="1"/>
            <p:nvPr/>
          </p:nvSpPr>
          <p:spPr>
            <a:xfrm rot="2700000">
              <a:off x="4532" y="1747"/>
              <a:ext cx="231" cy="768"/>
            </a:xfrm>
            <a:prstGeom prst="rect">
              <a:avLst/>
            </a:prstGeom>
            <a:noFill/>
            <a:ln w="9525">
              <a:noFill/>
            </a:ln>
          </p:spPr>
          <p:txBody>
            <a:bodyPr vert="eaVert">
              <a:spAutoFit/>
            </a:bodyPr>
            <a:p>
              <a:pPr>
                <a:spcBef>
                  <a:spcPct val="50000"/>
                </a:spcBef>
              </a:pPr>
              <a:r>
                <a:rPr lang="zh-CN" altLang="en-US" sz="1200" dirty="0">
                  <a:solidFill>
                    <a:schemeClr val="hlink"/>
                  </a:solidFill>
                  <a:latin typeface="Tahoma" panose="020B0604030504040204" pitchFamily="34" charset="0"/>
                </a:rPr>
                <a:t>预算及评估收益</a:t>
              </a:r>
              <a:endParaRPr lang="zh-CN" altLang="en-US" sz="1200" dirty="0">
                <a:solidFill>
                  <a:schemeClr val="hlink"/>
                </a:solidFill>
                <a:latin typeface="Tahoma" panose="020B0604030504040204" pitchFamily="34" charset="0"/>
              </a:endParaRPr>
            </a:p>
          </p:txBody>
        </p:sp>
        <p:sp>
          <p:nvSpPr>
            <p:cNvPr id="74775" name="文本框 74774"/>
            <p:cNvSpPr txBox="1"/>
            <p:nvPr/>
          </p:nvSpPr>
          <p:spPr>
            <a:xfrm>
              <a:off x="4752" y="2256"/>
              <a:ext cx="336" cy="288"/>
            </a:xfrm>
            <a:prstGeom prst="rect">
              <a:avLst/>
            </a:prstGeom>
            <a:noFill/>
            <a:ln w="9525">
              <a:noFill/>
            </a:ln>
          </p:spPr>
          <p:txBody>
            <a:bodyPr>
              <a:spAutoFit/>
            </a:bodyPr>
            <a:p>
              <a:pPr>
                <a:spcBef>
                  <a:spcPct val="50000"/>
                </a:spcBef>
              </a:pPr>
              <a:r>
                <a:rPr lang="en-US" altLang="zh-CN" sz="2400" b="1">
                  <a:latin typeface="Tahoma" panose="020B0604030504040204" pitchFamily="34" charset="0"/>
                </a:rPr>
                <a:t>D</a:t>
              </a:r>
              <a:endParaRPr lang="en-US" altLang="zh-CN" sz="2400" b="1">
                <a:latin typeface="Tahoma" panose="020B0604030504040204" pitchFamily="34" charset="0"/>
              </a:endParaRPr>
            </a:p>
          </p:txBody>
        </p:sp>
        <p:sp>
          <p:nvSpPr>
            <p:cNvPr id="74776" name="文本框 74775"/>
            <p:cNvSpPr txBox="1"/>
            <p:nvPr/>
          </p:nvSpPr>
          <p:spPr>
            <a:xfrm>
              <a:off x="3696" y="2880"/>
              <a:ext cx="336" cy="288"/>
            </a:xfrm>
            <a:prstGeom prst="rect">
              <a:avLst/>
            </a:prstGeom>
            <a:noFill/>
            <a:ln w="9525">
              <a:noFill/>
            </a:ln>
          </p:spPr>
          <p:txBody>
            <a:bodyPr>
              <a:spAutoFit/>
            </a:bodyPr>
            <a:p>
              <a:pPr>
                <a:spcBef>
                  <a:spcPct val="50000"/>
                </a:spcBef>
              </a:pPr>
              <a:r>
                <a:rPr lang="en-US" altLang="zh-CN" sz="2400" b="1">
                  <a:latin typeface="Tahoma" panose="020B0604030504040204" pitchFamily="34" charset="0"/>
                </a:rPr>
                <a:t>A</a:t>
              </a:r>
              <a:endParaRPr lang="en-US" altLang="zh-CN" sz="2400" b="1">
                <a:latin typeface="Tahoma" panose="020B0604030504040204" pitchFamily="34" charset="0"/>
              </a:endParaRPr>
            </a:p>
          </p:txBody>
        </p:sp>
        <p:sp>
          <p:nvSpPr>
            <p:cNvPr id="74777" name="文本框 74776"/>
            <p:cNvSpPr txBox="1"/>
            <p:nvPr/>
          </p:nvSpPr>
          <p:spPr>
            <a:xfrm>
              <a:off x="4560" y="2880"/>
              <a:ext cx="336" cy="288"/>
            </a:xfrm>
            <a:prstGeom prst="rect">
              <a:avLst/>
            </a:prstGeom>
            <a:noFill/>
            <a:ln w="9525">
              <a:noFill/>
            </a:ln>
          </p:spPr>
          <p:txBody>
            <a:bodyPr>
              <a:spAutoFit/>
            </a:bodyPr>
            <a:p>
              <a:pPr>
                <a:spcBef>
                  <a:spcPct val="50000"/>
                </a:spcBef>
              </a:pPr>
              <a:r>
                <a:rPr lang="en-US" altLang="zh-CN" sz="2400" b="1">
                  <a:latin typeface="Tahoma" panose="020B0604030504040204" pitchFamily="34" charset="0"/>
                </a:rPr>
                <a:t>C</a:t>
              </a:r>
              <a:endParaRPr lang="en-US" altLang="zh-CN" sz="2400" b="1">
                <a:latin typeface="Tahoma" panose="020B060403050404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矩形 76801"/>
          <p:cNvSpPr/>
          <p:nvPr/>
        </p:nvSpPr>
        <p:spPr>
          <a:xfrm>
            <a:off x="395288" y="625475"/>
            <a:ext cx="7367587" cy="579438"/>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76804" name="文本框 76803"/>
          <p:cNvSpPr txBox="1"/>
          <p:nvPr/>
        </p:nvSpPr>
        <p:spPr>
          <a:xfrm>
            <a:off x="611188" y="1201738"/>
            <a:ext cx="7924800" cy="4292600"/>
          </a:xfrm>
          <a:prstGeom prst="rect">
            <a:avLst/>
          </a:prstGeom>
          <a:noFill/>
          <a:ln w="9525">
            <a:noFill/>
          </a:ln>
        </p:spPr>
        <p:txBody>
          <a:bodyPr>
            <a:spAutoFit/>
          </a:bodyPr>
          <a:p>
            <a:pPr>
              <a:spcBef>
                <a:spcPct val="50000"/>
              </a:spcBef>
            </a:pPr>
            <a:r>
              <a:rPr lang="zh-CN" altLang="en-US" sz="3200" b="1" dirty="0">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二、实施（</a:t>
            </a:r>
            <a:r>
              <a:rPr lang="en-US" altLang="zh-CN" sz="3200" b="1">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DO）</a:t>
            </a:r>
            <a:r>
              <a:rPr lang="en-US" altLang="zh-CN" sz="3200" b="1">
                <a:effectLst>
                  <a:outerShdw blurRad="38100" dist="38100" dir="2700000">
                    <a:srgbClr val="FFFFFF"/>
                  </a:outerShdw>
                </a:effectLst>
                <a:latin typeface="Arial" panose="020B0604020202020204" pitchFamily="34" charset="0"/>
                <a:ea typeface="隶书" panose="02010509060101010101" pitchFamily="49" charset="-122"/>
              </a:rPr>
              <a:t>——</a:t>
            </a:r>
            <a:r>
              <a:rPr lang="zh-CN" altLang="en-US" sz="3200" b="1" dirty="0">
                <a:effectLst>
                  <a:outerShdw blurRad="38100" dist="38100" dir="2700000">
                    <a:srgbClr val="FFFFFF"/>
                  </a:outerShdw>
                </a:effectLst>
                <a:latin typeface="隶书" panose="02010509060101010101" pitchFamily="49" charset="-122"/>
                <a:ea typeface="隶书" panose="02010509060101010101" pitchFamily="49" charset="-122"/>
              </a:rPr>
              <a:t>按计划日程实施</a:t>
            </a:r>
            <a:endParaRPr lang="zh-CN" altLang="en-US" sz="3200" b="1" dirty="0">
              <a:effectLst>
                <a:outerShdw blurRad="38100" dist="38100" dir="2700000">
                  <a:srgbClr val="FFFFFF"/>
                </a:outerShdw>
              </a:effectLst>
              <a:latin typeface="隶书" panose="02010509060101010101" pitchFamily="49" charset="-122"/>
              <a:ea typeface="隶书" panose="02010509060101010101" pitchFamily="49" charset="-122"/>
            </a:endParaRPr>
          </a:p>
          <a:p>
            <a:pPr>
              <a:lnSpc>
                <a:spcPct val="140000"/>
              </a:lnSpc>
              <a:spcBef>
                <a:spcPct val="50000"/>
              </a:spcBef>
              <a:buClr>
                <a:schemeClr val="hlink"/>
              </a:buClr>
              <a:buFont typeface="Wingdings" panose="05000000000000000000" pitchFamily="2" charset="2"/>
              <a:buChar char="Ø"/>
            </a:pPr>
            <a:r>
              <a:rPr lang="zh-CN" altLang="en-US" sz="2400" dirty="0">
                <a:latin typeface="Tahoma" panose="020B0604030504040204" pitchFamily="34" charset="0"/>
              </a:rPr>
              <a:t> </a:t>
            </a:r>
            <a:r>
              <a:rPr lang="zh-CN" altLang="en-US" sz="2400" dirty="0">
                <a:solidFill>
                  <a:schemeClr val="hlink"/>
                </a:solidFill>
                <a:latin typeface="Tahoma" panose="020B0604030504040204" pitchFamily="34" charset="0"/>
              </a:rPr>
              <a:t> </a:t>
            </a:r>
            <a:r>
              <a:rPr lang="zh-CN" altLang="en-US" sz="2000" dirty="0">
                <a:latin typeface="Tahoma" panose="020B0604030504040204" pitchFamily="34" charset="0"/>
              </a:rPr>
              <a:t>对该项管理活动的相关人员</a:t>
            </a:r>
            <a:r>
              <a:rPr lang="zh-CN" altLang="en-US" sz="2000" dirty="0">
                <a:solidFill>
                  <a:schemeClr val="folHlink"/>
                </a:solidFill>
                <a:latin typeface="Tahoma" panose="020B0604030504040204" pitchFamily="34" charset="0"/>
              </a:rPr>
              <a:t>实施教育</a:t>
            </a:r>
            <a:r>
              <a:rPr lang="zh-CN" altLang="en-US" sz="2000" dirty="0">
                <a:latin typeface="Tahoma" panose="020B0604030504040204" pitchFamily="34" charset="0"/>
              </a:rPr>
              <a:t>，尤其是与基层一线有关的人员及班组长。教育内容就是整个计划及在计划过程中做成的典型事例的教育资料内容；</a:t>
            </a:r>
            <a:endParaRPr lang="zh-CN" altLang="en-US" sz="2000" dirty="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按计划中的组织将管理</a:t>
            </a:r>
            <a:r>
              <a:rPr lang="zh-CN" altLang="en-US" sz="2000" dirty="0">
                <a:solidFill>
                  <a:schemeClr val="folHlink"/>
                </a:solidFill>
                <a:latin typeface="Tahoma" panose="020B0604030504040204" pitchFamily="34" charset="0"/>
              </a:rPr>
              <a:t>活动分担</a:t>
            </a:r>
            <a:r>
              <a:rPr lang="zh-CN" altLang="en-US" sz="2000" dirty="0">
                <a:latin typeface="Tahoma" panose="020B0604030504040204" pitchFamily="34" charset="0"/>
              </a:rPr>
              <a:t>，有时按项目分担，有时按区域分担。</a:t>
            </a:r>
            <a:endParaRPr lang="zh-CN" altLang="en-US" sz="2000" dirty="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全员参与</a:t>
            </a:r>
            <a:r>
              <a:rPr lang="zh-CN" altLang="en-US" sz="2000" dirty="0">
                <a:solidFill>
                  <a:schemeClr val="folHlink"/>
                </a:solidFill>
                <a:latin typeface="Tahoma" panose="020B0604030504040204" pitchFamily="34" charset="0"/>
              </a:rPr>
              <a:t>改善提案</a:t>
            </a:r>
            <a:r>
              <a:rPr lang="zh-CN" altLang="en-US" sz="2000" dirty="0">
                <a:latin typeface="Tahoma" panose="020B0604030504040204" pitchFamily="34" charset="0"/>
              </a:rPr>
              <a:t>；</a:t>
            </a:r>
            <a:endParaRPr lang="zh-CN" altLang="en-US" sz="2000" dirty="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改善提案提出后，经有经验的、有管理权限的人</a:t>
            </a:r>
            <a:r>
              <a:rPr lang="zh-CN" altLang="en-US" sz="2000" dirty="0">
                <a:solidFill>
                  <a:schemeClr val="folHlink"/>
                </a:solidFill>
                <a:latin typeface="Tahoma" panose="020B0604030504040204" pitchFamily="34" charset="0"/>
              </a:rPr>
              <a:t>认可</a:t>
            </a:r>
            <a:r>
              <a:rPr lang="zh-CN" altLang="en-US" sz="2000" dirty="0">
                <a:latin typeface="Tahoma" panose="020B0604030504040204" pitchFamily="34" charset="0"/>
              </a:rPr>
              <a:t>后</a:t>
            </a:r>
            <a:r>
              <a:rPr lang="zh-CN" altLang="en-US" sz="2000" dirty="0">
                <a:solidFill>
                  <a:schemeClr val="folHlink"/>
                </a:solidFill>
                <a:latin typeface="Tahoma" panose="020B0604030504040204" pitchFamily="34" charset="0"/>
              </a:rPr>
              <a:t>实施</a:t>
            </a:r>
            <a:r>
              <a:rPr lang="zh-CN" altLang="en-US" sz="2000" dirty="0">
                <a:latin typeface="Tahoma" panose="020B0604030504040204" pitchFamily="34" charset="0"/>
              </a:rPr>
              <a:t>。</a:t>
            </a:r>
            <a:endParaRPr lang="zh-CN" altLang="en-US" sz="2000" dirty="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矩形 78849"/>
          <p:cNvSpPr/>
          <p:nvPr/>
        </p:nvSpPr>
        <p:spPr>
          <a:xfrm>
            <a:off x="250825" y="625475"/>
            <a:ext cx="7296150" cy="579438"/>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78852" name="文本框 78851"/>
          <p:cNvSpPr txBox="1"/>
          <p:nvPr/>
        </p:nvSpPr>
        <p:spPr>
          <a:xfrm>
            <a:off x="539750" y="1489075"/>
            <a:ext cx="8153400" cy="3438525"/>
          </a:xfrm>
          <a:prstGeom prst="rect">
            <a:avLst/>
          </a:prstGeom>
          <a:noFill/>
          <a:ln w="9525">
            <a:noFill/>
          </a:ln>
        </p:spPr>
        <p:txBody>
          <a:bodyPr>
            <a:spAutoFit/>
          </a:bodyPr>
          <a:p>
            <a:pPr>
              <a:spcBef>
                <a:spcPct val="50000"/>
              </a:spcBef>
            </a:pPr>
            <a:r>
              <a:rPr lang="zh-CN" altLang="en-US" sz="3200" b="1" dirty="0">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三、确认（</a:t>
            </a:r>
            <a:r>
              <a:rPr lang="en-US" altLang="zh-CN" sz="3200" b="1">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CHECK）</a:t>
            </a:r>
            <a:endParaRPr lang="zh-CN" altLang="en-US" sz="3200" b="1">
              <a:effectLst>
                <a:outerShdw blurRad="38100" dist="38100" dir="2700000">
                  <a:srgbClr val="FFFFFF"/>
                </a:outerShdw>
              </a:effectLst>
              <a:latin typeface="Arial" panose="020B0604020202020204" pitchFamily="34" charset="0"/>
              <a:ea typeface="隶书" panose="02010509060101010101" pitchFamily="49" charset="-122"/>
            </a:endParaRPr>
          </a:p>
          <a:p>
            <a:pPr>
              <a:lnSpc>
                <a:spcPct val="140000"/>
              </a:lnSpc>
              <a:spcBef>
                <a:spcPct val="50000"/>
              </a:spcBef>
              <a:buClr>
                <a:schemeClr val="hlink"/>
              </a:buClr>
              <a:buFont typeface="Wingdings" panose="05000000000000000000" pitchFamily="2" charset="2"/>
              <a:buChar char="Ø"/>
            </a:pPr>
            <a:r>
              <a:rPr lang="zh-CN" altLang="en-US" sz="2400">
                <a:latin typeface="Tahoma" panose="020B0604030504040204" pitchFamily="34" charset="0"/>
              </a:rPr>
              <a:t> </a:t>
            </a:r>
            <a:r>
              <a:rPr lang="zh-CN" altLang="en-US" sz="2400">
                <a:solidFill>
                  <a:schemeClr val="hlink"/>
                </a:solidFill>
                <a:latin typeface="Tahoma" panose="020B0604030504040204" pitchFamily="34" charset="0"/>
              </a:rPr>
              <a:t> </a:t>
            </a:r>
            <a:r>
              <a:rPr lang="zh-CN" altLang="en-US" sz="2000" dirty="0">
                <a:solidFill>
                  <a:schemeClr val="folHlink"/>
                </a:solidFill>
                <a:latin typeface="Tahoma" panose="020B0604030504040204" pitchFamily="34" charset="0"/>
              </a:rPr>
              <a:t>确认</a:t>
            </a:r>
            <a:r>
              <a:rPr lang="zh-CN" altLang="en-US" sz="2000" dirty="0">
                <a:latin typeface="Tahoma" panose="020B0604030504040204" pitchFamily="34" charset="0"/>
              </a:rPr>
              <a:t>是否按计划日程</a:t>
            </a:r>
            <a:r>
              <a:rPr lang="zh-CN" altLang="en-US" sz="2000" dirty="0">
                <a:solidFill>
                  <a:schemeClr val="folHlink"/>
                </a:solidFill>
                <a:latin typeface="Tahoma" panose="020B0604030504040204" pitchFamily="34" charset="0"/>
              </a:rPr>
              <a:t>实施</a:t>
            </a:r>
            <a:r>
              <a:rPr lang="zh-CN" altLang="en-US" sz="2000" dirty="0">
                <a:latin typeface="Tahoma" panose="020B0604030504040204" pitchFamily="34" charset="0"/>
              </a:rPr>
              <a:t>；</a:t>
            </a:r>
            <a:endParaRPr lang="en-US" altLang="zh-CN" sz="200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a:t>
            </a:r>
            <a:r>
              <a:rPr lang="zh-CN" altLang="en-US" sz="2000" dirty="0">
                <a:solidFill>
                  <a:schemeClr val="folHlink"/>
                </a:solidFill>
                <a:latin typeface="Tahoma" panose="020B0604030504040204" pitchFamily="34" charset="0"/>
              </a:rPr>
              <a:t>确认</a:t>
            </a:r>
            <a:r>
              <a:rPr lang="zh-CN" altLang="en-US" sz="2000" dirty="0">
                <a:latin typeface="Tahoma" panose="020B0604030504040204" pitchFamily="34" charset="0"/>
              </a:rPr>
              <a:t>是否能按计划达成预定</a:t>
            </a:r>
            <a:r>
              <a:rPr lang="zh-CN" altLang="en-US" sz="2000" dirty="0">
                <a:solidFill>
                  <a:schemeClr val="folHlink"/>
                </a:solidFill>
                <a:latin typeface="Tahoma" panose="020B0604030504040204" pitchFamily="34" charset="0"/>
              </a:rPr>
              <a:t>目标</a:t>
            </a:r>
            <a:r>
              <a:rPr lang="zh-CN" altLang="en-US" sz="2000" dirty="0">
                <a:latin typeface="Tahoma" panose="020B0604030504040204" pitchFamily="34" charset="0"/>
              </a:rPr>
              <a:t>。管理项目的指标确认：分析哪个方面出了问题，或哪个方面做得比较突出；</a:t>
            </a:r>
            <a:endParaRPr lang="zh-CN" altLang="en-US" sz="2000" dirty="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a:t>
            </a:r>
            <a:r>
              <a:rPr lang="zh-CN" altLang="en-US" sz="2000" dirty="0">
                <a:solidFill>
                  <a:schemeClr val="folHlink"/>
                </a:solidFill>
                <a:latin typeface="Tahoma" panose="020B0604030504040204" pitchFamily="34" charset="0"/>
              </a:rPr>
              <a:t>  分析</a:t>
            </a:r>
            <a:r>
              <a:rPr lang="zh-CN" altLang="en-US" sz="2000" dirty="0">
                <a:latin typeface="Tahoma" panose="020B0604030504040204" pitchFamily="34" charset="0"/>
              </a:rPr>
              <a:t>实施阶段中的</a:t>
            </a:r>
            <a:r>
              <a:rPr lang="zh-CN" altLang="en-US" sz="2000" dirty="0">
                <a:solidFill>
                  <a:schemeClr val="folHlink"/>
                </a:solidFill>
                <a:latin typeface="Tahoma" panose="020B0604030504040204" pitchFamily="34" charset="0"/>
              </a:rPr>
              <a:t>失败</a:t>
            </a:r>
            <a:r>
              <a:rPr lang="zh-CN" altLang="en-US" sz="2000" dirty="0">
                <a:latin typeface="Tahoma" panose="020B0604030504040204" pitchFamily="34" charset="0"/>
              </a:rPr>
              <a:t>事例，众人“会诊”，纠正错误；</a:t>
            </a:r>
            <a:endParaRPr lang="zh-CN" altLang="en-US" sz="2000" dirty="0">
              <a:latin typeface="Tahoma" panose="020B0604030504040204" pitchFamily="34" charset="0"/>
            </a:endParaRPr>
          </a:p>
          <a:p>
            <a:pPr>
              <a:lnSpc>
                <a:spcPct val="140000"/>
              </a:lnSpc>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a:t>
            </a:r>
            <a:r>
              <a:rPr lang="zh-CN" altLang="en-US" sz="2000" dirty="0">
                <a:solidFill>
                  <a:schemeClr val="folHlink"/>
                </a:solidFill>
                <a:latin typeface="Tahoma" panose="020B0604030504040204" pitchFamily="34" charset="0"/>
              </a:rPr>
              <a:t>评价优秀</a:t>
            </a:r>
            <a:r>
              <a:rPr lang="zh-CN" altLang="en-US" sz="2000" dirty="0">
                <a:latin typeface="Tahoma" panose="020B0604030504040204" pitchFamily="34" charset="0"/>
              </a:rPr>
              <a:t>事例，在管理范围内横向展开推广。</a:t>
            </a:r>
            <a:endParaRPr lang="zh-CN" altLang="en-US" sz="2000" dirty="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0897"/>
          <p:cNvSpPr/>
          <p:nvPr/>
        </p:nvSpPr>
        <p:spPr>
          <a:xfrm>
            <a:off x="0" y="554038"/>
            <a:ext cx="7308850" cy="579437"/>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80900" name="文本框 80899"/>
          <p:cNvSpPr txBox="1"/>
          <p:nvPr/>
        </p:nvSpPr>
        <p:spPr>
          <a:xfrm>
            <a:off x="228600" y="1460500"/>
            <a:ext cx="5029200" cy="1701800"/>
          </a:xfrm>
          <a:prstGeom prst="rect">
            <a:avLst/>
          </a:prstGeom>
          <a:noFill/>
          <a:ln w="9525">
            <a:noFill/>
          </a:ln>
        </p:spPr>
        <p:txBody>
          <a:bodyPr>
            <a:spAutoFit/>
          </a:bodyPr>
          <a:p>
            <a:pPr>
              <a:spcBef>
                <a:spcPct val="50000"/>
              </a:spcBef>
            </a:pPr>
            <a:r>
              <a:rPr lang="zh-CN" altLang="en-US" sz="3200" b="1" dirty="0">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四、报告处置（</a:t>
            </a:r>
            <a:r>
              <a:rPr lang="en-US" altLang="zh-CN" sz="3200" b="1">
                <a:solidFill>
                  <a:schemeClr val="hlink"/>
                </a:solidFill>
                <a:effectLst>
                  <a:outerShdw blurRad="38100" dist="38100" dir="2700000">
                    <a:srgbClr val="000000"/>
                  </a:outerShdw>
                </a:effectLst>
                <a:latin typeface="Arial" panose="020B0604020202020204" pitchFamily="34" charset="0"/>
                <a:ea typeface="隶书" panose="02010509060101010101" pitchFamily="49" charset="-122"/>
              </a:rPr>
              <a:t>ACTION）</a:t>
            </a:r>
            <a:endParaRPr lang="zh-CN" altLang="en-US" sz="3200" b="1">
              <a:effectLst>
                <a:outerShdw blurRad="38100" dist="38100" dir="2700000">
                  <a:srgbClr val="FFFFFF"/>
                </a:outerShdw>
              </a:effectLst>
              <a:latin typeface="Arial" panose="020B0604020202020204" pitchFamily="34" charset="0"/>
              <a:ea typeface="隶书" panose="02010509060101010101" pitchFamily="49" charset="-122"/>
            </a:endParaRPr>
          </a:p>
          <a:p>
            <a:pPr>
              <a:spcBef>
                <a:spcPct val="50000"/>
              </a:spcBef>
              <a:buClr>
                <a:schemeClr val="hlink"/>
              </a:buClr>
              <a:buFont typeface="Wingdings" panose="05000000000000000000" pitchFamily="2" charset="2"/>
              <a:buChar char="Ø"/>
            </a:pPr>
            <a:r>
              <a:rPr lang="zh-CN" altLang="en-US" sz="2400">
                <a:latin typeface="Tahoma" panose="020B0604030504040204" pitchFamily="34" charset="0"/>
              </a:rPr>
              <a:t>  </a:t>
            </a:r>
            <a:r>
              <a:rPr lang="zh-CN" altLang="en-US" sz="2000" dirty="0">
                <a:latin typeface="Tahoma" panose="020B0604030504040204" pitchFamily="34" charset="0"/>
              </a:rPr>
              <a:t>活动基本结束时，开始着手总结</a:t>
            </a:r>
            <a:endParaRPr lang="zh-CN" altLang="en-US" sz="2000" dirty="0">
              <a:latin typeface="Tahoma" panose="020B0604030504040204" pitchFamily="34" charset="0"/>
            </a:endParaRPr>
          </a:p>
          <a:p>
            <a:pPr>
              <a:spcBef>
                <a:spcPct val="50000"/>
              </a:spcBef>
              <a:buClr>
                <a:schemeClr val="hlink"/>
              </a:buClr>
              <a:buFont typeface="Wingdings" panose="05000000000000000000" pitchFamily="2" charset="2"/>
            </a:pPr>
            <a:r>
              <a:rPr lang="zh-CN" altLang="en-US" sz="2000" dirty="0">
                <a:latin typeface="Tahoma" panose="020B0604030504040204" pitchFamily="34" charset="0"/>
              </a:rPr>
              <a:t>报告及反省；</a:t>
            </a:r>
            <a:endParaRPr lang="en-US" altLang="zh-CN" sz="2000">
              <a:latin typeface="Tahoma" panose="020B0604030504040204" pitchFamily="34" charset="0"/>
            </a:endParaRPr>
          </a:p>
          <a:p>
            <a:pPr>
              <a:spcBef>
                <a:spcPct val="50000"/>
              </a:spcBef>
              <a:buClr>
                <a:schemeClr val="hlink"/>
              </a:buClr>
              <a:buFont typeface="Wingdings" panose="05000000000000000000" pitchFamily="2" charset="2"/>
              <a:buChar char="Ø"/>
            </a:pPr>
            <a:r>
              <a:rPr lang="zh-CN" altLang="en-US" sz="2000" dirty="0">
                <a:latin typeface="Tahoma" panose="020B0604030504040204" pitchFamily="34" charset="0"/>
              </a:rPr>
              <a:t>   报告内容。</a:t>
            </a:r>
            <a:endParaRPr lang="zh-CN" altLang="en-US" sz="2000" dirty="0">
              <a:latin typeface="Tahoma" panose="020B0604030504040204" pitchFamily="34" charset="0"/>
            </a:endParaRPr>
          </a:p>
        </p:txBody>
      </p:sp>
      <p:grpSp>
        <p:nvGrpSpPr>
          <p:cNvPr id="80901" name="组合 80900"/>
          <p:cNvGrpSpPr/>
          <p:nvPr/>
        </p:nvGrpSpPr>
        <p:grpSpPr>
          <a:xfrm>
            <a:off x="5029200" y="1587500"/>
            <a:ext cx="3810000" cy="3746500"/>
            <a:chOff x="2801" y="10097"/>
            <a:chExt cx="3960" cy="6084"/>
          </a:xfrm>
        </p:grpSpPr>
        <p:sp>
          <p:nvSpPr>
            <p:cNvPr id="80902" name="文本框 80901"/>
            <p:cNvSpPr txBox="1"/>
            <p:nvPr/>
          </p:nvSpPr>
          <p:spPr>
            <a:xfrm>
              <a:off x="2801" y="10097"/>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该项管理活动背景简单介绍</a:t>
              </a:r>
              <a:endParaRPr lang="zh-CN" altLang="en-US" sz="1500" dirty="0">
                <a:latin typeface="Times New Roman" panose="02020603050405020304" pitchFamily="18" charset="0"/>
                <a:ea typeface="华文细黑" panose="02010600040101010101" pitchFamily="2" charset="-122"/>
              </a:endParaRPr>
            </a:p>
          </p:txBody>
        </p:sp>
        <p:sp>
          <p:nvSpPr>
            <p:cNvPr id="80903" name="文本框 80902"/>
            <p:cNvSpPr txBox="1"/>
            <p:nvPr/>
          </p:nvSpPr>
          <p:spPr>
            <a:xfrm>
              <a:off x="2801" y="11033"/>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简单说明目的</a:t>
              </a:r>
              <a:endParaRPr lang="zh-CN" altLang="en-US" sz="1500" dirty="0">
                <a:latin typeface="Times New Roman" panose="02020603050405020304" pitchFamily="18" charset="0"/>
                <a:ea typeface="华文细黑" panose="02010600040101010101" pitchFamily="2" charset="-122"/>
              </a:endParaRPr>
            </a:p>
          </p:txBody>
        </p:sp>
        <p:sp>
          <p:nvSpPr>
            <p:cNvPr id="80904" name="文本框 80903"/>
            <p:cNvSpPr txBox="1"/>
            <p:nvPr/>
          </p:nvSpPr>
          <p:spPr>
            <a:xfrm>
              <a:off x="2801" y="11969"/>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简明扼要指出改善前的</a:t>
              </a:r>
              <a:endParaRPr lang="zh-CN" altLang="en-US" sz="1500" dirty="0">
                <a:latin typeface="Times New Roman" panose="02020603050405020304" pitchFamily="18" charset="0"/>
                <a:ea typeface="华文细黑" panose="02010600040101010101" pitchFamily="2" charset="-122"/>
              </a:endParaRPr>
            </a:p>
          </p:txBody>
        </p:sp>
        <p:sp>
          <p:nvSpPr>
            <p:cNvPr id="80905" name="文本框 80904"/>
            <p:cNvSpPr txBox="1"/>
            <p:nvPr/>
          </p:nvSpPr>
          <p:spPr>
            <a:xfrm>
              <a:off x="2801" y="12905"/>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实施的主要措施简述</a:t>
              </a:r>
              <a:endParaRPr lang="zh-CN" altLang="en-US" sz="1500" dirty="0">
                <a:latin typeface="Times New Roman" panose="02020603050405020304" pitchFamily="18" charset="0"/>
                <a:ea typeface="华文细黑" panose="02010600040101010101" pitchFamily="2" charset="-122"/>
              </a:endParaRPr>
            </a:p>
          </p:txBody>
        </p:sp>
        <p:sp>
          <p:nvSpPr>
            <p:cNvPr id="80906" name="文本框 80905"/>
            <p:cNvSpPr txBox="1"/>
            <p:nvPr/>
          </p:nvSpPr>
          <p:spPr>
            <a:xfrm>
              <a:off x="2801" y="13841"/>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管理活动结束同改善前相比的效果如何</a:t>
              </a:r>
              <a:endParaRPr lang="zh-CN" altLang="en-US" sz="1500" dirty="0">
                <a:latin typeface="Times New Roman" panose="02020603050405020304" pitchFamily="18" charset="0"/>
                <a:ea typeface="华文细黑" panose="02010600040101010101" pitchFamily="2" charset="-122"/>
              </a:endParaRPr>
            </a:p>
          </p:txBody>
        </p:sp>
        <p:sp>
          <p:nvSpPr>
            <p:cNvPr id="80907" name="文本框 80906"/>
            <p:cNvSpPr txBox="1"/>
            <p:nvPr/>
          </p:nvSpPr>
          <p:spPr>
            <a:xfrm>
              <a:off x="2801" y="14777"/>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优秀典型事例及活动方法说明</a:t>
              </a:r>
              <a:endParaRPr lang="zh-CN" altLang="en-US" sz="1500" dirty="0">
                <a:latin typeface="Times New Roman" panose="02020603050405020304" pitchFamily="18" charset="0"/>
                <a:ea typeface="华文细黑" panose="02010600040101010101" pitchFamily="2" charset="-122"/>
              </a:endParaRPr>
            </a:p>
          </p:txBody>
        </p:sp>
        <p:sp>
          <p:nvSpPr>
            <p:cNvPr id="80908" name="文本框 80907"/>
            <p:cNvSpPr txBox="1"/>
            <p:nvPr/>
          </p:nvSpPr>
          <p:spPr>
            <a:xfrm>
              <a:off x="2801" y="15713"/>
              <a:ext cx="3960" cy="468"/>
            </a:xfrm>
            <a:prstGeom prst="rect">
              <a:avLst/>
            </a:prstGeom>
            <a:solidFill>
              <a:srgbClr val="FFFFFF"/>
            </a:solidFill>
            <a:ln w="9525" cap="flat" cmpd="sng">
              <a:solidFill>
                <a:srgbClr val="000000"/>
              </a:solidFill>
              <a:prstDash val="solid"/>
              <a:miter/>
              <a:headEnd type="none" w="med" len="med"/>
              <a:tailEnd type="none" w="med" len="med"/>
            </a:ln>
            <a:effectLst>
              <a:outerShdw dist="35921" dir="2699999" algn="ctr" rotWithShape="0">
                <a:srgbClr val="808080"/>
              </a:outerShdw>
            </a:effectLst>
          </p:spPr>
          <p:txBody>
            <a:bodyPr/>
            <a:p>
              <a:pPr algn="ctr" eaLnBrk="0" hangingPunct="0"/>
              <a:r>
                <a:rPr lang="zh-CN" altLang="en-US" sz="1500" dirty="0">
                  <a:latin typeface="Times New Roman" panose="02020603050405020304" pitchFamily="18" charset="0"/>
                  <a:ea typeface="华文细黑" panose="02010600040101010101" pitchFamily="2" charset="-122"/>
                </a:rPr>
                <a:t>将优秀成功经验标准化以保持成果</a:t>
              </a:r>
              <a:endParaRPr lang="zh-CN" altLang="en-US" sz="1500" dirty="0">
                <a:latin typeface="Times New Roman" panose="02020603050405020304" pitchFamily="18" charset="0"/>
                <a:ea typeface="华文细黑" panose="02010600040101010101" pitchFamily="2" charset="-122"/>
              </a:endParaRPr>
            </a:p>
          </p:txBody>
        </p:sp>
        <p:sp>
          <p:nvSpPr>
            <p:cNvPr id="80909" name="直接连接符 80908"/>
            <p:cNvSpPr/>
            <p:nvPr/>
          </p:nvSpPr>
          <p:spPr>
            <a:xfrm>
              <a:off x="4736" y="10565"/>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sp>
          <p:nvSpPr>
            <p:cNvPr id="80910" name="直接连接符 80909"/>
            <p:cNvSpPr/>
            <p:nvPr/>
          </p:nvSpPr>
          <p:spPr>
            <a:xfrm>
              <a:off x="4736" y="11501"/>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sp>
          <p:nvSpPr>
            <p:cNvPr id="80911" name="直接连接符 80910"/>
            <p:cNvSpPr/>
            <p:nvPr/>
          </p:nvSpPr>
          <p:spPr>
            <a:xfrm>
              <a:off x="4721" y="12437"/>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sp>
          <p:nvSpPr>
            <p:cNvPr id="80912" name="直接连接符 80911"/>
            <p:cNvSpPr/>
            <p:nvPr/>
          </p:nvSpPr>
          <p:spPr>
            <a:xfrm>
              <a:off x="4721" y="13373"/>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sp>
          <p:nvSpPr>
            <p:cNvPr id="80913" name="直接连接符 80912"/>
            <p:cNvSpPr/>
            <p:nvPr/>
          </p:nvSpPr>
          <p:spPr>
            <a:xfrm>
              <a:off x="4721" y="14309"/>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sp>
          <p:nvSpPr>
            <p:cNvPr id="80914" name="直接连接符 80913"/>
            <p:cNvSpPr/>
            <p:nvPr/>
          </p:nvSpPr>
          <p:spPr>
            <a:xfrm>
              <a:off x="4721" y="15245"/>
              <a:ext cx="0" cy="468"/>
            </a:xfrm>
            <a:prstGeom prst="line">
              <a:avLst/>
            </a:prstGeom>
            <a:ln w="9525" cap="flat" cmpd="sng">
              <a:solidFill>
                <a:srgbClr val="000000"/>
              </a:solidFill>
              <a:prstDash val="solid"/>
              <a:headEnd type="none" w="med" len="med"/>
              <a:tailEnd type="triangle" w="med" len="med"/>
            </a:ln>
            <a:effectLst>
              <a:outerShdw dist="35921" dir="2699999" algn="ctr" rotWithShape="0">
                <a:srgbClr val="808080"/>
              </a:outerShdw>
            </a:effectLst>
          </p:spPr>
        </p:sp>
      </p:grpSp>
      <p:sp>
        <p:nvSpPr>
          <p:cNvPr id="80915" name="文本框 80914"/>
          <p:cNvSpPr txBox="1"/>
          <p:nvPr/>
        </p:nvSpPr>
        <p:spPr>
          <a:xfrm>
            <a:off x="250825" y="4441825"/>
            <a:ext cx="4584700" cy="701675"/>
          </a:xfrm>
          <a:prstGeom prst="rect">
            <a:avLst/>
          </a:prstGeom>
          <a:solidFill>
            <a:srgbClr val="C0C0C0"/>
          </a:solidFill>
          <a:ln w="9525">
            <a:noFill/>
          </a:ln>
          <a:effectLst>
            <a:outerShdw dist="35921" dir="2699999" algn="ctr" rotWithShape="0">
              <a:schemeClr val="bg2"/>
            </a:outerShdw>
          </a:effectLst>
        </p:spPr>
        <p:txBody>
          <a:bodyPr>
            <a:spAutoFit/>
          </a:bodyPr>
          <a:p>
            <a:pPr>
              <a:spcBef>
                <a:spcPct val="50000"/>
              </a:spcBef>
            </a:pPr>
            <a:r>
              <a:rPr lang="zh-CN" altLang="en-US" sz="2000" b="1" dirty="0">
                <a:effectLst>
                  <a:outerShdw blurRad="38100" dist="38100" dir="2700000">
                    <a:srgbClr val="FFFFFF"/>
                  </a:outerShdw>
                </a:effectLst>
                <a:latin typeface="Tahoma" panose="020B0604030504040204" pitchFamily="34" charset="0"/>
              </a:rPr>
              <a:t>特别注意：报告中要承认他人功绩及表扬下属，以便今后长期的合作。</a:t>
            </a:r>
            <a:endParaRPr lang="zh-CN" altLang="en-US" sz="2000" b="1" dirty="0">
              <a:effectLst>
                <a:outerShdw blurRad="38100" dist="38100" dir="2700000">
                  <a:srgbClr val="FFFFFF"/>
                </a:outerShdw>
              </a:effectLst>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ctrTitle"/>
          </p:nvPr>
        </p:nvSpPr>
        <p:spPr>
          <a:xfrm>
            <a:off x="1763713" y="696913"/>
            <a:ext cx="4895850" cy="576262"/>
          </a:xfrm>
          <a:ln/>
        </p:spPr>
        <p:txBody>
          <a:bodyPr anchor="ctr" anchorCtr="0"/>
          <a:p>
            <a:pPr>
              <a:buClrTx/>
              <a:buSzTx/>
              <a:buFontTx/>
            </a:pPr>
            <a:r>
              <a:rPr lang="zh-CN" altLang="en-US" sz="3200" b="1" dirty="0">
                <a:solidFill>
                  <a:srgbClr val="FF9900"/>
                </a:solidFill>
              </a:rPr>
              <a:t>主要内容</a:t>
            </a:r>
            <a:endParaRPr lang="zh-CN" altLang="en-US" sz="3200" b="1" dirty="0">
              <a:solidFill>
                <a:srgbClr val="FF9900"/>
              </a:solidFill>
            </a:endParaRPr>
          </a:p>
        </p:txBody>
      </p:sp>
      <p:sp>
        <p:nvSpPr>
          <p:cNvPr id="46083" name="文本框 46082"/>
          <p:cNvSpPr txBox="1"/>
          <p:nvPr/>
        </p:nvSpPr>
        <p:spPr>
          <a:xfrm>
            <a:off x="2209800" y="2286000"/>
            <a:ext cx="4953000" cy="2647950"/>
          </a:xfrm>
          <a:prstGeom prst="rect">
            <a:avLst/>
          </a:prstGeom>
          <a:noFill/>
          <a:ln w="9525">
            <a:noFill/>
          </a:ln>
        </p:spPr>
        <p:txBody>
          <a:bodyPr>
            <a:spAutoFit/>
          </a:bodyPr>
          <a:p>
            <a:pPr>
              <a:spcBef>
                <a:spcPct val="50000"/>
              </a:spcBef>
              <a:buClr>
                <a:srgbClr val="33CC33"/>
              </a:buClr>
              <a:buFont typeface="Wingdings" panose="05000000000000000000" pitchFamily="2" charset="2"/>
              <a:buChar char="Ø"/>
            </a:pPr>
            <a:r>
              <a:rPr lang="zh-CN" altLang="en-US" sz="2400" dirty="0">
                <a:latin typeface="隶书" panose="02010509060101010101" pitchFamily="49" charset="-122"/>
                <a:ea typeface="隶书" panose="02010509060101010101" pitchFamily="49" charset="-122"/>
              </a:rPr>
              <a:t> </a:t>
            </a:r>
            <a:r>
              <a:rPr lang="zh-CN" altLang="en-US" sz="2400" b="1" dirty="0">
                <a:latin typeface="隶书" panose="02010509060101010101" pitchFamily="49" charset="-122"/>
                <a:ea typeface="隶书" panose="02010509060101010101" pitchFamily="49" charset="-122"/>
              </a:rPr>
              <a:t>班组</a:t>
            </a:r>
            <a:r>
              <a:rPr lang="en-US" altLang="zh-CN" sz="2400" b="1">
                <a:latin typeface="隶书" panose="02010509060101010101" pitchFamily="49" charset="-122"/>
                <a:ea typeface="隶书" panose="02010509060101010101" pitchFamily="49" charset="-122"/>
              </a:rPr>
              <a:t>CCPS</a:t>
            </a:r>
            <a:r>
              <a:rPr lang="zh-CN" altLang="en-US" sz="2400" b="1" dirty="0">
                <a:latin typeface="隶书" panose="02010509060101010101" pitchFamily="49" charset="-122"/>
                <a:ea typeface="隶书" panose="02010509060101010101" pitchFamily="49" charset="-122"/>
              </a:rPr>
              <a:t>看板</a:t>
            </a:r>
            <a:endParaRPr lang="zh-CN" altLang="en-US" sz="2400" b="1" dirty="0">
              <a:latin typeface="隶书" panose="02010509060101010101" pitchFamily="49" charset="-122"/>
              <a:ea typeface="隶书" panose="02010509060101010101" pitchFamily="49" charset="-122"/>
            </a:endParaRPr>
          </a:p>
          <a:p>
            <a:pPr>
              <a:spcBef>
                <a:spcPct val="50000"/>
              </a:spcBef>
              <a:buClr>
                <a:srgbClr val="33CC33"/>
              </a:buClr>
              <a:buFont typeface="Wingdings" panose="05000000000000000000" pitchFamily="2" charset="2"/>
              <a:buChar char="Ø"/>
            </a:pPr>
            <a:r>
              <a:rPr lang="zh-CN" altLang="en-US" sz="2400" b="1" dirty="0">
                <a:latin typeface="隶书" panose="02010509060101010101" pitchFamily="49" charset="-122"/>
                <a:ea typeface="隶书" panose="02010509060101010101" pitchFamily="49" charset="-122"/>
              </a:rPr>
              <a:t> 班组</a:t>
            </a:r>
            <a:r>
              <a:rPr lang="en-US" altLang="zh-CN" sz="2400" b="1">
                <a:latin typeface="隶书" panose="02010509060101010101" pitchFamily="49" charset="-122"/>
                <a:ea typeface="隶书" panose="02010509060101010101" pitchFamily="49" charset="-122"/>
              </a:rPr>
              <a:t>CCPS</a:t>
            </a:r>
            <a:r>
              <a:rPr lang="zh-CN" altLang="en-US" sz="2400" b="1" dirty="0">
                <a:latin typeface="隶书" panose="02010509060101010101" pitchFamily="49" charset="-122"/>
                <a:ea typeface="隶书" panose="02010509060101010101" pitchFamily="49" charset="-122"/>
              </a:rPr>
              <a:t>会议制度</a:t>
            </a:r>
            <a:endParaRPr lang="zh-CN" altLang="en-US" sz="2400" b="1" dirty="0">
              <a:latin typeface="隶书" panose="02010509060101010101" pitchFamily="49" charset="-122"/>
              <a:ea typeface="隶书" panose="02010509060101010101" pitchFamily="49" charset="-122"/>
            </a:endParaRPr>
          </a:p>
          <a:p>
            <a:pPr>
              <a:spcBef>
                <a:spcPct val="50000"/>
              </a:spcBef>
              <a:buClr>
                <a:srgbClr val="33CC33"/>
              </a:buClr>
              <a:buFont typeface="Wingdings" panose="05000000000000000000" pitchFamily="2" charset="2"/>
              <a:buChar char="Ø"/>
            </a:pPr>
            <a:r>
              <a:rPr lang="zh-CN" altLang="en-US" sz="2400" b="1" dirty="0">
                <a:latin typeface="隶书" panose="02010509060101010101" pitchFamily="49" charset="-122"/>
                <a:ea typeface="隶书" panose="02010509060101010101" pitchFamily="49" charset="-122"/>
              </a:rPr>
              <a:t> 班组</a:t>
            </a:r>
            <a:r>
              <a:rPr lang="en-US" altLang="zh-CN" sz="2400" b="1">
                <a:latin typeface="隶书" panose="02010509060101010101" pitchFamily="49" charset="-122"/>
                <a:ea typeface="隶书" panose="02010509060101010101" pitchFamily="49" charset="-122"/>
              </a:rPr>
              <a:t>CCPS</a:t>
            </a:r>
            <a:r>
              <a:rPr lang="zh-CN" altLang="en-US" sz="2400" b="1" dirty="0">
                <a:latin typeface="隶书" panose="02010509060101010101" pitchFamily="49" charset="-122"/>
                <a:ea typeface="隶书" panose="02010509060101010101" pitchFamily="49" charset="-122"/>
              </a:rPr>
              <a:t>问题活动</a:t>
            </a:r>
            <a:r>
              <a:rPr lang="zh-CN" altLang="en-US" sz="2400" b="1" dirty="0">
                <a:latin typeface="Times New Roman" panose="02020603050405020304" pitchFamily="18" charset="0"/>
                <a:ea typeface="隶书" panose="02010509060101010101" pitchFamily="49" charset="-122"/>
              </a:rPr>
              <a:t>——</a:t>
            </a:r>
            <a:r>
              <a:rPr lang="en-US" altLang="zh-CN" sz="2400" b="1">
                <a:latin typeface="隶书" panose="02010509060101010101" pitchFamily="49" charset="-122"/>
                <a:ea typeface="隶书" panose="02010509060101010101" pitchFamily="49" charset="-122"/>
              </a:rPr>
              <a:t>PDCA</a:t>
            </a:r>
            <a:r>
              <a:rPr lang="zh-CN" altLang="en-US" sz="2400" b="1" dirty="0">
                <a:latin typeface="隶书" panose="02010509060101010101" pitchFamily="49" charset="-122"/>
                <a:ea typeface="隶书" panose="02010509060101010101" pitchFamily="49" charset="-122"/>
              </a:rPr>
              <a:t>循环</a:t>
            </a:r>
            <a:endParaRPr lang="zh-CN" altLang="en-US" sz="2400" b="1" dirty="0">
              <a:latin typeface="隶书" panose="02010509060101010101" pitchFamily="49" charset="-122"/>
              <a:ea typeface="隶书" panose="02010509060101010101" pitchFamily="49" charset="-122"/>
            </a:endParaRPr>
          </a:p>
          <a:p>
            <a:pPr>
              <a:spcBef>
                <a:spcPct val="50000"/>
              </a:spcBef>
              <a:buClr>
                <a:srgbClr val="33CC33"/>
              </a:buClr>
              <a:buFont typeface="Wingdings" panose="05000000000000000000" pitchFamily="2" charset="2"/>
              <a:buChar char="Ø"/>
            </a:pPr>
            <a:r>
              <a:rPr lang="zh-CN" altLang="en-US" sz="2400" b="1" dirty="0">
                <a:latin typeface="隶书" panose="02010509060101010101" pitchFamily="49" charset="-122"/>
                <a:ea typeface="隶书" panose="02010509060101010101" pitchFamily="49" charset="-122"/>
              </a:rPr>
              <a:t> 班组</a:t>
            </a:r>
            <a:r>
              <a:rPr lang="en-US" altLang="zh-CN" sz="2400" b="1">
                <a:latin typeface="隶书" panose="02010509060101010101" pitchFamily="49" charset="-122"/>
                <a:ea typeface="隶书" panose="02010509060101010101" pitchFamily="49" charset="-122"/>
              </a:rPr>
              <a:t>CCPS</a:t>
            </a:r>
            <a:r>
              <a:rPr lang="zh-CN" altLang="en-US" sz="2400" b="1" dirty="0">
                <a:latin typeface="隶书" panose="02010509060101010101" pitchFamily="49" charset="-122"/>
                <a:ea typeface="隶书" panose="02010509060101010101" pitchFamily="49" charset="-122"/>
              </a:rPr>
              <a:t>活动开展工具</a:t>
            </a:r>
            <a:endParaRPr lang="zh-CN" altLang="en-US" sz="2400" b="1" dirty="0">
              <a:latin typeface="隶书" panose="02010509060101010101" pitchFamily="49" charset="-122"/>
              <a:ea typeface="隶书" panose="02010509060101010101" pitchFamily="49" charset="-122"/>
            </a:endParaRPr>
          </a:p>
          <a:p>
            <a:pPr>
              <a:spcBef>
                <a:spcPct val="50000"/>
              </a:spcBef>
              <a:buClr>
                <a:srgbClr val="33CC33"/>
              </a:buClr>
              <a:buFont typeface="Wingdings" panose="05000000000000000000" pitchFamily="2" charset="2"/>
              <a:buChar char="Ø"/>
            </a:pPr>
            <a:r>
              <a:rPr lang="zh-CN" altLang="en-US" sz="2400" b="1" dirty="0">
                <a:latin typeface="隶书" panose="02010509060101010101" pitchFamily="49" charset="-122"/>
                <a:ea typeface="隶书" panose="02010509060101010101" pitchFamily="49" charset="-122"/>
              </a:rPr>
              <a:t> 班组</a:t>
            </a:r>
            <a:r>
              <a:rPr lang="en-US" altLang="zh-CN" sz="2400" b="1">
                <a:latin typeface="隶书" panose="02010509060101010101" pitchFamily="49" charset="-122"/>
                <a:ea typeface="隶书" panose="02010509060101010101" pitchFamily="49" charset="-122"/>
              </a:rPr>
              <a:t>CCPS</a:t>
            </a:r>
            <a:r>
              <a:rPr lang="zh-CN" altLang="en-US" sz="2400" b="1" dirty="0">
                <a:latin typeface="隶书" panose="02010509060101010101" pitchFamily="49" charset="-122"/>
                <a:ea typeface="隶书" panose="02010509060101010101" pitchFamily="49" charset="-122"/>
              </a:rPr>
              <a:t>合理化建议</a:t>
            </a:r>
            <a:endParaRPr lang="zh-CN" altLang="en-US" sz="2400" b="1" dirty="0">
              <a:latin typeface="隶书" panose="02010509060101010101" pitchFamily="49" charset="-122"/>
              <a:ea typeface="隶书" panose="02010509060101010101" pitchFamily="49" charset="-122"/>
            </a:endParaRPr>
          </a:p>
        </p:txBody>
      </p:sp>
      <p:sp>
        <p:nvSpPr>
          <p:cNvPr id="46084" name="下弧形箭头 46083"/>
          <p:cNvSpPr/>
          <p:nvPr/>
        </p:nvSpPr>
        <p:spPr>
          <a:xfrm rot="-5285158">
            <a:off x="5403850" y="2744788"/>
            <a:ext cx="3744913" cy="1300162"/>
          </a:xfrm>
          <a:prstGeom prst="curvedUpArrow">
            <a:avLst>
              <a:gd name="adj1" fmla="val 33388"/>
              <a:gd name="adj2" fmla="val 95852"/>
              <a:gd name="adj3" fmla="val 3758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46085" name="下弧形箭头 46084"/>
          <p:cNvSpPr/>
          <p:nvPr/>
        </p:nvSpPr>
        <p:spPr>
          <a:xfrm rot="5618224">
            <a:off x="-425450" y="2914650"/>
            <a:ext cx="3683000" cy="1155700"/>
          </a:xfrm>
          <a:prstGeom prst="curvedUpArrow">
            <a:avLst>
              <a:gd name="adj1" fmla="val 48452"/>
              <a:gd name="adj2" fmla="val 112188"/>
              <a:gd name="adj3" fmla="val 34458"/>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矩形 82945"/>
          <p:cNvSpPr/>
          <p:nvPr/>
        </p:nvSpPr>
        <p:spPr>
          <a:xfrm>
            <a:off x="179388" y="554038"/>
            <a:ext cx="7299325" cy="579437"/>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
        <p:nvSpPr>
          <p:cNvPr id="82948" name="文本框 82947"/>
          <p:cNvSpPr txBox="1"/>
          <p:nvPr/>
        </p:nvSpPr>
        <p:spPr>
          <a:xfrm>
            <a:off x="533400" y="1397000"/>
            <a:ext cx="8229600" cy="838200"/>
          </a:xfrm>
          <a:prstGeom prst="rect">
            <a:avLst/>
          </a:prstGeom>
          <a:noFill/>
          <a:ln w="9525">
            <a:noFill/>
          </a:ln>
        </p:spPr>
        <p:txBody>
          <a:bodyPr>
            <a:spAutoFit/>
          </a:bodyPr>
          <a:p>
            <a:pPr>
              <a:spcBef>
                <a:spcPct val="50000"/>
              </a:spcBef>
            </a:pPr>
            <a:r>
              <a:rPr lang="zh-CN" altLang="en-US" sz="2000" dirty="0">
                <a:latin typeface="宋体" panose="02010600030101010101" pitchFamily="2" charset="-122"/>
              </a:rPr>
              <a:t>    从管理的定义来看，通过过程控制实现价值增值，而管理是维持及改善这两个含义构成。维持是保持现有的水平；改善是打破现状，建立新的方式、方法，从而获得更大增值。</a:t>
            </a:r>
            <a:endParaRPr lang="zh-CN" altLang="en-US" sz="2000" dirty="0">
              <a:latin typeface="宋体" panose="02010600030101010101" pitchFamily="2" charset="-122"/>
            </a:endParaRPr>
          </a:p>
        </p:txBody>
      </p:sp>
      <p:grpSp>
        <p:nvGrpSpPr>
          <p:cNvPr id="82949" name="组合 82948"/>
          <p:cNvGrpSpPr/>
          <p:nvPr/>
        </p:nvGrpSpPr>
        <p:grpSpPr>
          <a:xfrm>
            <a:off x="5029200" y="2349500"/>
            <a:ext cx="4191000" cy="3049588"/>
            <a:chOff x="3168" y="1776"/>
            <a:chExt cx="2640" cy="2305"/>
          </a:xfrm>
        </p:grpSpPr>
        <p:sp>
          <p:nvSpPr>
            <p:cNvPr id="82950" name="直接连接符 82949"/>
            <p:cNvSpPr/>
            <p:nvPr/>
          </p:nvSpPr>
          <p:spPr>
            <a:xfrm flipV="1">
              <a:off x="3168" y="1844"/>
              <a:ext cx="0" cy="2064"/>
            </a:xfrm>
            <a:prstGeom prst="line">
              <a:avLst/>
            </a:prstGeom>
            <a:ln w="9525" cap="flat" cmpd="sng">
              <a:solidFill>
                <a:schemeClr val="tx1"/>
              </a:solidFill>
              <a:prstDash val="solid"/>
              <a:miter/>
              <a:headEnd type="none" w="med" len="med"/>
              <a:tailEnd type="triangle" w="med" len="med"/>
            </a:ln>
          </p:spPr>
        </p:sp>
        <p:sp>
          <p:nvSpPr>
            <p:cNvPr id="82951" name="直接连接符 82950"/>
            <p:cNvSpPr/>
            <p:nvPr/>
          </p:nvSpPr>
          <p:spPr>
            <a:xfrm>
              <a:off x="3168" y="3908"/>
              <a:ext cx="2496" cy="0"/>
            </a:xfrm>
            <a:prstGeom prst="line">
              <a:avLst/>
            </a:prstGeom>
            <a:ln w="9525" cap="flat" cmpd="sng">
              <a:solidFill>
                <a:schemeClr val="tx1"/>
              </a:solidFill>
              <a:prstDash val="solid"/>
              <a:miter/>
              <a:headEnd type="none" w="med" len="med"/>
              <a:tailEnd type="triangle" w="med" len="med"/>
            </a:ln>
          </p:spPr>
        </p:sp>
        <p:sp>
          <p:nvSpPr>
            <p:cNvPr id="82952" name="文本框 82951"/>
            <p:cNvSpPr txBox="1"/>
            <p:nvPr/>
          </p:nvSpPr>
          <p:spPr>
            <a:xfrm>
              <a:off x="3168" y="1776"/>
              <a:ext cx="384" cy="173"/>
            </a:xfrm>
            <a:prstGeom prst="rect">
              <a:avLst/>
            </a:prstGeom>
            <a:noFill/>
            <a:ln w="9525">
              <a:noFill/>
            </a:ln>
          </p:spPr>
          <p:txBody>
            <a:bodyPr>
              <a:spAutoFit/>
            </a:bodyPr>
            <a:p>
              <a:pPr>
                <a:spcBef>
                  <a:spcPct val="50000"/>
                </a:spcBef>
              </a:pPr>
              <a:r>
                <a:rPr lang="zh-CN" altLang="en-US" sz="1200" b="1" dirty="0">
                  <a:latin typeface="Tahoma" panose="020B0604030504040204" pitchFamily="34" charset="0"/>
                </a:rPr>
                <a:t>增值</a:t>
              </a:r>
              <a:endParaRPr lang="zh-CN" altLang="en-US" sz="1200" b="1" dirty="0">
                <a:latin typeface="Tahoma" panose="020B0604030504040204" pitchFamily="34" charset="0"/>
              </a:endParaRPr>
            </a:p>
          </p:txBody>
        </p:sp>
        <p:sp>
          <p:nvSpPr>
            <p:cNvPr id="82953" name="文本框 82952"/>
            <p:cNvSpPr txBox="1"/>
            <p:nvPr/>
          </p:nvSpPr>
          <p:spPr>
            <a:xfrm>
              <a:off x="5424" y="3908"/>
              <a:ext cx="384" cy="173"/>
            </a:xfrm>
            <a:prstGeom prst="rect">
              <a:avLst/>
            </a:prstGeom>
            <a:noFill/>
            <a:ln w="9525">
              <a:noFill/>
            </a:ln>
          </p:spPr>
          <p:txBody>
            <a:bodyPr>
              <a:spAutoFit/>
            </a:bodyPr>
            <a:p>
              <a:pPr>
                <a:spcBef>
                  <a:spcPct val="50000"/>
                </a:spcBef>
              </a:pPr>
              <a:r>
                <a:rPr lang="zh-CN" altLang="en-US" sz="1200" b="1" dirty="0">
                  <a:latin typeface="Tahoma" panose="020B0604030504040204" pitchFamily="34" charset="0"/>
                </a:rPr>
                <a:t>时间</a:t>
              </a:r>
              <a:endParaRPr lang="zh-CN" altLang="en-US" sz="1200" b="1" dirty="0">
                <a:latin typeface="Tahoma" panose="020B0604030504040204" pitchFamily="34" charset="0"/>
              </a:endParaRPr>
            </a:p>
          </p:txBody>
        </p:sp>
        <p:sp>
          <p:nvSpPr>
            <p:cNvPr id="82954" name="直接连接符 82953"/>
            <p:cNvSpPr/>
            <p:nvPr/>
          </p:nvSpPr>
          <p:spPr>
            <a:xfrm flipV="1">
              <a:off x="3168" y="2088"/>
              <a:ext cx="1584" cy="1824"/>
            </a:xfrm>
            <a:prstGeom prst="line">
              <a:avLst/>
            </a:prstGeom>
            <a:ln w="12700" cap="flat" cmpd="sng">
              <a:solidFill>
                <a:schemeClr val="tx1"/>
              </a:solidFill>
              <a:prstDash val="lgDash"/>
              <a:miter/>
              <a:headEnd type="none" w="med" len="med"/>
              <a:tailEnd type="none" w="med" len="med"/>
            </a:ln>
          </p:spPr>
        </p:sp>
        <p:sp>
          <p:nvSpPr>
            <p:cNvPr id="82955" name="直接连接符 82954"/>
            <p:cNvSpPr/>
            <p:nvPr/>
          </p:nvSpPr>
          <p:spPr>
            <a:xfrm flipV="1">
              <a:off x="3168" y="3192"/>
              <a:ext cx="2208" cy="720"/>
            </a:xfrm>
            <a:prstGeom prst="line">
              <a:avLst/>
            </a:prstGeom>
            <a:ln w="12700" cap="flat" cmpd="sng">
              <a:solidFill>
                <a:schemeClr val="tx1"/>
              </a:solidFill>
              <a:prstDash val="lgDash"/>
              <a:miter/>
              <a:headEnd type="none" w="med" len="med"/>
              <a:tailEnd type="none" w="med" len="med"/>
            </a:ln>
          </p:spPr>
        </p:sp>
        <p:sp>
          <p:nvSpPr>
            <p:cNvPr id="82956" name="直接连接符 82955"/>
            <p:cNvSpPr/>
            <p:nvPr/>
          </p:nvSpPr>
          <p:spPr>
            <a:xfrm>
              <a:off x="4432" y="2456"/>
              <a:ext cx="0" cy="1056"/>
            </a:xfrm>
            <a:prstGeom prst="line">
              <a:avLst/>
            </a:prstGeom>
            <a:ln w="9525" cap="flat" cmpd="sng">
              <a:solidFill>
                <a:schemeClr val="tx1"/>
              </a:solidFill>
              <a:prstDash val="solid"/>
              <a:miter/>
              <a:headEnd type="triangle" w="med" len="lg"/>
              <a:tailEnd type="triangle" w="med" len="lg"/>
            </a:ln>
          </p:spPr>
        </p:sp>
        <p:sp>
          <p:nvSpPr>
            <p:cNvPr id="82957" name="文本框 82956"/>
            <p:cNvSpPr txBox="1"/>
            <p:nvPr/>
          </p:nvSpPr>
          <p:spPr>
            <a:xfrm>
              <a:off x="4080" y="2976"/>
              <a:ext cx="384"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差距</a:t>
              </a:r>
              <a:endParaRPr lang="zh-CN" altLang="en-US" sz="1400" b="1" dirty="0">
                <a:latin typeface="Tahoma" panose="020B0604030504040204" pitchFamily="34" charset="0"/>
              </a:endParaRPr>
            </a:p>
          </p:txBody>
        </p:sp>
        <p:sp>
          <p:nvSpPr>
            <p:cNvPr id="82958" name="文本框 82957"/>
            <p:cNvSpPr txBox="1"/>
            <p:nvPr/>
          </p:nvSpPr>
          <p:spPr>
            <a:xfrm>
              <a:off x="4320" y="1872"/>
              <a:ext cx="816"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公司发展目标</a:t>
              </a:r>
              <a:endParaRPr lang="zh-CN" altLang="en-US" sz="1400" b="1" dirty="0">
                <a:latin typeface="Tahoma" panose="020B0604030504040204" pitchFamily="34" charset="0"/>
              </a:endParaRPr>
            </a:p>
          </p:txBody>
        </p:sp>
        <p:sp>
          <p:nvSpPr>
            <p:cNvPr id="82959" name="文本框 82958"/>
            <p:cNvSpPr txBox="1"/>
            <p:nvPr/>
          </p:nvSpPr>
          <p:spPr>
            <a:xfrm>
              <a:off x="4256" y="3600"/>
              <a:ext cx="384"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现实</a:t>
              </a:r>
              <a:endParaRPr lang="zh-CN" altLang="en-US" sz="1400" b="1" dirty="0">
                <a:latin typeface="Tahoma" panose="020B0604030504040204" pitchFamily="34" charset="0"/>
              </a:endParaRPr>
            </a:p>
          </p:txBody>
        </p:sp>
        <p:sp>
          <p:nvSpPr>
            <p:cNvPr id="82960" name="文本框 82959"/>
            <p:cNvSpPr txBox="1"/>
            <p:nvPr/>
          </p:nvSpPr>
          <p:spPr>
            <a:xfrm>
              <a:off x="4656" y="2592"/>
              <a:ext cx="912" cy="332"/>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400" b="1" dirty="0">
                  <a:solidFill>
                    <a:schemeClr val="hlink"/>
                  </a:solidFill>
                  <a:latin typeface="Tahoma" panose="020B0604030504040204" pitchFamily="34" charset="0"/>
                </a:rPr>
                <a:t>管理的工作就是要缩小这种差距</a:t>
              </a:r>
              <a:endParaRPr lang="zh-CN" altLang="en-US" sz="1400" b="1" dirty="0">
                <a:solidFill>
                  <a:schemeClr val="hlink"/>
                </a:solidFill>
                <a:latin typeface="Tahoma" panose="020B0604030504040204" pitchFamily="34" charset="0"/>
              </a:endParaRPr>
            </a:p>
          </p:txBody>
        </p:sp>
      </p:grpSp>
      <p:grpSp>
        <p:nvGrpSpPr>
          <p:cNvPr id="82961" name="组合 82960"/>
          <p:cNvGrpSpPr/>
          <p:nvPr/>
        </p:nvGrpSpPr>
        <p:grpSpPr>
          <a:xfrm>
            <a:off x="152400" y="2349500"/>
            <a:ext cx="4800600" cy="3049588"/>
            <a:chOff x="96" y="1776"/>
            <a:chExt cx="3024" cy="2305"/>
          </a:xfrm>
        </p:grpSpPr>
        <p:sp>
          <p:nvSpPr>
            <p:cNvPr id="82962" name="直接连接符 82961"/>
            <p:cNvSpPr/>
            <p:nvPr/>
          </p:nvSpPr>
          <p:spPr>
            <a:xfrm flipV="1">
              <a:off x="96" y="1844"/>
              <a:ext cx="0" cy="2064"/>
            </a:xfrm>
            <a:prstGeom prst="line">
              <a:avLst/>
            </a:prstGeom>
            <a:ln w="9525" cap="flat" cmpd="sng">
              <a:solidFill>
                <a:schemeClr val="tx1"/>
              </a:solidFill>
              <a:prstDash val="solid"/>
              <a:miter/>
              <a:headEnd type="none" w="med" len="med"/>
              <a:tailEnd type="triangle" w="med" len="med"/>
            </a:ln>
          </p:spPr>
        </p:sp>
        <p:sp>
          <p:nvSpPr>
            <p:cNvPr id="82963" name="直接连接符 82962"/>
            <p:cNvSpPr/>
            <p:nvPr/>
          </p:nvSpPr>
          <p:spPr>
            <a:xfrm>
              <a:off x="96" y="3908"/>
              <a:ext cx="2496" cy="0"/>
            </a:xfrm>
            <a:prstGeom prst="line">
              <a:avLst/>
            </a:prstGeom>
            <a:ln w="9525" cap="flat" cmpd="sng">
              <a:solidFill>
                <a:schemeClr val="tx1"/>
              </a:solidFill>
              <a:prstDash val="solid"/>
              <a:miter/>
              <a:headEnd type="none" w="med" len="med"/>
              <a:tailEnd type="triangle" w="med" len="med"/>
            </a:ln>
          </p:spPr>
        </p:sp>
        <p:sp>
          <p:nvSpPr>
            <p:cNvPr id="82964" name="直接连接符 82963"/>
            <p:cNvSpPr/>
            <p:nvPr/>
          </p:nvSpPr>
          <p:spPr>
            <a:xfrm flipV="1">
              <a:off x="192" y="3428"/>
              <a:ext cx="0" cy="480"/>
            </a:xfrm>
            <a:prstGeom prst="line">
              <a:avLst/>
            </a:prstGeom>
            <a:ln w="9525" cap="flat" cmpd="sng">
              <a:solidFill>
                <a:schemeClr val="tx1"/>
              </a:solidFill>
              <a:prstDash val="solid"/>
              <a:miter/>
              <a:headEnd type="none" w="med" len="med"/>
              <a:tailEnd type="none" w="med" len="med"/>
            </a:ln>
          </p:spPr>
        </p:sp>
        <p:sp>
          <p:nvSpPr>
            <p:cNvPr id="82965" name="直接连接符 82964"/>
            <p:cNvSpPr/>
            <p:nvPr/>
          </p:nvSpPr>
          <p:spPr>
            <a:xfrm>
              <a:off x="192" y="3428"/>
              <a:ext cx="624" cy="0"/>
            </a:xfrm>
            <a:prstGeom prst="line">
              <a:avLst/>
            </a:prstGeom>
            <a:ln w="9525" cap="flat" cmpd="sng">
              <a:solidFill>
                <a:schemeClr val="tx1"/>
              </a:solidFill>
              <a:prstDash val="solid"/>
              <a:miter/>
              <a:headEnd type="none" w="med" len="med"/>
              <a:tailEnd type="none" w="med" len="med"/>
            </a:ln>
          </p:spPr>
        </p:sp>
        <p:sp>
          <p:nvSpPr>
            <p:cNvPr id="82966" name="直接连接符 82965"/>
            <p:cNvSpPr/>
            <p:nvPr/>
          </p:nvSpPr>
          <p:spPr>
            <a:xfrm flipV="1">
              <a:off x="816" y="2948"/>
              <a:ext cx="0" cy="480"/>
            </a:xfrm>
            <a:prstGeom prst="line">
              <a:avLst/>
            </a:prstGeom>
            <a:ln w="9525" cap="flat" cmpd="sng">
              <a:solidFill>
                <a:schemeClr val="tx1"/>
              </a:solidFill>
              <a:prstDash val="solid"/>
              <a:miter/>
              <a:headEnd type="none" w="med" len="med"/>
              <a:tailEnd type="none" w="med" len="med"/>
            </a:ln>
          </p:spPr>
        </p:sp>
        <p:sp>
          <p:nvSpPr>
            <p:cNvPr id="82967" name="直接连接符 82966"/>
            <p:cNvSpPr/>
            <p:nvPr/>
          </p:nvSpPr>
          <p:spPr>
            <a:xfrm>
              <a:off x="816" y="2948"/>
              <a:ext cx="624" cy="0"/>
            </a:xfrm>
            <a:prstGeom prst="line">
              <a:avLst/>
            </a:prstGeom>
            <a:ln w="9525" cap="flat" cmpd="sng">
              <a:solidFill>
                <a:schemeClr val="tx1"/>
              </a:solidFill>
              <a:prstDash val="solid"/>
              <a:miter/>
              <a:headEnd type="none" w="med" len="med"/>
              <a:tailEnd type="none" w="med" len="med"/>
            </a:ln>
          </p:spPr>
        </p:sp>
        <p:sp>
          <p:nvSpPr>
            <p:cNvPr id="82968" name="直接连接符 82967"/>
            <p:cNvSpPr/>
            <p:nvPr/>
          </p:nvSpPr>
          <p:spPr>
            <a:xfrm flipV="1">
              <a:off x="1440" y="2708"/>
              <a:ext cx="144" cy="240"/>
            </a:xfrm>
            <a:prstGeom prst="line">
              <a:avLst/>
            </a:prstGeom>
            <a:ln w="9525" cap="flat" cmpd="sng">
              <a:solidFill>
                <a:schemeClr val="tx1"/>
              </a:solidFill>
              <a:prstDash val="solid"/>
              <a:miter/>
              <a:headEnd type="none" w="med" len="med"/>
              <a:tailEnd type="none" w="med" len="med"/>
            </a:ln>
          </p:spPr>
        </p:sp>
        <p:sp>
          <p:nvSpPr>
            <p:cNvPr id="82969" name="直接连接符 82968"/>
            <p:cNvSpPr/>
            <p:nvPr/>
          </p:nvSpPr>
          <p:spPr>
            <a:xfrm>
              <a:off x="1584" y="2708"/>
              <a:ext cx="864" cy="0"/>
            </a:xfrm>
            <a:prstGeom prst="line">
              <a:avLst/>
            </a:prstGeom>
            <a:ln w="9525" cap="flat" cmpd="sng">
              <a:solidFill>
                <a:schemeClr val="tx1"/>
              </a:solidFill>
              <a:prstDash val="solid"/>
              <a:miter/>
              <a:headEnd type="none" w="med" len="med"/>
              <a:tailEnd type="none" w="med" len="med"/>
            </a:ln>
          </p:spPr>
        </p:sp>
        <p:grpSp>
          <p:nvGrpSpPr>
            <p:cNvPr id="82970" name="组合 82969"/>
            <p:cNvGrpSpPr/>
            <p:nvPr/>
          </p:nvGrpSpPr>
          <p:grpSpPr>
            <a:xfrm>
              <a:off x="208" y="2852"/>
              <a:ext cx="584" cy="584"/>
              <a:chOff x="240" y="2880"/>
              <a:chExt cx="584" cy="584"/>
            </a:xfrm>
          </p:grpSpPr>
          <p:grpSp>
            <p:nvGrpSpPr>
              <p:cNvPr id="82971" name="组合 82970"/>
              <p:cNvGrpSpPr/>
              <p:nvPr/>
            </p:nvGrpSpPr>
            <p:grpSpPr>
              <a:xfrm>
                <a:off x="240" y="2880"/>
                <a:ext cx="584" cy="584"/>
                <a:chOff x="192" y="2872"/>
                <a:chExt cx="584" cy="584"/>
              </a:xfrm>
            </p:grpSpPr>
            <p:sp>
              <p:nvSpPr>
                <p:cNvPr id="82972" name="椭圆 82971"/>
                <p:cNvSpPr/>
                <p:nvPr/>
              </p:nvSpPr>
              <p:spPr>
                <a:xfrm>
                  <a:off x="200" y="2872"/>
                  <a:ext cx="576" cy="576"/>
                </a:xfrm>
                <a:prstGeom prst="ellipse">
                  <a:avLst/>
                </a:prstGeom>
                <a:noFill/>
                <a:ln w="9525" cap="flat" cmpd="sng">
                  <a:solidFill>
                    <a:schemeClr val="tx1"/>
                  </a:solidFill>
                  <a:prstDash val="solid"/>
                  <a:miter/>
                  <a:headEnd type="none" w="med" len="med"/>
                  <a:tailEnd type="none" w="med" len="med"/>
                </a:ln>
              </p:spPr>
              <p:txBody>
                <a:bodyPr/>
                <a:p>
                  <a:endParaRPr lang="zh-CN" altLang="en-US"/>
                </a:p>
              </p:txBody>
            </p:sp>
            <p:sp>
              <p:nvSpPr>
                <p:cNvPr id="82973" name="直接连接符 82972"/>
                <p:cNvSpPr/>
                <p:nvPr/>
              </p:nvSpPr>
              <p:spPr>
                <a:xfrm>
                  <a:off x="192" y="3168"/>
                  <a:ext cx="576" cy="0"/>
                </a:xfrm>
                <a:prstGeom prst="line">
                  <a:avLst/>
                </a:prstGeom>
                <a:ln w="9525" cap="flat" cmpd="sng">
                  <a:solidFill>
                    <a:schemeClr val="tx1"/>
                  </a:solidFill>
                  <a:prstDash val="solid"/>
                  <a:miter/>
                  <a:headEnd type="none" w="med" len="med"/>
                  <a:tailEnd type="none" w="med" len="med"/>
                </a:ln>
              </p:spPr>
            </p:sp>
            <p:sp>
              <p:nvSpPr>
                <p:cNvPr id="82974" name="直接连接符 82973"/>
                <p:cNvSpPr/>
                <p:nvPr/>
              </p:nvSpPr>
              <p:spPr>
                <a:xfrm>
                  <a:off x="480" y="2880"/>
                  <a:ext cx="0" cy="576"/>
                </a:xfrm>
                <a:prstGeom prst="line">
                  <a:avLst/>
                </a:prstGeom>
                <a:ln w="9525" cap="flat" cmpd="sng">
                  <a:solidFill>
                    <a:schemeClr val="tx1"/>
                  </a:solidFill>
                  <a:prstDash val="solid"/>
                  <a:miter/>
                  <a:headEnd type="none" w="med" len="med"/>
                  <a:tailEnd type="none" w="med" len="med"/>
                </a:ln>
              </p:spPr>
            </p:sp>
          </p:grpSp>
          <p:sp>
            <p:nvSpPr>
              <p:cNvPr id="82975" name="文本框 82974"/>
              <p:cNvSpPr txBox="1"/>
              <p:nvPr/>
            </p:nvSpPr>
            <p:spPr>
              <a:xfrm>
                <a:off x="288" y="292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P</a:t>
                </a:r>
                <a:endParaRPr lang="en-US" altLang="zh-CN" sz="2000">
                  <a:latin typeface="Tahoma" panose="020B0604030504040204" pitchFamily="34" charset="0"/>
                </a:endParaRPr>
              </a:p>
            </p:txBody>
          </p:sp>
          <p:sp>
            <p:nvSpPr>
              <p:cNvPr id="82976" name="文本框 82975"/>
              <p:cNvSpPr txBox="1"/>
              <p:nvPr/>
            </p:nvSpPr>
            <p:spPr>
              <a:xfrm>
                <a:off x="288" y="316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A</a:t>
                </a:r>
                <a:endParaRPr lang="en-US" altLang="zh-CN" sz="2000">
                  <a:latin typeface="Tahoma" panose="020B0604030504040204" pitchFamily="34" charset="0"/>
                </a:endParaRPr>
              </a:p>
            </p:txBody>
          </p:sp>
          <p:sp>
            <p:nvSpPr>
              <p:cNvPr id="82977" name="文本框 82976"/>
              <p:cNvSpPr txBox="1"/>
              <p:nvPr/>
            </p:nvSpPr>
            <p:spPr>
              <a:xfrm>
                <a:off x="528" y="316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C</a:t>
                </a:r>
                <a:endParaRPr lang="en-US" altLang="zh-CN" sz="2000">
                  <a:latin typeface="Tahoma" panose="020B0604030504040204" pitchFamily="34" charset="0"/>
                </a:endParaRPr>
              </a:p>
            </p:txBody>
          </p:sp>
          <p:sp>
            <p:nvSpPr>
              <p:cNvPr id="82978" name="文本框 82977"/>
              <p:cNvSpPr txBox="1"/>
              <p:nvPr/>
            </p:nvSpPr>
            <p:spPr>
              <a:xfrm>
                <a:off x="528" y="292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D</a:t>
                </a:r>
                <a:endParaRPr lang="en-US" altLang="zh-CN" sz="2000">
                  <a:latin typeface="Tahoma" panose="020B0604030504040204" pitchFamily="34" charset="0"/>
                </a:endParaRPr>
              </a:p>
            </p:txBody>
          </p:sp>
        </p:grpSp>
        <p:grpSp>
          <p:nvGrpSpPr>
            <p:cNvPr id="82979" name="组合 82978"/>
            <p:cNvGrpSpPr/>
            <p:nvPr/>
          </p:nvGrpSpPr>
          <p:grpSpPr>
            <a:xfrm>
              <a:off x="840" y="2372"/>
              <a:ext cx="584" cy="584"/>
              <a:chOff x="240" y="2880"/>
              <a:chExt cx="584" cy="584"/>
            </a:xfrm>
          </p:grpSpPr>
          <p:grpSp>
            <p:nvGrpSpPr>
              <p:cNvPr id="82980" name="组合 82979"/>
              <p:cNvGrpSpPr/>
              <p:nvPr/>
            </p:nvGrpSpPr>
            <p:grpSpPr>
              <a:xfrm>
                <a:off x="240" y="2880"/>
                <a:ext cx="584" cy="584"/>
                <a:chOff x="192" y="2872"/>
                <a:chExt cx="584" cy="584"/>
              </a:xfrm>
            </p:grpSpPr>
            <p:sp>
              <p:nvSpPr>
                <p:cNvPr id="82981" name="椭圆 82980"/>
                <p:cNvSpPr/>
                <p:nvPr/>
              </p:nvSpPr>
              <p:spPr>
                <a:xfrm>
                  <a:off x="200" y="2872"/>
                  <a:ext cx="576" cy="576"/>
                </a:xfrm>
                <a:prstGeom prst="ellipse">
                  <a:avLst/>
                </a:prstGeom>
                <a:noFill/>
                <a:ln w="9525" cap="flat" cmpd="sng">
                  <a:solidFill>
                    <a:schemeClr val="tx1"/>
                  </a:solidFill>
                  <a:prstDash val="solid"/>
                  <a:miter/>
                  <a:headEnd type="none" w="med" len="med"/>
                  <a:tailEnd type="none" w="med" len="med"/>
                </a:ln>
              </p:spPr>
              <p:txBody>
                <a:bodyPr/>
                <a:p>
                  <a:endParaRPr lang="zh-CN" altLang="en-US"/>
                </a:p>
              </p:txBody>
            </p:sp>
            <p:sp>
              <p:nvSpPr>
                <p:cNvPr id="82982" name="直接连接符 82981"/>
                <p:cNvSpPr/>
                <p:nvPr/>
              </p:nvSpPr>
              <p:spPr>
                <a:xfrm>
                  <a:off x="192" y="3168"/>
                  <a:ext cx="576" cy="0"/>
                </a:xfrm>
                <a:prstGeom prst="line">
                  <a:avLst/>
                </a:prstGeom>
                <a:ln w="9525" cap="flat" cmpd="sng">
                  <a:solidFill>
                    <a:schemeClr val="tx1"/>
                  </a:solidFill>
                  <a:prstDash val="solid"/>
                  <a:miter/>
                  <a:headEnd type="none" w="med" len="med"/>
                  <a:tailEnd type="none" w="med" len="med"/>
                </a:ln>
              </p:spPr>
            </p:sp>
            <p:sp>
              <p:nvSpPr>
                <p:cNvPr id="82983" name="直接连接符 82982"/>
                <p:cNvSpPr/>
                <p:nvPr/>
              </p:nvSpPr>
              <p:spPr>
                <a:xfrm>
                  <a:off x="480" y="2880"/>
                  <a:ext cx="0" cy="576"/>
                </a:xfrm>
                <a:prstGeom prst="line">
                  <a:avLst/>
                </a:prstGeom>
                <a:ln w="9525" cap="flat" cmpd="sng">
                  <a:solidFill>
                    <a:schemeClr val="tx1"/>
                  </a:solidFill>
                  <a:prstDash val="solid"/>
                  <a:miter/>
                  <a:headEnd type="none" w="med" len="med"/>
                  <a:tailEnd type="none" w="med" len="med"/>
                </a:ln>
              </p:spPr>
            </p:sp>
          </p:grpSp>
          <p:sp>
            <p:nvSpPr>
              <p:cNvPr id="82984" name="文本框 82983"/>
              <p:cNvSpPr txBox="1"/>
              <p:nvPr/>
            </p:nvSpPr>
            <p:spPr>
              <a:xfrm>
                <a:off x="288" y="292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P</a:t>
                </a:r>
                <a:endParaRPr lang="en-US" altLang="zh-CN" sz="2000">
                  <a:latin typeface="Tahoma" panose="020B0604030504040204" pitchFamily="34" charset="0"/>
                </a:endParaRPr>
              </a:p>
            </p:txBody>
          </p:sp>
          <p:sp>
            <p:nvSpPr>
              <p:cNvPr id="82985" name="文本框 82984"/>
              <p:cNvSpPr txBox="1"/>
              <p:nvPr/>
            </p:nvSpPr>
            <p:spPr>
              <a:xfrm>
                <a:off x="288" y="316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A</a:t>
                </a:r>
                <a:endParaRPr lang="en-US" altLang="zh-CN" sz="2000">
                  <a:latin typeface="Tahoma" panose="020B0604030504040204" pitchFamily="34" charset="0"/>
                </a:endParaRPr>
              </a:p>
            </p:txBody>
          </p:sp>
          <p:sp>
            <p:nvSpPr>
              <p:cNvPr id="82986" name="文本框 82985"/>
              <p:cNvSpPr txBox="1"/>
              <p:nvPr/>
            </p:nvSpPr>
            <p:spPr>
              <a:xfrm>
                <a:off x="528" y="316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C</a:t>
                </a:r>
                <a:endParaRPr lang="en-US" altLang="zh-CN" sz="2000">
                  <a:latin typeface="Tahoma" panose="020B0604030504040204" pitchFamily="34" charset="0"/>
                </a:endParaRPr>
              </a:p>
            </p:txBody>
          </p:sp>
          <p:sp>
            <p:nvSpPr>
              <p:cNvPr id="82987" name="文本框 82986"/>
              <p:cNvSpPr txBox="1"/>
              <p:nvPr/>
            </p:nvSpPr>
            <p:spPr>
              <a:xfrm>
                <a:off x="528" y="2928"/>
                <a:ext cx="240" cy="250"/>
              </a:xfrm>
              <a:prstGeom prst="rect">
                <a:avLst/>
              </a:prstGeom>
              <a:noFill/>
              <a:ln w="9525">
                <a:noFill/>
              </a:ln>
            </p:spPr>
            <p:txBody>
              <a:bodyPr>
                <a:spAutoFit/>
              </a:bodyPr>
              <a:p>
                <a:pPr>
                  <a:spcBef>
                    <a:spcPct val="50000"/>
                  </a:spcBef>
                </a:pPr>
                <a:r>
                  <a:rPr lang="en-US" altLang="zh-CN" sz="2000">
                    <a:latin typeface="Tahoma" panose="020B0604030504040204" pitchFamily="34" charset="0"/>
                  </a:rPr>
                  <a:t>D</a:t>
                </a:r>
                <a:endParaRPr lang="en-US" altLang="zh-CN" sz="2000">
                  <a:latin typeface="Tahoma" panose="020B0604030504040204" pitchFamily="34" charset="0"/>
                </a:endParaRPr>
              </a:p>
            </p:txBody>
          </p:sp>
        </p:grpSp>
        <p:sp>
          <p:nvSpPr>
            <p:cNvPr id="82988" name="文本框 82987"/>
            <p:cNvSpPr txBox="1"/>
            <p:nvPr/>
          </p:nvSpPr>
          <p:spPr>
            <a:xfrm>
              <a:off x="1488" y="2064"/>
              <a:ext cx="1632" cy="192"/>
            </a:xfrm>
            <a:prstGeom prst="rect">
              <a:avLst/>
            </a:prstGeom>
            <a:noFill/>
            <a:ln w="9525">
              <a:noFill/>
            </a:ln>
          </p:spPr>
          <p:txBody>
            <a:bodyPr>
              <a:spAutoFit/>
            </a:bodyPr>
            <a:p>
              <a:pPr>
                <a:spcBef>
                  <a:spcPct val="50000"/>
                </a:spcBef>
              </a:pPr>
              <a:r>
                <a:rPr lang="zh-CN" altLang="en-US" sz="1400" b="1" dirty="0">
                  <a:solidFill>
                    <a:schemeClr val="hlink"/>
                  </a:solidFill>
                  <a:latin typeface="Tahoma" panose="020B0604030504040204" pitchFamily="34" charset="0"/>
                </a:rPr>
                <a:t>改善=打破现状（上一个台阶）</a:t>
              </a:r>
              <a:endParaRPr lang="zh-CN" altLang="en-US" sz="1400" b="1" dirty="0">
                <a:solidFill>
                  <a:schemeClr val="hlink"/>
                </a:solidFill>
                <a:latin typeface="Tahoma" panose="020B0604030504040204" pitchFamily="34" charset="0"/>
              </a:endParaRPr>
            </a:p>
          </p:txBody>
        </p:sp>
        <p:sp>
          <p:nvSpPr>
            <p:cNvPr id="82989" name="右箭头 82988"/>
            <p:cNvSpPr/>
            <p:nvPr/>
          </p:nvSpPr>
          <p:spPr>
            <a:xfrm rot="19800000">
              <a:off x="1392" y="2304"/>
              <a:ext cx="240" cy="144"/>
            </a:xfrm>
            <a:prstGeom prst="rightArrow">
              <a:avLst>
                <a:gd name="adj1" fmla="val 51583"/>
                <a:gd name="adj2" fmla="val 51304"/>
              </a:avLst>
            </a:prstGeom>
            <a:noFill/>
            <a:ln w="9525" cap="flat" cmpd="sng">
              <a:solidFill>
                <a:schemeClr val="tx1"/>
              </a:solidFill>
              <a:prstDash val="solid"/>
              <a:miter/>
              <a:headEnd type="none" w="med" len="med"/>
              <a:tailEnd type="none" w="med" len="med"/>
            </a:ln>
          </p:spPr>
          <p:txBody>
            <a:bodyPr/>
            <a:p>
              <a:endParaRPr lang="zh-CN" altLang="en-US"/>
            </a:p>
          </p:txBody>
        </p:sp>
        <p:sp>
          <p:nvSpPr>
            <p:cNvPr id="82990" name="文本框 82989"/>
            <p:cNvSpPr txBox="1"/>
            <p:nvPr/>
          </p:nvSpPr>
          <p:spPr>
            <a:xfrm>
              <a:off x="96" y="1776"/>
              <a:ext cx="384" cy="173"/>
            </a:xfrm>
            <a:prstGeom prst="rect">
              <a:avLst/>
            </a:prstGeom>
            <a:noFill/>
            <a:ln w="9525">
              <a:noFill/>
            </a:ln>
          </p:spPr>
          <p:txBody>
            <a:bodyPr>
              <a:spAutoFit/>
            </a:bodyPr>
            <a:p>
              <a:pPr>
                <a:spcBef>
                  <a:spcPct val="50000"/>
                </a:spcBef>
              </a:pPr>
              <a:r>
                <a:rPr lang="zh-CN" altLang="en-US" sz="1200" b="1" dirty="0">
                  <a:latin typeface="Tahoma" panose="020B0604030504040204" pitchFamily="34" charset="0"/>
                </a:rPr>
                <a:t>增值</a:t>
              </a:r>
              <a:endParaRPr lang="zh-CN" altLang="en-US" sz="1200" b="1" dirty="0">
                <a:latin typeface="Tahoma" panose="020B0604030504040204" pitchFamily="34" charset="0"/>
              </a:endParaRPr>
            </a:p>
          </p:txBody>
        </p:sp>
        <p:sp>
          <p:nvSpPr>
            <p:cNvPr id="82991" name="文本框 82990"/>
            <p:cNvSpPr txBox="1"/>
            <p:nvPr/>
          </p:nvSpPr>
          <p:spPr>
            <a:xfrm>
              <a:off x="2352" y="3908"/>
              <a:ext cx="384" cy="173"/>
            </a:xfrm>
            <a:prstGeom prst="rect">
              <a:avLst/>
            </a:prstGeom>
            <a:noFill/>
            <a:ln w="9525">
              <a:noFill/>
            </a:ln>
          </p:spPr>
          <p:txBody>
            <a:bodyPr>
              <a:spAutoFit/>
            </a:bodyPr>
            <a:p>
              <a:pPr>
                <a:spcBef>
                  <a:spcPct val="50000"/>
                </a:spcBef>
              </a:pPr>
              <a:r>
                <a:rPr lang="zh-CN" altLang="en-US" sz="1200" b="1" dirty="0">
                  <a:latin typeface="Tahoma" panose="020B0604030504040204" pitchFamily="34" charset="0"/>
                </a:rPr>
                <a:t>时间</a:t>
              </a:r>
              <a:endParaRPr lang="zh-CN" altLang="en-US" sz="1200" b="1" dirty="0">
                <a:latin typeface="Tahoma" panose="020B0604030504040204" pitchFamily="34" charset="0"/>
              </a:endParaRPr>
            </a:p>
          </p:txBody>
        </p:sp>
        <p:sp>
          <p:nvSpPr>
            <p:cNvPr id="82992" name="文本框 82991"/>
            <p:cNvSpPr txBox="1"/>
            <p:nvPr/>
          </p:nvSpPr>
          <p:spPr>
            <a:xfrm>
              <a:off x="328" y="3504"/>
              <a:ext cx="384"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维持</a:t>
              </a:r>
              <a:endParaRPr lang="zh-CN" altLang="en-US" sz="1400" b="1" dirty="0">
                <a:latin typeface="Tahoma" panose="020B0604030504040204" pitchFamily="34" charset="0"/>
              </a:endParaRPr>
            </a:p>
          </p:txBody>
        </p:sp>
        <p:sp>
          <p:nvSpPr>
            <p:cNvPr id="82993" name="文本框 82992"/>
            <p:cNvSpPr txBox="1"/>
            <p:nvPr/>
          </p:nvSpPr>
          <p:spPr>
            <a:xfrm>
              <a:off x="960" y="3024"/>
              <a:ext cx="384"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维持</a:t>
              </a:r>
              <a:endParaRPr lang="zh-CN" altLang="en-US" sz="1400" b="1" dirty="0">
                <a:latin typeface="Tahoma" panose="020B0604030504040204" pitchFamily="34" charset="0"/>
              </a:endParaRPr>
            </a:p>
          </p:txBody>
        </p:sp>
        <p:sp>
          <p:nvSpPr>
            <p:cNvPr id="82994" name="文本框 82993"/>
            <p:cNvSpPr txBox="1"/>
            <p:nvPr/>
          </p:nvSpPr>
          <p:spPr>
            <a:xfrm>
              <a:off x="1872" y="2784"/>
              <a:ext cx="384" cy="192"/>
            </a:xfrm>
            <a:prstGeom prst="rect">
              <a:avLst/>
            </a:prstGeom>
            <a:noFill/>
            <a:ln w="9525">
              <a:noFill/>
            </a:ln>
          </p:spPr>
          <p:txBody>
            <a:bodyPr>
              <a:spAutoFit/>
            </a:bodyPr>
            <a:p>
              <a:pPr>
                <a:spcBef>
                  <a:spcPct val="50000"/>
                </a:spcBef>
              </a:pPr>
              <a:r>
                <a:rPr lang="zh-CN" altLang="en-US" sz="1400" b="1" dirty="0">
                  <a:latin typeface="Tahoma" panose="020B0604030504040204" pitchFamily="34" charset="0"/>
                </a:rPr>
                <a:t>维持</a:t>
              </a:r>
              <a:endParaRPr lang="zh-CN" altLang="en-US" sz="1400" b="1" dirty="0">
                <a:latin typeface="Tahoma" panose="020B060403050404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占位符 84993"/>
          <p:cNvSpPr>
            <a:spLocks noGrp="1"/>
          </p:cNvSpPr>
          <p:nvPr>
            <p:ph type="body" idx="1"/>
          </p:nvPr>
        </p:nvSpPr>
        <p:spPr>
          <a:xfrm>
            <a:off x="395288" y="985838"/>
            <a:ext cx="7924800" cy="3937000"/>
          </a:xfrm>
          <a:ln/>
        </p:spPr>
        <p:txBody>
          <a:bodyPr/>
          <a:p>
            <a:pPr>
              <a:lnSpc>
                <a:spcPct val="110000"/>
              </a:lnSpc>
              <a:buNone/>
            </a:pPr>
            <a:r>
              <a:rPr lang="zh-CN" altLang="en-US" sz="2000" dirty="0">
                <a:latin typeface="宋体" panose="02010600030101010101" pitchFamily="2" charset="-122"/>
              </a:rPr>
              <a:t>1、班组</a:t>
            </a:r>
            <a:r>
              <a:rPr lang="en-US" altLang="zh-CN" sz="2000">
                <a:latin typeface="宋体" panose="02010600030101010101" pitchFamily="2" charset="-122"/>
              </a:rPr>
              <a:t>CCPS</a:t>
            </a:r>
            <a:r>
              <a:rPr lang="zh-CN" altLang="en-US" sz="2000" dirty="0">
                <a:latin typeface="宋体" panose="02010600030101010101" pitchFamily="2" charset="-122"/>
              </a:rPr>
              <a:t>问题处理流程</a:t>
            </a:r>
            <a:endParaRPr lang="zh-CN" altLang="en-US" sz="2000" dirty="0">
              <a:latin typeface="宋体" panose="02010600030101010101" pitchFamily="2" charset="-122"/>
            </a:endParaRPr>
          </a:p>
          <a:p>
            <a:pPr>
              <a:lnSpc>
                <a:spcPct val="110000"/>
              </a:lnSpc>
              <a:buNone/>
            </a:pPr>
            <a:r>
              <a:rPr lang="zh-CN" altLang="en-US" sz="2000" dirty="0">
                <a:solidFill>
                  <a:schemeClr val="hlink"/>
                </a:solidFill>
                <a:latin typeface="宋体" panose="02010600030101010101" pitchFamily="2" charset="-122"/>
              </a:rPr>
              <a:t>   </a:t>
            </a:r>
            <a:r>
              <a:rPr lang="zh-CN" altLang="en-US" sz="2000" dirty="0">
                <a:solidFill>
                  <a:schemeClr val="hlink"/>
                </a:solidFill>
                <a:latin typeface="宋体" panose="02010600030101010101" pitchFamily="2" charset="-122"/>
                <a:hlinkClick r:id="rId1" action="ppaction://hlinkfile"/>
              </a:rPr>
              <a:t>《班组</a:t>
            </a:r>
            <a:r>
              <a:rPr lang="en-US" altLang="zh-CN" sz="2000">
                <a:solidFill>
                  <a:schemeClr val="hlink"/>
                </a:solidFill>
                <a:latin typeface="宋体" panose="02010600030101010101" pitchFamily="2" charset="-122"/>
                <a:hlinkClick r:id="rId1" action="ppaction://hlinkfile"/>
              </a:rPr>
              <a:t>CCPS</a:t>
            </a:r>
            <a:r>
              <a:rPr lang="zh-CN" altLang="en-US" sz="2000" dirty="0">
                <a:solidFill>
                  <a:schemeClr val="hlink"/>
                </a:solidFill>
                <a:latin typeface="宋体" panose="02010600030101010101" pitchFamily="2" charset="-122"/>
                <a:hlinkClick r:id="rId1" action="ppaction://hlinkfile"/>
              </a:rPr>
              <a:t>问题处理流程》</a:t>
            </a:r>
            <a:r>
              <a:rPr lang="zh-CN" altLang="en-US" sz="2000" dirty="0">
                <a:solidFill>
                  <a:schemeClr val="hlink"/>
                </a:solidFill>
                <a:latin typeface="宋体" panose="02010600030101010101" pitchFamily="2" charset="-122"/>
                <a:hlinkClick r:id="rId2" action="ppaction://hlinkfile"/>
              </a:rPr>
              <a:t> </a:t>
            </a:r>
            <a:endParaRPr lang="zh-CN" altLang="en-US" sz="2000" dirty="0">
              <a:solidFill>
                <a:schemeClr val="hlink"/>
              </a:solidFill>
              <a:latin typeface="宋体" panose="02010600030101010101" pitchFamily="2" charset="-122"/>
            </a:endParaRPr>
          </a:p>
          <a:p>
            <a:pPr>
              <a:lnSpc>
                <a:spcPct val="110000"/>
              </a:lnSpc>
              <a:buNone/>
            </a:pPr>
            <a:r>
              <a:rPr lang="zh-CN" altLang="en-US" sz="2000" dirty="0">
                <a:solidFill>
                  <a:schemeClr val="hlink"/>
                </a:solidFill>
                <a:latin typeface="宋体" panose="02010600030101010101" pitchFamily="2" charset="-122"/>
              </a:rPr>
              <a:t>   </a:t>
            </a:r>
            <a:r>
              <a:rPr lang="zh-CN" altLang="en-US" sz="2000" dirty="0">
                <a:solidFill>
                  <a:schemeClr val="hlink"/>
                </a:solidFill>
                <a:latin typeface="宋体" panose="02010600030101010101" pitchFamily="2" charset="-122"/>
                <a:hlinkClick r:id="rId3" action="ppaction://hlinkfile"/>
              </a:rPr>
              <a:t>《小组问题及对策一览表》</a:t>
            </a:r>
            <a:endParaRPr lang="zh-CN" altLang="en-US" sz="2000" dirty="0">
              <a:solidFill>
                <a:schemeClr val="hlink"/>
              </a:solidFill>
              <a:latin typeface="宋体" panose="02010600030101010101" pitchFamily="2" charset="-122"/>
            </a:endParaRPr>
          </a:p>
          <a:p>
            <a:pPr>
              <a:lnSpc>
                <a:spcPct val="110000"/>
              </a:lnSpc>
              <a:buNone/>
            </a:pPr>
            <a:r>
              <a:rPr lang="zh-CN" altLang="en-US" sz="2000" dirty="0">
                <a:solidFill>
                  <a:schemeClr val="hlink"/>
                </a:solidFill>
                <a:latin typeface="宋体" panose="02010600030101010101" pitchFamily="2" charset="-122"/>
              </a:rPr>
              <a:t>   </a:t>
            </a:r>
            <a:r>
              <a:rPr lang="zh-CN" altLang="en-US" sz="2000" dirty="0">
                <a:solidFill>
                  <a:schemeClr val="hlink"/>
                </a:solidFill>
                <a:latin typeface="宋体" panose="02010600030101010101" pitchFamily="2" charset="-122"/>
                <a:hlinkClick r:id="rId4" action="ppaction://hlinkfile"/>
              </a:rPr>
              <a:t>《班组</a:t>
            </a:r>
            <a:r>
              <a:rPr lang="en-US" altLang="zh-CN" sz="2000">
                <a:solidFill>
                  <a:schemeClr val="hlink"/>
                </a:solidFill>
                <a:latin typeface="宋体" panose="02010600030101010101" pitchFamily="2" charset="-122"/>
                <a:hlinkClick r:id="rId4" action="ppaction://hlinkfile"/>
              </a:rPr>
              <a:t>CCPS</a:t>
            </a:r>
            <a:r>
              <a:rPr lang="zh-CN" altLang="en-US" sz="2000" dirty="0">
                <a:solidFill>
                  <a:schemeClr val="hlink"/>
                </a:solidFill>
                <a:latin typeface="宋体" panose="02010600030101010101" pitchFamily="2" charset="-122"/>
                <a:hlinkClick r:id="rId4" action="ppaction://hlinkfile"/>
              </a:rPr>
              <a:t>问题处理表》 </a:t>
            </a:r>
            <a:endParaRPr lang="zh-CN" altLang="en-US" sz="2000" dirty="0">
              <a:solidFill>
                <a:schemeClr val="hlink"/>
              </a:solidFill>
              <a:latin typeface="宋体" panose="02010600030101010101" pitchFamily="2" charset="-122"/>
            </a:endParaRPr>
          </a:p>
          <a:p>
            <a:pPr>
              <a:lnSpc>
                <a:spcPct val="110000"/>
              </a:lnSpc>
              <a:buNone/>
            </a:pPr>
            <a:r>
              <a:rPr lang="zh-CN" altLang="en-US" sz="2000" dirty="0">
                <a:latin typeface="宋体" panose="02010600030101010101" pitchFamily="2" charset="-122"/>
              </a:rPr>
              <a:t>2、班组</a:t>
            </a:r>
            <a:r>
              <a:rPr lang="en-US" altLang="zh-CN" sz="2000">
                <a:latin typeface="宋体" panose="02010600030101010101" pitchFamily="2" charset="-122"/>
              </a:rPr>
              <a:t>CCPS</a:t>
            </a:r>
            <a:r>
              <a:rPr lang="zh-CN" altLang="en-US" sz="2000" dirty="0">
                <a:latin typeface="宋体" panose="02010600030101010101" pitchFamily="2" charset="-122"/>
              </a:rPr>
              <a:t>问题处理频次</a:t>
            </a:r>
            <a:r>
              <a:rPr lang="zh-CN" altLang="en-US" sz="2000" dirty="0">
                <a:solidFill>
                  <a:schemeClr val="hlink"/>
                </a:solidFill>
                <a:latin typeface="宋体" panose="02010600030101010101" pitchFamily="2" charset="-122"/>
              </a:rPr>
              <a:t>（自行制定）</a:t>
            </a:r>
            <a:endParaRPr lang="zh-CN" altLang="en-US" sz="2000" dirty="0">
              <a:solidFill>
                <a:schemeClr val="hlink"/>
              </a:solidFill>
              <a:latin typeface="宋体" panose="02010600030101010101" pitchFamily="2" charset="-122"/>
            </a:endParaRPr>
          </a:p>
          <a:p>
            <a:pPr>
              <a:lnSpc>
                <a:spcPct val="110000"/>
              </a:lnSpc>
              <a:buClr>
                <a:schemeClr val="hlink"/>
              </a:buClr>
              <a:buFont typeface="Wingdings" panose="05000000000000000000" pitchFamily="2" charset="2"/>
              <a:buChar char="Ø"/>
            </a:pPr>
            <a:r>
              <a:rPr lang="zh-CN" altLang="en-US" sz="2000" dirty="0">
                <a:latin typeface="宋体" panose="02010600030101010101" pitchFamily="2" charset="-122"/>
              </a:rPr>
              <a:t> 班组</a:t>
            </a:r>
            <a:r>
              <a:rPr lang="en-US" altLang="zh-CN" sz="2000">
                <a:latin typeface="宋体" panose="02010600030101010101" pitchFamily="2" charset="-122"/>
              </a:rPr>
              <a:t>CCPS</a:t>
            </a:r>
            <a:r>
              <a:rPr lang="zh-CN" altLang="en-US" sz="2000" dirty="0">
                <a:latin typeface="宋体" panose="02010600030101010101" pitchFamily="2" charset="-122"/>
              </a:rPr>
              <a:t>应定期召开班组民主生活会集中处理小组内部积累的问</a:t>
            </a:r>
            <a:endParaRPr lang="zh-CN" altLang="en-US" sz="2000" dirty="0">
              <a:latin typeface="宋体" panose="02010600030101010101" pitchFamily="2" charset="-122"/>
            </a:endParaRPr>
          </a:p>
          <a:p>
            <a:pPr>
              <a:lnSpc>
                <a:spcPct val="110000"/>
              </a:lnSpc>
              <a:buClr>
                <a:schemeClr val="hlink"/>
              </a:buClr>
              <a:buFont typeface="Wingdings" panose="05000000000000000000" pitchFamily="2" charset="2"/>
              <a:buNone/>
            </a:pPr>
            <a:r>
              <a:rPr lang="zh-CN" altLang="en-US" sz="2000" dirty="0">
                <a:latin typeface="宋体" panose="02010600030101010101" pitchFamily="2" charset="-122"/>
              </a:rPr>
              <a:t>    题并反馈；</a:t>
            </a:r>
            <a:endParaRPr lang="zh-CN" altLang="en-US" sz="2000" dirty="0">
              <a:latin typeface="宋体" panose="02010600030101010101" pitchFamily="2" charset="-122"/>
            </a:endParaRPr>
          </a:p>
          <a:p>
            <a:pPr>
              <a:lnSpc>
                <a:spcPct val="110000"/>
              </a:lnSpc>
              <a:buClr>
                <a:schemeClr val="hlink"/>
              </a:buClr>
              <a:buFont typeface="Wingdings" panose="05000000000000000000" pitchFamily="2" charset="2"/>
              <a:buChar char="Ø"/>
            </a:pPr>
            <a:r>
              <a:rPr lang="zh-CN" altLang="en-US" sz="2000" dirty="0">
                <a:latin typeface="宋体" panose="02010600030101010101" pitchFamily="2" charset="-122"/>
              </a:rPr>
              <a:t> 车间也应定期以现场办公会议形式对车间范围内收集的未能及时</a:t>
            </a:r>
            <a:endParaRPr lang="zh-CN" altLang="en-US" sz="2000" dirty="0">
              <a:latin typeface="宋体" panose="02010600030101010101" pitchFamily="2" charset="-122"/>
            </a:endParaRPr>
          </a:p>
          <a:p>
            <a:pPr>
              <a:lnSpc>
                <a:spcPct val="110000"/>
              </a:lnSpc>
              <a:buClr>
                <a:schemeClr val="hlink"/>
              </a:buClr>
              <a:buFont typeface="Wingdings" panose="05000000000000000000" pitchFamily="2" charset="2"/>
              <a:buNone/>
            </a:pPr>
            <a:r>
              <a:rPr lang="zh-CN" altLang="en-US" sz="2000" dirty="0">
                <a:latin typeface="宋体" panose="02010600030101010101" pitchFamily="2" charset="-122"/>
              </a:rPr>
              <a:t>    解决的问题进行集中处理并反馈；</a:t>
            </a:r>
            <a:endParaRPr lang="zh-CN" altLang="en-US" sz="2000" dirty="0">
              <a:latin typeface="宋体" panose="02010600030101010101" pitchFamily="2" charset="-122"/>
            </a:endParaRPr>
          </a:p>
          <a:p>
            <a:pPr>
              <a:lnSpc>
                <a:spcPct val="110000"/>
              </a:lnSpc>
              <a:buClr>
                <a:schemeClr val="hlink"/>
              </a:buClr>
              <a:buFont typeface="Wingdings" panose="05000000000000000000" pitchFamily="2" charset="2"/>
              <a:buChar char="Ø"/>
            </a:pPr>
            <a:r>
              <a:rPr lang="zh-CN" altLang="en-US" sz="2000" dirty="0">
                <a:latin typeface="宋体" panose="02010600030101010101" pitchFamily="2" charset="-122"/>
              </a:rPr>
              <a:t> 公司层面同样要求定期处理公司范围内的问题，并将不能解决的</a:t>
            </a:r>
            <a:endParaRPr lang="zh-CN" altLang="en-US" sz="2000" dirty="0">
              <a:latin typeface="宋体" panose="02010600030101010101" pitchFamily="2" charset="-122"/>
            </a:endParaRPr>
          </a:p>
          <a:p>
            <a:pPr>
              <a:lnSpc>
                <a:spcPct val="110000"/>
              </a:lnSpc>
              <a:buClr>
                <a:schemeClr val="hlink"/>
              </a:buClr>
              <a:buFont typeface="Wingdings" panose="05000000000000000000" pitchFamily="2" charset="2"/>
              <a:buNone/>
            </a:pPr>
            <a:r>
              <a:rPr lang="zh-CN" altLang="en-US" sz="2000" dirty="0">
                <a:latin typeface="宋体" panose="02010600030101010101" pitchFamily="2" charset="-122"/>
              </a:rPr>
              <a:t>    问题上报公司</a:t>
            </a:r>
            <a:r>
              <a:rPr lang="en-US" altLang="zh-CN" sz="2000">
                <a:latin typeface="宋体" panose="02010600030101010101" pitchFamily="2" charset="-122"/>
              </a:rPr>
              <a:t>CPS</a:t>
            </a:r>
            <a:r>
              <a:rPr lang="zh-CN" altLang="en-US" sz="2000" dirty="0">
                <a:latin typeface="宋体" panose="02010600030101010101" pitchFamily="2" charset="-122"/>
              </a:rPr>
              <a:t>办公室。 </a:t>
            </a:r>
            <a:endParaRPr lang="zh-CN" altLang="en-US" sz="2000" dirty="0">
              <a:latin typeface="宋体" panose="02010600030101010101" pitchFamily="2" charset="-122"/>
            </a:endParaRPr>
          </a:p>
        </p:txBody>
      </p:sp>
      <p:pic>
        <p:nvPicPr>
          <p:cNvPr id="84996" name="图片 84995" descr="PE01561_"/>
          <p:cNvPicPr>
            <a:picLocks noChangeAspect="1"/>
          </p:cNvPicPr>
          <p:nvPr/>
        </p:nvPicPr>
        <p:blipFill>
          <a:blip r:embed="rId5"/>
          <a:stretch>
            <a:fillRect/>
          </a:stretch>
        </p:blipFill>
        <p:spPr>
          <a:xfrm>
            <a:off x="6011863" y="1344613"/>
            <a:ext cx="2895600" cy="1601787"/>
          </a:xfrm>
          <a:prstGeom prst="rect">
            <a:avLst/>
          </a:prstGeom>
          <a:noFill/>
          <a:ln w="9525">
            <a:noFill/>
          </a:ln>
        </p:spPr>
      </p:pic>
      <p:sp>
        <p:nvSpPr>
          <p:cNvPr id="84997" name="矩形 84996"/>
          <p:cNvSpPr/>
          <p:nvPr/>
        </p:nvSpPr>
        <p:spPr>
          <a:xfrm>
            <a:off x="250825" y="481013"/>
            <a:ext cx="7223125" cy="579437"/>
          </a:xfrm>
          <a:prstGeom prst="rect">
            <a:avLst/>
          </a:prstGeom>
          <a:noFill/>
          <a:ln w="9525">
            <a:noFill/>
          </a:ln>
        </p:spPr>
        <p:txBody>
          <a:bodyPr>
            <a:spAutoFit/>
          </a:bodyPr>
          <a:p>
            <a:pPr>
              <a:spcBef>
                <a:spcPct val="50000"/>
              </a:spcBef>
              <a:buClr>
                <a:srgbClr val="33CC33"/>
              </a:buClr>
              <a:buFont typeface="Wingdings" panose="05000000000000000000" pitchFamily="2" charset="2"/>
            </a:pPr>
            <a:r>
              <a:rPr lang="zh-CN" altLang="en-US" sz="3200" b="1" dirty="0">
                <a:solidFill>
                  <a:schemeClr val="folHlink"/>
                </a:solidFill>
                <a:latin typeface="Arial" panose="020B0604020202020204" pitchFamily="34" charset="0"/>
                <a:ea typeface="隶书" panose="02010509060101010101" pitchFamily="49" charset="-122"/>
              </a:rPr>
              <a:t>班组</a:t>
            </a:r>
            <a:r>
              <a:rPr lang="en-US" altLang="zh-CN" sz="3200" b="1">
                <a:solidFill>
                  <a:schemeClr val="folHlink"/>
                </a:solidFill>
                <a:latin typeface="Arial" panose="020B0604020202020204" pitchFamily="34" charset="0"/>
                <a:ea typeface="隶书" panose="02010509060101010101" pitchFamily="49" charset="-122"/>
              </a:rPr>
              <a:t>CCPS</a:t>
            </a:r>
            <a:r>
              <a:rPr lang="zh-CN" altLang="en-US" sz="3200" b="1" dirty="0">
                <a:solidFill>
                  <a:schemeClr val="folHlink"/>
                </a:solidFill>
                <a:latin typeface="Arial" panose="020B0604020202020204" pitchFamily="34" charset="0"/>
                <a:ea typeface="隶书" panose="02010509060101010101" pitchFamily="49" charset="-122"/>
              </a:rPr>
              <a:t>（</a:t>
            </a:r>
            <a:r>
              <a:rPr lang="en-US" altLang="zh-CN" sz="3200" b="1">
                <a:solidFill>
                  <a:schemeClr val="folHlink"/>
                </a:solidFill>
                <a:latin typeface="Arial" panose="020B0604020202020204" pitchFamily="34" charset="0"/>
                <a:ea typeface="隶书" panose="02010509060101010101" pitchFamily="49" charset="-122"/>
              </a:rPr>
              <a:t>WG）</a:t>
            </a:r>
            <a:r>
              <a:rPr lang="zh-CN" altLang="en-US" sz="3200" b="1" dirty="0">
                <a:solidFill>
                  <a:schemeClr val="folHlink"/>
                </a:solidFill>
                <a:latin typeface="Arial" panose="020B0604020202020204" pitchFamily="34" charset="0"/>
                <a:ea typeface="隶书" panose="02010509060101010101" pitchFamily="49" charset="-122"/>
              </a:rPr>
              <a:t>的活动-</a:t>
            </a:r>
            <a:r>
              <a:rPr lang="en-US" altLang="zh-CN" sz="3200" b="1">
                <a:solidFill>
                  <a:schemeClr val="folHlink"/>
                </a:solidFill>
                <a:latin typeface="Arial" panose="020B0604020202020204" pitchFamily="34" charset="0"/>
                <a:ea typeface="隶书" panose="02010509060101010101" pitchFamily="49" charset="-122"/>
              </a:rPr>
              <a:t>PDCA</a:t>
            </a:r>
            <a:r>
              <a:rPr lang="zh-CN" altLang="en-US" sz="3200" b="1" dirty="0">
                <a:solidFill>
                  <a:schemeClr val="folHlink"/>
                </a:solidFill>
                <a:latin typeface="Arial" panose="020B0604020202020204" pitchFamily="34" charset="0"/>
                <a:ea typeface="隶书" panose="02010509060101010101" pitchFamily="49" charset="-122"/>
              </a:rPr>
              <a:t>循环</a:t>
            </a:r>
            <a:endParaRPr lang="zh-CN" altLang="en-US" sz="3200" b="1" dirty="0">
              <a:solidFill>
                <a:schemeClr val="folHlink"/>
              </a:solidFill>
              <a:latin typeface="Arial" panose="020B0604020202020204" pitchFamily="34" charset="0"/>
              <a:ea typeface="隶书" panose="020105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87041"/>
          <p:cNvSpPr>
            <a:spLocks noGrp="1"/>
          </p:cNvSpPr>
          <p:nvPr>
            <p:ph type="title"/>
          </p:nvPr>
        </p:nvSpPr>
        <p:spPr>
          <a:xfrm>
            <a:off x="250825" y="625475"/>
            <a:ext cx="7467600" cy="450850"/>
          </a:xfrm>
          <a:ln/>
        </p:spPr>
        <p:txBody>
          <a:bodyPr anchor="ctr" anchorCtr="0"/>
          <a:p>
            <a:r>
              <a:rPr lang="zh-CN" altLang="en-US" sz="3600" b="1" dirty="0">
                <a:solidFill>
                  <a:schemeClr val="folHlink"/>
                </a:solidFill>
                <a:latin typeface="Arial" panose="020B0604020202020204" pitchFamily="34" charset="0"/>
                <a:ea typeface="隶书" panose="02010509060101010101" pitchFamily="49" charset="-122"/>
              </a:rPr>
              <a:t>班组</a:t>
            </a:r>
            <a:r>
              <a:rPr lang="en-US" altLang="zh-CN" sz="3600" b="1">
                <a:solidFill>
                  <a:schemeClr val="folHlink"/>
                </a:solidFill>
                <a:latin typeface="Arial" panose="020B0604020202020204" pitchFamily="34" charset="0"/>
                <a:ea typeface="隶书" panose="02010509060101010101" pitchFamily="49" charset="-122"/>
              </a:rPr>
              <a:t>CCPS</a:t>
            </a:r>
            <a:r>
              <a:rPr lang="zh-CN" altLang="en-US" sz="3600" b="1" dirty="0">
                <a:solidFill>
                  <a:schemeClr val="folHlink"/>
                </a:solidFill>
                <a:latin typeface="Arial" panose="020B0604020202020204" pitchFamily="34" charset="0"/>
                <a:ea typeface="隶书" panose="02010509060101010101" pitchFamily="49" charset="-122"/>
              </a:rPr>
              <a:t>的活动方法与技能</a:t>
            </a:r>
            <a:endParaRPr lang="zh-CN" altLang="en-US" sz="3600" b="1" dirty="0">
              <a:solidFill>
                <a:schemeClr val="folHlink"/>
              </a:solidFill>
              <a:latin typeface="Arial" panose="020B0604020202020204" pitchFamily="34" charset="0"/>
              <a:ea typeface="隶书" panose="02010509060101010101" pitchFamily="49" charset="-122"/>
            </a:endParaRPr>
          </a:p>
        </p:txBody>
      </p:sp>
      <p:sp>
        <p:nvSpPr>
          <p:cNvPr id="87043" name="文本占位符 87042"/>
          <p:cNvSpPr>
            <a:spLocks noGrp="1"/>
          </p:cNvSpPr>
          <p:nvPr>
            <p:ph type="body" idx="1"/>
          </p:nvPr>
        </p:nvSpPr>
        <p:spPr>
          <a:xfrm>
            <a:off x="3419475" y="1273175"/>
            <a:ext cx="2743200" cy="3302000"/>
          </a:xfrm>
          <a:ln/>
        </p:spPr>
        <p:txBody>
          <a:bodyPr/>
          <a:p>
            <a:pPr>
              <a:lnSpc>
                <a:spcPct val="90000"/>
              </a:lnSpc>
            </a:pPr>
            <a:r>
              <a:rPr lang="zh-CN" altLang="en-US" sz="2000" dirty="0">
                <a:latin typeface="宋体" panose="02010600030101010101" pitchFamily="2" charset="-122"/>
              </a:rPr>
              <a:t>鱼骨图</a:t>
            </a:r>
            <a:endParaRPr lang="zh-CN" altLang="en-US" sz="2000" dirty="0">
              <a:latin typeface="宋体" panose="02010600030101010101" pitchFamily="2" charset="-122"/>
            </a:endParaRPr>
          </a:p>
          <a:p>
            <a:pPr>
              <a:lnSpc>
                <a:spcPct val="90000"/>
              </a:lnSpc>
            </a:pPr>
            <a:r>
              <a:rPr lang="zh-CN" altLang="en-US" sz="2000" dirty="0">
                <a:solidFill>
                  <a:srgbClr val="FF66FF"/>
                </a:solidFill>
                <a:latin typeface="宋体" panose="02010600030101010101" pitchFamily="2" charset="-122"/>
              </a:rPr>
              <a:t>查检表</a:t>
            </a:r>
            <a:endParaRPr lang="zh-CN" altLang="en-US" sz="2000" dirty="0">
              <a:solidFill>
                <a:srgbClr val="FF66FF"/>
              </a:solidFill>
              <a:latin typeface="宋体" panose="02010600030101010101" pitchFamily="2" charset="-122"/>
            </a:endParaRPr>
          </a:p>
          <a:p>
            <a:pPr>
              <a:lnSpc>
                <a:spcPct val="90000"/>
              </a:lnSpc>
            </a:pPr>
            <a:r>
              <a:rPr lang="zh-CN" altLang="en-US" sz="2000" dirty="0">
                <a:solidFill>
                  <a:srgbClr val="FF66FF"/>
                </a:solidFill>
                <a:latin typeface="宋体" panose="02010600030101010101" pitchFamily="2" charset="-122"/>
              </a:rPr>
              <a:t>5</a:t>
            </a:r>
            <a:r>
              <a:rPr lang="en-US" altLang="zh-CN" sz="2000">
                <a:solidFill>
                  <a:srgbClr val="FF66FF"/>
                </a:solidFill>
                <a:latin typeface="宋体" panose="02010600030101010101" pitchFamily="2" charset="-122"/>
              </a:rPr>
              <a:t>Y-2W-2H</a:t>
            </a:r>
            <a:endParaRPr lang="en-US" altLang="zh-CN" sz="2000">
              <a:solidFill>
                <a:srgbClr val="FF66FF"/>
              </a:solidFill>
              <a:latin typeface="宋体" panose="02010600030101010101" pitchFamily="2" charset="-122"/>
            </a:endParaRPr>
          </a:p>
          <a:p>
            <a:pPr>
              <a:lnSpc>
                <a:spcPct val="90000"/>
              </a:lnSpc>
            </a:pPr>
            <a:r>
              <a:rPr lang="zh-CN" altLang="en-US" sz="2000" dirty="0">
                <a:solidFill>
                  <a:srgbClr val="FF66FF"/>
                </a:solidFill>
                <a:latin typeface="宋体" panose="02010600030101010101" pitchFamily="2" charset="-122"/>
              </a:rPr>
              <a:t>快速转换</a:t>
            </a:r>
            <a:endParaRPr lang="zh-CN" altLang="en-US" sz="2000" dirty="0">
              <a:solidFill>
                <a:srgbClr val="FF66FF"/>
              </a:solidFill>
              <a:latin typeface="宋体" panose="02010600030101010101" pitchFamily="2" charset="-122"/>
            </a:endParaRPr>
          </a:p>
          <a:p>
            <a:pPr>
              <a:lnSpc>
                <a:spcPct val="90000"/>
              </a:lnSpc>
            </a:pPr>
            <a:r>
              <a:rPr lang="zh-CN" altLang="en-US" sz="2000" dirty="0">
                <a:solidFill>
                  <a:srgbClr val="FF66FF"/>
                </a:solidFill>
                <a:latin typeface="宋体" panose="02010600030101010101" pitchFamily="2" charset="-122"/>
              </a:rPr>
              <a:t>防错</a:t>
            </a:r>
            <a:endParaRPr lang="zh-CN" altLang="en-US" sz="2000" dirty="0">
              <a:solidFill>
                <a:srgbClr val="FF66FF"/>
              </a:solidFill>
              <a:latin typeface="宋体" panose="02010600030101010101" pitchFamily="2" charset="-122"/>
            </a:endParaRPr>
          </a:p>
          <a:p>
            <a:pPr>
              <a:lnSpc>
                <a:spcPct val="90000"/>
              </a:lnSpc>
            </a:pPr>
            <a:r>
              <a:rPr lang="zh-CN" altLang="en-US" sz="2000" dirty="0">
                <a:solidFill>
                  <a:srgbClr val="FF66FF"/>
                </a:solidFill>
                <a:latin typeface="宋体" panose="02010600030101010101" pitchFamily="2" charset="-122"/>
              </a:rPr>
              <a:t>红牌作战（5</a:t>
            </a:r>
            <a:r>
              <a:rPr lang="en-US" altLang="zh-CN" sz="2000">
                <a:solidFill>
                  <a:srgbClr val="FF66FF"/>
                </a:solidFill>
                <a:latin typeface="宋体" panose="02010600030101010101" pitchFamily="2" charset="-122"/>
              </a:rPr>
              <a:t>S）</a:t>
            </a:r>
            <a:endParaRPr lang="en-US" altLang="zh-CN" sz="2000">
              <a:solidFill>
                <a:srgbClr val="FF66FF"/>
              </a:solidFill>
              <a:latin typeface="宋体" panose="02010600030101010101" pitchFamily="2" charset="-122"/>
            </a:endParaRPr>
          </a:p>
          <a:p>
            <a:pPr>
              <a:lnSpc>
                <a:spcPct val="90000"/>
              </a:lnSpc>
            </a:pPr>
            <a:r>
              <a:rPr lang="en-US" altLang="zh-CN" sz="2000">
                <a:latin typeface="宋体" panose="02010600030101010101" pitchFamily="2" charset="-122"/>
              </a:rPr>
              <a:t>QC</a:t>
            </a:r>
            <a:r>
              <a:rPr lang="zh-CN" altLang="en-US" sz="2000" dirty="0">
                <a:latin typeface="宋体" panose="02010600030101010101" pitchFamily="2" charset="-122"/>
              </a:rPr>
              <a:t>七大手法</a:t>
            </a:r>
            <a:endParaRPr lang="zh-CN" altLang="en-US" sz="2000" dirty="0">
              <a:latin typeface="宋体" panose="02010600030101010101" pitchFamily="2" charset="-122"/>
            </a:endParaRPr>
          </a:p>
          <a:p>
            <a:pPr>
              <a:lnSpc>
                <a:spcPct val="90000"/>
              </a:lnSpc>
            </a:pPr>
            <a:r>
              <a:rPr lang="zh-CN" altLang="en-US" sz="2000" dirty="0">
                <a:solidFill>
                  <a:srgbClr val="663300"/>
                </a:solidFill>
                <a:latin typeface="宋体" panose="02010600030101010101" pitchFamily="2" charset="-122"/>
              </a:rPr>
              <a:t>全员生产维护（</a:t>
            </a:r>
            <a:r>
              <a:rPr lang="en-US" altLang="zh-CN" sz="2000">
                <a:solidFill>
                  <a:srgbClr val="663300"/>
                </a:solidFill>
                <a:latin typeface="宋体" panose="02010600030101010101" pitchFamily="2" charset="-122"/>
              </a:rPr>
              <a:t>CTPM）</a:t>
            </a:r>
            <a:endParaRPr lang="en-US" altLang="zh-CN" sz="2000">
              <a:solidFill>
                <a:srgbClr val="663300"/>
              </a:solidFill>
              <a:latin typeface="宋体" panose="02010600030101010101" pitchFamily="2" charset="-122"/>
            </a:endParaRPr>
          </a:p>
          <a:p>
            <a:pPr>
              <a:lnSpc>
                <a:spcPct val="90000"/>
              </a:lnSpc>
            </a:pPr>
            <a:r>
              <a:rPr lang="zh-CN" altLang="en-US" sz="2000" dirty="0">
                <a:latin typeface="宋体" panose="02010600030101010101" pitchFamily="2" charset="-122"/>
              </a:rPr>
              <a:t>价值流分析</a:t>
            </a:r>
            <a:endParaRPr lang="zh-CN" altLang="en-US" sz="2000" dirty="0">
              <a:latin typeface="宋体" panose="02010600030101010101" pitchFamily="2" charset="-122"/>
            </a:endParaRPr>
          </a:p>
          <a:p>
            <a:pPr>
              <a:lnSpc>
                <a:spcPct val="90000"/>
              </a:lnSpc>
            </a:pPr>
            <a:r>
              <a:rPr lang="en-US" altLang="zh-CN" sz="2000">
                <a:latin typeface="宋体" panose="02010600030101010101" pitchFamily="2" charset="-122"/>
              </a:rPr>
              <a:t>8D</a:t>
            </a:r>
            <a:endParaRPr lang="zh-CN" altLang="en-US" sz="2000">
              <a:latin typeface="宋体" panose="02010600030101010101" pitchFamily="2" charset="-122"/>
            </a:endParaRPr>
          </a:p>
          <a:p>
            <a:pPr>
              <a:lnSpc>
                <a:spcPct val="90000"/>
              </a:lnSpc>
            </a:pPr>
            <a:r>
              <a:rPr lang="zh-CN" altLang="en-US" sz="2000" dirty="0">
                <a:latin typeface="宋体" panose="02010600030101010101" pitchFamily="2" charset="-122"/>
              </a:rPr>
              <a:t>6-</a:t>
            </a:r>
            <a:r>
              <a:rPr lang="en-US" altLang="zh-CN" sz="2000">
                <a:latin typeface="宋体" panose="02010600030101010101" pitchFamily="2" charset="-122"/>
              </a:rPr>
              <a:t>sigma</a:t>
            </a:r>
            <a:endParaRPr lang="zh-CN" altLang="en-US" sz="2000">
              <a:latin typeface="宋体" panose="02010600030101010101" pitchFamily="2" charset="-122"/>
            </a:endParaRPr>
          </a:p>
        </p:txBody>
      </p:sp>
      <p:pic>
        <p:nvPicPr>
          <p:cNvPr id="87044" name="图片 87043" descr="j0078774"/>
          <p:cNvPicPr>
            <a:picLocks noChangeAspect="1"/>
          </p:cNvPicPr>
          <p:nvPr/>
        </p:nvPicPr>
        <p:blipFill>
          <a:blip r:embed="rId1"/>
          <a:stretch>
            <a:fillRect/>
          </a:stretch>
        </p:blipFill>
        <p:spPr>
          <a:xfrm>
            <a:off x="457200" y="3048000"/>
            <a:ext cx="2438400" cy="1863725"/>
          </a:xfrm>
          <a:prstGeom prst="rect">
            <a:avLst/>
          </a:prstGeom>
          <a:noFill/>
          <a:ln w="9525">
            <a:noFill/>
          </a:ln>
        </p:spPr>
      </p:pic>
      <p:sp>
        <p:nvSpPr>
          <p:cNvPr id="87045" name="矩形 87044"/>
          <p:cNvSpPr/>
          <p:nvPr/>
        </p:nvSpPr>
        <p:spPr>
          <a:xfrm>
            <a:off x="6096000" y="1587500"/>
            <a:ext cx="2057400" cy="317500"/>
          </a:xfrm>
          <a:prstGeom prst="rect">
            <a:avLst/>
          </a:prstGeom>
          <a:noFill/>
          <a:ln w="9525">
            <a:noFill/>
          </a:ln>
        </p:spPr>
        <p:txBody>
          <a:bodyPr/>
          <a:p>
            <a:pPr marL="342900" indent="-342900">
              <a:lnSpc>
                <a:spcPct val="90000"/>
              </a:lnSpc>
              <a:spcBef>
                <a:spcPct val="20000"/>
              </a:spcBef>
              <a:buClr>
                <a:schemeClr val="folHlink"/>
              </a:buClr>
              <a:buSzPct val="60000"/>
              <a:buFont typeface="Wingdings" panose="05000000000000000000" pitchFamily="2" charset="2"/>
              <a:buChar char="n"/>
            </a:pPr>
            <a:r>
              <a:rPr lang="zh-CN" altLang="en-US" sz="2000" dirty="0">
                <a:latin typeface="Tahoma" panose="020B0604030504040204" pitchFamily="34" charset="0"/>
              </a:rPr>
              <a:t>目视化管理</a:t>
            </a:r>
            <a:endParaRPr lang="zh-CN" altLang="en-US" sz="2000" dirty="0">
              <a:latin typeface="Tahoma" panose="020B0604030504040204" pitchFamily="34" charset="0"/>
            </a:endParaRPr>
          </a:p>
          <a:p>
            <a:pPr marL="342900" indent="-342900">
              <a:lnSpc>
                <a:spcPct val="90000"/>
              </a:lnSpc>
              <a:spcBef>
                <a:spcPct val="20000"/>
              </a:spcBef>
              <a:buClr>
                <a:schemeClr val="folHlink"/>
              </a:buClr>
              <a:buSzPct val="60000"/>
              <a:buFont typeface="Wingdings" panose="05000000000000000000" pitchFamily="2" charset="2"/>
            </a:pPr>
            <a:endParaRPr lang="en-US" altLang="zh-CN" sz="2000">
              <a:latin typeface="Tahoma" panose="020B0604030504040204" pitchFamily="34" charset="0"/>
            </a:endParaRPr>
          </a:p>
          <a:p>
            <a:pPr marL="342900" indent="-342900">
              <a:lnSpc>
                <a:spcPct val="90000"/>
              </a:lnSpc>
              <a:spcBef>
                <a:spcPct val="20000"/>
              </a:spcBef>
              <a:buClr>
                <a:schemeClr val="folHlink"/>
              </a:buClr>
              <a:buSzPct val="60000"/>
              <a:buFont typeface="Wingdings" panose="05000000000000000000" pitchFamily="2" charset="2"/>
            </a:pPr>
            <a:endParaRPr lang="zh-CN" altLang="en-US" sz="20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标题 89089"/>
          <p:cNvSpPr>
            <a:spLocks noGrp="1"/>
          </p:cNvSpPr>
          <p:nvPr>
            <p:ph type="title"/>
          </p:nvPr>
        </p:nvSpPr>
        <p:spPr>
          <a:xfrm>
            <a:off x="457200" y="1016000"/>
            <a:ext cx="5029200" cy="450850"/>
          </a:xfrm>
          <a:ln/>
        </p:spPr>
        <p:txBody>
          <a:bodyPr anchor="ctr" anchorCtr="0"/>
          <a:p>
            <a:r>
              <a:rPr lang="zh-CN" altLang="en-US" sz="3600" b="1" dirty="0">
                <a:solidFill>
                  <a:schemeClr val="folHlink"/>
                </a:solidFill>
                <a:ea typeface="隶书" panose="02010509060101010101" pitchFamily="49" charset="-122"/>
              </a:rPr>
              <a:t>活动方法之一：</a:t>
            </a:r>
            <a:r>
              <a:rPr lang="zh-CN" altLang="en-US" sz="3600" b="1" dirty="0">
                <a:ea typeface="隶书" panose="02010509060101010101" pitchFamily="49" charset="-122"/>
              </a:rPr>
              <a:t>鱼骨图</a:t>
            </a:r>
            <a:endParaRPr lang="zh-CN" altLang="en-US" sz="3600" b="1" dirty="0">
              <a:ea typeface="隶书" panose="02010509060101010101" pitchFamily="49" charset="-122"/>
            </a:endParaRPr>
          </a:p>
        </p:txBody>
      </p:sp>
      <p:sp>
        <p:nvSpPr>
          <p:cNvPr id="89091" name="文本占位符 89090"/>
          <p:cNvSpPr>
            <a:spLocks noGrp="1"/>
          </p:cNvSpPr>
          <p:nvPr>
            <p:ph type="body" idx="1"/>
          </p:nvPr>
        </p:nvSpPr>
        <p:spPr>
          <a:xfrm>
            <a:off x="609600" y="1714500"/>
            <a:ext cx="7772400" cy="3048000"/>
          </a:xfrm>
          <a:ln/>
        </p:spPr>
        <p:txBody>
          <a:bodyPr/>
          <a:p>
            <a:pPr>
              <a:lnSpc>
                <a:spcPct val="150000"/>
              </a:lnSpc>
            </a:pPr>
            <a:r>
              <a:rPr lang="zh-CN" altLang="en-US" sz="2000" dirty="0">
                <a:latin typeface="宋体" panose="02010600030101010101" pitchFamily="2" charset="-122"/>
              </a:rPr>
              <a:t>鱼骨图就是能一目了然的表示出</a:t>
            </a:r>
            <a:r>
              <a:rPr lang="zh-CN" altLang="en-US" sz="2000" dirty="0">
                <a:solidFill>
                  <a:schemeClr val="hlink"/>
                </a:solidFill>
                <a:latin typeface="宋体" panose="02010600030101010101" pitchFamily="2" charset="-122"/>
              </a:rPr>
              <a:t>结果(产品的特性)</a:t>
            </a:r>
            <a:r>
              <a:rPr lang="zh-CN" altLang="en-US" sz="2000" dirty="0">
                <a:latin typeface="宋体" panose="02010600030101010101" pitchFamily="2" charset="-122"/>
              </a:rPr>
              <a:t>与</a:t>
            </a:r>
            <a:r>
              <a:rPr lang="zh-CN" altLang="en-US" sz="2000" dirty="0">
                <a:solidFill>
                  <a:schemeClr val="hlink"/>
                </a:solidFill>
                <a:latin typeface="宋体" panose="02010600030101010101" pitchFamily="2" charset="-122"/>
              </a:rPr>
              <a:t>原因(影响特性的因素</a:t>
            </a:r>
            <a:r>
              <a:rPr lang="en-US" altLang="zh-CN" sz="2000">
                <a:solidFill>
                  <a:schemeClr val="hlink"/>
                </a:solidFill>
                <a:latin typeface="宋体" panose="02010600030101010101" pitchFamily="2" charset="-122"/>
              </a:rPr>
              <a:t>)</a:t>
            </a:r>
            <a:r>
              <a:rPr lang="zh-CN" altLang="en-US" sz="2000" dirty="0">
                <a:latin typeface="宋体" panose="02010600030101010101" pitchFamily="2" charset="-122"/>
              </a:rPr>
              <a:t>二者之间的关系的图形</a:t>
            </a:r>
            <a:r>
              <a:rPr lang="zh-CN" altLang="en-US" sz="2000" dirty="0"/>
              <a:t>。</a:t>
            </a:r>
            <a:endParaRPr lang="zh-CN" altLang="en-US" sz="2000" dirty="0"/>
          </a:p>
        </p:txBody>
      </p:sp>
      <p:sp>
        <p:nvSpPr>
          <p:cNvPr id="89092" name="文本框 89091"/>
          <p:cNvSpPr txBox="1"/>
          <p:nvPr/>
        </p:nvSpPr>
        <p:spPr>
          <a:xfrm>
            <a:off x="5410200" y="3746500"/>
            <a:ext cx="2438400" cy="388938"/>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ahoma" panose="020B0604030504040204" pitchFamily="34" charset="0"/>
              </a:rPr>
              <a:t>为何 </a:t>
            </a:r>
            <a:r>
              <a:rPr lang="en-US" altLang="zh-CN" sz="2400">
                <a:latin typeface="Tahoma" panose="020B0604030504040204" pitchFamily="34" charset="0"/>
              </a:rPr>
              <a:t>X X X </a:t>
            </a:r>
            <a:r>
              <a:rPr lang="zh-CN" altLang="en-US" sz="2400" dirty="0">
                <a:latin typeface="Tahoma" panose="020B0604030504040204" pitchFamily="34" charset="0"/>
              </a:rPr>
              <a:t>不良</a:t>
            </a:r>
            <a:endParaRPr lang="zh-CN" altLang="en-US" sz="2400" dirty="0">
              <a:latin typeface="Tahoma" panose="020B0604030504040204" pitchFamily="34" charset="0"/>
            </a:endParaRPr>
          </a:p>
        </p:txBody>
      </p:sp>
      <p:sp>
        <p:nvSpPr>
          <p:cNvPr id="89093" name="文本框 89092"/>
          <p:cNvSpPr txBox="1"/>
          <p:nvPr/>
        </p:nvSpPr>
        <p:spPr>
          <a:xfrm>
            <a:off x="5867400" y="4318000"/>
            <a:ext cx="1524000" cy="381000"/>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评价特性</a:t>
            </a:r>
            <a:endParaRPr lang="zh-CN" altLang="en-US" sz="2400" dirty="0">
              <a:latin typeface="Tahoma" panose="020B0604030504040204" pitchFamily="34" charset="0"/>
            </a:endParaRPr>
          </a:p>
        </p:txBody>
      </p:sp>
      <p:sp>
        <p:nvSpPr>
          <p:cNvPr id="89094" name="直接连接符 89093"/>
          <p:cNvSpPr/>
          <p:nvPr/>
        </p:nvSpPr>
        <p:spPr>
          <a:xfrm>
            <a:off x="1752600" y="4000500"/>
            <a:ext cx="3581400" cy="0"/>
          </a:xfrm>
          <a:prstGeom prst="line">
            <a:avLst/>
          </a:prstGeom>
          <a:ln w="38100" cap="flat" cmpd="sng">
            <a:solidFill>
              <a:schemeClr val="tx1"/>
            </a:solidFill>
            <a:prstDash val="solid"/>
            <a:miter/>
            <a:headEnd type="none" w="med" len="med"/>
            <a:tailEnd type="triangle" w="med" len="med"/>
          </a:ln>
        </p:spPr>
      </p:sp>
      <p:sp>
        <p:nvSpPr>
          <p:cNvPr id="89095" name="文本框 89094"/>
          <p:cNvSpPr txBox="1"/>
          <p:nvPr/>
        </p:nvSpPr>
        <p:spPr>
          <a:xfrm>
            <a:off x="2514600" y="4254500"/>
            <a:ext cx="2362200" cy="381000"/>
          </a:xfrm>
          <a:prstGeom prst="rect">
            <a:avLst/>
          </a:prstGeom>
          <a:noFill/>
          <a:ln w="9525">
            <a:noFill/>
          </a:ln>
        </p:spPr>
        <p:txBody>
          <a:bodyPr>
            <a:spAutoFit/>
          </a:bodyPr>
          <a:p>
            <a:pPr>
              <a:spcBef>
                <a:spcPct val="50000"/>
              </a:spcBef>
            </a:pPr>
            <a:r>
              <a:rPr lang="zh-CN" altLang="en-US" sz="2400" dirty="0">
                <a:latin typeface="Tahoma" panose="020B0604030504040204" pitchFamily="34" charset="0"/>
              </a:rPr>
              <a:t>要 因</a:t>
            </a:r>
            <a:endParaRPr lang="zh-CN" altLang="en-US" sz="2400" dirty="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文本占位符 91137"/>
          <p:cNvSpPr>
            <a:spLocks noGrp="1"/>
          </p:cNvSpPr>
          <p:nvPr>
            <p:ph type="body" idx="1"/>
          </p:nvPr>
        </p:nvSpPr>
        <p:spPr>
          <a:xfrm>
            <a:off x="838200" y="1651000"/>
            <a:ext cx="7427913" cy="3429000"/>
          </a:xfrm>
          <a:ln/>
        </p:spPr>
        <p:txBody>
          <a:bodyPr/>
          <a:p>
            <a:pPr>
              <a:buNone/>
            </a:pPr>
            <a:r>
              <a:rPr lang="zh-CN" altLang="en-US" sz="2400" dirty="0"/>
              <a:t>   列出大要因，一般分为</a:t>
            </a:r>
            <a:r>
              <a:rPr lang="zh-CN" altLang="en-US" sz="2400" dirty="0">
                <a:solidFill>
                  <a:srgbClr val="CC6600"/>
                </a:solidFill>
              </a:rPr>
              <a:t>人，机器，材料，方法，其他</a:t>
            </a:r>
            <a:r>
              <a:rPr lang="zh-CN" altLang="en-US" sz="2400" dirty="0"/>
              <a:t>:</a:t>
            </a:r>
            <a:endParaRPr lang="zh-CN" altLang="en-US" sz="2400" dirty="0"/>
          </a:p>
          <a:p>
            <a:pPr>
              <a:buNone/>
            </a:pPr>
            <a:r>
              <a:rPr lang="zh-CN" altLang="en-US" sz="2400" dirty="0"/>
              <a:t>   </a:t>
            </a:r>
            <a:endParaRPr lang="zh-CN" altLang="en-US" sz="2400" dirty="0"/>
          </a:p>
        </p:txBody>
      </p:sp>
      <p:sp>
        <p:nvSpPr>
          <p:cNvPr id="91139" name="文本框 91138"/>
          <p:cNvSpPr txBox="1"/>
          <p:nvPr/>
        </p:nvSpPr>
        <p:spPr>
          <a:xfrm>
            <a:off x="6858000" y="3556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特性</a:t>
            </a:r>
            <a:endParaRPr lang="zh-CN" altLang="en-US" sz="2400" dirty="0">
              <a:latin typeface="Tahoma" panose="020B0604030504040204" pitchFamily="34" charset="0"/>
            </a:endParaRPr>
          </a:p>
        </p:txBody>
      </p:sp>
      <p:sp>
        <p:nvSpPr>
          <p:cNvPr id="91140" name="直接连接符 91139"/>
          <p:cNvSpPr/>
          <p:nvPr/>
        </p:nvSpPr>
        <p:spPr>
          <a:xfrm>
            <a:off x="2438400" y="3746500"/>
            <a:ext cx="4419600" cy="0"/>
          </a:xfrm>
          <a:prstGeom prst="line">
            <a:avLst/>
          </a:prstGeom>
          <a:ln w="57150" cap="flat" cmpd="sng">
            <a:solidFill>
              <a:schemeClr val="tx1"/>
            </a:solidFill>
            <a:prstDash val="solid"/>
            <a:miter/>
            <a:headEnd type="none" w="med" len="med"/>
            <a:tailEnd type="triangle" w="med" len="med"/>
          </a:ln>
        </p:spPr>
      </p:sp>
      <p:sp>
        <p:nvSpPr>
          <p:cNvPr id="91141" name="文本框 91140"/>
          <p:cNvSpPr txBox="1"/>
          <p:nvPr/>
        </p:nvSpPr>
        <p:spPr>
          <a:xfrm>
            <a:off x="5334000" y="4445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机器</a:t>
            </a:r>
            <a:endParaRPr lang="zh-CN" altLang="en-US" sz="2400" dirty="0">
              <a:latin typeface="Tahoma" panose="020B0604030504040204" pitchFamily="34" charset="0"/>
            </a:endParaRPr>
          </a:p>
        </p:txBody>
      </p:sp>
      <p:sp>
        <p:nvSpPr>
          <p:cNvPr id="91142" name="文本框 91141"/>
          <p:cNvSpPr txBox="1"/>
          <p:nvPr/>
        </p:nvSpPr>
        <p:spPr>
          <a:xfrm>
            <a:off x="3962400" y="4445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方法</a:t>
            </a:r>
            <a:endParaRPr lang="zh-CN" altLang="en-US" sz="2400" dirty="0">
              <a:latin typeface="Tahoma" panose="020B0604030504040204" pitchFamily="34" charset="0"/>
            </a:endParaRPr>
          </a:p>
        </p:txBody>
      </p:sp>
      <p:sp>
        <p:nvSpPr>
          <p:cNvPr id="91143" name="文本框 91142"/>
          <p:cNvSpPr txBox="1"/>
          <p:nvPr/>
        </p:nvSpPr>
        <p:spPr>
          <a:xfrm>
            <a:off x="2514600" y="4445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其他</a:t>
            </a:r>
            <a:endParaRPr lang="zh-CN" altLang="en-US" sz="2400" dirty="0">
              <a:latin typeface="Tahoma" panose="020B0604030504040204" pitchFamily="34" charset="0"/>
            </a:endParaRPr>
          </a:p>
        </p:txBody>
      </p:sp>
      <p:sp>
        <p:nvSpPr>
          <p:cNvPr id="91144" name="文本框 91143"/>
          <p:cNvSpPr txBox="1"/>
          <p:nvPr/>
        </p:nvSpPr>
        <p:spPr>
          <a:xfrm>
            <a:off x="2590800" y="2667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人</a:t>
            </a:r>
            <a:endParaRPr lang="zh-CN" altLang="en-US" sz="2400" dirty="0">
              <a:latin typeface="Tahoma" panose="020B0604030504040204" pitchFamily="34" charset="0"/>
            </a:endParaRPr>
          </a:p>
        </p:txBody>
      </p:sp>
      <p:sp>
        <p:nvSpPr>
          <p:cNvPr id="91145" name="文本框 91144"/>
          <p:cNvSpPr txBox="1"/>
          <p:nvPr/>
        </p:nvSpPr>
        <p:spPr>
          <a:xfrm>
            <a:off x="4495800" y="2667000"/>
            <a:ext cx="914400" cy="38893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材料</a:t>
            </a:r>
            <a:endParaRPr lang="zh-CN" altLang="en-US" sz="2400" dirty="0">
              <a:latin typeface="Tahoma" panose="020B0604030504040204" pitchFamily="34" charset="0"/>
            </a:endParaRPr>
          </a:p>
        </p:txBody>
      </p:sp>
      <p:sp>
        <p:nvSpPr>
          <p:cNvPr id="91146" name="直接连接符 91145"/>
          <p:cNvSpPr/>
          <p:nvPr/>
        </p:nvSpPr>
        <p:spPr>
          <a:xfrm>
            <a:off x="3048000" y="3048000"/>
            <a:ext cx="533400" cy="698500"/>
          </a:xfrm>
          <a:prstGeom prst="line">
            <a:avLst/>
          </a:prstGeom>
          <a:ln w="38100" cap="flat" cmpd="sng">
            <a:solidFill>
              <a:schemeClr val="tx1"/>
            </a:solidFill>
            <a:prstDash val="solid"/>
            <a:miter/>
            <a:headEnd type="none" w="med" len="med"/>
            <a:tailEnd type="triangle" w="med" len="med"/>
          </a:ln>
        </p:spPr>
      </p:sp>
      <p:sp>
        <p:nvSpPr>
          <p:cNvPr id="91147" name="直接连接符 91146"/>
          <p:cNvSpPr/>
          <p:nvPr/>
        </p:nvSpPr>
        <p:spPr>
          <a:xfrm>
            <a:off x="4953000" y="3048000"/>
            <a:ext cx="457200" cy="698500"/>
          </a:xfrm>
          <a:prstGeom prst="line">
            <a:avLst/>
          </a:prstGeom>
          <a:ln w="38100" cap="flat" cmpd="sng">
            <a:solidFill>
              <a:schemeClr val="tx1"/>
            </a:solidFill>
            <a:prstDash val="solid"/>
            <a:miter/>
            <a:headEnd type="none" w="med" len="med"/>
            <a:tailEnd type="triangle" w="med" len="med"/>
          </a:ln>
        </p:spPr>
      </p:sp>
      <p:sp>
        <p:nvSpPr>
          <p:cNvPr id="91148" name="直接连接符 91147"/>
          <p:cNvSpPr/>
          <p:nvPr/>
        </p:nvSpPr>
        <p:spPr>
          <a:xfrm flipV="1">
            <a:off x="2819400" y="3746500"/>
            <a:ext cx="457200" cy="698500"/>
          </a:xfrm>
          <a:prstGeom prst="line">
            <a:avLst/>
          </a:prstGeom>
          <a:ln w="38100" cap="flat" cmpd="sng">
            <a:solidFill>
              <a:schemeClr val="tx1"/>
            </a:solidFill>
            <a:prstDash val="solid"/>
            <a:miter/>
            <a:headEnd type="none" w="med" len="med"/>
            <a:tailEnd type="triangle" w="med" len="med"/>
          </a:ln>
        </p:spPr>
      </p:sp>
      <p:sp>
        <p:nvSpPr>
          <p:cNvPr id="91149" name="直接连接符 91148"/>
          <p:cNvSpPr/>
          <p:nvPr/>
        </p:nvSpPr>
        <p:spPr>
          <a:xfrm flipV="1">
            <a:off x="4343400" y="3746500"/>
            <a:ext cx="304800" cy="698500"/>
          </a:xfrm>
          <a:prstGeom prst="line">
            <a:avLst/>
          </a:prstGeom>
          <a:ln w="38100" cap="flat" cmpd="sng">
            <a:solidFill>
              <a:schemeClr val="tx1"/>
            </a:solidFill>
            <a:prstDash val="solid"/>
            <a:miter/>
            <a:headEnd type="none" w="med" len="med"/>
            <a:tailEnd type="triangle" w="med" len="med"/>
          </a:ln>
        </p:spPr>
      </p:sp>
      <p:sp>
        <p:nvSpPr>
          <p:cNvPr id="91150" name="直接连接符 91149"/>
          <p:cNvSpPr/>
          <p:nvPr/>
        </p:nvSpPr>
        <p:spPr>
          <a:xfrm flipV="1">
            <a:off x="5715000" y="3746500"/>
            <a:ext cx="304800" cy="698500"/>
          </a:xfrm>
          <a:prstGeom prst="line">
            <a:avLst/>
          </a:prstGeom>
          <a:ln w="38100" cap="flat" cmpd="sng">
            <a:solidFill>
              <a:schemeClr val="tx1"/>
            </a:solidFill>
            <a:prstDash val="solid"/>
            <a:miter/>
            <a:headEnd type="none" w="med" len="med"/>
            <a:tailEnd type="triangle" w="med" len="med"/>
          </a:ln>
        </p:spPr>
      </p:sp>
      <p:sp>
        <p:nvSpPr>
          <p:cNvPr id="91151" name="标题 91150"/>
          <p:cNvSpPr>
            <a:spLocks noGrp="1"/>
          </p:cNvSpPr>
          <p:nvPr>
            <p:ph type="title"/>
          </p:nvPr>
        </p:nvSpPr>
        <p:spPr>
          <a:xfrm>
            <a:off x="685800" y="1016000"/>
            <a:ext cx="1905000" cy="450850"/>
          </a:xfrm>
          <a:ln/>
        </p:spPr>
        <p:txBody>
          <a:bodyPr vert="horz" wrap="square" lIns="91440" tIns="45720" rIns="91440" bIns="45720" anchor="b" anchorCtr="0"/>
          <a:p>
            <a:r>
              <a:rPr lang="zh-CN" altLang="en-US" sz="3600" b="1" dirty="0">
                <a:ea typeface="隶书" panose="02010509060101010101" pitchFamily="49" charset="-122"/>
              </a:rPr>
              <a:t>鱼骨图</a:t>
            </a:r>
            <a:endParaRPr lang="zh-CN" altLang="en-US" sz="3600" b="1" dirty="0">
              <a:ea typeface="隶书" panose="020105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文本占位符 93185"/>
          <p:cNvSpPr>
            <a:spLocks noGrp="1"/>
          </p:cNvSpPr>
          <p:nvPr>
            <p:ph type="body" idx="1"/>
          </p:nvPr>
        </p:nvSpPr>
        <p:spPr>
          <a:xfrm>
            <a:off x="838200" y="1524000"/>
            <a:ext cx="7848600" cy="1206500"/>
          </a:xfrm>
          <a:ln/>
        </p:spPr>
        <p:txBody>
          <a:bodyPr/>
          <a:p>
            <a:pPr>
              <a:buNone/>
            </a:pPr>
            <a:r>
              <a:rPr lang="zh-CN" altLang="en-US" sz="2800" dirty="0"/>
              <a:t>   探讨大要因的原因,再细分为中,小要因,将其记入小骨及枝骨上，最末端必须是能采取措施的小要因。</a:t>
            </a:r>
            <a:endParaRPr lang="zh-CN" altLang="en-US" sz="2800" dirty="0"/>
          </a:p>
        </p:txBody>
      </p:sp>
      <p:sp>
        <p:nvSpPr>
          <p:cNvPr id="93187" name="标题 93186"/>
          <p:cNvSpPr>
            <a:spLocks noGrp="1"/>
          </p:cNvSpPr>
          <p:nvPr>
            <p:ph type="title"/>
          </p:nvPr>
        </p:nvSpPr>
        <p:spPr>
          <a:xfrm>
            <a:off x="685800" y="1079500"/>
            <a:ext cx="2133600" cy="317500"/>
          </a:xfrm>
          <a:ln/>
        </p:spPr>
        <p:txBody>
          <a:bodyPr vert="horz" wrap="square" lIns="91440" tIns="45720" rIns="91440" bIns="45720" anchor="b" anchorCtr="0"/>
          <a:p>
            <a:r>
              <a:rPr lang="zh-CN" altLang="en-US" sz="3600" b="1" dirty="0">
                <a:ea typeface="隶书" panose="02010509060101010101" pitchFamily="49" charset="-122"/>
              </a:rPr>
              <a:t>鱼骨图</a:t>
            </a:r>
            <a:endParaRPr lang="zh-CN" altLang="en-US" sz="3600" b="1" dirty="0">
              <a:ea typeface="隶书" panose="02010509060101010101" pitchFamily="49" charset="-122"/>
            </a:endParaRPr>
          </a:p>
        </p:txBody>
      </p:sp>
      <p:grpSp>
        <p:nvGrpSpPr>
          <p:cNvPr id="93188" name="组合 93187"/>
          <p:cNvGrpSpPr/>
          <p:nvPr/>
        </p:nvGrpSpPr>
        <p:grpSpPr>
          <a:xfrm>
            <a:off x="1828800" y="2963863"/>
            <a:ext cx="5791200" cy="2357437"/>
            <a:chOff x="1200" y="2256"/>
            <a:chExt cx="3648" cy="1782"/>
          </a:xfrm>
        </p:grpSpPr>
        <p:sp>
          <p:nvSpPr>
            <p:cNvPr id="93189" name="文本框 93188"/>
            <p:cNvSpPr txBox="1"/>
            <p:nvPr/>
          </p:nvSpPr>
          <p:spPr>
            <a:xfrm>
              <a:off x="4272" y="2976"/>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特性</a:t>
              </a:r>
              <a:endParaRPr lang="zh-CN" altLang="en-US" sz="2400" dirty="0">
                <a:latin typeface="Tahoma" panose="020B0604030504040204" pitchFamily="34" charset="0"/>
              </a:endParaRPr>
            </a:p>
          </p:txBody>
        </p:sp>
        <p:sp>
          <p:nvSpPr>
            <p:cNvPr id="93190" name="直接连接符 93189"/>
            <p:cNvSpPr/>
            <p:nvPr/>
          </p:nvSpPr>
          <p:spPr>
            <a:xfrm>
              <a:off x="1488" y="3120"/>
              <a:ext cx="2784" cy="0"/>
            </a:xfrm>
            <a:prstGeom prst="line">
              <a:avLst/>
            </a:prstGeom>
            <a:ln w="57150" cap="flat" cmpd="sng">
              <a:solidFill>
                <a:schemeClr val="tx1"/>
              </a:solidFill>
              <a:prstDash val="solid"/>
              <a:miter/>
              <a:headEnd type="none" w="med" len="med"/>
              <a:tailEnd type="triangle" w="med" len="med"/>
            </a:ln>
          </p:spPr>
        </p:sp>
        <p:sp>
          <p:nvSpPr>
            <p:cNvPr id="93191" name="文本框 93190"/>
            <p:cNvSpPr txBox="1"/>
            <p:nvPr/>
          </p:nvSpPr>
          <p:spPr>
            <a:xfrm>
              <a:off x="3408" y="3744"/>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机器</a:t>
              </a:r>
              <a:endParaRPr lang="zh-CN" altLang="en-US" sz="2400" dirty="0">
                <a:latin typeface="Tahoma" panose="020B0604030504040204" pitchFamily="34" charset="0"/>
              </a:endParaRPr>
            </a:p>
          </p:txBody>
        </p:sp>
        <p:sp>
          <p:nvSpPr>
            <p:cNvPr id="93192" name="文本框 93191"/>
            <p:cNvSpPr txBox="1"/>
            <p:nvPr/>
          </p:nvSpPr>
          <p:spPr>
            <a:xfrm>
              <a:off x="2544" y="3744"/>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方法</a:t>
              </a:r>
              <a:endParaRPr lang="zh-CN" altLang="en-US" sz="2400" dirty="0">
                <a:latin typeface="Tahoma" panose="020B0604030504040204" pitchFamily="34" charset="0"/>
              </a:endParaRPr>
            </a:p>
          </p:txBody>
        </p:sp>
        <p:sp>
          <p:nvSpPr>
            <p:cNvPr id="93193" name="文本框 93192"/>
            <p:cNvSpPr txBox="1"/>
            <p:nvPr/>
          </p:nvSpPr>
          <p:spPr>
            <a:xfrm>
              <a:off x="1584" y="3744"/>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其他</a:t>
              </a:r>
              <a:endParaRPr lang="zh-CN" altLang="en-US" sz="2400" dirty="0">
                <a:latin typeface="Tahoma" panose="020B0604030504040204" pitchFamily="34" charset="0"/>
              </a:endParaRPr>
            </a:p>
          </p:txBody>
        </p:sp>
        <p:sp>
          <p:nvSpPr>
            <p:cNvPr id="93194" name="文本框 93193"/>
            <p:cNvSpPr txBox="1"/>
            <p:nvPr/>
          </p:nvSpPr>
          <p:spPr>
            <a:xfrm>
              <a:off x="1632" y="2304"/>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人</a:t>
              </a:r>
              <a:endParaRPr lang="zh-CN" altLang="en-US" sz="2400" dirty="0">
                <a:latin typeface="Tahoma" panose="020B0604030504040204" pitchFamily="34" charset="0"/>
              </a:endParaRPr>
            </a:p>
          </p:txBody>
        </p:sp>
        <p:sp>
          <p:nvSpPr>
            <p:cNvPr id="93195" name="文本框 93194"/>
            <p:cNvSpPr txBox="1"/>
            <p:nvPr/>
          </p:nvSpPr>
          <p:spPr>
            <a:xfrm>
              <a:off x="2880" y="2256"/>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材料</a:t>
              </a:r>
              <a:endParaRPr lang="zh-CN" altLang="en-US" sz="2400" dirty="0">
                <a:latin typeface="Tahoma" panose="020B0604030504040204" pitchFamily="34" charset="0"/>
              </a:endParaRPr>
            </a:p>
          </p:txBody>
        </p:sp>
        <p:sp>
          <p:nvSpPr>
            <p:cNvPr id="93196" name="直接连接符 93195"/>
            <p:cNvSpPr/>
            <p:nvPr/>
          </p:nvSpPr>
          <p:spPr>
            <a:xfrm>
              <a:off x="2064" y="2592"/>
              <a:ext cx="336" cy="528"/>
            </a:xfrm>
            <a:prstGeom prst="line">
              <a:avLst/>
            </a:prstGeom>
            <a:ln w="38100" cap="flat" cmpd="sng">
              <a:solidFill>
                <a:schemeClr val="tx1"/>
              </a:solidFill>
              <a:prstDash val="solid"/>
              <a:miter/>
              <a:headEnd type="none" w="med" len="med"/>
              <a:tailEnd type="triangle" w="med" len="med"/>
            </a:ln>
          </p:spPr>
        </p:sp>
        <p:sp>
          <p:nvSpPr>
            <p:cNvPr id="93197" name="直接连接符 93196"/>
            <p:cNvSpPr/>
            <p:nvPr/>
          </p:nvSpPr>
          <p:spPr>
            <a:xfrm>
              <a:off x="3264" y="2580"/>
              <a:ext cx="288" cy="528"/>
            </a:xfrm>
            <a:prstGeom prst="line">
              <a:avLst/>
            </a:prstGeom>
            <a:ln w="38100" cap="flat" cmpd="sng">
              <a:solidFill>
                <a:schemeClr val="tx1"/>
              </a:solidFill>
              <a:prstDash val="solid"/>
              <a:miter/>
              <a:headEnd type="none" w="med" len="med"/>
              <a:tailEnd type="triangle" w="med" len="med"/>
            </a:ln>
          </p:spPr>
        </p:sp>
        <p:sp>
          <p:nvSpPr>
            <p:cNvPr id="93198" name="直接连接符 93197"/>
            <p:cNvSpPr/>
            <p:nvPr/>
          </p:nvSpPr>
          <p:spPr>
            <a:xfrm flipV="1">
              <a:off x="1872" y="3120"/>
              <a:ext cx="288" cy="624"/>
            </a:xfrm>
            <a:prstGeom prst="line">
              <a:avLst/>
            </a:prstGeom>
            <a:ln w="38100" cap="flat" cmpd="sng">
              <a:solidFill>
                <a:schemeClr val="tx1"/>
              </a:solidFill>
              <a:prstDash val="solid"/>
              <a:miter/>
              <a:headEnd type="none" w="med" len="med"/>
              <a:tailEnd type="triangle" w="med" len="med"/>
            </a:ln>
          </p:spPr>
        </p:sp>
        <p:sp>
          <p:nvSpPr>
            <p:cNvPr id="93199" name="直接连接符 93198"/>
            <p:cNvSpPr/>
            <p:nvPr/>
          </p:nvSpPr>
          <p:spPr>
            <a:xfrm flipV="1">
              <a:off x="2832" y="3120"/>
              <a:ext cx="240" cy="624"/>
            </a:xfrm>
            <a:prstGeom prst="line">
              <a:avLst/>
            </a:prstGeom>
            <a:ln w="38100" cap="flat" cmpd="sng">
              <a:solidFill>
                <a:schemeClr val="tx1"/>
              </a:solidFill>
              <a:prstDash val="solid"/>
              <a:miter/>
              <a:headEnd type="none" w="med" len="med"/>
              <a:tailEnd type="triangle" w="med" len="med"/>
            </a:ln>
          </p:spPr>
        </p:sp>
        <p:sp>
          <p:nvSpPr>
            <p:cNvPr id="93200" name="直接连接符 93199"/>
            <p:cNvSpPr/>
            <p:nvPr/>
          </p:nvSpPr>
          <p:spPr>
            <a:xfrm flipV="1">
              <a:off x="3696" y="3120"/>
              <a:ext cx="240" cy="624"/>
            </a:xfrm>
            <a:prstGeom prst="line">
              <a:avLst/>
            </a:prstGeom>
            <a:ln w="38100" cap="flat" cmpd="sng">
              <a:solidFill>
                <a:schemeClr val="tx1"/>
              </a:solidFill>
              <a:prstDash val="solid"/>
              <a:miter/>
              <a:headEnd type="none" w="med" len="med"/>
              <a:tailEnd type="triangle" w="med" len="med"/>
            </a:ln>
          </p:spPr>
        </p:sp>
        <p:sp>
          <p:nvSpPr>
            <p:cNvPr id="93201" name="直接连接符 93200"/>
            <p:cNvSpPr/>
            <p:nvPr/>
          </p:nvSpPr>
          <p:spPr>
            <a:xfrm>
              <a:off x="1872" y="2784"/>
              <a:ext cx="288" cy="0"/>
            </a:xfrm>
            <a:prstGeom prst="line">
              <a:avLst/>
            </a:prstGeom>
            <a:ln w="28575" cap="flat" cmpd="sng">
              <a:solidFill>
                <a:schemeClr val="tx1"/>
              </a:solidFill>
              <a:prstDash val="solid"/>
              <a:miter/>
              <a:headEnd type="none" w="med" len="med"/>
              <a:tailEnd type="triangle" w="med" len="med"/>
            </a:ln>
          </p:spPr>
        </p:sp>
        <p:sp>
          <p:nvSpPr>
            <p:cNvPr id="93202" name="直接连接符 93201"/>
            <p:cNvSpPr/>
            <p:nvPr/>
          </p:nvSpPr>
          <p:spPr>
            <a:xfrm>
              <a:off x="3360" y="2736"/>
              <a:ext cx="240" cy="0"/>
            </a:xfrm>
            <a:prstGeom prst="line">
              <a:avLst/>
            </a:prstGeom>
            <a:ln w="28575" cap="flat" cmpd="sng">
              <a:solidFill>
                <a:schemeClr val="tx1"/>
              </a:solidFill>
              <a:prstDash val="solid"/>
              <a:miter/>
              <a:headEnd type="triangle" w="med" len="med"/>
              <a:tailEnd type="none" w="med" len="med"/>
            </a:ln>
          </p:spPr>
        </p:sp>
        <p:sp>
          <p:nvSpPr>
            <p:cNvPr id="93203" name="直接连接符 93202"/>
            <p:cNvSpPr/>
            <p:nvPr/>
          </p:nvSpPr>
          <p:spPr>
            <a:xfrm>
              <a:off x="2304" y="2928"/>
              <a:ext cx="288" cy="0"/>
            </a:xfrm>
            <a:prstGeom prst="line">
              <a:avLst/>
            </a:prstGeom>
            <a:ln w="28575" cap="flat" cmpd="sng">
              <a:solidFill>
                <a:schemeClr val="tx1"/>
              </a:solidFill>
              <a:prstDash val="solid"/>
              <a:miter/>
              <a:headEnd type="triangle" w="med" len="med"/>
              <a:tailEnd type="none" w="med" len="med"/>
            </a:ln>
          </p:spPr>
        </p:sp>
        <p:sp>
          <p:nvSpPr>
            <p:cNvPr id="93204" name="直接连接符 93203"/>
            <p:cNvSpPr/>
            <p:nvPr/>
          </p:nvSpPr>
          <p:spPr>
            <a:xfrm>
              <a:off x="3168" y="2880"/>
              <a:ext cx="240" cy="0"/>
            </a:xfrm>
            <a:prstGeom prst="line">
              <a:avLst/>
            </a:prstGeom>
            <a:ln w="28575" cap="flat" cmpd="sng">
              <a:solidFill>
                <a:schemeClr val="tx1"/>
              </a:solidFill>
              <a:prstDash val="solid"/>
              <a:miter/>
              <a:headEnd type="none" w="med" len="med"/>
              <a:tailEnd type="triangle" w="med" len="med"/>
            </a:ln>
          </p:spPr>
        </p:sp>
        <p:sp>
          <p:nvSpPr>
            <p:cNvPr id="93205" name="直接连接符 93204"/>
            <p:cNvSpPr/>
            <p:nvPr/>
          </p:nvSpPr>
          <p:spPr>
            <a:xfrm>
              <a:off x="1680" y="3552"/>
              <a:ext cx="240" cy="0"/>
            </a:xfrm>
            <a:prstGeom prst="line">
              <a:avLst/>
            </a:prstGeom>
            <a:ln w="28575" cap="flat" cmpd="sng">
              <a:solidFill>
                <a:schemeClr val="tx1"/>
              </a:solidFill>
              <a:prstDash val="solid"/>
              <a:miter/>
              <a:headEnd type="none" w="med" len="med"/>
              <a:tailEnd type="triangle" w="med" len="med"/>
            </a:ln>
          </p:spPr>
        </p:sp>
        <p:sp>
          <p:nvSpPr>
            <p:cNvPr id="93206" name="直接连接符 93205"/>
            <p:cNvSpPr/>
            <p:nvPr/>
          </p:nvSpPr>
          <p:spPr>
            <a:xfrm>
              <a:off x="2016" y="3408"/>
              <a:ext cx="288" cy="0"/>
            </a:xfrm>
            <a:prstGeom prst="line">
              <a:avLst/>
            </a:prstGeom>
            <a:ln w="28575" cap="flat" cmpd="sng">
              <a:solidFill>
                <a:schemeClr val="tx1"/>
              </a:solidFill>
              <a:prstDash val="solid"/>
              <a:miter/>
              <a:headEnd type="triangle" w="med" len="med"/>
              <a:tailEnd type="none" w="med" len="med"/>
            </a:ln>
          </p:spPr>
        </p:sp>
        <p:sp>
          <p:nvSpPr>
            <p:cNvPr id="93207" name="直接连接符 93206"/>
            <p:cNvSpPr/>
            <p:nvPr/>
          </p:nvSpPr>
          <p:spPr>
            <a:xfrm>
              <a:off x="2592" y="3552"/>
              <a:ext cx="288" cy="0"/>
            </a:xfrm>
            <a:prstGeom prst="line">
              <a:avLst/>
            </a:prstGeom>
            <a:ln w="28575" cap="flat" cmpd="sng">
              <a:solidFill>
                <a:schemeClr val="tx1"/>
              </a:solidFill>
              <a:prstDash val="solid"/>
              <a:miter/>
              <a:headEnd type="none" w="med" len="med"/>
              <a:tailEnd type="triangle" w="med" len="med"/>
            </a:ln>
          </p:spPr>
        </p:sp>
        <p:sp>
          <p:nvSpPr>
            <p:cNvPr id="93208" name="直接连接符 93207"/>
            <p:cNvSpPr/>
            <p:nvPr/>
          </p:nvSpPr>
          <p:spPr>
            <a:xfrm>
              <a:off x="2976" y="3408"/>
              <a:ext cx="240" cy="0"/>
            </a:xfrm>
            <a:prstGeom prst="line">
              <a:avLst/>
            </a:prstGeom>
            <a:ln w="28575" cap="flat" cmpd="sng">
              <a:solidFill>
                <a:schemeClr val="tx1"/>
              </a:solidFill>
              <a:prstDash val="solid"/>
              <a:miter/>
              <a:headEnd type="triangle" w="med" len="med"/>
              <a:tailEnd type="none" w="med" len="med"/>
            </a:ln>
          </p:spPr>
        </p:sp>
        <p:sp>
          <p:nvSpPr>
            <p:cNvPr id="93209" name="直接连接符 93208"/>
            <p:cNvSpPr/>
            <p:nvPr/>
          </p:nvSpPr>
          <p:spPr>
            <a:xfrm>
              <a:off x="3504" y="3552"/>
              <a:ext cx="240" cy="0"/>
            </a:xfrm>
            <a:prstGeom prst="line">
              <a:avLst/>
            </a:prstGeom>
            <a:ln w="28575" cap="flat" cmpd="sng">
              <a:solidFill>
                <a:schemeClr val="tx1"/>
              </a:solidFill>
              <a:prstDash val="solid"/>
              <a:miter/>
              <a:headEnd type="none" w="med" len="med"/>
              <a:tailEnd type="triangle" w="med" len="med"/>
            </a:ln>
          </p:spPr>
        </p:sp>
        <p:sp>
          <p:nvSpPr>
            <p:cNvPr id="93210" name="直接连接符 93209"/>
            <p:cNvSpPr/>
            <p:nvPr/>
          </p:nvSpPr>
          <p:spPr>
            <a:xfrm>
              <a:off x="3840" y="3408"/>
              <a:ext cx="288" cy="0"/>
            </a:xfrm>
            <a:prstGeom prst="line">
              <a:avLst/>
            </a:prstGeom>
            <a:ln w="28575" cap="flat" cmpd="sng">
              <a:solidFill>
                <a:schemeClr val="tx1"/>
              </a:solidFill>
              <a:prstDash val="solid"/>
              <a:miter/>
              <a:headEnd type="triangle" w="med" len="med"/>
              <a:tailEnd type="none" w="med" len="med"/>
            </a:ln>
          </p:spPr>
        </p:sp>
        <p:sp>
          <p:nvSpPr>
            <p:cNvPr id="93211" name="直接连接符 93210"/>
            <p:cNvSpPr/>
            <p:nvPr/>
          </p:nvSpPr>
          <p:spPr>
            <a:xfrm>
              <a:off x="1920" y="2640"/>
              <a:ext cx="48" cy="144"/>
            </a:xfrm>
            <a:prstGeom prst="line">
              <a:avLst/>
            </a:prstGeom>
            <a:ln w="9525" cap="flat" cmpd="sng">
              <a:solidFill>
                <a:schemeClr val="tx1"/>
              </a:solidFill>
              <a:prstDash val="solid"/>
              <a:miter/>
              <a:headEnd type="none" w="med" len="med"/>
              <a:tailEnd type="triangle" w="med" len="med"/>
            </a:ln>
          </p:spPr>
        </p:sp>
        <p:sp>
          <p:nvSpPr>
            <p:cNvPr id="93212" name="直接连接符 93211"/>
            <p:cNvSpPr/>
            <p:nvPr/>
          </p:nvSpPr>
          <p:spPr>
            <a:xfrm flipV="1">
              <a:off x="3168" y="2880"/>
              <a:ext cx="96" cy="96"/>
            </a:xfrm>
            <a:prstGeom prst="line">
              <a:avLst/>
            </a:prstGeom>
            <a:ln w="9525" cap="flat" cmpd="sng">
              <a:solidFill>
                <a:schemeClr val="tx1"/>
              </a:solidFill>
              <a:prstDash val="solid"/>
              <a:miter/>
              <a:headEnd type="none" w="med" len="med"/>
              <a:tailEnd type="triangle" w="med" len="med"/>
            </a:ln>
          </p:spPr>
        </p:sp>
        <p:sp>
          <p:nvSpPr>
            <p:cNvPr id="93213" name="直接连接符 93212"/>
            <p:cNvSpPr/>
            <p:nvPr/>
          </p:nvSpPr>
          <p:spPr>
            <a:xfrm>
              <a:off x="1728" y="3408"/>
              <a:ext cx="48" cy="144"/>
            </a:xfrm>
            <a:prstGeom prst="line">
              <a:avLst/>
            </a:prstGeom>
            <a:ln w="9525" cap="flat" cmpd="sng">
              <a:solidFill>
                <a:schemeClr val="tx1"/>
              </a:solidFill>
              <a:prstDash val="solid"/>
              <a:miter/>
              <a:headEnd type="none" w="med" len="med"/>
              <a:tailEnd type="triangle" w="med" len="med"/>
            </a:ln>
          </p:spPr>
        </p:sp>
        <p:sp>
          <p:nvSpPr>
            <p:cNvPr id="93214" name="直接连接符 93213"/>
            <p:cNvSpPr/>
            <p:nvPr/>
          </p:nvSpPr>
          <p:spPr>
            <a:xfrm flipV="1">
              <a:off x="2592" y="3552"/>
              <a:ext cx="96" cy="144"/>
            </a:xfrm>
            <a:prstGeom prst="line">
              <a:avLst/>
            </a:prstGeom>
            <a:ln w="9525" cap="flat" cmpd="sng">
              <a:solidFill>
                <a:schemeClr val="tx1"/>
              </a:solidFill>
              <a:prstDash val="solid"/>
              <a:miter/>
              <a:headEnd type="none" w="med" len="med"/>
              <a:tailEnd type="triangle" w="med" len="med"/>
            </a:ln>
          </p:spPr>
        </p:sp>
        <p:sp>
          <p:nvSpPr>
            <p:cNvPr id="93215" name="直接连接符 93214"/>
            <p:cNvSpPr/>
            <p:nvPr/>
          </p:nvSpPr>
          <p:spPr>
            <a:xfrm flipH="1">
              <a:off x="4032" y="3264"/>
              <a:ext cx="96" cy="144"/>
            </a:xfrm>
            <a:prstGeom prst="line">
              <a:avLst/>
            </a:prstGeom>
            <a:ln w="9525" cap="flat" cmpd="sng">
              <a:solidFill>
                <a:schemeClr val="tx1"/>
              </a:solidFill>
              <a:prstDash val="solid"/>
              <a:miter/>
              <a:headEnd type="none" w="med" len="med"/>
              <a:tailEnd type="triangle" w="med" len="med"/>
            </a:ln>
          </p:spPr>
        </p:sp>
        <p:sp>
          <p:nvSpPr>
            <p:cNvPr id="93216" name="椭圆 93215"/>
            <p:cNvSpPr/>
            <p:nvPr/>
          </p:nvSpPr>
          <p:spPr>
            <a:xfrm>
              <a:off x="3111" y="2958"/>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3217" name="椭圆 93216"/>
            <p:cNvSpPr/>
            <p:nvPr/>
          </p:nvSpPr>
          <p:spPr>
            <a:xfrm>
              <a:off x="1872" y="2592"/>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3218" name="椭圆 93217"/>
            <p:cNvSpPr/>
            <p:nvPr/>
          </p:nvSpPr>
          <p:spPr>
            <a:xfrm>
              <a:off x="1671" y="3312"/>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3219" name="文本框 93218"/>
            <p:cNvSpPr txBox="1"/>
            <p:nvPr/>
          </p:nvSpPr>
          <p:spPr>
            <a:xfrm>
              <a:off x="3504" y="2592"/>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小要因</a:t>
              </a:r>
              <a:endParaRPr lang="zh-CN" altLang="en-US" sz="1600" dirty="0">
                <a:latin typeface="Tahoma" panose="020B0604030504040204" pitchFamily="34" charset="0"/>
              </a:endParaRPr>
            </a:p>
          </p:txBody>
        </p:sp>
        <p:sp>
          <p:nvSpPr>
            <p:cNvPr id="93220" name="文本框 93219"/>
            <p:cNvSpPr txBox="1"/>
            <p:nvPr/>
          </p:nvSpPr>
          <p:spPr>
            <a:xfrm>
              <a:off x="1200" y="3216"/>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细要因</a:t>
              </a:r>
              <a:endParaRPr lang="zh-CN" altLang="en-US" sz="1600" dirty="0">
                <a:latin typeface="Tahoma" panose="020B0604030504040204" pitchFamily="34" charset="0"/>
              </a:endParaRPr>
            </a:p>
          </p:txBody>
        </p:sp>
        <p:sp>
          <p:nvSpPr>
            <p:cNvPr id="93221" name="直接连接符 93220"/>
            <p:cNvSpPr/>
            <p:nvPr/>
          </p:nvSpPr>
          <p:spPr>
            <a:xfrm>
              <a:off x="1824" y="3504"/>
              <a:ext cx="48" cy="144"/>
            </a:xfrm>
            <a:prstGeom prst="line">
              <a:avLst/>
            </a:prstGeom>
            <a:ln w="9525" cap="flat" cmpd="sng">
              <a:solidFill>
                <a:schemeClr val="tx1"/>
              </a:solidFill>
              <a:prstDash val="solid"/>
              <a:miter/>
              <a:headEnd type="none" w="med" len="med"/>
              <a:tailEnd type="triangle" w="med" len="med"/>
            </a:ln>
          </p:spPr>
        </p:sp>
        <p:sp>
          <p:nvSpPr>
            <p:cNvPr id="93222" name="直接连接符 93221"/>
            <p:cNvSpPr/>
            <p:nvPr/>
          </p:nvSpPr>
          <p:spPr>
            <a:xfrm>
              <a:off x="3552" y="3408"/>
              <a:ext cx="48" cy="144"/>
            </a:xfrm>
            <a:prstGeom prst="line">
              <a:avLst/>
            </a:prstGeom>
            <a:ln w="9525" cap="flat" cmpd="sng">
              <a:solidFill>
                <a:schemeClr val="tx1"/>
              </a:solidFill>
              <a:prstDash val="solid"/>
              <a:miter/>
              <a:headEnd type="none" w="med" len="med"/>
              <a:tailEnd type="triangle" w="med" len="med"/>
            </a:ln>
          </p:spPr>
        </p:sp>
        <p:sp>
          <p:nvSpPr>
            <p:cNvPr id="93223" name="椭圆 93222"/>
            <p:cNvSpPr/>
            <p:nvPr/>
          </p:nvSpPr>
          <p:spPr>
            <a:xfrm>
              <a:off x="3504" y="3312"/>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a:xfrm>
            <a:off x="762000" y="1079500"/>
            <a:ext cx="1973263" cy="444500"/>
          </a:xfrm>
          <a:ln/>
        </p:spPr>
        <p:txBody>
          <a:bodyPr anchor="ctr" anchorCtr="0"/>
          <a:p>
            <a:r>
              <a:rPr lang="zh-CN" altLang="en-US" sz="3600" b="1" dirty="0">
                <a:ea typeface="隶书" panose="02010509060101010101" pitchFamily="49" charset="-122"/>
              </a:rPr>
              <a:t>鱼骨图</a:t>
            </a:r>
            <a:endParaRPr lang="zh-CN" altLang="en-US" sz="3600" b="1" dirty="0">
              <a:ea typeface="隶书" panose="02010509060101010101" pitchFamily="49" charset="-122"/>
            </a:endParaRPr>
          </a:p>
        </p:txBody>
      </p:sp>
      <p:sp>
        <p:nvSpPr>
          <p:cNvPr id="95235" name="文本占位符 95234"/>
          <p:cNvSpPr>
            <a:spLocks noGrp="1"/>
          </p:cNvSpPr>
          <p:nvPr>
            <p:ph type="body" idx="1"/>
          </p:nvPr>
        </p:nvSpPr>
        <p:spPr>
          <a:xfrm>
            <a:off x="533400" y="2286000"/>
            <a:ext cx="8077200" cy="1714500"/>
          </a:xfrm>
          <a:ln/>
        </p:spPr>
        <p:txBody>
          <a:bodyPr/>
          <a:p>
            <a:pPr>
              <a:lnSpc>
                <a:spcPct val="150000"/>
              </a:lnSpc>
              <a:buNone/>
            </a:pPr>
            <a:r>
              <a:rPr lang="zh-CN" altLang="en-US" sz="2800" dirty="0"/>
              <a:t>          以集中思考自由讨论的方式,在所列出的要因中认为可能性较大的4~5个要因划上红圈，作为下一步骤分析的依据。</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矩形 97281"/>
          <p:cNvSpPr/>
          <p:nvPr/>
        </p:nvSpPr>
        <p:spPr>
          <a:xfrm>
            <a:off x="838200" y="952500"/>
            <a:ext cx="4813300" cy="508000"/>
          </a:xfrm>
          <a:prstGeom prst="rect">
            <a:avLst/>
          </a:prstGeom>
          <a:noFill/>
          <a:ln w="9525">
            <a:noFill/>
          </a:ln>
        </p:spPr>
        <p:txBody>
          <a:bodyPr anchor="b" anchorCtr="0"/>
          <a:p>
            <a:r>
              <a:rPr lang="zh-CN" altLang="en-US" sz="3600" b="1" dirty="0">
                <a:solidFill>
                  <a:schemeClr val="folHlink"/>
                </a:solidFill>
                <a:latin typeface="Tahoma" panose="020B0604030504040204" pitchFamily="34" charset="0"/>
                <a:ea typeface="隶书" panose="02010509060101010101" pitchFamily="49" charset="-122"/>
              </a:rPr>
              <a:t>鱼骨图</a:t>
            </a:r>
            <a:r>
              <a:rPr lang="zh-CN" altLang="en-US" sz="3200" dirty="0">
                <a:latin typeface="Times New Roman" panose="02020603050405020304" pitchFamily="18" charset="0"/>
                <a:ea typeface="隶书" panose="02010509060101010101" pitchFamily="49" charset="-122"/>
              </a:rPr>
              <a:t>（问题追求型）</a:t>
            </a:r>
            <a:endParaRPr lang="zh-CN" altLang="en-US" sz="3200" dirty="0">
              <a:latin typeface="Times New Roman" panose="02020603050405020304" pitchFamily="18" charset="0"/>
              <a:ea typeface="隶书" panose="02010509060101010101" pitchFamily="49" charset="-122"/>
            </a:endParaRPr>
          </a:p>
        </p:txBody>
      </p:sp>
      <p:sp>
        <p:nvSpPr>
          <p:cNvPr id="97283" name="矩形 97282"/>
          <p:cNvSpPr/>
          <p:nvPr/>
        </p:nvSpPr>
        <p:spPr>
          <a:xfrm>
            <a:off x="581025" y="374650"/>
            <a:ext cx="7772400" cy="3429000"/>
          </a:xfrm>
          <a:prstGeom prst="rect">
            <a:avLst/>
          </a:prstGeom>
          <a:noFill/>
          <a:ln w="9525">
            <a:noFill/>
          </a:ln>
        </p:spPr>
        <p:txBody>
          <a:bodyPr/>
          <a:p>
            <a:endParaRPr lang="zh-CN" altLang="en-US" sz="2400" dirty="0">
              <a:latin typeface="Times New Roman" panose="02020603050405020304" pitchFamily="18" charset="0"/>
            </a:endParaRPr>
          </a:p>
        </p:txBody>
      </p:sp>
      <p:grpSp>
        <p:nvGrpSpPr>
          <p:cNvPr id="97284" name="组合 97283"/>
          <p:cNvGrpSpPr/>
          <p:nvPr/>
        </p:nvGrpSpPr>
        <p:grpSpPr>
          <a:xfrm>
            <a:off x="1266825" y="1897063"/>
            <a:ext cx="6505575" cy="2357437"/>
            <a:chOff x="1326" y="1387"/>
            <a:chExt cx="4098" cy="1782"/>
          </a:xfrm>
        </p:grpSpPr>
        <p:sp>
          <p:nvSpPr>
            <p:cNvPr id="97285" name="文本框 97284"/>
            <p:cNvSpPr txBox="1"/>
            <p:nvPr/>
          </p:nvSpPr>
          <p:spPr>
            <a:xfrm>
              <a:off x="4398" y="2107"/>
              <a:ext cx="102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为何？</a:t>
              </a:r>
              <a:endParaRPr lang="zh-CN" altLang="en-US" sz="2400" dirty="0">
                <a:latin typeface="Tahoma" panose="020B0604030504040204" pitchFamily="34" charset="0"/>
              </a:endParaRPr>
            </a:p>
          </p:txBody>
        </p:sp>
        <p:sp>
          <p:nvSpPr>
            <p:cNvPr id="97286" name="直接连接符 97285"/>
            <p:cNvSpPr/>
            <p:nvPr/>
          </p:nvSpPr>
          <p:spPr>
            <a:xfrm>
              <a:off x="1614" y="2251"/>
              <a:ext cx="2784" cy="0"/>
            </a:xfrm>
            <a:prstGeom prst="line">
              <a:avLst/>
            </a:prstGeom>
            <a:ln w="57150" cap="flat" cmpd="sng">
              <a:solidFill>
                <a:schemeClr val="tx1"/>
              </a:solidFill>
              <a:prstDash val="solid"/>
              <a:miter/>
              <a:headEnd type="none" w="med" len="med"/>
              <a:tailEnd type="triangle" w="med" len="med"/>
            </a:ln>
          </p:spPr>
        </p:sp>
        <p:sp>
          <p:nvSpPr>
            <p:cNvPr id="97287" name="文本框 97286"/>
            <p:cNvSpPr txBox="1"/>
            <p:nvPr/>
          </p:nvSpPr>
          <p:spPr>
            <a:xfrm>
              <a:off x="3534"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机器</a:t>
              </a:r>
              <a:endParaRPr lang="zh-CN" altLang="en-US" sz="2400" dirty="0">
                <a:latin typeface="Tahoma" panose="020B0604030504040204" pitchFamily="34" charset="0"/>
              </a:endParaRPr>
            </a:p>
          </p:txBody>
        </p:sp>
        <p:sp>
          <p:nvSpPr>
            <p:cNvPr id="97288" name="文本框 97287"/>
            <p:cNvSpPr txBox="1"/>
            <p:nvPr/>
          </p:nvSpPr>
          <p:spPr>
            <a:xfrm>
              <a:off x="2670"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方法</a:t>
              </a:r>
              <a:endParaRPr lang="zh-CN" altLang="en-US" sz="2400" dirty="0">
                <a:latin typeface="Tahoma" panose="020B0604030504040204" pitchFamily="34" charset="0"/>
              </a:endParaRPr>
            </a:p>
          </p:txBody>
        </p:sp>
        <p:sp>
          <p:nvSpPr>
            <p:cNvPr id="97289" name="文本框 97288"/>
            <p:cNvSpPr txBox="1"/>
            <p:nvPr/>
          </p:nvSpPr>
          <p:spPr>
            <a:xfrm>
              <a:off x="1710"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其他</a:t>
              </a:r>
              <a:endParaRPr lang="zh-CN" altLang="en-US" sz="2400" dirty="0">
                <a:latin typeface="Tahoma" panose="020B0604030504040204" pitchFamily="34" charset="0"/>
              </a:endParaRPr>
            </a:p>
          </p:txBody>
        </p:sp>
        <p:sp>
          <p:nvSpPr>
            <p:cNvPr id="97290" name="文本框 97289"/>
            <p:cNvSpPr txBox="1"/>
            <p:nvPr/>
          </p:nvSpPr>
          <p:spPr>
            <a:xfrm>
              <a:off x="1758" y="143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人</a:t>
              </a:r>
              <a:endParaRPr lang="zh-CN" altLang="en-US" sz="2400" dirty="0">
                <a:latin typeface="Tahoma" panose="020B0604030504040204" pitchFamily="34" charset="0"/>
              </a:endParaRPr>
            </a:p>
          </p:txBody>
        </p:sp>
        <p:sp>
          <p:nvSpPr>
            <p:cNvPr id="97291" name="文本框 97290"/>
            <p:cNvSpPr txBox="1"/>
            <p:nvPr/>
          </p:nvSpPr>
          <p:spPr>
            <a:xfrm>
              <a:off x="3006" y="1387"/>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材料</a:t>
              </a:r>
              <a:endParaRPr lang="zh-CN" altLang="en-US" sz="2400" dirty="0">
                <a:latin typeface="Tahoma" panose="020B0604030504040204" pitchFamily="34" charset="0"/>
              </a:endParaRPr>
            </a:p>
          </p:txBody>
        </p:sp>
        <p:sp>
          <p:nvSpPr>
            <p:cNvPr id="97292" name="直接连接符 97291"/>
            <p:cNvSpPr/>
            <p:nvPr/>
          </p:nvSpPr>
          <p:spPr>
            <a:xfrm>
              <a:off x="2190" y="1723"/>
              <a:ext cx="336" cy="528"/>
            </a:xfrm>
            <a:prstGeom prst="line">
              <a:avLst/>
            </a:prstGeom>
            <a:ln w="38100" cap="flat" cmpd="sng">
              <a:solidFill>
                <a:schemeClr val="tx1"/>
              </a:solidFill>
              <a:prstDash val="solid"/>
              <a:miter/>
              <a:headEnd type="none" w="med" len="med"/>
              <a:tailEnd type="triangle" w="med" len="med"/>
            </a:ln>
          </p:spPr>
        </p:sp>
        <p:sp>
          <p:nvSpPr>
            <p:cNvPr id="97293" name="直接连接符 97292"/>
            <p:cNvSpPr/>
            <p:nvPr/>
          </p:nvSpPr>
          <p:spPr>
            <a:xfrm>
              <a:off x="3390" y="1711"/>
              <a:ext cx="288" cy="528"/>
            </a:xfrm>
            <a:prstGeom prst="line">
              <a:avLst/>
            </a:prstGeom>
            <a:ln w="38100" cap="flat" cmpd="sng">
              <a:solidFill>
                <a:schemeClr val="tx1"/>
              </a:solidFill>
              <a:prstDash val="solid"/>
              <a:miter/>
              <a:headEnd type="none" w="med" len="med"/>
              <a:tailEnd type="triangle" w="med" len="med"/>
            </a:ln>
          </p:spPr>
        </p:sp>
        <p:sp>
          <p:nvSpPr>
            <p:cNvPr id="97294" name="直接连接符 97293"/>
            <p:cNvSpPr/>
            <p:nvPr/>
          </p:nvSpPr>
          <p:spPr>
            <a:xfrm flipV="1">
              <a:off x="1998" y="2251"/>
              <a:ext cx="288" cy="624"/>
            </a:xfrm>
            <a:prstGeom prst="line">
              <a:avLst/>
            </a:prstGeom>
            <a:ln w="38100" cap="flat" cmpd="sng">
              <a:solidFill>
                <a:schemeClr val="tx1"/>
              </a:solidFill>
              <a:prstDash val="solid"/>
              <a:miter/>
              <a:headEnd type="none" w="med" len="med"/>
              <a:tailEnd type="triangle" w="med" len="med"/>
            </a:ln>
          </p:spPr>
        </p:sp>
        <p:sp>
          <p:nvSpPr>
            <p:cNvPr id="97295" name="直接连接符 97294"/>
            <p:cNvSpPr/>
            <p:nvPr/>
          </p:nvSpPr>
          <p:spPr>
            <a:xfrm flipV="1">
              <a:off x="2958" y="2251"/>
              <a:ext cx="240" cy="624"/>
            </a:xfrm>
            <a:prstGeom prst="line">
              <a:avLst/>
            </a:prstGeom>
            <a:ln w="38100" cap="flat" cmpd="sng">
              <a:solidFill>
                <a:schemeClr val="tx1"/>
              </a:solidFill>
              <a:prstDash val="solid"/>
              <a:miter/>
              <a:headEnd type="none" w="med" len="med"/>
              <a:tailEnd type="triangle" w="med" len="med"/>
            </a:ln>
          </p:spPr>
        </p:sp>
        <p:sp>
          <p:nvSpPr>
            <p:cNvPr id="97296" name="直接连接符 97295"/>
            <p:cNvSpPr/>
            <p:nvPr/>
          </p:nvSpPr>
          <p:spPr>
            <a:xfrm flipV="1">
              <a:off x="3822" y="2251"/>
              <a:ext cx="240" cy="624"/>
            </a:xfrm>
            <a:prstGeom prst="line">
              <a:avLst/>
            </a:prstGeom>
            <a:ln w="38100" cap="flat" cmpd="sng">
              <a:solidFill>
                <a:schemeClr val="tx1"/>
              </a:solidFill>
              <a:prstDash val="solid"/>
              <a:miter/>
              <a:headEnd type="none" w="med" len="med"/>
              <a:tailEnd type="triangle" w="med" len="med"/>
            </a:ln>
          </p:spPr>
        </p:sp>
        <p:sp>
          <p:nvSpPr>
            <p:cNvPr id="97297" name="直接连接符 97296"/>
            <p:cNvSpPr/>
            <p:nvPr/>
          </p:nvSpPr>
          <p:spPr>
            <a:xfrm>
              <a:off x="1998" y="1915"/>
              <a:ext cx="288" cy="0"/>
            </a:xfrm>
            <a:prstGeom prst="line">
              <a:avLst/>
            </a:prstGeom>
            <a:ln w="28575" cap="flat" cmpd="sng">
              <a:solidFill>
                <a:schemeClr val="tx1"/>
              </a:solidFill>
              <a:prstDash val="solid"/>
              <a:miter/>
              <a:headEnd type="none" w="med" len="med"/>
              <a:tailEnd type="triangle" w="med" len="med"/>
            </a:ln>
          </p:spPr>
        </p:sp>
        <p:sp>
          <p:nvSpPr>
            <p:cNvPr id="97298" name="直接连接符 97297"/>
            <p:cNvSpPr/>
            <p:nvPr/>
          </p:nvSpPr>
          <p:spPr>
            <a:xfrm>
              <a:off x="3486" y="1867"/>
              <a:ext cx="240" cy="0"/>
            </a:xfrm>
            <a:prstGeom prst="line">
              <a:avLst/>
            </a:prstGeom>
            <a:ln w="28575" cap="flat" cmpd="sng">
              <a:solidFill>
                <a:schemeClr val="tx1"/>
              </a:solidFill>
              <a:prstDash val="solid"/>
              <a:miter/>
              <a:headEnd type="triangle" w="med" len="med"/>
              <a:tailEnd type="none" w="med" len="med"/>
            </a:ln>
          </p:spPr>
        </p:sp>
        <p:sp>
          <p:nvSpPr>
            <p:cNvPr id="97299" name="直接连接符 97298"/>
            <p:cNvSpPr/>
            <p:nvPr/>
          </p:nvSpPr>
          <p:spPr>
            <a:xfrm>
              <a:off x="2430" y="2059"/>
              <a:ext cx="288" cy="0"/>
            </a:xfrm>
            <a:prstGeom prst="line">
              <a:avLst/>
            </a:prstGeom>
            <a:ln w="28575" cap="flat" cmpd="sng">
              <a:solidFill>
                <a:schemeClr val="tx1"/>
              </a:solidFill>
              <a:prstDash val="solid"/>
              <a:miter/>
              <a:headEnd type="triangle" w="med" len="med"/>
              <a:tailEnd type="none" w="med" len="med"/>
            </a:ln>
          </p:spPr>
        </p:sp>
        <p:sp>
          <p:nvSpPr>
            <p:cNvPr id="97300" name="直接连接符 97299"/>
            <p:cNvSpPr/>
            <p:nvPr/>
          </p:nvSpPr>
          <p:spPr>
            <a:xfrm>
              <a:off x="3294" y="2011"/>
              <a:ext cx="240" cy="0"/>
            </a:xfrm>
            <a:prstGeom prst="line">
              <a:avLst/>
            </a:prstGeom>
            <a:ln w="28575" cap="flat" cmpd="sng">
              <a:solidFill>
                <a:schemeClr val="tx1"/>
              </a:solidFill>
              <a:prstDash val="solid"/>
              <a:miter/>
              <a:headEnd type="none" w="med" len="med"/>
              <a:tailEnd type="triangle" w="med" len="med"/>
            </a:ln>
          </p:spPr>
        </p:sp>
        <p:sp>
          <p:nvSpPr>
            <p:cNvPr id="97301" name="直接连接符 97300"/>
            <p:cNvSpPr/>
            <p:nvPr/>
          </p:nvSpPr>
          <p:spPr>
            <a:xfrm>
              <a:off x="1806" y="2683"/>
              <a:ext cx="240" cy="0"/>
            </a:xfrm>
            <a:prstGeom prst="line">
              <a:avLst/>
            </a:prstGeom>
            <a:ln w="28575" cap="flat" cmpd="sng">
              <a:solidFill>
                <a:schemeClr val="tx1"/>
              </a:solidFill>
              <a:prstDash val="solid"/>
              <a:miter/>
              <a:headEnd type="none" w="med" len="med"/>
              <a:tailEnd type="triangle" w="med" len="med"/>
            </a:ln>
          </p:spPr>
        </p:sp>
        <p:sp>
          <p:nvSpPr>
            <p:cNvPr id="97302" name="直接连接符 97301"/>
            <p:cNvSpPr/>
            <p:nvPr/>
          </p:nvSpPr>
          <p:spPr>
            <a:xfrm>
              <a:off x="2142" y="2539"/>
              <a:ext cx="288" cy="0"/>
            </a:xfrm>
            <a:prstGeom prst="line">
              <a:avLst/>
            </a:prstGeom>
            <a:ln w="28575" cap="flat" cmpd="sng">
              <a:solidFill>
                <a:schemeClr val="tx1"/>
              </a:solidFill>
              <a:prstDash val="solid"/>
              <a:miter/>
              <a:headEnd type="triangle" w="med" len="med"/>
              <a:tailEnd type="none" w="med" len="med"/>
            </a:ln>
          </p:spPr>
        </p:sp>
        <p:sp>
          <p:nvSpPr>
            <p:cNvPr id="97303" name="直接连接符 97302"/>
            <p:cNvSpPr/>
            <p:nvPr/>
          </p:nvSpPr>
          <p:spPr>
            <a:xfrm>
              <a:off x="2718" y="2683"/>
              <a:ext cx="288" cy="0"/>
            </a:xfrm>
            <a:prstGeom prst="line">
              <a:avLst/>
            </a:prstGeom>
            <a:ln w="28575" cap="flat" cmpd="sng">
              <a:solidFill>
                <a:schemeClr val="tx1"/>
              </a:solidFill>
              <a:prstDash val="solid"/>
              <a:miter/>
              <a:headEnd type="none" w="med" len="med"/>
              <a:tailEnd type="triangle" w="med" len="med"/>
            </a:ln>
          </p:spPr>
        </p:sp>
        <p:sp>
          <p:nvSpPr>
            <p:cNvPr id="97304" name="直接连接符 97303"/>
            <p:cNvSpPr/>
            <p:nvPr/>
          </p:nvSpPr>
          <p:spPr>
            <a:xfrm>
              <a:off x="3102" y="2539"/>
              <a:ext cx="240" cy="0"/>
            </a:xfrm>
            <a:prstGeom prst="line">
              <a:avLst/>
            </a:prstGeom>
            <a:ln w="28575" cap="flat" cmpd="sng">
              <a:solidFill>
                <a:schemeClr val="tx1"/>
              </a:solidFill>
              <a:prstDash val="solid"/>
              <a:miter/>
              <a:headEnd type="triangle" w="med" len="med"/>
              <a:tailEnd type="none" w="med" len="med"/>
            </a:ln>
          </p:spPr>
        </p:sp>
        <p:sp>
          <p:nvSpPr>
            <p:cNvPr id="97305" name="直接连接符 97304"/>
            <p:cNvSpPr/>
            <p:nvPr/>
          </p:nvSpPr>
          <p:spPr>
            <a:xfrm>
              <a:off x="3630" y="2683"/>
              <a:ext cx="240" cy="0"/>
            </a:xfrm>
            <a:prstGeom prst="line">
              <a:avLst/>
            </a:prstGeom>
            <a:ln w="28575" cap="flat" cmpd="sng">
              <a:solidFill>
                <a:schemeClr val="tx1"/>
              </a:solidFill>
              <a:prstDash val="solid"/>
              <a:miter/>
              <a:headEnd type="none" w="med" len="med"/>
              <a:tailEnd type="triangle" w="med" len="med"/>
            </a:ln>
          </p:spPr>
        </p:sp>
        <p:sp>
          <p:nvSpPr>
            <p:cNvPr id="97306" name="直接连接符 97305"/>
            <p:cNvSpPr/>
            <p:nvPr/>
          </p:nvSpPr>
          <p:spPr>
            <a:xfrm>
              <a:off x="3966" y="2539"/>
              <a:ext cx="288" cy="0"/>
            </a:xfrm>
            <a:prstGeom prst="line">
              <a:avLst/>
            </a:prstGeom>
            <a:ln w="28575" cap="flat" cmpd="sng">
              <a:solidFill>
                <a:schemeClr val="tx1"/>
              </a:solidFill>
              <a:prstDash val="solid"/>
              <a:miter/>
              <a:headEnd type="triangle" w="med" len="med"/>
              <a:tailEnd type="none" w="med" len="med"/>
            </a:ln>
          </p:spPr>
        </p:sp>
        <p:sp>
          <p:nvSpPr>
            <p:cNvPr id="97307" name="直接连接符 97306"/>
            <p:cNvSpPr/>
            <p:nvPr/>
          </p:nvSpPr>
          <p:spPr>
            <a:xfrm>
              <a:off x="2046" y="1771"/>
              <a:ext cx="48" cy="144"/>
            </a:xfrm>
            <a:prstGeom prst="line">
              <a:avLst/>
            </a:prstGeom>
            <a:ln w="9525" cap="flat" cmpd="sng">
              <a:solidFill>
                <a:schemeClr val="tx1"/>
              </a:solidFill>
              <a:prstDash val="solid"/>
              <a:miter/>
              <a:headEnd type="none" w="med" len="med"/>
              <a:tailEnd type="triangle" w="med" len="med"/>
            </a:ln>
          </p:spPr>
        </p:sp>
        <p:sp>
          <p:nvSpPr>
            <p:cNvPr id="97308" name="直接连接符 97307"/>
            <p:cNvSpPr/>
            <p:nvPr/>
          </p:nvSpPr>
          <p:spPr>
            <a:xfrm flipV="1">
              <a:off x="3294" y="2011"/>
              <a:ext cx="96" cy="96"/>
            </a:xfrm>
            <a:prstGeom prst="line">
              <a:avLst/>
            </a:prstGeom>
            <a:ln w="9525" cap="flat" cmpd="sng">
              <a:solidFill>
                <a:schemeClr val="tx1"/>
              </a:solidFill>
              <a:prstDash val="solid"/>
              <a:miter/>
              <a:headEnd type="none" w="med" len="med"/>
              <a:tailEnd type="triangle" w="med" len="med"/>
            </a:ln>
          </p:spPr>
        </p:sp>
        <p:sp>
          <p:nvSpPr>
            <p:cNvPr id="97309" name="直接连接符 97308"/>
            <p:cNvSpPr/>
            <p:nvPr/>
          </p:nvSpPr>
          <p:spPr>
            <a:xfrm>
              <a:off x="1854" y="2539"/>
              <a:ext cx="48" cy="144"/>
            </a:xfrm>
            <a:prstGeom prst="line">
              <a:avLst/>
            </a:prstGeom>
            <a:ln w="9525" cap="flat" cmpd="sng">
              <a:solidFill>
                <a:schemeClr val="tx1"/>
              </a:solidFill>
              <a:prstDash val="solid"/>
              <a:miter/>
              <a:headEnd type="none" w="med" len="med"/>
              <a:tailEnd type="triangle" w="med" len="med"/>
            </a:ln>
          </p:spPr>
        </p:sp>
        <p:sp>
          <p:nvSpPr>
            <p:cNvPr id="97310" name="直接连接符 97309"/>
            <p:cNvSpPr/>
            <p:nvPr/>
          </p:nvSpPr>
          <p:spPr>
            <a:xfrm flipV="1">
              <a:off x="2718" y="2683"/>
              <a:ext cx="96" cy="144"/>
            </a:xfrm>
            <a:prstGeom prst="line">
              <a:avLst/>
            </a:prstGeom>
            <a:ln w="9525" cap="flat" cmpd="sng">
              <a:solidFill>
                <a:schemeClr val="tx1"/>
              </a:solidFill>
              <a:prstDash val="solid"/>
              <a:miter/>
              <a:headEnd type="none" w="med" len="med"/>
              <a:tailEnd type="triangle" w="med" len="med"/>
            </a:ln>
          </p:spPr>
        </p:sp>
        <p:sp>
          <p:nvSpPr>
            <p:cNvPr id="97311" name="直接连接符 97310"/>
            <p:cNvSpPr/>
            <p:nvPr/>
          </p:nvSpPr>
          <p:spPr>
            <a:xfrm flipH="1">
              <a:off x="4158" y="2395"/>
              <a:ext cx="96" cy="144"/>
            </a:xfrm>
            <a:prstGeom prst="line">
              <a:avLst/>
            </a:prstGeom>
            <a:ln w="9525" cap="flat" cmpd="sng">
              <a:solidFill>
                <a:schemeClr val="tx1"/>
              </a:solidFill>
              <a:prstDash val="solid"/>
              <a:miter/>
              <a:headEnd type="none" w="med" len="med"/>
              <a:tailEnd type="triangle" w="med" len="med"/>
            </a:ln>
          </p:spPr>
        </p:sp>
        <p:sp>
          <p:nvSpPr>
            <p:cNvPr id="97312" name="椭圆 97311"/>
            <p:cNvSpPr/>
            <p:nvPr/>
          </p:nvSpPr>
          <p:spPr>
            <a:xfrm>
              <a:off x="3237" y="2089"/>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7313" name="椭圆 97312"/>
            <p:cNvSpPr/>
            <p:nvPr/>
          </p:nvSpPr>
          <p:spPr>
            <a:xfrm>
              <a:off x="1998" y="1723"/>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7314" name="椭圆 97313"/>
            <p:cNvSpPr/>
            <p:nvPr/>
          </p:nvSpPr>
          <p:spPr>
            <a:xfrm>
              <a:off x="1797" y="2443"/>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7315" name="文本框 97314"/>
            <p:cNvSpPr txBox="1"/>
            <p:nvPr/>
          </p:nvSpPr>
          <p:spPr>
            <a:xfrm>
              <a:off x="3630" y="1723"/>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小要因</a:t>
              </a:r>
              <a:endParaRPr lang="zh-CN" altLang="en-US" sz="1600" dirty="0">
                <a:latin typeface="Tahoma" panose="020B0604030504040204" pitchFamily="34" charset="0"/>
              </a:endParaRPr>
            </a:p>
          </p:txBody>
        </p:sp>
        <p:sp>
          <p:nvSpPr>
            <p:cNvPr id="97316" name="文本框 97315"/>
            <p:cNvSpPr txBox="1"/>
            <p:nvPr/>
          </p:nvSpPr>
          <p:spPr>
            <a:xfrm>
              <a:off x="1326" y="2347"/>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细要因</a:t>
              </a:r>
              <a:endParaRPr lang="zh-CN" altLang="en-US" sz="1600" dirty="0">
                <a:latin typeface="Tahoma" panose="020B0604030504040204" pitchFamily="34" charset="0"/>
              </a:endParaRPr>
            </a:p>
          </p:txBody>
        </p:sp>
        <p:sp>
          <p:nvSpPr>
            <p:cNvPr id="97317" name="直接连接符 97316"/>
            <p:cNvSpPr/>
            <p:nvPr/>
          </p:nvSpPr>
          <p:spPr>
            <a:xfrm>
              <a:off x="1950" y="2635"/>
              <a:ext cx="48" cy="144"/>
            </a:xfrm>
            <a:prstGeom prst="line">
              <a:avLst/>
            </a:prstGeom>
            <a:ln w="9525" cap="flat" cmpd="sng">
              <a:solidFill>
                <a:schemeClr val="tx1"/>
              </a:solidFill>
              <a:prstDash val="solid"/>
              <a:miter/>
              <a:headEnd type="none" w="med" len="med"/>
              <a:tailEnd type="triangle" w="med" len="med"/>
            </a:ln>
          </p:spPr>
        </p:sp>
        <p:sp>
          <p:nvSpPr>
            <p:cNvPr id="97318" name="直接连接符 97317"/>
            <p:cNvSpPr/>
            <p:nvPr/>
          </p:nvSpPr>
          <p:spPr>
            <a:xfrm>
              <a:off x="3678" y="2539"/>
              <a:ext cx="48" cy="144"/>
            </a:xfrm>
            <a:prstGeom prst="line">
              <a:avLst/>
            </a:prstGeom>
            <a:ln w="9525" cap="flat" cmpd="sng">
              <a:solidFill>
                <a:schemeClr val="tx1"/>
              </a:solidFill>
              <a:prstDash val="solid"/>
              <a:miter/>
              <a:headEnd type="none" w="med" len="med"/>
              <a:tailEnd type="triangle" w="med" len="med"/>
            </a:ln>
          </p:spPr>
        </p:sp>
        <p:sp>
          <p:nvSpPr>
            <p:cNvPr id="97319" name="椭圆 97318"/>
            <p:cNvSpPr/>
            <p:nvPr/>
          </p:nvSpPr>
          <p:spPr>
            <a:xfrm>
              <a:off x="3630" y="2443"/>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矩形 99329"/>
          <p:cNvSpPr/>
          <p:nvPr/>
        </p:nvSpPr>
        <p:spPr>
          <a:xfrm>
            <a:off x="990600" y="1016000"/>
            <a:ext cx="4800600" cy="444500"/>
          </a:xfrm>
          <a:prstGeom prst="rect">
            <a:avLst/>
          </a:prstGeom>
          <a:noFill/>
          <a:ln w="9525">
            <a:noFill/>
          </a:ln>
        </p:spPr>
        <p:txBody>
          <a:bodyPr anchor="b" anchorCtr="0"/>
          <a:p>
            <a:r>
              <a:rPr lang="zh-CN" altLang="en-US" sz="3600" b="1" dirty="0">
                <a:solidFill>
                  <a:schemeClr val="folHlink"/>
                </a:solidFill>
                <a:latin typeface="Tahoma" panose="020B0604030504040204" pitchFamily="34" charset="0"/>
                <a:ea typeface="隶书" panose="02010509060101010101" pitchFamily="49" charset="-122"/>
              </a:rPr>
              <a:t>鱼骨图</a:t>
            </a:r>
            <a:r>
              <a:rPr lang="zh-CN" altLang="en-US" sz="3200" dirty="0">
                <a:latin typeface="Times New Roman" panose="02020603050405020304" pitchFamily="18" charset="0"/>
                <a:ea typeface="隶书" panose="02010509060101010101" pitchFamily="49" charset="-122"/>
              </a:rPr>
              <a:t>（对策追求型）</a:t>
            </a:r>
            <a:endParaRPr lang="zh-CN" altLang="en-US" sz="3200" dirty="0">
              <a:latin typeface="Times New Roman" panose="02020603050405020304" pitchFamily="18" charset="0"/>
              <a:ea typeface="隶书" panose="02010509060101010101" pitchFamily="49" charset="-122"/>
            </a:endParaRPr>
          </a:p>
        </p:txBody>
      </p:sp>
      <p:sp>
        <p:nvSpPr>
          <p:cNvPr id="99331" name="矩形 99330"/>
          <p:cNvSpPr/>
          <p:nvPr/>
        </p:nvSpPr>
        <p:spPr>
          <a:xfrm>
            <a:off x="581025" y="374650"/>
            <a:ext cx="7772400" cy="3429000"/>
          </a:xfrm>
          <a:prstGeom prst="rect">
            <a:avLst/>
          </a:prstGeom>
          <a:noFill/>
          <a:ln w="9525">
            <a:noFill/>
          </a:ln>
        </p:spPr>
        <p:txBody>
          <a:bodyPr/>
          <a:p>
            <a:endParaRPr lang="zh-CN" altLang="en-US" sz="2400" dirty="0">
              <a:latin typeface="Times New Roman" panose="02020603050405020304" pitchFamily="18" charset="0"/>
            </a:endParaRPr>
          </a:p>
        </p:txBody>
      </p:sp>
      <p:grpSp>
        <p:nvGrpSpPr>
          <p:cNvPr id="99332" name="组合 99331"/>
          <p:cNvGrpSpPr/>
          <p:nvPr/>
        </p:nvGrpSpPr>
        <p:grpSpPr>
          <a:xfrm>
            <a:off x="1295400" y="1968500"/>
            <a:ext cx="6096000" cy="2351088"/>
            <a:chOff x="576" y="1392"/>
            <a:chExt cx="3840" cy="1777"/>
          </a:xfrm>
        </p:grpSpPr>
        <p:sp>
          <p:nvSpPr>
            <p:cNvPr id="99333" name="文本框 99332"/>
            <p:cNvSpPr txBox="1"/>
            <p:nvPr/>
          </p:nvSpPr>
          <p:spPr>
            <a:xfrm>
              <a:off x="576" y="2064"/>
              <a:ext cx="102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如何？</a:t>
              </a:r>
              <a:endParaRPr lang="zh-CN" altLang="en-US" sz="2400" dirty="0">
                <a:latin typeface="Tahoma" panose="020B0604030504040204" pitchFamily="34" charset="0"/>
              </a:endParaRPr>
            </a:p>
          </p:txBody>
        </p:sp>
        <p:sp>
          <p:nvSpPr>
            <p:cNvPr id="99334" name="直接连接符 99333"/>
            <p:cNvSpPr/>
            <p:nvPr/>
          </p:nvSpPr>
          <p:spPr>
            <a:xfrm>
              <a:off x="1614" y="2251"/>
              <a:ext cx="2784" cy="0"/>
            </a:xfrm>
            <a:prstGeom prst="line">
              <a:avLst/>
            </a:prstGeom>
            <a:ln w="57150" cap="flat" cmpd="sng">
              <a:solidFill>
                <a:schemeClr val="tx1"/>
              </a:solidFill>
              <a:prstDash val="solid"/>
              <a:miter/>
              <a:headEnd type="triangle" w="med" len="med"/>
              <a:tailEnd type="none" w="med" len="med"/>
            </a:ln>
          </p:spPr>
        </p:sp>
        <p:sp>
          <p:nvSpPr>
            <p:cNvPr id="99335" name="文本框 99334"/>
            <p:cNvSpPr txBox="1"/>
            <p:nvPr/>
          </p:nvSpPr>
          <p:spPr>
            <a:xfrm>
              <a:off x="3534"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机器</a:t>
              </a:r>
              <a:endParaRPr lang="zh-CN" altLang="en-US" sz="2400" dirty="0">
                <a:latin typeface="Tahoma" panose="020B0604030504040204" pitchFamily="34" charset="0"/>
              </a:endParaRPr>
            </a:p>
          </p:txBody>
        </p:sp>
        <p:sp>
          <p:nvSpPr>
            <p:cNvPr id="99336" name="文本框 99335"/>
            <p:cNvSpPr txBox="1"/>
            <p:nvPr/>
          </p:nvSpPr>
          <p:spPr>
            <a:xfrm>
              <a:off x="2670"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方法</a:t>
              </a:r>
              <a:endParaRPr lang="zh-CN" altLang="en-US" sz="2400" dirty="0">
                <a:latin typeface="Tahoma" panose="020B0604030504040204" pitchFamily="34" charset="0"/>
              </a:endParaRPr>
            </a:p>
          </p:txBody>
        </p:sp>
        <p:sp>
          <p:nvSpPr>
            <p:cNvPr id="99337" name="文本框 99336"/>
            <p:cNvSpPr txBox="1"/>
            <p:nvPr/>
          </p:nvSpPr>
          <p:spPr>
            <a:xfrm>
              <a:off x="1710" y="287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其他</a:t>
              </a:r>
              <a:endParaRPr lang="zh-CN" altLang="en-US" sz="2400" dirty="0">
                <a:latin typeface="Tahoma" panose="020B0604030504040204" pitchFamily="34" charset="0"/>
              </a:endParaRPr>
            </a:p>
          </p:txBody>
        </p:sp>
        <p:sp>
          <p:nvSpPr>
            <p:cNvPr id="99338" name="文本框 99337"/>
            <p:cNvSpPr txBox="1"/>
            <p:nvPr/>
          </p:nvSpPr>
          <p:spPr>
            <a:xfrm>
              <a:off x="1758" y="1435"/>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人</a:t>
              </a:r>
              <a:endParaRPr lang="zh-CN" altLang="en-US" sz="2400" dirty="0">
                <a:latin typeface="Tahoma" panose="020B0604030504040204" pitchFamily="34" charset="0"/>
              </a:endParaRPr>
            </a:p>
          </p:txBody>
        </p:sp>
        <p:sp>
          <p:nvSpPr>
            <p:cNvPr id="99339" name="文本框 99338"/>
            <p:cNvSpPr txBox="1"/>
            <p:nvPr/>
          </p:nvSpPr>
          <p:spPr>
            <a:xfrm>
              <a:off x="3024" y="1392"/>
              <a:ext cx="576" cy="294"/>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latin typeface="Tahoma" panose="020B0604030504040204" pitchFamily="34" charset="0"/>
                </a:rPr>
                <a:t>材料</a:t>
              </a:r>
              <a:endParaRPr lang="zh-CN" altLang="en-US" sz="2400" dirty="0">
                <a:latin typeface="Tahoma" panose="020B0604030504040204" pitchFamily="34" charset="0"/>
              </a:endParaRPr>
            </a:p>
          </p:txBody>
        </p:sp>
        <p:sp>
          <p:nvSpPr>
            <p:cNvPr id="99340" name="直接连接符 99339"/>
            <p:cNvSpPr/>
            <p:nvPr/>
          </p:nvSpPr>
          <p:spPr>
            <a:xfrm>
              <a:off x="2190" y="1723"/>
              <a:ext cx="336" cy="528"/>
            </a:xfrm>
            <a:prstGeom prst="line">
              <a:avLst/>
            </a:prstGeom>
            <a:ln w="38100" cap="flat" cmpd="sng">
              <a:solidFill>
                <a:schemeClr val="tx1"/>
              </a:solidFill>
              <a:prstDash val="solid"/>
              <a:miter/>
              <a:headEnd type="none" w="med" len="med"/>
              <a:tailEnd type="triangle" w="med" len="med"/>
            </a:ln>
          </p:spPr>
        </p:sp>
        <p:sp>
          <p:nvSpPr>
            <p:cNvPr id="99341" name="直接连接符 99340"/>
            <p:cNvSpPr/>
            <p:nvPr/>
          </p:nvSpPr>
          <p:spPr>
            <a:xfrm>
              <a:off x="3390" y="1711"/>
              <a:ext cx="288" cy="528"/>
            </a:xfrm>
            <a:prstGeom prst="line">
              <a:avLst/>
            </a:prstGeom>
            <a:ln w="38100" cap="flat" cmpd="sng">
              <a:solidFill>
                <a:schemeClr val="tx1"/>
              </a:solidFill>
              <a:prstDash val="solid"/>
              <a:miter/>
              <a:headEnd type="none" w="med" len="med"/>
              <a:tailEnd type="triangle" w="med" len="med"/>
            </a:ln>
          </p:spPr>
        </p:sp>
        <p:sp>
          <p:nvSpPr>
            <p:cNvPr id="99342" name="直接连接符 99341"/>
            <p:cNvSpPr/>
            <p:nvPr/>
          </p:nvSpPr>
          <p:spPr>
            <a:xfrm flipV="1">
              <a:off x="1998" y="2251"/>
              <a:ext cx="288" cy="624"/>
            </a:xfrm>
            <a:prstGeom prst="line">
              <a:avLst/>
            </a:prstGeom>
            <a:ln w="38100" cap="flat" cmpd="sng">
              <a:solidFill>
                <a:schemeClr val="tx1"/>
              </a:solidFill>
              <a:prstDash val="solid"/>
              <a:miter/>
              <a:headEnd type="none" w="med" len="med"/>
              <a:tailEnd type="triangle" w="med" len="med"/>
            </a:ln>
          </p:spPr>
        </p:sp>
        <p:sp>
          <p:nvSpPr>
            <p:cNvPr id="99343" name="直接连接符 99342"/>
            <p:cNvSpPr/>
            <p:nvPr/>
          </p:nvSpPr>
          <p:spPr>
            <a:xfrm flipV="1">
              <a:off x="2958" y="2251"/>
              <a:ext cx="240" cy="624"/>
            </a:xfrm>
            <a:prstGeom prst="line">
              <a:avLst/>
            </a:prstGeom>
            <a:ln w="38100" cap="flat" cmpd="sng">
              <a:solidFill>
                <a:schemeClr val="tx1"/>
              </a:solidFill>
              <a:prstDash val="solid"/>
              <a:miter/>
              <a:headEnd type="none" w="med" len="med"/>
              <a:tailEnd type="triangle" w="med" len="med"/>
            </a:ln>
          </p:spPr>
        </p:sp>
        <p:sp>
          <p:nvSpPr>
            <p:cNvPr id="99344" name="直接连接符 99343"/>
            <p:cNvSpPr/>
            <p:nvPr/>
          </p:nvSpPr>
          <p:spPr>
            <a:xfrm flipV="1">
              <a:off x="3822" y="2251"/>
              <a:ext cx="240" cy="624"/>
            </a:xfrm>
            <a:prstGeom prst="line">
              <a:avLst/>
            </a:prstGeom>
            <a:ln w="38100" cap="flat" cmpd="sng">
              <a:solidFill>
                <a:schemeClr val="tx1"/>
              </a:solidFill>
              <a:prstDash val="solid"/>
              <a:miter/>
              <a:headEnd type="none" w="med" len="med"/>
              <a:tailEnd type="triangle" w="med" len="med"/>
            </a:ln>
          </p:spPr>
        </p:sp>
        <p:sp>
          <p:nvSpPr>
            <p:cNvPr id="99345" name="直接连接符 99344"/>
            <p:cNvSpPr/>
            <p:nvPr/>
          </p:nvSpPr>
          <p:spPr>
            <a:xfrm>
              <a:off x="1998" y="1915"/>
              <a:ext cx="288" cy="0"/>
            </a:xfrm>
            <a:prstGeom prst="line">
              <a:avLst/>
            </a:prstGeom>
            <a:ln w="28575" cap="flat" cmpd="sng">
              <a:solidFill>
                <a:schemeClr val="tx1"/>
              </a:solidFill>
              <a:prstDash val="solid"/>
              <a:miter/>
              <a:headEnd type="none" w="med" len="med"/>
              <a:tailEnd type="triangle" w="med" len="med"/>
            </a:ln>
          </p:spPr>
        </p:sp>
        <p:sp>
          <p:nvSpPr>
            <p:cNvPr id="99346" name="直接连接符 99345"/>
            <p:cNvSpPr/>
            <p:nvPr/>
          </p:nvSpPr>
          <p:spPr>
            <a:xfrm>
              <a:off x="3486" y="1867"/>
              <a:ext cx="240" cy="0"/>
            </a:xfrm>
            <a:prstGeom prst="line">
              <a:avLst/>
            </a:prstGeom>
            <a:ln w="28575" cap="flat" cmpd="sng">
              <a:solidFill>
                <a:schemeClr val="tx1"/>
              </a:solidFill>
              <a:prstDash val="solid"/>
              <a:miter/>
              <a:headEnd type="triangle" w="med" len="med"/>
              <a:tailEnd type="none" w="med" len="med"/>
            </a:ln>
          </p:spPr>
        </p:sp>
        <p:sp>
          <p:nvSpPr>
            <p:cNvPr id="99347" name="直接连接符 99346"/>
            <p:cNvSpPr/>
            <p:nvPr/>
          </p:nvSpPr>
          <p:spPr>
            <a:xfrm>
              <a:off x="2430" y="2059"/>
              <a:ext cx="288" cy="0"/>
            </a:xfrm>
            <a:prstGeom prst="line">
              <a:avLst/>
            </a:prstGeom>
            <a:ln w="28575" cap="flat" cmpd="sng">
              <a:solidFill>
                <a:schemeClr val="tx1"/>
              </a:solidFill>
              <a:prstDash val="solid"/>
              <a:miter/>
              <a:headEnd type="triangle" w="med" len="med"/>
              <a:tailEnd type="none" w="med" len="med"/>
            </a:ln>
          </p:spPr>
        </p:sp>
        <p:sp>
          <p:nvSpPr>
            <p:cNvPr id="99348" name="直接连接符 99347"/>
            <p:cNvSpPr/>
            <p:nvPr/>
          </p:nvSpPr>
          <p:spPr>
            <a:xfrm>
              <a:off x="3294" y="2011"/>
              <a:ext cx="240" cy="0"/>
            </a:xfrm>
            <a:prstGeom prst="line">
              <a:avLst/>
            </a:prstGeom>
            <a:ln w="28575" cap="flat" cmpd="sng">
              <a:solidFill>
                <a:schemeClr val="tx1"/>
              </a:solidFill>
              <a:prstDash val="solid"/>
              <a:miter/>
              <a:headEnd type="none" w="med" len="med"/>
              <a:tailEnd type="triangle" w="med" len="med"/>
            </a:ln>
          </p:spPr>
        </p:sp>
        <p:sp>
          <p:nvSpPr>
            <p:cNvPr id="99349" name="直接连接符 99348"/>
            <p:cNvSpPr/>
            <p:nvPr/>
          </p:nvSpPr>
          <p:spPr>
            <a:xfrm>
              <a:off x="1806" y="2683"/>
              <a:ext cx="240" cy="0"/>
            </a:xfrm>
            <a:prstGeom prst="line">
              <a:avLst/>
            </a:prstGeom>
            <a:ln w="28575" cap="flat" cmpd="sng">
              <a:solidFill>
                <a:schemeClr val="tx1"/>
              </a:solidFill>
              <a:prstDash val="solid"/>
              <a:miter/>
              <a:headEnd type="none" w="med" len="med"/>
              <a:tailEnd type="triangle" w="med" len="med"/>
            </a:ln>
          </p:spPr>
        </p:sp>
        <p:sp>
          <p:nvSpPr>
            <p:cNvPr id="99350" name="直接连接符 99349"/>
            <p:cNvSpPr/>
            <p:nvPr/>
          </p:nvSpPr>
          <p:spPr>
            <a:xfrm>
              <a:off x="2142" y="2539"/>
              <a:ext cx="288" cy="0"/>
            </a:xfrm>
            <a:prstGeom prst="line">
              <a:avLst/>
            </a:prstGeom>
            <a:ln w="28575" cap="flat" cmpd="sng">
              <a:solidFill>
                <a:schemeClr val="tx1"/>
              </a:solidFill>
              <a:prstDash val="solid"/>
              <a:miter/>
              <a:headEnd type="triangle" w="med" len="med"/>
              <a:tailEnd type="none" w="med" len="med"/>
            </a:ln>
          </p:spPr>
        </p:sp>
        <p:sp>
          <p:nvSpPr>
            <p:cNvPr id="99351" name="直接连接符 99350"/>
            <p:cNvSpPr/>
            <p:nvPr/>
          </p:nvSpPr>
          <p:spPr>
            <a:xfrm>
              <a:off x="2718" y="2683"/>
              <a:ext cx="288" cy="0"/>
            </a:xfrm>
            <a:prstGeom prst="line">
              <a:avLst/>
            </a:prstGeom>
            <a:ln w="28575" cap="flat" cmpd="sng">
              <a:solidFill>
                <a:schemeClr val="tx1"/>
              </a:solidFill>
              <a:prstDash val="solid"/>
              <a:miter/>
              <a:headEnd type="none" w="med" len="med"/>
              <a:tailEnd type="triangle" w="med" len="med"/>
            </a:ln>
          </p:spPr>
        </p:sp>
        <p:sp>
          <p:nvSpPr>
            <p:cNvPr id="99352" name="直接连接符 99351"/>
            <p:cNvSpPr/>
            <p:nvPr/>
          </p:nvSpPr>
          <p:spPr>
            <a:xfrm>
              <a:off x="3102" y="2539"/>
              <a:ext cx="240" cy="0"/>
            </a:xfrm>
            <a:prstGeom prst="line">
              <a:avLst/>
            </a:prstGeom>
            <a:ln w="28575" cap="flat" cmpd="sng">
              <a:solidFill>
                <a:schemeClr val="tx1"/>
              </a:solidFill>
              <a:prstDash val="solid"/>
              <a:miter/>
              <a:headEnd type="triangle" w="med" len="med"/>
              <a:tailEnd type="none" w="med" len="med"/>
            </a:ln>
          </p:spPr>
        </p:sp>
        <p:sp>
          <p:nvSpPr>
            <p:cNvPr id="99353" name="直接连接符 99352"/>
            <p:cNvSpPr/>
            <p:nvPr/>
          </p:nvSpPr>
          <p:spPr>
            <a:xfrm>
              <a:off x="3630" y="2683"/>
              <a:ext cx="240" cy="0"/>
            </a:xfrm>
            <a:prstGeom prst="line">
              <a:avLst/>
            </a:prstGeom>
            <a:ln w="28575" cap="flat" cmpd="sng">
              <a:solidFill>
                <a:schemeClr val="tx1"/>
              </a:solidFill>
              <a:prstDash val="solid"/>
              <a:miter/>
              <a:headEnd type="none" w="med" len="med"/>
              <a:tailEnd type="triangle" w="med" len="med"/>
            </a:ln>
          </p:spPr>
        </p:sp>
        <p:sp>
          <p:nvSpPr>
            <p:cNvPr id="99354" name="直接连接符 99353"/>
            <p:cNvSpPr/>
            <p:nvPr/>
          </p:nvSpPr>
          <p:spPr>
            <a:xfrm>
              <a:off x="3966" y="2539"/>
              <a:ext cx="288" cy="0"/>
            </a:xfrm>
            <a:prstGeom prst="line">
              <a:avLst/>
            </a:prstGeom>
            <a:ln w="28575" cap="flat" cmpd="sng">
              <a:solidFill>
                <a:schemeClr val="tx1"/>
              </a:solidFill>
              <a:prstDash val="solid"/>
              <a:miter/>
              <a:headEnd type="triangle" w="med" len="med"/>
              <a:tailEnd type="none" w="med" len="med"/>
            </a:ln>
          </p:spPr>
        </p:sp>
        <p:sp>
          <p:nvSpPr>
            <p:cNvPr id="99355" name="直接连接符 99354"/>
            <p:cNvSpPr/>
            <p:nvPr/>
          </p:nvSpPr>
          <p:spPr>
            <a:xfrm>
              <a:off x="2046" y="1771"/>
              <a:ext cx="48" cy="144"/>
            </a:xfrm>
            <a:prstGeom prst="line">
              <a:avLst/>
            </a:prstGeom>
            <a:ln w="9525" cap="flat" cmpd="sng">
              <a:solidFill>
                <a:schemeClr val="tx1"/>
              </a:solidFill>
              <a:prstDash val="solid"/>
              <a:miter/>
              <a:headEnd type="none" w="med" len="med"/>
              <a:tailEnd type="triangle" w="med" len="med"/>
            </a:ln>
          </p:spPr>
        </p:sp>
        <p:sp>
          <p:nvSpPr>
            <p:cNvPr id="99356" name="直接连接符 99355"/>
            <p:cNvSpPr/>
            <p:nvPr/>
          </p:nvSpPr>
          <p:spPr>
            <a:xfrm flipV="1">
              <a:off x="3294" y="2011"/>
              <a:ext cx="96" cy="96"/>
            </a:xfrm>
            <a:prstGeom prst="line">
              <a:avLst/>
            </a:prstGeom>
            <a:ln w="9525" cap="flat" cmpd="sng">
              <a:solidFill>
                <a:schemeClr val="tx1"/>
              </a:solidFill>
              <a:prstDash val="solid"/>
              <a:miter/>
              <a:headEnd type="none" w="med" len="med"/>
              <a:tailEnd type="triangle" w="med" len="med"/>
            </a:ln>
          </p:spPr>
        </p:sp>
        <p:sp>
          <p:nvSpPr>
            <p:cNvPr id="99357" name="直接连接符 99356"/>
            <p:cNvSpPr/>
            <p:nvPr/>
          </p:nvSpPr>
          <p:spPr>
            <a:xfrm>
              <a:off x="1854" y="2539"/>
              <a:ext cx="48" cy="144"/>
            </a:xfrm>
            <a:prstGeom prst="line">
              <a:avLst/>
            </a:prstGeom>
            <a:ln w="9525" cap="flat" cmpd="sng">
              <a:solidFill>
                <a:schemeClr val="tx1"/>
              </a:solidFill>
              <a:prstDash val="solid"/>
              <a:miter/>
              <a:headEnd type="none" w="med" len="med"/>
              <a:tailEnd type="triangle" w="med" len="med"/>
            </a:ln>
          </p:spPr>
        </p:sp>
        <p:sp>
          <p:nvSpPr>
            <p:cNvPr id="99358" name="直接连接符 99357"/>
            <p:cNvSpPr/>
            <p:nvPr/>
          </p:nvSpPr>
          <p:spPr>
            <a:xfrm flipV="1">
              <a:off x="2718" y="2683"/>
              <a:ext cx="96" cy="144"/>
            </a:xfrm>
            <a:prstGeom prst="line">
              <a:avLst/>
            </a:prstGeom>
            <a:ln w="9525" cap="flat" cmpd="sng">
              <a:solidFill>
                <a:schemeClr val="tx1"/>
              </a:solidFill>
              <a:prstDash val="solid"/>
              <a:miter/>
              <a:headEnd type="none" w="med" len="med"/>
              <a:tailEnd type="triangle" w="med" len="med"/>
            </a:ln>
          </p:spPr>
        </p:sp>
        <p:sp>
          <p:nvSpPr>
            <p:cNvPr id="99359" name="直接连接符 99358"/>
            <p:cNvSpPr/>
            <p:nvPr/>
          </p:nvSpPr>
          <p:spPr>
            <a:xfrm flipH="1">
              <a:off x="4158" y="2395"/>
              <a:ext cx="96" cy="144"/>
            </a:xfrm>
            <a:prstGeom prst="line">
              <a:avLst/>
            </a:prstGeom>
            <a:ln w="9525" cap="flat" cmpd="sng">
              <a:solidFill>
                <a:schemeClr val="tx1"/>
              </a:solidFill>
              <a:prstDash val="solid"/>
              <a:miter/>
              <a:headEnd type="none" w="med" len="med"/>
              <a:tailEnd type="triangle" w="med" len="med"/>
            </a:ln>
          </p:spPr>
        </p:sp>
        <p:sp>
          <p:nvSpPr>
            <p:cNvPr id="99360" name="椭圆 99359"/>
            <p:cNvSpPr/>
            <p:nvPr/>
          </p:nvSpPr>
          <p:spPr>
            <a:xfrm>
              <a:off x="3696" y="1776"/>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9361" name="椭圆 99360"/>
            <p:cNvSpPr/>
            <p:nvPr/>
          </p:nvSpPr>
          <p:spPr>
            <a:xfrm>
              <a:off x="2640" y="2016"/>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9362" name="椭圆 99361"/>
            <p:cNvSpPr/>
            <p:nvPr/>
          </p:nvSpPr>
          <p:spPr>
            <a:xfrm>
              <a:off x="2352" y="2448"/>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sp>
          <p:nvSpPr>
            <p:cNvPr id="99363" name="文本框 99362"/>
            <p:cNvSpPr txBox="1"/>
            <p:nvPr/>
          </p:nvSpPr>
          <p:spPr>
            <a:xfrm>
              <a:off x="3792" y="1776"/>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小要因</a:t>
              </a:r>
              <a:endParaRPr lang="zh-CN" altLang="en-US" sz="1600" dirty="0">
                <a:latin typeface="Tahoma" panose="020B0604030504040204" pitchFamily="34" charset="0"/>
              </a:endParaRPr>
            </a:p>
          </p:txBody>
        </p:sp>
        <p:sp>
          <p:nvSpPr>
            <p:cNvPr id="99364" name="文本框 99363"/>
            <p:cNvSpPr txBox="1"/>
            <p:nvPr/>
          </p:nvSpPr>
          <p:spPr>
            <a:xfrm>
              <a:off x="1326" y="2347"/>
              <a:ext cx="624" cy="212"/>
            </a:xfrm>
            <a:prstGeom prst="rect">
              <a:avLst/>
            </a:prstGeom>
            <a:noFill/>
            <a:ln w="9525">
              <a:noFill/>
            </a:ln>
          </p:spPr>
          <p:txBody>
            <a:bodyPr>
              <a:spAutoFit/>
            </a:bodyPr>
            <a:p>
              <a:pPr>
                <a:spcBef>
                  <a:spcPct val="50000"/>
                </a:spcBef>
              </a:pPr>
              <a:r>
                <a:rPr lang="zh-CN" altLang="en-US" sz="1600" dirty="0">
                  <a:latin typeface="Tahoma" panose="020B0604030504040204" pitchFamily="34" charset="0"/>
                </a:rPr>
                <a:t>细要因</a:t>
              </a:r>
              <a:endParaRPr lang="zh-CN" altLang="en-US" sz="1600" dirty="0">
                <a:latin typeface="Tahoma" panose="020B0604030504040204" pitchFamily="34" charset="0"/>
              </a:endParaRPr>
            </a:p>
          </p:txBody>
        </p:sp>
        <p:sp>
          <p:nvSpPr>
            <p:cNvPr id="99365" name="直接连接符 99364"/>
            <p:cNvSpPr/>
            <p:nvPr/>
          </p:nvSpPr>
          <p:spPr>
            <a:xfrm>
              <a:off x="1950" y="2635"/>
              <a:ext cx="48" cy="144"/>
            </a:xfrm>
            <a:prstGeom prst="line">
              <a:avLst/>
            </a:prstGeom>
            <a:ln w="9525" cap="flat" cmpd="sng">
              <a:solidFill>
                <a:schemeClr val="tx1"/>
              </a:solidFill>
              <a:prstDash val="solid"/>
              <a:miter/>
              <a:headEnd type="none" w="med" len="med"/>
              <a:tailEnd type="triangle" w="med" len="med"/>
            </a:ln>
          </p:spPr>
        </p:sp>
        <p:sp>
          <p:nvSpPr>
            <p:cNvPr id="99366" name="直接连接符 99365"/>
            <p:cNvSpPr/>
            <p:nvPr/>
          </p:nvSpPr>
          <p:spPr>
            <a:xfrm>
              <a:off x="3678" y="2539"/>
              <a:ext cx="48" cy="144"/>
            </a:xfrm>
            <a:prstGeom prst="line">
              <a:avLst/>
            </a:prstGeom>
            <a:ln w="9525" cap="flat" cmpd="sng">
              <a:solidFill>
                <a:schemeClr val="tx1"/>
              </a:solidFill>
              <a:prstDash val="solid"/>
              <a:miter/>
              <a:headEnd type="none" w="med" len="med"/>
              <a:tailEnd type="triangle" w="med" len="med"/>
            </a:ln>
          </p:spPr>
        </p:sp>
        <p:sp>
          <p:nvSpPr>
            <p:cNvPr id="99367" name="椭圆 99366"/>
            <p:cNvSpPr/>
            <p:nvPr/>
          </p:nvSpPr>
          <p:spPr>
            <a:xfrm>
              <a:off x="4224" y="2496"/>
              <a:ext cx="96" cy="96"/>
            </a:xfrm>
            <a:prstGeom prst="ellipse">
              <a:avLst/>
            </a:prstGeom>
            <a:solidFill>
              <a:schemeClr val="bg1"/>
            </a:solidFill>
            <a:ln w="9525" cap="flat" cmpd="sng">
              <a:solidFill>
                <a:schemeClr val="hlink"/>
              </a:solidFill>
              <a:prstDash val="solid"/>
              <a:miter/>
              <a:headEnd type="none" w="med" len="med"/>
              <a:tailEnd type="none" w="med" len="med"/>
            </a:ln>
          </p:spPr>
          <p:txBody>
            <a:bodyPr/>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01377"/>
          <p:cNvSpPr>
            <a:spLocks noGrp="1"/>
          </p:cNvSpPr>
          <p:nvPr>
            <p:ph type="title"/>
          </p:nvPr>
        </p:nvSpPr>
        <p:spPr>
          <a:xfrm>
            <a:off x="228600" y="762000"/>
            <a:ext cx="3810000" cy="387350"/>
          </a:xfrm>
          <a:ln/>
        </p:spPr>
        <p:txBody>
          <a:bodyPr vert="horz" wrap="square" lIns="91440" tIns="45720" rIns="91440" bIns="45720" anchor="b" anchorCtr="0"/>
          <a:p>
            <a:r>
              <a:rPr lang="zh-CN" altLang="en-US" sz="3600" b="1" dirty="0">
                <a:solidFill>
                  <a:schemeClr val="folHlink"/>
                </a:solidFill>
                <a:ea typeface="隶书" panose="02010509060101010101" pitchFamily="49" charset="-122"/>
              </a:rPr>
              <a:t>鱼骨图实例</a:t>
            </a:r>
            <a:endParaRPr lang="zh-CN" altLang="en-US" sz="3600" b="1" dirty="0">
              <a:solidFill>
                <a:schemeClr val="folHlink"/>
              </a:solidFill>
              <a:ea typeface="隶书" panose="02010509060101010101" pitchFamily="49" charset="-122"/>
            </a:endParaRPr>
          </a:p>
        </p:txBody>
      </p:sp>
      <p:grpSp>
        <p:nvGrpSpPr>
          <p:cNvPr id="101379" name="组合 101378"/>
          <p:cNvGrpSpPr/>
          <p:nvPr/>
        </p:nvGrpSpPr>
        <p:grpSpPr>
          <a:xfrm>
            <a:off x="152400" y="1270000"/>
            <a:ext cx="8750300" cy="4022725"/>
            <a:chOff x="144" y="1056"/>
            <a:chExt cx="5512" cy="2929"/>
          </a:xfrm>
        </p:grpSpPr>
        <p:sp>
          <p:nvSpPr>
            <p:cNvPr id="101380" name="直接连接符 101379"/>
            <p:cNvSpPr/>
            <p:nvPr/>
          </p:nvSpPr>
          <p:spPr>
            <a:xfrm flipV="1">
              <a:off x="288" y="2544"/>
              <a:ext cx="4992" cy="0"/>
            </a:xfrm>
            <a:prstGeom prst="line">
              <a:avLst/>
            </a:prstGeom>
            <a:ln w="76200" cap="flat" cmpd="sng">
              <a:solidFill>
                <a:schemeClr val="tx1"/>
              </a:solidFill>
              <a:prstDash val="solid"/>
              <a:miter/>
              <a:headEnd type="none" w="med" len="med"/>
              <a:tailEnd type="triangle" w="med" len="med"/>
            </a:ln>
          </p:spPr>
        </p:sp>
        <p:sp>
          <p:nvSpPr>
            <p:cNvPr id="101381" name="文本框 101380"/>
            <p:cNvSpPr txBox="1"/>
            <p:nvPr/>
          </p:nvSpPr>
          <p:spPr>
            <a:xfrm>
              <a:off x="2064" y="1056"/>
              <a:ext cx="576" cy="28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solidFill>
                    <a:schemeClr val="hlink"/>
                  </a:solidFill>
                  <a:latin typeface="Tahoma" panose="020B0604030504040204" pitchFamily="34" charset="0"/>
                </a:rPr>
                <a:t>机器</a:t>
              </a:r>
              <a:endParaRPr lang="zh-CN" altLang="en-US" sz="2400" dirty="0">
                <a:solidFill>
                  <a:schemeClr val="hlink"/>
                </a:solidFill>
                <a:latin typeface="Tahoma" panose="020B0604030504040204" pitchFamily="34" charset="0"/>
              </a:endParaRPr>
            </a:p>
          </p:txBody>
        </p:sp>
        <p:sp>
          <p:nvSpPr>
            <p:cNvPr id="101382" name="文本框 101381"/>
            <p:cNvSpPr txBox="1"/>
            <p:nvPr/>
          </p:nvSpPr>
          <p:spPr>
            <a:xfrm>
              <a:off x="3168" y="3702"/>
              <a:ext cx="576" cy="28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solidFill>
                    <a:schemeClr val="hlink"/>
                  </a:solidFill>
                  <a:latin typeface="Tahoma" panose="020B0604030504040204" pitchFamily="34" charset="0"/>
                </a:rPr>
                <a:t>材料</a:t>
              </a:r>
              <a:endParaRPr lang="zh-CN" altLang="en-US" sz="2400" dirty="0">
                <a:solidFill>
                  <a:schemeClr val="hlink"/>
                </a:solidFill>
                <a:latin typeface="Tahoma" panose="020B0604030504040204" pitchFamily="34" charset="0"/>
              </a:endParaRPr>
            </a:p>
          </p:txBody>
        </p:sp>
        <p:sp>
          <p:nvSpPr>
            <p:cNvPr id="101383" name="文本框 101382"/>
            <p:cNvSpPr txBox="1"/>
            <p:nvPr/>
          </p:nvSpPr>
          <p:spPr>
            <a:xfrm>
              <a:off x="672" y="1056"/>
              <a:ext cx="576" cy="28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solidFill>
                    <a:schemeClr val="hlink"/>
                  </a:solidFill>
                  <a:latin typeface="Tahoma" panose="020B0604030504040204" pitchFamily="34" charset="0"/>
                </a:rPr>
                <a:t>其他</a:t>
              </a:r>
              <a:endParaRPr lang="zh-CN" altLang="en-US" sz="2400" dirty="0">
                <a:solidFill>
                  <a:schemeClr val="hlink"/>
                </a:solidFill>
                <a:latin typeface="Tahoma" panose="020B0604030504040204" pitchFamily="34" charset="0"/>
              </a:endParaRPr>
            </a:p>
          </p:txBody>
        </p:sp>
        <p:sp>
          <p:nvSpPr>
            <p:cNvPr id="101384" name="文本框 101383"/>
            <p:cNvSpPr txBox="1"/>
            <p:nvPr/>
          </p:nvSpPr>
          <p:spPr>
            <a:xfrm>
              <a:off x="3648" y="1056"/>
              <a:ext cx="576" cy="28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solidFill>
                    <a:schemeClr val="hlink"/>
                  </a:solidFill>
                  <a:latin typeface="Tahoma" panose="020B0604030504040204" pitchFamily="34" charset="0"/>
                </a:rPr>
                <a:t>人</a:t>
              </a:r>
              <a:endParaRPr lang="zh-CN" altLang="en-US" sz="2400" dirty="0">
                <a:solidFill>
                  <a:schemeClr val="hlink"/>
                </a:solidFill>
                <a:latin typeface="Tahoma" panose="020B0604030504040204" pitchFamily="34" charset="0"/>
              </a:endParaRPr>
            </a:p>
          </p:txBody>
        </p:sp>
        <p:sp>
          <p:nvSpPr>
            <p:cNvPr id="101385" name="文本框 101384"/>
            <p:cNvSpPr txBox="1"/>
            <p:nvPr/>
          </p:nvSpPr>
          <p:spPr>
            <a:xfrm>
              <a:off x="1392" y="3688"/>
              <a:ext cx="576" cy="28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2400" dirty="0">
                  <a:solidFill>
                    <a:schemeClr val="hlink"/>
                  </a:solidFill>
                  <a:latin typeface="Tahoma" panose="020B0604030504040204" pitchFamily="34" charset="0"/>
                </a:rPr>
                <a:t>方法</a:t>
              </a:r>
              <a:endParaRPr lang="zh-CN" altLang="en-US" sz="2400" dirty="0">
                <a:solidFill>
                  <a:schemeClr val="hlink"/>
                </a:solidFill>
                <a:latin typeface="Tahoma" panose="020B0604030504040204" pitchFamily="34" charset="0"/>
              </a:endParaRPr>
            </a:p>
          </p:txBody>
        </p:sp>
        <p:sp>
          <p:nvSpPr>
            <p:cNvPr id="101386" name="直接连接符 101385"/>
            <p:cNvSpPr/>
            <p:nvPr/>
          </p:nvSpPr>
          <p:spPr>
            <a:xfrm>
              <a:off x="2352" y="1392"/>
              <a:ext cx="768" cy="1152"/>
            </a:xfrm>
            <a:prstGeom prst="line">
              <a:avLst/>
            </a:prstGeom>
            <a:ln w="57150" cap="flat" cmpd="sng">
              <a:solidFill>
                <a:schemeClr val="tx1"/>
              </a:solidFill>
              <a:prstDash val="solid"/>
              <a:miter/>
              <a:headEnd type="none" w="med" len="med"/>
              <a:tailEnd type="triangle" w="med" len="med"/>
            </a:ln>
          </p:spPr>
        </p:sp>
        <p:sp>
          <p:nvSpPr>
            <p:cNvPr id="101387" name="直接连接符 101386"/>
            <p:cNvSpPr/>
            <p:nvPr/>
          </p:nvSpPr>
          <p:spPr>
            <a:xfrm>
              <a:off x="3888" y="1392"/>
              <a:ext cx="576" cy="1152"/>
            </a:xfrm>
            <a:prstGeom prst="line">
              <a:avLst/>
            </a:prstGeom>
            <a:ln w="57150" cap="flat" cmpd="sng">
              <a:solidFill>
                <a:schemeClr val="tx1"/>
              </a:solidFill>
              <a:prstDash val="solid"/>
              <a:miter/>
              <a:headEnd type="none" w="med" len="med"/>
              <a:tailEnd type="triangle" w="med" len="med"/>
            </a:ln>
          </p:spPr>
        </p:sp>
        <p:sp>
          <p:nvSpPr>
            <p:cNvPr id="101388" name="直接连接符 101387"/>
            <p:cNvSpPr/>
            <p:nvPr/>
          </p:nvSpPr>
          <p:spPr>
            <a:xfrm flipV="1">
              <a:off x="1680" y="2544"/>
              <a:ext cx="528" cy="1152"/>
            </a:xfrm>
            <a:prstGeom prst="line">
              <a:avLst/>
            </a:prstGeom>
            <a:ln w="57150" cap="flat" cmpd="sng">
              <a:solidFill>
                <a:schemeClr val="tx1"/>
              </a:solidFill>
              <a:prstDash val="solid"/>
              <a:miter/>
              <a:headEnd type="none" w="med" len="med"/>
              <a:tailEnd type="triangle" w="med" len="med"/>
            </a:ln>
          </p:spPr>
        </p:sp>
        <p:sp>
          <p:nvSpPr>
            <p:cNvPr id="101389" name="直接连接符 101388"/>
            <p:cNvSpPr/>
            <p:nvPr/>
          </p:nvSpPr>
          <p:spPr>
            <a:xfrm flipV="1">
              <a:off x="3408" y="2544"/>
              <a:ext cx="400" cy="1152"/>
            </a:xfrm>
            <a:prstGeom prst="line">
              <a:avLst/>
            </a:prstGeom>
            <a:ln w="57150" cap="flat" cmpd="sng">
              <a:solidFill>
                <a:schemeClr val="tx1"/>
              </a:solidFill>
              <a:prstDash val="solid"/>
              <a:miter/>
              <a:headEnd type="none" w="med" len="med"/>
              <a:tailEnd type="triangle" w="med" len="med"/>
            </a:ln>
          </p:spPr>
        </p:sp>
        <p:sp>
          <p:nvSpPr>
            <p:cNvPr id="101390" name="直接连接符 101389"/>
            <p:cNvSpPr/>
            <p:nvPr/>
          </p:nvSpPr>
          <p:spPr>
            <a:xfrm>
              <a:off x="4032" y="1680"/>
              <a:ext cx="576" cy="0"/>
            </a:xfrm>
            <a:prstGeom prst="line">
              <a:avLst/>
            </a:prstGeom>
            <a:ln w="28575" cap="flat" cmpd="sng">
              <a:solidFill>
                <a:schemeClr val="tx1"/>
              </a:solidFill>
              <a:prstDash val="solid"/>
              <a:miter/>
              <a:headEnd type="triangle" w="med" len="med"/>
              <a:tailEnd type="none" w="med" len="med"/>
            </a:ln>
          </p:spPr>
        </p:sp>
        <p:sp>
          <p:nvSpPr>
            <p:cNvPr id="101391" name="直接连接符 101390"/>
            <p:cNvSpPr/>
            <p:nvPr/>
          </p:nvSpPr>
          <p:spPr>
            <a:xfrm>
              <a:off x="1056" y="1728"/>
              <a:ext cx="336" cy="0"/>
            </a:xfrm>
            <a:prstGeom prst="line">
              <a:avLst/>
            </a:prstGeom>
            <a:ln w="28575" cap="flat" cmpd="sng">
              <a:solidFill>
                <a:schemeClr val="tx1"/>
              </a:solidFill>
              <a:prstDash val="solid"/>
              <a:miter/>
              <a:headEnd type="triangle" w="med" len="med"/>
              <a:tailEnd type="none" w="med" len="med"/>
            </a:ln>
          </p:spPr>
        </p:sp>
        <p:sp>
          <p:nvSpPr>
            <p:cNvPr id="101392" name="直接连接符 101391"/>
            <p:cNvSpPr/>
            <p:nvPr/>
          </p:nvSpPr>
          <p:spPr>
            <a:xfrm>
              <a:off x="2496" y="1584"/>
              <a:ext cx="480" cy="0"/>
            </a:xfrm>
            <a:prstGeom prst="line">
              <a:avLst/>
            </a:prstGeom>
            <a:ln w="28575" cap="flat" cmpd="sng">
              <a:solidFill>
                <a:schemeClr val="tx1"/>
              </a:solidFill>
              <a:prstDash val="solid"/>
              <a:miter/>
              <a:headEnd type="triangle" w="med" len="med"/>
              <a:tailEnd type="none" w="med" len="med"/>
            </a:ln>
          </p:spPr>
        </p:sp>
        <p:sp>
          <p:nvSpPr>
            <p:cNvPr id="101393" name="文本框 101392"/>
            <p:cNvSpPr txBox="1"/>
            <p:nvPr/>
          </p:nvSpPr>
          <p:spPr>
            <a:xfrm>
              <a:off x="5304" y="1584"/>
              <a:ext cx="352" cy="2016"/>
            </a:xfrm>
            <a:prstGeom prst="rect">
              <a:avLst/>
            </a:prstGeom>
            <a:noFill/>
            <a:ln w="9525" cap="flat" cmpd="sng">
              <a:solidFill>
                <a:schemeClr val="tx1"/>
              </a:solidFill>
              <a:prstDash val="solid"/>
              <a:miter/>
              <a:headEnd type="none" w="med" len="med"/>
              <a:tailEnd type="none" w="med" len="med"/>
            </a:ln>
          </p:spPr>
          <p:txBody>
            <a:bodyPr vert="eaVert">
              <a:spAutoFit/>
            </a:bodyPr>
            <a:p>
              <a:pPr algn="ctr">
                <a:spcBef>
                  <a:spcPct val="50000"/>
                </a:spcBef>
              </a:pPr>
              <a:r>
                <a:rPr lang="zh-CN" altLang="en-US" sz="2400" dirty="0">
                  <a:latin typeface="Tahoma" panose="020B0604030504040204" pitchFamily="34" charset="0"/>
                </a:rPr>
                <a:t>为何钣金磨痕不良</a:t>
              </a:r>
              <a:endParaRPr lang="zh-CN" altLang="en-US" sz="2400" dirty="0">
                <a:latin typeface="Tahoma" panose="020B0604030504040204" pitchFamily="34" charset="0"/>
              </a:endParaRPr>
            </a:p>
          </p:txBody>
        </p:sp>
        <p:sp>
          <p:nvSpPr>
            <p:cNvPr id="101394" name="直接连接符 101393"/>
            <p:cNvSpPr/>
            <p:nvPr/>
          </p:nvSpPr>
          <p:spPr>
            <a:xfrm>
              <a:off x="816" y="1344"/>
              <a:ext cx="816" cy="1200"/>
            </a:xfrm>
            <a:prstGeom prst="line">
              <a:avLst/>
            </a:prstGeom>
            <a:ln w="57150" cap="flat" cmpd="sng">
              <a:solidFill>
                <a:schemeClr val="tx1"/>
              </a:solidFill>
              <a:prstDash val="solid"/>
              <a:miter/>
              <a:headEnd type="none" w="med" len="med"/>
              <a:tailEnd type="triangle" w="med" len="med"/>
            </a:ln>
          </p:spPr>
        </p:sp>
        <p:sp>
          <p:nvSpPr>
            <p:cNvPr id="101395" name="直接连接符 101394"/>
            <p:cNvSpPr/>
            <p:nvPr/>
          </p:nvSpPr>
          <p:spPr>
            <a:xfrm>
              <a:off x="3552" y="1824"/>
              <a:ext cx="576" cy="0"/>
            </a:xfrm>
            <a:prstGeom prst="line">
              <a:avLst/>
            </a:prstGeom>
            <a:ln w="28575" cap="flat" cmpd="sng">
              <a:solidFill>
                <a:schemeClr val="tx1"/>
              </a:solidFill>
              <a:prstDash val="solid"/>
              <a:miter/>
              <a:headEnd type="none" w="med" len="med"/>
              <a:tailEnd type="triangle" w="med" len="med"/>
            </a:ln>
          </p:spPr>
        </p:sp>
        <p:sp>
          <p:nvSpPr>
            <p:cNvPr id="101396" name="直接连接符 101395"/>
            <p:cNvSpPr/>
            <p:nvPr/>
          </p:nvSpPr>
          <p:spPr>
            <a:xfrm>
              <a:off x="3888" y="2256"/>
              <a:ext cx="432" cy="0"/>
            </a:xfrm>
            <a:prstGeom prst="line">
              <a:avLst/>
            </a:prstGeom>
            <a:ln w="28575" cap="flat" cmpd="sng">
              <a:solidFill>
                <a:schemeClr val="tx1"/>
              </a:solidFill>
              <a:prstDash val="solid"/>
              <a:miter/>
              <a:headEnd type="none" w="med" len="med"/>
              <a:tailEnd type="triangle" w="med" len="med"/>
            </a:ln>
          </p:spPr>
        </p:sp>
        <p:sp>
          <p:nvSpPr>
            <p:cNvPr id="101397" name="直接连接符 101396"/>
            <p:cNvSpPr/>
            <p:nvPr/>
          </p:nvSpPr>
          <p:spPr>
            <a:xfrm>
              <a:off x="3696" y="2976"/>
              <a:ext cx="576" cy="0"/>
            </a:xfrm>
            <a:prstGeom prst="line">
              <a:avLst/>
            </a:prstGeom>
            <a:ln w="28575" cap="flat" cmpd="sng">
              <a:solidFill>
                <a:schemeClr val="tx1"/>
              </a:solidFill>
              <a:prstDash val="solid"/>
              <a:miter/>
              <a:headEnd type="triangle" w="med" len="med"/>
              <a:tailEnd type="none" w="med" len="med"/>
            </a:ln>
          </p:spPr>
        </p:sp>
        <p:sp>
          <p:nvSpPr>
            <p:cNvPr id="101398" name="直接连接符 101397"/>
            <p:cNvSpPr/>
            <p:nvPr/>
          </p:nvSpPr>
          <p:spPr>
            <a:xfrm>
              <a:off x="2880" y="2160"/>
              <a:ext cx="384" cy="0"/>
            </a:xfrm>
            <a:prstGeom prst="line">
              <a:avLst/>
            </a:prstGeom>
            <a:ln w="28575" cap="flat" cmpd="sng">
              <a:solidFill>
                <a:schemeClr val="tx1"/>
              </a:solidFill>
              <a:prstDash val="solid"/>
              <a:miter/>
              <a:headEnd type="triangle" w="med" len="med"/>
              <a:tailEnd type="none" w="med" len="med"/>
            </a:ln>
          </p:spPr>
        </p:sp>
        <p:sp>
          <p:nvSpPr>
            <p:cNvPr id="101399" name="直接连接符 101398"/>
            <p:cNvSpPr/>
            <p:nvPr/>
          </p:nvSpPr>
          <p:spPr>
            <a:xfrm>
              <a:off x="4320" y="2256"/>
              <a:ext cx="576" cy="0"/>
            </a:xfrm>
            <a:prstGeom prst="line">
              <a:avLst/>
            </a:prstGeom>
            <a:ln w="28575" cap="flat" cmpd="sng">
              <a:solidFill>
                <a:schemeClr val="tx1"/>
              </a:solidFill>
              <a:prstDash val="solid"/>
              <a:miter/>
              <a:headEnd type="triangle" w="med" len="med"/>
              <a:tailEnd type="none" w="med" len="med"/>
            </a:ln>
          </p:spPr>
        </p:sp>
        <p:sp>
          <p:nvSpPr>
            <p:cNvPr id="101400" name="直接连接符 101399"/>
            <p:cNvSpPr/>
            <p:nvPr/>
          </p:nvSpPr>
          <p:spPr>
            <a:xfrm>
              <a:off x="1200" y="3408"/>
              <a:ext cx="576" cy="0"/>
            </a:xfrm>
            <a:prstGeom prst="line">
              <a:avLst/>
            </a:prstGeom>
            <a:ln w="28575" cap="flat" cmpd="sng">
              <a:solidFill>
                <a:schemeClr val="tx1"/>
              </a:solidFill>
              <a:prstDash val="solid"/>
              <a:miter/>
              <a:headEnd type="none" w="med" len="med"/>
              <a:tailEnd type="triangle" w="med" len="med"/>
            </a:ln>
          </p:spPr>
        </p:sp>
        <p:sp>
          <p:nvSpPr>
            <p:cNvPr id="101401" name="直接连接符 101400"/>
            <p:cNvSpPr/>
            <p:nvPr/>
          </p:nvSpPr>
          <p:spPr>
            <a:xfrm>
              <a:off x="1488" y="2880"/>
              <a:ext cx="576" cy="0"/>
            </a:xfrm>
            <a:prstGeom prst="line">
              <a:avLst/>
            </a:prstGeom>
            <a:ln w="28575" cap="flat" cmpd="sng">
              <a:solidFill>
                <a:schemeClr val="tx1"/>
              </a:solidFill>
              <a:prstDash val="solid"/>
              <a:miter/>
              <a:headEnd type="none" w="med" len="med"/>
              <a:tailEnd type="triangle" w="med" len="med"/>
            </a:ln>
          </p:spPr>
        </p:sp>
        <p:sp>
          <p:nvSpPr>
            <p:cNvPr id="101402" name="直接连接符 101401"/>
            <p:cNvSpPr/>
            <p:nvPr/>
          </p:nvSpPr>
          <p:spPr>
            <a:xfrm>
              <a:off x="1776" y="3504"/>
              <a:ext cx="576" cy="0"/>
            </a:xfrm>
            <a:prstGeom prst="line">
              <a:avLst/>
            </a:prstGeom>
            <a:ln w="28575" cap="flat" cmpd="sng">
              <a:solidFill>
                <a:schemeClr val="tx1"/>
              </a:solidFill>
              <a:prstDash val="solid"/>
              <a:miter/>
              <a:headEnd type="triangle" w="med" len="med"/>
              <a:tailEnd type="none" w="med" len="med"/>
            </a:ln>
          </p:spPr>
        </p:sp>
        <p:sp>
          <p:nvSpPr>
            <p:cNvPr id="101403" name="直接连接符 101402"/>
            <p:cNvSpPr/>
            <p:nvPr/>
          </p:nvSpPr>
          <p:spPr>
            <a:xfrm>
              <a:off x="3552" y="3408"/>
              <a:ext cx="576" cy="0"/>
            </a:xfrm>
            <a:prstGeom prst="line">
              <a:avLst/>
            </a:prstGeom>
            <a:ln w="28575" cap="flat" cmpd="sng">
              <a:solidFill>
                <a:schemeClr val="tx1"/>
              </a:solidFill>
              <a:prstDash val="solid"/>
              <a:miter/>
              <a:headEnd type="triangle" w="med" len="med"/>
              <a:tailEnd type="none" w="med" len="med"/>
            </a:ln>
          </p:spPr>
        </p:sp>
        <p:sp>
          <p:nvSpPr>
            <p:cNvPr id="101404" name="直接连接符 101403"/>
            <p:cNvSpPr/>
            <p:nvPr/>
          </p:nvSpPr>
          <p:spPr>
            <a:xfrm>
              <a:off x="720" y="2064"/>
              <a:ext cx="576" cy="0"/>
            </a:xfrm>
            <a:prstGeom prst="line">
              <a:avLst/>
            </a:prstGeom>
            <a:ln w="28575" cap="flat" cmpd="sng">
              <a:solidFill>
                <a:schemeClr val="tx1"/>
              </a:solidFill>
              <a:prstDash val="solid"/>
              <a:miter/>
              <a:headEnd type="none" w="med" len="med"/>
              <a:tailEnd type="triangle" w="med" len="med"/>
            </a:ln>
          </p:spPr>
        </p:sp>
        <p:sp>
          <p:nvSpPr>
            <p:cNvPr id="101405" name="直接连接符 101404"/>
            <p:cNvSpPr/>
            <p:nvPr/>
          </p:nvSpPr>
          <p:spPr>
            <a:xfrm>
              <a:off x="3072" y="3312"/>
              <a:ext cx="480" cy="0"/>
            </a:xfrm>
            <a:prstGeom prst="line">
              <a:avLst/>
            </a:prstGeom>
            <a:ln w="28575" cap="flat" cmpd="sng">
              <a:solidFill>
                <a:schemeClr val="tx1"/>
              </a:solidFill>
              <a:prstDash val="solid"/>
              <a:miter/>
              <a:headEnd type="none" w="med" len="med"/>
              <a:tailEnd type="triangle" w="med" len="med"/>
            </a:ln>
          </p:spPr>
        </p:sp>
        <p:sp>
          <p:nvSpPr>
            <p:cNvPr id="101406" name="直接连接符 101405"/>
            <p:cNvSpPr/>
            <p:nvPr/>
          </p:nvSpPr>
          <p:spPr>
            <a:xfrm>
              <a:off x="3216" y="2832"/>
              <a:ext cx="480" cy="0"/>
            </a:xfrm>
            <a:prstGeom prst="line">
              <a:avLst/>
            </a:prstGeom>
            <a:ln w="28575" cap="flat" cmpd="sng">
              <a:solidFill>
                <a:schemeClr val="tx1"/>
              </a:solidFill>
              <a:prstDash val="solid"/>
              <a:miter/>
              <a:headEnd type="none" w="med" len="med"/>
              <a:tailEnd type="triangle" w="med" len="med"/>
            </a:ln>
          </p:spPr>
        </p:sp>
        <p:sp>
          <p:nvSpPr>
            <p:cNvPr id="101407" name="直接连接符 101406"/>
            <p:cNvSpPr/>
            <p:nvPr/>
          </p:nvSpPr>
          <p:spPr>
            <a:xfrm>
              <a:off x="2352" y="2256"/>
              <a:ext cx="576" cy="0"/>
            </a:xfrm>
            <a:prstGeom prst="line">
              <a:avLst/>
            </a:prstGeom>
            <a:ln w="28575" cap="flat" cmpd="sng">
              <a:solidFill>
                <a:schemeClr val="tx1"/>
              </a:solidFill>
              <a:prstDash val="solid"/>
              <a:miter/>
              <a:headEnd type="none" w="med" len="med"/>
              <a:tailEnd type="triangle" w="med" len="med"/>
            </a:ln>
          </p:spPr>
        </p:sp>
        <p:sp>
          <p:nvSpPr>
            <p:cNvPr id="101408" name="直接连接符 101407"/>
            <p:cNvSpPr/>
            <p:nvPr/>
          </p:nvSpPr>
          <p:spPr>
            <a:xfrm>
              <a:off x="2064" y="1872"/>
              <a:ext cx="576" cy="0"/>
            </a:xfrm>
            <a:prstGeom prst="line">
              <a:avLst/>
            </a:prstGeom>
            <a:ln w="28575" cap="flat" cmpd="sng">
              <a:solidFill>
                <a:schemeClr val="tx1"/>
              </a:solidFill>
              <a:prstDash val="solid"/>
              <a:miter/>
              <a:headEnd type="none" w="med" len="med"/>
              <a:tailEnd type="triangle" w="med" len="med"/>
            </a:ln>
          </p:spPr>
        </p:sp>
        <p:sp>
          <p:nvSpPr>
            <p:cNvPr id="101409" name="文本框 101408"/>
            <p:cNvSpPr txBox="1"/>
            <p:nvPr/>
          </p:nvSpPr>
          <p:spPr>
            <a:xfrm>
              <a:off x="4560" y="1584"/>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技能</a:t>
              </a:r>
              <a:endParaRPr lang="zh-CN" altLang="en-US" sz="1600" dirty="0">
                <a:solidFill>
                  <a:schemeClr val="folHlink"/>
                </a:solidFill>
                <a:latin typeface="Tahoma" panose="020B0604030504040204" pitchFamily="34" charset="0"/>
              </a:endParaRPr>
            </a:p>
          </p:txBody>
        </p:sp>
        <p:sp>
          <p:nvSpPr>
            <p:cNvPr id="101410" name="文本框 101409"/>
            <p:cNvSpPr txBox="1"/>
            <p:nvPr/>
          </p:nvSpPr>
          <p:spPr>
            <a:xfrm>
              <a:off x="2016" y="2112"/>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空调</a:t>
              </a:r>
              <a:endParaRPr lang="zh-CN" altLang="en-US" sz="1600" dirty="0">
                <a:solidFill>
                  <a:schemeClr val="folHlink"/>
                </a:solidFill>
                <a:latin typeface="Tahoma" panose="020B0604030504040204" pitchFamily="34" charset="0"/>
              </a:endParaRPr>
            </a:p>
          </p:txBody>
        </p:sp>
        <p:sp>
          <p:nvSpPr>
            <p:cNvPr id="101411" name="文本框 101410"/>
            <p:cNvSpPr txBox="1"/>
            <p:nvPr/>
          </p:nvSpPr>
          <p:spPr>
            <a:xfrm>
              <a:off x="576" y="3312"/>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自制工具</a:t>
              </a:r>
              <a:endParaRPr lang="zh-CN" altLang="en-US" sz="1600" dirty="0">
                <a:solidFill>
                  <a:schemeClr val="folHlink"/>
                </a:solidFill>
                <a:latin typeface="Tahoma" panose="020B0604030504040204" pitchFamily="34" charset="0"/>
              </a:endParaRPr>
            </a:p>
          </p:txBody>
        </p:sp>
        <p:sp>
          <p:nvSpPr>
            <p:cNvPr id="101412" name="文本框 101411"/>
            <p:cNvSpPr txBox="1"/>
            <p:nvPr/>
          </p:nvSpPr>
          <p:spPr>
            <a:xfrm>
              <a:off x="912" y="2784"/>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研磨角度</a:t>
              </a:r>
              <a:endParaRPr lang="zh-CN" altLang="en-US" sz="1600" dirty="0">
                <a:solidFill>
                  <a:schemeClr val="folHlink"/>
                </a:solidFill>
                <a:latin typeface="Tahoma" panose="020B0604030504040204" pitchFamily="34" charset="0"/>
              </a:endParaRPr>
            </a:p>
          </p:txBody>
        </p:sp>
        <p:sp>
          <p:nvSpPr>
            <p:cNvPr id="101413" name="文本框 101412"/>
            <p:cNvSpPr txBox="1"/>
            <p:nvPr/>
          </p:nvSpPr>
          <p:spPr>
            <a:xfrm>
              <a:off x="144" y="1968"/>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桶油溢出</a:t>
              </a:r>
              <a:endParaRPr lang="zh-CN" altLang="en-US" sz="1600" dirty="0">
                <a:solidFill>
                  <a:schemeClr val="folHlink"/>
                </a:solidFill>
                <a:latin typeface="Tahoma" panose="020B0604030504040204" pitchFamily="34" charset="0"/>
              </a:endParaRPr>
            </a:p>
          </p:txBody>
        </p:sp>
        <p:sp>
          <p:nvSpPr>
            <p:cNvPr id="101414" name="文本框 101413"/>
            <p:cNvSpPr txBox="1"/>
            <p:nvPr/>
          </p:nvSpPr>
          <p:spPr>
            <a:xfrm>
              <a:off x="3216" y="2064"/>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空压管</a:t>
              </a:r>
              <a:endParaRPr lang="zh-CN" altLang="en-US" sz="1600" dirty="0">
                <a:solidFill>
                  <a:schemeClr val="folHlink"/>
                </a:solidFill>
                <a:latin typeface="Tahoma" panose="020B0604030504040204" pitchFamily="34" charset="0"/>
              </a:endParaRPr>
            </a:p>
          </p:txBody>
        </p:sp>
        <p:sp>
          <p:nvSpPr>
            <p:cNvPr id="101415" name="文本框 101414"/>
            <p:cNvSpPr txBox="1"/>
            <p:nvPr/>
          </p:nvSpPr>
          <p:spPr>
            <a:xfrm>
              <a:off x="2928" y="1488"/>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气动工具</a:t>
              </a:r>
              <a:endParaRPr lang="zh-CN" altLang="en-US" sz="1600" dirty="0">
                <a:solidFill>
                  <a:schemeClr val="folHlink"/>
                </a:solidFill>
                <a:latin typeface="Tahoma" panose="020B0604030504040204" pitchFamily="34" charset="0"/>
              </a:endParaRPr>
            </a:p>
          </p:txBody>
        </p:sp>
        <p:sp>
          <p:nvSpPr>
            <p:cNvPr id="101416" name="文本框 101415"/>
            <p:cNvSpPr txBox="1"/>
            <p:nvPr/>
          </p:nvSpPr>
          <p:spPr>
            <a:xfrm>
              <a:off x="2640" y="2688"/>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钣金磨痕</a:t>
              </a:r>
              <a:endParaRPr lang="zh-CN" altLang="en-US" sz="1600" dirty="0">
                <a:solidFill>
                  <a:schemeClr val="folHlink"/>
                </a:solidFill>
                <a:latin typeface="Tahoma" panose="020B0604030504040204" pitchFamily="34" charset="0"/>
              </a:endParaRPr>
            </a:p>
          </p:txBody>
        </p:sp>
        <p:sp>
          <p:nvSpPr>
            <p:cNvPr id="101417" name="文本框 101416"/>
            <p:cNvSpPr txBox="1"/>
            <p:nvPr/>
          </p:nvSpPr>
          <p:spPr>
            <a:xfrm>
              <a:off x="2352" y="3408"/>
              <a:ext cx="672" cy="205"/>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注意力</a:t>
              </a:r>
              <a:endParaRPr lang="zh-CN" altLang="en-US" sz="1600" dirty="0">
                <a:solidFill>
                  <a:schemeClr val="folHlink"/>
                </a:solidFill>
                <a:latin typeface="Tahoma" panose="020B0604030504040204" pitchFamily="34" charset="0"/>
              </a:endParaRPr>
            </a:p>
          </p:txBody>
        </p:sp>
        <p:sp>
          <p:nvSpPr>
            <p:cNvPr id="101418" name="文本框 101417"/>
            <p:cNvSpPr txBox="1"/>
            <p:nvPr/>
          </p:nvSpPr>
          <p:spPr>
            <a:xfrm>
              <a:off x="4080" y="3264"/>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锉刀</a:t>
              </a:r>
              <a:endParaRPr lang="zh-CN" altLang="en-US" sz="1600" dirty="0">
                <a:solidFill>
                  <a:schemeClr val="folHlink"/>
                </a:solidFill>
                <a:latin typeface="Tahoma" panose="020B0604030504040204" pitchFamily="34" charset="0"/>
              </a:endParaRPr>
            </a:p>
          </p:txBody>
        </p:sp>
        <p:sp>
          <p:nvSpPr>
            <p:cNvPr id="101419" name="文本框 101418"/>
            <p:cNvSpPr txBox="1"/>
            <p:nvPr/>
          </p:nvSpPr>
          <p:spPr>
            <a:xfrm>
              <a:off x="4224" y="2832"/>
              <a:ext cx="672" cy="205"/>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砂纸</a:t>
              </a:r>
              <a:endParaRPr lang="zh-CN" altLang="en-US" sz="1600" dirty="0">
                <a:solidFill>
                  <a:schemeClr val="folHlink"/>
                </a:solidFill>
                <a:latin typeface="Tahoma" panose="020B0604030504040204" pitchFamily="34" charset="0"/>
              </a:endParaRPr>
            </a:p>
          </p:txBody>
        </p:sp>
        <p:sp>
          <p:nvSpPr>
            <p:cNvPr id="101420" name="文本框 101419"/>
            <p:cNvSpPr txBox="1"/>
            <p:nvPr/>
          </p:nvSpPr>
          <p:spPr>
            <a:xfrm>
              <a:off x="1344" y="1632"/>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地面湿滑</a:t>
              </a:r>
              <a:endParaRPr lang="zh-CN" altLang="en-US" sz="1600" dirty="0">
                <a:solidFill>
                  <a:schemeClr val="folHlink"/>
                </a:solidFill>
                <a:latin typeface="Tahoma" panose="020B0604030504040204" pitchFamily="34" charset="0"/>
              </a:endParaRPr>
            </a:p>
          </p:txBody>
        </p:sp>
        <p:sp>
          <p:nvSpPr>
            <p:cNvPr id="101421" name="文本框 101420"/>
            <p:cNvSpPr txBox="1"/>
            <p:nvPr/>
          </p:nvSpPr>
          <p:spPr>
            <a:xfrm>
              <a:off x="4848" y="2160"/>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出勤率</a:t>
              </a:r>
              <a:endParaRPr lang="zh-CN" altLang="en-US" sz="1600" dirty="0">
                <a:solidFill>
                  <a:schemeClr val="folHlink"/>
                </a:solidFill>
                <a:latin typeface="Tahoma" panose="020B0604030504040204" pitchFamily="34" charset="0"/>
              </a:endParaRPr>
            </a:p>
          </p:txBody>
        </p:sp>
        <p:sp>
          <p:nvSpPr>
            <p:cNvPr id="101422" name="文本框 101421"/>
            <p:cNvSpPr txBox="1"/>
            <p:nvPr/>
          </p:nvSpPr>
          <p:spPr>
            <a:xfrm>
              <a:off x="3552" y="2160"/>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体力</a:t>
              </a:r>
              <a:endParaRPr lang="zh-CN" altLang="en-US" sz="1600" dirty="0">
                <a:solidFill>
                  <a:schemeClr val="folHlink"/>
                </a:solidFill>
                <a:latin typeface="Tahoma" panose="020B0604030504040204" pitchFamily="34" charset="0"/>
              </a:endParaRPr>
            </a:p>
          </p:txBody>
        </p:sp>
        <p:sp>
          <p:nvSpPr>
            <p:cNvPr id="101423" name="文本框 101422"/>
            <p:cNvSpPr txBox="1"/>
            <p:nvPr/>
          </p:nvSpPr>
          <p:spPr>
            <a:xfrm>
              <a:off x="1728" y="1776"/>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厂房</a:t>
              </a:r>
              <a:endParaRPr lang="zh-CN" altLang="en-US" sz="1600" dirty="0">
                <a:solidFill>
                  <a:schemeClr val="folHlink"/>
                </a:solidFill>
                <a:latin typeface="Tahoma" panose="020B0604030504040204" pitchFamily="34" charset="0"/>
              </a:endParaRPr>
            </a:p>
          </p:txBody>
        </p:sp>
        <p:sp>
          <p:nvSpPr>
            <p:cNvPr id="101424" name="文本框 101423"/>
            <p:cNvSpPr txBox="1"/>
            <p:nvPr/>
          </p:nvSpPr>
          <p:spPr>
            <a:xfrm>
              <a:off x="2976" y="1728"/>
              <a:ext cx="672" cy="205"/>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作业态度</a:t>
              </a:r>
              <a:endParaRPr lang="zh-CN" altLang="en-US" sz="1600" dirty="0">
                <a:solidFill>
                  <a:schemeClr val="folHlink"/>
                </a:solidFill>
                <a:latin typeface="Tahoma" panose="020B0604030504040204" pitchFamily="34" charset="0"/>
              </a:endParaRPr>
            </a:p>
          </p:txBody>
        </p:sp>
        <p:sp>
          <p:nvSpPr>
            <p:cNvPr id="101425" name="直接连接符 101424"/>
            <p:cNvSpPr/>
            <p:nvPr/>
          </p:nvSpPr>
          <p:spPr>
            <a:xfrm>
              <a:off x="1968" y="3072"/>
              <a:ext cx="576" cy="0"/>
            </a:xfrm>
            <a:prstGeom prst="line">
              <a:avLst/>
            </a:prstGeom>
            <a:ln w="28575" cap="flat" cmpd="sng">
              <a:solidFill>
                <a:schemeClr val="tx1"/>
              </a:solidFill>
              <a:prstDash val="solid"/>
              <a:miter/>
              <a:headEnd type="triangle" w="med" len="med"/>
              <a:tailEnd type="none" w="med" len="med"/>
            </a:ln>
          </p:spPr>
        </p:sp>
        <p:sp>
          <p:nvSpPr>
            <p:cNvPr id="101426" name="文本框 101425"/>
            <p:cNvSpPr txBox="1"/>
            <p:nvPr/>
          </p:nvSpPr>
          <p:spPr>
            <a:xfrm>
              <a:off x="2496" y="2976"/>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线速</a:t>
              </a:r>
              <a:endParaRPr lang="zh-CN" altLang="en-US" sz="1600" dirty="0">
                <a:solidFill>
                  <a:schemeClr val="folHlink"/>
                </a:solidFill>
                <a:latin typeface="Tahoma" panose="020B0604030504040204" pitchFamily="34" charset="0"/>
              </a:endParaRPr>
            </a:p>
          </p:txBody>
        </p:sp>
        <p:sp>
          <p:nvSpPr>
            <p:cNvPr id="101427" name="文本框 101426"/>
            <p:cNvSpPr txBox="1"/>
            <p:nvPr/>
          </p:nvSpPr>
          <p:spPr>
            <a:xfrm>
              <a:off x="2496" y="3216"/>
              <a:ext cx="672" cy="204"/>
            </a:xfrm>
            <a:prstGeom prst="rect">
              <a:avLst/>
            </a:prstGeom>
            <a:noFill/>
            <a:ln w="9525">
              <a:noFill/>
            </a:ln>
          </p:spPr>
          <p:txBody>
            <a:bodyPr>
              <a:spAutoFit/>
            </a:bodyPr>
            <a:p>
              <a:pPr>
                <a:spcBef>
                  <a:spcPct val="50000"/>
                </a:spcBef>
              </a:pPr>
              <a:r>
                <a:rPr lang="zh-CN" altLang="en-US" sz="1600" dirty="0">
                  <a:solidFill>
                    <a:schemeClr val="folHlink"/>
                  </a:solidFill>
                  <a:latin typeface="Tahoma" panose="020B0604030504040204" pitchFamily="34" charset="0"/>
                </a:rPr>
                <a:t>钣金刮伤</a:t>
              </a:r>
              <a:endParaRPr lang="zh-CN" altLang="en-US" sz="1600" dirty="0">
                <a:solidFill>
                  <a:schemeClr val="folHlink"/>
                </a:solidFill>
                <a:latin typeface="Tahoma" panose="020B0604030504040204" pitchFamily="34" charset="0"/>
              </a:endParaRPr>
            </a:p>
          </p:txBody>
        </p:sp>
        <p:sp>
          <p:nvSpPr>
            <p:cNvPr id="101428" name="直接连接符 101427"/>
            <p:cNvSpPr/>
            <p:nvPr/>
          </p:nvSpPr>
          <p:spPr>
            <a:xfrm flipH="1">
              <a:off x="4368" y="1488"/>
              <a:ext cx="96" cy="192"/>
            </a:xfrm>
            <a:prstGeom prst="line">
              <a:avLst/>
            </a:prstGeom>
            <a:ln w="9525" cap="flat" cmpd="sng">
              <a:solidFill>
                <a:schemeClr val="tx1"/>
              </a:solidFill>
              <a:prstDash val="solid"/>
              <a:miter/>
              <a:headEnd type="none" w="med" len="med"/>
              <a:tailEnd type="triangle" w="med" len="med"/>
            </a:ln>
          </p:spPr>
        </p:sp>
        <p:sp>
          <p:nvSpPr>
            <p:cNvPr id="101429" name="文本框 101428"/>
            <p:cNvSpPr txBox="1"/>
            <p:nvPr/>
          </p:nvSpPr>
          <p:spPr>
            <a:xfrm>
              <a:off x="4416" y="1344"/>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经验不一</a:t>
              </a:r>
              <a:endParaRPr lang="zh-CN" altLang="en-US" sz="1200" dirty="0">
                <a:solidFill>
                  <a:srgbClr val="9900CC"/>
                </a:solidFill>
                <a:latin typeface="Tahoma" panose="020B0604030504040204" pitchFamily="34" charset="0"/>
              </a:endParaRPr>
            </a:p>
          </p:txBody>
        </p:sp>
        <p:sp>
          <p:nvSpPr>
            <p:cNvPr id="101430" name="直接连接符 101429"/>
            <p:cNvSpPr/>
            <p:nvPr/>
          </p:nvSpPr>
          <p:spPr>
            <a:xfrm>
              <a:off x="4272" y="1680"/>
              <a:ext cx="144" cy="144"/>
            </a:xfrm>
            <a:prstGeom prst="line">
              <a:avLst/>
            </a:prstGeom>
            <a:ln w="9525" cap="flat" cmpd="sng">
              <a:solidFill>
                <a:schemeClr val="tx1"/>
              </a:solidFill>
              <a:prstDash val="solid"/>
              <a:miter/>
              <a:headEnd type="triangle" w="med" len="med"/>
              <a:tailEnd type="none" w="med" len="med"/>
            </a:ln>
          </p:spPr>
        </p:sp>
        <p:sp>
          <p:nvSpPr>
            <p:cNvPr id="101431" name="文本框 101430"/>
            <p:cNvSpPr txBox="1"/>
            <p:nvPr/>
          </p:nvSpPr>
          <p:spPr>
            <a:xfrm>
              <a:off x="4368" y="1776"/>
              <a:ext cx="432" cy="27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缺乏敬业精神</a:t>
              </a:r>
              <a:endParaRPr lang="zh-CN" altLang="en-US" sz="1200" dirty="0">
                <a:solidFill>
                  <a:srgbClr val="9900CC"/>
                </a:solidFill>
                <a:latin typeface="Tahoma" panose="020B0604030504040204" pitchFamily="34" charset="0"/>
              </a:endParaRPr>
            </a:p>
          </p:txBody>
        </p:sp>
        <p:sp>
          <p:nvSpPr>
            <p:cNvPr id="101432" name="直接连接符 101431"/>
            <p:cNvSpPr/>
            <p:nvPr/>
          </p:nvSpPr>
          <p:spPr>
            <a:xfrm>
              <a:off x="4608" y="2256"/>
              <a:ext cx="144" cy="144"/>
            </a:xfrm>
            <a:prstGeom prst="line">
              <a:avLst/>
            </a:prstGeom>
            <a:ln w="9525" cap="flat" cmpd="sng">
              <a:solidFill>
                <a:schemeClr val="tx1"/>
              </a:solidFill>
              <a:prstDash val="solid"/>
              <a:miter/>
              <a:headEnd type="triangle" w="med" len="med"/>
              <a:tailEnd type="none" w="med" len="med"/>
            </a:ln>
          </p:spPr>
        </p:sp>
        <p:sp>
          <p:nvSpPr>
            <p:cNvPr id="101433" name="文本框 101432"/>
            <p:cNvSpPr txBox="1"/>
            <p:nvPr/>
          </p:nvSpPr>
          <p:spPr>
            <a:xfrm>
              <a:off x="4704" y="2352"/>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请假</a:t>
              </a:r>
              <a:endParaRPr lang="zh-CN" altLang="en-US" sz="1200" dirty="0">
                <a:solidFill>
                  <a:srgbClr val="9900CC"/>
                </a:solidFill>
                <a:latin typeface="Tahoma" panose="020B0604030504040204" pitchFamily="34" charset="0"/>
              </a:endParaRPr>
            </a:p>
          </p:txBody>
        </p:sp>
        <p:sp>
          <p:nvSpPr>
            <p:cNvPr id="101434" name="直接连接符 101433"/>
            <p:cNvSpPr/>
            <p:nvPr/>
          </p:nvSpPr>
          <p:spPr>
            <a:xfrm>
              <a:off x="3984" y="2112"/>
              <a:ext cx="144" cy="144"/>
            </a:xfrm>
            <a:prstGeom prst="line">
              <a:avLst/>
            </a:prstGeom>
            <a:ln w="9525" cap="flat" cmpd="sng">
              <a:solidFill>
                <a:schemeClr val="tx1"/>
              </a:solidFill>
              <a:prstDash val="solid"/>
              <a:miter/>
              <a:headEnd type="none" w="med" len="med"/>
              <a:tailEnd type="triangle" w="med" len="med"/>
            </a:ln>
          </p:spPr>
        </p:sp>
        <p:sp>
          <p:nvSpPr>
            <p:cNvPr id="101435" name="文本框 101434"/>
            <p:cNvSpPr txBox="1"/>
            <p:nvPr/>
          </p:nvSpPr>
          <p:spPr>
            <a:xfrm>
              <a:off x="3792" y="1968"/>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疲劳</a:t>
              </a:r>
              <a:endParaRPr lang="zh-CN" altLang="en-US" sz="1200" dirty="0">
                <a:solidFill>
                  <a:srgbClr val="9900CC"/>
                </a:solidFill>
                <a:latin typeface="Tahoma" panose="020B0604030504040204" pitchFamily="34" charset="0"/>
              </a:endParaRPr>
            </a:p>
          </p:txBody>
        </p:sp>
        <p:sp>
          <p:nvSpPr>
            <p:cNvPr id="101436" name="直接连接符 101435"/>
            <p:cNvSpPr/>
            <p:nvPr/>
          </p:nvSpPr>
          <p:spPr>
            <a:xfrm>
              <a:off x="3792" y="1632"/>
              <a:ext cx="96" cy="192"/>
            </a:xfrm>
            <a:prstGeom prst="line">
              <a:avLst/>
            </a:prstGeom>
            <a:ln w="9525" cap="flat" cmpd="sng">
              <a:solidFill>
                <a:schemeClr val="tx1"/>
              </a:solidFill>
              <a:prstDash val="solid"/>
              <a:miter/>
              <a:headEnd type="none" w="med" len="med"/>
              <a:tailEnd type="triangle" w="med" len="med"/>
            </a:ln>
          </p:spPr>
        </p:sp>
        <p:sp>
          <p:nvSpPr>
            <p:cNvPr id="101437" name="直接连接符 101436"/>
            <p:cNvSpPr/>
            <p:nvPr/>
          </p:nvSpPr>
          <p:spPr>
            <a:xfrm flipV="1">
              <a:off x="3792" y="1824"/>
              <a:ext cx="144" cy="144"/>
            </a:xfrm>
            <a:prstGeom prst="line">
              <a:avLst/>
            </a:prstGeom>
            <a:ln w="9525" cap="flat" cmpd="sng">
              <a:solidFill>
                <a:schemeClr val="tx1"/>
              </a:solidFill>
              <a:prstDash val="solid"/>
              <a:miter/>
              <a:headEnd type="none" w="med" len="med"/>
              <a:tailEnd type="triangle" w="med" len="med"/>
            </a:ln>
          </p:spPr>
        </p:sp>
        <p:sp>
          <p:nvSpPr>
            <p:cNvPr id="101438" name="文本框 101437"/>
            <p:cNvSpPr txBox="1"/>
            <p:nvPr/>
          </p:nvSpPr>
          <p:spPr>
            <a:xfrm>
              <a:off x="3552" y="1920"/>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松懈</a:t>
              </a:r>
              <a:endParaRPr lang="zh-CN" altLang="en-US" sz="1200" dirty="0">
                <a:solidFill>
                  <a:srgbClr val="9900CC"/>
                </a:solidFill>
                <a:latin typeface="Tahoma" panose="020B0604030504040204" pitchFamily="34" charset="0"/>
              </a:endParaRPr>
            </a:p>
          </p:txBody>
        </p:sp>
        <p:sp>
          <p:nvSpPr>
            <p:cNvPr id="101439" name="文本框 101438"/>
            <p:cNvSpPr txBox="1"/>
            <p:nvPr/>
          </p:nvSpPr>
          <p:spPr>
            <a:xfrm>
              <a:off x="3552" y="1488"/>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无责任感</a:t>
              </a:r>
              <a:endParaRPr lang="zh-CN" altLang="en-US" sz="1200" dirty="0">
                <a:solidFill>
                  <a:srgbClr val="9900CC"/>
                </a:solidFill>
                <a:latin typeface="Tahoma" panose="020B0604030504040204" pitchFamily="34" charset="0"/>
              </a:endParaRPr>
            </a:p>
          </p:txBody>
        </p:sp>
        <p:sp>
          <p:nvSpPr>
            <p:cNvPr id="101440" name="文本框 101439"/>
            <p:cNvSpPr txBox="1"/>
            <p:nvPr/>
          </p:nvSpPr>
          <p:spPr>
            <a:xfrm>
              <a:off x="2784" y="1248"/>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太旧</a:t>
              </a:r>
              <a:endParaRPr lang="zh-CN" altLang="en-US" sz="1200" dirty="0">
                <a:solidFill>
                  <a:srgbClr val="9900CC"/>
                </a:solidFill>
                <a:latin typeface="Tahoma" panose="020B0604030504040204" pitchFamily="34" charset="0"/>
              </a:endParaRPr>
            </a:p>
          </p:txBody>
        </p:sp>
        <p:sp>
          <p:nvSpPr>
            <p:cNvPr id="101441" name="文本框 101440"/>
            <p:cNvSpPr txBox="1"/>
            <p:nvPr/>
          </p:nvSpPr>
          <p:spPr>
            <a:xfrm>
              <a:off x="2592" y="1680"/>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动力不足</a:t>
              </a:r>
              <a:endParaRPr lang="zh-CN" altLang="en-US" sz="1200" dirty="0">
                <a:solidFill>
                  <a:srgbClr val="9900CC"/>
                </a:solidFill>
                <a:latin typeface="Tahoma" panose="020B0604030504040204" pitchFamily="34" charset="0"/>
              </a:endParaRPr>
            </a:p>
          </p:txBody>
        </p:sp>
        <p:sp>
          <p:nvSpPr>
            <p:cNvPr id="101442" name="文本框 101441"/>
            <p:cNvSpPr txBox="1"/>
            <p:nvPr/>
          </p:nvSpPr>
          <p:spPr>
            <a:xfrm>
              <a:off x="2064" y="1968"/>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温度高</a:t>
              </a:r>
              <a:endParaRPr lang="zh-CN" altLang="en-US" sz="1200" dirty="0">
                <a:solidFill>
                  <a:srgbClr val="9900CC"/>
                </a:solidFill>
                <a:latin typeface="Tahoma" panose="020B0604030504040204" pitchFamily="34" charset="0"/>
              </a:endParaRPr>
            </a:p>
          </p:txBody>
        </p:sp>
        <p:sp>
          <p:nvSpPr>
            <p:cNvPr id="101443" name="文本框 101442"/>
            <p:cNvSpPr txBox="1"/>
            <p:nvPr/>
          </p:nvSpPr>
          <p:spPr>
            <a:xfrm>
              <a:off x="1968" y="1584"/>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雨天漏水</a:t>
              </a:r>
              <a:endParaRPr lang="zh-CN" altLang="en-US" sz="1200" dirty="0">
                <a:solidFill>
                  <a:srgbClr val="9900CC"/>
                </a:solidFill>
                <a:latin typeface="Tahoma" panose="020B0604030504040204" pitchFamily="34" charset="0"/>
              </a:endParaRPr>
            </a:p>
          </p:txBody>
        </p:sp>
        <p:sp>
          <p:nvSpPr>
            <p:cNvPr id="101444" name="文本框 101443"/>
            <p:cNvSpPr txBox="1"/>
            <p:nvPr/>
          </p:nvSpPr>
          <p:spPr>
            <a:xfrm>
              <a:off x="3072" y="2256"/>
              <a:ext cx="528" cy="278"/>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接头易脱落</a:t>
              </a:r>
              <a:endParaRPr lang="zh-CN" altLang="en-US" sz="1200" dirty="0">
                <a:solidFill>
                  <a:srgbClr val="9900CC"/>
                </a:solidFill>
                <a:latin typeface="Tahoma" panose="020B0604030504040204" pitchFamily="34" charset="0"/>
              </a:endParaRPr>
            </a:p>
          </p:txBody>
        </p:sp>
        <p:sp>
          <p:nvSpPr>
            <p:cNvPr id="101445" name="文本框 101444"/>
            <p:cNvSpPr txBox="1"/>
            <p:nvPr/>
          </p:nvSpPr>
          <p:spPr>
            <a:xfrm>
              <a:off x="3072" y="1872"/>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压力不足</a:t>
              </a:r>
              <a:endParaRPr lang="zh-CN" altLang="en-US" sz="1200" dirty="0">
                <a:solidFill>
                  <a:srgbClr val="9900CC"/>
                </a:solidFill>
                <a:latin typeface="Tahoma" panose="020B0604030504040204" pitchFamily="34" charset="0"/>
              </a:endParaRPr>
            </a:p>
          </p:txBody>
        </p:sp>
        <p:sp>
          <p:nvSpPr>
            <p:cNvPr id="101446" name="直接连接符 101445"/>
            <p:cNvSpPr/>
            <p:nvPr/>
          </p:nvSpPr>
          <p:spPr>
            <a:xfrm flipH="1">
              <a:off x="2784" y="1392"/>
              <a:ext cx="96" cy="192"/>
            </a:xfrm>
            <a:prstGeom prst="line">
              <a:avLst/>
            </a:prstGeom>
            <a:ln w="9525" cap="flat" cmpd="sng">
              <a:solidFill>
                <a:schemeClr val="tx1"/>
              </a:solidFill>
              <a:prstDash val="solid"/>
              <a:miter/>
              <a:headEnd type="none" w="med" len="med"/>
              <a:tailEnd type="triangle" w="med" len="med"/>
            </a:ln>
          </p:spPr>
        </p:sp>
        <p:sp>
          <p:nvSpPr>
            <p:cNvPr id="101447" name="直接连接符 101446"/>
            <p:cNvSpPr/>
            <p:nvPr/>
          </p:nvSpPr>
          <p:spPr>
            <a:xfrm flipH="1" flipV="1">
              <a:off x="2688" y="1584"/>
              <a:ext cx="96" cy="144"/>
            </a:xfrm>
            <a:prstGeom prst="line">
              <a:avLst/>
            </a:prstGeom>
            <a:ln w="9525" cap="flat" cmpd="sng">
              <a:solidFill>
                <a:schemeClr val="tx1"/>
              </a:solidFill>
              <a:prstDash val="solid"/>
              <a:miter/>
              <a:headEnd type="none" w="med" len="med"/>
              <a:tailEnd type="triangle" w="med" len="med"/>
            </a:ln>
          </p:spPr>
        </p:sp>
        <p:sp>
          <p:nvSpPr>
            <p:cNvPr id="101448" name="直接连接符 101447"/>
            <p:cNvSpPr/>
            <p:nvPr/>
          </p:nvSpPr>
          <p:spPr>
            <a:xfrm flipH="1">
              <a:off x="3072" y="2016"/>
              <a:ext cx="96" cy="144"/>
            </a:xfrm>
            <a:prstGeom prst="line">
              <a:avLst/>
            </a:prstGeom>
            <a:ln w="9525" cap="flat" cmpd="sng">
              <a:solidFill>
                <a:schemeClr val="tx1"/>
              </a:solidFill>
              <a:prstDash val="solid"/>
              <a:miter/>
              <a:headEnd type="none" w="med" len="med"/>
              <a:tailEnd type="triangle" w="med" len="med"/>
            </a:ln>
          </p:spPr>
        </p:sp>
        <p:sp>
          <p:nvSpPr>
            <p:cNvPr id="101449" name="直接连接符 101448"/>
            <p:cNvSpPr/>
            <p:nvPr/>
          </p:nvSpPr>
          <p:spPr>
            <a:xfrm flipH="1" flipV="1">
              <a:off x="3024" y="2160"/>
              <a:ext cx="96" cy="144"/>
            </a:xfrm>
            <a:prstGeom prst="line">
              <a:avLst/>
            </a:prstGeom>
            <a:ln w="9525" cap="flat" cmpd="sng">
              <a:solidFill>
                <a:schemeClr val="tx1"/>
              </a:solidFill>
              <a:prstDash val="solid"/>
              <a:miter/>
              <a:headEnd type="none" w="med" len="med"/>
              <a:tailEnd type="triangle" w="med" len="med"/>
            </a:ln>
          </p:spPr>
        </p:sp>
        <p:sp>
          <p:nvSpPr>
            <p:cNvPr id="101450" name="直接连接符 101449"/>
            <p:cNvSpPr/>
            <p:nvPr/>
          </p:nvSpPr>
          <p:spPr>
            <a:xfrm>
              <a:off x="2208" y="1728"/>
              <a:ext cx="144" cy="144"/>
            </a:xfrm>
            <a:prstGeom prst="line">
              <a:avLst/>
            </a:prstGeom>
            <a:ln w="9525" cap="flat" cmpd="sng">
              <a:solidFill>
                <a:schemeClr val="tx1"/>
              </a:solidFill>
              <a:prstDash val="solid"/>
              <a:miter/>
              <a:headEnd type="none" w="med" len="med"/>
              <a:tailEnd type="triangle" w="med" len="med"/>
            </a:ln>
          </p:spPr>
        </p:sp>
        <p:sp>
          <p:nvSpPr>
            <p:cNvPr id="101451" name="直接连接符 101450"/>
            <p:cNvSpPr/>
            <p:nvPr/>
          </p:nvSpPr>
          <p:spPr>
            <a:xfrm flipV="1">
              <a:off x="2304" y="1872"/>
              <a:ext cx="96" cy="144"/>
            </a:xfrm>
            <a:prstGeom prst="line">
              <a:avLst/>
            </a:prstGeom>
            <a:ln w="9525" cap="flat" cmpd="sng">
              <a:solidFill>
                <a:schemeClr val="tx1"/>
              </a:solidFill>
              <a:prstDash val="solid"/>
              <a:miter/>
              <a:headEnd type="none" w="med" len="med"/>
              <a:tailEnd type="triangle" w="med" len="med"/>
            </a:ln>
          </p:spPr>
        </p:sp>
        <p:sp>
          <p:nvSpPr>
            <p:cNvPr id="101452" name="直接连接符 101451"/>
            <p:cNvSpPr/>
            <p:nvPr/>
          </p:nvSpPr>
          <p:spPr>
            <a:xfrm flipV="1">
              <a:off x="2544" y="2256"/>
              <a:ext cx="48" cy="144"/>
            </a:xfrm>
            <a:prstGeom prst="line">
              <a:avLst/>
            </a:prstGeom>
            <a:ln w="9525" cap="flat" cmpd="sng">
              <a:solidFill>
                <a:schemeClr val="tx1"/>
              </a:solidFill>
              <a:prstDash val="solid"/>
              <a:miter/>
              <a:headEnd type="none" w="med" len="med"/>
              <a:tailEnd type="triangle" w="med" len="med"/>
            </a:ln>
          </p:spPr>
        </p:sp>
        <p:sp>
          <p:nvSpPr>
            <p:cNvPr id="101453" name="文本框 101452"/>
            <p:cNvSpPr txBox="1"/>
            <p:nvPr/>
          </p:nvSpPr>
          <p:spPr>
            <a:xfrm>
              <a:off x="2208" y="2352"/>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空气不良</a:t>
              </a:r>
              <a:endParaRPr lang="zh-CN" altLang="en-US" sz="1200" dirty="0">
                <a:solidFill>
                  <a:srgbClr val="9900CC"/>
                </a:solidFill>
                <a:latin typeface="Tahoma" panose="020B0604030504040204" pitchFamily="34" charset="0"/>
              </a:endParaRPr>
            </a:p>
          </p:txBody>
        </p:sp>
        <p:sp>
          <p:nvSpPr>
            <p:cNvPr id="101454" name="直接连接符 101453"/>
            <p:cNvSpPr/>
            <p:nvPr/>
          </p:nvSpPr>
          <p:spPr>
            <a:xfrm flipV="1">
              <a:off x="1248" y="1584"/>
              <a:ext cx="144" cy="144"/>
            </a:xfrm>
            <a:prstGeom prst="line">
              <a:avLst/>
            </a:prstGeom>
            <a:ln w="9525" cap="flat" cmpd="sng">
              <a:solidFill>
                <a:schemeClr val="tx1"/>
              </a:solidFill>
              <a:prstDash val="solid"/>
              <a:miter/>
              <a:headEnd type="triangle" w="med" len="med"/>
              <a:tailEnd type="none" w="med" len="med"/>
            </a:ln>
          </p:spPr>
        </p:sp>
        <p:sp>
          <p:nvSpPr>
            <p:cNvPr id="101455" name="文本框 101454"/>
            <p:cNvSpPr txBox="1"/>
            <p:nvPr/>
          </p:nvSpPr>
          <p:spPr>
            <a:xfrm>
              <a:off x="1248" y="1344"/>
              <a:ext cx="528" cy="27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车体油抖落</a:t>
              </a:r>
              <a:endParaRPr lang="zh-CN" altLang="en-US" sz="1200" dirty="0">
                <a:solidFill>
                  <a:srgbClr val="9900CC"/>
                </a:solidFill>
                <a:latin typeface="Tahoma" panose="020B0604030504040204" pitchFamily="34" charset="0"/>
              </a:endParaRPr>
            </a:p>
          </p:txBody>
        </p:sp>
        <p:sp>
          <p:nvSpPr>
            <p:cNvPr id="101456" name="直接连接符 101455"/>
            <p:cNvSpPr/>
            <p:nvPr/>
          </p:nvSpPr>
          <p:spPr>
            <a:xfrm flipV="1">
              <a:off x="4032" y="2256"/>
              <a:ext cx="96" cy="96"/>
            </a:xfrm>
            <a:prstGeom prst="line">
              <a:avLst/>
            </a:prstGeom>
            <a:ln w="9525" cap="flat" cmpd="sng">
              <a:solidFill>
                <a:schemeClr val="tx1"/>
              </a:solidFill>
              <a:prstDash val="solid"/>
              <a:miter/>
              <a:headEnd type="none" w="med" len="med"/>
              <a:tailEnd type="triangle" w="med" len="med"/>
            </a:ln>
          </p:spPr>
        </p:sp>
        <p:sp>
          <p:nvSpPr>
            <p:cNvPr id="101457" name="文本框 101456"/>
            <p:cNvSpPr txBox="1"/>
            <p:nvPr/>
          </p:nvSpPr>
          <p:spPr>
            <a:xfrm>
              <a:off x="3744" y="2352"/>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睡眠不足</a:t>
              </a:r>
              <a:endParaRPr lang="zh-CN" altLang="en-US" sz="1200" dirty="0">
                <a:solidFill>
                  <a:srgbClr val="9900CC"/>
                </a:solidFill>
                <a:latin typeface="Tahoma" panose="020B0604030504040204" pitchFamily="34" charset="0"/>
              </a:endParaRPr>
            </a:p>
          </p:txBody>
        </p:sp>
        <p:sp>
          <p:nvSpPr>
            <p:cNvPr id="101458" name="直接连接符 101457"/>
            <p:cNvSpPr/>
            <p:nvPr/>
          </p:nvSpPr>
          <p:spPr>
            <a:xfrm>
              <a:off x="1632" y="2784"/>
              <a:ext cx="96" cy="96"/>
            </a:xfrm>
            <a:prstGeom prst="line">
              <a:avLst/>
            </a:prstGeom>
            <a:ln w="9525" cap="flat" cmpd="sng">
              <a:solidFill>
                <a:schemeClr val="tx1"/>
              </a:solidFill>
              <a:prstDash val="solid"/>
              <a:miter/>
              <a:headEnd type="none" w="med" len="med"/>
              <a:tailEnd type="triangle" w="med" len="med"/>
            </a:ln>
          </p:spPr>
        </p:sp>
        <p:sp>
          <p:nvSpPr>
            <p:cNvPr id="101459" name="直接连接符 101458"/>
            <p:cNvSpPr/>
            <p:nvPr/>
          </p:nvSpPr>
          <p:spPr>
            <a:xfrm flipV="1">
              <a:off x="1632" y="2880"/>
              <a:ext cx="144" cy="144"/>
            </a:xfrm>
            <a:prstGeom prst="line">
              <a:avLst/>
            </a:prstGeom>
            <a:ln w="9525" cap="flat" cmpd="sng">
              <a:solidFill>
                <a:schemeClr val="tx1"/>
              </a:solidFill>
              <a:prstDash val="solid"/>
              <a:miter/>
              <a:headEnd type="none" w="med" len="med"/>
              <a:tailEnd type="triangle" w="med" len="med"/>
            </a:ln>
          </p:spPr>
        </p:sp>
        <p:sp>
          <p:nvSpPr>
            <p:cNvPr id="101460" name="直接连接符 101459"/>
            <p:cNvSpPr/>
            <p:nvPr/>
          </p:nvSpPr>
          <p:spPr>
            <a:xfrm>
              <a:off x="1440" y="3312"/>
              <a:ext cx="144" cy="96"/>
            </a:xfrm>
            <a:prstGeom prst="line">
              <a:avLst/>
            </a:prstGeom>
            <a:ln w="9525" cap="flat" cmpd="sng">
              <a:solidFill>
                <a:schemeClr val="tx1"/>
              </a:solidFill>
              <a:prstDash val="solid"/>
              <a:miter/>
              <a:headEnd type="none" w="med" len="med"/>
              <a:tailEnd type="triangle" w="med" len="med"/>
            </a:ln>
          </p:spPr>
        </p:sp>
        <p:sp>
          <p:nvSpPr>
            <p:cNvPr id="101461" name="直接连接符 101460"/>
            <p:cNvSpPr/>
            <p:nvPr/>
          </p:nvSpPr>
          <p:spPr>
            <a:xfrm flipV="1">
              <a:off x="1248" y="3408"/>
              <a:ext cx="96" cy="144"/>
            </a:xfrm>
            <a:prstGeom prst="line">
              <a:avLst/>
            </a:prstGeom>
            <a:ln w="9525" cap="flat" cmpd="sng">
              <a:solidFill>
                <a:schemeClr val="tx1"/>
              </a:solidFill>
              <a:prstDash val="solid"/>
              <a:miter/>
              <a:headEnd type="none" w="med" len="med"/>
              <a:tailEnd type="triangle" w="med" len="med"/>
            </a:ln>
          </p:spPr>
        </p:sp>
        <p:sp>
          <p:nvSpPr>
            <p:cNvPr id="101462" name="直接连接符 101461"/>
            <p:cNvSpPr/>
            <p:nvPr/>
          </p:nvSpPr>
          <p:spPr>
            <a:xfrm flipH="1">
              <a:off x="2256" y="2928"/>
              <a:ext cx="96" cy="144"/>
            </a:xfrm>
            <a:prstGeom prst="line">
              <a:avLst/>
            </a:prstGeom>
            <a:ln w="9525" cap="flat" cmpd="sng">
              <a:solidFill>
                <a:schemeClr val="tx1"/>
              </a:solidFill>
              <a:prstDash val="solid"/>
              <a:miter/>
              <a:headEnd type="none" w="med" len="med"/>
              <a:tailEnd type="triangle" w="med" len="med"/>
            </a:ln>
          </p:spPr>
        </p:sp>
        <p:sp>
          <p:nvSpPr>
            <p:cNvPr id="101463" name="直接连接符 101462"/>
            <p:cNvSpPr/>
            <p:nvPr/>
          </p:nvSpPr>
          <p:spPr>
            <a:xfrm flipH="1">
              <a:off x="2112" y="3360"/>
              <a:ext cx="96" cy="144"/>
            </a:xfrm>
            <a:prstGeom prst="line">
              <a:avLst/>
            </a:prstGeom>
            <a:ln w="9525" cap="flat" cmpd="sng">
              <a:solidFill>
                <a:schemeClr val="tx1"/>
              </a:solidFill>
              <a:prstDash val="solid"/>
              <a:miter/>
              <a:headEnd type="none" w="med" len="med"/>
              <a:tailEnd type="triangle" w="med" len="med"/>
            </a:ln>
          </p:spPr>
        </p:sp>
        <p:sp>
          <p:nvSpPr>
            <p:cNvPr id="101464" name="直接连接符 101463"/>
            <p:cNvSpPr/>
            <p:nvPr/>
          </p:nvSpPr>
          <p:spPr>
            <a:xfrm flipH="1" flipV="1">
              <a:off x="2016" y="3504"/>
              <a:ext cx="96" cy="144"/>
            </a:xfrm>
            <a:prstGeom prst="line">
              <a:avLst/>
            </a:prstGeom>
            <a:ln w="9525" cap="flat" cmpd="sng">
              <a:solidFill>
                <a:schemeClr val="tx1"/>
              </a:solidFill>
              <a:prstDash val="solid"/>
              <a:miter/>
              <a:headEnd type="none" w="med" len="med"/>
              <a:tailEnd type="triangle" w="med" len="med"/>
            </a:ln>
          </p:spPr>
        </p:sp>
        <p:sp>
          <p:nvSpPr>
            <p:cNvPr id="101465" name="直接连接符 101464"/>
            <p:cNvSpPr/>
            <p:nvPr/>
          </p:nvSpPr>
          <p:spPr>
            <a:xfrm>
              <a:off x="3360" y="2736"/>
              <a:ext cx="96" cy="96"/>
            </a:xfrm>
            <a:prstGeom prst="line">
              <a:avLst/>
            </a:prstGeom>
            <a:ln w="9525" cap="flat" cmpd="sng">
              <a:solidFill>
                <a:schemeClr val="tx1"/>
              </a:solidFill>
              <a:prstDash val="solid"/>
              <a:miter/>
              <a:headEnd type="none" w="med" len="med"/>
              <a:tailEnd type="triangle" w="med" len="med"/>
            </a:ln>
          </p:spPr>
        </p:sp>
        <p:sp>
          <p:nvSpPr>
            <p:cNvPr id="101466" name="直接连接符 101465"/>
            <p:cNvSpPr/>
            <p:nvPr/>
          </p:nvSpPr>
          <p:spPr>
            <a:xfrm flipV="1">
              <a:off x="3264" y="2832"/>
              <a:ext cx="96" cy="96"/>
            </a:xfrm>
            <a:prstGeom prst="line">
              <a:avLst/>
            </a:prstGeom>
            <a:ln w="9525" cap="flat" cmpd="sng">
              <a:solidFill>
                <a:schemeClr val="tx1"/>
              </a:solidFill>
              <a:prstDash val="solid"/>
              <a:miter/>
              <a:headEnd type="none" w="med" len="med"/>
              <a:tailEnd type="triangle" w="med" len="med"/>
            </a:ln>
          </p:spPr>
        </p:sp>
        <p:sp>
          <p:nvSpPr>
            <p:cNvPr id="101467" name="直接连接符 101466"/>
            <p:cNvSpPr/>
            <p:nvPr/>
          </p:nvSpPr>
          <p:spPr>
            <a:xfrm>
              <a:off x="3264" y="3216"/>
              <a:ext cx="96" cy="96"/>
            </a:xfrm>
            <a:prstGeom prst="line">
              <a:avLst/>
            </a:prstGeom>
            <a:ln w="9525" cap="flat" cmpd="sng">
              <a:solidFill>
                <a:schemeClr val="tx1"/>
              </a:solidFill>
              <a:prstDash val="solid"/>
              <a:miter/>
              <a:headEnd type="none" w="med" len="med"/>
              <a:tailEnd type="triangle" w="med" len="med"/>
            </a:ln>
          </p:spPr>
        </p:sp>
        <p:sp>
          <p:nvSpPr>
            <p:cNvPr id="101468" name="直接连接符 101467"/>
            <p:cNvSpPr/>
            <p:nvPr/>
          </p:nvSpPr>
          <p:spPr>
            <a:xfrm flipV="1">
              <a:off x="3072" y="3312"/>
              <a:ext cx="96" cy="144"/>
            </a:xfrm>
            <a:prstGeom prst="line">
              <a:avLst/>
            </a:prstGeom>
            <a:ln w="9525" cap="flat" cmpd="sng">
              <a:solidFill>
                <a:schemeClr val="tx1"/>
              </a:solidFill>
              <a:prstDash val="solid"/>
              <a:miter/>
              <a:headEnd type="none" w="med" len="med"/>
              <a:tailEnd type="triangle" w="med" len="med"/>
            </a:ln>
          </p:spPr>
        </p:sp>
        <p:sp>
          <p:nvSpPr>
            <p:cNvPr id="101469" name="直接连接符 101468"/>
            <p:cNvSpPr/>
            <p:nvPr/>
          </p:nvSpPr>
          <p:spPr>
            <a:xfrm flipH="1">
              <a:off x="3936" y="2784"/>
              <a:ext cx="144" cy="192"/>
            </a:xfrm>
            <a:prstGeom prst="line">
              <a:avLst/>
            </a:prstGeom>
            <a:ln w="9525" cap="flat" cmpd="sng">
              <a:solidFill>
                <a:schemeClr val="tx1"/>
              </a:solidFill>
              <a:prstDash val="solid"/>
              <a:miter/>
              <a:headEnd type="none" w="med" len="med"/>
              <a:tailEnd type="triangle" w="med" len="med"/>
            </a:ln>
          </p:spPr>
        </p:sp>
        <p:sp>
          <p:nvSpPr>
            <p:cNvPr id="101470" name="直接连接符 101469"/>
            <p:cNvSpPr/>
            <p:nvPr/>
          </p:nvSpPr>
          <p:spPr>
            <a:xfrm flipH="1" flipV="1">
              <a:off x="4032" y="2976"/>
              <a:ext cx="144" cy="144"/>
            </a:xfrm>
            <a:prstGeom prst="line">
              <a:avLst/>
            </a:prstGeom>
            <a:ln w="9525" cap="flat" cmpd="sng">
              <a:solidFill>
                <a:schemeClr val="tx1"/>
              </a:solidFill>
              <a:prstDash val="solid"/>
              <a:miter/>
              <a:headEnd type="none" w="med" len="med"/>
              <a:tailEnd type="triangle" w="med" len="med"/>
            </a:ln>
          </p:spPr>
        </p:sp>
        <p:sp>
          <p:nvSpPr>
            <p:cNvPr id="101471" name="直接连接符 101470"/>
            <p:cNvSpPr/>
            <p:nvPr/>
          </p:nvSpPr>
          <p:spPr>
            <a:xfrm flipV="1">
              <a:off x="3792" y="3312"/>
              <a:ext cx="96" cy="96"/>
            </a:xfrm>
            <a:prstGeom prst="line">
              <a:avLst/>
            </a:prstGeom>
            <a:ln w="9525" cap="flat" cmpd="sng">
              <a:solidFill>
                <a:schemeClr val="tx1"/>
              </a:solidFill>
              <a:prstDash val="solid"/>
              <a:miter/>
              <a:headEnd type="triangle" w="med" len="med"/>
              <a:tailEnd type="none" w="med" len="med"/>
            </a:ln>
          </p:spPr>
        </p:sp>
        <p:sp>
          <p:nvSpPr>
            <p:cNvPr id="101472" name="直接连接符 101471"/>
            <p:cNvSpPr/>
            <p:nvPr/>
          </p:nvSpPr>
          <p:spPr>
            <a:xfrm>
              <a:off x="3984" y="3408"/>
              <a:ext cx="96" cy="144"/>
            </a:xfrm>
            <a:prstGeom prst="line">
              <a:avLst/>
            </a:prstGeom>
            <a:ln w="9525" cap="flat" cmpd="sng">
              <a:solidFill>
                <a:schemeClr val="tx1"/>
              </a:solidFill>
              <a:prstDash val="solid"/>
              <a:miter/>
              <a:headEnd type="triangle" w="med" len="med"/>
              <a:tailEnd type="none" w="med" len="med"/>
            </a:ln>
          </p:spPr>
        </p:sp>
        <p:sp>
          <p:nvSpPr>
            <p:cNvPr id="101473" name="文本框 101472"/>
            <p:cNvSpPr txBox="1"/>
            <p:nvPr/>
          </p:nvSpPr>
          <p:spPr>
            <a:xfrm>
              <a:off x="2928" y="3456"/>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装配刮伤</a:t>
              </a:r>
              <a:endParaRPr lang="zh-CN" altLang="en-US" sz="1200" dirty="0">
                <a:solidFill>
                  <a:srgbClr val="9900CC"/>
                </a:solidFill>
                <a:latin typeface="Tahoma" panose="020B0604030504040204" pitchFamily="34" charset="0"/>
              </a:endParaRPr>
            </a:p>
          </p:txBody>
        </p:sp>
        <p:sp>
          <p:nvSpPr>
            <p:cNvPr id="101474" name="文本框 101473"/>
            <p:cNvSpPr txBox="1"/>
            <p:nvPr/>
          </p:nvSpPr>
          <p:spPr>
            <a:xfrm>
              <a:off x="3024" y="3072"/>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锉刀刮伤</a:t>
              </a:r>
              <a:endParaRPr lang="zh-CN" altLang="en-US" sz="1200" dirty="0">
                <a:solidFill>
                  <a:srgbClr val="9900CC"/>
                </a:solidFill>
                <a:latin typeface="Tahoma" panose="020B0604030504040204" pitchFamily="34" charset="0"/>
              </a:endParaRPr>
            </a:p>
          </p:txBody>
        </p:sp>
        <p:sp>
          <p:nvSpPr>
            <p:cNvPr id="101475" name="文本框 101474"/>
            <p:cNvSpPr txBox="1"/>
            <p:nvPr/>
          </p:nvSpPr>
          <p:spPr>
            <a:xfrm>
              <a:off x="3024" y="2928"/>
              <a:ext cx="528" cy="166"/>
            </a:xfrm>
            <a:prstGeom prst="rect">
              <a:avLst/>
            </a:prstGeom>
            <a:noFill/>
            <a:ln w="9525">
              <a:noFill/>
            </a:ln>
          </p:spPr>
          <p:txBody>
            <a:bodyPr>
              <a:spAutoFit/>
            </a:bodyPr>
            <a:p>
              <a:pPr>
                <a:spcBef>
                  <a:spcPct val="50000"/>
                </a:spcBef>
              </a:pPr>
              <a:r>
                <a:rPr lang="en-US" altLang="zh-CN" sz="1200">
                  <a:solidFill>
                    <a:srgbClr val="9900CC"/>
                  </a:solidFill>
                  <a:latin typeface="Tahoma" panose="020B0604030504040204" pitchFamily="34" charset="0"/>
                </a:rPr>
                <a:t>KD</a:t>
              </a:r>
              <a:r>
                <a:rPr lang="zh-CN" altLang="en-US" sz="1200" dirty="0">
                  <a:solidFill>
                    <a:srgbClr val="9900CC"/>
                  </a:solidFill>
                  <a:latin typeface="Tahoma" panose="020B0604030504040204" pitchFamily="34" charset="0"/>
                </a:rPr>
                <a:t>磨痕</a:t>
              </a:r>
              <a:endParaRPr lang="zh-CN" altLang="en-US" sz="1200" dirty="0">
                <a:solidFill>
                  <a:srgbClr val="9900CC"/>
                </a:solidFill>
                <a:latin typeface="Tahoma" panose="020B0604030504040204" pitchFamily="34" charset="0"/>
              </a:endParaRPr>
            </a:p>
          </p:txBody>
        </p:sp>
        <p:sp>
          <p:nvSpPr>
            <p:cNvPr id="101476" name="文本框 101475"/>
            <p:cNvSpPr txBox="1"/>
            <p:nvPr/>
          </p:nvSpPr>
          <p:spPr>
            <a:xfrm>
              <a:off x="3120" y="2592"/>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作业磨痕</a:t>
              </a:r>
              <a:endParaRPr lang="zh-CN" altLang="en-US" sz="1200" dirty="0">
                <a:solidFill>
                  <a:srgbClr val="9900CC"/>
                </a:solidFill>
                <a:latin typeface="Tahoma" panose="020B0604030504040204" pitchFamily="34" charset="0"/>
              </a:endParaRPr>
            </a:p>
          </p:txBody>
        </p:sp>
        <p:sp>
          <p:nvSpPr>
            <p:cNvPr id="101477" name="文本框 101476"/>
            <p:cNvSpPr txBox="1"/>
            <p:nvPr/>
          </p:nvSpPr>
          <p:spPr>
            <a:xfrm>
              <a:off x="3936" y="2640"/>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质料太细</a:t>
              </a:r>
              <a:endParaRPr lang="zh-CN" altLang="en-US" sz="1200" dirty="0">
                <a:solidFill>
                  <a:srgbClr val="9900CC"/>
                </a:solidFill>
                <a:latin typeface="Tahoma" panose="020B0604030504040204" pitchFamily="34" charset="0"/>
              </a:endParaRPr>
            </a:p>
          </p:txBody>
        </p:sp>
        <p:sp>
          <p:nvSpPr>
            <p:cNvPr id="101478" name="文本框 101477"/>
            <p:cNvSpPr txBox="1"/>
            <p:nvPr/>
          </p:nvSpPr>
          <p:spPr>
            <a:xfrm>
              <a:off x="4128" y="3024"/>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受潮</a:t>
              </a:r>
              <a:endParaRPr lang="zh-CN" altLang="en-US" sz="1200" dirty="0">
                <a:solidFill>
                  <a:srgbClr val="9900CC"/>
                </a:solidFill>
                <a:latin typeface="Tahoma" panose="020B0604030504040204" pitchFamily="34" charset="0"/>
              </a:endParaRPr>
            </a:p>
          </p:txBody>
        </p:sp>
        <p:sp>
          <p:nvSpPr>
            <p:cNvPr id="101479" name="文本框 101478"/>
            <p:cNvSpPr txBox="1"/>
            <p:nvPr/>
          </p:nvSpPr>
          <p:spPr>
            <a:xfrm>
              <a:off x="3744" y="3168"/>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品质太粗</a:t>
              </a:r>
              <a:endParaRPr lang="zh-CN" altLang="en-US" sz="1200" dirty="0">
                <a:solidFill>
                  <a:srgbClr val="9900CC"/>
                </a:solidFill>
                <a:latin typeface="Tahoma" panose="020B0604030504040204" pitchFamily="34" charset="0"/>
              </a:endParaRPr>
            </a:p>
          </p:txBody>
        </p:sp>
        <p:sp>
          <p:nvSpPr>
            <p:cNvPr id="101480" name="文本框 101479"/>
            <p:cNvSpPr txBox="1"/>
            <p:nvPr/>
          </p:nvSpPr>
          <p:spPr>
            <a:xfrm>
              <a:off x="3888" y="3504"/>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规格不一</a:t>
              </a:r>
              <a:endParaRPr lang="zh-CN" altLang="en-US" sz="1200" dirty="0">
                <a:solidFill>
                  <a:srgbClr val="9900CC"/>
                </a:solidFill>
                <a:latin typeface="Tahoma" panose="020B0604030504040204" pitchFamily="34" charset="0"/>
              </a:endParaRPr>
            </a:p>
          </p:txBody>
        </p:sp>
        <p:sp>
          <p:nvSpPr>
            <p:cNvPr id="101481" name="文本框 101480"/>
            <p:cNvSpPr txBox="1"/>
            <p:nvPr/>
          </p:nvSpPr>
          <p:spPr>
            <a:xfrm>
              <a:off x="2016" y="3648"/>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作业不良</a:t>
              </a:r>
              <a:endParaRPr lang="zh-CN" altLang="en-US" sz="1200" dirty="0">
                <a:solidFill>
                  <a:srgbClr val="9900CC"/>
                </a:solidFill>
                <a:latin typeface="Tahoma" panose="020B0604030504040204" pitchFamily="34" charset="0"/>
              </a:endParaRPr>
            </a:p>
          </p:txBody>
        </p:sp>
        <p:sp>
          <p:nvSpPr>
            <p:cNvPr id="101482" name="文本框 101481"/>
            <p:cNvSpPr txBox="1"/>
            <p:nvPr/>
          </p:nvSpPr>
          <p:spPr>
            <a:xfrm>
              <a:off x="2016" y="3216"/>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未集中</a:t>
              </a:r>
              <a:endParaRPr lang="zh-CN" altLang="en-US" sz="1200" dirty="0">
                <a:solidFill>
                  <a:srgbClr val="9900CC"/>
                </a:solidFill>
                <a:latin typeface="Tahoma" panose="020B0604030504040204" pitchFamily="34" charset="0"/>
              </a:endParaRPr>
            </a:p>
          </p:txBody>
        </p:sp>
        <p:sp>
          <p:nvSpPr>
            <p:cNvPr id="101483" name="文本框 101482"/>
            <p:cNvSpPr txBox="1"/>
            <p:nvPr/>
          </p:nvSpPr>
          <p:spPr>
            <a:xfrm>
              <a:off x="2160" y="2784"/>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太快</a:t>
              </a:r>
              <a:endParaRPr lang="zh-CN" altLang="en-US" sz="1200" dirty="0">
                <a:solidFill>
                  <a:srgbClr val="9900CC"/>
                </a:solidFill>
                <a:latin typeface="Tahoma" panose="020B0604030504040204" pitchFamily="34" charset="0"/>
              </a:endParaRPr>
            </a:p>
          </p:txBody>
        </p:sp>
        <p:sp>
          <p:nvSpPr>
            <p:cNvPr id="101484" name="文本框 101483"/>
            <p:cNvSpPr txBox="1"/>
            <p:nvPr/>
          </p:nvSpPr>
          <p:spPr>
            <a:xfrm>
              <a:off x="960" y="3552"/>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保管困难</a:t>
              </a:r>
              <a:endParaRPr lang="zh-CN" altLang="en-US" sz="1200" dirty="0">
                <a:solidFill>
                  <a:srgbClr val="9900CC"/>
                </a:solidFill>
                <a:latin typeface="Tahoma" panose="020B0604030504040204" pitchFamily="34" charset="0"/>
              </a:endParaRPr>
            </a:p>
          </p:txBody>
        </p:sp>
        <p:sp>
          <p:nvSpPr>
            <p:cNvPr id="101485" name="文本框 101484"/>
            <p:cNvSpPr txBox="1"/>
            <p:nvPr/>
          </p:nvSpPr>
          <p:spPr>
            <a:xfrm>
              <a:off x="1152" y="3216"/>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不够</a:t>
              </a:r>
              <a:endParaRPr lang="zh-CN" altLang="en-US" sz="1200" dirty="0">
                <a:solidFill>
                  <a:srgbClr val="9900CC"/>
                </a:solidFill>
                <a:latin typeface="Tahoma" panose="020B0604030504040204" pitchFamily="34" charset="0"/>
              </a:endParaRPr>
            </a:p>
          </p:txBody>
        </p:sp>
        <p:sp>
          <p:nvSpPr>
            <p:cNvPr id="101486" name="文本框 101485"/>
            <p:cNvSpPr txBox="1"/>
            <p:nvPr/>
          </p:nvSpPr>
          <p:spPr>
            <a:xfrm>
              <a:off x="1344" y="2976"/>
              <a:ext cx="528" cy="167"/>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研磨不均</a:t>
              </a:r>
              <a:endParaRPr lang="zh-CN" altLang="en-US" sz="1200" dirty="0">
                <a:solidFill>
                  <a:srgbClr val="9900CC"/>
                </a:solidFill>
                <a:latin typeface="Tahoma" panose="020B0604030504040204" pitchFamily="34" charset="0"/>
              </a:endParaRPr>
            </a:p>
          </p:txBody>
        </p:sp>
        <p:sp>
          <p:nvSpPr>
            <p:cNvPr id="101487" name="文本框 101486"/>
            <p:cNvSpPr txBox="1"/>
            <p:nvPr/>
          </p:nvSpPr>
          <p:spPr>
            <a:xfrm>
              <a:off x="1440" y="2640"/>
              <a:ext cx="528" cy="166"/>
            </a:xfrm>
            <a:prstGeom prst="rect">
              <a:avLst/>
            </a:prstGeom>
            <a:noFill/>
            <a:ln w="9525">
              <a:noFill/>
            </a:ln>
          </p:spPr>
          <p:txBody>
            <a:bodyPr>
              <a:spAutoFit/>
            </a:bodyPr>
            <a:p>
              <a:pPr>
                <a:spcBef>
                  <a:spcPct val="50000"/>
                </a:spcBef>
              </a:pPr>
              <a:r>
                <a:rPr lang="zh-CN" altLang="en-US" sz="1200" dirty="0">
                  <a:solidFill>
                    <a:srgbClr val="9900CC"/>
                  </a:solidFill>
                  <a:latin typeface="Tahoma" panose="020B0604030504040204" pitchFamily="34" charset="0"/>
                </a:rPr>
                <a:t>过于倾斜</a:t>
              </a:r>
              <a:endParaRPr lang="zh-CN" altLang="en-US" sz="1200" dirty="0">
                <a:solidFill>
                  <a:srgbClr val="9900CC"/>
                </a:solidFill>
                <a:latin typeface="Tahoma" panose="020B060403050404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a:xfrm>
            <a:off x="457200" y="1079500"/>
            <a:ext cx="4191000" cy="381000"/>
          </a:xfrm>
          <a:ln/>
        </p:spPr>
        <p:txBody>
          <a:bodyPr anchor="ctr" anchorCtr="0"/>
          <a:p>
            <a:r>
              <a:rPr lang="zh-CN" altLang="en-US" sz="3600" b="1" dirty="0">
                <a:solidFill>
                  <a:schemeClr val="folHlink"/>
                </a:solidFill>
                <a:ea typeface="隶书" panose="02010509060101010101" pitchFamily="49" charset="-122"/>
              </a:rPr>
              <a:t>班组</a:t>
            </a:r>
            <a:r>
              <a:rPr lang="en-US" altLang="zh-CN" sz="3600" b="1">
                <a:solidFill>
                  <a:schemeClr val="folHlink"/>
                </a:solidFill>
                <a:ea typeface="隶书" panose="02010509060101010101" pitchFamily="49" charset="-122"/>
              </a:rPr>
              <a:t>CCPS</a:t>
            </a:r>
            <a:r>
              <a:rPr lang="zh-CN" altLang="en-US" sz="3600" b="1" dirty="0">
                <a:solidFill>
                  <a:schemeClr val="folHlink"/>
                </a:solidFill>
                <a:ea typeface="隶书" panose="02010509060101010101" pitchFamily="49" charset="-122"/>
              </a:rPr>
              <a:t>看板</a:t>
            </a:r>
            <a:endParaRPr lang="zh-CN" altLang="en-US" sz="3600" b="1" dirty="0">
              <a:solidFill>
                <a:schemeClr val="folHlink"/>
              </a:solidFill>
              <a:ea typeface="隶书" panose="02010509060101010101" pitchFamily="49" charset="-122"/>
            </a:endParaRPr>
          </a:p>
        </p:txBody>
      </p:sp>
      <p:sp>
        <p:nvSpPr>
          <p:cNvPr id="48131" name="文本占位符 48130"/>
          <p:cNvSpPr>
            <a:spLocks noGrp="1"/>
          </p:cNvSpPr>
          <p:nvPr>
            <p:ph type="body" idx="1"/>
          </p:nvPr>
        </p:nvSpPr>
        <p:spPr>
          <a:xfrm>
            <a:off x="914400" y="1905000"/>
            <a:ext cx="6477000" cy="2603500"/>
          </a:xfrm>
          <a:ln/>
        </p:spPr>
        <p:txBody>
          <a:bodyPr/>
          <a:p>
            <a:pPr>
              <a:lnSpc>
                <a:spcPct val="150000"/>
              </a:lnSpc>
              <a:buClr>
                <a:schemeClr val="hlink"/>
              </a:buClr>
              <a:buFont typeface="Wingdings" panose="05000000000000000000" pitchFamily="2" charset="2"/>
              <a:buChar char="v"/>
            </a:pPr>
            <a:r>
              <a:rPr lang="zh-TW" altLang="en-US" sz="2000" dirty="0">
                <a:latin typeface="宋体" panose="02010600030101010101" pitchFamily="2" charset="-122"/>
              </a:rPr>
              <a:t> 统一的</a:t>
            </a:r>
            <a:r>
              <a:rPr lang="en-US" altLang="zh-CN" sz="2000">
                <a:latin typeface="Arial" panose="020B0604020202020204" pitchFamily="34" charset="0"/>
              </a:rPr>
              <a:t>CPS</a:t>
            </a:r>
            <a:r>
              <a:rPr lang="zh-TW" altLang="en-US" sz="2000" dirty="0">
                <a:latin typeface="宋体" panose="02010600030101010101" pitchFamily="2" charset="-122"/>
              </a:rPr>
              <a:t>看板</a:t>
            </a:r>
            <a:endParaRPr lang="zh-TW" altLang="en-US" sz="2000" dirty="0">
              <a:latin typeface="宋体" panose="02010600030101010101" pitchFamily="2" charset="-122"/>
            </a:endParaRPr>
          </a:p>
          <a:p>
            <a:pPr>
              <a:lnSpc>
                <a:spcPct val="150000"/>
              </a:lnSpc>
              <a:buClr>
                <a:schemeClr val="hlink"/>
              </a:buClr>
              <a:buFont typeface="Wingdings" panose="05000000000000000000" pitchFamily="2" charset="2"/>
              <a:buChar char="v"/>
            </a:pPr>
            <a:r>
              <a:rPr lang="zh-CN" altLang="en-US" sz="2000" dirty="0">
                <a:latin typeface="宋体" panose="02010600030101010101" pitchFamily="2" charset="-122"/>
              </a:rPr>
              <a:t> 展示</a:t>
            </a:r>
            <a:r>
              <a:rPr lang="zh-TW" altLang="en-US" sz="2000" dirty="0">
                <a:latin typeface="宋体" panose="02010600030101010101" pitchFamily="2" charset="-122"/>
              </a:rPr>
              <a:t>小组安全、质量、生产、成本</a:t>
            </a:r>
            <a:r>
              <a:rPr lang="zh-CN" altLang="en-US" sz="2000">
                <a:latin typeface="宋体" panose="02010600030101010101" pitchFamily="2" charset="-122"/>
              </a:rPr>
              <a:t>等</a:t>
            </a:r>
            <a:r>
              <a:rPr lang="zh-TW" altLang="en-US" sz="2000" dirty="0">
                <a:latin typeface="宋体" panose="02010600030101010101" pitchFamily="2" charset="-122"/>
              </a:rPr>
              <a:t>方面的成绩</a:t>
            </a:r>
            <a:endParaRPr lang="zh-CN" altLang="en-US" sz="2000" dirty="0">
              <a:latin typeface="宋体" panose="02010600030101010101" pitchFamily="2" charset="-122"/>
            </a:endParaRPr>
          </a:p>
          <a:p>
            <a:pPr>
              <a:lnSpc>
                <a:spcPct val="150000"/>
              </a:lnSpc>
              <a:buClr>
                <a:schemeClr val="hlink"/>
              </a:buClr>
              <a:buFont typeface="Wingdings" panose="05000000000000000000" pitchFamily="2" charset="2"/>
              <a:buChar char="v"/>
            </a:pPr>
            <a:r>
              <a:rPr lang="zh-CN" altLang="en-US" sz="2000" dirty="0">
                <a:latin typeface="宋体" panose="02010600030101010101" pitchFamily="2" charset="-122"/>
              </a:rPr>
              <a:t> 通报</a:t>
            </a:r>
            <a:r>
              <a:rPr lang="zh-TW" altLang="en-US" sz="2000" dirty="0">
                <a:latin typeface="宋体" panose="02010600030101010101" pitchFamily="2" charset="-122"/>
              </a:rPr>
              <a:t>存在</a:t>
            </a:r>
            <a:r>
              <a:rPr lang="zh-CN" altLang="en-US" sz="2000">
                <a:latin typeface="宋体" panose="02010600030101010101" pitchFamily="2" charset="-122"/>
              </a:rPr>
              <a:t>的</a:t>
            </a:r>
            <a:r>
              <a:rPr lang="zh-TW" altLang="en-US" sz="2000" dirty="0">
                <a:latin typeface="宋体" panose="02010600030101010101" pitchFamily="2" charset="-122"/>
              </a:rPr>
              <a:t>问题</a:t>
            </a:r>
            <a:endParaRPr lang="zh-TW" altLang="en-US" sz="2000" dirty="0">
              <a:latin typeface="宋体" panose="02010600030101010101" pitchFamily="2" charset="-122"/>
            </a:endParaRPr>
          </a:p>
          <a:p>
            <a:pPr>
              <a:lnSpc>
                <a:spcPct val="150000"/>
              </a:lnSpc>
              <a:buClr>
                <a:schemeClr val="hlink"/>
              </a:buClr>
              <a:buFont typeface="Wingdings" panose="05000000000000000000" pitchFamily="2" charset="2"/>
              <a:buChar char="v"/>
            </a:pPr>
            <a:r>
              <a:rPr lang="zh-TW" altLang="en-US" sz="2000" dirty="0">
                <a:latin typeface="宋体" panose="02010600030101010101" pitchFamily="2" charset="-122"/>
              </a:rPr>
              <a:t> 让相关领导知晓</a:t>
            </a:r>
            <a:endParaRPr lang="zh-TW" altLang="en-US" sz="2000" dirty="0">
              <a:latin typeface="宋体" panose="02010600030101010101" pitchFamily="2" charset="-122"/>
            </a:endParaRPr>
          </a:p>
          <a:p>
            <a:pPr>
              <a:lnSpc>
                <a:spcPct val="150000"/>
              </a:lnSpc>
              <a:buClr>
                <a:schemeClr val="hlink"/>
              </a:buClr>
              <a:buFont typeface="Wingdings" panose="05000000000000000000" pitchFamily="2" charset="2"/>
              <a:buChar char="v"/>
            </a:pPr>
            <a:r>
              <a:rPr lang="zh-TW" altLang="en-US" sz="2000" dirty="0">
                <a:latin typeface="宋体" panose="02010600030101010101" pitchFamily="2" charset="-122"/>
              </a:rPr>
              <a:t> 让小组成员清楚</a:t>
            </a:r>
            <a:r>
              <a:rPr lang="zh-CN" altLang="en-US" sz="2000" dirty="0">
                <a:latin typeface="宋体" panose="02010600030101010101" pitchFamily="2" charset="-122"/>
              </a:rPr>
              <a:t>本小</a:t>
            </a:r>
            <a:r>
              <a:rPr lang="zh-TW" altLang="en-US" sz="2000" dirty="0">
                <a:latin typeface="宋体" panose="02010600030101010101" pitchFamily="2" charset="-122"/>
              </a:rPr>
              <a:t>组的</a:t>
            </a:r>
            <a:r>
              <a:rPr lang="zh-CN" altLang="en-US" sz="2000" dirty="0">
                <a:latin typeface="宋体" panose="02010600030101010101" pitchFamily="2" charset="-122"/>
              </a:rPr>
              <a:t>运行现状</a:t>
            </a:r>
            <a:endParaRPr lang="zh-TW" altLang="en-US" sz="2000" dirty="0">
              <a:latin typeface="宋体" panose="02010600030101010101" pitchFamily="2" charset="-122"/>
            </a:endParaRPr>
          </a:p>
          <a:p>
            <a:pPr>
              <a:lnSpc>
                <a:spcPct val="150000"/>
              </a:lnSpc>
              <a:buClr>
                <a:schemeClr val="hlink"/>
              </a:buClr>
              <a:buFont typeface="Wingdings" panose="05000000000000000000" pitchFamily="2" charset="2"/>
              <a:buChar char="v"/>
            </a:pPr>
            <a:r>
              <a:rPr lang="zh-TW" altLang="en-US" sz="2000" dirty="0">
                <a:latin typeface="宋体" panose="02010600030101010101" pitchFamily="2" charset="-122"/>
              </a:rPr>
              <a:t> 调动小组成员</a:t>
            </a:r>
            <a:r>
              <a:rPr lang="zh-CN" altLang="en-US" sz="2000" dirty="0">
                <a:latin typeface="宋体" panose="02010600030101010101" pitchFamily="2" charset="-122"/>
              </a:rPr>
              <a:t>积极</a:t>
            </a:r>
            <a:r>
              <a:rPr lang="zh-TW" altLang="en-US" sz="2000" dirty="0">
                <a:latin typeface="宋体" panose="02010600030101010101" pitchFamily="2" charset="-122"/>
              </a:rPr>
              <a:t>参与小组</a:t>
            </a:r>
            <a:r>
              <a:rPr lang="zh-CN" altLang="en-US" sz="2000">
                <a:latin typeface="宋体" panose="02010600030101010101" pitchFamily="2" charset="-122"/>
              </a:rPr>
              <a:t>的</a:t>
            </a:r>
            <a:r>
              <a:rPr lang="zh-TW" altLang="en-US" sz="2000" dirty="0">
                <a:latin typeface="宋体" panose="02010600030101010101" pitchFamily="2" charset="-122"/>
              </a:rPr>
              <a:t>日常事务管理</a:t>
            </a:r>
            <a:endParaRPr lang="zh-TW" altLang="en-US" sz="2000" dirty="0">
              <a:latin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03425"/>
          <p:cNvSpPr>
            <a:spLocks noGrp="1"/>
          </p:cNvSpPr>
          <p:nvPr>
            <p:ph type="title"/>
          </p:nvPr>
        </p:nvSpPr>
        <p:spPr>
          <a:xfrm>
            <a:off x="457200" y="1079500"/>
            <a:ext cx="6172200" cy="444500"/>
          </a:xfrm>
          <a:ln/>
        </p:spPr>
        <p:txBody>
          <a:bodyPr anchor="ctr" anchorCtr="0"/>
          <a:p>
            <a:r>
              <a:rPr lang="zh-CN" altLang="en-US" sz="3600" b="1" dirty="0">
                <a:solidFill>
                  <a:schemeClr val="folHlink"/>
                </a:solidFill>
                <a:latin typeface="Arial" panose="020B0604020202020204" pitchFamily="34" charset="0"/>
                <a:ea typeface="隶书" panose="02010509060101010101" pitchFamily="49" charset="-122"/>
              </a:rPr>
              <a:t>活动方法之二：5</a:t>
            </a:r>
            <a:r>
              <a:rPr lang="en-US" altLang="zh-CN" sz="3600" b="1">
                <a:solidFill>
                  <a:schemeClr val="folHlink"/>
                </a:solidFill>
                <a:latin typeface="Arial" panose="020B0604020202020204" pitchFamily="34" charset="0"/>
                <a:ea typeface="隶书" panose="02010509060101010101" pitchFamily="49" charset="-122"/>
              </a:rPr>
              <a:t>Y-2W-2H </a:t>
            </a:r>
            <a:r>
              <a:rPr lang="zh-CN" altLang="en-US" sz="3600" b="1" dirty="0">
                <a:solidFill>
                  <a:schemeClr val="folHlink"/>
                </a:solidFill>
                <a:latin typeface="Arial" panose="020B0604020202020204" pitchFamily="34" charset="0"/>
                <a:ea typeface="隶书" panose="02010509060101010101" pitchFamily="49" charset="-122"/>
              </a:rPr>
              <a:t>法</a:t>
            </a:r>
            <a:endParaRPr lang="zh-CN" altLang="en-US" sz="3600" b="1" dirty="0">
              <a:solidFill>
                <a:schemeClr val="folHlink"/>
              </a:solidFill>
              <a:latin typeface="Arial" panose="020B0604020202020204" pitchFamily="34" charset="0"/>
              <a:ea typeface="隶书" panose="02010509060101010101" pitchFamily="49" charset="-122"/>
            </a:endParaRPr>
          </a:p>
        </p:txBody>
      </p:sp>
      <p:sp>
        <p:nvSpPr>
          <p:cNvPr id="103427" name="文本占位符 103426"/>
          <p:cNvSpPr>
            <a:spLocks noGrp="1"/>
          </p:cNvSpPr>
          <p:nvPr>
            <p:ph type="body" idx="1"/>
          </p:nvPr>
        </p:nvSpPr>
        <p:spPr>
          <a:xfrm>
            <a:off x="609600" y="1841500"/>
            <a:ext cx="8077200" cy="2763838"/>
          </a:xfrm>
          <a:ln/>
        </p:spPr>
        <p:txBody>
          <a:bodyPr/>
          <a:p>
            <a:pPr>
              <a:lnSpc>
                <a:spcPct val="160000"/>
              </a:lnSpc>
              <a:buClr>
                <a:schemeClr val="hlink"/>
              </a:buClr>
              <a:buFont typeface="Wingdings" panose="05000000000000000000" pitchFamily="2" charset="2"/>
              <a:buChar char="v"/>
            </a:pPr>
            <a:r>
              <a:rPr lang="zh-CN" altLang="en-US" sz="2000" b="1" dirty="0">
                <a:latin typeface="宋体" panose="02010600030101010101" pitchFamily="2" charset="-122"/>
              </a:rPr>
              <a:t>  5</a:t>
            </a:r>
            <a:r>
              <a:rPr lang="en-US" altLang="zh-CN" sz="2000" b="1">
                <a:latin typeface="宋体" panose="02010600030101010101" pitchFamily="2" charset="-122"/>
              </a:rPr>
              <a:t>Y（why）</a:t>
            </a:r>
            <a:r>
              <a:rPr lang="zh-CN" altLang="en-US" sz="2000" dirty="0">
                <a:latin typeface="宋体" panose="02010600030101010101" pitchFamily="2" charset="-122"/>
              </a:rPr>
              <a:t>就是连续地问5个为什么。这也许是你3岁小孩要把你逼</a:t>
            </a:r>
            <a:endParaRPr lang="zh-CN" altLang="en-US" sz="2000" dirty="0">
              <a:latin typeface="宋体" panose="02010600030101010101" pitchFamily="2" charset="-122"/>
            </a:endParaRPr>
          </a:p>
          <a:p>
            <a:pPr>
              <a:lnSpc>
                <a:spcPct val="160000"/>
              </a:lnSpc>
              <a:buClr>
                <a:schemeClr val="hlink"/>
              </a:buClr>
              <a:buFont typeface="Wingdings" panose="05000000000000000000" pitchFamily="2" charset="2"/>
              <a:buNone/>
            </a:pPr>
            <a:r>
              <a:rPr lang="zh-CN" altLang="en-US" sz="2000" dirty="0">
                <a:latin typeface="宋体" panose="02010600030101010101" pitchFamily="2" charset="-122"/>
              </a:rPr>
              <a:t>    疯的常用手段，但这却是一个有效的找到问题根本原因的方法。</a:t>
            </a:r>
            <a:endParaRPr lang="zh-CN" altLang="en-US" sz="2000" dirty="0">
              <a:latin typeface="宋体" panose="02010600030101010101" pitchFamily="2" charset="-122"/>
            </a:endParaRPr>
          </a:p>
          <a:p>
            <a:pPr>
              <a:lnSpc>
                <a:spcPct val="160000"/>
              </a:lnSpc>
              <a:buClr>
                <a:schemeClr val="hlink"/>
              </a:buClr>
              <a:buFont typeface="Wingdings" panose="05000000000000000000" pitchFamily="2" charset="2"/>
              <a:buChar char="v"/>
            </a:pPr>
            <a:r>
              <a:rPr lang="zh-CN" altLang="en-US" sz="2000" b="1" dirty="0">
                <a:latin typeface="宋体" panose="02010600030101010101" pitchFamily="2" charset="-122"/>
              </a:rPr>
              <a:t>  2</a:t>
            </a:r>
            <a:r>
              <a:rPr lang="en-US" altLang="zh-CN" sz="2000" b="1">
                <a:latin typeface="宋体" panose="02010600030101010101" pitchFamily="2" charset="-122"/>
              </a:rPr>
              <a:t>W(When, Where)</a:t>
            </a:r>
            <a:r>
              <a:rPr lang="en-US" altLang="zh-CN" sz="2000">
                <a:latin typeface="宋体" panose="02010600030101010101" pitchFamily="2" charset="-122"/>
              </a:rPr>
              <a:t> </a:t>
            </a:r>
            <a:r>
              <a:rPr lang="zh-CN" altLang="en-US" sz="2000" dirty="0">
                <a:latin typeface="宋体" panose="02010600030101010101" pitchFamily="2" charset="-122"/>
              </a:rPr>
              <a:t>指问题“什么时候” 在“什么地点”发生。</a:t>
            </a:r>
            <a:endParaRPr lang="zh-CN" altLang="en-US" sz="2000" dirty="0">
              <a:latin typeface="宋体" panose="02010600030101010101" pitchFamily="2" charset="-122"/>
            </a:endParaRPr>
          </a:p>
          <a:p>
            <a:pPr>
              <a:lnSpc>
                <a:spcPct val="160000"/>
              </a:lnSpc>
              <a:buClr>
                <a:schemeClr val="hlink"/>
              </a:buClr>
              <a:buFont typeface="Wingdings" panose="05000000000000000000" pitchFamily="2" charset="2"/>
              <a:buChar char="v"/>
            </a:pPr>
            <a:r>
              <a:rPr lang="zh-CN" altLang="en-US" sz="2000" b="1" dirty="0">
                <a:latin typeface="宋体" panose="02010600030101010101" pitchFamily="2" charset="-122"/>
              </a:rPr>
              <a:t>  2</a:t>
            </a:r>
            <a:r>
              <a:rPr lang="en-US" altLang="zh-CN" sz="2000" b="1">
                <a:latin typeface="宋体" panose="02010600030101010101" pitchFamily="2" charset="-122"/>
              </a:rPr>
              <a:t>H</a:t>
            </a:r>
            <a:r>
              <a:rPr lang="zh-CN" altLang="en-US" sz="2000" dirty="0">
                <a:latin typeface="宋体" panose="02010600030101010101" pitchFamily="2" charset="-122"/>
              </a:rPr>
              <a:t>是指“怎样改进或解决”和“需要哪些资源”。需要指出的是虽然</a:t>
            </a:r>
            <a:endParaRPr lang="zh-CN" altLang="en-US" sz="2000" dirty="0">
              <a:latin typeface="宋体" panose="02010600030101010101" pitchFamily="2" charset="-122"/>
            </a:endParaRPr>
          </a:p>
          <a:p>
            <a:pPr>
              <a:lnSpc>
                <a:spcPct val="160000"/>
              </a:lnSpc>
              <a:buClr>
                <a:schemeClr val="hlink"/>
              </a:buClr>
              <a:buFont typeface="Wingdings" panose="05000000000000000000" pitchFamily="2" charset="2"/>
              <a:buNone/>
            </a:pPr>
            <a:r>
              <a:rPr lang="zh-CN" altLang="en-US" sz="2000" dirty="0">
                <a:latin typeface="宋体" panose="02010600030101010101" pitchFamily="2" charset="-122"/>
              </a:rPr>
              <a:t>    这种方法被称作5</a:t>
            </a:r>
            <a:r>
              <a:rPr lang="en-US" altLang="zh-CN" sz="2000">
                <a:latin typeface="宋体" panose="02010600030101010101" pitchFamily="2" charset="-122"/>
              </a:rPr>
              <a:t>Y，</a:t>
            </a:r>
            <a:r>
              <a:rPr lang="zh-CN" altLang="en-US" sz="2000" dirty="0">
                <a:solidFill>
                  <a:srgbClr val="FF3300"/>
                </a:solidFill>
                <a:latin typeface="宋体" panose="02010600030101010101" pitchFamily="2" charset="-122"/>
              </a:rPr>
              <a:t>实际上所问的为什么可以少于或者多于5个，</a:t>
            </a:r>
            <a:endParaRPr lang="zh-CN" altLang="en-US" sz="2000" dirty="0">
              <a:solidFill>
                <a:srgbClr val="FF3300"/>
              </a:solidFill>
              <a:latin typeface="宋体" panose="02010600030101010101" pitchFamily="2" charset="-122"/>
            </a:endParaRPr>
          </a:p>
          <a:p>
            <a:pPr>
              <a:lnSpc>
                <a:spcPct val="160000"/>
              </a:lnSpc>
              <a:buClr>
                <a:schemeClr val="hlink"/>
              </a:buClr>
              <a:buFont typeface="Wingdings" panose="05000000000000000000" pitchFamily="2" charset="2"/>
              <a:buNone/>
            </a:pPr>
            <a:r>
              <a:rPr lang="zh-CN" altLang="en-US" sz="2000" dirty="0">
                <a:solidFill>
                  <a:srgbClr val="FF3300"/>
                </a:solidFill>
                <a:latin typeface="宋体" panose="02010600030101010101" pitchFamily="2" charset="-122"/>
              </a:rPr>
              <a:t>    一个原则就是直到找到可能的根本原因为止。</a:t>
            </a:r>
            <a:endParaRPr lang="zh-CN" altLang="en-US" sz="2000" dirty="0">
              <a:solidFill>
                <a:srgbClr val="FF3300"/>
              </a:solidFill>
              <a:latin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05473"/>
          <p:cNvSpPr>
            <a:spLocks noGrp="1"/>
          </p:cNvSpPr>
          <p:nvPr>
            <p:ph type="title"/>
          </p:nvPr>
        </p:nvSpPr>
        <p:spPr>
          <a:xfrm>
            <a:off x="457200" y="952500"/>
            <a:ext cx="7793038" cy="577850"/>
          </a:xfrm>
          <a:ln/>
        </p:spPr>
        <p:txBody>
          <a:bodyPr anchor="ctr" anchorCtr="0"/>
          <a:p>
            <a:r>
              <a:rPr lang="zh-CN" altLang="en-US" sz="3600" b="1" dirty="0">
                <a:solidFill>
                  <a:schemeClr val="folHlink"/>
                </a:solidFill>
                <a:latin typeface="Arial" panose="020B0604020202020204" pitchFamily="34" charset="0"/>
                <a:ea typeface="隶书" panose="02010509060101010101" pitchFamily="49" charset="-122"/>
              </a:rPr>
              <a:t>为什么要用5</a:t>
            </a:r>
            <a:r>
              <a:rPr lang="en-US" altLang="zh-CN" sz="3600" b="1">
                <a:solidFill>
                  <a:schemeClr val="folHlink"/>
                </a:solidFill>
                <a:latin typeface="Arial" panose="020B0604020202020204" pitchFamily="34" charset="0"/>
                <a:ea typeface="隶书" panose="02010509060101010101" pitchFamily="49" charset="-122"/>
              </a:rPr>
              <a:t>Y-2W-2H</a:t>
            </a:r>
            <a:r>
              <a:rPr lang="zh-CN" altLang="en-US" sz="3600" b="1" dirty="0">
                <a:solidFill>
                  <a:schemeClr val="folHlink"/>
                </a:solidFill>
                <a:latin typeface="Arial" panose="020B0604020202020204" pitchFamily="34" charset="0"/>
                <a:ea typeface="隶书" panose="02010509060101010101" pitchFamily="49" charset="-122"/>
              </a:rPr>
              <a:t>分析法？</a:t>
            </a:r>
            <a:endParaRPr lang="zh-CN" altLang="en-US" sz="3600" b="1" dirty="0">
              <a:solidFill>
                <a:schemeClr val="folHlink"/>
              </a:solidFill>
              <a:latin typeface="Arial" panose="020B0604020202020204" pitchFamily="34" charset="0"/>
              <a:ea typeface="隶书" panose="02010509060101010101" pitchFamily="49" charset="-122"/>
            </a:endParaRPr>
          </a:p>
        </p:txBody>
      </p:sp>
      <p:sp>
        <p:nvSpPr>
          <p:cNvPr id="105475" name="文本占位符 105474"/>
          <p:cNvSpPr>
            <a:spLocks noGrp="1"/>
          </p:cNvSpPr>
          <p:nvPr>
            <p:ph type="body" idx="1"/>
          </p:nvPr>
        </p:nvSpPr>
        <p:spPr>
          <a:xfrm>
            <a:off x="533400" y="1905000"/>
            <a:ext cx="7772400" cy="1651000"/>
          </a:xfrm>
          <a:ln/>
        </p:spPr>
        <p:txBody>
          <a:bodyPr/>
          <a:p>
            <a:pPr>
              <a:lnSpc>
                <a:spcPct val="160000"/>
              </a:lnSpc>
              <a:buClr>
                <a:schemeClr val="hlink"/>
              </a:buClr>
              <a:buFont typeface="Wingdings" panose="05000000000000000000" pitchFamily="2" charset="2"/>
              <a:buChar char="v"/>
            </a:pPr>
            <a:r>
              <a:rPr lang="zh-CN" altLang="en-US" sz="1800" dirty="0">
                <a:latin typeface="宋体" panose="02010600030101010101" pitchFamily="2" charset="-122"/>
              </a:rPr>
              <a:t>  可以找到根本原因。根本原因是现有问题的起因，如果消除掉问题</a:t>
            </a:r>
            <a:endParaRPr lang="zh-CN" altLang="en-US" sz="1800" dirty="0">
              <a:latin typeface="宋体" panose="02010600030101010101" pitchFamily="2" charset="-122"/>
            </a:endParaRPr>
          </a:p>
          <a:p>
            <a:pPr>
              <a:lnSpc>
                <a:spcPct val="160000"/>
              </a:lnSpc>
              <a:buClr>
                <a:schemeClr val="hlink"/>
              </a:buClr>
              <a:buFont typeface="Wingdings" panose="05000000000000000000" pitchFamily="2" charset="2"/>
              <a:buNone/>
            </a:pPr>
            <a:r>
              <a:rPr lang="zh-CN" altLang="en-US" sz="1800" dirty="0">
                <a:latin typeface="宋体" panose="02010600030101010101" pitchFamily="2" charset="-122"/>
              </a:rPr>
              <a:t>     的这个根本原因，同样的问题就不会再次发生。</a:t>
            </a:r>
            <a:endParaRPr lang="zh-CN" altLang="en-US" sz="1800" dirty="0"/>
          </a:p>
          <a:p>
            <a:pPr>
              <a:lnSpc>
                <a:spcPct val="160000"/>
              </a:lnSpc>
              <a:buClr>
                <a:schemeClr val="hlink"/>
              </a:buClr>
              <a:buFont typeface="Wingdings" panose="05000000000000000000" pitchFamily="2" charset="2"/>
              <a:buChar char="v"/>
            </a:pPr>
            <a:r>
              <a:rPr lang="zh-CN" altLang="en-US" sz="1800" dirty="0">
                <a:latin typeface="宋体" panose="02010600030101010101" pitchFamily="2" charset="-122"/>
              </a:rPr>
              <a:t>  可以确认根本原因之间的关系</a:t>
            </a:r>
            <a:endParaRPr lang="zh-CN" altLang="en-US" sz="1800" dirty="0"/>
          </a:p>
          <a:p>
            <a:pPr>
              <a:lnSpc>
                <a:spcPct val="160000"/>
              </a:lnSpc>
              <a:buClr>
                <a:schemeClr val="hlink"/>
              </a:buClr>
              <a:buFont typeface="Wingdings" panose="05000000000000000000" pitchFamily="2" charset="2"/>
              <a:buChar char="v"/>
            </a:pPr>
            <a:r>
              <a:rPr lang="zh-CN" altLang="en-US" sz="1800" dirty="0">
                <a:solidFill>
                  <a:schemeClr val="folHlink"/>
                </a:solidFill>
                <a:latin typeface="宋体" panose="02010600030101010101" pitchFamily="2" charset="-122"/>
              </a:rPr>
              <a:t>  </a:t>
            </a:r>
            <a:r>
              <a:rPr lang="zh-CN" altLang="en-US" sz="1800" u="sng" dirty="0">
                <a:solidFill>
                  <a:schemeClr val="folHlink"/>
                </a:solidFill>
                <a:latin typeface="宋体" panose="02010600030101010101" pitchFamily="2" charset="-122"/>
              </a:rPr>
              <a:t>是一种简单的分析方法，</a:t>
            </a:r>
            <a:r>
              <a:rPr lang="zh-CN" altLang="en-US" sz="1800" u="sng" dirty="0">
                <a:solidFill>
                  <a:srgbClr val="FF3300"/>
                </a:solidFill>
                <a:latin typeface="宋体" panose="02010600030101010101" pitchFamily="2" charset="-122"/>
              </a:rPr>
              <a:t>不需要统计知识</a:t>
            </a:r>
            <a:r>
              <a:rPr lang="zh-CN" altLang="en-US" sz="1800" dirty="0">
                <a:latin typeface="宋体" panose="02010600030101010101" pitchFamily="2" charset="-122"/>
              </a:rPr>
              <a:t>。</a:t>
            </a:r>
            <a:endParaRPr lang="zh-CN"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07521"/>
          <p:cNvSpPr>
            <a:spLocks noGrp="1"/>
          </p:cNvSpPr>
          <p:nvPr>
            <p:ph type="title"/>
          </p:nvPr>
        </p:nvSpPr>
        <p:spPr>
          <a:xfrm>
            <a:off x="0" y="481013"/>
            <a:ext cx="3059113" cy="444500"/>
          </a:xfrm>
          <a:ln/>
        </p:spPr>
        <p:txBody>
          <a:bodyPr anchor="ctr" anchorCtr="0"/>
          <a:p>
            <a:r>
              <a:rPr lang="zh-CN" altLang="en-US" sz="2000" b="1">
                <a:solidFill>
                  <a:schemeClr val="folHlink"/>
                </a:solidFill>
                <a:latin typeface="Arial" panose="020B0604020202020204" pitchFamily="34" charset="0"/>
                <a:ea typeface="隶书" panose="02010509060101010101" pitchFamily="49" charset="-122"/>
              </a:rPr>
              <a:t>5</a:t>
            </a:r>
            <a:r>
              <a:rPr lang="en-US" altLang="zh-CN" sz="2000" b="1">
                <a:solidFill>
                  <a:schemeClr val="folHlink"/>
                </a:solidFill>
                <a:latin typeface="Arial" panose="020B0604020202020204" pitchFamily="34" charset="0"/>
                <a:ea typeface="隶书" panose="02010509060101010101" pitchFamily="49" charset="-122"/>
              </a:rPr>
              <a:t>Y-2W-2H</a:t>
            </a:r>
            <a:r>
              <a:rPr lang="zh-CN" altLang="en-US" sz="2000" b="1" dirty="0">
                <a:solidFill>
                  <a:schemeClr val="folHlink"/>
                </a:solidFill>
                <a:latin typeface="Arial" panose="020B0604020202020204" pitchFamily="34" charset="0"/>
                <a:ea typeface="隶书" panose="02010509060101010101" pitchFamily="49" charset="-122"/>
              </a:rPr>
              <a:t>分析流程</a:t>
            </a:r>
            <a:endParaRPr lang="zh-CN" altLang="en-US" sz="2000" b="1" dirty="0">
              <a:solidFill>
                <a:schemeClr val="folHlink"/>
              </a:solidFill>
              <a:latin typeface="Arial" panose="020B0604020202020204" pitchFamily="34" charset="0"/>
              <a:ea typeface="隶书" panose="02010509060101010101" pitchFamily="49" charset="-122"/>
            </a:endParaRPr>
          </a:p>
        </p:txBody>
      </p:sp>
      <p:sp>
        <p:nvSpPr>
          <p:cNvPr id="107523" name="矩形 107522"/>
          <p:cNvSpPr/>
          <p:nvPr/>
        </p:nvSpPr>
        <p:spPr>
          <a:xfrm>
            <a:off x="3190875" y="3590925"/>
            <a:ext cx="2533650" cy="320675"/>
          </a:xfrm>
          <a:prstGeom prst="rect">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实施永久性纠正方案</a:t>
            </a:r>
            <a:endParaRPr lang="zh-CN" altLang="en-US" sz="1200" dirty="0">
              <a:latin typeface="Times New Roman" panose="02020603050405020304" pitchFamily="18" charset="0"/>
            </a:endParaRPr>
          </a:p>
        </p:txBody>
      </p:sp>
      <p:sp>
        <p:nvSpPr>
          <p:cNvPr id="107524" name="流程图: 终止 107523"/>
          <p:cNvSpPr/>
          <p:nvPr/>
        </p:nvSpPr>
        <p:spPr>
          <a:xfrm>
            <a:off x="3822700" y="5202238"/>
            <a:ext cx="1549400" cy="322262"/>
          </a:xfrm>
          <a:prstGeom prst="flowChartTerminator">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结束</a:t>
            </a:r>
            <a:endParaRPr lang="zh-CN" altLang="en-US" sz="1200" dirty="0">
              <a:latin typeface="Times New Roman" panose="02020603050405020304" pitchFamily="18" charset="0"/>
            </a:endParaRPr>
          </a:p>
        </p:txBody>
      </p:sp>
      <p:sp>
        <p:nvSpPr>
          <p:cNvPr id="107525" name="矩形 107524"/>
          <p:cNvSpPr/>
          <p:nvPr/>
        </p:nvSpPr>
        <p:spPr>
          <a:xfrm>
            <a:off x="3471863" y="938213"/>
            <a:ext cx="2252662" cy="223837"/>
          </a:xfrm>
          <a:prstGeom prst="rect">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为什么问题发生</a:t>
            </a:r>
            <a:endParaRPr lang="zh-CN" altLang="en-US" sz="1200" dirty="0">
              <a:latin typeface="Times New Roman" panose="02020603050405020304" pitchFamily="18" charset="0"/>
            </a:endParaRPr>
          </a:p>
        </p:txBody>
      </p:sp>
      <p:sp>
        <p:nvSpPr>
          <p:cNvPr id="107526" name="矩形 107525"/>
          <p:cNvSpPr/>
          <p:nvPr/>
        </p:nvSpPr>
        <p:spPr>
          <a:xfrm>
            <a:off x="3471863" y="508000"/>
            <a:ext cx="2252662" cy="214313"/>
          </a:xfrm>
          <a:prstGeom prst="rect">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问题陈述</a:t>
            </a:r>
            <a:endParaRPr lang="zh-CN" altLang="en-US" sz="1200" dirty="0">
              <a:latin typeface="Times New Roman" panose="02020603050405020304" pitchFamily="18" charset="0"/>
            </a:endParaRPr>
          </a:p>
        </p:txBody>
      </p:sp>
      <p:sp>
        <p:nvSpPr>
          <p:cNvPr id="107527" name="直接连接符 107526"/>
          <p:cNvSpPr/>
          <p:nvPr/>
        </p:nvSpPr>
        <p:spPr>
          <a:xfrm flipV="1">
            <a:off x="7696200" y="1044575"/>
            <a:ext cx="0" cy="1300163"/>
          </a:xfrm>
          <a:prstGeom prst="line">
            <a:avLst/>
          </a:prstGeom>
          <a:ln w="9525" cap="flat" cmpd="sng">
            <a:solidFill>
              <a:srgbClr val="000000"/>
            </a:solidFill>
            <a:prstDash val="solid"/>
            <a:headEnd type="none" w="med" len="med"/>
            <a:tailEnd type="none" w="med" len="med"/>
          </a:ln>
        </p:spPr>
      </p:sp>
      <p:sp>
        <p:nvSpPr>
          <p:cNvPr id="107528" name="直接连接符 107527"/>
          <p:cNvSpPr/>
          <p:nvPr/>
        </p:nvSpPr>
        <p:spPr>
          <a:xfrm flipH="1">
            <a:off x="5724525" y="1044575"/>
            <a:ext cx="1971675" cy="0"/>
          </a:xfrm>
          <a:prstGeom prst="line">
            <a:avLst/>
          </a:prstGeom>
          <a:ln w="9525" cap="flat" cmpd="sng">
            <a:solidFill>
              <a:srgbClr val="000000"/>
            </a:solidFill>
            <a:prstDash val="solid"/>
            <a:headEnd type="none" w="med" len="med"/>
            <a:tailEnd type="triangle" w="med" len="med"/>
          </a:ln>
        </p:spPr>
      </p:sp>
      <p:sp>
        <p:nvSpPr>
          <p:cNvPr id="107529" name="直接连接符 107528"/>
          <p:cNvSpPr/>
          <p:nvPr/>
        </p:nvSpPr>
        <p:spPr>
          <a:xfrm>
            <a:off x="4598988" y="1163638"/>
            <a:ext cx="0" cy="214312"/>
          </a:xfrm>
          <a:prstGeom prst="line">
            <a:avLst/>
          </a:prstGeom>
          <a:ln w="9525" cap="flat" cmpd="sng">
            <a:solidFill>
              <a:srgbClr val="000000"/>
            </a:solidFill>
            <a:prstDash val="solid"/>
            <a:headEnd type="none" w="med" len="med"/>
            <a:tailEnd type="triangle" w="med" len="med"/>
          </a:ln>
        </p:spPr>
      </p:sp>
      <p:sp>
        <p:nvSpPr>
          <p:cNvPr id="107530" name="直接连接符 107529"/>
          <p:cNvSpPr/>
          <p:nvPr/>
        </p:nvSpPr>
        <p:spPr>
          <a:xfrm>
            <a:off x="4598988" y="722313"/>
            <a:ext cx="0" cy="215900"/>
          </a:xfrm>
          <a:prstGeom prst="line">
            <a:avLst/>
          </a:prstGeom>
          <a:ln w="9525" cap="flat" cmpd="sng">
            <a:solidFill>
              <a:srgbClr val="000000"/>
            </a:solidFill>
            <a:prstDash val="solid"/>
            <a:headEnd type="none" w="med" len="med"/>
            <a:tailEnd type="triangle" w="med" len="med"/>
          </a:ln>
        </p:spPr>
      </p:sp>
      <p:sp>
        <p:nvSpPr>
          <p:cNvPr id="107531" name="直接连接符 107530"/>
          <p:cNvSpPr/>
          <p:nvPr/>
        </p:nvSpPr>
        <p:spPr>
          <a:xfrm flipH="1">
            <a:off x="4584700" y="1806575"/>
            <a:ext cx="0" cy="258763"/>
          </a:xfrm>
          <a:prstGeom prst="line">
            <a:avLst/>
          </a:prstGeom>
          <a:ln w="9525" cap="flat" cmpd="sng">
            <a:solidFill>
              <a:srgbClr val="000000"/>
            </a:solidFill>
            <a:prstDash val="solid"/>
            <a:headEnd type="none" w="med" len="med"/>
            <a:tailEnd type="triangle" w="med" len="med"/>
          </a:ln>
        </p:spPr>
      </p:sp>
      <p:sp>
        <p:nvSpPr>
          <p:cNvPr id="107532" name="矩形 107531"/>
          <p:cNvSpPr/>
          <p:nvPr/>
        </p:nvSpPr>
        <p:spPr>
          <a:xfrm>
            <a:off x="3330575" y="2989263"/>
            <a:ext cx="2535238" cy="322262"/>
          </a:xfrm>
          <a:prstGeom prst="rect">
            <a:avLst/>
          </a:prstGeom>
          <a:noFill/>
          <a:ln w="9525" cap="flat" cmpd="sng">
            <a:solidFill>
              <a:srgbClr val="000000"/>
            </a:solidFill>
            <a:prstDash val="solid"/>
            <a:miter/>
            <a:headEnd type="none" w="med" len="med"/>
            <a:tailEnd type="none" w="med" len="med"/>
          </a:ln>
        </p:spPr>
        <p:txBody>
          <a:bodyPr/>
          <a:p>
            <a:pPr algn="ctr" eaLnBrk="0" hangingPunct="0"/>
            <a:r>
              <a:rPr lang="zh-CN" altLang="en-US" sz="1400" dirty="0">
                <a:latin typeface="Times New Roman" panose="02020603050405020304" pitchFamily="18" charset="0"/>
              </a:rPr>
              <a:t>实施临时措施</a:t>
            </a:r>
            <a:endParaRPr lang="zh-CN" altLang="en-US" sz="1400" dirty="0">
              <a:latin typeface="Times New Roman" panose="02020603050405020304" pitchFamily="18" charset="0"/>
            </a:endParaRPr>
          </a:p>
        </p:txBody>
      </p:sp>
      <p:sp>
        <p:nvSpPr>
          <p:cNvPr id="107533" name="椭圆 107532"/>
          <p:cNvSpPr/>
          <p:nvPr/>
        </p:nvSpPr>
        <p:spPr>
          <a:xfrm>
            <a:off x="5865813" y="1304925"/>
            <a:ext cx="1127125" cy="430213"/>
          </a:xfrm>
          <a:prstGeom prst="ellipse">
            <a:avLst/>
          </a:prstGeom>
          <a:noFill/>
          <a:ln w="9525">
            <a:noFill/>
          </a:ln>
        </p:spPr>
        <p:txBody>
          <a:bodyPr/>
          <a:p>
            <a:pPr eaLnBrk="0" hangingPunct="0"/>
            <a:endParaRPr lang="zh-CN" altLang="en-US" sz="1200" dirty="0">
              <a:latin typeface="Times New Roman" panose="02020603050405020304" pitchFamily="18" charset="0"/>
            </a:endParaRPr>
          </a:p>
        </p:txBody>
      </p:sp>
      <p:sp>
        <p:nvSpPr>
          <p:cNvPr id="107534" name="椭圆 107533"/>
          <p:cNvSpPr/>
          <p:nvPr/>
        </p:nvSpPr>
        <p:spPr>
          <a:xfrm>
            <a:off x="4879975" y="2665413"/>
            <a:ext cx="1127125" cy="323850"/>
          </a:xfrm>
          <a:prstGeom prst="ellipse">
            <a:avLst/>
          </a:prstGeom>
          <a:noFill/>
          <a:ln w="9525">
            <a:noFill/>
          </a:ln>
        </p:spPr>
        <p:txBody>
          <a:bodyPr/>
          <a:p>
            <a:pPr eaLnBrk="0" hangingPunct="0"/>
            <a:r>
              <a:rPr lang="zh-CN" altLang="en-US" sz="1200" dirty="0">
                <a:latin typeface="Times New Roman" panose="02020603050405020304" pitchFamily="18" charset="0"/>
              </a:rPr>
              <a:t>是</a:t>
            </a:r>
            <a:endParaRPr lang="zh-CN" altLang="en-US" sz="1200" dirty="0">
              <a:latin typeface="Times New Roman" panose="02020603050405020304" pitchFamily="18" charset="0"/>
            </a:endParaRPr>
          </a:p>
        </p:txBody>
      </p:sp>
      <p:sp>
        <p:nvSpPr>
          <p:cNvPr id="107535" name="流程图: 决策 107534"/>
          <p:cNvSpPr/>
          <p:nvPr/>
        </p:nvSpPr>
        <p:spPr>
          <a:xfrm>
            <a:off x="3024188" y="4235450"/>
            <a:ext cx="3097212" cy="644525"/>
          </a:xfrm>
          <a:prstGeom prst="flowChartDecision">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问题是否再次发生？</a:t>
            </a:r>
            <a:endParaRPr lang="zh-CN" altLang="en-US" sz="1200" dirty="0">
              <a:latin typeface="Times New Roman" panose="02020603050405020304" pitchFamily="18" charset="0"/>
            </a:endParaRPr>
          </a:p>
        </p:txBody>
      </p:sp>
      <p:sp>
        <p:nvSpPr>
          <p:cNvPr id="107536" name="直接连接符 107535"/>
          <p:cNvSpPr/>
          <p:nvPr/>
        </p:nvSpPr>
        <p:spPr>
          <a:xfrm flipH="1">
            <a:off x="1219200" y="4557713"/>
            <a:ext cx="1830388" cy="0"/>
          </a:xfrm>
          <a:prstGeom prst="line">
            <a:avLst/>
          </a:prstGeom>
          <a:ln w="9525" cap="flat" cmpd="sng">
            <a:solidFill>
              <a:srgbClr val="000000"/>
            </a:solidFill>
            <a:prstDash val="solid"/>
            <a:headEnd type="none" w="med" len="med"/>
            <a:tailEnd type="none" w="med" len="med"/>
          </a:ln>
        </p:spPr>
      </p:sp>
      <p:sp>
        <p:nvSpPr>
          <p:cNvPr id="107537" name="直接连接符 107536"/>
          <p:cNvSpPr/>
          <p:nvPr/>
        </p:nvSpPr>
        <p:spPr>
          <a:xfrm flipV="1">
            <a:off x="1219200" y="1044575"/>
            <a:ext cx="0" cy="3513138"/>
          </a:xfrm>
          <a:prstGeom prst="line">
            <a:avLst/>
          </a:prstGeom>
          <a:ln w="9525" cap="flat" cmpd="sng">
            <a:solidFill>
              <a:srgbClr val="000000"/>
            </a:solidFill>
            <a:prstDash val="solid"/>
            <a:headEnd type="none" w="med" len="med"/>
            <a:tailEnd type="none" w="med" len="med"/>
          </a:ln>
        </p:spPr>
      </p:sp>
      <p:sp>
        <p:nvSpPr>
          <p:cNvPr id="107538" name="直接连接符 107537"/>
          <p:cNvSpPr/>
          <p:nvPr/>
        </p:nvSpPr>
        <p:spPr>
          <a:xfrm>
            <a:off x="1219200" y="1044575"/>
            <a:ext cx="2252663" cy="0"/>
          </a:xfrm>
          <a:prstGeom prst="line">
            <a:avLst/>
          </a:prstGeom>
          <a:ln w="9525" cap="flat" cmpd="sng">
            <a:solidFill>
              <a:srgbClr val="000000"/>
            </a:solidFill>
            <a:prstDash val="solid"/>
            <a:headEnd type="none" w="med" len="med"/>
            <a:tailEnd type="triangle" w="med" len="med"/>
          </a:ln>
        </p:spPr>
      </p:sp>
      <p:sp>
        <p:nvSpPr>
          <p:cNvPr id="107539" name="直接连接符 107538"/>
          <p:cNvSpPr/>
          <p:nvPr/>
        </p:nvSpPr>
        <p:spPr>
          <a:xfrm>
            <a:off x="4584700" y="3322638"/>
            <a:ext cx="0" cy="250825"/>
          </a:xfrm>
          <a:prstGeom prst="line">
            <a:avLst/>
          </a:prstGeom>
          <a:ln w="9525" cap="flat" cmpd="sng">
            <a:solidFill>
              <a:srgbClr val="000000"/>
            </a:solidFill>
            <a:prstDash val="solid"/>
            <a:headEnd type="none" w="med" len="med"/>
            <a:tailEnd type="triangle" w="med" len="med"/>
          </a:ln>
        </p:spPr>
      </p:sp>
      <p:sp>
        <p:nvSpPr>
          <p:cNvPr id="107540" name="直接连接符 107539"/>
          <p:cNvSpPr/>
          <p:nvPr/>
        </p:nvSpPr>
        <p:spPr>
          <a:xfrm>
            <a:off x="4586288" y="3911600"/>
            <a:ext cx="0" cy="323850"/>
          </a:xfrm>
          <a:prstGeom prst="line">
            <a:avLst/>
          </a:prstGeom>
          <a:ln w="9525" cap="flat" cmpd="sng">
            <a:solidFill>
              <a:srgbClr val="000000"/>
            </a:solidFill>
            <a:prstDash val="solid"/>
            <a:headEnd type="none" w="med" len="med"/>
            <a:tailEnd type="triangle" w="med" len="med"/>
          </a:ln>
        </p:spPr>
      </p:sp>
      <p:sp>
        <p:nvSpPr>
          <p:cNvPr id="107541" name="椭圆 107540"/>
          <p:cNvSpPr/>
          <p:nvPr/>
        </p:nvSpPr>
        <p:spPr>
          <a:xfrm>
            <a:off x="4800600" y="4826000"/>
            <a:ext cx="703263" cy="322263"/>
          </a:xfrm>
          <a:prstGeom prst="ellipse">
            <a:avLst/>
          </a:prstGeom>
          <a:noFill/>
          <a:ln w="9525">
            <a:noFill/>
          </a:ln>
        </p:spPr>
        <p:txBody>
          <a:bodyPr/>
          <a:p>
            <a:pPr eaLnBrk="0" hangingPunct="0"/>
            <a:r>
              <a:rPr lang="zh-CN" altLang="en-US" sz="1200" dirty="0">
                <a:latin typeface="Times New Roman" panose="02020603050405020304" pitchFamily="18" charset="0"/>
              </a:rPr>
              <a:t>否</a:t>
            </a:r>
            <a:endParaRPr lang="zh-CN" altLang="en-US" sz="1200" dirty="0">
              <a:latin typeface="Times New Roman" panose="02020603050405020304" pitchFamily="18" charset="0"/>
            </a:endParaRPr>
          </a:p>
        </p:txBody>
      </p:sp>
      <p:sp>
        <p:nvSpPr>
          <p:cNvPr id="107542" name="流程图: 决策 107541"/>
          <p:cNvSpPr/>
          <p:nvPr/>
        </p:nvSpPr>
        <p:spPr>
          <a:xfrm>
            <a:off x="2819400" y="2032000"/>
            <a:ext cx="3519488" cy="644525"/>
          </a:xfrm>
          <a:prstGeom prst="flowChartDecision">
            <a:avLst/>
          </a:prstGeom>
          <a:noFill/>
          <a:ln w="9525" cap="flat" cmpd="sng">
            <a:solidFill>
              <a:srgbClr val="000000"/>
            </a:solidFill>
            <a:prstDash val="solid"/>
            <a:miter/>
            <a:headEnd type="none" w="med" len="med"/>
            <a:tailEnd type="none" w="med" len="med"/>
          </a:ln>
        </p:spPr>
        <p:txBody>
          <a:bodyPr/>
          <a:p>
            <a:pPr algn="ctr" eaLnBrk="0" hangingPunct="0"/>
            <a:r>
              <a:rPr lang="zh-CN" altLang="en-US" sz="1200" dirty="0">
                <a:latin typeface="Times New Roman" panose="02020603050405020304" pitchFamily="18" charset="0"/>
              </a:rPr>
              <a:t> 验证可能原因是否为真因？</a:t>
            </a:r>
            <a:endParaRPr lang="zh-CN" altLang="en-US" sz="1200" dirty="0">
              <a:latin typeface="Times New Roman" panose="02020603050405020304" pitchFamily="18" charset="0"/>
            </a:endParaRPr>
          </a:p>
        </p:txBody>
      </p:sp>
      <p:sp>
        <p:nvSpPr>
          <p:cNvPr id="107543" name="直接连接符 107542"/>
          <p:cNvSpPr/>
          <p:nvPr/>
        </p:nvSpPr>
        <p:spPr>
          <a:xfrm flipH="1">
            <a:off x="4584700" y="2665413"/>
            <a:ext cx="0" cy="323850"/>
          </a:xfrm>
          <a:prstGeom prst="line">
            <a:avLst/>
          </a:prstGeom>
          <a:ln w="9525" cap="flat" cmpd="sng">
            <a:solidFill>
              <a:srgbClr val="000000"/>
            </a:solidFill>
            <a:prstDash val="solid"/>
            <a:headEnd type="none" w="med" len="med"/>
            <a:tailEnd type="triangle" w="med" len="med"/>
          </a:ln>
        </p:spPr>
      </p:sp>
      <p:sp>
        <p:nvSpPr>
          <p:cNvPr id="107544" name="矩形 107543"/>
          <p:cNvSpPr/>
          <p:nvPr/>
        </p:nvSpPr>
        <p:spPr>
          <a:xfrm>
            <a:off x="3190875" y="1376363"/>
            <a:ext cx="2816225" cy="430212"/>
          </a:xfrm>
          <a:prstGeom prst="rect">
            <a:avLst/>
          </a:prstGeom>
          <a:noFill/>
          <a:ln w="9525" cap="flat" cmpd="sng">
            <a:solidFill>
              <a:srgbClr val="000000"/>
            </a:solidFill>
            <a:prstDash val="solid"/>
            <a:miter/>
            <a:headEnd type="none" w="med" len="med"/>
            <a:tailEnd type="none" w="med" len="med"/>
          </a:ln>
        </p:spPr>
        <p:txBody>
          <a:bodyPr/>
          <a:p>
            <a:pPr eaLnBrk="0" hangingPunct="0"/>
            <a:r>
              <a:rPr lang="zh-CN" altLang="en-US" sz="1200" dirty="0">
                <a:latin typeface="Times New Roman" panose="02020603050405020304" pitchFamily="18" charset="0"/>
              </a:rPr>
              <a:t>通过连续问5个“为什么”找到可能根本原因</a:t>
            </a:r>
            <a:endParaRPr lang="zh-CN" altLang="en-US" sz="1200" dirty="0">
              <a:latin typeface="Times New Roman" panose="02020603050405020304" pitchFamily="18" charset="0"/>
            </a:endParaRPr>
          </a:p>
        </p:txBody>
      </p:sp>
      <p:sp>
        <p:nvSpPr>
          <p:cNvPr id="107545" name="直接连接符 107544"/>
          <p:cNvSpPr/>
          <p:nvPr/>
        </p:nvSpPr>
        <p:spPr>
          <a:xfrm flipV="1">
            <a:off x="6248400" y="2349500"/>
            <a:ext cx="1447800" cy="0"/>
          </a:xfrm>
          <a:prstGeom prst="line">
            <a:avLst/>
          </a:prstGeom>
          <a:ln w="9525" cap="flat" cmpd="sng">
            <a:solidFill>
              <a:srgbClr val="000000"/>
            </a:solidFill>
            <a:prstDash val="solid"/>
            <a:headEnd type="none" w="med" len="med"/>
            <a:tailEnd type="none" w="med" len="med"/>
          </a:ln>
        </p:spPr>
      </p:sp>
      <p:sp>
        <p:nvSpPr>
          <p:cNvPr id="107546" name="椭圆 107545"/>
          <p:cNvSpPr/>
          <p:nvPr/>
        </p:nvSpPr>
        <p:spPr>
          <a:xfrm>
            <a:off x="1360488" y="4127500"/>
            <a:ext cx="1125537" cy="322263"/>
          </a:xfrm>
          <a:prstGeom prst="ellipse">
            <a:avLst/>
          </a:prstGeom>
          <a:noFill/>
          <a:ln w="9525">
            <a:noFill/>
          </a:ln>
        </p:spPr>
        <p:txBody>
          <a:bodyPr/>
          <a:p>
            <a:pPr eaLnBrk="0" hangingPunct="0"/>
            <a:r>
              <a:rPr lang="zh-CN" altLang="en-US" sz="1200" dirty="0">
                <a:latin typeface="Times New Roman" panose="02020603050405020304" pitchFamily="18" charset="0"/>
              </a:rPr>
              <a:t>是</a:t>
            </a:r>
            <a:endParaRPr lang="zh-CN" altLang="en-US" sz="1200" dirty="0">
              <a:latin typeface="Times New Roman" panose="02020603050405020304" pitchFamily="18" charset="0"/>
            </a:endParaRPr>
          </a:p>
        </p:txBody>
      </p:sp>
      <p:sp>
        <p:nvSpPr>
          <p:cNvPr id="107547" name="直接连接符 107546"/>
          <p:cNvSpPr/>
          <p:nvPr/>
        </p:nvSpPr>
        <p:spPr>
          <a:xfrm>
            <a:off x="4586288" y="4879975"/>
            <a:ext cx="0" cy="322263"/>
          </a:xfrm>
          <a:prstGeom prst="line">
            <a:avLst/>
          </a:prstGeom>
          <a:ln w="9525" cap="flat" cmpd="sng">
            <a:solidFill>
              <a:srgbClr val="000000"/>
            </a:solidFill>
            <a:prstDash val="solid"/>
            <a:headEnd type="none" w="med" len="med"/>
            <a:tailEnd type="triangle" w="med" len="med"/>
          </a:ln>
        </p:spPr>
      </p:sp>
      <p:sp>
        <p:nvSpPr>
          <p:cNvPr id="107548" name="椭圆 107547"/>
          <p:cNvSpPr/>
          <p:nvPr/>
        </p:nvSpPr>
        <p:spPr>
          <a:xfrm>
            <a:off x="6569075" y="1978025"/>
            <a:ext cx="704850" cy="322263"/>
          </a:xfrm>
          <a:prstGeom prst="ellipse">
            <a:avLst/>
          </a:prstGeom>
          <a:noFill/>
          <a:ln w="9525">
            <a:noFill/>
          </a:ln>
        </p:spPr>
        <p:txBody>
          <a:bodyPr/>
          <a:p>
            <a:pPr eaLnBrk="0" hangingPunct="0"/>
            <a:r>
              <a:rPr lang="zh-CN" altLang="en-US" sz="1200" dirty="0">
                <a:latin typeface="Times New Roman" panose="02020603050405020304" pitchFamily="18" charset="0"/>
              </a:rPr>
              <a:t>否</a:t>
            </a:r>
            <a:endParaRPr lang="zh-CN" altLang="en-US" sz="1200"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9570" name="组合 109569"/>
          <p:cNvGrpSpPr/>
          <p:nvPr/>
        </p:nvGrpSpPr>
        <p:grpSpPr>
          <a:xfrm>
            <a:off x="990600" y="698500"/>
            <a:ext cx="6705600" cy="4697413"/>
            <a:chOff x="624" y="720"/>
            <a:chExt cx="4224" cy="3359"/>
          </a:xfrm>
        </p:grpSpPr>
        <p:sp>
          <p:nvSpPr>
            <p:cNvPr id="109571" name="矩形 109570"/>
            <p:cNvSpPr/>
            <p:nvPr/>
          </p:nvSpPr>
          <p:spPr>
            <a:xfrm>
              <a:off x="624" y="744"/>
              <a:ext cx="1527" cy="215"/>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dirty="0">
                  <a:latin typeface="Times New Roman" panose="02020603050405020304" pitchFamily="18" charset="0"/>
                </a:rPr>
                <a:t>问题叙述</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p:txBody>
        </p:sp>
        <p:sp>
          <p:nvSpPr>
            <p:cNvPr id="109572" name="矩形 109571"/>
            <p:cNvSpPr/>
            <p:nvPr/>
          </p:nvSpPr>
          <p:spPr>
            <a:xfrm>
              <a:off x="2561" y="720"/>
              <a:ext cx="2239" cy="288"/>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latin typeface="Times New Roman" panose="02020603050405020304" pitchFamily="18" charset="0"/>
                </a:rPr>
                <a:t>2</a:t>
              </a:r>
              <a:r>
                <a:rPr lang="en-US" altLang="zh-CN" sz="1200" b="1">
                  <a:latin typeface="Times New Roman" panose="02020603050405020304" pitchFamily="18" charset="0"/>
                </a:rPr>
                <a:t>W </a:t>
              </a:r>
              <a:r>
                <a:rPr lang="en-US" altLang="zh-CN" sz="1200">
                  <a:latin typeface="Times New Roman" panose="02020603050405020304" pitchFamily="18" charset="0"/>
                </a:rPr>
                <a:t>：WHERE </a:t>
              </a:r>
              <a:r>
                <a:rPr lang="zh-CN" altLang="en-US" sz="1200" dirty="0">
                  <a:latin typeface="Times New Roman" panose="02020603050405020304" pitchFamily="18" charset="0"/>
                </a:rPr>
                <a:t>在哪儿发现？</a:t>
              </a:r>
              <a:endParaRPr lang="zh-CN" altLang="en-US" sz="1200" dirty="0">
                <a:latin typeface="Times New Roman" panose="02020603050405020304" pitchFamily="18" charset="0"/>
              </a:endParaRPr>
            </a:p>
            <a:p>
              <a:pPr eaLnBrk="0" hangingPunct="0"/>
              <a:r>
                <a:rPr lang="zh-CN" altLang="en-US" sz="1200" dirty="0">
                  <a:latin typeface="Times New Roman" panose="02020603050405020304" pitchFamily="18" charset="0"/>
                </a:rPr>
                <a:t>           </a:t>
              </a:r>
              <a:r>
                <a:rPr lang="en-US" altLang="zh-CN" sz="1200">
                  <a:latin typeface="Times New Roman" panose="02020603050405020304" pitchFamily="18" charset="0"/>
                </a:rPr>
                <a:t>WHEN </a:t>
              </a:r>
              <a:r>
                <a:rPr lang="zh-CN" altLang="en-US" sz="1200" dirty="0">
                  <a:latin typeface="Times New Roman" panose="02020603050405020304" pitchFamily="18" charset="0"/>
                </a:rPr>
                <a:t>什么时候发现？</a:t>
              </a:r>
              <a:endParaRPr lang="zh-CN" altLang="en-US" sz="1200" dirty="0">
                <a:latin typeface="Times New Roman" panose="02020603050405020304" pitchFamily="18" charset="0"/>
              </a:endParaRPr>
            </a:p>
            <a:p>
              <a:pPr eaLnBrk="0" hangingPunct="0"/>
              <a:endParaRPr lang="zh-CN" altLang="en-US" sz="1200" dirty="0">
                <a:latin typeface="Times New Roman" panose="02020603050405020304" pitchFamily="18" charset="0"/>
              </a:endParaRPr>
            </a:p>
          </p:txBody>
        </p:sp>
        <p:sp>
          <p:nvSpPr>
            <p:cNvPr id="109573" name="矩形 109572"/>
            <p:cNvSpPr/>
            <p:nvPr/>
          </p:nvSpPr>
          <p:spPr>
            <a:xfrm>
              <a:off x="624" y="1175"/>
              <a:ext cx="1374" cy="216"/>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100" b="1">
                  <a:latin typeface="Times New Roman" panose="02020603050405020304" pitchFamily="18" charset="0"/>
                </a:rPr>
                <a:t>1</a:t>
              </a:r>
              <a:r>
                <a:rPr lang="en-US" altLang="zh-CN" sz="1100" b="1">
                  <a:latin typeface="Times New Roman" panose="02020603050405020304" pitchFamily="18" charset="0"/>
                </a:rPr>
                <a:t>Y：</a:t>
              </a:r>
              <a:endParaRPr lang="en-US" altLang="zh-CN" sz="1200">
                <a:latin typeface="Times New Roman" panose="02020603050405020304" pitchFamily="18" charset="0"/>
              </a:endParaRPr>
            </a:p>
          </p:txBody>
        </p:sp>
        <p:sp>
          <p:nvSpPr>
            <p:cNvPr id="109574" name="矩形 109573"/>
            <p:cNvSpPr/>
            <p:nvPr/>
          </p:nvSpPr>
          <p:spPr>
            <a:xfrm>
              <a:off x="624" y="1606"/>
              <a:ext cx="2595" cy="218"/>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100" b="1">
                  <a:latin typeface="Times New Roman" panose="02020603050405020304" pitchFamily="18" charset="0"/>
                </a:rPr>
                <a:t>2</a:t>
              </a:r>
              <a:r>
                <a:rPr lang="en-US" altLang="zh-CN" sz="1100" b="1">
                  <a:latin typeface="Times New Roman" panose="02020603050405020304" pitchFamily="18" charset="0"/>
                </a:rPr>
                <a:t>Y ：</a:t>
              </a:r>
              <a:endParaRPr lang="en-US" altLang="zh-CN" sz="1200">
                <a:latin typeface="Times New Roman" panose="02020603050405020304" pitchFamily="18" charset="0"/>
              </a:endParaRPr>
            </a:p>
            <a:p>
              <a:pPr eaLnBrk="0" hangingPunct="0"/>
              <a:endParaRPr lang="zh-CN" altLang="en-US" sz="1100" b="1">
                <a:latin typeface="Times New Roman" panose="02020603050405020304" pitchFamily="18" charset="0"/>
              </a:endParaRPr>
            </a:p>
          </p:txBody>
        </p:sp>
        <p:sp>
          <p:nvSpPr>
            <p:cNvPr id="109575" name="矩形 109574"/>
            <p:cNvSpPr/>
            <p:nvPr/>
          </p:nvSpPr>
          <p:spPr>
            <a:xfrm>
              <a:off x="624" y="2048"/>
              <a:ext cx="2392" cy="214"/>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100" b="1">
                  <a:latin typeface="Times New Roman" panose="02020603050405020304" pitchFamily="18" charset="0"/>
                </a:rPr>
                <a:t>3</a:t>
              </a:r>
              <a:r>
                <a:rPr lang="en-US" altLang="zh-CN" sz="1100" b="1">
                  <a:latin typeface="Times New Roman" panose="02020603050405020304" pitchFamily="18" charset="0"/>
                </a:rPr>
                <a:t>Y：</a:t>
              </a:r>
              <a:endParaRPr lang="en-US" altLang="zh-CN" sz="1200" b="1">
                <a:latin typeface="Times New Roman" panose="02020603050405020304" pitchFamily="18" charset="0"/>
              </a:endParaRPr>
            </a:p>
          </p:txBody>
        </p:sp>
        <p:sp>
          <p:nvSpPr>
            <p:cNvPr id="109576" name="矩形 109575"/>
            <p:cNvSpPr/>
            <p:nvPr/>
          </p:nvSpPr>
          <p:spPr>
            <a:xfrm>
              <a:off x="624" y="2496"/>
              <a:ext cx="2901" cy="245"/>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100" b="1">
                  <a:latin typeface="Times New Roman" panose="02020603050405020304" pitchFamily="18" charset="0"/>
                </a:rPr>
                <a:t>4</a:t>
              </a:r>
              <a:r>
                <a:rPr lang="en-US" altLang="zh-CN" sz="1100" b="1">
                  <a:latin typeface="Times New Roman" panose="02020603050405020304" pitchFamily="18" charset="0"/>
                </a:rPr>
                <a:t>Y</a:t>
              </a:r>
              <a:endParaRPr lang="en-US" altLang="zh-CN" sz="1200">
                <a:latin typeface="Times New Roman" panose="02020603050405020304" pitchFamily="18" charset="0"/>
              </a:endParaRPr>
            </a:p>
          </p:txBody>
        </p:sp>
        <p:sp>
          <p:nvSpPr>
            <p:cNvPr id="109577" name="矩形 109576"/>
            <p:cNvSpPr/>
            <p:nvPr/>
          </p:nvSpPr>
          <p:spPr>
            <a:xfrm>
              <a:off x="624" y="2968"/>
              <a:ext cx="2494" cy="216"/>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a:latin typeface="Times New Roman" panose="02020603050405020304" pitchFamily="18" charset="0"/>
                </a:rPr>
                <a:t>5</a:t>
              </a:r>
              <a:r>
                <a:rPr lang="en-US" altLang="zh-CN" sz="1200">
                  <a:latin typeface="Times New Roman" panose="02020603050405020304" pitchFamily="18" charset="0"/>
                </a:rPr>
                <a:t>Y</a:t>
              </a:r>
              <a:endParaRPr lang="en-US" altLang="zh-CN" sz="1200">
                <a:latin typeface="Times New Roman" panose="02020603050405020304" pitchFamily="18" charset="0"/>
              </a:endParaRPr>
            </a:p>
          </p:txBody>
        </p:sp>
        <p:sp>
          <p:nvSpPr>
            <p:cNvPr id="109578" name="矩形 109577"/>
            <p:cNvSpPr/>
            <p:nvPr/>
          </p:nvSpPr>
          <p:spPr>
            <a:xfrm>
              <a:off x="624" y="3408"/>
              <a:ext cx="2392" cy="240"/>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solidFill>
                    <a:schemeClr val="folHlink"/>
                  </a:solidFill>
                  <a:latin typeface="Times New Roman" panose="02020603050405020304" pitchFamily="18" charset="0"/>
                </a:rPr>
                <a:t>1</a:t>
              </a:r>
              <a:r>
                <a:rPr lang="en-US" altLang="zh-CN" sz="1200" b="1">
                  <a:solidFill>
                    <a:schemeClr val="folHlink"/>
                  </a:solidFill>
                  <a:latin typeface="Times New Roman" panose="02020603050405020304" pitchFamily="18" charset="0"/>
                </a:rPr>
                <a:t>H（</a:t>
              </a:r>
              <a:r>
                <a:rPr lang="zh-CN" altLang="en-US" sz="1200" b="1" dirty="0">
                  <a:solidFill>
                    <a:schemeClr val="folHlink"/>
                  </a:solidFill>
                  <a:latin typeface="Times New Roman" panose="02020603050405020304" pitchFamily="18" charset="0"/>
                </a:rPr>
                <a:t>对策）</a:t>
              </a:r>
              <a:r>
                <a:rPr lang="zh-CN" altLang="en-US" sz="1200" b="1" dirty="0">
                  <a:latin typeface="Times New Roman" panose="02020603050405020304" pitchFamily="18" charset="0"/>
                </a:rPr>
                <a:t>临时措施及长期纠正书面方案</a:t>
              </a:r>
              <a:endParaRPr lang="zh-CN" altLang="en-US" sz="1200" dirty="0">
                <a:latin typeface="Times New Roman" panose="02020603050405020304" pitchFamily="18" charset="0"/>
              </a:endParaRPr>
            </a:p>
          </p:txBody>
        </p:sp>
        <p:sp>
          <p:nvSpPr>
            <p:cNvPr id="109579" name="矩形 109578"/>
            <p:cNvSpPr/>
            <p:nvPr/>
          </p:nvSpPr>
          <p:spPr>
            <a:xfrm>
              <a:off x="3372" y="3408"/>
              <a:ext cx="1476" cy="240"/>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solidFill>
                    <a:schemeClr val="folHlink"/>
                  </a:solidFill>
                  <a:latin typeface="Times New Roman" panose="02020603050405020304" pitchFamily="18" charset="0"/>
                </a:rPr>
                <a:t>2</a:t>
              </a:r>
              <a:r>
                <a:rPr lang="en-US" altLang="zh-CN" sz="1200" b="1">
                  <a:solidFill>
                    <a:schemeClr val="folHlink"/>
                  </a:solidFill>
                  <a:latin typeface="Times New Roman" panose="02020603050405020304" pitchFamily="18" charset="0"/>
                </a:rPr>
                <a:t>H（</a:t>
              </a:r>
              <a:r>
                <a:rPr lang="zh-CN" altLang="en-US" sz="1200" b="1" dirty="0">
                  <a:solidFill>
                    <a:schemeClr val="folHlink"/>
                  </a:solidFill>
                  <a:latin typeface="Times New Roman" panose="02020603050405020304" pitchFamily="18" charset="0"/>
                </a:rPr>
                <a:t>所需资源）</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a:p>
              <a:pPr eaLnBrk="0" hangingPunct="0">
                <a:buFont typeface="Symbol" panose="05050102010706020507" pitchFamily="18" charset="2"/>
              </a:pPr>
              <a:endParaRPr lang="zh-CN" altLang="en-US" sz="1200" dirty="0">
                <a:latin typeface="Times New Roman" panose="02020603050405020304" pitchFamily="18" charset="0"/>
              </a:endParaRPr>
            </a:p>
          </p:txBody>
        </p:sp>
        <p:sp>
          <p:nvSpPr>
            <p:cNvPr id="109580" name="下箭头 109579"/>
            <p:cNvSpPr/>
            <p:nvPr/>
          </p:nvSpPr>
          <p:spPr>
            <a:xfrm>
              <a:off x="1286" y="959"/>
              <a:ext cx="101" cy="216"/>
            </a:xfrm>
            <a:prstGeom prst="downArrow">
              <a:avLst>
                <a:gd name="adj1" fmla="val 50000"/>
                <a:gd name="adj2" fmla="val 53465"/>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1" name="下箭头 109580"/>
            <p:cNvSpPr/>
            <p:nvPr/>
          </p:nvSpPr>
          <p:spPr>
            <a:xfrm>
              <a:off x="1286" y="1391"/>
              <a:ext cx="101" cy="215"/>
            </a:xfrm>
            <a:prstGeom prst="downArrow">
              <a:avLst>
                <a:gd name="adj1" fmla="val 50000"/>
                <a:gd name="adj2" fmla="val 53217"/>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2" name="下箭头 109581"/>
            <p:cNvSpPr/>
            <p:nvPr/>
          </p:nvSpPr>
          <p:spPr>
            <a:xfrm>
              <a:off x="1296" y="1824"/>
              <a:ext cx="101" cy="215"/>
            </a:xfrm>
            <a:prstGeom prst="downArrow">
              <a:avLst>
                <a:gd name="adj1" fmla="val 50000"/>
                <a:gd name="adj2" fmla="val 53217"/>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3" name="下箭头 109582"/>
            <p:cNvSpPr/>
            <p:nvPr/>
          </p:nvSpPr>
          <p:spPr>
            <a:xfrm>
              <a:off x="1296" y="2272"/>
              <a:ext cx="101" cy="216"/>
            </a:xfrm>
            <a:prstGeom prst="downArrow">
              <a:avLst>
                <a:gd name="adj1" fmla="val 50000"/>
                <a:gd name="adj2" fmla="val 53465"/>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4" name="下箭头 109583"/>
            <p:cNvSpPr/>
            <p:nvPr/>
          </p:nvSpPr>
          <p:spPr>
            <a:xfrm>
              <a:off x="1286" y="2744"/>
              <a:ext cx="101" cy="215"/>
            </a:xfrm>
            <a:prstGeom prst="downArrow">
              <a:avLst>
                <a:gd name="adj1" fmla="val 50000"/>
                <a:gd name="adj2" fmla="val 53217"/>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5" name="下箭头 109584"/>
            <p:cNvSpPr/>
            <p:nvPr/>
          </p:nvSpPr>
          <p:spPr>
            <a:xfrm>
              <a:off x="1286" y="3184"/>
              <a:ext cx="101" cy="215"/>
            </a:xfrm>
            <a:prstGeom prst="downArrow">
              <a:avLst>
                <a:gd name="adj1" fmla="val 50000"/>
                <a:gd name="adj2" fmla="val 53217"/>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09586" name="左箭头 109585"/>
            <p:cNvSpPr/>
            <p:nvPr/>
          </p:nvSpPr>
          <p:spPr>
            <a:xfrm>
              <a:off x="2151" y="816"/>
              <a:ext cx="407" cy="119"/>
            </a:xfrm>
            <a:prstGeom prst="leftArrow">
              <a:avLst>
                <a:gd name="adj1" fmla="val 50000"/>
                <a:gd name="adj2" fmla="val 85504"/>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09587" name="左箭头 109586"/>
            <p:cNvSpPr/>
            <p:nvPr/>
          </p:nvSpPr>
          <p:spPr>
            <a:xfrm>
              <a:off x="3024" y="3488"/>
              <a:ext cx="356" cy="102"/>
            </a:xfrm>
            <a:prstGeom prst="leftArrow">
              <a:avLst>
                <a:gd name="adj1" fmla="val 50000"/>
                <a:gd name="adj2" fmla="val 87254"/>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09588" name="矩形 109587"/>
            <p:cNvSpPr/>
            <p:nvPr/>
          </p:nvSpPr>
          <p:spPr>
            <a:xfrm>
              <a:off x="624" y="3864"/>
              <a:ext cx="4224" cy="215"/>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dirty="0">
                  <a:latin typeface="Times New Roman" panose="02020603050405020304" pitchFamily="18" charset="0"/>
                </a:rPr>
                <a:t>对策结果确认</a:t>
              </a:r>
              <a:r>
                <a:rPr lang="zh-CN" altLang="en-US" sz="1200" dirty="0">
                  <a:latin typeface="Times New Roman" panose="02020603050405020304" pitchFamily="18" charset="0"/>
                </a:rPr>
                <a:t>：在90天内重复发生了吗?       </a:t>
              </a:r>
              <a:r>
                <a:rPr lang="zh-CN" altLang="en-US" sz="1200" b="1" dirty="0">
                  <a:latin typeface="Times New Roman" panose="02020603050405020304" pitchFamily="18" charset="0"/>
                </a:rPr>
                <a:t>确认日期</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p:txBody>
        </p:sp>
        <p:sp>
          <p:nvSpPr>
            <p:cNvPr id="109589" name="下箭头 109588"/>
            <p:cNvSpPr/>
            <p:nvPr/>
          </p:nvSpPr>
          <p:spPr>
            <a:xfrm>
              <a:off x="1296" y="3648"/>
              <a:ext cx="101" cy="216"/>
            </a:xfrm>
            <a:prstGeom prst="downArrow">
              <a:avLst>
                <a:gd name="adj1" fmla="val 50000"/>
                <a:gd name="adj2" fmla="val 53465"/>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grpSp>
      <p:sp>
        <p:nvSpPr>
          <p:cNvPr id="109590" name="矩形 109589"/>
          <p:cNvSpPr/>
          <p:nvPr/>
        </p:nvSpPr>
        <p:spPr>
          <a:xfrm>
            <a:off x="6011863" y="1344613"/>
            <a:ext cx="2909887" cy="571500"/>
          </a:xfrm>
          <a:prstGeom prst="rect">
            <a:avLst/>
          </a:prstGeom>
          <a:noFill/>
          <a:ln w="9525">
            <a:noFill/>
          </a:ln>
        </p:spPr>
        <p:txBody>
          <a:bodyPr anchor="b" anchorCtr="0"/>
          <a:p>
            <a:r>
              <a:rPr lang="zh-CN" altLang="en-US" sz="2000" b="1">
                <a:solidFill>
                  <a:schemeClr val="folHlink"/>
                </a:solidFill>
                <a:latin typeface="Arial" panose="020B0604020202020204" pitchFamily="34" charset="0"/>
                <a:ea typeface="隶书" panose="02010509060101010101" pitchFamily="49" charset="-122"/>
              </a:rPr>
              <a:t>5</a:t>
            </a:r>
            <a:r>
              <a:rPr lang="en-US" altLang="zh-CN" sz="2000" b="1">
                <a:solidFill>
                  <a:schemeClr val="folHlink"/>
                </a:solidFill>
                <a:latin typeface="Arial" panose="020B0604020202020204" pitchFamily="34" charset="0"/>
                <a:ea typeface="隶书" panose="02010509060101010101" pitchFamily="49" charset="-122"/>
              </a:rPr>
              <a:t>Y-2W-2H</a:t>
            </a:r>
            <a:r>
              <a:rPr lang="zh-CN" altLang="en-US" sz="2000" b="1" dirty="0">
                <a:solidFill>
                  <a:schemeClr val="folHlink"/>
                </a:solidFill>
                <a:latin typeface="Arial" panose="020B0604020202020204" pitchFamily="34" charset="0"/>
                <a:ea typeface="隶书" panose="02010509060101010101" pitchFamily="49" charset="-122"/>
              </a:rPr>
              <a:t>分析步骤</a:t>
            </a:r>
            <a:endParaRPr lang="zh-CN" altLang="en-US" sz="2000" b="1" dirty="0">
              <a:solidFill>
                <a:schemeClr val="folHlink"/>
              </a:solidFill>
              <a:latin typeface="Arial" panose="020B0604020202020204" pitchFamily="34" charset="0"/>
              <a:ea typeface="隶书" panose="020105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标题 111617"/>
          <p:cNvSpPr>
            <a:spLocks noGrp="1"/>
          </p:cNvSpPr>
          <p:nvPr>
            <p:ph type="ctrTitle"/>
          </p:nvPr>
        </p:nvSpPr>
        <p:spPr>
          <a:xfrm>
            <a:off x="1524000" y="2603500"/>
            <a:ext cx="6629400" cy="571500"/>
          </a:xfrm>
          <a:ln/>
        </p:spPr>
        <p:txBody>
          <a:bodyPr vert="horz" wrap="square" lIns="91440" tIns="45720" rIns="91440" bIns="45720" anchor="b" anchorCtr="0"/>
          <a:p>
            <a:pPr>
              <a:buClrTx/>
              <a:buSzTx/>
              <a:buFontTx/>
            </a:pPr>
            <a:br>
              <a:rPr lang="zh-CN" altLang="en-US" sz="3600" b="1" dirty="0">
                <a:latin typeface="Arial" panose="020B0604020202020204" pitchFamily="34" charset="0"/>
                <a:ea typeface="隶书" panose="02010509060101010101" pitchFamily="49" charset="-122"/>
              </a:rPr>
            </a:br>
            <a:br>
              <a:rPr lang="zh-CN" altLang="en-US" sz="3600" b="1" dirty="0">
                <a:latin typeface="Arial" panose="020B0604020202020204" pitchFamily="34" charset="0"/>
                <a:ea typeface="隶书" panose="02010509060101010101" pitchFamily="49" charset="-122"/>
              </a:rPr>
            </a:br>
            <a:r>
              <a:rPr lang="zh-CN" altLang="en-US" sz="3600" b="1" dirty="0">
                <a:latin typeface="Arial" panose="020B0604020202020204" pitchFamily="34" charset="0"/>
                <a:ea typeface="隶书" panose="02010509060101010101" pitchFamily="49" charset="-122"/>
              </a:rPr>
              <a:t>总装车间</a:t>
            </a:r>
            <a:r>
              <a:rPr lang="en-US" altLang="zh-CN" sz="3600" b="1">
                <a:latin typeface="Arial" panose="020B0604020202020204" pitchFamily="34" charset="0"/>
                <a:ea typeface="隶书" panose="02010509060101010101" pitchFamily="49" charset="-122"/>
              </a:rPr>
              <a:t>CH</a:t>
            </a:r>
            <a:r>
              <a:rPr lang="zh-CN" altLang="en-US" sz="3600" b="1" dirty="0">
                <a:latin typeface="Arial" panose="020B0604020202020204" pitchFamily="34" charset="0"/>
                <a:ea typeface="隶书" panose="02010509060101010101" pitchFamily="49" charset="-122"/>
              </a:rPr>
              <a:t>车车门内饰板漏水</a:t>
            </a:r>
            <a:endParaRPr lang="zh-CN" altLang="en-US" sz="3600" dirty="0">
              <a:latin typeface="Arial" panose="020B0604020202020204" pitchFamily="34" charset="0"/>
              <a:ea typeface="隶书" panose="02010509060101010101" pitchFamily="49" charset="-122"/>
            </a:endParaRPr>
          </a:p>
        </p:txBody>
      </p:sp>
      <p:sp>
        <p:nvSpPr>
          <p:cNvPr id="111619" name="文本框 111618"/>
          <p:cNvSpPr txBox="1"/>
          <p:nvPr/>
        </p:nvSpPr>
        <p:spPr>
          <a:xfrm>
            <a:off x="838200" y="1143000"/>
            <a:ext cx="3581400" cy="534988"/>
          </a:xfrm>
          <a:prstGeom prst="rect">
            <a:avLst/>
          </a:prstGeom>
          <a:noFill/>
          <a:ln w="9525">
            <a:noFill/>
          </a:ln>
        </p:spPr>
        <p:txBody>
          <a:bodyPr>
            <a:spAutoFit/>
          </a:bodyPr>
          <a:p>
            <a:pPr>
              <a:spcBef>
                <a:spcPct val="50000"/>
              </a:spcBef>
            </a:pPr>
            <a:r>
              <a:rPr lang="zh-CN" altLang="en-US" sz="3600" b="1">
                <a:solidFill>
                  <a:schemeClr val="folHlink"/>
                </a:solidFill>
                <a:latin typeface="Arial" panose="020B0604020202020204" pitchFamily="34" charset="0"/>
                <a:ea typeface="隶书" panose="02010509060101010101" pitchFamily="49" charset="-122"/>
              </a:rPr>
              <a:t>5</a:t>
            </a:r>
            <a:r>
              <a:rPr lang="en-US" altLang="zh-CN" sz="3600" b="1">
                <a:solidFill>
                  <a:schemeClr val="folHlink"/>
                </a:solidFill>
                <a:latin typeface="Arial" panose="020B0604020202020204" pitchFamily="34" charset="0"/>
                <a:ea typeface="隶书" panose="02010509060101010101" pitchFamily="49" charset="-122"/>
              </a:rPr>
              <a:t>Y-2W-2H</a:t>
            </a:r>
            <a:r>
              <a:rPr lang="zh-CN" altLang="en-US" sz="3600" b="1" dirty="0">
                <a:solidFill>
                  <a:schemeClr val="folHlink"/>
                </a:solidFill>
                <a:latin typeface="Arial" panose="020B0604020202020204" pitchFamily="34" charset="0"/>
                <a:ea typeface="隶书" panose="02010509060101010101" pitchFamily="49" charset="-122"/>
              </a:rPr>
              <a:t>案例</a:t>
            </a:r>
            <a:endParaRPr lang="zh-CN" altLang="en-US" sz="3600" b="1" dirty="0">
              <a:solidFill>
                <a:schemeClr val="folHlink"/>
              </a:solidFill>
              <a:latin typeface="Arial" panose="020B0604020202020204" pitchFamily="34" charset="0"/>
              <a:ea typeface="隶书" panose="020105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3666" name="组合 113665"/>
          <p:cNvGrpSpPr/>
          <p:nvPr/>
        </p:nvGrpSpPr>
        <p:grpSpPr>
          <a:xfrm>
            <a:off x="914400" y="571500"/>
            <a:ext cx="7277100" cy="4870450"/>
            <a:chOff x="576" y="432"/>
            <a:chExt cx="4584" cy="3682"/>
          </a:xfrm>
        </p:grpSpPr>
        <p:sp>
          <p:nvSpPr>
            <p:cNvPr id="113667" name="矩形 113666"/>
            <p:cNvSpPr/>
            <p:nvPr/>
          </p:nvSpPr>
          <p:spPr>
            <a:xfrm>
              <a:off x="576" y="432"/>
              <a:ext cx="1579" cy="153"/>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dirty="0">
                  <a:latin typeface="Times New Roman" panose="02020603050405020304" pitchFamily="18" charset="0"/>
                </a:rPr>
                <a:t>问题叙述</a:t>
              </a:r>
              <a:r>
                <a:rPr lang="zh-CN" altLang="en-US" sz="1200" dirty="0">
                  <a:latin typeface="Times New Roman" panose="02020603050405020304" pitchFamily="18" charset="0"/>
                </a:rPr>
                <a:t>：</a:t>
              </a:r>
              <a:r>
                <a:rPr lang="en-US" altLang="zh-CN" sz="1200">
                  <a:latin typeface="Times New Roman" panose="02020603050405020304" pitchFamily="18" charset="0"/>
                </a:rPr>
                <a:t>CH</a:t>
              </a:r>
              <a:r>
                <a:rPr lang="zh-CN" altLang="en-US" sz="1200" dirty="0">
                  <a:latin typeface="Times New Roman" panose="02020603050405020304" pitchFamily="18" charset="0"/>
                </a:rPr>
                <a:t>车门内饰板漏水</a:t>
              </a:r>
              <a:endParaRPr lang="zh-CN" altLang="en-US" sz="1200" dirty="0">
                <a:latin typeface="Times New Roman" panose="02020603050405020304" pitchFamily="18" charset="0"/>
              </a:endParaRPr>
            </a:p>
          </p:txBody>
        </p:sp>
        <p:sp>
          <p:nvSpPr>
            <p:cNvPr id="113668" name="矩形 113667"/>
            <p:cNvSpPr/>
            <p:nvPr/>
          </p:nvSpPr>
          <p:spPr>
            <a:xfrm>
              <a:off x="2576" y="443"/>
              <a:ext cx="2315" cy="305"/>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latin typeface="Times New Roman" panose="02020603050405020304" pitchFamily="18" charset="0"/>
                </a:rPr>
                <a:t>2</a:t>
              </a:r>
              <a:r>
                <a:rPr lang="en-US" altLang="zh-CN" sz="1200" b="1">
                  <a:latin typeface="Times New Roman" panose="02020603050405020304" pitchFamily="18" charset="0"/>
                </a:rPr>
                <a:t>W </a:t>
              </a:r>
              <a:r>
                <a:rPr lang="en-US" altLang="zh-CN" sz="1200">
                  <a:latin typeface="Times New Roman" panose="02020603050405020304" pitchFamily="18" charset="0"/>
                </a:rPr>
                <a:t>：WHERE </a:t>
              </a:r>
              <a:r>
                <a:rPr lang="zh-CN" altLang="en-US" sz="1200" dirty="0">
                  <a:latin typeface="Times New Roman" panose="02020603050405020304" pitchFamily="18" charset="0"/>
                </a:rPr>
                <a:t>在哪儿发现？    总装淋雨检测线           </a:t>
              </a:r>
              <a:endParaRPr lang="zh-CN" altLang="en-US" sz="1200" dirty="0">
                <a:latin typeface="Times New Roman" panose="02020603050405020304" pitchFamily="18" charset="0"/>
              </a:endParaRPr>
            </a:p>
            <a:p>
              <a:pPr eaLnBrk="0" hangingPunct="0"/>
              <a:r>
                <a:rPr lang="zh-CN" altLang="en-US" sz="1200" dirty="0">
                  <a:latin typeface="Times New Roman" panose="02020603050405020304" pitchFamily="18" charset="0"/>
                </a:rPr>
                <a:t>           </a:t>
              </a:r>
              <a:r>
                <a:rPr lang="en-US" altLang="zh-CN" sz="1200">
                  <a:latin typeface="Times New Roman" panose="02020603050405020304" pitchFamily="18" charset="0"/>
                </a:rPr>
                <a:t>WHEN </a:t>
              </a:r>
              <a:r>
                <a:rPr lang="zh-CN" altLang="en-US" sz="1200" dirty="0">
                  <a:latin typeface="Times New Roman" panose="02020603050405020304" pitchFamily="18" charset="0"/>
                </a:rPr>
                <a:t>什么时候发现？  从投产之初开始   </a:t>
              </a:r>
              <a:endParaRPr lang="zh-CN" altLang="en-US" sz="1200" dirty="0">
                <a:latin typeface="Times New Roman" panose="02020603050405020304" pitchFamily="18" charset="0"/>
              </a:endParaRPr>
            </a:p>
            <a:p>
              <a:pPr eaLnBrk="0" hangingPunct="0"/>
              <a:endParaRPr lang="zh-CN" altLang="en-US" sz="1200" dirty="0">
                <a:latin typeface="Times New Roman" panose="02020603050405020304" pitchFamily="18" charset="0"/>
              </a:endParaRPr>
            </a:p>
          </p:txBody>
        </p:sp>
        <p:sp>
          <p:nvSpPr>
            <p:cNvPr id="113669" name="矩形 113668"/>
            <p:cNvSpPr/>
            <p:nvPr/>
          </p:nvSpPr>
          <p:spPr>
            <a:xfrm>
              <a:off x="576" y="817"/>
              <a:ext cx="1421" cy="176"/>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a:latin typeface="Times New Roman" panose="02020603050405020304" pitchFamily="18" charset="0"/>
                </a:rPr>
                <a:t>1</a:t>
              </a:r>
              <a:r>
                <a:rPr lang="en-US" altLang="zh-CN" sz="1200" b="1">
                  <a:latin typeface="Times New Roman" panose="02020603050405020304" pitchFamily="18" charset="0"/>
                </a:rPr>
                <a:t>Y：</a:t>
              </a:r>
              <a:r>
                <a:rPr lang="zh-CN" altLang="en-US" sz="1200" b="1" dirty="0">
                  <a:latin typeface="Times New Roman" panose="02020603050405020304" pitchFamily="18" charset="0"/>
                </a:rPr>
                <a:t>为什么</a:t>
              </a:r>
              <a:r>
                <a:rPr lang="zh-CN" altLang="en-US" sz="1200" dirty="0">
                  <a:latin typeface="Times New Roman" panose="02020603050405020304" pitchFamily="18" charset="0"/>
                </a:rPr>
                <a:t>车门内饰板漏水？</a:t>
              </a:r>
              <a:endParaRPr lang="zh-CN" altLang="en-US" sz="1200" dirty="0">
                <a:latin typeface="Times New Roman" panose="02020603050405020304" pitchFamily="18" charset="0"/>
              </a:endParaRPr>
            </a:p>
          </p:txBody>
        </p:sp>
        <p:sp>
          <p:nvSpPr>
            <p:cNvPr id="113670" name="矩形 113669"/>
            <p:cNvSpPr/>
            <p:nvPr/>
          </p:nvSpPr>
          <p:spPr>
            <a:xfrm>
              <a:off x="576" y="1222"/>
              <a:ext cx="2684" cy="274"/>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dirty="0">
                  <a:latin typeface="Times New Roman" panose="02020603050405020304" pitchFamily="18" charset="0"/>
                </a:rPr>
                <a:t>因为车门内饰板胶条与钣金不密合</a:t>
              </a:r>
              <a:endParaRPr lang="zh-CN" altLang="en-US" sz="1200" dirty="0">
                <a:latin typeface="Times New Roman" panose="02020603050405020304" pitchFamily="18" charset="0"/>
              </a:endParaRPr>
            </a:p>
            <a:p>
              <a:pPr eaLnBrk="0" hangingPunct="0"/>
              <a:r>
                <a:rPr lang="zh-CN" altLang="en-US" sz="1200" b="1" dirty="0">
                  <a:latin typeface="Times New Roman" panose="02020603050405020304" pitchFamily="18" charset="0"/>
                </a:rPr>
                <a:t>2</a:t>
              </a:r>
              <a:r>
                <a:rPr lang="en-US" altLang="zh-CN" sz="1200" b="1">
                  <a:latin typeface="Times New Roman" panose="02020603050405020304" pitchFamily="18" charset="0"/>
                </a:rPr>
                <a:t>Y ：</a:t>
              </a:r>
              <a:r>
                <a:rPr lang="zh-CN" altLang="en-US" sz="1200" b="1" dirty="0">
                  <a:latin typeface="Times New Roman" panose="02020603050405020304" pitchFamily="18" charset="0"/>
                </a:rPr>
                <a:t>为什么</a:t>
              </a:r>
              <a:r>
                <a:rPr lang="zh-CN" altLang="en-US" sz="1200" dirty="0">
                  <a:latin typeface="Times New Roman" panose="02020603050405020304" pitchFamily="18" charset="0"/>
                </a:rPr>
                <a:t>车门内饰板胶条与钣金不密合？</a:t>
              </a:r>
              <a:endParaRPr lang="zh-CN" altLang="en-US" sz="1200" dirty="0">
                <a:latin typeface="Times New Roman" panose="02020603050405020304" pitchFamily="18" charset="0"/>
              </a:endParaRPr>
            </a:p>
            <a:p>
              <a:pPr eaLnBrk="0" hangingPunct="0"/>
              <a:endParaRPr lang="zh-CN" altLang="en-US" sz="1200" b="1" dirty="0">
                <a:latin typeface="Times New Roman" panose="02020603050405020304" pitchFamily="18" charset="0"/>
              </a:endParaRPr>
            </a:p>
          </p:txBody>
        </p:sp>
        <p:sp>
          <p:nvSpPr>
            <p:cNvPr id="113671" name="矩形 113670"/>
            <p:cNvSpPr/>
            <p:nvPr/>
          </p:nvSpPr>
          <p:spPr>
            <a:xfrm>
              <a:off x="576" y="1730"/>
              <a:ext cx="2473" cy="316"/>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dirty="0">
                  <a:latin typeface="Times New Roman" panose="02020603050405020304" pitchFamily="18" charset="0"/>
                </a:rPr>
                <a:t>因为车门内饰板防水胶条不容易紧固于钣金表面</a:t>
              </a:r>
              <a:endParaRPr lang="zh-CN" altLang="en-US" sz="1200" dirty="0">
                <a:latin typeface="Times New Roman" panose="02020603050405020304" pitchFamily="18" charset="0"/>
              </a:endParaRPr>
            </a:p>
            <a:p>
              <a:pPr eaLnBrk="0" hangingPunct="0"/>
              <a:r>
                <a:rPr lang="zh-CN" altLang="en-US" sz="1200" b="1" dirty="0">
                  <a:latin typeface="Times New Roman" panose="02020603050405020304" pitchFamily="18" charset="0"/>
                </a:rPr>
                <a:t>3</a:t>
              </a:r>
              <a:r>
                <a:rPr lang="en-US" altLang="zh-CN" sz="1200" b="1">
                  <a:latin typeface="Times New Roman" panose="02020603050405020304" pitchFamily="18" charset="0"/>
                </a:rPr>
                <a:t>Y： </a:t>
              </a:r>
              <a:r>
                <a:rPr lang="zh-CN" altLang="en-US" sz="1200" b="1" dirty="0">
                  <a:latin typeface="Times New Roman" panose="02020603050405020304" pitchFamily="18" charset="0"/>
                </a:rPr>
                <a:t>为什么</a:t>
              </a:r>
              <a:r>
                <a:rPr lang="zh-CN" altLang="en-US" sz="1200" dirty="0">
                  <a:latin typeface="Times New Roman" panose="02020603050405020304" pitchFamily="18" charset="0"/>
                </a:rPr>
                <a:t>内饰板防水胶条不容易紧固于钣金表面？</a:t>
              </a:r>
              <a:endParaRPr lang="zh-CN" altLang="en-US" sz="1200" b="1" dirty="0">
                <a:latin typeface="Times New Roman" panose="02020603050405020304" pitchFamily="18" charset="0"/>
              </a:endParaRPr>
            </a:p>
          </p:txBody>
        </p:sp>
        <p:sp>
          <p:nvSpPr>
            <p:cNvPr id="113672" name="矩形 113671"/>
            <p:cNvSpPr/>
            <p:nvPr/>
          </p:nvSpPr>
          <p:spPr>
            <a:xfrm>
              <a:off x="576" y="2284"/>
              <a:ext cx="3168" cy="293"/>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dirty="0">
                  <a:latin typeface="Times New Roman" panose="02020603050405020304" pitchFamily="18" charset="0"/>
                </a:rPr>
                <a:t>因为钣金表面的形状无法被肉眼看到是否被车门内饰胶条压紧</a:t>
              </a:r>
              <a:endParaRPr lang="zh-CN" altLang="en-US" sz="1200" dirty="0">
                <a:latin typeface="Times New Roman" panose="02020603050405020304" pitchFamily="18" charset="0"/>
              </a:endParaRPr>
            </a:p>
            <a:p>
              <a:pPr eaLnBrk="0" hangingPunct="0"/>
              <a:r>
                <a:rPr lang="zh-CN" altLang="en-US" sz="1200" dirty="0">
                  <a:latin typeface="Times New Roman" panose="02020603050405020304" pitchFamily="18" charset="0"/>
                </a:rPr>
                <a:t> </a:t>
              </a:r>
              <a:r>
                <a:rPr lang="zh-CN" altLang="en-US" sz="1200" b="1" dirty="0">
                  <a:latin typeface="Times New Roman" panose="02020603050405020304" pitchFamily="18" charset="0"/>
                </a:rPr>
                <a:t>4</a:t>
              </a:r>
              <a:r>
                <a:rPr lang="en-US" altLang="zh-CN" sz="1200" b="1">
                  <a:latin typeface="Times New Roman" panose="02020603050405020304" pitchFamily="18" charset="0"/>
                </a:rPr>
                <a:t>Y </a:t>
              </a:r>
              <a:r>
                <a:rPr lang="zh-CN" altLang="en-US" sz="1200" b="1" dirty="0">
                  <a:latin typeface="Times New Roman" panose="02020603050405020304" pitchFamily="18" charset="0"/>
                </a:rPr>
                <a:t>为什么</a:t>
              </a:r>
              <a:r>
                <a:rPr lang="zh-CN" altLang="en-US" sz="1200" dirty="0">
                  <a:latin typeface="Times New Roman" panose="02020603050405020304" pitchFamily="18" charset="0"/>
                </a:rPr>
                <a:t>钣金表面的形状无法被肉眼看到是否被车门内饰胶条压紧？</a:t>
              </a:r>
              <a:endParaRPr lang="zh-CN" altLang="en-US" sz="1200" dirty="0">
                <a:latin typeface="Times New Roman" panose="02020603050405020304" pitchFamily="18" charset="0"/>
              </a:endParaRPr>
            </a:p>
          </p:txBody>
        </p:sp>
        <p:sp>
          <p:nvSpPr>
            <p:cNvPr id="113673" name="矩形 113672"/>
            <p:cNvSpPr/>
            <p:nvPr/>
          </p:nvSpPr>
          <p:spPr>
            <a:xfrm>
              <a:off x="576" y="2819"/>
              <a:ext cx="2579" cy="162"/>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dirty="0">
                  <a:latin typeface="Times New Roman" panose="02020603050405020304" pitchFamily="18" charset="0"/>
                </a:rPr>
                <a:t>可能根本原因</a:t>
              </a:r>
              <a:r>
                <a:rPr lang="zh-CN" altLang="en-US" sz="1200" dirty="0">
                  <a:latin typeface="Times New Roman" panose="02020603050405020304" pitchFamily="18" charset="0"/>
                </a:rPr>
                <a:t>：因为防水胶条贴于不透明的胶膜上</a:t>
              </a:r>
              <a:endParaRPr lang="zh-CN" altLang="en-US" sz="1200" dirty="0">
                <a:latin typeface="Times New Roman" panose="02020603050405020304" pitchFamily="18" charset="0"/>
              </a:endParaRPr>
            </a:p>
          </p:txBody>
        </p:sp>
        <p:sp>
          <p:nvSpPr>
            <p:cNvPr id="113674" name="矩形 113673"/>
            <p:cNvSpPr/>
            <p:nvPr/>
          </p:nvSpPr>
          <p:spPr>
            <a:xfrm>
              <a:off x="576" y="3218"/>
              <a:ext cx="2592" cy="516"/>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solidFill>
                    <a:schemeClr val="folHlink"/>
                  </a:solidFill>
                  <a:latin typeface="Times New Roman" panose="02020603050405020304" pitchFamily="18" charset="0"/>
                </a:rPr>
                <a:t>1</a:t>
              </a:r>
              <a:r>
                <a:rPr lang="en-US" altLang="zh-CN" sz="1200" b="1">
                  <a:solidFill>
                    <a:schemeClr val="folHlink"/>
                  </a:solidFill>
                  <a:latin typeface="Times New Roman" panose="02020603050405020304" pitchFamily="18" charset="0"/>
                </a:rPr>
                <a:t>H（</a:t>
              </a:r>
              <a:r>
                <a:rPr lang="zh-CN" altLang="en-US" sz="1200" b="1" dirty="0">
                  <a:solidFill>
                    <a:schemeClr val="folHlink"/>
                  </a:solidFill>
                  <a:latin typeface="Times New Roman" panose="02020603050405020304" pitchFamily="18" charset="0"/>
                </a:rPr>
                <a:t>对策）</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a:p>
              <a:pPr eaLnBrk="0" hangingPunct="0">
                <a:buFont typeface="Symbol" panose="05050102010706020507" pitchFamily="18" charset="2"/>
                <a:buChar char="·"/>
              </a:pPr>
              <a:r>
                <a:rPr lang="zh-CN" altLang="en-US" sz="1200" dirty="0">
                  <a:latin typeface="Times New Roman" panose="02020603050405020304" pitchFamily="18" charset="0"/>
                </a:rPr>
                <a:t>在贴胶条前对胶膜进行预热（使其易粘贴）。</a:t>
              </a:r>
              <a:endParaRPr lang="zh-CN" altLang="en-US" sz="1200" dirty="0">
                <a:latin typeface="Times New Roman" panose="02020603050405020304" pitchFamily="18" charset="0"/>
              </a:endParaRPr>
            </a:p>
            <a:p>
              <a:pPr eaLnBrk="0" hangingPunct="0">
                <a:buFont typeface="Symbol" panose="05050102010706020507" pitchFamily="18" charset="2"/>
                <a:buChar char="·"/>
              </a:pPr>
              <a:r>
                <a:rPr lang="zh-CN" altLang="en-US" sz="1200" dirty="0">
                  <a:latin typeface="Times New Roman" panose="02020603050405020304" pitchFamily="18" charset="0"/>
                </a:rPr>
                <a:t>采取一滚轮手动工具，便于作业者对胶条加压使起粘牢。</a:t>
              </a:r>
              <a:endParaRPr lang="zh-CN" altLang="en-US" sz="1200" dirty="0">
                <a:latin typeface="Times New Roman" panose="02020603050405020304" pitchFamily="18" charset="0"/>
              </a:endParaRPr>
            </a:p>
            <a:p>
              <a:pPr eaLnBrk="0" hangingPunct="0">
                <a:buFont typeface="Symbol" panose="05050102010706020507" pitchFamily="18" charset="2"/>
                <a:buChar char="·"/>
              </a:pPr>
              <a:r>
                <a:rPr lang="zh-CN" altLang="en-US" sz="1200" dirty="0">
                  <a:latin typeface="Times New Roman" panose="02020603050405020304" pitchFamily="18" charset="0"/>
                </a:rPr>
                <a:t>于容易漏水处加上蛇盘胶（增添特殊防水胶条）</a:t>
              </a:r>
              <a:endParaRPr lang="zh-CN" altLang="en-US" sz="1200" dirty="0">
                <a:latin typeface="Times New Roman" panose="02020603050405020304" pitchFamily="18" charset="0"/>
              </a:endParaRPr>
            </a:p>
            <a:p>
              <a:pPr eaLnBrk="0" hangingPunct="0"/>
              <a:endParaRPr lang="zh-CN" altLang="en-US" sz="1200" dirty="0">
                <a:latin typeface="Times New Roman" panose="02020603050405020304" pitchFamily="18" charset="0"/>
              </a:endParaRPr>
            </a:p>
          </p:txBody>
        </p:sp>
        <p:sp>
          <p:nvSpPr>
            <p:cNvPr id="113675" name="矩形 113674"/>
            <p:cNvSpPr/>
            <p:nvPr/>
          </p:nvSpPr>
          <p:spPr>
            <a:xfrm>
              <a:off x="3538" y="3286"/>
              <a:ext cx="1622" cy="420"/>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hangingPunct="0"/>
              <a:r>
                <a:rPr lang="zh-CN" altLang="en-US" sz="1200" b="1">
                  <a:solidFill>
                    <a:schemeClr val="folHlink"/>
                  </a:solidFill>
                  <a:latin typeface="Times New Roman" panose="02020603050405020304" pitchFamily="18" charset="0"/>
                </a:rPr>
                <a:t>2</a:t>
              </a:r>
              <a:r>
                <a:rPr lang="en-US" altLang="zh-CN" sz="1200" b="1">
                  <a:solidFill>
                    <a:schemeClr val="folHlink"/>
                  </a:solidFill>
                  <a:latin typeface="Times New Roman" panose="02020603050405020304" pitchFamily="18" charset="0"/>
                </a:rPr>
                <a:t>H（</a:t>
              </a:r>
              <a:r>
                <a:rPr lang="zh-CN" altLang="en-US" sz="1200" b="1" dirty="0">
                  <a:solidFill>
                    <a:schemeClr val="folHlink"/>
                  </a:solidFill>
                  <a:latin typeface="Times New Roman" panose="02020603050405020304" pitchFamily="18" charset="0"/>
                </a:rPr>
                <a:t>所需资源）</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a:p>
              <a:pPr eaLnBrk="0" hangingPunct="0">
                <a:buFont typeface="Symbol" panose="05050102010706020507" pitchFamily="18" charset="2"/>
                <a:buChar char="·"/>
              </a:pPr>
              <a:r>
                <a:rPr lang="zh-CN" altLang="en-US" sz="1200" dirty="0">
                  <a:latin typeface="Times New Roman" panose="02020603050405020304" pitchFamily="18" charset="0"/>
                </a:rPr>
                <a:t>购买预热用的工具、滚轮、蛇盘胶</a:t>
              </a:r>
              <a:endParaRPr lang="zh-CN" altLang="en-US" sz="1200" dirty="0">
                <a:latin typeface="Times New Roman" panose="02020603050405020304" pitchFamily="18" charset="0"/>
              </a:endParaRPr>
            </a:p>
            <a:p>
              <a:pPr eaLnBrk="0" hangingPunct="0">
                <a:buFont typeface="Symbol" panose="05050102010706020507" pitchFamily="18" charset="2"/>
                <a:buChar char="·"/>
              </a:pPr>
              <a:r>
                <a:rPr lang="zh-CN" altLang="en-US" sz="1200" dirty="0">
                  <a:latin typeface="Times New Roman" panose="02020603050405020304" pitchFamily="18" charset="0"/>
                </a:rPr>
                <a:t>人员培训</a:t>
              </a:r>
              <a:endParaRPr lang="zh-CN" altLang="en-US" sz="1200" dirty="0">
                <a:latin typeface="Times New Roman" panose="02020603050405020304" pitchFamily="18" charset="0"/>
              </a:endParaRPr>
            </a:p>
          </p:txBody>
        </p:sp>
        <p:sp>
          <p:nvSpPr>
            <p:cNvPr id="113676" name="下箭头 113675"/>
            <p:cNvSpPr/>
            <p:nvPr/>
          </p:nvSpPr>
          <p:spPr>
            <a:xfrm>
              <a:off x="1260" y="585"/>
              <a:ext cx="105" cy="230"/>
            </a:xfrm>
            <a:prstGeom prst="downArrow">
              <a:avLst>
                <a:gd name="adj1" fmla="val 50000"/>
                <a:gd name="adj2" fmla="val 54761"/>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77" name="下箭头 113676"/>
            <p:cNvSpPr/>
            <p:nvPr/>
          </p:nvSpPr>
          <p:spPr>
            <a:xfrm>
              <a:off x="1260" y="993"/>
              <a:ext cx="105" cy="230"/>
            </a:xfrm>
            <a:prstGeom prst="downArrow">
              <a:avLst>
                <a:gd name="adj1" fmla="val 50000"/>
                <a:gd name="adj2" fmla="val 54761"/>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78" name="下箭头 113677"/>
            <p:cNvSpPr/>
            <p:nvPr/>
          </p:nvSpPr>
          <p:spPr>
            <a:xfrm>
              <a:off x="1260" y="1494"/>
              <a:ext cx="105" cy="231"/>
            </a:xfrm>
            <a:prstGeom prst="downArrow">
              <a:avLst>
                <a:gd name="adj1" fmla="val 50000"/>
                <a:gd name="adj2" fmla="val 55000"/>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79" name="下箭头 113678"/>
            <p:cNvSpPr/>
            <p:nvPr/>
          </p:nvSpPr>
          <p:spPr>
            <a:xfrm>
              <a:off x="1260" y="2046"/>
              <a:ext cx="105" cy="230"/>
            </a:xfrm>
            <a:prstGeom prst="downArrow">
              <a:avLst>
                <a:gd name="adj1" fmla="val 50000"/>
                <a:gd name="adj2" fmla="val 54761"/>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80" name="下箭头 113679"/>
            <p:cNvSpPr/>
            <p:nvPr/>
          </p:nvSpPr>
          <p:spPr>
            <a:xfrm>
              <a:off x="1260" y="2581"/>
              <a:ext cx="105" cy="230"/>
            </a:xfrm>
            <a:prstGeom prst="downArrow">
              <a:avLst>
                <a:gd name="adj1" fmla="val 50000"/>
                <a:gd name="adj2" fmla="val 54761"/>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81" name="下箭头 113680"/>
            <p:cNvSpPr/>
            <p:nvPr/>
          </p:nvSpPr>
          <p:spPr>
            <a:xfrm>
              <a:off x="1260" y="2980"/>
              <a:ext cx="105" cy="232"/>
            </a:xfrm>
            <a:prstGeom prst="downArrow">
              <a:avLst>
                <a:gd name="adj1" fmla="val 50000"/>
                <a:gd name="adj2" fmla="val 55238"/>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sp>
          <p:nvSpPr>
            <p:cNvPr id="113682" name="左箭头 113681"/>
            <p:cNvSpPr/>
            <p:nvPr/>
          </p:nvSpPr>
          <p:spPr>
            <a:xfrm>
              <a:off x="2155" y="484"/>
              <a:ext cx="421" cy="128"/>
            </a:xfrm>
            <a:prstGeom prst="leftArrow">
              <a:avLst>
                <a:gd name="adj1" fmla="val 50000"/>
                <a:gd name="adj2" fmla="val 82226"/>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3683" name="左箭头 113682"/>
            <p:cNvSpPr/>
            <p:nvPr/>
          </p:nvSpPr>
          <p:spPr>
            <a:xfrm>
              <a:off x="3168" y="3448"/>
              <a:ext cx="369" cy="108"/>
            </a:xfrm>
            <a:prstGeom prst="leftArrow">
              <a:avLst>
                <a:gd name="adj1" fmla="val 50000"/>
                <a:gd name="adj2" fmla="val 85416"/>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3684" name="矩形 113683"/>
            <p:cNvSpPr/>
            <p:nvPr/>
          </p:nvSpPr>
          <p:spPr>
            <a:xfrm>
              <a:off x="576" y="3959"/>
              <a:ext cx="4368" cy="155"/>
            </a:xfrm>
            <a:prstGeom prst="rect">
              <a:avLst/>
            </a:prstGeom>
            <a:solidFill>
              <a:srgbClr val="FFFFFF"/>
            </a:solidFill>
            <a:ln w="12700" cap="flat" cmpd="sng">
              <a:solidFill>
                <a:srgbClr val="000000"/>
              </a:solidFill>
              <a:prstDash val="solid"/>
              <a:miter/>
              <a:headEnd type="none" w="med" len="med"/>
              <a:tailEnd type="none" w="med" len="med"/>
            </a:ln>
          </p:spPr>
          <p:txBody>
            <a:bodyPr/>
            <a:p>
              <a:pPr eaLnBrk="0" hangingPunct="0"/>
              <a:r>
                <a:rPr lang="zh-CN" altLang="en-US" sz="1200" b="1" dirty="0">
                  <a:latin typeface="Times New Roman" panose="02020603050405020304" pitchFamily="18" charset="0"/>
                </a:rPr>
                <a:t>对策结果确认</a:t>
              </a:r>
              <a:r>
                <a:rPr lang="zh-CN" altLang="en-US" sz="1200" dirty="0">
                  <a:latin typeface="Times New Roman" panose="02020603050405020304" pitchFamily="18" charset="0"/>
                </a:rPr>
                <a:t>：在</a:t>
              </a:r>
              <a:r>
                <a:rPr lang="zh-CN" altLang="en-US" sz="1200" dirty="0">
                  <a:solidFill>
                    <a:srgbClr val="FF66FF"/>
                  </a:solidFill>
                  <a:latin typeface="Times New Roman" panose="02020603050405020304" pitchFamily="18" charset="0"/>
                </a:rPr>
                <a:t>90天</a:t>
              </a:r>
              <a:r>
                <a:rPr lang="zh-CN" altLang="en-US" sz="1200" dirty="0">
                  <a:latin typeface="Times New Roman" panose="02020603050405020304" pitchFamily="18" charset="0"/>
                </a:rPr>
                <a:t>内</a:t>
              </a:r>
              <a:r>
                <a:rPr lang="en-US" altLang="zh-CN" sz="1200">
                  <a:latin typeface="Times New Roman" panose="02020603050405020304" pitchFamily="18" charset="0"/>
                </a:rPr>
                <a:t>CH</a:t>
              </a:r>
              <a:r>
                <a:rPr lang="zh-CN" altLang="en-US" sz="1200" dirty="0">
                  <a:latin typeface="Times New Roman" panose="02020603050405020304" pitchFamily="18" charset="0"/>
                </a:rPr>
                <a:t>车门内饰板漏水现象没有重复发生。       </a:t>
              </a:r>
              <a:r>
                <a:rPr lang="zh-CN" altLang="en-US" sz="1200" b="1" dirty="0">
                  <a:latin typeface="Times New Roman" panose="02020603050405020304" pitchFamily="18" charset="0"/>
                </a:rPr>
                <a:t>确认日期</a:t>
              </a:r>
              <a:r>
                <a:rPr lang="zh-CN" altLang="en-US" sz="1200" dirty="0">
                  <a:latin typeface="Times New Roman" panose="02020603050405020304" pitchFamily="18" charset="0"/>
                </a:rPr>
                <a:t>：</a:t>
              </a:r>
              <a:endParaRPr lang="zh-CN" altLang="en-US" sz="1200" dirty="0">
                <a:latin typeface="Times New Roman" panose="02020603050405020304" pitchFamily="18" charset="0"/>
              </a:endParaRPr>
            </a:p>
          </p:txBody>
        </p:sp>
        <p:sp>
          <p:nvSpPr>
            <p:cNvPr id="113685" name="下箭头 113684"/>
            <p:cNvSpPr/>
            <p:nvPr/>
          </p:nvSpPr>
          <p:spPr>
            <a:xfrm>
              <a:off x="1260" y="3736"/>
              <a:ext cx="105" cy="231"/>
            </a:xfrm>
            <a:prstGeom prst="downArrow">
              <a:avLst>
                <a:gd name="adj1" fmla="val 50000"/>
                <a:gd name="adj2" fmla="val 55000"/>
              </a:avLst>
            </a:prstGeom>
            <a:solidFill>
              <a:srgbClr val="C0C0C0"/>
            </a:solidFill>
            <a:ln w="9525" cap="flat" cmpd="sng">
              <a:solidFill>
                <a:srgbClr val="000000"/>
              </a:solidFill>
              <a:prstDash val="solid"/>
              <a:miter/>
              <a:headEnd type="none" w="med" len="med"/>
              <a:tailEnd type="none" w="med" len="med"/>
            </a:ln>
          </p:spPr>
          <p:txBody>
            <a:bodyPr/>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矩形 115713"/>
          <p:cNvSpPr/>
          <p:nvPr/>
        </p:nvSpPr>
        <p:spPr>
          <a:xfrm>
            <a:off x="457200" y="762000"/>
            <a:ext cx="6172200" cy="444500"/>
          </a:xfrm>
          <a:prstGeom prst="rect">
            <a:avLst/>
          </a:prstGeom>
          <a:noFill/>
          <a:ln w="9525">
            <a:noFill/>
          </a:ln>
        </p:spPr>
        <p:txBody>
          <a:bodyPr anchor="b" anchorCtr="0"/>
          <a:p>
            <a:r>
              <a:rPr lang="zh-CN" altLang="en-US" sz="3600" b="1" dirty="0">
                <a:solidFill>
                  <a:schemeClr val="folHlink"/>
                </a:solidFill>
                <a:latin typeface="Arial" panose="020B0604020202020204" pitchFamily="34" charset="0"/>
                <a:ea typeface="隶书" panose="02010509060101010101" pitchFamily="49" charset="-122"/>
              </a:rPr>
              <a:t>活动方法之三：快速转换</a:t>
            </a:r>
            <a:endParaRPr lang="zh-CN" altLang="en-US" sz="3600" b="1" dirty="0">
              <a:solidFill>
                <a:schemeClr val="folHlink"/>
              </a:solidFill>
              <a:latin typeface="Arial" panose="020B0604020202020204" pitchFamily="34" charset="0"/>
              <a:ea typeface="隶书" panose="02010509060101010101" pitchFamily="49" charset="-122"/>
            </a:endParaRPr>
          </a:p>
        </p:txBody>
      </p:sp>
      <p:sp>
        <p:nvSpPr>
          <p:cNvPr id="115715" name="矩形 115714"/>
          <p:cNvSpPr/>
          <p:nvPr/>
        </p:nvSpPr>
        <p:spPr>
          <a:xfrm>
            <a:off x="2133600" y="1346200"/>
            <a:ext cx="4987925" cy="431800"/>
          </a:xfrm>
          <a:prstGeom prst="rect">
            <a:avLst/>
          </a:prstGeom>
          <a:noFill/>
          <a:ln w="9525">
            <a:noFill/>
          </a:ln>
        </p:spPr>
        <p:txBody>
          <a:bodyPr>
            <a:spAutoFit/>
          </a:bodyPr>
          <a:p>
            <a:pPr algn="ctr">
              <a:spcBef>
                <a:spcPct val="50000"/>
              </a:spcBef>
            </a:pPr>
            <a:r>
              <a:rPr lang="zh-CN" altLang="en-US" sz="2800" b="1" dirty="0">
                <a:solidFill>
                  <a:srgbClr val="CC9900"/>
                </a:solidFill>
                <a:effectLst>
                  <a:outerShdw blurRad="38100" dist="38100" dir="2700000">
                    <a:srgbClr val="000000"/>
                  </a:outerShdw>
                </a:effectLst>
                <a:latin typeface="Arial Unicode MS" panose="020B0604020202020204" pitchFamily="34" charset="-122"/>
                <a:ea typeface="Arial Unicode MS" panose="020B0604020202020204" pitchFamily="34" charset="-122"/>
              </a:rPr>
              <a:t>转换时间的定义</a:t>
            </a:r>
            <a:endParaRPr lang="zh-CN" altLang="en-US" sz="2800" dirty="0">
              <a:solidFill>
                <a:srgbClr val="CC9900"/>
              </a:solidFill>
              <a:effectLst>
                <a:outerShdw blurRad="38100" dist="38100" dir="2700000">
                  <a:srgbClr val="000000"/>
                </a:outerShdw>
              </a:effectLst>
              <a:latin typeface="Arial Unicode MS" panose="020B0604020202020204" pitchFamily="34" charset="-122"/>
              <a:ea typeface="Arial Unicode MS" panose="020B0604020202020204" pitchFamily="34" charset="-122"/>
            </a:endParaRPr>
          </a:p>
        </p:txBody>
      </p:sp>
      <p:sp>
        <p:nvSpPr>
          <p:cNvPr id="115716" name="流程图: 文档 115715"/>
          <p:cNvSpPr/>
          <p:nvPr/>
        </p:nvSpPr>
        <p:spPr>
          <a:xfrm>
            <a:off x="1676400" y="1905000"/>
            <a:ext cx="6172200" cy="3238500"/>
          </a:xfrm>
          <a:prstGeom prst="flowChartDocument">
            <a:avLst/>
          </a:prstGeom>
          <a:solidFill>
            <a:srgbClr val="CCFFFF"/>
          </a:solidFill>
          <a:ln w="9525" cap="flat" cmpd="sng">
            <a:solidFill>
              <a:schemeClr val="tx1"/>
            </a:solidFill>
            <a:prstDash val="solid"/>
            <a:miter/>
            <a:headEnd type="none" w="med" len="med"/>
            <a:tailEnd type="none" w="med" len="med"/>
          </a:ln>
          <a:effectLst>
            <a:outerShdw dist="198380" dir="2388334" algn="ctr" rotWithShape="0">
              <a:schemeClr val="bg2"/>
            </a:outerShdw>
          </a:effectLst>
        </p:spPr>
        <p:txBody>
          <a:bodyPr/>
          <a:p>
            <a:endParaRPr lang="zh-CN" altLang="en-US"/>
          </a:p>
        </p:txBody>
      </p:sp>
      <p:sp>
        <p:nvSpPr>
          <p:cNvPr id="115717" name="文本框 115716"/>
          <p:cNvSpPr txBox="1"/>
          <p:nvPr/>
        </p:nvSpPr>
        <p:spPr>
          <a:xfrm>
            <a:off x="2133600" y="2349500"/>
            <a:ext cx="5257800" cy="1141413"/>
          </a:xfrm>
          <a:prstGeom prst="rect">
            <a:avLst/>
          </a:prstGeom>
          <a:noFill/>
          <a:ln w="9525">
            <a:noFill/>
          </a:ln>
        </p:spPr>
        <p:txBody>
          <a:bodyPr>
            <a:spAutoFit/>
          </a:bodyPr>
          <a:p>
            <a:pPr>
              <a:spcBef>
                <a:spcPct val="50000"/>
              </a:spcBef>
              <a:buClr>
                <a:schemeClr val="hlink"/>
              </a:buClr>
              <a:buSzPct val="75000"/>
              <a:buFont typeface="Wingdings" panose="05000000000000000000" pitchFamily="2" charset="2"/>
            </a:pPr>
            <a:r>
              <a:rPr lang="zh-CN" altLang="en-US" sz="2400" dirty="0">
                <a:latin typeface="Tahoma" panose="020B0604030504040204" pitchFamily="34" charset="0"/>
              </a:rPr>
              <a:t>介于一个生产作业的最后一个产品和下一个生产作业的第一个产品的时间</a:t>
            </a:r>
            <a:endParaRPr lang="zh-CN" altLang="en-US" sz="2400" dirty="0">
              <a:latin typeface="Tahoma" panose="020B0604030504040204" pitchFamily="34" charset="0"/>
            </a:endParaRPr>
          </a:p>
          <a:p>
            <a:pPr>
              <a:spcBef>
                <a:spcPct val="50000"/>
              </a:spcBef>
              <a:buClr>
                <a:schemeClr val="hlink"/>
              </a:buClr>
              <a:buSzPct val="75000"/>
              <a:buFont typeface="Wingdings" panose="05000000000000000000" pitchFamily="2" charset="2"/>
            </a:pPr>
            <a:endParaRPr lang="zh-CN" altLang="en-US" sz="2400" dirty="0">
              <a:latin typeface="Tahoma" panose="020B0604030504040204" pitchFamily="34" charset="0"/>
            </a:endParaRPr>
          </a:p>
        </p:txBody>
      </p:sp>
      <p:sp>
        <p:nvSpPr>
          <p:cNvPr id="115718" name="文本框 115717"/>
          <p:cNvSpPr txBox="1"/>
          <p:nvPr/>
        </p:nvSpPr>
        <p:spPr>
          <a:xfrm>
            <a:off x="2743200" y="3302000"/>
            <a:ext cx="4114800" cy="1322388"/>
          </a:xfrm>
          <a:prstGeom prst="rect">
            <a:avLst/>
          </a:prstGeom>
          <a:noFill/>
          <a:ln w="9525">
            <a:noFill/>
          </a:ln>
        </p:spPr>
        <p:txBody>
          <a:bodyPr>
            <a:spAutoFit/>
          </a:bodyPr>
          <a:p>
            <a:pPr>
              <a:spcBef>
                <a:spcPct val="50000"/>
              </a:spcBef>
              <a:buClr>
                <a:schemeClr val="hlink"/>
              </a:buClr>
              <a:buSzPct val="75000"/>
              <a:buFont typeface="Wingdings" panose="05000000000000000000" pitchFamily="2" charset="2"/>
            </a:pPr>
            <a:r>
              <a:rPr lang="zh-CN" altLang="en-US" sz="2800" dirty="0">
                <a:latin typeface="Tahoma" panose="020B0604030504040204" pitchFamily="34" charset="0"/>
              </a:rPr>
              <a:t>   转换时间长普遍存在</a:t>
            </a:r>
            <a:endParaRPr lang="zh-CN" altLang="en-US" sz="2800" dirty="0">
              <a:latin typeface="Tahoma" panose="020B0604030504040204" pitchFamily="34" charset="0"/>
            </a:endParaRPr>
          </a:p>
          <a:p>
            <a:pPr>
              <a:spcBef>
                <a:spcPct val="50000"/>
              </a:spcBef>
              <a:buClr>
                <a:schemeClr val="hlink"/>
              </a:buClr>
              <a:buSzPct val="75000"/>
              <a:buFont typeface="Wingdings" panose="05000000000000000000" pitchFamily="2" charset="2"/>
            </a:pPr>
            <a:r>
              <a:rPr lang="zh-CN" altLang="en-US" sz="2800" dirty="0">
                <a:latin typeface="Tahoma" panose="020B0604030504040204" pitchFamily="34" charset="0"/>
              </a:rPr>
              <a:t>   大批量生产减少转换时间的影响</a:t>
            </a:r>
            <a:endParaRPr lang="zh-CN" altLang="en-US" sz="2800" dirty="0">
              <a:latin typeface="Tahoma" panose="020B0604030504040204" pitchFamily="34" charset="0"/>
            </a:endParaRPr>
          </a:p>
        </p:txBody>
      </p:sp>
      <p:sp>
        <p:nvSpPr>
          <p:cNvPr id="115719" name="左弧形箭头 115718"/>
          <p:cNvSpPr/>
          <p:nvPr/>
        </p:nvSpPr>
        <p:spPr>
          <a:xfrm>
            <a:off x="2743200" y="3937000"/>
            <a:ext cx="228600" cy="254000"/>
          </a:xfrm>
          <a:prstGeom prst="curvedRightArrow">
            <a:avLst>
              <a:gd name="adj1" fmla="val 22222"/>
              <a:gd name="adj2" fmla="val 44444"/>
              <a:gd name="adj3" fmla="val 33333"/>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sp>
        <p:nvSpPr>
          <p:cNvPr id="115720" name="左弧形箭头 115719"/>
          <p:cNvSpPr/>
          <p:nvPr/>
        </p:nvSpPr>
        <p:spPr>
          <a:xfrm>
            <a:off x="2743200" y="3429000"/>
            <a:ext cx="228600" cy="254000"/>
          </a:xfrm>
          <a:prstGeom prst="curvedRightArrow">
            <a:avLst>
              <a:gd name="adj1" fmla="val 22222"/>
              <a:gd name="adj2" fmla="val 44444"/>
              <a:gd name="adj3" fmla="val 33333"/>
            </a:avLst>
          </a:prstGeom>
          <a:solidFill>
            <a:schemeClr val="hlink"/>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17761"/>
          <p:cNvSpPr/>
          <p:nvPr/>
        </p:nvSpPr>
        <p:spPr>
          <a:xfrm>
            <a:off x="4267200" y="5262563"/>
            <a:ext cx="4876800" cy="254000"/>
          </a:xfrm>
          <a:prstGeom prst="rect">
            <a:avLst/>
          </a:prstGeom>
          <a:noFill/>
          <a:ln w="9525">
            <a:noFill/>
          </a:ln>
        </p:spPr>
        <p:txBody>
          <a:bodyPr/>
          <a:p>
            <a:pPr marL="342900" indent="-342900">
              <a:spcBef>
                <a:spcPct val="20000"/>
              </a:spcBef>
              <a:buClr>
                <a:schemeClr val="folHlink"/>
              </a:buClr>
              <a:buSzPct val="60000"/>
              <a:buFont typeface="Wingdings" panose="05000000000000000000" pitchFamily="2" charset="2"/>
            </a:pPr>
            <a:r>
              <a:rPr lang="en-US" altLang="zh-CN" sz="1400" err="1">
                <a:solidFill>
                  <a:srgbClr val="EAEAEA"/>
                </a:solidFill>
                <a:latin typeface="Arial Black" panose="020B0A04020102020204" pitchFamily="34" charset="0"/>
              </a:rPr>
              <a:t>Changan</a:t>
            </a:r>
            <a:r>
              <a:rPr lang="en-US" altLang="zh-CN" sz="1400">
                <a:solidFill>
                  <a:srgbClr val="EAEAEA"/>
                </a:solidFill>
                <a:latin typeface="Arial Black" panose="020B0A04020102020204" pitchFamily="34" charset="0"/>
              </a:rPr>
              <a:t> Automobile (Group) liability Corp.,Ltd</a:t>
            </a:r>
            <a:endParaRPr lang="en-US" altLang="zh-CN" sz="1400">
              <a:solidFill>
                <a:srgbClr val="EAEAEA"/>
              </a:solidFill>
              <a:latin typeface="Arial Black" panose="020B0A04020102020204" pitchFamily="34" charset="0"/>
            </a:endParaRPr>
          </a:p>
          <a:p>
            <a:pPr marL="342900" indent="-342900">
              <a:spcBef>
                <a:spcPct val="20000"/>
              </a:spcBef>
              <a:buClr>
                <a:schemeClr val="folHlink"/>
              </a:buClr>
              <a:buSzPct val="60000"/>
              <a:buFont typeface="Wingdings" panose="05000000000000000000" pitchFamily="2" charset="2"/>
            </a:pPr>
            <a:endParaRPr lang="zh-CN" altLang="en-US" sz="1600" b="1">
              <a:latin typeface="Tahoma" panose="020B0604030504040204" pitchFamily="34" charset="0"/>
              <a:ea typeface="黑体" panose="02010609060101010101" pitchFamily="2" charset="-122"/>
            </a:endParaRPr>
          </a:p>
        </p:txBody>
      </p:sp>
      <p:sp>
        <p:nvSpPr>
          <p:cNvPr id="117763" name="矩形 117762"/>
          <p:cNvSpPr/>
          <p:nvPr/>
        </p:nvSpPr>
        <p:spPr>
          <a:xfrm>
            <a:off x="609600" y="889000"/>
            <a:ext cx="4987925" cy="433388"/>
          </a:xfrm>
          <a:prstGeom prst="rect">
            <a:avLst/>
          </a:prstGeom>
          <a:noFill/>
          <a:ln w="9525">
            <a:noFill/>
          </a:ln>
        </p:spPr>
        <p:txBody>
          <a:bodyPr>
            <a:spAutoFit/>
          </a:bodyPr>
          <a:p>
            <a:pPr>
              <a:spcBef>
                <a:spcPct val="50000"/>
              </a:spcBef>
            </a:pPr>
            <a:r>
              <a:rPr lang="zh-CN" altLang="en-US" sz="2800" b="1" dirty="0">
                <a:solidFill>
                  <a:schemeClr val="folHlink"/>
                </a:solidFill>
                <a:latin typeface="Tahoma" panose="020B0604030504040204" pitchFamily="34" charset="0"/>
              </a:rPr>
              <a:t>为何要实施快速转速？</a:t>
            </a:r>
            <a:endParaRPr lang="zh-CN" altLang="en-US" sz="2800" b="1" dirty="0">
              <a:solidFill>
                <a:schemeClr val="folHlink"/>
              </a:solidFill>
              <a:latin typeface="Tahoma" panose="020B0604030504040204" pitchFamily="34" charset="0"/>
            </a:endParaRPr>
          </a:p>
        </p:txBody>
      </p:sp>
      <p:sp>
        <p:nvSpPr>
          <p:cNvPr id="117764" name="矩形 117763"/>
          <p:cNvSpPr/>
          <p:nvPr/>
        </p:nvSpPr>
        <p:spPr>
          <a:xfrm>
            <a:off x="685800" y="1524000"/>
            <a:ext cx="3810000" cy="3683000"/>
          </a:xfrm>
          <a:prstGeom prst="rect">
            <a:avLst/>
          </a:prstGeom>
          <a:solidFill>
            <a:srgbClr val="FFFFCC"/>
          </a:solidFill>
          <a:ln w="9525" cap="flat" cmpd="sng">
            <a:solidFill>
              <a:schemeClr val="tx1"/>
            </a:solidFill>
            <a:prstDash val="solid"/>
            <a:miter/>
            <a:headEnd type="none" w="med" len="med"/>
            <a:tailEnd type="none" w="med" len="med"/>
          </a:ln>
          <a:effectLst>
            <a:outerShdw dist="107763" dir="18900000" algn="ctr" rotWithShape="0">
              <a:schemeClr val="bg2"/>
            </a:outerShdw>
          </a:effectLst>
        </p:spPr>
        <p:txBody>
          <a:bodyPr/>
          <a:p>
            <a:r>
              <a:rPr lang="zh-CN" altLang="en-US" sz="2000" dirty="0">
                <a:latin typeface="Times New Roman" panose="02020603050405020304" pitchFamily="18" charset="0"/>
              </a:rPr>
              <a:t>较小的批量</a:t>
            </a:r>
            <a:endParaRPr lang="zh-CN" altLang="en-US" sz="2000" dirty="0">
              <a:latin typeface="Times New Roman" panose="02020603050405020304" pitchFamily="18" charset="0"/>
            </a:endParaRPr>
          </a:p>
          <a:p>
            <a:pPr lvl="2" eaLnBrk="1" hangingPunct="1"/>
            <a:endParaRPr lang="zh-CN" altLang="en-US" sz="2000" dirty="0">
              <a:latin typeface="Times New Roman" panose="02020603050405020304" pitchFamily="18" charset="0"/>
            </a:endParaRPr>
          </a:p>
          <a:p>
            <a:r>
              <a:rPr lang="zh-CN" altLang="en-US" sz="2000" dirty="0">
                <a:latin typeface="Times New Roman" panose="02020603050405020304" pitchFamily="18" charset="0"/>
              </a:rPr>
              <a:t>较低的库存</a:t>
            </a:r>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更好的品质</a:t>
            </a:r>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较短的前置时间</a:t>
            </a:r>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增加产能</a:t>
            </a:r>
            <a:endParaRPr lang="zh-CN" altLang="en-US" sz="2000" dirty="0">
              <a:latin typeface="Times New Roman" panose="02020603050405020304" pitchFamily="18" charset="0"/>
            </a:endParaRPr>
          </a:p>
          <a:p>
            <a:r>
              <a:rPr lang="zh-CN" altLang="en-US" sz="2000" dirty="0">
                <a:latin typeface="Times New Roman" panose="02020603050405020304" pitchFamily="18" charset="0"/>
              </a:rPr>
              <a:t>更频繁的转换：更具弹性</a:t>
            </a:r>
            <a:endParaRPr lang="zh-CN" altLang="en-US" sz="2000" dirty="0">
              <a:latin typeface="Times New Roman" panose="02020603050405020304" pitchFamily="18" charset="0"/>
            </a:endParaRPr>
          </a:p>
        </p:txBody>
      </p:sp>
      <p:sp>
        <p:nvSpPr>
          <p:cNvPr id="117765" name="矩形 117764"/>
          <p:cNvSpPr/>
          <p:nvPr/>
        </p:nvSpPr>
        <p:spPr>
          <a:xfrm>
            <a:off x="4800600" y="1524000"/>
            <a:ext cx="3810000" cy="3683000"/>
          </a:xfrm>
          <a:prstGeom prst="rect">
            <a:avLst/>
          </a:prstGeom>
          <a:solidFill>
            <a:srgbClr val="FFFFCC"/>
          </a:solidFill>
          <a:ln w="9525" cap="flat" cmpd="sng">
            <a:solidFill>
              <a:schemeClr val="tx1"/>
            </a:solidFill>
            <a:prstDash val="solid"/>
            <a:miter/>
            <a:headEnd type="none" w="med" len="med"/>
            <a:tailEnd type="none" w="med" len="med"/>
          </a:ln>
          <a:effectLst>
            <a:outerShdw dist="107763" dir="18900000" algn="ctr" rotWithShape="0">
              <a:schemeClr val="bg2"/>
            </a:outerShdw>
          </a:effectLst>
        </p:spPr>
        <p:txBody>
          <a:bodyPr/>
          <a:p>
            <a:r>
              <a:rPr lang="zh-CN" altLang="en-US" sz="2000" dirty="0">
                <a:latin typeface="Times New Roman" panose="02020603050405020304" pitchFamily="18" charset="0"/>
              </a:rPr>
              <a:t>更好的顾客反应</a:t>
            </a:r>
            <a:endParaRPr lang="zh-CN" altLang="en-US" sz="2000" dirty="0">
              <a:latin typeface="Times New Roman" panose="02020603050405020304" pitchFamily="18" charset="0"/>
            </a:endParaRPr>
          </a:p>
          <a:p>
            <a:pPr lvl="2" eaLnBrk="1" hangingPunct="1"/>
            <a:endParaRPr lang="zh-CN" altLang="en-US" sz="2000" dirty="0">
              <a:latin typeface="Times New Roman" panose="02020603050405020304" pitchFamily="18" charset="0"/>
            </a:endParaRPr>
          </a:p>
          <a:p>
            <a:r>
              <a:rPr lang="zh-CN" altLang="en-US" sz="2000" dirty="0">
                <a:latin typeface="Times New Roman" panose="02020603050405020304" pitchFamily="18" charset="0"/>
              </a:rPr>
              <a:t>准时的运送</a:t>
            </a:r>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a:p>
            <a:r>
              <a:rPr lang="zh-CN" altLang="en-US" sz="2000" dirty="0">
                <a:latin typeface="Times New Roman" panose="02020603050405020304" pitchFamily="18" charset="0"/>
              </a:rPr>
              <a:t>增加利润</a:t>
            </a:r>
            <a:endParaRPr lang="zh-CN" altLang="en-US" sz="2000" dirty="0">
              <a:latin typeface="Times New Roman" panose="02020603050405020304" pitchFamily="18" charset="0"/>
            </a:endParaRPr>
          </a:p>
          <a:p>
            <a:endParaRPr lang="zh-CN" altLang="en-US" sz="2000"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文本框 119809"/>
          <p:cNvSpPr txBox="1"/>
          <p:nvPr/>
        </p:nvSpPr>
        <p:spPr>
          <a:xfrm>
            <a:off x="762000" y="1333500"/>
            <a:ext cx="7543800" cy="2568575"/>
          </a:xfrm>
          <a:prstGeom prst="rect">
            <a:avLst/>
          </a:prstGeom>
          <a:noFill/>
          <a:ln w="9525">
            <a:noFill/>
          </a:ln>
        </p:spPr>
        <p:txBody>
          <a:bodyPr>
            <a:spAutoFit/>
          </a:bodyPr>
          <a:p>
            <a:pPr>
              <a:spcBef>
                <a:spcPct val="50000"/>
              </a:spcBef>
              <a:buClr>
                <a:schemeClr val="hlink"/>
              </a:buClr>
              <a:buSzPct val="75000"/>
              <a:buFont typeface="Wingdings" panose="05000000000000000000" pitchFamily="2" charset="2"/>
              <a:buChar char="n"/>
            </a:pPr>
            <a:r>
              <a:rPr lang="zh-CN" altLang="en-US" sz="2800" dirty="0">
                <a:latin typeface="Tahoma" panose="020B0604030504040204" pitchFamily="34" charset="0"/>
              </a:rPr>
              <a:t>附加价值：任何能将物料转换、加工和改变成顾客所需之产品的作业步骤（顾客愿意为它付钱的动作）</a:t>
            </a:r>
            <a:endParaRPr lang="zh-CN" altLang="en-US" sz="2800" dirty="0">
              <a:latin typeface="Tahoma" panose="020B0604030504040204" pitchFamily="34" charset="0"/>
            </a:endParaRPr>
          </a:p>
          <a:p>
            <a:pPr>
              <a:spcBef>
                <a:spcPct val="50000"/>
              </a:spcBef>
              <a:buClr>
                <a:schemeClr val="hlink"/>
              </a:buClr>
              <a:buSzPct val="75000"/>
              <a:buFont typeface="Wingdings" panose="05000000000000000000" pitchFamily="2" charset="2"/>
              <a:buChar char="n"/>
            </a:pPr>
            <a:r>
              <a:rPr lang="zh-CN" altLang="en-US" sz="2800" dirty="0">
                <a:latin typeface="Tahoma" panose="020B0604030504040204" pitchFamily="34" charset="0"/>
              </a:rPr>
              <a:t>无附加价值：任何耗费时间和资源却不能增加顾客要求之产品价值的作业步骤或动作</a:t>
            </a:r>
            <a:endParaRPr lang="zh-CN" altLang="en-US" sz="2800" dirty="0">
              <a:latin typeface="Tahoma" panose="020B0604030504040204" pitchFamily="34" charset="0"/>
            </a:endParaRPr>
          </a:p>
          <a:p>
            <a:pPr>
              <a:spcBef>
                <a:spcPct val="50000"/>
              </a:spcBef>
              <a:buClr>
                <a:schemeClr val="hlink"/>
              </a:buClr>
              <a:buSzPct val="75000"/>
              <a:buFont typeface="Wingdings" panose="05000000000000000000" pitchFamily="2" charset="2"/>
            </a:pPr>
            <a:r>
              <a:rPr lang="zh-CN" altLang="en-US" sz="2800" dirty="0">
                <a:latin typeface="Tahoma" panose="020B0604030504040204" pitchFamily="34" charset="0"/>
              </a:rPr>
              <a:t>    </a:t>
            </a:r>
            <a:endParaRPr lang="zh-CN" altLang="en-US" sz="2800" dirty="0">
              <a:latin typeface="Tahoma" panose="020B0604030504040204" pitchFamily="34" charset="0"/>
            </a:endParaRPr>
          </a:p>
        </p:txBody>
      </p:sp>
      <p:sp>
        <p:nvSpPr>
          <p:cNvPr id="119811" name="文本框 119810"/>
          <p:cNvSpPr txBox="1"/>
          <p:nvPr/>
        </p:nvSpPr>
        <p:spPr>
          <a:xfrm>
            <a:off x="914400" y="3937000"/>
            <a:ext cx="6324600" cy="433388"/>
          </a:xfrm>
          <a:prstGeom prst="rect">
            <a:avLst/>
          </a:prstGeom>
          <a:solidFill>
            <a:srgbClr val="4FD1E3"/>
          </a:solidFill>
          <a:ln w="9525">
            <a:noFill/>
          </a:ln>
        </p:spPr>
        <p:txBody>
          <a:bodyPr>
            <a:spAutoFit/>
          </a:bodyPr>
          <a:p>
            <a:pPr>
              <a:spcBef>
                <a:spcPct val="50000"/>
              </a:spcBef>
              <a:buClr>
                <a:schemeClr val="hlink"/>
              </a:buClr>
              <a:buSzPct val="75000"/>
              <a:buFont typeface="Wingdings" panose="05000000000000000000" pitchFamily="2" charset="2"/>
            </a:pPr>
            <a:r>
              <a:rPr lang="zh-CN" altLang="en-US" sz="2800" dirty="0">
                <a:latin typeface="Tahoma" panose="020B0604030504040204" pitchFamily="34" charset="0"/>
              </a:rPr>
              <a:t>转换是无附加价值的动作！！</a:t>
            </a:r>
            <a:endParaRPr lang="zh-CN" altLang="en-US" sz="2800" dirty="0">
              <a:latin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矩形 121857"/>
          <p:cNvSpPr/>
          <p:nvPr/>
        </p:nvSpPr>
        <p:spPr>
          <a:xfrm>
            <a:off x="685800" y="762000"/>
            <a:ext cx="4987925" cy="433388"/>
          </a:xfrm>
          <a:prstGeom prst="rect">
            <a:avLst/>
          </a:prstGeom>
          <a:noFill/>
          <a:ln w="9525">
            <a:noFill/>
          </a:ln>
        </p:spPr>
        <p:txBody>
          <a:bodyPr>
            <a:spAutoFit/>
          </a:bodyPr>
          <a:p>
            <a:pPr>
              <a:spcBef>
                <a:spcPct val="50000"/>
              </a:spcBef>
            </a:pPr>
            <a:r>
              <a:rPr lang="zh-CN" altLang="en-US" sz="2800" b="1" dirty="0">
                <a:solidFill>
                  <a:srgbClr val="0000CC"/>
                </a:solidFill>
                <a:effectLst>
                  <a:outerShdw blurRad="38100" dist="38100" dir="2700000">
                    <a:srgbClr val="000000"/>
                  </a:outerShdw>
                </a:effectLst>
                <a:latin typeface="Arial Unicode MS" panose="020B0604020202020204" pitchFamily="34" charset="-122"/>
                <a:ea typeface="Arial Unicode MS" panose="020B0604020202020204" pitchFamily="34" charset="-122"/>
              </a:rPr>
              <a:t>改善转换程序的八个步骤</a:t>
            </a:r>
            <a:endParaRPr lang="zh-CN" altLang="en-US" sz="2800" dirty="0">
              <a:solidFill>
                <a:srgbClr val="0000FF"/>
              </a:solidFill>
              <a:effectLst>
                <a:outerShdw blurRad="38100" dist="38100" dir="2700000">
                  <a:srgbClr val="000000"/>
                </a:outerShdw>
              </a:effectLst>
              <a:latin typeface="Arial Unicode MS" panose="020B0604020202020204" pitchFamily="34" charset="-122"/>
              <a:ea typeface="Arial Unicode MS" panose="020B0604020202020204" pitchFamily="34" charset="-122"/>
            </a:endParaRPr>
          </a:p>
        </p:txBody>
      </p:sp>
      <p:pic>
        <p:nvPicPr>
          <p:cNvPr id="121859" name="图片 121858"/>
          <p:cNvPicPr>
            <a:picLocks noChangeAspect="1"/>
          </p:cNvPicPr>
          <p:nvPr/>
        </p:nvPicPr>
        <p:blipFill>
          <a:blip r:embed="rId1"/>
          <a:stretch>
            <a:fillRect/>
          </a:stretch>
        </p:blipFill>
        <p:spPr>
          <a:xfrm>
            <a:off x="685800" y="1460500"/>
            <a:ext cx="8001000" cy="3746500"/>
          </a:xfrm>
          <a:prstGeom prst="rect">
            <a:avLst/>
          </a:prstGeom>
          <a:solidFill>
            <a:srgbClr val="CCECFF"/>
          </a:solidFill>
          <a:ln w="9525">
            <a:noFill/>
          </a:ln>
        </p:spPr>
      </p:pic>
      <p:sp>
        <p:nvSpPr>
          <p:cNvPr id="121860" name="文本框 121859"/>
          <p:cNvSpPr txBox="1"/>
          <p:nvPr/>
        </p:nvSpPr>
        <p:spPr>
          <a:xfrm>
            <a:off x="3886200" y="1968500"/>
            <a:ext cx="44958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8. 方法标准化(新的</a:t>
            </a:r>
            <a:r>
              <a:rPr lang="en-US" altLang="zh-CN" sz="1400" b="1">
                <a:latin typeface="Tahoma" panose="020B0604030504040204" pitchFamily="34" charset="0"/>
              </a:rPr>
              <a:t>SOP,OIS</a:t>
            </a:r>
            <a:r>
              <a:rPr lang="zh-CN" altLang="en-US" sz="1400" b="1" dirty="0">
                <a:latin typeface="Tahoma" panose="020B0604030504040204" pitchFamily="34" charset="0"/>
              </a:rPr>
              <a:t>单)</a:t>
            </a:r>
            <a:endParaRPr lang="zh-CN" altLang="en-US" sz="1400" b="1" dirty="0">
              <a:latin typeface="Tahoma" panose="020B0604030504040204" pitchFamily="34" charset="0"/>
            </a:endParaRPr>
          </a:p>
        </p:txBody>
      </p:sp>
      <p:sp>
        <p:nvSpPr>
          <p:cNvPr id="121861" name="文本框 121860"/>
          <p:cNvSpPr txBox="1"/>
          <p:nvPr/>
        </p:nvSpPr>
        <p:spPr>
          <a:xfrm>
            <a:off x="3632200" y="2297113"/>
            <a:ext cx="45720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7. 测试方法/验证结果</a:t>
            </a:r>
            <a:endParaRPr lang="zh-CN" altLang="en-US" sz="1400" b="1" dirty="0">
              <a:latin typeface="Tahoma" panose="020B0604030504040204" pitchFamily="34" charset="0"/>
            </a:endParaRPr>
          </a:p>
        </p:txBody>
      </p:sp>
      <p:sp>
        <p:nvSpPr>
          <p:cNvPr id="121862" name="文本框 121861"/>
          <p:cNvSpPr txBox="1"/>
          <p:nvPr/>
        </p:nvSpPr>
        <p:spPr>
          <a:xfrm>
            <a:off x="3352800" y="2667000"/>
            <a:ext cx="47244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6.计划实施 </a:t>
            </a:r>
            <a:endParaRPr lang="zh-CN" altLang="en-US" sz="1400" b="1" dirty="0">
              <a:latin typeface="Tahoma" panose="020B0604030504040204" pitchFamily="34" charset="0"/>
            </a:endParaRPr>
          </a:p>
        </p:txBody>
      </p:sp>
      <p:sp>
        <p:nvSpPr>
          <p:cNvPr id="121863" name="文本框 121862"/>
          <p:cNvSpPr txBox="1"/>
          <p:nvPr/>
        </p:nvSpPr>
        <p:spPr>
          <a:xfrm>
            <a:off x="3124200" y="3048000"/>
            <a:ext cx="48006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5. 使内部动作/外部动作更有效率</a:t>
            </a:r>
            <a:endParaRPr lang="zh-CN" altLang="en-US" sz="1400" b="1" dirty="0">
              <a:latin typeface="Tahoma" panose="020B0604030504040204" pitchFamily="34" charset="0"/>
            </a:endParaRPr>
          </a:p>
        </p:txBody>
      </p:sp>
      <p:sp>
        <p:nvSpPr>
          <p:cNvPr id="121864" name="文本框 121863"/>
          <p:cNvSpPr txBox="1"/>
          <p:nvPr/>
        </p:nvSpPr>
        <p:spPr>
          <a:xfrm>
            <a:off x="2857500" y="3417888"/>
            <a:ext cx="48768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4. 设置平行动作</a:t>
            </a:r>
            <a:endParaRPr lang="zh-CN" altLang="en-US" sz="1400" b="1" dirty="0">
              <a:latin typeface="Tahoma" panose="020B0604030504040204" pitchFamily="34" charset="0"/>
            </a:endParaRPr>
          </a:p>
        </p:txBody>
      </p:sp>
      <p:sp>
        <p:nvSpPr>
          <p:cNvPr id="121865" name="文本框 121864"/>
          <p:cNvSpPr txBox="1"/>
          <p:nvPr/>
        </p:nvSpPr>
        <p:spPr>
          <a:xfrm>
            <a:off x="2565400" y="3798888"/>
            <a:ext cx="50292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3. 将内部动作变成外部动作</a:t>
            </a:r>
            <a:endParaRPr lang="zh-CN" altLang="en-US" sz="1400" b="1" dirty="0">
              <a:latin typeface="Tahoma" panose="020B0604030504040204" pitchFamily="34" charset="0"/>
            </a:endParaRPr>
          </a:p>
        </p:txBody>
      </p:sp>
      <p:sp>
        <p:nvSpPr>
          <p:cNvPr id="121866" name="文本框 121865"/>
          <p:cNvSpPr txBox="1"/>
          <p:nvPr/>
        </p:nvSpPr>
        <p:spPr>
          <a:xfrm>
            <a:off x="2324100" y="4138613"/>
            <a:ext cx="51054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2. 将内部动作和外部动作分开</a:t>
            </a:r>
            <a:endParaRPr lang="zh-CN" altLang="en-US" sz="1400" b="1" dirty="0">
              <a:latin typeface="Tahoma" panose="020B0604030504040204" pitchFamily="34" charset="0"/>
            </a:endParaRPr>
          </a:p>
        </p:txBody>
      </p:sp>
      <p:sp>
        <p:nvSpPr>
          <p:cNvPr id="121867" name="文本框 121866"/>
          <p:cNvSpPr txBox="1"/>
          <p:nvPr/>
        </p:nvSpPr>
        <p:spPr>
          <a:xfrm>
            <a:off x="2057400" y="4508500"/>
            <a:ext cx="5181600" cy="254000"/>
          </a:xfrm>
          <a:prstGeom prst="rect">
            <a:avLst/>
          </a:prstGeom>
          <a:solidFill>
            <a:srgbClr val="CCECFF"/>
          </a:solidFill>
          <a:ln w="9525">
            <a:noFill/>
          </a:ln>
        </p:spPr>
        <p:txBody>
          <a:bodyPr>
            <a:spAutoFit/>
          </a:bodyPr>
          <a:p>
            <a:pPr>
              <a:spcBef>
                <a:spcPct val="50000"/>
              </a:spcBef>
              <a:buClr>
                <a:schemeClr val="hlink"/>
              </a:buClr>
              <a:buSzPct val="75000"/>
              <a:buFont typeface="Wingdings" panose="05000000000000000000" pitchFamily="2" charset="2"/>
            </a:pPr>
            <a:r>
              <a:rPr lang="zh-CN" altLang="en-US" sz="1400" b="1" dirty="0">
                <a:latin typeface="Tahoma" panose="020B0604030504040204" pitchFamily="34" charset="0"/>
              </a:rPr>
              <a:t>1. 分析现有的转换动作</a:t>
            </a:r>
            <a:endParaRPr lang="zh-CN" altLang="en-US" sz="1400" b="1" dirty="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图片 50177" descr="DSC00688"/>
          <p:cNvPicPr>
            <a:picLocks noChangeAspect="1"/>
          </p:cNvPicPr>
          <p:nvPr/>
        </p:nvPicPr>
        <p:blipFill>
          <a:blip r:embed="rId1"/>
          <a:stretch>
            <a:fillRect/>
          </a:stretch>
        </p:blipFill>
        <p:spPr>
          <a:xfrm>
            <a:off x="152400" y="1397000"/>
            <a:ext cx="8839200" cy="4000500"/>
          </a:xfrm>
          <a:prstGeom prst="rect">
            <a:avLst/>
          </a:prstGeom>
          <a:noFill/>
          <a:ln w="9525">
            <a:noFill/>
          </a:ln>
        </p:spPr>
      </p:pic>
      <p:sp>
        <p:nvSpPr>
          <p:cNvPr id="50179" name="文本框 50178"/>
          <p:cNvSpPr txBox="1"/>
          <p:nvPr/>
        </p:nvSpPr>
        <p:spPr>
          <a:xfrm>
            <a:off x="0" y="889000"/>
            <a:ext cx="5943600" cy="381000"/>
          </a:xfrm>
          <a:prstGeom prst="rect">
            <a:avLst/>
          </a:prstGeom>
          <a:noFill/>
          <a:ln w="9525">
            <a:noFill/>
          </a:ln>
        </p:spPr>
        <p:txBody>
          <a:bodyPr>
            <a:spAutoFit/>
          </a:bodyPr>
          <a:p>
            <a:pPr>
              <a:spcBef>
                <a:spcPct val="50000"/>
              </a:spcBef>
            </a:pPr>
            <a:endParaRPr lang="zh-CN" altLang="en-US" sz="2400" dirty="0">
              <a:latin typeface="Tahoma" panose="020B0604030504040204" pitchFamily="34" charset="0"/>
            </a:endParaRPr>
          </a:p>
        </p:txBody>
      </p:sp>
      <p:sp>
        <p:nvSpPr>
          <p:cNvPr id="50180" name="文本框 50179"/>
          <p:cNvSpPr txBox="1"/>
          <p:nvPr/>
        </p:nvSpPr>
        <p:spPr>
          <a:xfrm>
            <a:off x="76200" y="814388"/>
            <a:ext cx="5638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看板示例一</a:t>
            </a:r>
            <a:endParaRPr lang="zh-CN" altLang="en-US" sz="3600" b="1" dirty="0">
              <a:solidFill>
                <a:schemeClr val="folHlink"/>
              </a:solidFill>
              <a:latin typeface="Tahoma" panose="020B0604030504040204" pitchFamily="34" charset="0"/>
              <a:ea typeface="隶书" panose="020105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23905"/>
          <p:cNvSpPr/>
          <p:nvPr/>
        </p:nvSpPr>
        <p:spPr>
          <a:xfrm>
            <a:off x="382588" y="995363"/>
            <a:ext cx="6356350" cy="641350"/>
          </a:xfrm>
          <a:prstGeom prst="rect">
            <a:avLst/>
          </a:prstGeom>
          <a:noFill/>
          <a:ln w="9525">
            <a:noFill/>
          </a:ln>
        </p:spPr>
        <p:txBody>
          <a:bodyPr wrap="none" anchor="t" anchorCtr="0">
            <a:spAutoFit/>
          </a:bodyPr>
          <a:p>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班组</a:t>
            </a:r>
            <a:r>
              <a:rPr lang="en-US" altLang="zh-CN" sz="3600" b="1">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CCPS</a:t>
            </a:r>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a:t>
            </a:r>
            <a:r>
              <a:rPr lang="en-US" altLang="zh-CN" sz="3600" b="1">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WG）</a:t>
            </a:r>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的业绩评估</a:t>
            </a:r>
            <a:endPar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endParaRPr>
          </a:p>
        </p:txBody>
      </p:sp>
      <p:sp>
        <p:nvSpPr>
          <p:cNvPr id="123907" name="矩形 123906"/>
          <p:cNvSpPr/>
          <p:nvPr/>
        </p:nvSpPr>
        <p:spPr>
          <a:xfrm>
            <a:off x="1143000" y="2032000"/>
            <a:ext cx="4191000" cy="2921000"/>
          </a:xfrm>
          <a:prstGeom prst="rect">
            <a:avLst/>
          </a:prstGeom>
          <a:noFill/>
          <a:ln w="9525">
            <a:noFill/>
          </a:ln>
        </p:spPr>
        <p:txBody>
          <a:bodyPr/>
          <a:p>
            <a:pPr marL="342900" indent="-342900">
              <a:lnSpc>
                <a:spcPct val="160000"/>
              </a:lnSpc>
              <a:spcBef>
                <a:spcPct val="20000"/>
              </a:spcBef>
              <a:buClr>
                <a:schemeClr val="hlink"/>
              </a:buClr>
              <a:buFont typeface="Wingdings" panose="05000000000000000000" pitchFamily="2" charset="2"/>
              <a:buChar char="v"/>
            </a:pPr>
            <a:r>
              <a:rPr lang="en-US" altLang="zh-CN" sz="2400">
                <a:solidFill>
                  <a:srgbClr val="CC6600"/>
                </a:solidFill>
                <a:latin typeface="宋体" panose="02010600030101010101" pitchFamily="2" charset="-122"/>
              </a:rPr>
              <a:t>  </a:t>
            </a:r>
            <a:r>
              <a:rPr lang="en-US" altLang="zh-CN" sz="2400" b="1">
                <a:solidFill>
                  <a:schemeClr val="tx2"/>
                </a:solidFill>
                <a:latin typeface="宋体" panose="02010600030101010101" pitchFamily="2" charset="-122"/>
              </a:rPr>
              <a:t>SQDCME</a:t>
            </a:r>
            <a:r>
              <a:rPr lang="zh-CN" altLang="en-US" sz="2400" b="1" dirty="0">
                <a:solidFill>
                  <a:schemeClr val="tx2"/>
                </a:solidFill>
                <a:latin typeface="宋体" panose="02010600030101010101" pitchFamily="2" charset="-122"/>
              </a:rPr>
              <a:t>衡量指标</a:t>
            </a:r>
            <a:endParaRPr lang="zh-CN" altLang="en-US" sz="2400" b="1" dirty="0">
              <a:solidFill>
                <a:schemeClr val="tx2"/>
              </a:solidFill>
              <a:latin typeface="宋体" panose="02010600030101010101" pitchFamily="2" charset="-122"/>
            </a:endParaRPr>
          </a:p>
          <a:p>
            <a:pPr marL="342900" indent="-342900">
              <a:lnSpc>
                <a:spcPct val="160000"/>
              </a:lnSpc>
              <a:spcBef>
                <a:spcPct val="20000"/>
              </a:spcBef>
              <a:buClr>
                <a:schemeClr val="hlink"/>
              </a:buClr>
              <a:buFont typeface="Wingdings" panose="05000000000000000000" pitchFamily="2" charset="2"/>
              <a:buChar char="v"/>
            </a:pPr>
            <a:r>
              <a:rPr lang="en-US" altLang="zh-CN" sz="2400" b="1">
                <a:solidFill>
                  <a:schemeClr val="tx2"/>
                </a:solidFill>
                <a:latin typeface="宋体" panose="02010600030101010101" pitchFamily="2" charset="-122"/>
              </a:rPr>
              <a:t>  WG</a:t>
            </a:r>
            <a:r>
              <a:rPr lang="zh-CN" altLang="en-US" sz="2400" b="1" dirty="0">
                <a:solidFill>
                  <a:schemeClr val="tx2"/>
                </a:solidFill>
                <a:latin typeface="宋体" panose="02010600030101010101" pitchFamily="2" charset="-122"/>
              </a:rPr>
              <a:t>的有效性评估</a:t>
            </a:r>
            <a:endParaRPr lang="zh-CN" altLang="en-US" sz="2400" b="1" dirty="0">
              <a:solidFill>
                <a:schemeClr val="tx2"/>
              </a:solidFill>
              <a:latin typeface="宋体" panose="02010600030101010101" pitchFamily="2" charset="-122"/>
            </a:endParaRPr>
          </a:p>
          <a:p>
            <a:pPr marL="342900" indent="-342900">
              <a:lnSpc>
                <a:spcPct val="160000"/>
              </a:lnSpc>
              <a:spcBef>
                <a:spcPct val="20000"/>
              </a:spcBef>
              <a:buClr>
                <a:schemeClr val="hlink"/>
              </a:buClr>
              <a:buFont typeface="Wingdings" panose="05000000000000000000" pitchFamily="2" charset="2"/>
              <a:buChar char="v"/>
            </a:pPr>
            <a:r>
              <a:rPr lang="en-US" altLang="zh-CN" sz="2400" b="1">
                <a:solidFill>
                  <a:schemeClr val="tx2"/>
                </a:solidFill>
                <a:latin typeface="宋体" panose="02010600030101010101" pitchFamily="2" charset="-122"/>
              </a:rPr>
              <a:t>  WG</a:t>
            </a:r>
            <a:r>
              <a:rPr lang="zh-CN" altLang="en-US" sz="2400" b="1" dirty="0">
                <a:solidFill>
                  <a:schemeClr val="tx2"/>
                </a:solidFill>
                <a:latin typeface="宋体" panose="02010600030101010101" pitchFamily="2" charset="-122"/>
              </a:rPr>
              <a:t>满意度调查</a:t>
            </a:r>
            <a:endParaRPr lang="zh-CN" altLang="en-US" sz="2400" b="1" dirty="0">
              <a:solidFill>
                <a:schemeClr val="tx2"/>
              </a:solidFill>
              <a:latin typeface="宋体" panose="02010600030101010101" pitchFamily="2" charset="-122"/>
            </a:endParaRPr>
          </a:p>
          <a:p>
            <a:pPr marL="342900" indent="-342900">
              <a:lnSpc>
                <a:spcPct val="160000"/>
              </a:lnSpc>
              <a:spcBef>
                <a:spcPct val="20000"/>
              </a:spcBef>
              <a:buClr>
                <a:schemeClr val="hlink"/>
              </a:buClr>
              <a:buFont typeface="Wingdings" panose="05000000000000000000" pitchFamily="2" charset="2"/>
              <a:buChar char="v"/>
            </a:pPr>
            <a:r>
              <a:rPr lang="zh-CN" altLang="en-US" sz="2400" b="1" dirty="0">
                <a:solidFill>
                  <a:schemeClr val="tx2"/>
                </a:solidFill>
                <a:latin typeface="宋体" panose="02010600030101010101" pitchFamily="2" charset="-122"/>
              </a:rPr>
              <a:t>  小组活动发表</a:t>
            </a:r>
            <a:endParaRPr lang="zh-CN" altLang="en-US" sz="2400" b="1" dirty="0">
              <a:solidFill>
                <a:schemeClr val="tx2"/>
              </a:solidFill>
              <a:latin typeface="宋体" panose="02010600030101010101" pitchFamily="2" charset="-122"/>
            </a:endParaRPr>
          </a:p>
          <a:p>
            <a:pPr marL="342900" indent="-342900">
              <a:lnSpc>
                <a:spcPct val="160000"/>
              </a:lnSpc>
              <a:spcBef>
                <a:spcPct val="20000"/>
              </a:spcBef>
              <a:buClr>
                <a:schemeClr val="hlink"/>
              </a:buClr>
              <a:buFont typeface="Wingdings" panose="05000000000000000000" pitchFamily="2" charset="2"/>
              <a:buChar char="v"/>
            </a:pPr>
            <a:r>
              <a:rPr lang="en-US" altLang="zh-CN" sz="2400" b="1">
                <a:solidFill>
                  <a:schemeClr val="tx2"/>
                </a:solidFill>
                <a:latin typeface="宋体" panose="02010600030101010101" pitchFamily="2" charset="-122"/>
              </a:rPr>
              <a:t>  WG</a:t>
            </a:r>
            <a:r>
              <a:rPr lang="zh-CN" altLang="en-US" sz="2400" b="1" dirty="0">
                <a:solidFill>
                  <a:schemeClr val="tx2"/>
                </a:solidFill>
                <a:latin typeface="宋体" panose="02010600030101010101" pitchFamily="2" charset="-122"/>
              </a:rPr>
              <a:t>差距分析</a:t>
            </a:r>
            <a:endParaRPr lang="zh-CN" altLang="en-US" sz="2400" b="1" dirty="0">
              <a:solidFill>
                <a:schemeClr val="tx2"/>
              </a:solidFill>
              <a:latin typeface="宋体" panose="02010600030101010101" pitchFamily="2" charset="-122"/>
            </a:endParaRPr>
          </a:p>
        </p:txBody>
      </p:sp>
      <p:pic>
        <p:nvPicPr>
          <p:cNvPr id="123908" name="图片 123907" descr="BS02064_"/>
          <p:cNvPicPr>
            <a:picLocks noChangeAspect="1"/>
          </p:cNvPicPr>
          <p:nvPr/>
        </p:nvPicPr>
        <p:blipFill>
          <a:blip r:embed="rId1"/>
          <a:stretch>
            <a:fillRect/>
          </a:stretch>
        </p:blipFill>
        <p:spPr>
          <a:xfrm>
            <a:off x="6096000" y="3175000"/>
            <a:ext cx="2514600" cy="208438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矩形 125953"/>
          <p:cNvSpPr/>
          <p:nvPr/>
        </p:nvSpPr>
        <p:spPr>
          <a:xfrm>
            <a:off x="468313" y="554038"/>
            <a:ext cx="6951662" cy="641350"/>
          </a:xfrm>
          <a:prstGeom prst="rect">
            <a:avLst/>
          </a:prstGeom>
          <a:noFill/>
          <a:ln w="9525">
            <a:noFill/>
          </a:ln>
        </p:spPr>
        <p:txBody>
          <a:bodyPr wrap="none" anchor="t" anchorCtr="0">
            <a:spAutoFit/>
          </a:bodyPr>
          <a:p>
            <a:r>
              <a:rPr lang="en-US" altLang="zh-CN" sz="3600" b="1">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WG</a:t>
            </a:r>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的业绩评估</a:t>
            </a:r>
            <a:r>
              <a:rPr lang="zh-CN" altLang="en-US" sz="2800" dirty="0">
                <a:solidFill>
                  <a:srgbClr val="CC6600"/>
                </a:solidFill>
                <a:latin typeface="Arial" panose="020B0604020202020204" pitchFamily="34" charset="0"/>
                <a:ea typeface="隶书" panose="02010509060101010101" pitchFamily="49" charset="-122"/>
              </a:rPr>
              <a:t>（</a:t>
            </a:r>
            <a:r>
              <a:rPr lang="en-US" altLang="zh-CN" sz="2800">
                <a:solidFill>
                  <a:srgbClr val="CC6600"/>
                </a:solidFill>
                <a:latin typeface="Arial" panose="020B0604020202020204" pitchFamily="34" charset="0"/>
                <a:ea typeface="隶书" panose="02010509060101010101" pitchFamily="49" charset="-122"/>
              </a:rPr>
              <a:t>SQDCME</a:t>
            </a:r>
            <a:r>
              <a:rPr lang="zh-CN" altLang="en-US" sz="2800" dirty="0">
                <a:solidFill>
                  <a:srgbClr val="CC6600"/>
                </a:solidFill>
                <a:latin typeface="Arial" panose="020B0604020202020204" pitchFamily="34" charset="0"/>
                <a:ea typeface="隶书" panose="02010509060101010101" pitchFamily="49" charset="-122"/>
              </a:rPr>
              <a:t>衡量指标）</a:t>
            </a:r>
            <a:endParaRPr lang="zh-CN" altLang="en-US" sz="28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endParaRPr>
          </a:p>
        </p:txBody>
      </p:sp>
      <p:sp>
        <p:nvSpPr>
          <p:cNvPr id="125955" name="矩形 125954"/>
          <p:cNvSpPr/>
          <p:nvPr/>
        </p:nvSpPr>
        <p:spPr>
          <a:xfrm>
            <a:off x="1187450" y="1128713"/>
            <a:ext cx="7467600" cy="3683000"/>
          </a:xfrm>
          <a:prstGeom prst="rect">
            <a:avLst/>
          </a:prstGeom>
          <a:noFill/>
          <a:ln w="9525">
            <a:noFill/>
          </a:ln>
        </p:spPr>
        <p:txBody>
          <a:bodyPr/>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S——</a:t>
            </a:r>
            <a:r>
              <a:rPr lang="zh-CN" altLang="en-US" b="1" dirty="0">
                <a:latin typeface="Tahoma" panose="020B0604030504040204" pitchFamily="34" charset="0"/>
              </a:rPr>
              <a:t>安全</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工伤件数、损失工件数、损失工日数、虚惊事件</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Q——</a:t>
            </a:r>
            <a:r>
              <a:rPr lang="zh-CN" altLang="en-US" b="1" dirty="0">
                <a:latin typeface="Tahoma" panose="020B0604030504040204" pitchFamily="34" charset="0"/>
              </a:rPr>
              <a:t>质量</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一次合格率、单件缺陷数、</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D——</a:t>
            </a:r>
            <a:r>
              <a:rPr lang="zh-CN" altLang="en-US" b="1" dirty="0">
                <a:latin typeface="Tahoma" panose="020B0604030504040204" pitchFamily="34" charset="0"/>
              </a:rPr>
              <a:t>交付</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整体效率</a:t>
            </a:r>
            <a:r>
              <a:rPr lang="en-US" altLang="zh-CN">
                <a:latin typeface="Tahoma" panose="020B0604030504040204" pitchFamily="34" charset="0"/>
              </a:rPr>
              <a:t>OEE、</a:t>
            </a:r>
            <a:r>
              <a:rPr lang="zh-CN" altLang="en-US" dirty="0">
                <a:latin typeface="Tahoma" panose="020B0604030504040204" pitchFamily="34" charset="0"/>
              </a:rPr>
              <a:t>生产达成率、停线时间</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C——</a:t>
            </a:r>
            <a:r>
              <a:rPr lang="zh-CN" altLang="en-US" b="1" dirty="0">
                <a:latin typeface="Tahoma" panose="020B0604030504040204" pitchFamily="34" charset="0"/>
              </a:rPr>
              <a:t>成本</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单件人工数、单件返工数、单件废品成本、单件工业物料成本，</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单件水、电、气消耗量</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M——</a:t>
            </a:r>
            <a:r>
              <a:rPr lang="zh-CN" altLang="en-US" b="1" dirty="0">
                <a:latin typeface="Tahoma" panose="020B0604030504040204" pitchFamily="34" charset="0"/>
              </a:rPr>
              <a:t>士气</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出勤率、人均提案件数、人均实施件数、小组员工培训天数</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en-US" altLang="zh-CN" b="1">
                <a:latin typeface="Tahoma" panose="020B0604030504040204" pitchFamily="34" charset="0"/>
              </a:rPr>
              <a:t> E——</a:t>
            </a:r>
            <a:r>
              <a:rPr lang="zh-CN" altLang="en-US" b="1" dirty="0">
                <a:latin typeface="Tahoma" panose="020B0604030504040204" pitchFamily="34" charset="0"/>
              </a:rPr>
              <a:t>环境</a:t>
            </a:r>
            <a:endParaRPr lang="zh-CN" altLang="en-US" b="1"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单件水、电、气消耗量，一般废物、危险废物、可回收废物量</a:t>
            </a:r>
            <a:endParaRPr lang="zh-CN" altLang="en-US" dirty="0">
              <a:latin typeface="Tahoma" panose="020B0604030504040204" pitchFamily="34" charset="0"/>
            </a:endParaRPr>
          </a:p>
          <a:p>
            <a:pPr marL="342900" indent="-342900">
              <a:lnSpc>
                <a:spcPct val="95000"/>
              </a:lnSpc>
              <a:spcBef>
                <a:spcPct val="20000"/>
              </a:spcBef>
              <a:buClr>
                <a:schemeClr val="folHlink"/>
              </a:buClr>
              <a:buSzPct val="60000"/>
              <a:buFont typeface="Wingdings" panose="05000000000000000000" pitchFamily="2" charset="2"/>
            </a:pPr>
            <a:r>
              <a:rPr lang="zh-CN" altLang="en-US" dirty="0">
                <a:latin typeface="Tahoma" panose="020B0604030504040204" pitchFamily="34" charset="0"/>
              </a:rPr>
              <a:t>         单车废水处理量（仅限涂装）</a:t>
            </a:r>
            <a:endParaRPr lang="en-US" altLang="zh-CN">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矩形 128001"/>
          <p:cNvSpPr/>
          <p:nvPr/>
        </p:nvSpPr>
        <p:spPr>
          <a:xfrm>
            <a:off x="457200" y="919163"/>
            <a:ext cx="6819900" cy="534987"/>
          </a:xfrm>
          <a:prstGeom prst="rect">
            <a:avLst/>
          </a:prstGeom>
          <a:noFill/>
          <a:ln w="9525">
            <a:noFill/>
          </a:ln>
        </p:spPr>
        <p:txBody>
          <a:bodyPr wrap="none" anchor="t" anchorCtr="0">
            <a:spAutoFit/>
          </a:bodyPr>
          <a:p>
            <a:r>
              <a:rPr lang="en-US" altLang="zh-CN" sz="3600" b="1">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WG</a:t>
            </a:r>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的业绩评估</a:t>
            </a:r>
            <a:r>
              <a:rPr lang="zh-CN" altLang="en-US" sz="2800" dirty="0">
                <a:solidFill>
                  <a:srgbClr val="CC6600"/>
                </a:solidFill>
                <a:latin typeface="Arial" panose="020B0604020202020204" pitchFamily="34" charset="0"/>
                <a:ea typeface="隶书" panose="02010509060101010101" pitchFamily="49" charset="-122"/>
              </a:rPr>
              <a:t>（ </a:t>
            </a:r>
            <a:r>
              <a:rPr lang="en-US" altLang="zh-CN" sz="2800">
                <a:solidFill>
                  <a:srgbClr val="CC6600"/>
                </a:solidFill>
                <a:latin typeface="Arial" panose="020B0604020202020204" pitchFamily="34" charset="0"/>
                <a:ea typeface="隶书" panose="02010509060101010101" pitchFamily="49" charset="-122"/>
              </a:rPr>
              <a:t>WG</a:t>
            </a:r>
            <a:r>
              <a:rPr lang="zh-CN" altLang="en-US" sz="2800" dirty="0">
                <a:solidFill>
                  <a:srgbClr val="CC6600"/>
                </a:solidFill>
                <a:latin typeface="Arial" panose="020B0604020202020204" pitchFamily="34" charset="0"/>
                <a:ea typeface="隶书" panose="02010509060101010101" pitchFamily="49" charset="-122"/>
              </a:rPr>
              <a:t>的有效性评估）</a:t>
            </a:r>
            <a:endParaRPr lang="zh-CN" altLang="en-US" sz="2800" dirty="0">
              <a:solidFill>
                <a:srgbClr val="CC6600"/>
              </a:solidFill>
              <a:latin typeface="Arial" panose="020B0604020202020204" pitchFamily="34" charset="0"/>
              <a:ea typeface="隶书" panose="02010509060101010101" pitchFamily="49" charset="-122"/>
            </a:endParaRPr>
          </a:p>
        </p:txBody>
      </p:sp>
      <p:sp>
        <p:nvSpPr>
          <p:cNvPr id="128003" name="矩形 128002"/>
          <p:cNvSpPr/>
          <p:nvPr/>
        </p:nvSpPr>
        <p:spPr>
          <a:xfrm>
            <a:off x="2514600" y="2667000"/>
            <a:ext cx="3749675" cy="482600"/>
          </a:xfrm>
          <a:prstGeom prst="rect">
            <a:avLst/>
          </a:prstGeom>
          <a:noFill/>
          <a:ln w="9525">
            <a:noFill/>
          </a:ln>
        </p:spPr>
        <p:txBody>
          <a:bodyPr wrap="none" anchor="t" anchorCtr="0">
            <a:spAutoFit/>
          </a:bodyPr>
          <a:p>
            <a:r>
              <a:rPr lang="en-US" altLang="zh-CN" sz="3200" b="1">
                <a:solidFill>
                  <a:srgbClr val="CC6600"/>
                </a:solidFill>
                <a:latin typeface="Tahoma" panose="020B0604030504040204" pitchFamily="34" charset="0"/>
                <a:hlinkClick r:id="rId1" action="ppaction://hlinkfile"/>
              </a:rPr>
              <a:t>WG</a:t>
            </a:r>
            <a:r>
              <a:rPr lang="zh-CN" altLang="en-US" sz="3200" b="1" dirty="0">
                <a:solidFill>
                  <a:srgbClr val="CC6600"/>
                </a:solidFill>
                <a:latin typeface="Tahoma" panose="020B0604030504040204" pitchFamily="34" charset="0"/>
                <a:hlinkClick r:id="rId1" action="ppaction://hlinkfile"/>
              </a:rPr>
              <a:t>的有效性调查表</a:t>
            </a:r>
            <a:endParaRPr lang="zh-CN" altLang="en-US" sz="3200" b="1">
              <a:solidFill>
                <a:srgbClr val="CC6600"/>
              </a:solidFill>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矩形 130049"/>
          <p:cNvSpPr/>
          <p:nvPr/>
        </p:nvSpPr>
        <p:spPr>
          <a:xfrm>
            <a:off x="533400" y="952500"/>
            <a:ext cx="6915150" cy="534988"/>
          </a:xfrm>
          <a:prstGeom prst="rect">
            <a:avLst/>
          </a:prstGeom>
          <a:noFill/>
          <a:ln w="9525">
            <a:noFill/>
          </a:ln>
        </p:spPr>
        <p:txBody>
          <a:bodyPr wrap="none" anchor="t" anchorCtr="0">
            <a:spAutoFit/>
          </a:bodyPr>
          <a:p>
            <a:r>
              <a:rPr lang="en-US" altLang="zh-CN" sz="3600">
                <a:solidFill>
                  <a:schemeClr val="folHlink"/>
                </a:solidFill>
                <a:latin typeface="Arial" panose="020B0604020202020204" pitchFamily="34" charset="0"/>
                <a:ea typeface="隶书" panose="02010509060101010101" pitchFamily="49" charset="-122"/>
              </a:rPr>
              <a:t>WG</a:t>
            </a:r>
            <a:r>
              <a:rPr lang="zh-CN" altLang="en-US" sz="3600" dirty="0">
                <a:solidFill>
                  <a:schemeClr val="folHlink"/>
                </a:solidFill>
                <a:latin typeface="Arial" panose="020B0604020202020204" pitchFamily="34" charset="0"/>
                <a:ea typeface="隶书" panose="02010509060101010101" pitchFamily="49" charset="-122"/>
              </a:rPr>
              <a:t>的业绩评估</a:t>
            </a:r>
            <a:r>
              <a:rPr lang="zh-CN" altLang="en-US" sz="3200" dirty="0">
                <a:solidFill>
                  <a:srgbClr val="CC6600"/>
                </a:solidFill>
                <a:latin typeface="Arial" panose="020B0604020202020204" pitchFamily="34" charset="0"/>
                <a:ea typeface="隶书" panose="02010509060101010101" pitchFamily="49" charset="-122"/>
              </a:rPr>
              <a:t>（ </a:t>
            </a:r>
            <a:r>
              <a:rPr lang="en-US" altLang="zh-CN" sz="3200">
                <a:solidFill>
                  <a:srgbClr val="CC6600"/>
                </a:solidFill>
                <a:latin typeface="Arial" panose="020B0604020202020204" pitchFamily="34" charset="0"/>
                <a:ea typeface="隶书" panose="02010509060101010101" pitchFamily="49" charset="-122"/>
              </a:rPr>
              <a:t>WG</a:t>
            </a:r>
            <a:r>
              <a:rPr lang="zh-CN" altLang="en-US" sz="3200" dirty="0">
                <a:solidFill>
                  <a:srgbClr val="CC6600"/>
                </a:solidFill>
                <a:latin typeface="Arial" panose="020B0604020202020204" pitchFamily="34" charset="0"/>
                <a:ea typeface="隶书" panose="02010509060101010101" pitchFamily="49" charset="-122"/>
              </a:rPr>
              <a:t>满意度调查）</a:t>
            </a:r>
            <a:endParaRPr lang="zh-CN" altLang="en-US" sz="3200" dirty="0">
              <a:solidFill>
                <a:srgbClr val="CC6600"/>
              </a:solidFill>
              <a:latin typeface="Arial" panose="020B0604020202020204" pitchFamily="34" charset="0"/>
              <a:ea typeface="隶书" panose="02010509060101010101" pitchFamily="49" charset="-122"/>
            </a:endParaRPr>
          </a:p>
        </p:txBody>
      </p:sp>
      <p:sp>
        <p:nvSpPr>
          <p:cNvPr id="130051" name="矩形 130050"/>
          <p:cNvSpPr/>
          <p:nvPr/>
        </p:nvSpPr>
        <p:spPr>
          <a:xfrm>
            <a:off x="2743200" y="2667000"/>
            <a:ext cx="3343275" cy="482600"/>
          </a:xfrm>
          <a:prstGeom prst="rect">
            <a:avLst/>
          </a:prstGeom>
          <a:noFill/>
          <a:ln w="9525">
            <a:noFill/>
          </a:ln>
        </p:spPr>
        <p:txBody>
          <a:bodyPr wrap="none" anchor="t" anchorCtr="0">
            <a:spAutoFit/>
          </a:bodyPr>
          <a:p>
            <a:r>
              <a:rPr lang="en-US" altLang="zh-CN" sz="3200" b="1">
                <a:solidFill>
                  <a:srgbClr val="CC6600"/>
                </a:solidFill>
                <a:latin typeface="Tahoma" panose="020B0604030504040204" pitchFamily="34" charset="0"/>
                <a:hlinkClick r:id="rId1" action="ppaction://hlinkfile"/>
              </a:rPr>
              <a:t>WG</a:t>
            </a:r>
            <a:r>
              <a:rPr lang="zh-CN" altLang="en-US" sz="3200" b="1" dirty="0">
                <a:solidFill>
                  <a:srgbClr val="CC6600"/>
                </a:solidFill>
                <a:latin typeface="Tahoma" panose="020B0604030504040204" pitchFamily="34" charset="0"/>
                <a:hlinkClick r:id="rId1" action="ppaction://hlinkfile"/>
              </a:rPr>
              <a:t>满意度调查表</a:t>
            </a:r>
            <a:endParaRPr lang="zh-CN" altLang="en-US" sz="3200" b="1">
              <a:solidFill>
                <a:srgbClr val="CC6600"/>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矩形 132097"/>
          <p:cNvSpPr/>
          <p:nvPr/>
        </p:nvSpPr>
        <p:spPr>
          <a:xfrm>
            <a:off x="533400" y="919163"/>
            <a:ext cx="7986713" cy="534987"/>
          </a:xfrm>
          <a:prstGeom prst="rect">
            <a:avLst/>
          </a:prstGeom>
          <a:noFill/>
          <a:ln w="9525">
            <a:noFill/>
          </a:ln>
        </p:spPr>
        <p:txBody>
          <a:bodyPr wrap="none" anchor="t" anchorCtr="0">
            <a:spAutoFit/>
          </a:bodyPr>
          <a:p>
            <a:r>
              <a:rPr lang="en-US" altLang="zh-CN" sz="3600" b="1">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WG</a:t>
            </a:r>
            <a:r>
              <a:rPr lang="zh-CN" altLang="en-US" sz="3600" b="1" dirty="0">
                <a:solidFill>
                  <a:srgbClr val="0000CC"/>
                </a:solidFill>
                <a:effectLst>
                  <a:outerShdw blurRad="38100" dist="38100" dir="2700000">
                    <a:srgbClr val="000000"/>
                  </a:outerShdw>
                </a:effectLst>
                <a:latin typeface="Arial" panose="020B0604020202020204" pitchFamily="34" charset="0"/>
                <a:ea typeface="隶书" panose="02010509060101010101" pitchFamily="49" charset="-122"/>
              </a:rPr>
              <a:t>的业绩评估</a:t>
            </a:r>
            <a:r>
              <a:rPr lang="zh-CN" altLang="en-US" sz="2800" dirty="0">
                <a:solidFill>
                  <a:srgbClr val="CC6600"/>
                </a:solidFill>
                <a:latin typeface="Arial" panose="020B0604020202020204" pitchFamily="34" charset="0"/>
                <a:ea typeface="隶书" panose="02010509060101010101" pitchFamily="49" charset="-122"/>
              </a:rPr>
              <a:t>（ 小组活动成果发表及交流）</a:t>
            </a:r>
            <a:endParaRPr lang="zh-CN" altLang="en-US" sz="2800" dirty="0">
              <a:solidFill>
                <a:srgbClr val="CC6600"/>
              </a:solidFill>
              <a:latin typeface="Arial" panose="020B0604020202020204" pitchFamily="34" charset="0"/>
              <a:ea typeface="隶书" panose="02010509060101010101" pitchFamily="49" charset="-122"/>
            </a:endParaRPr>
          </a:p>
        </p:txBody>
      </p:sp>
      <p:sp>
        <p:nvSpPr>
          <p:cNvPr id="132099" name="矩形 132098"/>
          <p:cNvSpPr/>
          <p:nvPr/>
        </p:nvSpPr>
        <p:spPr>
          <a:xfrm>
            <a:off x="762000" y="1841500"/>
            <a:ext cx="8153400" cy="3429000"/>
          </a:xfrm>
          <a:prstGeom prst="rect">
            <a:avLst/>
          </a:prstGeom>
          <a:noFill/>
          <a:ln w="9525">
            <a:noFill/>
          </a:ln>
        </p:spPr>
        <p:txBody>
          <a:bodyPr/>
          <a:p>
            <a:pPr marL="342900" indent="-342900">
              <a:lnSpc>
                <a:spcPct val="150000"/>
              </a:lnSpc>
              <a:spcBef>
                <a:spcPct val="20000"/>
              </a:spcBef>
              <a:buClr>
                <a:schemeClr val="hlink"/>
              </a:buClr>
              <a:buFont typeface="Wingdings" panose="05000000000000000000" pitchFamily="2" charset="2"/>
              <a:buChar char="v"/>
            </a:pPr>
            <a:r>
              <a:rPr lang="zh-CN" altLang="en-US" sz="2400" dirty="0">
                <a:latin typeface="Tahoma" panose="020B0604030504040204" pitchFamily="34" charset="0"/>
              </a:rPr>
              <a:t>  公司每半年进行一次小组活动发表</a:t>
            </a:r>
            <a:endParaRPr lang="zh-CN" altLang="en-US" sz="2400" dirty="0">
              <a:latin typeface="Tahoma" panose="020B0604030504040204" pitchFamily="34" charset="0"/>
            </a:endParaRPr>
          </a:p>
          <a:p>
            <a:pPr marL="342900" indent="-342900">
              <a:lnSpc>
                <a:spcPct val="150000"/>
              </a:lnSpc>
              <a:spcBef>
                <a:spcPct val="20000"/>
              </a:spcBef>
              <a:buClr>
                <a:schemeClr val="hlink"/>
              </a:buClr>
              <a:buFont typeface="Wingdings" panose="05000000000000000000" pitchFamily="2" charset="2"/>
              <a:buChar char="v"/>
            </a:pPr>
            <a:r>
              <a:rPr lang="zh-CN" altLang="en-US" sz="2400" dirty="0">
                <a:latin typeface="Tahoma" panose="020B0604030504040204" pitchFamily="34" charset="0"/>
              </a:rPr>
              <a:t>  小组有效性竞赛、</a:t>
            </a:r>
            <a:r>
              <a:rPr lang="zh-CN" altLang="en-US" sz="2400" dirty="0">
                <a:solidFill>
                  <a:srgbClr val="FF0000"/>
                </a:solidFill>
                <a:latin typeface="Tahoma" panose="020B0604030504040204" pitchFamily="34" charset="0"/>
              </a:rPr>
              <a:t>最佳小组</a:t>
            </a:r>
            <a:r>
              <a:rPr lang="zh-CN" altLang="en-US" sz="2400" dirty="0">
                <a:latin typeface="Tahoma" panose="020B0604030504040204" pitchFamily="34" charset="0"/>
              </a:rPr>
              <a:t>的评选</a:t>
            </a:r>
            <a:endParaRPr lang="en-US" altLang="zh-CN" sz="2400">
              <a:latin typeface="Tahoma" panose="020B0604030504040204" pitchFamily="34" charset="0"/>
            </a:endParaRPr>
          </a:p>
        </p:txBody>
      </p:sp>
      <p:sp>
        <p:nvSpPr>
          <p:cNvPr id="132100" name="椭圆 132099"/>
          <p:cNvSpPr/>
          <p:nvPr/>
        </p:nvSpPr>
        <p:spPr>
          <a:xfrm>
            <a:off x="5943600" y="3683000"/>
            <a:ext cx="1905000" cy="1587500"/>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2101" name="直接连接符 132100"/>
          <p:cNvSpPr/>
          <p:nvPr/>
        </p:nvSpPr>
        <p:spPr>
          <a:xfrm>
            <a:off x="6248400" y="3937000"/>
            <a:ext cx="685800" cy="635000"/>
          </a:xfrm>
          <a:prstGeom prst="line">
            <a:avLst/>
          </a:prstGeom>
          <a:ln w="9525" cap="flat" cmpd="sng">
            <a:solidFill>
              <a:schemeClr val="tx1"/>
            </a:solidFill>
            <a:prstDash val="solid"/>
            <a:miter/>
            <a:headEnd type="none" w="med" len="med"/>
            <a:tailEnd type="none" w="med" len="med"/>
          </a:ln>
        </p:spPr>
      </p:sp>
      <p:sp>
        <p:nvSpPr>
          <p:cNvPr id="132102" name="直接连接符 132101"/>
          <p:cNvSpPr/>
          <p:nvPr/>
        </p:nvSpPr>
        <p:spPr>
          <a:xfrm>
            <a:off x="6934200" y="4572000"/>
            <a:ext cx="914400" cy="0"/>
          </a:xfrm>
          <a:prstGeom prst="line">
            <a:avLst/>
          </a:prstGeom>
          <a:ln w="9525" cap="flat" cmpd="sng">
            <a:solidFill>
              <a:schemeClr val="tx1"/>
            </a:solidFill>
            <a:prstDash val="solid"/>
            <a:miter/>
            <a:headEnd type="none" w="med" len="med"/>
            <a:tailEnd type="none" w="med" len="med"/>
          </a:ln>
        </p:spPr>
      </p:sp>
      <p:sp>
        <p:nvSpPr>
          <p:cNvPr id="132103" name="文本框 132102"/>
          <p:cNvSpPr txBox="1"/>
          <p:nvPr/>
        </p:nvSpPr>
        <p:spPr>
          <a:xfrm>
            <a:off x="6705600" y="4000500"/>
            <a:ext cx="990600" cy="381000"/>
          </a:xfrm>
          <a:prstGeom prst="rect">
            <a:avLst/>
          </a:prstGeom>
          <a:noFill/>
          <a:ln w="9525">
            <a:noFill/>
          </a:ln>
        </p:spPr>
        <p:txBody>
          <a:bodyPr>
            <a:spAutoFit/>
          </a:bodyPr>
          <a:p>
            <a:pPr>
              <a:spcBef>
                <a:spcPct val="50000"/>
              </a:spcBef>
            </a:pPr>
            <a:r>
              <a:rPr lang="zh-CN" altLang="en-US" sz="2400" dirty="0">
                <a:solidFill>
                  <a:srgbClr val="FF66FF"/>
                </a:solidFill>
                <a:latin typeface="Tahoma" panose="020B0604030504040204" pitchFamily="34" charset="0"/>
              </a:rPr>
              <a:t>40%</a:t>
            </a:r>
            <a:endParaRPr lang="zh-CN" altLang="en-US" sz="2400" dirty="0">
              <a:solidFill>
                <a:srgbClr val="FF66FF"/>
              </a:solidFill>
              <a:latin typeface="Tahoma" panose="020B0604030504040204" pitchFamily="34" charset="0"/>
            </a:endParaRPr>
          </a:p>
        </p:txBody>
      </p:sp>
      <p:sp>
        <p:nvSpPr>
          <p:cNvPr id="132104" name="文本框 132103"/>
          <p:cNvSpPr txBox="1"/>
          <p:nvPr/>
        </p:nvSpPr>
        <p:spPr>
          <a:xfrm>
            <a:off x="6477000" y="4635500"/>
            <a:ext cx="990600" cy="381000"/>
          </a:xfrm>
          <a:prstGeom prst="rect">
            <a:avLst/>
          </a:prstGeom>
          <a:noFill/>
          <a:ln w="9525">
            <a:noFill/>
          </a:ln>
        </p:spPr>
        <p:txBody>
          <a:bodyPr>
            <a:spAutoFit/>
          </a:bodyPr>
          <a:p>
            <a:pPr>
              <a:spcBef>
                <a:spcPct val="50000"/>
              </a:spcBef>
            </a:pPr>
            <a:r>
              <a:rPr lang="zh-CN" altLang="en-US" sz="2400" dirty="0">
                <a:solidFill>
                  <a:srgbClr val="FF66FF"/>
                </a:solidFill>
                <a:latin typeface="Tahoma" panose="020B0604030504040204" pitchFamily="34" charset="0"/>
              </a:rPr>
              <a:t>60%</a:t>
            </a:r>
            <a:endParaRPr lang="zh-CN" altLang="en-US" sz="2400" dirty="0">
              <a:solidFill>
                <a:srgbClr val="FF66FF"/>
              </a:solidFill>
              <a:latin typeface="Tahoma" panose="020B0604030504040204" pitchFamily="34" charset="0"/>
            </a:endParaRPr>
          </a:p>
        </p:txBody>
      </p:sp>
      <p:sp>
        <p:nvSpPr>
          <p:cNvPr id="132105" name="直接连接符 132104"/>
          <p:cNvSpPr/>
          <p:nvPr/>
        </p:nvSpPr>
        <p:spPr>
          <a:xfrm flipH="1">
            <a:off x="7543800" y="3492500"/>
            <a:ext cx="508000" cy="328613"/>
          </a:xfrm>
          <a:prstGeom prst="line">
            <a:avLst/>
          </a:prstGeom>
          <a:ln w="9525" cap="flat" cmpd="sng">
            <a:solidFill>
              <a:schemeClr val="tx1"/>
            </a:solidFill>
            <a:prstDash val="solid"/>
            <a:miter/>
            <a:headEnd type="none" w="med" len="med"/>
            <a:tailEnd type="triangle" w="med" len="med"/>
          </a:ln>
        </p:spPr>
      </p:sp>
      <p:sp>
        <p:nvSpPr>
          <p:cNvPr id="132106" name="文本框 132105"/>
          <p:cNvSpPr txBox="1"/>
          <p:nvPr/>
        </p:nvSpPr>
        <p:spPr>
          <a:xfrm>
            <a:off x="6781800" y="3048000"/>
            <a:ext cx="2362200" cy="381000"/>
          </a:xfrm>
          <a:prstGeom prst="rect">
            <a:avLst/>
          </a:prstGeom>
          <a:noFill/>
          <a:ln w="9525">
            <a:noFill/>
          </a:ln>
        </p:spPr>
        <p:txBody>
          <a:bodyPr>
            <a:spAutoFit/>
          </a:bodyPr>
          <a:p>
            <a:pPr>
              <a:spcBef>
                <a:spcPct val="50000"/>
              </a:spcBef>
            </a:pPr>
            <a:r>
              <a:rPr lang="zh-CN" altLang="en-US" sz="2400" dirty="0">
                <a:solidFill>
                  <a:srgbClr val="FF0000"/>
                </a:solidFill>
                <a:latin typeface="Tahoma" panose="020B0604030504040204" pitchFamily="34" charset="0"/>
              </a:rPr>
              <a:t>小组活动发表会</a:t>
            </a:r>
            <a:endParaRPr lang="zh-CN" altLang="en-US" sz="2400" dirty="0">
              <a:solidFill>
                <a:srgbClr val="FF0000"/>
              </a:solidFill>
              <a:latin typeface="Tahoma" panose="020B0604030504040204" pitchFamily="34" charset="0"/>
            </a:endParaRPr>
          </a:p>
        </p:txBody>
      </p:sp>
      <p:sp>
        <p:nvSpPr>
          <p:cNvPr id="132107" name="文本框 132106"/>
          <p:cNvSpPr txBox="1"/>
          <p:nvPr/>
        </p:nvSpPr>
        <p:spPr>
          <a:xfrm>
            <a:off x="762000" y="4191000"/>
            <a:ext cx="3886200" cy="381000"/>
          </a:xfrm>
          <a:prstGeom prst="rect">
            <a:avLst/>
          </a:prstGeom>
          <a:noFill/>
          <a:ln w="9525">
            <a:noFill/>
          </a:ln>
        </p:spPr>
        <p:txBody>
          <a:bodyPr>
            <a:spAutoFit/>
          </a:bodyPr>
          <a:p>
            <a:pPr>
              <a:spcBef>
                <a:spcPct val="50000"/>
              </a:spcBef>
            </a:pPr>
            <a:r>
              <a:rPr lang="zh-CN" altLang="en-US" sz="2400" dirty="0">
                <a:solidFill>
                  <a:srgbClr val="FF0000"/>
                </a:solidFill>
                <a:latin typeface="Tahoma" panose="020B0604030504040204" pitchFamily="34" charset="0"/>
              </a:rPr>
              <a:t>小组活动现场有效性检查</a:t>
            </a:r>
            <a:endParaRPr lang="zh-CN" altLang="en-US" sz="2400" dirty="0">
              <a:solidFill>
                <a:srgbClr val="FF0000"/>
              </a:solidFill>
              <a:latin typeface="Tahoma" panose="020B0604030504040204" pitchFamily="34" charset="0"/>
            </a:endParaRPr>
          </a:p>
        </p:txBody>
      </p:sp>
      <p:sp>
        <p:nvSpPr>
          <p:cNvPr id="132108" name="下箭头 132107"/>
          <p:cNvSpPr/>
          <p:nvPr/>
        </p:nvSpPr>
        <p:spPr>
          <a:xfrm rot="-2139111">
            <a:off x="5638800" y="2984500"/>
            <a:ext cx="381000" cy="825500"/>
          </a:xfrm>
          <a:prstGeom prst="downArrow">
            <a:avLst>
              <a:gd name="adj1" fmla="val 50000"/>
              <a:gd name="adj2" fmla="val 54166"/>
            </a:avLst>
          </a:prstGeom>
          <a:solidFill>
            <a:srgbClr val="E9FF49"/>
          </a:solidFill>
          <a:ln w="9525" cap="flat" cmpd="sng">
            <a:solidFill>
              <a:schemeClr val="tx1"/>
            </a:solidFill>
            <a:prstDash val="solid"/>
            <a:miter/>
            <a:headEnd type="none" w="med" len="med"/>
            <a:tailEnd type="none" w="med" len="med"/>
          </a:ln>
        </p:spPr>
        <p:txBody>
          <a:bodyPr/>
          <a:p>
            <a:endParaRPr lang="zh-CN" altLang="en-US"/>
          </a:p>
        </p:txBody>
      </p:sp>
      <p:sp>
        <p:nvSpPr>
          <p:cNvPr id="132109" name="直接连接符 132108"/>
          <p:cNvSpPr/>
          <p:nvPr/>
        </p:nvSpPr>
        <p:spPr>
          <a:xfrm>
            <a:off x="4267200" y="4445000"/>
            <a:ext cx="1600200" cy="0"/>
          </a:xfrm>
          <a:prstGeom prst="line">
            <a:avLst/>
          </a:prstGeom>
          <a:ln w="9525" cap="flat" cmpd="sng">
            <a:solidFill>
              <a:schemeClr val="tx1"/>
            </a:solidFill>
            <a:prstDash val="solid"/>
            <a:miter/>
            <a:headEnd type="none" w="med" len="med"/>
            <a:tailEnd type="triangle" w="med" len="med"/>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标题 134145"/>
          <p:cNvSpPr>
            <a:spLocks noGrp="1"/>
          </p:cNvSpPr>
          <p:nvPr>
            <p:ph type="title"/>
          </p:nvPr>
        </p:nvSpPr>
        <p:spPr>
          <a:xfrm>
            <a:off x="468313" y="841375"/>
            <a:ext cx="4906962" cy="514350"/>
          </a:xfrm>
          <a:ln/>
        </p:spPr>
        <p:txBody>
          <a:bodyPr anchor="ctr" anchorCtr="0"/>
          <a:p>
            <a:r>
              <a:rPr lang="zh-CN" altLang="en-US" sz="3600" b="1" dirty="0">
                <a:solidFill>
                  <a:schemeClr val="folHlink"/>
                </a:solidFill>
                <a:latin typeface="Arial" panose="020B0604020202020204" pitchFamily="34" charset="0"/>
                <a:ea typeface="隶书" panose="02010509060101010101" pitchFamily="49" charset="-122"/>
              </a:rPr>
              <a:t>班组</a:t>
            </a:r>
            <a:r>
              <a:rPr lang="en-US" altLang="zh-CN" sz="3600" b="1">
                <a:solidFill>
                  <a:schemeClr val="folHlink"/>
                </a:solidFill>
                <a:latin typeface="Arial" panose="020B0604020202020204" pitchFamily="34" charset="0"/>
                <a:ea typeface="隶书" panose="02010509060101010101" pitchFamily="49" charset="-122"/>
              </a:rPr>
              <a:t>CCPS</a:t>
            </a:r>
            <a:r>
              <a:rPr lang="zh-CN" altLang="en-US" sz="3600" b="1" dirty="0">
                <a:solidFill>
                  <a:schemeClr val="folHlink"/>
                </a:solidFill>
                <a:latin typeface="Arial" panose="020B0604020202020204" pitchFamily="34" charset="0"/>
                <a:ea typeface="隶书" panose="02010509060101010101" pitchFamily="49" charset="-122"/>
              </a:rPr>
              <a:t>持续改善</a:t>
            </a:r>
            <a:endParaRPr lang="zh-CN" altLang="en-US" sz="3600" b="1" dirty="0">
              <a:solidFill>
                <a:schemeClr val="folHlink"/>
              </a:solidFill>
              <a:latin typeface="Arial" panose="020B0604020202020204" pitchFamily="34" charset="0"/>
              <a:ea typeface="隶书" panose="02010509060101010101" pitchFamily="49" charset="-122"/>
            </a:endParaRPr>
          </a:p>
        </p:txBody>
      </p:sp>
      <p:sp>
        <p:nvSpPr>
          <p:cNvPr id="134147" name="文本占位符 134146"/>
          <p:cNvSpPr>
            <a:spLocks noGrp="1"/>
          </p:cNvSpPr>
          <p:nvPr>
            <p:ph type="body" idx="1"/>
          </p:nvPr>
        </p:nvSpPr>
        <p:spPr>
          <a:xfrm>
            <a:off x="533400" y="1968500"/>
            <a:ext cx="6629400" cy="2476500"/>
          </a:xfrm>
          <a:ln/>
        </p:spPr>
        <p:txBody>
          <a:bodyPr/>
          <a:p>
            <a:pPr>
              <a:lnSpc>
                <a:spcPct val="140000"/>
              </a:lnSpc>
              <a:buClr>
                <a:schemeClr val="hlink"/>
              </a:buClr>
              <a:buFont typeface="Wingdings" panose="05000000000000000000" pitchFamily="2" charset="2"/>
              <a:buChar char="v"/>
            </a:pPr>
            <a:r>
              <a:rPr lang="zh-CN" altLang="en-US" sz="2000" dirty="0">
                <a:latin typeface="宋体" panose="02010600030101010101" pitchFamily="2" charset="-122"/>
              </a:rPr>
              <a:t>公司鼓励员工积极向公司提供具有创意的生产、现场改善建议</a:t>
            </a:r>
            <a:endParaRPr lang="zh-CN" altLang="en-US" sz="2000" dirty="0">
              <a:latin typeface="宋体" panose="02010600030101010101" pitchFamily="2" charset="-122"/>
            </a:endParaRPr>
          </a:p>
          <a:p>
            <a:pPr>
              <a:lnSpc>
                <a:spcPct val="140000"/>
              </a:lnSpc>
              <a:buClr>
                <a:schemeClr val="hlink"/>
              </a:buClr>
              <a:buFont typeface="Wingdings" panose="05000000000000000000" pitchFamily="2" charset="2"/>
              <a:buNone/>
            </a:pPr>
            <a:endParaRPr lang="zh-CN" altLang="en-US" sz="2000" dirty="0">
              <a:latin typeface="宋体" panose="02010600030101010101" pitchFamily="2" charset="-122"/>
            </a:endParaRPr>
          </a:p>
          <a:p>
            <a:pPr>
              <a:lnSpc>
                <a:spcPct val="140000"/>
              </a:lnSpc>
              <a:buClr>
                <a:schemeClr val="hlink"/>
              </a:buClr>
              <a:buFont typeface="Wingdings" panose="05000000000000000000" pitchFamily="2" charset="2"/>
              <a:buChar char="v"/>
            </a:pPr>
            <a:r>
              <a:rPr lang="zh-CN" altLang="en-US" sz="2000" dirty="0">
                <a:latin typeface="宋体" panose="02010600030101010101" pitchFamily="2" charset="-122"/>
              </a:rPr>
              <a:t>公司将进一步完善合理化建议申报、审批、奖励流程</a:t>
            </a:r>
            <a:endParaRPr lang="zh-CN" altLang="en-US" sz="2000" dirty="0">
              <a:latin typeface="宋体" panose="02010600030101010101" pitchFamily="2" charset="-122"/>
            </a:endParaRPr>
          </a:p>
          <a:p>
            <a:pPr>
              <a:lnSpc>
                <a:spcPct val="140000"/>
              </a:lnSpc>
              <a:buNone/>
            </a:pPr>
            <a:r>
              <a:rPr lang="zh-CN" altLang="en-US" sz="2000" dirty="0">
                <a:latin typeface="宋体" panose="02010600030101010101" pitchFamily="2" charset="-122"/>
              </a:rPr>
              <a:t>   </a:t>
            </a:r>
            <a:r>
              <a:rPr lang="zh-CN" altLang="en-US" sz="2000" dirty="0">
                <a:solidFill>
                  <a:schemeClr val="hlink"/>
                </a:solidFill>
                <a:latin typeface="宋体" panose="02010600030101010101" pitchFamily="2" charset="-122"/>
                <a:hlinkClick r:id="rId1" action="ppaction://hlinkfile"/>
              </a:rPr>
              <a:t>《合肥公司合理化建议流程》</a:t>
            </a:r>
            <a:endParaRPr lang="zh-CN" altLang="en-US" sz="2000" u="sng">
              <a:solidFill>
                <a:schemeClr val="hlink"/>
              </a:solidFill>
              <a:latin typeface="宋体" panose="02010600030101010101" pitchFamily="2" charset="-122"/>
            </a:endParaRPr>
          </a:p>
        </p:txBody>
      </p:sp>
      <p:pic>
        <p:nvPicPr>
          <p:cNvPr id="134148" name="图片 134147" descr="BS02040_"/>
          <p:cNvPicPr>
            <a:picLocks noChangeAspect="1"/>
          </p:cNvPicPr>
          <p:nvPr/>
        </p:nvPicPr>
        <p:blipFill>
          <a:blip r:embed="rId2"/>
          <a:stretch>
            <a:fillRect/>
          </a:stretch>
        </p:blipFill>
        <p:spPr>
          <a:xfrm>
            <a:off x="7310438" y="3365500"/>
            <a:ext cx="1376362" cy="16716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组合 52225"/>
          <p:cNvGrpSpPr/>
          <p:nvPr/>
        </p:nvGrpSpPr>
        <p:grpSpPr>
          <a:xfrm>
            <a:off x="685800" y="1849438"/>
            <a:ext cx="7847013" cy="2559050"/>
            <a:chOff x="432" y="1488"/>
            <a:chExt cx="4944" cy="1688"/>
          </a:xfrm>
        </p:grpSpPr>
        <p:sp>
          <p:nvSpPr>
            <p:cNvPr id="52227" name="文本框 52226"/>
            <p:cNvSpPr txBox="1"/>
            <p:nvPr/>
          </p:nvSpPr>
          <p:spPr>
            <a:xfrm>
              <a:off x="2880" y="1488"/>
              <a:ext cx="720" cy="40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1600" b="1">
                  <a:latin typeface="Tahoma" panose="020B0604030504040204" pitchFamily="34" charset="0"/>
                </a:rPr>
                <a:t>SQDCME</a:t>
              </a:r>
              <a:r>
                <a:rPr lang="zh-CN" altLang="en-US" b="1" dirty="0">
                  <a:latin typeface="Tahoma" panose="020B0604030504040204" pitchFamily="34" charset="0"/>
                </a:rPr>
                <a:t>记分卡</a:t>
              </a:r>
              <a:endParaRPr lang="zh-CN" altLang="en-US" b="1" dirty="0">
                <a:latin typeface="Tahoma" panose="020B0604030504040204" pitchFamily="34" charset="0"/>
              </a:endParaRPr>
            </a:p>
          </p:txBody>
        </p:sp>
        <p:sp>
          <p:nvSpPr>
            <p:cNvPr id="52228" name="文本框 52227"/>
            <p:cNvSpPr txBox="1"/>
            <p:nvPr/>
          </p:nvSpPr>
          <p:spPr>
            <a:xfrm>
              <a:off x="3792" y="1488"/>
              <a:ext cx="720" cy="40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en-US" altLang="zh-CN" sz="1600" b="1">
                  <a:latin typeface="Tahoma" panose="020B0604030504040204" pitchFamily="34" charset="0"/>
                </a:rPr>
                <a:t>SQDCME</a:t>
              </a:r>
              <a:r>
                <a:rPr lang="zh-CN" altLang="en-US" b="1" dirty="0">
                  <a:latin typeface="Tahoma" panose="020B0604030504040204" pitchFamily="34" charset="0"/>
                </a:rPr>
                <a:t>指标跟踪</a:t>
              </a:r>
              <a:endParaRPr lang="zh-CN" altLang="en-US" b="1" dirty="0">
                <a:latin typeface="Tahoma" panose="020B0604030504040204" pitchFamily="34" charset="0"/>
              </a:endParaRPr>
            </a:p>
          </p:txBody>
        </p:sp>
        <p:sp>
          <p:nvSpPr>
            <p:cNvPr id="52229" name="文本框 52228"/>
            <p:cNvSpPr txBox="1"/>
            <p:nvPr/>
          </p:nvSpPr>
          <p:spPr>
            <a:xfrm>
              <a:off x="4656" y="148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质量系统</a:t>
              </a:r>
              <a:endParaRPr lang="zh-CN" altLang="en-US" b="1" dirty="0">
                <a:latin typeface="Tahoma" panose="020B0604030504040204" pitchFamily="34" charset="0"/>
              </a:endParaRPr>
            </a:p>
          </p:txBody>
        </p:sp>
        <p:sp>
          <p:nvSpPr>
            <p:cNvPr id="52230" name="文本框 52229"/>
            <p:cNvSpPr txBox="1"/>
            <p:nvPr/>
          </p:nvSpPr>
          <p:spPr>
            <a:xfrm>
              <a:off x="1968" y="2256"/>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安全运行</a:t>
              </a:r>
              <a:endParaRPr lang="zh-CN" altLang="en-US" b="1" dirty="0">
                <a:latin typeface="Tahoma" panose="020B0604030504040204" pitchFamily="34" charset="0"/>
              </a:endParaRPr>
            </a:p>
          </p:txBody>
        </p:sp>
        <p:sp>
          <p:nvSpPr>
            <p:cNvPr id="52231" name="文本框 52230"/>
            <p:cNvSpPr txBox="1"/>
            <p:nvPr/>
          </p:nvSpPr>
          <p:spPr>
            <a:xfrm>
              <a:off x="2880" y="2256"/>
              <a:ext cx="720" cy="42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可视化工厂</a:t>
              </a:r>
              <a:endParaRPr lang="zh-CN" altLang="en-US" b="1" dirty="0">
                <a:latin typeface="Tahoma" panose="020B0604030504040204" pitchFamily="34" charset="0"/>
              </a:endParaRPr>
            </a:p>
          </p:txBody>
        </p:sp>
        <p:sp>
          <p:nvSpPr>
            <p:cNvPr id="52232" name="文本框 52231"/>
            <p:cNvSpPr txBox="1"/>
            <p:nvPr/>
          </p:nvSpPr>
          <p:spPr>
            <a:xfrm>
              <a:off x="3792" y="2256"/>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公废统计</a:t>
              </a:r>
              <a:endParaRPr lang="zh-CN" altLang="en-US" b="1" dirty="0">
                <a:latin typeface="Tahoma" panose="020B0604030504040204" pitchFamily="34" charset="0"/>
              </a:endParaRPr>
            </a:p>
          </p:txBody>
        </p:sp>
        <p:sp>
          <p:nvSpPr>
            <p:cNvPr id="52233" name="文本框 52232"/>
            <p:cNvSpPr txBox="1"/>
            <p:nvPr/>
          </p:nvSpPr>
          <p:spPr>
            <a:xfrm>
              <a:off x="4656" y="2256"/>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质量跟踪</a:t>
              </a:r>
              <a:endParaRPr lang="zh-CN" altLang="en-US" b="1" dirty="0">
                <a:latin typeface="Tahoma" panose="020B0604030504040204" pitchFamily="34" charset="0"/>
              </a:endParaRPr>
            </a:p>
          </p:txBody>
        </p:sp>
        <p:sp>
          <p:nvSpPr>
            <p:cNvPr id="52234" name="文本框 52233"/>
            <p:cNvSpPr txBox="1"/>
            <p:nvPr/>
          </p:nvSpPr>
          <p:spPr>
            <a:xfrm>
              <a:off x="1968" y="292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问题对策</a:t>
              </a:r>
              <a:endParaRPr lang="zh-CN" altLang="en-US" b="1" dirty="0">
                <a:latin typeface="Tahoma" panose="020B0604030504040204" pitchFamily="34" charset="0"/>
              </a:endParaRPr>
            </a:p>
          </p:txBody>
        </p:sp>
        <p:sp>
          <p:nvSpPr>
            <p:cNvPr id="52235" name="文本框 52234"/>
            <p:cNvSpPr txBox="1"/>
            <p:nvPr/>
          </p:nvSpPr>
          <p:spPr>
            <a:xfrm>
              <a:off x="2880" y="292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改善提案</a:t>
              </a:r>
              <a:endParaRPr lang="zh-CN" altLang="en-US" b="1" dirty="0">
                <a:latin typeface="Tahoma" panose="020B0604030504040204" pitchFamily="34" charset="0"/>
              </a:endParaRPr>
            </a:p>
          </p:txBody>
        </p:sp>
        <p:sp>
          <p:nvSpPr>
            <p:cNvPr id="52236" name="文本框 52235"/>
            <p:cNvSpPr txBox="1"/>
            <p:nvPr/>
          </p:nvSpPr>
          <p:spPr>
            <a:xfrm>
              <a:off x="3792" y="292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辅料统计</a:t>
              </a:r>
              <a:endParaRPr lang="zh-CN" altLang="en-US" b="1" dirty="0">
                <a:latin typeface="Tahoma" panose="020B0604030504040204" pitchFamily="34" charset="0"/>
              </a:endParaRPr>
            </a:p>
          </p:txBody>
        </p:sp>
        <p:sp>
          <p:nvSpPr>
            <p:cNvPr id="52237" name="文本框 52236"/>
            <p:cNvSpPr txBox="1"/>
            <p:nvPr/>
          </p:nvSpPr>
          <p:spPr>
            <a:xfrm>
              <a:off x="4656" y="292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生产进度</a:t>
              </a:r>
              <a:endParaRPr lang="zh-CN" altLang="en-US" b="1" dirty="0">
                <a:latin typeface="Tahoma" panose="020B0604030504040204" pitchFamily="34" charset="0"/>
              </a:endParaRPr>
            </a:p>
          </p:txBody>
        </p:sp>
        <p:sp>
          <p:nvSpPr>
            <p:cNvPr id="52238" name="文本框 52237"/>
            <p:cNvSpPr txBox="1"/>
            <p:nvPr/>
          </p:nvSpPr>
          <p:spPr>
            <a:xfrm>
              <a:off x="1008" y="1488"/>
              <a:ext cx="624" cy="42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月度最佳员工</a:t>
              </a:r>
              <a:endParaRPr lang="zh-CN" altLang="en-US" b="1" dirty="0">
                <a:latin typeface="Tahoma" panose="020B0604030504040204" pitchFamily="34" charset="0"/>
              </a:endParaRPr>
            </a:p>
          </p:txBody>
        </p:sp>
        <p:sp>
          <p:nvSpPr>
            <p:cNvPr id="52239" name="文本框 52238"/>
            <p:cNvSpPr txBox="1"/>
            <p:nvPr/>
          </p:nvSpPr>
          <p:spPr>
            <a:xfrm>
              <a:off x="432" y="1488"/>
              <a:ext cx="336" cy="76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b="1" dirty="0">
                  <a:latin typeface="Tahoma" panose="020B0604030504040204" pitchFamily="34" charset="0"/>
                </a:rPr>
                <a:t>班组五大长</a:t>
              </a:r>
              <a:endParaRPr lang="zh-CN" altLang="en-US" sz="1400" b="1" dirty="0">
                <a:latin typeface="Tahoma" panose="020B0604030504040204" pitchFamily="34" charset="0"/>
              </a:endParaRPr>
            </a:p>
          </p:txBody>
        </p:sp>
        <p:sp>
          <p:nvSpPr>
            <p:cNvPr id="52240" name="文本框 52239"/>
            <p:cNvSpPr txBox="1"/>
            <p:nvPr/>
          </p:nvSpPr>
          <p:spPr>
            <a:xfrm>
              <a:off x="432" y="2496"/>
              <a:ext cx="1200" cy="249"/>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考勤栏</a:t>
              </a:r>
              <a:endParaRPr lang="zh-CN" altLang="en-US" b="1" dirty="0">
                <a:latin typeface="Tahoma" panose="020B0604030504040204" pitchFamily="34" charset="0"/>
              </a:endParaRPr>
            </a:p>
          </p:txBody>
        </p:sp>
        <p:sp>
          <p:nvSpPr>
            <p:cNvPr id="52241" name="文本框 52240"/>
            <p:cNvSpPr txBox="1"/>
            <p:nvPr/>
          </p:nvSpPr>
          <p:spPr>
            <a:xfrm>
              <a:off x="432" y="2928"/>
              <a:ext cx="120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班组公布栏</a:t>
              </a:r>
              <a:endParaRPr lang="zh-CN" altLang="en-US" b="1" dirty="0">
                <a:latin typeface="Tahoma" panose="020B0604030504040204" pitchFamily="34" charset="0"/>
              </a:endParaRPr>
            </a:p>
          </p:txBody>
        </p:sp>
        <p:sp>
          <p:nvSpPr>
            <p:cNvPr id="52242" name="文本框 52241"/>
            <p:cNvSpPr txBox="1"/>
            <p:nvPr/>
          </p:nvSpPr>
          <p:spPr>
            <a:xfrm>
              <a:off x="1968" y="1488"/>
              <a:ext cx="720" cy="248"/>
            </a:xfrm>
            <a:prstGeom prst="rect">
              <a:avLst/>
            </a:prstGeom>
            <a:solidFill>
              <a:srgbClr val="01E372"/>
            </a:solid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b="1" dirty="0">
                  <a:latin typeface="Tahoma" panose="020B0604030504040204" pitchFamily="34" charset="0"/>
                </a:rPr>
                <a:t>安全健康</a:t>
              </a:r>
              <a:endParaRPr lang="zh-CN" altLang="en-US" b="1" dirty="0">
                <a:latin typeface="Tahoma" panose="020B0604030504040204" pitchFamily="34" charset="0"/>
              </a:endParaRPr>
            </a:p>
          </p:txBody>
        </p:sp>
      </p:grpSp>
      <p:sp>
        <p:nvSpPr>
          <p:cNvPr id="52243" name="文本框 52242"/>
          <p:cNvSpPr txBox="1"/>
          <p:nvPr/>
        </p:nvSpPr>
        <p:spPr>
          <a:xfrm>
            <a:off x="152400" y="925513"/>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看板示例二</a:t>
            </a:r>
            <a:endParaRPr lang="zh-CN" altLang="en-US" sz="3600" b="1" dirty="0">
              <a:solidFill>
                <a:schemeClr val="folHlink"/>
              </a:solidFill>
              <a:latin typeface="Tahoma" panose="020B0604030504040204" pitchFamily="34" charset="0"/>
              <a:ea typeface="隶书" panose="020105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框 54274"/>
          <p:cNvSpPr txBox="1"/>
          <p:nvPr/>
        </p:nvSpPr>
        <p:spPr>
          <a:xfrm>
            <a:off x="468313" y="1128713"/>
            <a:ext cx="8382000" cy="4867275"/>
          </a:xfrm>
          <a:prstGeom prst="rect">
            <a:avLst/>
          </a:prstGeom>
          <a:noFill/>
          <a:ln w="9525">
            <a:noFill/>
          </a:ln>
        </p:spPr>
        <p:txBody>
          <a:bodyPr>
            <a:spAutoFit/>
          </a:bodyPr>
          <a:p>
            <a:pPr>
              <a:spcBef>
                <a:spcPct val="50000"/>
              </a:spcBef>
              <a:buClr>
                <a:srgbClr val="FF9933"/>
              </a:buClr>
              <a:buFont typeface="Wingdings" panose="05000000000000000000" pitchFamily="2" charset="2"/>
            </a:pPr>
            <a:r>
              <a:rPr lang="zh-CN" altLang="en-US" sz="2200" b="1" dirty="0">
                <a:solidFill>
                  <a:schemeClr val="tx2"/>
                </a:solidFill>
                <a:latin typeface="Times New Roman" panose="02020603050405020304" pitchFamily="18" charset="0"/>
                <a:ea typeface="仿宋_GB2312" pitchFamily="49" charset="-122"/>
              </a:rPr>
              <a:t>一、班组</a:t>
            </a:r>
            <a:r>
              <a:rPr lang="en-US" altLang="zh-CN" sz="2200" b="1">
                <a:solidFill>
                  <a:schemeClr val="tx2"/>
                </a:solidFill>
                <a:latin typeface="Times New Roman" panose="02020603050405020304" pitchFamily="18" charset="0"/>
                <a:ea typeface="仿宋_GB2312" pitchFamily="49" charset="-122"/>
              </a:rPr>
              <a:t>CCPS</a:t>
            </a:r>
            <a:r>
              <a:rPr lang="zh-CN" altLang="en-US" sz="2200" b="1" dirty="0">
                <a:solidFill>
                  <a:schemeClr val="tx2"/>
                </a:solidFill>
                <a:latin typeface="Times New Roman" panose="02020603050405020304" pitchFamily="18" charset="0"/>
                <a:ea typeface="仿宋_GB2312" pitchFamily="49" charset="-122"/>
              </a:rPr>
              <a:t>（</a:t>
            </a:r>
            <a:r>
              <a:rPr lang="en-US" altLang="zh-CN" sz="2200" b="1">
                <a:solidFill>
                  <a:schemeClr val="tx2"/>
                </a:solidFill>
                <a:latin typeface="Times New Roman" panose="02020603050405020304" pitchFamily="18" charset="0"/>
                <a:ea typeface="仿宋_GB2312" pitchFamily="49" charset="-122"/>
              </a:rPr>
              <a:t>WG）</a:t>
            </a:r>
            <a:r>
              <a:rPr lang="zh-CN" altLang="en-US" sz="2200" b="1" dirty="0">
                <a:solidFill>
                  <a:schemeClr val="tx2"/>
                </a:solidFill>
                <a:latin typeface="Times New Roman" panose="02020603050405020304" pitchFamily="18" charset="0"/>
                <a:ea typeface="仿宋_GB2312" pitchFamily="49" charset="-122"/>
              </a:rPr>
              <a:t>看板主要内容</a:t>
            </a:r>
            <a:endParaRPr lang="zh-CN" altLang="en-US" sz="2200" b="1" dirty="0">
              <a:solidFill>
                <a:schemeClr val="tx2"/>
              </a:solidFill>
              <a:latin typeface="Times New Roman" panose="02020603050405020304" pitchFamily="18" charset="0"/>
              <a:ea typeface="仿宋_GB2312" pitchFamily="49" charset="-122"/>
            </a:endParaRPr>
          </a:p>
          <a:p>
            <a:pPr>
              <a:spcBef>
                <a:spcPct val="50000"/>
              </a:spcBef>
              <a:buClr>
                <a:srgbClr val="FF9933"/>
              </a:buClr>
              <a:buFont typeface="Wingdings" panose="05000000000000000000" pitchFamily="2" charset="2"/>
            </a:pPr>
            <a:r>
              <a:rPr lang="zh-CN" altLang="en-US" sz="2000" b="1" dirty="0">
                <a:latin typeface="Times New Roman" panose="02020603050405020304" pitchFamily="18" charset="0"/>
                <a:ea typeface="仿宋_GB2312" pitchFamily="49" charset="-122"/>
              </a:rPr>
              <a:t>1、</a:t>
            </a:r>
            <a:r>
              <a:rPr lang="zh-CN" altLang="en-US" sz="2000" b="1" dirty="0">
                <a:latin typeface="宋体" panose="02010600030101010101" pitchFamily="2" charset="-122"/>
                <a:hlinkClick r:id="rId1" action="ppaction://hlinkfile"/>
              </a:rPr>
              <a:t>《安全运行表》</a:t>
            </a:r>
            <a:r>
              <a:rPr lang="zh-CN" altLang="en-US" dirty="0">
                <a:latin typeface="宋体" panose="02010600030101010101" pitchFamily="2" charset="-122"/>
              </a:rPr>
              <a:t>每天按时作上颜色，且颜色与事故性质相符。</a:t>
            </a:r>
            <a:r>
              <a:rPr lang="zh-CN" altLang="en-US" b="1" dirty="0">
                <a:latin typeface="宋体" panose="02010600030101010101" pitchFamily="2" charset="-122"/>
              </a:rPr>
              <a:t>   </a:t>
            </a:r>
            <a:endParaRPr lang="zh-CN" altLang="en-US" b="1" dirty="0">
              <a:latin typeface="宋体" panose="02010600030101010101" pitchFamily="2" charset="-122"/>
            </a:endParaRPr>
          </a:p>
          <a:p>
            <a:pPr>
              <a:spcBef>
                <a:spcPct val="50000"/>
              </a:spcBef>
              <a:buClr>
                <a:srgbClr val="FF9933"/>
              </a:buClr>
              <a:buFont typeface="Wingdings" panose="05000000000000000000" pitchFamily="2" charset="2"/>
            </a:pPr>
            <a:r>
              <a:rPr lang="zh-CN" altLang="en-US" sz="2000" b="1" dirty="0">
                <a:latin typeface="Times New Roman" panose="02020603050405020304" pitchFamily="18" charset="0"/>
                <a:ea typeface="仿宋_GB2312" pitchFamily="49" charset="-122"/>
              </a:rPr>
              <a:t>      </a:t>
            </a:r>
            <a:r>
              <a:rPr lang="zh-CN" altLang="en-US" sz="2000" b="1" dirty="0">
                <a:latin typeface="Times New Roman" panose="02020603050405020304" pitchFamily="18" charset="0"/>
                <a:hlinkClick r:id="rId1" action="ppaction://hlinkfile"/>
              </a:rPr>
              <a:t>《安全事件登记表》</a:t>
            </a:r>
            <a:r>
              <a:rPr lang="zh-CN" altLang="en-US" dirty="0">
                <a:latin typeface="宋体" panose="02010600030101010101" pitchFamily="2" charset="-122"/>
              </a:rPr>
              <a:t>在序号方框中要作上与事故性质相符的颜色，事故描述要完整，时间，地点要准确，处理措施和跟踪情况要详细。（除备注外其余方框必须要填写完整）</a:t>
            </a:r>
            <a:endParaRPr lang="zh-CN" altLang="en-US" dirty="0">
              <a:latin typeface="宋体" panose="02010600030101010101" pitchFamily="2" charset="-122"/>
            </a:endParaRPr>
          </a:p>
          <a:p>
            <a:pPr>
              <a:spcBef>
                <a:spcPct val="50000"/>
              </a:spcBef>
              <a:buClr>
                <a:srgbClr val="FF9933"/>
              </a:buClr>
              <a:buFont typeface="Wingdings" panose="05000000000000000000" pitchFamily="2" charset="2"/>
            </a:pPr>
            <a:endParaRPr lang="zh-CN" altLang="en-US" dirty="0">
              <a:latin typeface="宋体" panose="02010600030101010101" pitchFamily="2" charset="-122"/>
            </a:endParaRPr>
          </a:p>
          <a:p>
            <a:pPr>
              <a:spcBef>
                <a:spcPct val="50000"/>
              </a:spcBef>
              <a:buClr>
                <a:srgbClr val="FF9933"/>
              </a:buClr>
              <a:buFont typeface="Wingdings" panose="05000000000000000000" pitchFamily="2" charset="2"/>
            </a:pPr>
            <a:r>
              <a:rPr lang="zh-CN" altLang="en-US" sz="2000" b="1" dirty="0">
                <a:latin typeface="Times New Roman" panose="02020603050405020304" pitchFamily="18" charset="0"/>
                <a:ea typeface="仿宋_GB2312" pitchFamily="49" charset="-122"/>
              </a:rPr>
              <a:t>2、</a:t>
            </a:r>
            <a:r>
              <a:rPr lang="zh-CN" altLang="en-US" sz="2000" b="1" dirty="0">
                <a:latin typeface="Times New Roman" panose="02020603050405020304" pitchFamily="18" charset="0"/>
                <a:hlinkClick r:id="rId2" action="ppaction://hlinkfile"/>
              </a:rPr>
              <a:t>《生产区</a:t>
            </a:r>
            <a:r>
              <a:rPr lang="en-US" altLang="zh-CN" sz="2000" b="1">
                <a:latin typeface="Times New Roman" panose="02020603050405020304" pitchFamily="18" charset="0"/>
                <a:hlinkClick r:id="rId2" action="ppaction://hlinkfile"/>
              </a:rPr>
              <a:t>6S</a:t>
            </a:r>
            <a:r>
              <a:rPr lang="zh-CN" altLang="en-US" sz="2000" b="1" dirty="0">
                <a:latin typeface="Times New Roman" panose="02020603050405020304" pitchFamily="18" charset="0"/>
                <a:hlinkClick r:id="rId2" action="ppaction://hlinkfile"/>
              </a:rPr>
              <a:t>检查表》</a:t>
            </a:r>
            <a:r>
              <a:rPr lang="zh-CN" altLang="en-US" dirty="0">
                <a:latin typeface="宋体" panose="02010600030101010101" pitchFamily="2" charset="-122"/>
              </a:rPr>
              <a:t>每周5对班组进行检查。检查日期应填写准确。得分只能填写1</a:t>
            </a:r>
            <a:r>
              <a:rPr lang="zh-CN" altLang="en-US" dirty="0">
                <a:latin typeface="Times New Roman" panose="02020603050405020304" pitchFamily="18" charset="0"/>
              </a:rPr>
              <a:t>—</a:t>
            </a:r>
            <a:r>
              <a:rPr lang="zh-CN" altLang="en-US" dirty="0">
                <a:latin typeface="宋体" panose="02010600030101010101" pitchFamily="2" charset="-122"/>
              </a:rPr>
              <a:t>5分，最终得分处填上。（加权得分=系数*得分）</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Times New Roman" panose="02020603050405020304" pitchFamily="18" charset="0"/>
              </a:rPr>
              <a:t>      </a:t>
            </a:r>
            <a:r>
              <a:rPr lang="zh-CN" altLang="en-US" sz="2000" b="1" dirty="0">
                <a:latin typeface="Times New Roman" panose="02020603050405020304" pitchFamily="18" charset="0"/>
                <a:hlinkClick r:id="rId3" action="ppaction://hlinkfile"/>
              </a:rPr>
              <a:t>《</a:t>
            </a:r>
            <a:r>
              <a:rPr lang="en-US" altLang="zh-CN" sz="2000" b="1">
                <a:latin typeface="Times New Roman" panose="02020603050405020304" pitchFamily="18" charset="0"/>
                <a:hlinkClick r:id="rId3" action="ppaction://hlinkfile"/>
              </a:rPr>
              <a:t>6S</a:t>
            </a:r>
            <a:r>
              <a:rPr lang="zh-CN" altLang="en-US" sz="2000" b="1" dirty="0">
                <a:latin typeface="Times New Roman" panose="02020603050405020304" pitchFamily="18" charset="0"/>
                <a:hlinkClick r:id="rId3" action="ppaction://hlinkfile"/>
              </a:rPr>
              <a:t>评价表》</a:t>
            </a:r>
            <a:r>
              <a:rPr lang="zh-CN" altLang="en-US" dirty="0">
                <a:latin typeface="宋体" panose="02010600030101010101" pitchFamily="2" charset="-122"/>
              </a:rPr>
              <a:t>表中检查时间，</a:t>
            </a:r>
            <a:r>
              <a:rPr lang="en-US" altLang="zh-CN">
                <a:latin typeface="宋体" panose="02010600030101010101" pitchFamily="2" charset="-122"/>
              </a:rPr>
              <a:t>6S</a:t>
            </a:r>
            <a:r>
              <a:rPr lang="zh-CN" altLang="en-US" dirty="0">
                <a:latin typeface="宋体" panose="02010600030101010101" pitchFamily="2" charset="-122"/>
              </a:rPr>
              <a:t>检查得分应与《生产区</a:t>
            </a:r>
            <a:r>
              <a:rPr lang="en-US" altLang="zh-CN">
                <a:latin typeface="宋体" panose="02010600030101010101" pitchFamily="2" charset="-122"/>
              </a:rPr>
              <a:t>6S</a:t>
            </a:r>
            <a:r>
              <a:rPr lang="zh-CN" altLang="en-US" dirty="0">
                <a:latin typeface="宋体" panose="02010600030101010101" pitchFamily="2" charset="-122"/>
              </a:rPr>
              <a:t>检查表》相符。存在问题，整改措施，责任人要填详细和准确。（除备注外其余方框必须要填完整）</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dirty="0">
                <a:latin typeface="宋体" panose="02010600030101010101" pitchFamily="2" charset="-122"/>
              </a:rPr>
              <a:t>    注：《</a:t>
            </a:r>
            <a:r>
              <a:rPr lang="en-US" altLang="zh-CN">
                <a:latin typeface="宋体" panose="02010600030101010101" pitchFamily="2" charset="-122"/>
              </a:rPr>
              <a:t>6S</a:t>
            </a:r>
            <a:r>
              <a:rPr lang="zh-CN" altLang="en-US" dirty="0">
                <a:latin typeface="宋体" panose="02010600030101010101" pitchFamily="2" charset="-122"/>
              </a:rPr>
              <a:t>评价表》副在《生产区</a:t>
            </a:r>
            <a:r>
              <a:rPr lang="en-US" altLang="zh-CN">
                <a:latin typeface="宋体" panose="02010600030101010101" pitchFamily="2" charset="-122"/>
              </a:rPr>
              <a:t>6S</a:t>
            </a:r>
            <a:r>
              <a:rPr lang="zh-CN" altLang="en-US" dirty="0">
                <a:latin typeface="宋体" panose="02010600030101010101" pitchFamily="2" charset="-122"/>
              </a:rPr>
              <a:t>检查表》后面。</a:t>
            </a: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zh-CN" altLang="en-US">
              <a:latin typeface="宋体" panose="02010600030101010101" pitchFamily="2" charset="-122"/>
            </a:endParaRPr>
          </a:p>
        </p:txBody>
      </p:sp>
      <p:sp>
        <p:nvSpPr>
          <p:cNvPr id="54276" name="文本框 54275"/>
          <p:cNvSpPr txBox="1"/>
          <p:nvPr/>
        </p:nvSpPr>
        <p:spPr>
          <a:xfrm>
            <a:off x="250825" y="481013"/>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3" name="文本框 56322"/>
          <p:cNvSpPr txBox="1"/>
          <p:nvPr/>
        </p:nvSpPr>
        <p:spPr>
          <a:xfrm>
            <a:off x="250825" y="409575"/>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56324" name="文本框 56323"/>
          <p:cNvSpPr txBox="1"/>
          <p:nvPr/>
        </p:nvSpPr>
        <p:spPr>
          <a:xfrm>
            <a:off x="539750" y="912813"/>
            <a:ext cx="8077200" cy="4608512"/>
          </a:xfrm>
          <a:prstGeom prst="rect">
            <a:avLst/>
          </a:prstGeom>
          <a:noFill/>
          <a:ln w="9525">
            <a:noFill/>
          </a:ln>
        </p:spPr>
        <p:txBody>
          <a:bodyPr>
            <a:spAutoFit/>
          </a:bodyPr>
          <a:p>
            <a:pPr>
              <a:spcBef>
                <a:spcPct val="50000"/>
              </a:spcBef>
              <a:buClr>
                <a:srgbClr val="FF9933"/>
              </a:buClr>
              <a:buFont typeface="Wingdings" panose="05000000000000000000" pitchFamily="2" charset="2"/>
            </a:pPr>
            <a:r>
              <a:rPr lang="zh-CN" altLang="en-US" sz="2000" b="1" dirty="0">
                <a:latin typeface="宋体" panose="02010600030101010101" pitchFamily="2" charset="-122"/>
              </a:rPr>
              <a:t>3、</a:t>
            </a:r>
            <a:r>
              <a:rPr lang="zh-CN" altLang="en-US" sz="2000" b="1" dirty="0">
                <a:latin typeface="宋体" panose="02010600030101010101" pitchFamily="2" charset="-122"/>
                <a:hlinkClick r:id="rId1" action="ppaction://hlinkfile"/>
              </a:rPr>
              <a:t>《作业指导书</a:t>
            </a:r>
            <a:r>
              <a:rPr lang="en-US" altLang="zh-CN" sz="2000" b="1">
                <a:latin typeface="宋体" panose="02010600030101010101" pitchFamily="2" charset="-122"/>
                <a:hlinkClick r:id="rId1" action="ppaction://hlinkfile"/>
              </a:rPr>
              <a:t>OIS</a:t>
            </a:r>
            <a:r>
              <a:rPr lang="zh-CN" altLang="en-US" sz="2000" b="1" dirty="0">
                <a:latin typeface="宋体" panose="02010600030101010101" pitchFamily="2" charset="-122"/>
                <a:hlinkClick r:id="rId1" action="ppaction://hlinkfile"/>
              </a:rPr>
              <a:t>观测记录表》</a:t>
            </a:r>
            <a:r>
              <a:rPr lang="zh-CN" altLang="en-US" dirty="0">
                <a:latin typeface="宋体" panose="02010600030101010101" pitchFamily="2" charset="-122"/>
              </a:rPr>
              <a:t>工位须填准确。</a:t>
            </a:r>
            <a:r>
              <a:rPr lang="en-US" altLang="zh-CN">
                <a:latin typeface="宋体" panose="02010600030101010101" pitchFamily="2" charset="-122"/>
              </a:rPr>
              <a:t>OIS</a:t>
            </a:r>
            <a:r>
              <a:rPr lang="zh-CN" altLang="en-US" dirty="0">
                <a:latin typeface="宋体" panose="02010600030101010101" pitchFamily="2" charset="-122"/>
              </a:rPr>
              <a:t>编码须填所观测工位《作业指导书》上相对应的编码。观测每周进行一次，并是针对班组的每一位员工。</a:t>
            </a:r>
            <a:endParaRPr lang="zh-CN" altLang="en-US" dirty="0">
              <a:latin typeface="宋体" panose="02010600030101010101" pitchFamily="2" charset="-122"/>
            </a:endParaRPr>
          </a:p>
          <a:p>
            <a:pPr>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4、</a:t>
            </a:r>
            <a:r>
              <a:rPr lang="zh-CN" altLang="en-US" sz="2000" b="1" dirty="0">
                <a:latin typeface="宋体" panose="02010600030101010101" pitchFamily="2" charset="-122"/>
                <a:hlinkClick r:id="rId2" action="ppaction://hlinkfile"/>
              </a:rPr>
              <a:t>《班组问题及对策一览表》</a:t>
            </a:r>
            <a:r>
              <a:rPr lang="zh-CN" altLang="en-US" dirty="0">
                <a:latin typeface="宋体" panose="02010600030101010101" pitchFamily="2" charset="-122"/>
              </a:rPr>
              <a:t>不只是反映班组的质量问题，是班组综合问题的反映。问题描述和措施应表中的提示填写，须详细，责任人应明确。</a:t>
            </a:r>
            <a:r>
              <a:rPr lang="en-US" altLang="zh-CN">
                <a:latin typeface="宋体" panose="02010600030101010101" pitchFamily="2" charset="-122"/>
              </a:rPr>
              <a:t>P</a:t>
            </a:r>
            <a:r>
              <a:rPr lang="zh-CN" altLang="en-US">
                <a:latin typeface="宋体" panose="02010600030101010101" pitchFamily="2" charset="-122"/>
              </a:rPr>
              <a:t>和</a:t>
            </a:r>
            <a:r>
              <a:rPr lang="en-US" altLang="zh-CN">
                <a:latin typeface="宋体" panose="02010600030101010101" pitchFamily="2" charset="-122"/>
              </a:rPr>
              <a:t>C</a:t>
            </a:r>
            <a:r>
              <a:rPr lang="zh-CN" altLang="en-US" dirty="0">
                <a:latin typeface="宋体" panose="02010600030101010101" pitchFamily="2" charset="-122"/>
              </a:rPr>
              <a:t>阶段应填上开始时期和预计完成时期。</a:t>
            </a:r>
            <a:r>
              <a:rPr lang="en-US" altLang="zh-CN">
                <a:latin typeface="宋体" panose="02010600030101010101" pitchFamily="2" charset="-122"/>
              </a:rPr>
              <a:t>C</a:t>
            </a:r>
            <a:r>
              <a:rPr lang="zh-CN" altLang="en-US" dirty="0">
                <a:latin typeface="宋体" panose="02010600030101010101" pitchFamily="2" charset="-122"/>
              </a:rPr>
              <a:t>阶段应填上实际完成时期和超期天数。在经过一周的检查后（</a:t>
            </a:r>
            <a:r>
              <a:rPr lang="en-US" altLang="zh-CN">
                <a:latin typeface="宋体" panose="02010600030101010101" pitchFamily="2" charset="-122"/>
              </a:rPr>
              <a:t>C</a:t>
            </a:r>
            <a:r>
              <a:rPr lang="zh-CN" altLang="en-US" dirty="0">
                <a:latin typeface="宋体" panose="02010600030101010101" pitchFamily="2" charset="-122"/>
              </a:rPr>
              <a:t>阶段）判断可以定为标准，须填上</a:t>
            </a:r>
            <a:r>
              <a:rPr lang="en-US" altLang="zh-CN">
                <a:latin typeface="宋体" panose="02010600030101010101" pitchFamily="2" charset="-122"/>
              </a:rPr>
              <a:t>A</a:t>
            </a:r>
            <a:r>
              <a:rPr lang="zh-CN" altLang="en-US" dirty="0">
                <a:latin typeface="宋体" panose="02010600030101010101" pitchFamily="2" charset="-122"/>
              </a:rPr>
              <a:t>阶段，表示对该问题的解决措施有效，能够定位标准。再次遇到相同的问题时就可以拿出这一标准来解决问题。如果问题在班组中不能解决，须按《班组问题处理流程》逐步解决。</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5、</a:t>
            </a:r>
            <a:r>
              <a:rPr lang="zh-CN" altLang="en-US" sz="2000" b="1" dirty="0">
                <a:solidFill>
                  <a:schemeClr val="tx2"/>
                </a:solidFill>
                <a:latin typeface="宋体" panose="02010600030101010101" pitchFamily="2" charset="-122"/>
              </a:rPr>
              <a:t>《质量指标》</a:t>
            </a:r>
            <a:r>
              <a:rPr lang="zh-CN" altLang="en-US" dirty="0">
                <a:latin typeface="宋体" panose="02010600030101010101" pitchFamily="2" charset="-122"/>
              </a:rPr>
              <a:t>表中的每一项须填写完整，及时。车型，车号，质量问题描述须准确。</a:t>
            </a:r>
            <a:r>
              <a:rPr lang="zh-CN" altLang="en-US" dirty="0">
                <a:solidFill>
                  <a:schemeClr val="tx2"/>
                </a:solidFill>
                <a:latin typeface="宋体" panose="02010600030101010101" pitchFamily="2" charset="-122"/>
              </a:rPr>
              <a:t>（车间自己制定）</a:t>
            </a:r>
            <a:endParaRPr lang="ja-JP" altLang="en-US" dirty="0">
              <a:solidFill>
                <a:schemeClr val="tx2"/>
              </a:solidFill>
              <a:latin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1" name="文本框 58370"/>
          <p:cNvSpPr txBox="1"/>
          <p:nvPr/>
        </p:nvSpPr>
        <p:spPr>
          <a:xfrm>
            <a:off x="228600" y="571500"/>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58372" name="文本框 58371"/>
          <p:cNvSpPr txBox="1"/>
          <p:nvPr/>
        </p:nvSpPr>
        <p:spPr>
          <a:xfrm>
            <a:off x="457200" y="1333500"/>
            <a:ext cx="8229600" cy="3878263"/>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6、</a:t>
            </a:r>
            <a:r>
              <a:rPr lang="zh-CN" altLang="en-US" sz="2000" b="1" dirty="0">
                <a:latin typeface="宋体" panose="02010600030101010101" pitchFamily="2" charset="-122"/>
                <a:hlinkClick r:id="rId1" action="ppaction://hlinkfile"/>
              </a:rPr>
              <a:t>《工业物料领用清单》</a:t>
            </a:r>
            <a:r>
              <a:rPr lang="zh-CN" altLang="en-US" dirty="0">
                <a:latin typeface="宋体" panose="02010600030101010101" pitchFamily="2" charset="-122"/>
              </a:rPr>
              <a:t>名称，规格型号，单位须准确。在描述数量时避免涂改，影响表格整体美观。班组长应根据每月工具用量，在易损坏工具的名称上作上红色。</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7、</a:t>
            </a:r>
            <a:r>
              <a:rPr lang="zh-CN" altLang="en-US" sz="2000" b="1" dirty="0">
                <a:latin typeface="宋体" panose="02010600030101010101" pitchFamily="2" charset="-122"/>
                <a:hlinkClick r:id="rId2" action="ppaction://hlinkfile"/>
              </a:rPr>
              <a:t>《工废统计表》</a:t>
            </a:r>
            <a:r>
              <a:rPr lang="zh-CN" altLang="en-US" dirty="0">
                <a:latin typeface="宋体" panose="02010600030101010101" pitchFamily="2" charset="-122"/>
              </a:rPr>
              <a:t>按表格中内容仔细、逐一填写。特别需要注意的是：《工废统计表》中记录的工废问题，必须在《质量问题跟踪表》中进行质量跟踪。</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8、</a:t>
            </a:r>
            <a:r>
              <a:rPr lang="zh-CN" altLang="en-US" sz="2000" b="1" dirty="0">
                <a:latin typeface="宋体" panose="02010600030101010101" pitchFamily="2" charset="-122"/>
                <a:hlinkClick r:id="rId3" action="ppaction://hlinkfile"/>
              </a:rPr>
              <a:t>《质量问题跟踪表》</a:t>
            </a:r>
            <a:r>
              <a:rPr lang="zh-CN" altLang="en-US" dirty="0">
                <a:latin typeface="宋体" panose="02010600030101010101" pitchFamily="2" charset="-122"/>
              </a:rPr>
              <a:t>不单是反映班组不能解决的质量问题。应包括：写了随车卡片的遗留问题，本班组的质量缺陷等班组能迅速解决的任何质量问题。表中各项须填写准确。解决措施和解决时间填写及时。针对不能解决的问题应在解决时间中填上未解决。</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9、</a:t>
            </a:r>
            <a:r>
              <a:rPr lang="zh-CN" altLang="en-US" sz="2000" b="1" dirty="0">
                <a:latin typeface="宋体" panose="02010600030101010101" pitchFamily="2" charset="-122"/>
                <a:hlinkClick r:id="rId4" action="ppaction://hlinkfile"/>
              </a:rPr>
              <a:t>《生产进度表》</a:t>
            </a:r>
            <a:r>
              <a:rPr lang="zh-CN" altLang="en-US" dirty="0">
                <a:latin typeface="宋体" panose="02010600030101010101" pitchFamily="2" charset="-122"/>
              </a:rPr>
              <a:t>填写须分车型。车型不同，曲线的颜色不同。</a:t>
            </a:r>
            <a:endParaRPr lang="ja-JP" altLang="en-US" dirty="0">
              <a:latin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文本框 60418"/>
          <p:cNvSpPr txBox="1"/>
          <p:nvPr/>
        </p:nvSpPr>
        <p:spPr>
          <a:xfrm>
            <a:off x="228600" y="762000"/>
            <a:ext cx="4876800" cy="641350"/>
          </a:xfrm>
          <a:prstGeom prst="rect">
            <a:avLst/>
          </a:prstGeom>
          <a:noFill/>
          <a:ln w="9525">
            <a:noFill/>
          </a:ln>
        </p:spPr>
        <p:txBody>
          <a:bodyPr>
            <a:spAutoFit/>
          </a:bodyPr>
          <a:p>
            <a:pPr>
              <a:spcBef>
                <a:spcPct val="50000"/>
              </a:spcBef>
            </a:pPr>
            <a:r>
              <a:rPr lang="zh-CN" altLang="en-US" sz="3600" b="1" dirty="0">
                <a:solidFill>
                  <a:schemeClr val="folHlink"/>
                </a:solidFill>
                <a:latin typeface="Tahoma" panose="020B0604030504040204" pitchFamily="34" charset="0"/>
                <a:ea typeface="隶书" panose="02010509060101010101" pitchFamily="49" charset="-122"/>
              </a:rPr>
              <a:t>班组</a:t>
            </a:r>
            <a:r>
              <a:rPr lang="en-US" altLang="zh-CN" sz="3600" b="1">
                <a:solidFill>
                  <a:schemeClr val="folHlink"/>
                </a:solidFill>
                <a:latin typeface="Tahoma" panose="020B0604030504040204" pitchFamily="34" charset="0"/>
                <a:ea typeface="隶书" panose="02010509060101010101" pitchFamily="49" charset="-122"/>
              </a:rPr>
              <a:t>CCPS</a:t>
            </a:r>
            <a:r>
              <a:rPr lang="zh-CN" altLang="en-US" sz="3600" b="1" dirty="0">
                <a:solidFill>
                  <a:schemeClr val="folHlink"/>
                </a:solidFill>
                <a:latin typeface="Tahoma" panose="020B0604030504040204" pitchFamily="34" charset="0"/>
                <a:ea typeface="隶书" panose="02010509060101010101" pitchFamily="49" charset="-122"/>
              </a:rPr>
              <a:t>看板表格</a:t>
            </a:r>
            <a:endParaRPr lang="zh-CN" altLang="en-US" sz="3600" b="1" dirty="0">
              <a:solidFill>
                <a:schemeClr val="folHlink"/>
              </a:solidFill>
              <a:latin typeface="Tahoma" panose="020B0604030504040204" pitchFamily="34" charset="0"/>
              <a:ea typeface="隶书" panose="02010509060101010101" pitchFamily="49" charset="-122"/>
            </a:endParaRPr>
          </a:p>
        </p:txBody>
      </p:sp>
      <p:sp>
        <p:nvSpPr>
          <p:cNvPr id="60420" name="文本框 60419"/>
          <p:cNvSpPr txBox="1"/>
          <p:nvPr/>
        </p:nvSpPr>
        <p:spPr>
          <a:xfrm>
            <a:off x="457200" y="1651000"/>
            <a:ext cx="8229600" cy="2428875"/>
          </a:xfrm>
          <a:prstGeom prst="rect">
            <a:avLst/>
          </a:prstGeom>
          <a:noFill/>
          <a:ln w="9525">
            <a:noFill/>
          </a:ln>
        </p:spPr>
        <p:txBody>
          <a:bodyPr>
            <a:spAutoFit/>
          </a:bodyPr>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10、</a:t>
            </a:r>
            <a:r>
              <a:rPr lang="zh-CN" altLang="en-US" sz="2000" b="1" dirty="0">
                <a:latin typeface="宋体" panose="02010600030101010101" pitchFamily="2" charset="-122"/>
                <a:hlinkClick r:id="rId1" action="ppaction://hlinkfile"/>
              </a:rPr>
              <a:t>《停线时间记录表》</a:t>
            </a:r>
            <a:r>
              <a:rPr lang="zh-CN" altLang="en-US" dirty="0">
                <a:latin typeface="宋体" panose="02010600030101010101" pitchFamily="2" charset="-122"/>
              </a:rPr>
              <a:t>以小时为单位。停线原因须描述完整。记录人须填写准确。注：停线时间应与《</a:t>
            </a:r>
            <a:r>
              <a:rPr lang="en-US" altLang="zh-CN">
                <a:latin typeface="宋体" panose="02010600030101010101" pitchFamily="2" charset="-122"/>
              </a:rPr>
              <a:t>SQDCME</a:t>
            </a:r>
            <a:r>
              <a:rPr lang="zh-CN" altLang="en-US" dirty="0">
                <a:latin typeface="宋体" panose="02010600030101010101" pitchFamily="2" charset="-122"/>
              </a:rPr>
              <a:t>积分卡》上的停线时间相符，且只针对本班组的停线作记。</a:t>
            </a:r>
            <a:endParaRPr lang="zh-CN" altLang="en-US" dirty="0">
              <a:latin typeface="宋体" panose="02010600030101010101" pitchFamily="2" charset="-122"/>
            </a:endParaRPr>
          </a:p>
          <a:p>
            <a:pPr algn="just">
              <a:spcBef>
                <a:spcPct val="50000"/>
              </a:spcBef>
              <a:buClr>
                <a:srgbClr val="FF9933"/>
              </a:buClr>
              <a:buFont typeface="Wingdings" panose="05000000000000000000" pitchFamily="2" charset="2"/>
            </a:pPr>
            <a:endParaRPr lang="ja-JP" altLang="en-US" dirty="0">
              <a:latin typeface="宋体" panose="02010600030101010101" pitchFamily="2" charset="-122"/>
            </a:endParaRPr>
          </a:p>
          <a:p>
            <a:pPr algn="just">
              <a:spcBef>
                <a:spcPct val="50000"/>
              </a:spcBef>
              <a:buClr>
                <a:srgbClr val="FF9933"/>
              </a:buClr>
              <a:buFont typeface="Wingdings" panose="05000000000000000000" pitchFamily="2" charset="2"/>
            </a:pPr>
            <a:r>
              <a:rPr lang="zh-CN" altLang="en-US" sz="2000" b="1" dirty="0">
                <a:latin typeface="宋体" panose="02010600030101010101" pitchFamily="2" charset="-122"/>
              </a:rPr>
              <a:t>11、</a:t>
            </a:r>
            <a:r>
              <a:rPr lang="zh-CN" altLang="en-US" sz="2000" b="1" dirty="0">
                <a:latin typeface="宋体" panose="02010600030101010101" pitchFamily="2" charset="-122"/>
                <a:hlinkClick r:id="rId2" action="ppaction://hlinkfile"/>
              </a:rPr>
              <a:t>《合理化建议追踪表》</a:t>
            </a:r>
            <a:r>
              <a:rPr lang="zh-CN" altLang="en-US" dirty="0">
                <a:latin typeface="宋体" panose="02010600030101010101" pitchFamily="2" charset="-122"/>
              </a:rPr>
              <a:t>内容，提出者，提出时间，分类应明确。内容应详细。在进度的描述上须与合理化建议进展的每个阶段相对应，并画上勾。实施者，完成时间，实施费用必须填上。如未采纳须写上未采纳原因，并有责任人的签名。注：将合理化建议填入《合理化建议追踪表》时，必须在进度栏的“提出”框中画上勾。</a:t>
            </a:r>
            <a:r>
              <a:rPr lang="zh-CN" altLang="en-US" dirty="0">
                <a:solidFill>
                  <a:schemeClr val="hlink"/>
                </a:solidFill>
                <a:latin typeface="宋体" panose="02010600030101010101" pitchFamily="2" charset="-122"/>
              </a:rPr>
              <a:t>特别强调上级领导对此建议的反馈应在规定的时间节点内。</a:t>
            </a:r>
            <a:endParaRPr lang="ja-JP" altLang="en-US" dirty="0">
              <a:solidFill>
                <a:schemeClr val="hlink"/>
              </a:solidFill>
              <a:latin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PP_MARK_KEY" val="a35b45fb-67c4-4d84-9596-6bee2efbc334"/>
  <p:tag name="COMMONDATA" val="eyJoZGlkIjoiODc5OTdkZDQxOTMwNGQxNTBmNzRiMmEzNWM0ZjQ1Mm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6283</Words>
  <Application>WPS 演示</Application>
  <PresentationFormat>自定义</PresentationFormat>
  <Paragraphs>718</Paragraphs>
  <Slides>45</Slides>
  <Notes>45</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64" baseType="lpstr">
      <vt:lpstr>Arial</vt:lpstr>
      <vt:lpstr>宋体</vt:lpstr>
      <vt:lpstr>Wingdings</vt:lpstr>
      <vt:lpstr>Calibri</vt:lpstr>
      <vt:lpstr>隶书</vt:lpstr>
      <vt:lpstr>Times New Roman</vt:lpstr>
      <vt:lpstr>Tahoma</vt:lpstr>
      <vt:lpstr>仿宋_GB2312</vt:lpstr>
      <vt:lpstr>仿宋</vt:lpstr>
      <vt:lpstr>华文细黑</vt:lpstr>
      <vt:lpstr>Symbol</vt:lpstr>
      <vt:lpstr>Arial Unicode MS</vt:lpstr>
      <vt:lpstr>Arial Black</vt:lpstr>
      <vt:lpstr>黑体</vt:lpstr>
      <vt:lpstr>仿宋_GB2312</vt:lpstr>
      <vt:lpstr>微软雅黑</vt:lpstr>
      <vt:lpstr>PMingLiU</vt:lpstr>
      <vt:lpstr>Office 主题</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WPS_1670316127</cp:lastModifiedBy>
  <cp:revision>400</cp:revision>
  <dcterms:created xsi:type="dcterms:W3CDTF">2023-02-01T07:50:45Z</dcterms:created>
  <dcterms:modified xsi:type="dcterms:W3CDTF">2023-02-01T07:54:07Z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43AD765CA9DD44BE91EAA7DC8DDB947A</vt:lpwstr>
  </property>
  <property fmtid="{D5CDD505-2E9C-101B-9397-08002B2CF9AE}" pid="3" name="KSOProductBuildVer">
    <vt:lpwstr>2052-11.1.0.13703</vt:lpwstr>
  </property>
</Properties>
</file>