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56" r:id="rId4"/>
    <p:sldId id="257" r:id="rId5"/>
    <p:sldId id="259" r:id="rId6"/>
    <p:sldId id="262" r:id="rId7"/>
    <p:sldId id="264" r:id="rId8"/>
    <p:sldId id="265" r:id="rId9"/>
    <p:sldId id="266" r:id="rId10"/>
  </p:sldIdLst>
  <p:sldSz cx="9144000" cy="6858000" type="screen4x3"/>
  <p:notesSz cx="6858000" cy="9144000"/>
  <p:custDataLst>
    <p:tags r:id="rId14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  <a:srgbClr val="FFFF00"/>
    <a:srgbClr val="FF0000"/>
    <a:srgbClr val="FEE5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3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2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28674" name="组合 28673"/>
          <p:cNvGrpSpPr/>
          <p:nvPr userDrawn="1"/>
        </p:nvGrpSpPr>
        <p:grpSpPr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28675" name="任意多边形 28674"/>
            <p:cNvSpPr/>
            <p:nvPr/>
          </p:nvSpPr>
          <p:spPr>
            <a:xfrm>
              <a:off x="0" y="3072"/>
              <a:ext cx="5760" cy="1248"/>
            </a:xfrm>
            <a:custGeom>
              <a:avLst/>
              <a:gdLst/>
              <a:ahLst/>
              <a:cxnLst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100000"/>
                  </a:schemeClr>
                </a:gs>
                <a:gs pos="100000">
                  <a:schemeClr val="accent2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8676" name="任意多边形 28675"/>
            <p:cNvSpPr/>
            <p:nvPr/>
          </p:nvSpPr>
          <p:spPr>
            <a:xfrm>
              <a:off x="0" y="0"/>
              <a:ext cx="5760" cy="3072"/>
            </a:xfrm>
            <a:custGeom>
              <a:avLst/>
              <a:gdLst/>
              <a:ahLst/>
              <a:cxnLst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8677" name="任意多边形 28676"/>
          <p:cNvSpPr/>
          <p:nvPr userDrawn="1"/>
        </p:nvSpPr>
        <p:spPr>
          <a:xfrm>
            <a:off x="6242050" y="6269038"/>
            <a:ext cx="2895600" cy="609600"/>
          </a:xfrm>
          <a:custGeom>
            <a:avLst/>
            <a:gdLst/>
            <a:ahLst/>
            <a:cxnLst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>
                  <a:alpha val="100000"/>
                </a:schemeClr>
              </a:gs>
              <a:gs pos="100000">
                <a:schemeClr val="hlink">
                  <a:alpha val="100000"/>
                </a:schemeClr>
              </a:gs>
            </a:gsLst>
            <a:lin ang="18900000" scaled="1"/>
            <a:tileRect/>
          </a:gra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28678" name="组合 28677"/>
          <p:cNvGrpSpPr/>
          <p:nvPr userDrawn="1"/>
        </p:nvGrpSpPr>
        <p:grpSpPr>
          <a:xfrm>
            <a:off x="-1587" y="6034088"/>
            <a:ext cx="7845425" cy="850900"/>
            <a:chOff x="0" y="3792"/>
            <a:chExt cx="4942" cy="536"/>
          </a:xfrm>
        </p:grpSpPr>
        <p:sp>
          <p:nvSpPr>
            <p:cNvPr id="28679" name="任意多边形 28678"/>
            <p:cNvSpPr/>
            <p:nvPr userDrawn="1"/>
          </p:nvSpPr>
          <p:spPr>
            <a:xfrm>
              <a:off x="1488" y="3792"/>
              <a:ext cx="3240" cy="536"/>
            </a:xfrm>
            <a:custGeom>
              <a:avLst/>
              <a:gdLst/>
              <a:ahLst/>
              <a:cxnLst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28680" name="组合 28679"/>
            <p:cNvGrpSpPr/>
            <p:nvPr userDrawn="1"/>
          </p:nvGrpSpPr>
          <p:grpSpPr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28681" name="任意多边形 28680"/>
              <p:cNvSpPr/>
              <p:nvPr userDrawn="1"/>
            </p:nvSpPr>
            <p:spPr>
              <a:xfrm>
                <a:off x="3948" y="3799"/>
                <a:ext cx="994" cy="529"/>
              </a:xfrm>
              <a:custGeom>
                <a:avLst/>
                <a:gdLst/>
                <a:ahLst/>
                <a:cxnLst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8682" name="任意多边形 28681"/>
              <p:cNvSpPr/>
              <p:nvPr userDrawn="1"/>
            </p:nvSpPr>
            <p:spPr>
              <a:xfrm>
                <a:off x="2677" y="3792"/>
                <a:ext cx="186" cy="395"/>
              </a:xfrm>
              <a:custGeom>
                <a:avLst/>
                <a:gdLst/>
                <a:ahLst/>
                <a:cxnLst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8683" name="任意多边形 28682"/>
              <p:cNvSpPr/>
              <p:nvPr userDrawn="1"/>
            </p:nvSpPr>
            <p:spPr>
              <a:xfrm>
                <a:off x="3030" y="3893"/>
                <a:ext cx="378" cy="271"/>
              </a:xfrm>
              <a:custGeom>
                <a:avLst/>
                <a:gdLst/>
                <a:ahLst/>
                <a:cxnLst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8684" name="任意多边形 28683"/>
              <p:cNvSpPr/>
              <p:nvPr userDrawn="1"/>
            </p:nvSpPr>
            <p:spPr>
              <a:xfrm>
                <a:off x="3628" y="3866"/>
                <a:ext cx="155" cy="74"/>
              </a:xfrm>
              <a:custGeom>
                <a:avLst/>
                <a:gdLst/>
                <a:ahLst/>
                <a:cxnLst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8685" name="任意多边形 28684"/>
              <p:cNvSpPr/>
              <p:nvPr userDrawn="1"/>
            </p:nvSpPr>
            <p:spPr>
              <a:xfrm>
                <a:off x="2486" y="3859"/>
                <a:ext cx="42" cy="81"/>
              </a:xfrm>
              <a:custGeom>
                <a:avLst/>
                <a:gdLst/>
                <a:ahLst/>
                <a:cxnLst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28686" name="任意多边形 28685"/>
            <p:cNvSpPr/>
            <p:nvPr userDrawn="1"/>
          </p:nvSpPr>
          <p:spPr>
            <a:xfrm>
              <a:off x="0" y="3792"/>
              <a:ext cx="3976" cy="535"/>
            </a:xfrm>
            <a:custGeom>
              <a:avLst/>
              <a:gdLst/>
              <a:ahLst/>
              <a:cxnLst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8687" name="组合 28686"/>
          <p:cNvGrpSpPr/>
          <p:nvPr userDrawn="1"/>
        </p:nvGrpSpPr>
        <p:grpSpPr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8688" name="任意多边形 28687"/>
            <p:cNvSpPr/>
            <p:nvPr userDrawn="1"/>
          </p:nvSpPr>
          <p:spPr>
            <a:xfrm>
              <a:off x="1196" y="3793"/>
              <a:ext cx="365" cy="291"/>
            </a:xfrm>
            <a:custGeom>
              <a:avLst/>
              <a:gdLst/>
              <a:ahLst/>
              <a:cxnLst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8689" name="任意多边形 28688"/>
            <p:cNvSpPr/>
            <p:nvPr userDrawn="1"/>
          </p:nvSpPr>
          <p:spPr>
            <a:xfrm>
              <a:off x="1943" y="3829"/>
              <a:ext cx="2033" cy="499"/>
            </a:xfrm>
            <a:custGeom>
              <a:avLst/>
              <a:gdLst/>
              <a:ahLst/>
              <a:cxnLst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8690" name="任意多边形 28689"/>
            <p:cNvSpPr/>
            <p:nvPr userDrawn="1"/>
          </p:nvSpPr>
          <p:spPr>
            <a:xfrm>
              <a:off x="1830" y="3823"/>
              <a:ext cx="71" cy="61"/>
            </a:xfrm>
            <a:custGeom>
              <a:avLst/>
              <a:gdLst/>
              <a:ahLst/>
              <a:cxnLst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8691" name="任意多边形 28690"/>
            <p:cNvSpPr/>
            <p:nvPr userDrawn="1"/>
          </p:nvSpPr>
          <p:spPr>
            <a:xfrm>
              <a:off x="855" y="3842"/>
              <a:ext cx="161" cy="164"/>
            </a:xfrm>
            <a:custGeom>
              <a:avLst/>
              <a:gdLst/>
              <a:ahLst/>
              <a:cxnLst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8692" name="任意多边形 28691"/>
            <p:cNvSpPr/>
            <p:nvPr userDrawn="1"/>
          </p:nvSpPr>
          <p:spPr>
            <a:xfrm>
              <a:off x="706" y="3854"/>
              <a:ext cx="59" cy="61"/>
            </a:xfrm>
            <a:custGeom>
              <a:avLst/>
              <a:gdLst/>
              <a:ahLst/>
              <a:cxnLst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8693" name="任意多边形 28692"/>
            <p:cNvSpPr/>
            <p:nvPr userDrawn="1"/>
          </p:nvSpPr>
          <p:spPr>
            <a:xfrm>
              <a:off x="395" y="3811"/>
              <a:ext cx="245" cy="207"/>
            </a:xfrm>
            <a:custGeom>
              <a:avLst/>
              <a:gdLst/>
              <a:ahLst/>
              <a:cxnLst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8694" name="标题 28693"/>
          <p:cNvSpPr>
            <a:spLocks noGrp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lvl="0">
              <a:buClrTx/>
              <a:buSzTx/>
              <a:buFontTx/>
              <a:defRPr sz="540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8695" name="副标题 28694"/>
          <p:cNvSpPr>
            <a:spLocks noGrp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1pPr>
            <a:lvl2pPr marL="457200" lvl="1" indent="0" algn="ctr">
              <a:buClrTx/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2pPr>
            <a:lvl3pPr marL="914400" lvl="2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3pPr>
            <a:lvl4pPr marL="1371600" lvl="3" indent="0" algn="ctr">
              <a:buClrTx/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4pPr>
            <a:lvl5pPr marL="1828800" lvl="4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28696" name="日期占位符 28695"/>
          <p:cNvSpPr>
            <a:spLocks noGrp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200"/>
            </a:lvl1pPr>
          </a:lstStyle>
          <a:p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8697" name="灯片编号占位符 28696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200"/>
            </a:lvl1pPr>
          </a:lstStyle>
          <a:p>
            <a:fld id="{9A0DB2DC-4C9A-4742-B13C-FB6460FD3503}" type="slidenum"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8698" name="页脚占位符 28697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200"/>
            </a:lvl1pPr>
          </a:lstStyle>
          <a:p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2" name="图片 1" descr="商标（横）白底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441565" y="0"/>
            <a:ext cx="1668780" cy="617220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52930" cy="5867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495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495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1.png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7650" name="组合 27649"/>
          <p:cNvGrpSpPr/>
          <p:nvPr userDrawn="1"/>
        </p:nvGrpSpPr>
        <p:grpSpPr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7651" name="任意多边形 27650"/>
            <p:cNvSpPr/>
            <p:nvPr/>
          </p:nvSpPr>
          <p:spPr>
            <a:xfrm>
              <a:off x="0" y="3072"/>
              <a:ext cx="5760" cy="1248"/>
            </a:xfrm>
            <a:custGeom>
              <a:avLst/>
              <a:gdLst/>
              <a:ahLst/>
              <a:cxnLst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100000"/>
                  </a:schemeClr>
                </a:gs>
                <a:gs pos="100000">
                  <a:schemeClr val="accent2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7652" name="任意多边形 27651"/>
            <p:cNvSpPr/>
            <p:nvPr/>
          </p:nvSpPr>
          <p:spPr>
            <a:xfrm>
              <a:off x="0" y="0"/>
              <a:ext cx="5760" cy="3072"/>
            </a:xfrm>
            <a:custGeom>
              <a:avLst/>
              <a:gdLst/>
              <a:ahLst/>
              <a:cxnLst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7653" name="任意多边形 27652"/>
          <p:cNvSpPr/>
          <p:nvPr userDrawn="1"/>
        </p:nvSpPr>
        <p:spPr>
          <a:xfrm>
            <a:off x="6248400" y="6262688"/>
            <a:ext cx="2895600" cy="609600"/>
          </a:xfrm>
          <a:custGeom>
            <a:avLst/>
            <a:gdLst/>
            <a:ahLst/>
            <a:cxnLst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>
                  <a:alpha val="100000"/>
                </a:schemeClr>
              </a:gs>
              <a:gs pos="100000">
                <a:schemeClr val="hlink">
                  <a:alpha val="100000"/>
                </a:schemeClr>
              </a:gs>
            </a:gsLst>
            <a:lin ang="18900000" scaled="1"/>
            <a:tileRect/>
          </a:gra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27654" name="组合 27653"/>
          <p:cNvGrpSpPr/>
          <p:nvPr userDrawn="1"/>
        </p:nvGrpSpPr>
        <p:grpSpPr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7655" name="任意多边形 27654"/>
            <p:cNvSpPr/>
            <p:nvPr userDrawn="1"/>
          </p:nvSpPr>
          <p:spPr>
            <a:xfrm>
              <a:off x="1488" y="3792"/>
              <a:ext cx="3240" cy="536"/>
            </a:xfrm>
            <a:custGeom>
              <a:avLst/>
              <a:gdLst/>
              <a:ahLst/>
              <a:cxnLst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27656" name="组合 27655"/>
            <p:cNvGrpSpPr/>
            <p:nvPr userDrawn="1"/>
          </p:nvGrpSpPr>
          <p:grpSpPr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27657" name="任意多边形 27656"/>
              <p:cNvSpPr/>
              <p:nvPr userDrawn="1"/>
            </p:nvSpPr>
            <p:spPr>
              <a:xfrm>
                <a:off x="3948" y="3799"/>
                <a:ext cx="996" cy="533"/>
              </a:xfrm>
              <a:custGeom>
                <a:avLst/>
                <a:gdLst/>
                <a:ahLst/>
                <a:cxnLst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7658" name="任意多边形 27657"/>
              <p:cNvSpPr/>
              <p:nvPr userDrawn="1"/>
            </p:nvSpPr>
            <p:spPr>
              <a:xfrm>
                <a:off x="2677" y="3792"/>
                <a:ext cx="186" cy="395"/>
              </a:xfrm>
              <a:custGeom>
                <a:avLst/>
                <a:gdLst/>
                <a:ahLst/>
                <a:cxnLst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7659" name="任意多边形 27658"/>
              <p:cNvSpPr/>
              <p:nvPr userDrawn="1"/>
            </p:nvSpPr>
            <p:spPr>
              <a:xfrm>
                <a:off x="3030" y="3893"/>
                <a:ext cx="378" cy="271"/>
              </a:xfrm>
              <a:custGeom>
                <a:avLst/>
                <a:gdLst/>
                <a:ahLst/>
                <a:cxnLst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7660" name="任意多边形 27659"/>
              <p:cNvSpPr/>
              <p:nvPr userDrawn="1"/>
            </p:nvSpPr>
            <p:spPr>
              <a:xfrm>
                <a:off x="3628" y="3866"/>
                <a:ext cx="155" cy="74"/>
              </a:xfrm>
              <a:custGeom>
                <a:avLst/>
                <a:gdLst/>
                <a:ahLst/>
                <a:cxnLst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7661" name="任意多边形 27660"/>
              <p:cNvSpPr/>
              <p:nvPr userDrawn="1"/>
            </p:nvSpPr>
            <p:spPr>
              <a:xfrm>
                <a:off x="2486" y="3859"/>
                <a:ext cx="42" cy="81"/>
              </a:xfrm>
              <a:custGeom>
                <a:avLst/>
                <a:gdLst/>
                <a:ahLst/>
                <a:cxnLst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27662" name="任意多边形 27661"/>
            <p:cNvSpPr/>
            <p:nvPr userDrawn="1"/>
          </p:nvSpPr>
          <p:spPr>
            <a:xfrm>
              <a:off x="0" y="3792"/>
              <a:ext cx="3976" cy="535"/>
            </a:xfrm>
            <a:custGeom>
              <a:avLst/>
              <a:gdLst/>
              <a:ahLst/>
              <a:cxnLst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7663" name="组合 27662"/>
          <p:cNvGrpSpPr/>
          <p:nvPr userDrawn="1"/>
        </p:nvGrpSpPr>
        <p:grpSpPr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7664" name="任意多边形 27663"/>
            <p:cNvSpPr/>
            <p:nvPr/>
          </p:nvSpPr>
          <p:spPr>
            <a:xfrm>
              <a:off x="1196" y="3793"/>
              <a:ext cx="365" cy="291"/>
            </a:xfrm>
            <a:custGeom>
              <a:avLst/>
              <a:gdLst/>
              <a:ahLst/>
              <a:cxnLst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7665" name="任意多边形 27664"/>
            <p:cNvSpPr/>
            <p:nvPr/>
          </p:nvSpPr>
          <p:spPr>
            <a:xfrm>
              <a:off x="1943" y="3829"/>
              <a:ext cx="2033" cy="499"/>
            </a:xfrm>
            <a:custGeom>
              <a:avLst/>
              <a:gdLst/>
              <a:ahLst/>
              <a:cxnLst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7666" name="任意多边形 27665"/>
            <p:cNvSpPr/>
            <p:nvPr/>
          </p:nvSpPr>
          <p:spPr>
            <a:xfrm>
              <a:off x="1830" y="3823"/>
              <a:ext cx="71" cy="61"/>
            </a:xfrm>
            <a:custGeom>
              <a:avLst/>
              <a:gdLst/>
              <a:ahLst/>
              <a:cxnLst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7667" name="任意多边形 27666"/>
            <p:cNvSpPr/>
            <p:nvPr/>
          </p:nvSpPr>
          <p:spPr>
            <a:xfrm>
              <a:off x="855" y="3842"/>
              <a:ext cx="161" cy="164"/>
            </a:xfrm>
            <a:custGeom>
              <a:avLst/>
              <a:gdLst/>
              <a:ahLst/>
              <a:cxnLst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7668" name="任意多边形 27667"/>
            <p:cNvSpPr/>
            <p:nvPr/>
          </p:nvSpPr>
          <p:spPr>
            <a:xfrm>
              <a:off x="706" y="3854"/>
              <a:ext cx="59" cy="61"/>
            </a:xfrm>
            <a:custGeom>
              <a:avLst/>
              <a:gdLst/>
              <a:ahLst/>
              <a:cxnLst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7669" name="任意多边形 27668"/>
            <p:cNvSpPr/>
            <p:nvPr/>
          </p:nvSpPr>
          <p:spPr>
            <a:xfrm>
              <a:off x="395" y="3811"/>
              <a:ext cx="245" cy="207"/>
            </a:xfrm>
            <a:custGeom>
              <a:avLst/>
              <a:gdLst/>
              <a:ahLst/>
              <a:cxnLst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7670" name="标题 2766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7671" name="文本占位符 2767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7672" name="日期占位符 27671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200"/>
            </a:lvl1pPr>
          </a:lstStyle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7673" name="页脚占位符 2767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200"/>
            </a:lvl1pPr>
          </a:lstStyle>
          <a:p>
            <a:pPr lvl="0"/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7674" name="灯片编号占位符 27673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200"/>
            </a:lvl1pPr>
          </a:lstStyle>
          <a:p>
            <a:pPr lvl="0"/>
            <a:fld id="{9A0DB2DC-4C9A-4742-B13C-FB6460FD3503}" type="slidenum"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2" name="图片 1" descr="商标（横）白底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441565" y="0"/>
            <a:ext cx="1668780" cy="6172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effectLst>
            <a:outerShdw blurRad="38100" dist="38100" dir="2700000">
              <a:srgbClr val="C0C0C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八边形 35841"/>
          <p:cNvSpPr/>
          <p:nvPr/>
        </p:nvSpPr>
        <p:spPr>
          <a:xfrm>
            <a:off x="2051050" y="1268413"/>
            <a:ext cx="5400675" cy="3527425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1"/>
            <a:tileRect/>
          </a:gradFill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5843" name="矩形 35842"/>
          <p:cNvSpPr/>
          <p:nvPr/>
        </p:nvSpPr>
        <p:spPr>
          <a:xfrm>
            <a:off x="2339975" y="2205038"/>
            <a:ext cx="4876800" cy="1655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800" i="1">
                <a:ln w="254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9900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班长职责</a:t>
            </a:r>
            <a:endParaRPr lang="zh-CN" altLang="en-US" sz="4800" i="1">
              <a:ln w="254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solidFill>
                <a:srgbClr val="FF9900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827088" y="404813"/>
            <a:ext cx="7772400" cy="647700"/>
          </a:xfrm>
          <a:ln/>
        </p:spPr>
        <p:txBody>
          <a:bodyPr anchor="ctr" anchorCtr="0"/>
          <a:p>
            <a:pPr defTabSz="914400">
              <a:buSzTx/>
              <a:buFontTx/>
              <a:buNone/>
            </a:pPr>
            <a:r>
              <a:rPr lang="zh-CN" altLang="en-US" sz="48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班长职责</a:t>
            </a:r>
            <a:endParaRPr lang="zh-CN" altLang="en-US" sz="4800" kern="1200" baseline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6" name="矩形 2055"/>
          <p:cNvSpPr/>
          <p:nvPr/>
        </p:nvSpPr>
        <p:spPr>
          <a:xfrm>
            <a:off x="539750" y="1160463"/>
            <a:ext cx="8153400" cy="9461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r>
              <a:rPr lang="en-US" altLang="zh-CN" sz="2000" b="1">
                <a:solidFill>
                  <a:srgbClr val="FFFF00"/>
                </a:solidFill>
                <a:latin typeface="Arial" panose="020B0604020202020204" pitchFamily="34" charset="0"/>
              </a:rPr>
              <a:t>※</a:t>
            </a:r>
            <a:r>
              <a:rPr lang="zh-CN" altLang="en-US" sz="2000" b="1" dirty="0">
                <a:solidFill>
                  <a:srgbClr val="FFFF00"/>
                </a:solidFill>
                <a:latin typeface="Arial" panose="020B0604020202020204" pitchFamily="34" charset="0"/>
              </a:rPr>
              <a:t>管理者基本的思考方式</a:t>
            </a:r>
            <a:r>
              <a:rPr lang="en-US" altLang="zh-CN" sz="2000" b="1">
                <a:solidFill>
                  <a:srgbClr val="FFFF00"/>
                </a:solidFill>
                <a:latin typeface="Arial" panose="020B0604020202020204" pitchFamily="34" charset="0"/>
              </a:rPr>
              <a:t>(</a:t>
            </a:r>
            <a:r>
              <a:rPr lang="zh-CN" altLang="en-US" sz="2000" b="1" dirty="0">
                <a:solidFill>
                  <a:srgbClr val="FFFF00"/>
                </a:solidFill>
                <a:latin typeface="Arial" panose="020B0604020202020204" pitchFamily="34" charset="0"/>
              </a:rPr>
              <a:t>面对未来</a:t>
            </a:r>
            <a:r>
              <a:rPr lang="en-US" altLang="zh-CN" sz="2000" b="1">
                <a:solidFill>
                  <a:srgbClr val="FFFF00"/>
                </a:solidFill>
                <a:latin typeface="Arial" panose="020B0604020202020204" pitchFamily="34" charset="0"/>
              </a:rPr>
              <a:t>,</a:t>
            </a:r>
            <a:r>
              <a:rPr lang="zh-CN" altLang="en-US" sz="2000" b="1" dirty="0">
                <a:solidFill>
                  <a:srgbClr val="FFFF00"/>
                </a:solidFill>
                <a:latin typeface="Arial" panose="020B0604020202020204" pitchFamily="34" charset="0"/>
              </a:rPr>
              <a:t>强化现场工作六大要点</a:t>
            </a:r>
            <a:r>
              <a:rPr lang="en-US" altLang="zh-CN" sz="2000" b="1">
                <a:solidFill>
                  <a:srgbClr val="FFFF00"/>
                </a:solidFill>
                <a:latin typeface="Arial" panose="020B0604020202020204" pitchFamily="34" charset="0"/>
              </a:rPr>
              <a:t>)</a:t>
            </a:r>
            <a:r>
              <a:rPr lang="en-US" altLang="zh-CN" b="1">
                <a:latin typeface="Arial" panose="020B0604020202020204" pitchFamily="34" charset="0"/>
              </a:rPr>
              <a:t>                           </a:t>
            </a:r>
            <a:r>
              <a:rPr lang="en-US" altLang="zh-CN">
                <a:latin typeface="Arial" panose="020B0604020202020204" pitchFamily="34" charset="0"/>
              </a:rPr>
              <a:t> ★</a:t>
            </a:r>
            <a:r>
              <a:rPr lang="zh-CN" altLang="en-US" dirty="0">
                <a:latin typeface="Arial" panose="020B0604020202020204" pitchFamily="34" charset="0"/>
              </a:rPr>
              <a:t>培养人才            ★技能提高及传授             ★酿造团队精神      ★改善无止境                     ★营造安全、舒适的现场                    ★锻造品质工程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7" name="矩形 2056"/>
          <p:cNvSpPr/>
          <p:nvPr/>
        </p:nvSpPr>
        <p:spPr>
          <a:xfrm>
            <a:off x="468313" y="2133600"/>
            <a:ext cx="8353425" cy="42418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defTabSz="914400">
              <a:tabLst>
                <a:tab pos="533400" algn="l"/>
              </a:tabLst>
            </a:pPr>
            <a:r>
              <a:rPr lang="en-US" altLang="zh-CN" sz="2000" b="1">
                <a:solidFill>
                  <a:srgbClr val="FFFF00"/>
                </a:solidFill>
                <a:latin typeface="Arial" panose="020B0604020202020204" pitchFamily="34" charset="0"/>
              </a:rPr>
              <a:t>※</a:t>
            </a:r>
            <a:r>
              <a:rPr lang="zh-CN" altLang="en-US" sz="2000" b="1" dirty="0">
                <a:solidFill>
                  <a:srgbClr val="FFFF00"/>
                </a:solidFill>
                <a:latin typeface="Arial" panose="020B0604020202020204" pitchFamily="34" charset="0"/>
              </a:rPr>
              <a:t>对班长工作的期待</a:t>
            </a:r>
            <a:endParaRPr lang="zh-CN" altLang="en-US" sz="2000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defTabSz="914400">
              <a:tabLst>
                <a:tab pos="533400" algn="l"/>
              </a:tabLst>
            </a:pPr>
            <a:r>
              <a:rPr lang="en-US" altLang="zh-CN">
                <a:latin typeface="Arial" panose="020B0604020202020204" pitchFamily="34" charset="0"/>
              </a:rPr>
              <a:t>1.</a:t>
            </a:r>
            <a:r>
              <a:rPr lang="zh-CN" altLang="en-US" dirty="0">
                <a:latin typeface="Arial" panose="020B0604020202020204" pitchFamily="34" charset="0"/>
              </a:rPr>
              <a:t>如何迎接来自变革的挑战。</a:t>
            </a:r>
            <a:endParaRPr lang="zh-CN" altLang="en-US" dirty="0">
              <a:latin typeface="Arial" panose="020B0604020202020204" pitchFamily="34" charset="0"/>
            </a:endParaRPr>
          </a:p>
          <a:p>
            <a:pPr lvl="1" defTabSz="914400">
              <a:tabLst>
                <a:tab pos="533400" algn="l"/>
              </a:tabLst>
            </a:pPr>
            <a:r>
              <a:rPr lang="zh-CN" altLang="en-US" dirty="0">
                <a:latin typeface="Arial" panose="020B0604020202020204" pitchFamily="34" charset="0"/>
              </a:rPr>
              <a:t>希望适应时代变化的趋势，认识企业的生存现状，做好传、帮、带工作。</a:t>
            </a:r>
            <a:endParaRPr lang="zh-CN" altLang="en-US" dirty="0">
              <a:latin typeface="Arial" panose="020B0604020202020204" pitchFamily="34" charset="0"/>
            </a:endParaRPr>
          </a:p>
          <a:p>
            <a:pPr lvl="1" defTabSz="914400">
              <a:tabLst>
                <a:tab pos="533400" algn="l"/>
              </a:tabLst>
            </a:pPr>
            <a:r>
              <a:rPr lang="zh-CN" altLang="en-US" dirty="0">
                <a:latin typeface="Arial" panose="020B0604020202020204" pitchFamily="34" charset="0"/>
              </a:rPr>
              <a:t>希望立足本现场，不满足现状，大胆、果断地进行变革。</a:t>
            </a:r>
            <a:endParaRPr lang="zh-CN" altLang="en-US" dirty="0">
              <a:latin typeface="Arial" panose="020B0604020202020204" pitchFamily="34" charset="0"/>
            </a:endParaRPr>
          </a:p>
          <a:p>
            <a:pPr defTabSz="914400">
              <a:tabLst>
                <a:tab pos="533400" algn="l"/>
              </a:tabLst>
            </a:pPr>
            <a:r>
              <a:rPr lang="en-US" altLang="zh-CN">
                <a:latin typeface="Arial" panose="020B0604020202020204" pitchFamily="34" charset="0"/>
              </a:rPr>
              <a:t>2.</a:t>
            </a:r>
            <a:r>
              <a:rPr lang="zh-CN" altLang="en-US" dirty="0">
                <a:latin typeface="Arial" panose="020B0604020202020204" pitchFamily="34" charset="0"/>
              </a:rPr>
              <a:t>在现场运营中，对班长进行再确认。</a:t>
            </a:r>
            <a:endParaRPr lang="zh-CN" altLang="en-US" dirty="0">
              <a:latin typeface="Arial" panose="020B0604020202020204" pitchFamily="34" charset="0"/>
            </a:endParaRPr>
          </a:p>
          <a:p>
            <a:pPr lvl="1" defTabSz="914400">
              <a:tabLst>
                <a:tab pos="533400" algn="l"/>
              </a:tabLst>
            </a:pPr>
            <a:r>
              <a:rPr lang="zh-CN" altLang="en-US">
                <a:latin typeface="Arial" panose="020B0604020202020204" pitchFamily="34" charset="0"/>
              </a:rPr>
              <a:t>【</a:t>
            </a:r>
            <a:r>
              <a:rPr lang="zh-CN" altLang="en-US" dirty="0">
                <a:latin typeface="Arial" panose="020B0604020202020204" pitchFamily="34" charset="0"/>
              </a:rPr>
              <a:t>什么是真正强有力的现场？</a:t>
            </a:r>
            <a:r>
              <a:rPr lang="zh-CN" altLang="en-US">
                <a:latin typeface="Arial" panose="020B0604020202020204" pitchFamily="34" charset="0"/>
              </a:rPr>
              <a:t>】【</a:t>
            </a:r>
            <a:r>
              <a:rPr lang="zh-CN" altLang="en-US" dirty="0">
                <a:latin typeface="Arial" panose="020B0604020202020204" pitchFamily="34" charset="0"/>
              </a:rPr>
              <a:t>自己的工作职责是什么？</a:t>
            </a:r>
            <a:r>
              <a:rPr lang="zh-CN" altLang="en-US">
                <a:latin typeface="Arial" panose="020B0604020202020204" pitchFamily="34" charset="0"/>
              </a:rPr>
              <a:t>】</a:t>
            </a:r>
            <a:r>
              <a:rPr lang="zh-CN" altLang="en-US" dirty="0">
                <a:latin typeface="Arial" panose="020B0604020202020204" pitchFamily="34" charset="0"/>
              </a:rPr>
              <a:t>希望对照日常工作，反思修正。</a:t>
            </a:r>
            <a:endParaRPr lang="zh-CN" altLang="en-US" dirty="0">
              <a:latin typeface="Arial" panose="020B0604020202020204" pitchFamily="34" charset="0"/>
            </a:endParaRPr>
          </a:p>
          <a:p>
            <a:pPr lvl="1" defTabSz="914400">
              <a:tabLst>
                <a:tab pos="533400" algn="l"/>
              </a:tabLst>
            </a:pPr>
            <a:r>
              <a:rPr lang="zh-CN" altLang="en-US" dirty="0">
                <a:latin typeface="Arial" panose="020B0604020202020204" pitchFamily="34" charset="0"/>
              </a:rPr>
              <a:t>希望着眼现场，捕捉课题，寻找问题的真正根源。</a:t>
            </a:r>
            <a:endParaRPr lang="zh-CN" altLang="en-US" dirty="0">
              <a:latin typeface="Arial" panose="020B0604020202020204" pitchFamily="34" charset="0"/>
            </a:endParaRPr>
          </a:p>
          <a:p>
            <a:pPr lvl="1" defTabSz="914400">
              <a:tabLst>
                <a:tab pos="533400" algn="l"/>
              </a:tabLst>
            </a:pPr>
            <a:r>
              <a:rPr lang="zh-CN" altLang="en-US" dirty="0">
                <a:latin typeface="Arial" panose="020B0604020202020204" pitchFamily="34" charset="0"/>
              </a:rPr>
              <a:t>希望不直接传达上级的指示，而是结合现场的实际情况研究对应后，向部下做指示。</a:t>
            </a:r>
            <a:endParaRPr lang="zh-CN" altLang="en-US" dirty="0">
              <a:latin typeface="Arial" panose="020B0604020202020204" pitchFamily="34" charset="0"/>
            </a:endParaRPr>
          </a:p>
          <a:p>
            <a:pPr defTabSz="914400">
              <a:tabLst>
                <a:tab pos="533400" algn="l"/>
              </a:tabLst>
            </a:pPr>
            <a:r>
              <a:rPr lang="en-US" altLang="zh-CN">
                <a:latin typeface="Arial" panose="020B0604020202020204" pitchFamily="34" charset="0"/>
              </a:rPr>
              <a:t>3.</a:t>
            </a:r>
            <a:r>
              <a:rPr lang="zh-CN" altLang="en-US" dirty="0">
                <a:latin typeface="Arial" panose="020B0604020202020204" pitchFamily="34" charset="0"/>
              </a:rPr>
              <a:t>培养人才</a:t>
            </a:r>
            <a:endParaRPr lang="zh-CN" altLang="en-US" dirty="0">
              <a:latin typeface="Arial" panose="020B0604020202020204" pitchFamily="34" charset="0"/>
            </a:endParaRPr>
          </a:p>
          <a:p>
            <a:pPr lvl="1" defTabSz="914400">
              <a:tabLst>
                <a:tab pos="533400" algn="l"/>
              </a:tabLst>
            </a:pPr>
            <a:r>
              <a:rPr lang="zh-CN" altLang="en-US" dirty="0">
                <a:latin typeface="Arial" panose="020B0604020202020204" pitchFamily="34" charset="0"/>
              </a:rPr>
              <a:t>希望向部下传授对生产的产品永不满足，不断改善。同时树立用户第一、现地现物，组成一支高水准的队伍。</a:t>
            </a:r>
            <a:endParaRPr lang="zh-CN" altLang="en-US" dirty="0">
              <a:latin typeface="Arial" panose="020B0604020202020204" pitchFamily="34" charset="0"/>
            </a:endParaRPr>
          </a:p>
          <a:p>
            <a:pPr lvl="1" defTabSz="914400">
              <a:tabLst>
                <a:tab pos="533400" algn="l"/>
              </a:tabLst>
            </a:pPr>
            <a:r>
              <a:rPr lang="zh-CN" altLang="en-US" dirty="0">
                <a:latin typeface="Arial" panose="020B0604020202020204" pitchFamily="34" charset="0"/>
              </a:rPr>
              <a:t>希望与部下充分沟通，为了一个共同的目标，，在实施的过程中排除各种困难，树立达标的信念。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标题 3072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291512" cy="1976438"/>
          </a:xfrm>
          <a:ln/>
        </p:spPr>
        <p:txBody>
          <a:bodyPr anchor="ctr" anchorCtr="0"/>
          <a:p>
            <a:pPr algn="l"/>
            <a:r>
              <a:rPr lang="en-US" altLang="zh-CN" sz="2400" b="1">
                <a:solidFill>
                  <a:srgbClr val="FFFF00"/>
                </a:solidFill>
              </a:rPr>
              <a:t>※</a:t>
            </a:r>
            <a:r>
              <a:rPr lang="zh-CN" altLang="en-US" sz="2400" b="1" dirty="0">
                <a:solidFill>
                  <a:srgbClr val="FFFF00"/>
                </a:solidFill>
              </a:rPr>
              <a:t>理想的管理者形象</a:t>
            </a:r>
            <a:br>
              <a:rPr lang="zh-CN" altLang="en-US" sz="2400" dirty="0">
                <a:solidFill>
                  <a:srgbClr val="FFFF00"/>
                </a:solidFill>
              </a:rPr>
            </a:br>
            <a:r>
              <a:rPr lang="zh-CN" altLang="en-US" sz="2400" dirty="0"/>
              <a:t>立足本现场，充分认识自己的工作职责，用热情和努力，发挥出</a:t>
            </a:r>
            <a:r>
              <a:rPr lang="en-US" altLang="zh-CN" sz="2400"/>
              <a:t>120%</a:t>
            </a:r>
            <a:r>
              <a:rPr lang="zh-CN" altLang="en-US" sz="2400" dirty="0"/>
              <a:t>的能力和效果。</a:t>
            </a:r>
            <a:br>
              <a:rPr lang="zh-CN" altLang="en-US" sz="2400" dirty="0"/>
            </a:br>
            <a:r>
              <a:rPr lang="zh-CN" altLang="en-US" sz="2400" dirty="0"/>
              <a:t>发挥部下的团队精神，如各自的能力能发挥</a:t>
            </a:r>
            <a:r>
              <a:rPr lang="en-US" altLang="zh-CN" sz="2400"/>
              <a:t>100%</a:t>
            </a:r>
            <a:r>
              <a:rPr lang="zh-CN" altLang="en-US" sz="2400" dirty="0"/>
              <a:t>的话，那么是必会取得惊人的成果。</a:t>
            </a:r>
            <a:endParaRPr lang="zh-CN" altLang="en-US" sz="2400" dirty="0"/>
          </a:p>
        </p:txBody>
      </p:sp>
      <p:sp>
        <p:nvSpPr>
          <p:cNvPr id="30723" name="文本占位符 30722"/>
          <p:cNvSpPr>
            <a:spLocks noGrp="1"/>
          </p:cNvSpPr>
          <p:nvPr>
            <p:ph type="body" idx="1"/>
          </p:nvPr>
        </p:nvSpPr>
        <p:spPr>
          <a:xfrm>
            <a:off x="468313" y="2133600"/>
            <a:ext cx="8229600" cy="2305050"/>
          </a:xfrm>
          <a:ln/>
        </p:spPr>
        <p:txBody>
          <a:bodyPr/>
          <a:p>
            <a:pPr>
              <a:lnSpc>
                <a:spcPct val="80000"/>
              </a:lnSpc>
              <a:buNone/>
            </a:pPr>
            <a:r>
              <a:rPr lang="en-US" altLang="zh-CN" sz="2000" b="1">
                <a:solidFill>
                  <a:srgbClr val="FFFF00"/>
                </a:solidFill>
              </a:rPr>
              <a:t>※</a:t>
            </a:r>
            <a:r>
              <a:rPr lang="zh-CN" altLang="en-US" sz="2000" b="1" dirty="0">
                <a:solidFill>
                  <a:srgbClr val="FFFF00"/>
                </a:solidFill>
              </a:rPr>
              <a:t>班长的职责</a:t>
            </a:r>
            <a:endParaRPr lang="zh-CN" altLang="en-US" sz="2000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r>
              <a:rPr lang="zh-CN" altLang="en-US" sz="2000" dirty="0"/>
              <a:t>掌握情况：掌握本组的优、劣情况，构成组内建设目标，逐步实施。</a:t>
            </a:r>
            <a:endParaRPr lang="zh-CN" altLang="en-US" sz="2000" dirty="0"/>
          </a:p>
          <a:p>
            <a:pPr>
              <a:lnSpc>
                <a:spcPct val="80000"/>
              </a:lnSpc>
            </a:pPr>
            <a:r>
              <a:rPr lang="zh-CN" altLang="en-US" sz="2000" dirty="0"/>
              <a:t>人才培训：平等的实施人才培训计划，让部下感到工作有方向，有前途。</a:t>
            </a:r>
            <a:endParaRPr lang="zh-CN" altLang="en-US" sz="2000" dirty="0"/>
          </a:p>
          <a:p>
            <a:pPr>
              <a:lnSpc>
                <a:spcPct val="80000"/>
              </a:lnSpc>
            </a:pPr>
            <a:r>
              <a:rPr lang="zh-CN" altLang="en-US" sz="2000" dirty="0"/>
              <a:t>公正评价：给部下公开的机会，并能正确评价。</a:t>
            </a:r>
            <a:endParaRPr lang="zh-CN" altLang="en-US" sz="2000" dirty="0"/>
          </a:p>
          <a:p>
            <a:pPr>
              <a:lnSpc>
                <a:spcPct val="80000"/>
              </a:lnSpc>
            </a:pPr>
            <a:r>
              <a:rPr lang="zh-CN" altLang="en-US" sz="2000" dirty="0"/>
              <a:t>情感交流：与部下加强沟通了解，关心、爱护每位部下。</a:t>
            </a:r>
            <a:endParaRPr lang="zh-CN" altLang="en-US" sz="2000" dirty="0"/>
          </a:p>
          <a:p>
            <a:pPr>
              <a:lnSpc>
                <a:spcPct val="80000"/>
              </a:lnSpc>
            </a:pPr>
            <a:r>
              <a:rPr lang="zh-CN" altLang="en-US" sz="2000" dirty="0"/>
              <a:t>批评激励：适当的掌握责备和发怒的程度，注意批评后的效果。</a:t>
            </a:r>
            <a:endParaRPr lang="zh-CN" altLang="en-US" sz="2000" dirty="0"/>
          </a:p>
          <a:p>
            <a:pPr>
              <a:lnSpc>
                <a:spcPct val="80000"/>
              </a:lnSpc>
            </a:pPr>
            <a:r>
              <a:rPr lang="zh-CN" altLang="en-US" sz="2000" dirty="0"/>
              <a:t>遵守标准：配合组长制定出最佳标准，在组内展开并遵守。</a:t>
            </a:r>
            <a:endParaRPr lang="zh-CN" altLang="en-US" sz="2000" dirty="0"/>
          </a:p>
        </p:txBody>
      </p:sp>
      <p:sp>
        <p:nvSpPr>
          <p:cNvPr id="30724" name="矩形 30723"/>
          <p:cNvSpPr/>
          <p:nvPr/>
        </p:nvSpPr>
        <p:spPr>
          <a:xfrm>
            <a:off x="395288" y="4581525"/>
            <a:ext cx="7920037" cy="192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000" b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※</a:t>
            </a:r>
            <a:r>
              <a:rPr lang="zh-CN" altLang="en-US" sz="2000" b="1" dirty="0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监督者基本的心理准备</a:t>
            </a:r>
            <a:br>
              <a:rPr lang="zh-CN" altLang="en-US" sz="2000" dirty="0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zh-CN" altLang="en-US" sz="2000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让部下充分认识</a:t>
            </a:r>
            <a:r>
              <a:rPr lang="zh-CN" altLang="en-US" sz="200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【</a:t>
            </a:r>
            <a:r>
              <a:rPr lang="zh-CN" altLang="en-US" sz="2000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安全第一</a:t>
            </a:r>
            <a:r>
              <a:rPr lang="zh-CN" altLang="en-US" sz="200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】</a:t>
            </a:r>
            <a:r>
              <a:rPr lang="zh-CN" altLang="en-US" sz="2000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的重要性，并带头做好。</a:t>
            </a:r>
            <a:br>
              <a:rPr lang="zh-CN" altLang="en-US" sz="2000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zh-CN" altLang="en-US" sz="2000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让部下充分了解</a:t>
            </a:r>
            <a:r>
              <a:rPr lang="zh-CN" altLang="en-US" sz="200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【</a:t>
            </a:r>
            <a:r>
              <a:rPr lang="zh-CN" altLang="en-US" sz="2000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整理、整顿</a:t>
            </a:r>
            <a:r>
              <a:rPr lang="zh-CN" altLang="en-US" sz="200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】</a:t>
            </a:r>
            <a:r>
              <a:rPr lang="zh-CN" altLang="en-US" sz="2000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的重要性，并带头做好。</a:t>
            </a:r>
            <a:br>
              <a:rPr lang="zh-CN" altLang="en-US" sz="2000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zh-CN" altLang="en-US" sz="200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【</a:t>
            </a:r>
            <a:r>
              <a:rPr lang="zh-CN" altLang="en-US" sz="2000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好产品、好思考</a:t>
            </a:r>
            <a:r>
              <a:rPr lang="zh-CN" altLang="en-US" sz="200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】</a:t>
            </a:r>
            <a:br>
              <a:rPr lang="zh-CN" altLang="en-US" sz="200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zh-CN" altLang="en-US" sz="2000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掌握现场的实际情况、适时、适当的将意见反馈给上级</a:t>
            </a:r>
            <a:br>
              <a:rPr lang="zh-CN" altLang="en-US" sz="2000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zh-CN" altLang="en-US" sz="2000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所开展的活动均以效益挂钩，营造朝气蓬勃的现场氛围。</a:t>
            </a:r>
            <a:endParaRPr lang="zh-CN" altLang="en-US" sz="2000" dirty="0">
              <a:solidFill>
                <a:schemeClr val="tx2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标题 33793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954087"/>
          </a:xfrm>
          <a:ln/>
        </p:spPr>
        <p:txBody>
          <a:bodyPr anchor="ctr" anchorCtr="0"/>
          <a:p>
            <a:r>
              <a:rPr lang="zh-CN" altLang="en-US" dirty="0">
                <a:solidFill>
                  <a:srgbClr val="FF0000"/>
                </a:solidFill>
              </a:rPr>
              <a:t>班长的每日工作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3795" name="文本占位符 3379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  <a:ln/>
        </p:spPr>
        <p:txBody>
          <a:bodyPr/>
          <a:p>
            <a:pPr>
              <a:buClr>
                <a:schemeClr val="tx2"/>
              </a:buClr>
              <a:buSzTx/>
              <a:buFontTx/>
              <a:buNone/>
            </a:pPr>
            <a:r>
              <a:rPr lang="en-US" altLang="zh-CN" sz="2800" dirty="0"/>
              <a:t>	</a:t>
            </a:r>
            <a:endParaRPr lang="en-US" altLang="zh-CN" sz="2800" dirty="0"/>
          </a:p>
        </p:txBody>
      </p:sp>
      <p:graphicFrame>
        <p:nvGraphicFramePr>
          <p:cNvPr id="33867" name="内容占位符 33866"/>
          <p:cNvGraphicFramePr/>
          <p:nvPr>
            <p:ph sz="half" idx="2"/>
          </p:nvPr>
        </p:nvGraphicFramePr>
        <p:xfrm>
          <a:off x="395288" y="1268413"/>
          <a:ext cx="8497887" cy="5221287"/>
        </p:xfrm>
        <a:graphic>
          <a:graphicData uri="http://schemas.openxmlformats.org/drawingml/2006/table">
            <a:tbl>
              <a:tblPr/>
              <a:tblGrid>
                <a:gridCol w="1368425"/>
                <a:gridCol w="3960813"/>
                <a:gridCol w="3168650"/>
              </a:tblGrid>
              <a:tr h="6286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           </a:t>
                      </a:r>
                      <a:r>
                        <a:rPr lang="zh-CN" altLang="en-US" sz="1600" dirty="0"/>
                        <a:t>职层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项目</a:t>
                      </a:r>
                      <a:endParaRPr lang="zh-CN" altLang="en-US" sz="16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600" dirty="0"/>
                        <a:t>组长的职责</a:t>
                      </a:r>
                      <a:endParaRPr lang="zh-CN" altLang="en-US" sz="16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600" dirty="0"/>
                        <a:t>班长的职责</a:t>
                      </a:r>
                      <a:endParaRPr lang="zh-CN" altLang="en-US" sz="16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2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开始工作前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1</a:t>
                      </a:r>
                      <a:r>
                        <a:rPr lang="zh-CN" altLang="en-US" sz="1600" dirty="0"/>
                        <a:t>、出勤和入场</a:t>
                      </a: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2</a:t>
                      </a:r>
                      <a:r>
                        <a:rPr lang="zh-CN" altLang="en-US" sz="1600" dirty="0"/>
                        <a:t>、交接笔记的确认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3</a:t>
                      </a:r>
                      <a:r>
                        <a:rPr lang="zh-CN" altLang="en-US" sz="1600" dirty="0"/>
                        <a:t>、组长、班长集会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4</a:t>
                      </a:r>
                      <a:r>
                        <a:rPr lang="zh-CN" altLang="en-US" sz="1600" dirty="0"/>
                        <a:t>、准备体操</a:t>
                      </a:r>
                      <a:endParaRPr lang="zh-CN" altLang="en-US" sz="16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*</a:t>
                      </a:r>
                      <a:r>
                        <a:rPr lang="zh-CN" altLang="en-US" sz="1600" dirty="0"/>
                        <a:t>整理思路，回想昨天没做完的主要工作。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*</a:t>
                      </a:r>
                      <a:r>
                        <a:rPr lang="zh-CN" altLang="en-US" sz="1600" dirty="0"/>
                        <a:t>在规定工作时间前，到达工作岗位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*</a:t>
                      </a:r>
                      <a:r>
                        <a:rPr lang="zh-CN" altLang="en-US" sz="1600" dirty="0"/>
                        <a:t>留意组员的到岗状况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上一班组长交接记录的查对，以及问题点状况的确认（品质、设备）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听取班长的各班出勤状况报告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*</a:t>
                      </a:r>
                      <a:r>
                        <a:rPr lang="zh-CN" altLang="en-US" sz="1600" dirty="0"/>
                        <a:t>对应事、病假的情况，进行组内的工作或人员配置的调整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*</a:t>
                      </a:r>
                      <a:r>
                        <a:rPr lang="zh-CN" altLang="en-US" sz="1600" dirty="0"/>
                        <a:t>组内调整有困难时，向系长报告，接受组间人员调整的指示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*</a:t>
                      </a:r>
                      <a:r>
                        <a:rPr lang="zh-CN" altLang="en-US" sz="1600" dirty="0"/>
                        <a:t>当天工作安排（安全、品质、成本）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*</a:t>
                      </a:r>
                      <a:r>
                        <a:rPr lang="zh-CN" altLang="en-US" sz="1600" dirty="0"/>
                        <a:t>工作前，组织做早操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劳动保护穿戴的确认并指正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对大家进行鼓励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开</a:t>
                      </a:r>
                      <a:r>
                        <a:rPr lang="zh-CN" altLang="en-US" sz="1600" dirty="0"/>
                        <a:t>始工作</a:t>
                      </a:r>
                      <a:endParaRPr lang="zh-CN" altLang="en-US" sz="16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altLang="zh-CN" sz="1600" dirty="0"/>
                    </a:p>
                    <a:p>
                      <a:pPr marL="0" lvl="0" indent="0">
                        <a:buNone/>
                      </a:pPr>
                      <a:endParaRPr lang="en-US" altLang="zh-CN" sz="1600" dirty="0"/>
                    </a:p>
                    <a:p>
                      <a:pPr marL="0" lvl="0" indent="0">
                        <a:buNone/>
                      </a:pPr>
                      <a:endParaRPr lang="en-US" altLang="zh-CN" sz="160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*</a:t>
                      </a:r>
                      <a:r>
                        <a:rPr lang="zh-CN" altLang="en-US" sz="1600" dirty="0"/>
                        <a:t>确认交接记录内容，遵守组长的对策指示，或展开向相关单位的委托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*</a:t>
                      </a:r>
                      <a:r>
                        <a:rPr lang="zh-CN" altLang="en-US" sz="1600" dirty="0"/>
                        <a:t>实施班内的设备，工具，原材料等的作业安排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班内有休假缺勤时，应向组长提出作业安排及配置计划的报告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*</a:t>
                      </a:r>
                      <a:r>
                        <a:rPr lang="zh-CN" altLang="en-US" sz="1600" dirty="0"/>
                        <a:t>准备体操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听取组长的指示，诺组长不在时，代行实施晨会</a:t>
                      </a:r>
                      <a:endParaRPr lang="zh-CN" altLang="en-US" sz="16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28" name="直接连接符 33827"/>
          <p:cNvSpPr/>
          <p:nvPr/>
        </p:nvSpPr>
        <p:spPr>
          <a:xfrm>
            <a:off x="395288" y="1268413"/>
            <a:ext cx="1368425" cy="6477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7930" name="内容占位符 37929"/>
          <p:cNvGraphicFramePr/>
          <p:nvPr>
            <p:ph/>
          </p:nvPr>
        </p:nvGraphicFramePr>
        <p:xfrm>
          <a:off x="250825" y="188913"/>
          <a:ext cx="8713788" cy="6553200"/>
        </p:xfrm>
        <a:graphic>
          <a:graphicData uri="http://schemas.openxmlformats.org/drawingml/2006/table">
            <a:tbl>
              <a:tblPr/>
              <a:tblGrid>
                <a:gridCol w="1905000"/>
                <a:gridCol w="4576763"/>
                <a:gridCol w="2232025"/>
              </a:tblGrid>
              <a:tr h="6553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工作时间（早上）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5</a:t>
                      </a:r>
                      <a:r>
                        <a:rPr lang="zh-CN" altLang="en-US" sz="1600" dirty="0"/>
                        <a:t>、作业开始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6</a:t>
                      </a:r>
                      <a:r>
                        <a:rPr lang="zh-CN" altLang="en-US" sz="1600" dirty="0"/>
                        <a:t>、工程变更作业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7</a:t>
                      </a:r>
                      <a:r>
                        <a:rPr lang="zh-CN" altLang="en-US" sz="1600" dirty="0"/>
                        <a:t>、生产实际的把握</a:t>
                      </a:r>
                      <a:endParaRPr lang="zh-CN" altLang="en-US" sz="16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altLang="zh-CN" sz="160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生产前的工作准备（开机、预热、工具、验具、准备）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初期作业的品质确认（刚开始工作后，较容易发生品质上的问题）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当组员进行首件的检验时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1</a:t>
                      </a:r>
                      <a:r>
                        <a:rPr lang="zh-CN" altLang="en-US" sz="1600" dirty="0"/>
                        <a:t>、组长要观察组员（含线外、班长）的品质作业并指正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2</a:t>
                      </a:r>
                      <a:r>
                        <a:rPr lang="zh-CN" altLang="en-US" sz="1600" dirty="0"/>
                        <a:t>、当组员报告异常时组长要及时对应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组长进行本组首件的检验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1</a:t>
                      </a:r>
                      <a:r>
                        <a:rPr lang="zh-CN" altLang="en-US" sz="1600" dirty="0"/>
                        <a:t>、要以向下工序提供精品的想法进行检验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2</a:t>
                      </a:r>
                      <a:r>
                        <a:rPr lang="zh-CN" altLang="en-US" sz="1600" dirty="0"/>
                        <a:t>、一定要按作业要领书进行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～</a:t>
                      </a:r>
                      <a:r>
                        <a:rPr lang="zh-CN" altLang="en-US" sz="1600" dirty="0"/>
                        <a:t>因生产台数的变更，设计而产生的作业内容改变，应尽可能的调整作业工程，以确保工作效率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～实施作业指导，以避免工程变更而产生的作业不顺畅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*</a:t>
                      </a:r>
                      <a:r>
                        <a:rPr lang="zh-CN" altLang="en-US" sz="1600" dirty="0"/>
                        <a:t>经常的巡视现场，确认生产实际与停线时间状况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*</a:t>
                      </a:r>
                      <a:r>
                        <a:rPr lang="zh-CN" altLang="en-US" sz="1600" dirty="0"/>
                        <a:t>保证生产线正常稳定的工作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1</a:t>
                      </a:r>
                      <a:r>
                        <a:rPr lang="zh-CN" altLang="en-US" sz="1600" dirty="0"/>
                        <a:t>、确认品质体系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2</a:t>
                      </a:r>
                      <a:r>
                        <a:rPr lang="zh-CN" altLang="en-US" sz="1600" dirty="0"/>
                        <a:t>、确认作业标准化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3</a:t>
                      </a:r>
                      <a:r>
                        <a:rPr lang="zh-CN" altLang="en-US" sz="1600" dirty="0"/>
                        <a:t>、确认保全体系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4</a:t>
                      </a:r>
                      <a:r>
                        <a:rPr lang="zh-CN" altLang="en-US" sz="1600" dirty="0"/>
                        <a:t>、确认自己的规定是否实施中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5</a:t>
                      </a:r>
                      <a:r>
                        <a:rPr lang="zh-CN" altLang="en-US" sz="1600" dirty="0"/>
                        <a:t>、对问题点进行持续的改进</a:t>
                      </a:r>
                      <a:endParaRPr lang="zh-CN" altLang="en-US" sz="16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altLang="zh-CN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*</a:t>
                      </a:r>
                      <a:r>
                        <a:rPr lang="zh-CN" altLang="en-US" sz="1600" dirty="0"/>
                        <a:t>特休人员的作业代理，支援者指导，延时对应的生产线作业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～协助组长实施作业的指导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标准作业的指导与作业后的确认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组长指示的异常处理，作业指导等的实施</a:t>
                      </a:r>
                      <a:endParaRPr lang="zh-CN" altLang="en-US" sz="16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0983" name="内容占位符 40982"/>
          <p:cNvGraphicFramePr/>
          <p:nvPr>
            <p:ph/>
          </p:nvPr>
        </p:nvGraphicFramePr>
        <p:xfrm>
          <a:off x="250825" y="112713"/>
          <a:ext cx="8713788" cy="6553200"/>
        </p:xfrm>
        <a:graphic>
          <a:graphicData uri="http://schemas.openxmlformats.org/drawingml/2006/table">
            <a:tbl>
              <a:tblPr/>
              <a:tblGrid>
                <a:gridCol w="1873250"/>
                <a:gridCol w="4608513"/>
                <a:gridCol w="2232025"/>
              </a:tblGrid>
              <a:tr h="6553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8</a:t>
                      </a:r>
                      <a:r>
                        <a:rPr lang="zh-CN" altLang="en-US" sz="1600" dirty="0"/>
                        <a:t>、早上的休息时间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9</a:t>
                      </a:r>
                      <a:r>
                        <a:rPr lang="zh-CN" altLang="en-US" sz="1600" dirty="0"/>
                        <a:t>、多技能化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10</a:t>
                      </a:r>
                      <a:r>
                        <a:rPr lang="zh-CN" altLang="en-US" sz="1600" dirty="0"/>
                        <a:t>、午休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工作</a:t>
                      </a:r>
                      <a:r>
                        <a:rPr lang="zh-CN" altLang="en-US" sz="1600" dirty="0"/>
                        <a:t>时间（下午）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11</a:t>
                      </a:r>
                      <a:r>
                        <a:rPr lang="zh-CN" altLang="en-US" sz="1600" dirty="0"/>
                        <a:t>、检查结果的把握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12</a:t>
                      </a:r>
                      <a:r>
                        <a:rPr lang="zh-CN" altLang="en-US" sz="1600" dirty="0"/>
                        <a:t>、修正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13</a:t>
                      </a:r>
                      <a:r>
                        <a:rPr lang="zh-CN" altLang="en-US" sz="1600" dirty="0"/>
                        <a:t>、停线的原因掌握</a:t>
                      </a:r>
                      <a:endParaRPr lang="zh-CN" altLang="en-US" sz="16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实施恳谈会，提示组员在生产品质的指示，安全上的注意点等。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～</a:t>
                      </a:r>
                      <a:r>
                        <a:rPr lang="zh-CN" altLang="en-US" sz="1600" dirty="0"/>
                        <a:t>依据多技能训练计划确定实施，并确认推行进度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～多技能化推进不顺畅时，要与组员协商如何实施作业量的改变，调整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定期的确认检查结果，掌握并分析异常的问题点，并指示班长进行作业改善等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末</a:t>
                      </a:r>
                      <a:r>
                        <a:rPr lang="zh-CN" altLang="en-US" sz="1600" dirty="0"/>
                        <a:t>件检验（同首件）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当组员进行末件检验时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1</a:t>
                      </a:r>
                      <a:r>
                        <a:rPr lang="zh-CN" altLang="en-US" sz="1600" dirty="0"/>
                        <a:t>、组长要观察组员（含线外、班长）的品质作业并指正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2</a:t>
                      </a:r>
                      <a:r>
                        <a:rPr lang="zh-CN" altLang="en-US" sz="1600" dirty="0"/>
                        <a:t>、当组员报告异常时组长要及时对应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组长进行本组末件的检验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1</a:t>
                      </a:r>
                      <a:r>
                        <a:rPr lang="zh-CN" altLang="en-US" sz="1600" dirty="0"/>
                        <a:t>、要以向下工序提供精品的想法进行检验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2</a:t>
                      </a:r>
                      <a:r>
                        <a:rPr lang="zh-CN" altLang="en-US" sz="1600" dirty="0"/>
                        <a:t>、一定要按作业要领书进行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～</a:t>
                      </a:r>
                      <a:r>
                        <a:rPr lang="zh-CN" altLang="en-US" sz="1600" dirty="0"/>
                        <a:t>组内发生品质不良时，采取必要的修正处置。（遵守系长指示，与系长意见沟通）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停线时间太多时，应立即分析原因，指示班长处置方法。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～</a:t>
                      </a:r>
                      <a:r>
                        <a:rPr lang="zh-CN" altLang="en-US" sz="1600" dirty="0"/>
                        <a:t>对于经常发生停线作业的想保全或技术员提出调查，分析与对策的意见</a:t>
                      </a:r>
                      <a:endParaRPr lang="zh-CN" altLang="en-US" sz="16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协助或代理组长实施垦谈会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*</a:t>
                      </a:r>
                      <a:r>
                        <a:rPr lang="zh-CN" altLang="en-US" sz="1600" dirty="0"/>
                        <a:t>班员自我启发的支援与指导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～对于班内发生品质不良，依组长指示进行修正及必要的对应处置与恢复作业，向组长报告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～关于停线时的紧急处置与对策，向组长提出具体报告。</a:t>
                      </a:r>
                      <a:endParaRPr lang="zh-CN" altLang="en-US" sz="16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2002" name="内容占位符 42001"/>
          <p:cNvGraphicFramePr/>
          <p:nvPr>
            <p:ph idx="1"/>
          </p:nvPr>
        </p:nvGraphicFramePr>
        <p:xfrm>
          <a:off x="323850" y="404813"/>
          <a:ext cx="8569325" cy="6121400"/>
        </p:xfrm>
        <a:graphic>
          <a:graphicData uri="http://schemas.openxmlformats.org/drawingml/2006/table">
            <a:tbl>
              <a:tblPr/>
              <a:tblGrid>
                <a:gridCol w="1873250"/>
                <a:gridCol w="4500563"/>
                <a:gridCol w="2195512"/>
              </a:tblGrid>
              <a:tr h="61214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14</a:t>
                      </a:r>
                      <a:r>
                        <a:rPr lang="zh-CN" altLang="en-US" sz="1600" dirty="0"/>
                        <a:t>、下午休息时间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15</a:t>
                      </a:r>
                      <a:r>
                        <a:rPr lang="zh-CN" altLang="en-US" sz="1600" dirty="0"/>
                        <a:t>、加班指示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16</a:t>
                      </a:r>
                      <a:r>
                        <a:rPr lang="zh-CN" altLang="en-US" sz="1600" dirty="0"/>
                        <a:t>、报告书，交接笔记的作成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17</a:t>
                      </a:r>
                      <a:r>
                        <a:rPr lang="zh-CN" altLang="en-US" sz="1600" dirty="0"/>
                        <a:t>、</a:t>
                      </a:r>
                      <a:r>
                        <a:rPr lang="en-US" altLang="zh-CN" sz="1600"/>
                        <a:t>4S</a:t>
                      </a:r>
                      <a:r>
                        <a:rPr lang="zh-CN" altLang="en-US" sz="1600" dirty="0"/>
                        <a:t>的工作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工作后（下班后）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18</a:t>
                      </a:r>
                      <a:r>
                        <a:rPr lang="zh-CN" altLang="en-US" sz="1600" dirty="0"/>
                        <a:t>、</a:t>
                      </a:r>
                      <a:r>
                        <a:rPr lang="en-US" altLang="zh-CN" sz="1600"/>
                        <a:t>QC</a:t>
                      </a:r>
                      <a:r>
                        <a:rPr lang="zh-CN" altLang="en-US" sz="1600" dirty="0"/>
                        <a:t>小组的活动</a:t>
                      </a:r>
                      <a:endParaRPr lang="zh-CN" altLang="en-US" sz="16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*</a:t>
                      </a:r>
                      <a:r>
                        <a:rPr lang="zh-CN" altLang="en-US" sz="1600" dirty="0"/>
                        <a:t>实施恳谈会，提示组员在生产品质的指示，安全上的注意点等。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 dirty="0"/>
                        <a:t>*</a:t>
                      </a:r>
                      <a:r>
                        <a:rPr lang="zh-CN" altLang="en-US" sz="1600" dirty="0"/>
                        <a:t>必要加班时加班，在下午休息时间后指示。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作业日报，业务日报等，既定报表作成，记入。对其它班次的有关生产的联络事项记入交接笔记中。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要求组员彻底实施整理、整顿、清洁、清扫的工作（可防止品质不良与灾害的发生）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1</a:t>
                      </a:r>
                      <a:r>
                        <a:rPr lang="zh-CN" altLang="en-US" sz="1600" dirty="0"/>
                        <a:t>、全员清理生产线垃圾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2</a:t>
                      </a:r>
                      <a:r>
                        <a:rPr lang="zh-CN" altLang="en-US" sz="1600" dirty="0"/>
                        <a:t>、按规定对生产线进行</a:t>
                      </a:r>
                      <a:r>
                        <a:rPr lang="en-US" altLang="zh-CN" sz="1600"/>
                        <a:t>4S</a:t>
                      </a:r>
                      <a:endParaRPr lang="en-US" altLang="zh-CN" sz="160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3</a:t>
                      </a:r>
                      <a:r>
                        <a:rPr lang="zh-CN" altLang="en-US" sz="1600" dirty="0"/>
                        <a:t>、确认各项工作是否真的完了，一定不要给下一班留下没做完的工作。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（</a:t>
                      </a:r>
                      <a:r>
                        <a:rPr lang="zh-CN" altLang="en-US" sz="1600" dirty="0"/>
                        <a:t>达到下一班迅速进入生产的状态</a:t>
                      </a:r>
                      <a:r>
                        <a:rPr lang="en-US" altLang="zh-CN" sz="1600"/>
                        <a:t>)</a:t>
                      </a:r>
                      <a:endParaRPr lang="en-US" altLang="zh-CN" sz="1600"/>
                    </a:p>
                    <a:p>
                      <a:pPr marL="0" lvl="0" indent="0">
                        <a:buNone/>
                      </a:pPr>
                      <a:endParaRPr lang="en-US" altLang="zh-CN" sz="1600"/>
                    </a:p>
                    <a:p>
                      <a:pPr marL="0" lvl="0" indent="0">
                        <a:buNone/>
                      </a:pPr>
                      <a:r>
                        <a:rPr lang="zh-CN" altLang="en-US" sz="1600" dirty="0"/>
                        <a:t>～协助促进</a:t>
                      </a:r>
                      <a:r>
                        <a:rPr lang="en-US" altLang="zh-CN" sz="1600"/>
                        <a:t>QC</a:t>
                      </a:r>
                      <a:r>
                        <a:rPr lang="zh-CN" altLang="en-US" sz="1600" dirty="0"/>
                        <a:t>小组的活动</a:t>
                      </a:r>
                      <a:r>
                        <a:rPr lang="en-US" altLang="zh-CN" sz="1600"/>
                        <a:t>,</a:t>
                      </a:r>
                      <a:r>
                        <a:rPr lang="zh-CN" altLang="en-US" sz="1600" dirty="0"/>
                        <a:t>提高适当的指导与建议，指示。以提升士气。</a:t>
                      </a: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协助或代理组长实施恳谈会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*</a:t>
                      </a:r>
                      <a:r>
                        <a:rPr lang="zh-CN" altLang="en-US" sz="1600" dirty="0"/>
                        <a:t>协助组长完成业务</a:t>
                      </a:r>
                      <a:endParaRPr lang="zh-CN" altLang="en-US" sz="1600" dirty="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endParaRPr lang="zh-CN" altLang="en-US" sz="1600"/>
                    </a:p>
                    <a:p>
                      <a:pPr marL="0" lvl="0" indent="0">
                        <a:buNone/>
                      </a:pPr>
                      <a:r>
                        <a:rPr lang="en-US" altLang="zh-CN" sz="1600"/>
                        <a:t>QC</a:t>
                      </a:r>
                      <a:r>
                        <a:rPr lang="zh-CN" altLang="en-US" sz="1600" dirty="0"/>
                        <a:t>小组的活动的担当者，积极推进活动使成员的士气的提升</a:t>
                      </a:r>
                      <a:endParaRPr lang="zh-CN" altLang="en-US" sz="16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6" name="矩形 44035"/>
          <p:cNvSpPr/>
          <p:nvPr/>
        </p:nvSpPr>
        <p:spPr>
          <a:xfrm>
            <a:off x="1763713" y="1484313"/>
            <a:ext cx="5832475" cy="316706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spc="-360">
                <a:ln w="12700" cap="flat" cmpd="sng">
                  <a:solidFill>
                    <a:srgbClr val="FFFF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CC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谢谢大家</a:t>
            </a:r>
            <a:endParaRPr lang="zh-CN" altLang="en-US" sz="3600" spc="-360">
              <a:ln w="12700" cap="flat" cmpd="sng">
                <a:solidFill>
                  <a:srgbClr val="FFFF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CC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PP_MARK_KEY" val="5e3da5ad-81a4-4bf2-9aaf-41fc664cce90"/>
  <p:tag name="COMMONDATA" val="eyJoZGlkIjoiODc5OTdkZDQxOTMwNGQxNTBmNzRiMmEzNWM0ZjQ1MmMifQ=="/>
</p:tagLst>
</file>

<file path=ppt/theme/theme1.xml><?xml version="1.0" encoding="utf-8"?>
<a:theme xmlns:a="http://schemas.openxmlformats.org/drawingml/2006/main" name="Mountain Top">
  <a:themeElements>
    <a:clrScheme name="">
      <a:dk1>
        <a:srgbClr val="FFFFFF"/>
      </a:dk1>
      <a:lt1>
        <a:srgbClr val="003399"/>
      </a:lt1>
      <a:dk2>
        <a:srgbClr val="E3E3FF"/>
      </a:dk2>
      <a:lt2>
        <a:srgbClr val="463416"/>
      </a:lt2>
      <a:accent1>
        <a:srgbClr val="3399FF"/>
      </a:accent1>
      <a:accent2>
        <a:srgbClr val="33CCCC"/>
      </a:accent2>
      <a:accent3>
        <a:srgbClr val="AAADCA"/>
      </a:accent3>
      <a:accent4>
        <a:srgbClr val="DCDCDC"/>
      </a:accent4>
      <a:accent5>
        <a:srgbClr val="ADCAFF"/>
      </a:accent5>
      <a:accent6>
        <a:srgbClr val="2DB7B7"/>
      </a:accent6>
      <a:hlink>
        <a:srgbClr val="00FFCC"/>
      </a:hlink>
      <a:folHlink>
        <a:srgbClr val="8080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993300"/>
        </a:lt1>
        <a:dk2>
          <a:srgbClr val="CCAA00"/>
        </a:dk2>
        <a:lt2>
          <a:srgbClr val="4C3A1C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CDCDC"/>
        </a:accent4>
        <a:accent5>
          <a:srgbClr val="FFADAA"/>
        </a:accent5>
        <a:accent6>
          <a:srgbClr val="8D5B00"/>
        </a:accent6>
        <a:hlink>
          <a:srgbClr val="FFCC00"/>
        </a:hlink>
        <a:folHlink>
          <a:srgbClr val="F7DC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9188B0"/>
        </a:lt1>
        <a:dk2>
          <a:srgbClr val="DDE0DC"/>
        </a:dk2>
        <a:lt2>
          <a:srgbClr val="3D0058"/>
        </a:lt2>
        <a:accent1>
          <a:srgbClr val="FFCC00"/>
        </a:accent1>
        <a:accent2>
          <a:srgbClr val="4C3D78"/>
        </a:accent2>
        <a:accent3>
          <a:srgbClr val="C7C4D4"/>
        </a:accent3>
        <a:accent4>
          <a:srgbClr val="DCDCDC"/>
        </a:accent4>
        <a:accent5>
          <a:srgbClr val="FFE2AA"/>
        </a:accent5>
        <a:accent6>
          <a:srgbClr val="43366B"/>
        </a:accent6>
        <a:hlink>
          <a:srgbClr val="743D78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C6CCD4"/>
        </a:dk2>
        <a:lt2>
          <a:srgbClr val="10104C"/>
        </a:lt2>
        <a:accent1>
          <a:srgbClr val="33CCFF"/>
        </a:accent1>
        <a:accent2>
          <a:srgbClr val="5B5B8D"/>
        </a:accent2>
        <a:accent3>
          <a:srgbClr val="AAADB9"/>
        </a:accent3>
        <a:accent4>
          <a:srgbClr val="DCDCDC"/>
        </a:accent4>
        <a:accent5>
          <a:srgbClr val="ADE2FF"/>
        </a:accent5>
        <a:accent6>
          <a:srgbClr val="51517E"/>
        </a:accent6>
        <a:hlink>
          <a:srgbClr val="4529A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FFFFFF"/>
        </a:dk2>
        <a:lt2>
          <a:srgbClr val="B0C8CA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CDCDC"/>
        </a:accent4>
        <a:accent5>
          <a:srgbClr val="C4DEFF"/>
        </a:accent5>
        <a:accent6>
          <a:srgbClr val="00007D"/>
        </a:accent6>
        <a:hlink>
          <a:srgbClr val="6666FF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99"/>
        </a:lt1>
        <a:dk2>
          <a:srgbClr val="E3E3FF"/>
        </a:dk2>
        <a:lt2>
          <a:srgbClr val="463416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CDCDC"/>
        </a:accent4>
        <a:accent5>
          <a:srgbClr val="ADCAFF"/>
        </a:accent5>
        <a:accent6>
          <a:srgbClr val="2DB7B7"/>
        </a:accent6>
        <a:hlink>
          <a:srgbClr val="00FFCC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99FF"/>
        </a:lt1>
        <a:dk2>
          <a:srgbClr val="B3EDFF"/>
        </a:dk2>
        <a:lt2>
          <a:srgbClr val="809296"/>
        </a:lt2>
        <a:accent1>
          <a:srgbClr val="FF9933"/>
        </a:accent1>
        <a:accent2>
          <a:srgbClr val="FFAA99"/>
        </a:accent2>
        <a:accent3>
          <a:srgbClr val="B9CAFF"/>
        </a:accent3>
        <a:accent4>
          <a:srgbClr val="DCDCDC"/>
        </a:accent4>
        <a:accent5>
          <a:srgbClr val="FFCAAD"/>
        </a:accent5>
        <a:accent6>
          <a:srgbClr val="E59889"/>
        </a:accent6>
        <a:hlink>
          <a:srgbClr val="FFCFAB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5D1E3"/>
        </a:lt1>
        <a:dk2>
          <a:srgbClr val="CCFFFF"/>
        </a:dk2>
        <a:lt2>
          <a:srgbClr val="006666"/>
        </a:lt2>
        <a:accent1>
          <a:srgbClr val="FFCC00"/>
        </a:accent1>
        <a:accent2>
          <a:srgbClr val="00CC99"/>
        </a:accent2>
        <a:accent3>
          <a:srgbClr val="C3E4EE"/>
        </a:accent3>
        <a:accent4>
          <a:srgbClr val="DCDCDC"/>
        </a:accent4>
        <a:accent5>
          <a:srgbClr val="FFE2AA"/>
        </a:accent5>
        <a:accent6>
          <a:srgbClr val="00B789"/>
        </a:accent6>
        <a:hlink>
          <a:srgbClr val="0099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A7A491"/>
        </a:lt1>
        <a:dk2>
          <a:srgbClr val="CCD0CA"/>
        </a:dk2>
        <a:lt2>
          <a:srgbClr val="404B3D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CDCDC"/>
        </a:accent4>
        <a:accent5>
          <a:srgbClr val="ADE2E2"/>
        </a:accent5>
        <a:accent6>
          <a:srgbClr val="004543"/>
        </a:accent6>
        <a:hlink>
          <a:srgbClr val="477781"/>
        </a:hlink>
        <a:folHlink>
          <a:srgbClr val="85CC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9E2FF"/>
        </a:accent5>
        <a:accent6>
          <a:srgbClr val="B7D3E5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0</TotalTime>
  <Words>2446</Words>
  <Application>WPS 演示</Application>
  <PresentationFormat>在屏幕上显示</PresentationFormat>
  <Paragraphs>223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隶书</vt:lpstr>
      <vt:lpstr>微软雅黑</vt:lpstr>
      <vt:lpstr>Calibri</vt:lpstr>
      <vt:lpstr>Arial Unicode MS</vt:lpstr>
      <vt:lpstr>Mountain Top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天津一汽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班长职责</dc:title>
  <dc:creator>周虎城</dc:creator>
  <cp:lastModifiedBy>WPS_1670316127</cp:lastModifiedBy>
  <cp:revision>26</cp:revision>
  <dcterms:created xsi:type="dcterms:W3CDTF">2008-09-10T07:03:07Z</dcterms:created>
  <dcterms:modified xsi:type="dcterms:W3CDTF">2023-02-01T07:50:23Z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72BB185517704497867570D9D3B2C809</vt:lpwstr>
  </property>
  <property fmtid="{D5CDD505-2E9C-101B-9397-08002B2CF9AE}" pid="3" name="KSOProductBuildVer">
    <vt:lpwstr>2052-11.1.0.13703</vt:lpwstr>
  </property>
</Properties>
</file>