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2"/>
  </p:notesMasterIdLst>
  <p:handoutMasterIdLst>
    <p:handoutMasterId r:id="rId49"/>
  </p:handoutMasterIdLst>
  <p:sldIdLst>
    <p:sldId id="400" r:id="rId3"/>
    <p:sldId id="300" r:id="rId4"/>
    <p:sldId id="353" r:id="rId5"/>
    <p:sldId id="358" r:id="rId6"/>
    <p:sldId id="401" r:id="rId7"/>
    <p:sldId id="393" r:id="rId8"/>
    <p:sldId id="395" r:id="rId9"/>
    <p:sldId id="404" r:id="rId10"/>
    <p:sldId id="406" r:id="rId11"/>
    <p:sldId id="336" r:id="rId13"/>
    <p:sldId id="408" r:id="rId14"/>
    <p:sldId id="359" r:id="rId15"/>
    <p:sldId id="361" r:id="rId16"/>
    <p:sldId id="363" r:id="rId17"/>
    <p:sldId id="362" r:id="rId18"/>
    <p:sldId id="368" r:id="rId19"/>
    <p:sldId id="366" r:id="rId20"/>
    <p:sldId id="367" r:id="rId21"/>
    <p:sldId id="364" r:id="rId22"/>
    <p:sldId id="365" r:id="rId23"/>
    <p:sldId id="411" r:id="rId24"/>
    <p:sldId id="415" r:id="rId25"/>
    <p:sldId id="413" r:id="rId26"/>
    <p:sldId id="417" r:id="rId27"/>
    <p:sldId id="289" r:id="rId28"/>
    <p:sldId id="338" r:id="rId29"/>
    <p:sldId id="340" r:id="rId30"/>
    <p:sldId id="339" r:id="rId31"/>
    <p:sldId id="315" r:id="rId32"/>
    <p:sldId id="341" r:id="rId33"/>
    <p:sldId id="342" r:id="rId34"/>
    <p:sldId id="343" r:id="rId35"/>
    <p:sldId id="371" r:id="rId36"/>
    <p:sldId id="372" r:id="rId37"/>
    <p:sldId id="304" r:id="rId38"/>
    <p:sldId id="309" r:id="rId39"/>
    <p:sldId id="375" r:id="rId40"/>
    <p:sldId id="383" r:id="rId41"/>
    <p:sldId id="376" r:id="rId42"/>
    <p:sldId id="386" r:id="rId43"/>
    <p:sldId id="387" r:id="rId44"/>
    <p:sldId id="388" r:id="rId45"/>
    <p:sldId id="380" r:id="rId46"/>
    <p:sldId id="389" r:id="rId47"/>
    <p:sldId id="310" r:id="rId48"/>
  </p:sldIdLst>
  <p:sldSz cx="10058400" cy="7772400" type="screen4x3"/>
  <p:notesSz cx="6788150" cy="9918700"/>
  <p:custDataLst>
    <p:tags r:id="rId53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1" i="0" u="none" kern="1200" baseline="0">
        <a:solidFill>
          <a:schemeClr val="bg1"/>
        </a:solidFill>
        <a:latin typeface="MS PGothic" panose="020B0600070205080204" pitchFamily="34" charset="-128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1" i="0" u="none" kern="1200" baseline="0">
        <a:solidFill>
          <a:schemeClr val="bg1"/>
        </a:solidFill>
        <a:latin typeface="MS PGothic" panose="020B0600070205080204" pitchFamily="34" charset="-128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1" i="0" u="none" kern="1200" baseline="0">
        <a:solidFill>
          <a:schemeClr val="bg1"/>
        </a:solidFill>
        <a:latin typeface="MS PGothic" panose="020B0600070205080204" pitchFamily="34" charset="-128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1" i="0" u="none" kern="1200" baseline="0">
        <a:solidFill>
          <a:schemeClr val="bg1"/>
        </a:solidFill>
        <a:latin typeface="MS PGothic" panose="020B0600070205080204" pitchFamily="34" charset="-128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1" i="0" u="none" kern="1200" baseline="0">
        <a:solidFill>
          <a:schemeClr val="bg1"/>
        </a:solidFill>
        <a:latin typeface="MS PGothic" panose="020B0600070205080204" pitchFamily="34" charset="-128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1" i="0" u="none" kern="1200" baseline="0">
        <a:solidFill>
          <a:schemeClr val="bg1"/>
        </a:solidFill>
        <a:latin typeface="MS PGothic" panose="020B0600070205080204" pitchFamily="34" charset="-128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1" i="0" u="none" kern="1200" baseline="0">
        <a:solidFill>
          <a:schemeClr val="bg1"/>
        </a:solidFill>
        <a:latin typeface="MS PGothic" panose="020B0600070205080204" pitchFamily="34" charset="-128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1" i="0" u="none" kern="1200" baseline="0">
        <a:solidFill>
          <a:schemeClr val="bg1"/>
        </a:solidFill>
        <a:latin typeface="MS PGothic" panose="020B0600070205080204" pitchFamily="34" charset="-128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1" i="0" u="none" kern="1200" baseline="0">
        <a:solidFill>
          <a:schemeClr val="bg1"/>
        </a:solidFill>
        <a:latin typeface="MS PGothic" panose="020B0600070205080204" pitchFamily="34" charset="-128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0606"/>
    <a:srgbClr val="FF058F"/>
    <a:srgbClr val="CECECE"/>
    <a:srgbClr val="0004EE"/>
    <a:srgbClr val="676767"/>
    <a:srgbClr val="FF5008"/>
    <a:srgbClr val="62BF2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8876"/>
    <p:restoredTop sz="88444"/>
  </p:normalViewPr>
  <p:slideViewPr>
    <p:cSldViewPr showGuides="1">
      <p:cViewPr varScale="1">
        <p:scale>
          <a:sx n="59" d="100"/>
          <a:sy n="59" d="100"/>
        </p:scale>
        <p:origin x="-240" y="-84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27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3" Type="http://schemas.openxmlformats.org/officeDocument/2006/relationships/tags" Target="tags/tag1.xml"/><Relationship Id="rId52" Type="http://schemas.openxmlformats.org/officeDocument/2006/relationships/tableStyles" Target="tableStyles.xml"/><Relationship Id="rId51" Type="http://schemas.openxmlformats.org/officeDocument/2006/relationships/viewProps" Target="viewProps.xml"/><Relationship Id="rId50" Type="http://schemas.openxmlformats.org/officeDocument/2006/relationships/presProps" Target="presProps.xml"/><Relationship Id="rId5" Type="http://schemas.openxmlformats.org/officeDocument/2006/relationships/slide" Target="slides/slide3.xml"/><Relationship Id="rId49" Type="http://schemas.openxmlformats.org/officeDocument/2006/relationships/handoutMaster" Target="handoutMasters/handoutMaster1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页眉占位符 307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  <a:noFill/>
          <a:ln w="9525">
            <a:noFill/>
          </a:ln>
        </p:spPr>
        <p:txBody>
          <a:bodyPr lIns="19042" tIns="0" rIns="19042" bIns="0"/>
          <a:p>
            <a:pPr lvl="0" fontAlgn="base"/>
            <a:endParaRPr lang="zh-CN" altLang="en-US" sz="1000" b="0" i="1" strike="noStrike" noProof="1" dirty="0">
              <a:ea typeface="宋体" panose="02010600030101010101" pitchFamily="2" charset="-122"/>
            </a:endParaRPr>
          </a:p>
        </p:txBody>
      </p:sp>
      <p:sp>
        <p:nvSpPr>
          <p:cNvPr id="3075" name="日期占位符 3074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1638" cy="496888"/>
          </a:xfrm>
          <a:prstGeom prst="rect">
            <a:avLst/>
          </a:prstGeom>
          <a:noFill/>
          <a:ln w="9525">
            <a:noFill/>
          </a:ln>
        </p:spPr>
        <p:txBody>
          <a:bodyPr lIns="19042" tIns="0" rIns="19042" bIns="0"/>
          <a:p>
            <a:pPr lvl="0" algn="r" fontAlgn="base"/>
            <a:endParaRPr lang="zh-CN" altLang="en-US" sz="1000" b="0" i="1" strike="noStrike" noProof="1" dirty="0">
              <a:ea typeface="宋体" panose="02010600030101010101" pitchFamily="2" charset="-122"/>
            </a:endParaRPr>
          </a:p>
        </p:txBody>
      </p:sp>
      <p:sp>
        <p:nvSpPr>
          <p:cNvPr id="3076" name="页脚占位符 3075"/>
          <p:cNvSpPr>
            <a:spLocks noGrp="1"/>
          </p:cNvSpPr>
          <p:nvPr>
            <p:ph type="ftr" sz="quarter" idx="2"/>
          </p:nvPr>
        </p:nvSpPr>
        <p:spPr>
          <a:xfrm>
            <a:off x="0" y="9423400"/>
            <a:ext cx="2941638" cy="495300"/>
          </a:xfrm>
          <a:prstGeom prst="rect">
            <a:avLst/>
          </a:prstGeom>
          <a:noFill/>
          <a:ln w="9525">
            <a:noFill/>
          </a:ln>
        </p:spPr>
        <p:txBody>
          <a:bodyPr lIns="19042" tIns="0" rIns="19042" bIns="0" anchor="b" anchorCtr="0"/>
          <a:p>
            <a:pPr lvl="0" fontAlgn="base"/>
            <a:endParaRPr lang="zh-CN" altLang="en-US" sz="1000" b="0" i="1" strike="noStrike" noProof="1" dirty="0">
              <a:ea typeface="宋体" panose="02010600030101010101" pitchFamily="2" charset="-122"/>
            </a:endParaRPr>
          </a:p>
        </p:txBody>
      </p:sp>
      <p:sp>
        <p:nvSpPr>
          <p:cNvPr id="3077" name="灯片编号占位符 3076"/>
          <p:cNvSpPr>
            <a:spLocks noGrp="1"/>
          </p:cNvSpPr>
          <p:nvPr>
            <p:ph type="sldNum" sz="quarter" idx="3"/>
          </p:nvPr>
        </p:nvSpPr>
        <p:spPr>
          <a:xfrm>
            <a:off x="3846513" y="9423400"/>
            <a:ext cx="2941638" cy="495300"/>
          </a:xfrm>
          <a:prstGeom prst="rect">
            <a:avLst/>
          </a:prstGeom>
          <a:noFill/>
          <a:ln w="9525">
            <a:noFill/>
          </a:ln>
        </p:spPr>
        <p:txBody>
          <a:bodyPr lIns="19042" tIns="0" rIns="19042" bIns="0" anchor="b" anchorCtr="0"/>
          <a:p>
            <a:pPr lvl="0" algn="r" fontAlgn="base"/>
            <a:fld id="{9A0DB2DC-4C9A-4742-B13C-FB6460FD3503}" type="slidenum">
              <a:rPr lang="zh-CN" altLang="en-US" sz="1000" b="0" i="1" strike="noStrike" noProof="1" dirty="0">
                <a:latin typeface="MS PGothic" panose="020B0600070205080204" pitchFamily="34" charset="-128"/>
                <a:ea typeface="宋体" panose="02010600030101010101" pitchFamily="2" charset="-122"/>
                <a:cs typeface="+mn-cs"/>
              </a:rPr>
            </a:fld>
            <a:endParaRPr lang="zh-CN" altLang="en-US" sz="1000" b="0" i="1" strike="noStrike" noProof="1" dirty="0">
              <a:ea typeface="宋体" panose="02010600030101010101" pitchFamily="2" charset="-122"/>
            </a:endParaRPr>
          </a:p>
        </p:txBody>
      </p:sp>
      <p:sp>
        <p:nvSpPr>
          <p:cNvPr id="22534" name="矩形 3077"/>
          <p:cNvSpPr/>
          <p:nvPr/>
        </p:nvSpPr>
        <p:spPr>
          <a:xfrm>
            <a:off x="3052763" y="9445625"/>
            <a:ext cx="681037" cy="274638"/>
          </a:xfrm>
          <a:prstGeom prst="rect">
            <a:avLst/>
          </a:prstGeom>
          <a:noFill/>
          <a:ln w="9525">
            <a:noFill/>
          </a:ln>
        </p:spPr>
        <p:txBody>
          <a:bodyPr wrap="none" lIns="87277" tIns="44432" rIns="87277" bIns="44432" anchor="t" anchorCtr="0">
            <a:spAutoFit/>
          </a:bodyPr>
          <a:p>
            <a:pPr lvl="0" algn="ctr" defTabSz="868680">
              <a:lnSpc>
                <a:spcPct val="90000"/>
              </a:lnSpc>
            </a:pPr>
            <a:r>
              <a:rPr lang="en-US" altLang="zh-CN" sz="1200" b="0"/>
              <a:t>Page </a:t>
            </a:r>
            <a:fld id="{9A0DB2DC-4C9A-4742-B13C-FB6460FD3503}" type="slidenum">
              <a:rPr lang="en-US" altLang="zh-CN" sz="1200" b="0" dirty="0"/>
            </a:fld>
            <a:endParaRPr lang="en-US" altLang="zh-CN" sz="12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204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  <a:noFill/>
          <a:ln w="9525">
            <a:noFill/>
          </a:ln>
        </p:spPr>
        <p:txBody>
          <a:bodyPr lIns="19042" tIns="0" rIns="19042" bIns="0"/>
          <a:p>
            <a:pPr lvl="0" fontAlgn="base"/>
            <a:endParaRPr lang="zh-CN" altLang="en-US" sz="1000" b="0" i="1" strike="noStrike" noProof="1" dirty="0">
              <a:ea typeface="宋体" panose="02010600030101010101" pitchFamily="2" charset="-122"/>
            </a:endParaRPr>
          </a:p>
        </p:txBody>
      </p:sp>
      <p:sp>
        <p:nvSpPr>
          <p:cNvPr id="2051" name="日期占位符 2050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1638" cy="496888"/>
          </a:xfrm>
          <a:prstGeom prst="rect">
            <a:avLst/>
          </a:prstGeom>
          <a:noFill/>
          <a:ln w="9525">
            <a:noFill/>
          </a:ln>
        </p:spPr>
        <p:txBody>
          <a:bodyPr lIns="19042" tIns="0" rIns="19042" bIns="0"/>
          <a:p>
            <a:pPr lvl="0" algn="r" fontAlgn="base"/>
            <a:endParaRPr lang="zh-CN" altLang="en-US" sz="1000" b="0" i="1" strike="noStrike" noProof="1" dirty="0">
              <a:ea typeface="宋体" panose="02010600030101010101" pitchFamily="2" charset="-122"/>
            </a:endParaRPr>
          </a:p>
        </p:txBody>
      </p:sp>
      <p:sp>
        <p:nvSpPr>
          <p:cNvPr id="2052" name="页脚占位符 2051"/>
          <p:cNvSpPr>
            <a:spLocks noGrp="1"/>
          </p:cNvSpPr>
          <p:nvPr>
            <p:ph type="ftr" sz="quarter" idx="4"/>
          </p:nvPr>
        </p:nvSpPr>
        <p:spPr>
          <a:xfrm>
            <a:off x="0" y="9423400"/>
            <a:ext cx="2941638" cy="495300"/>
          </a:xfrm>
          <a:prstGeom prst="rect">
            <a:avLst/>
          </a:prstGeom>
          <a:noFill/>
          <a:ln w="9525">
            <a:noFill/>
          </a:ln>
        </p:spPr>
        <p:txBody>
          <a:bodyPr lIns="19042" tIns="0" rIns="19042" bIns="0" anchor="b" anchorCtr="0"/>
          <a:p>
            <a:pPr lvl="0" fontAlgn="base"/>
            <a:endParaRPr lang="zh-CN" altLang="en-US" sz="1000" b="0" i="1" strike="noStrike" noProof="1" dirty="0">
              <a:ea typeface="宋体" panose="02010600030101010101" pitchFamily="2" charset="-122"/>
            </a:endParaRPr>
          </a:p>
        </p:txBody>
      </p:sp>
      <p:sp>
        <p:nvSpPr>
          <p:cNvPr id="2053" name="灯片编号占位符 2052"/>
          <p:cNvSpPr>
            <a:spLocks noGrp="1"/>
          </p:cNvSpPr>
          <p:nvPr>
            <p:ph type="sldNum" sz="quarter" idx="5"/>
          </p:nvPr>
        </p:nvSpPr>
        <p:spPr>
          <a:xfrm>
            <a:off x="3846513" y="9423400"/>
            <a:ext cx="2941638" cy="495300"/>
          </a:xfrm>
          <a:prstGeom prst="rect">
            <a:avLst/>
          </a:prstGeom>
          <a:noFill/>
          <a:ln w="9525">
            <a:noFill/>
          </a:ln>
        </p:spPr>
        <p:txBody>
          <a:bodyPr lIns="19042" tIns="0" rIns="19042" bIns="0" anchor="b" anchorCtr="0"/>
          <a:p>
            <a:pPr lvl="0" algn="r" fontAlgn="base"/>
            <a:fld id="{9A0DB2DC-4C9A-4742-B13C-FB6460FD3503}" type="slidenum">
              <a:rPr lang="zh-CN" altLang="en-US" sz="1000" b="0" i="1" strike="noStrike" noProof="1" dirty="0">
                <a:latin typeface="MS PGothic" panose="020B0600070205080204" pitchFamily="34" charset="-128"/>
                <a:ea typeface="宋体" panose="02010600030101010101" pitchFamily="2" charset="-122"/>
                <a:cs typeface="+mn-cs"/>
              </a:rPr>
            </a:fld>
            <a:endParaRPr lang="zh-CN" altLang="en-US" sz="1000" b="0" i="1" strike="noStrike" noProof="1" dirty="0">
              <a:ea typeface="宋体" panose="02010600030101010101" pitchFamily="2" charset="-122"/>
            </a:endParaRPr>
          </a:p>
        </p:txBody>
      </p:sp>
      <p:sp>
        <p:nvSpPr>
          <p:cNvPr id="23558" name="矩形 2053"/>
          <p:cNvSpPr/>
          <p:nvPr/>
        </p:nvSpPr>
        <p:spPr>
          <a:xfrm>
            <a:off x="3052763" y="9445625"/>
            <a:ext cx="681037" cy="274638"/>
          </a:xfrm>
          <a:prstGeom prst="rect">
            <a:avLst/>
          </a:prstGeom>
          <a:noFill/>
          <a:ln w="9525">
            <a:noFill/>
          </a:ln>
        </p:spPr>
        <p:txBody>
          <a:bodyPr wrap="none" lIns="87277" tIns="44432" rIns="87277" bIns="44432" anchor="t" anchorCtr="0">
            <a:spAutoFit/>
          </a:bodyPr>
          <a:p>
            <a:pPr lvl="0" algn="ctr" defTabSz="868680">
              <a:lnSpc>
                <a:spcPct val="90000"/>
              </a:lnSpc>
            </a:pPr>
            <a:r>
              <a:rPr lang="en-US" altLang="zh-CN" sz="1200" b="0" dirty="0"/>
              <a:t>Page </a:t>
            </a:r>
            <a:fld id="{9A0DB2DC-4C9A-4742-B13C-FB6460FD3503}" type="slidenum">
              <a:rPr lang="en-US" altLang="zh-CN" sz="1200" b="0" dirty="0"/>
            </a:fld>
            <a:endParaRPr lang="en-US" altLang="zh-CN" sz="1200" b="0" dirty="0"/>
          </a:p>
        </p:txBody>
      </p:sp>
      <p:sp>
        <p:nvSpPr>
          <p:cNvPr id="23559" name="文本占位符 2054"/>
          <p:cNvSpPr>
            <a:spLocks noGrp="1"/>
          </p:cNvSpPr>
          <p:nvPr>
            <p:ph type="body" sz="quarter"/>
          </p:nvPr>
        </p:nvSpPr>
        <p:spPr>
          <a:xfrm>
            <a:off x="904875" y="4714875"/>
            <a:ext cx="4978400" cy="4175125"/>
          </a:xfrm>
          <a:prstGeom prst="rect">
            <a:avLst/>
          </a:prstGeom>
          <a:noFill/>
          <a:ln w="9525">
            <a:noFill/>
          </a:ln>
        </p:spPr>
        <p:txBody>
          <a:bodyPr lIns="90452" tIns="44432" rIns="90452" bIns="44432" anchor="t" anchorCtr="0"/>
          <a:p>
            <a:pPr lvl="0"/>
            <a:r>
              <a:rPr lang="en-US" altLang="zh-CN" dirty="0"/>
              <a:t>Body Text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3560" name="幻灯片图像占位符 2055"/>
          <p:cNvSpPr>
            <a:spLocks noTextEdit="1"/>
          </p:cNvSpPr>
          <p:nvPr>
            <p:ph type="sldImg"/>
          </p:nvPr>
        </p:nvSpPr>
        <p:spPr>
          <a:xfrm>
            <a:off x="676275" y="503238"/>
            <a:ext cx="5435600" cy="4200525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89000"/>
      </a:lnSpc>
      <a:spcBef>
        <a:spcPct val="4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89000"/>
      </a:lnSpc>
      <a:spcBef>
        <a:spcPct val="4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89000"/>
      </a:lnSpc>
      <a:spcBef>
        <a:spcPct val="4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89000"/>
      </a:lnSpc>
      <a:spcBef>
        <a:spcPct val="4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89000"/>
      </a:lnSpc>
      <a:spcBef>
        <a:spcPct val="4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89000"/>
      </a:lnSpc>
      <a:spcBef>
        <a:spcPct val="4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89000"/>
      </a:lnSpc>
      <a:spcBef>
        <a:spcPct val="4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89000"/>
      </a:lnSpc>
      <a:spcBef>
        <a:spcPct val="4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89000"/>
      </a:lnSpc>
      <a:spcBef>
        <a:spcPct val="4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灯片编号占位符 1"/>
          <p:cNvSpPr/>
          <p:nvPr>
            <p:ph type="sldNum" sz="quarter"/>
          </p:nvPr>
        </p:nvSpPr>
        <p:spPr>
          <a:xfrm>
            <a:off x="3846513" y="9423400"/>
            <a:ext cx="2941637" cy="495300"/>
          </a:xfrm>
          <a:prstGeom prst="rect">
            <a:avLst/>
          </a:prstGeom>
          <a:noFill/>
          <a:ln w="9525">
            <a:noFill/>
          </a:ln>
        </p:spPr>
        <p:txBody>
          <a:bodyPr lIns="19042" tIns="0" rIns="19042" bIns="0" anchor="b" anchorCtr="0"/>
          <a:p>
            <a:pPr lvl="0" algn="r"/>
            <a:fld id="{9A0DB2DC-4C9A-4742-B13C-FB6460FD3503}" type="slidenum">
              <a:rPr lang="zh-CN" altLang="en-US" sz="1000" b="0" i="1" dirty="0"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rPr>
            </a:fld>
            <a:endParaRPr lang="zh-CN" altLang="en-US" sz="1000" b="0" i="1" dirty="0">
              <a:solidFill>
                <a:schemeClr val="tx1"/>
              </a:solidFill>
              <a:latin typeface="MS PGothic" panose="020B0600070205080204" pitchFamily="34" charset="-128"/>
              <a:ea typeface="宋体" panose="02010600030101010101" pitchFamily="2" charset="-122"/>
            </a:endParaRPr>
          </a:p>
        </p:txBody>
      </p:sp>
      <p:sp>
        <p:nvSpPr>
          <p:cNvPr id="33794" name="幻灯片图像占位符 225281"/>
          <p:cNvSpPr>
            <a:spLocks noTextEdit="1"/>
          </p:cNvSpPr>
          <p:nvPr>
            <p:ph type="sldImg"/>
          </p:nvPr>
        </p:nvSpPr>
        <p:spPr>
          <a:xfrm>
            <a:off x="987425" y="744538"/>
            <a:ext cx="4813300" cy="3719512"/>
          </a:xfrm>
          <a:ln/>
        </p:spPr>
      </p:sp>
      <p:sp>
        <p:nvSpPr>
          <p:cNvPr id="33795" name="文本占位符 225282"/>
          <p:cNvSpPr>
            <a:spLocks noGrp="1"/>
          </p:cNvSpPr>
          <p:nvPr>
            <p:ph type="body"/>
          </p:nvPr>
        </p:nvSpPr>
        <p:spPr>
          <a:xfrm>
            <a:off x="904875" y="4711700"/>
            <a:ext cx="4978400" cy="4462463"/>
          </a:xfrm>
          <a:ln/>
        </p:spPr>
        <p:txBody>
          <a:bodyPr lIns="90452" tIns="44432" rIns="90452" bIns="44432" anchor="t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183688" y="7404100"/>
            <a:ext cx="692150" cy="276225"/>
          </a:xfrm>
          <a:prstGeom prst="rect">
            <a:avLst/>
          </a:prstGeom>
        </p:spPr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MS PGothic" panose="020B0600070205080204" pitchFamily="34" charset="-128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84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MS PGothic" panose="020B0600070205080204" pitchFamily="34" charset="-128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MS PGothic" panose="020B0600070205080204" pitchFamily="34" charset="-128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84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MS PGothic" panose="020B0600070205080204" pitchFamily="34" charset="-128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MS PGothic" panose="020B0600070205080204" pitchFamily="34" charset="-128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84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MS PGothic" panose="020B0600070205080204" pitchFamily="34" charset="-128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MS PGothic" panose="020B0600070205080204" pitchFamily="34" charset="-128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84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MS PGothic" panose="020B0600070205080204" pitchFamily="34" charset="-128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MS PGothic" panose="020B0600070205080204" pitchFamily="34" charset="-128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84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MS PGothic" panose="020B0600070205080204" pitchFamily="34" charset="-128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MS PGothic" panose="020B0600070205080204" pitchFamily="34" charset="-128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84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MS PGothic" panose="020B0600070205080204" pitchFamily="34" charset="-128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MS PGothic" panose="020B0600070205080204" pitchFamily="34" charset="-128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84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MS PGothic" panose="020B0600070205080204" pitchFamily="34" charset="-128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MS PGothic" panose="020B0600070205080204" pitchFamily="34" charset="-128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84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MS PGothic" panose="020B0600070205080204" pitchFamily="34" charset="-128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MS PGothic" panose="020B0600070205080204" pitchFamily="34" charset="-128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84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MS PGothic" panose="020B0600070205080204" pitchFamily="34" charset="-128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MS PGothic" panose="020B0600070205080204" pitchFamily="34" charset="-128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84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MS PGothic" panose="020B0600070205080204" pitchFamily="34" charset="-128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MS PGothic" panose="020B0600070205080204" pitchFamily="34" charset="-128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183688" y="7404100"/>
            <a:ext cx="692150" cy="276225"/>
          </a:xfrm>
          <a:prstGeom prst="rect">
            <a:avLst/>
          </a:prstGeom>
        </p:spPr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MS PGothic" panose="020B0600070205080204" pitchFamily="34" charset="-128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84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MS PGothic" panose="020B0600070205080204" pitchFamily="34" charset="-128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MS PGothic" panose="020B0600070205080204" pitchFamily="34" charset="-128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84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MS PGothic" panose="020B0600070205080204" pitchFamily="34" charset="-128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MS PGothic" panose="020B0600070205080204" pitchFamily="34" charset="-128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84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MS PGothic" panose="020B0600070205080204" pitchFamily="34" charset="-128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MS PGothic" panose="020B0600070205080204" pitchFamily="34" charset="-128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2" descr="D:\02 工作宝典\C、PPT制作参考资料\01 我的PPT模板\PPT封底-1.jpg"/>
          <p:cNvPicPr>
            <a:picLocks noChangeAspect="1"/>
          </p:cNvPicPr>
          <p:nvPr/>
        </p:nvPicPr>
        <p:blipFill>
          <a:blip r:embed="rId2"/>
          <a:srcRect l="1154" r="1962"/>
          <a:stretch>
            <a:fillRect/>
          </a:stretch>
        </p:blipFill>
        <p:spPr>
          <a:xfrm>
            <a:off x="0" y="1052513"/>
            <a:ext cx="10058400" cy="67198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1006475" y="7167563"/>
            <a:ext cx="2095500" cy="5191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 fontAlgn="base"/>
            <a:endParaRPr lang="zh-CN" altLang="en-US" strike="noStrike" noProof="1" dirty="0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87763" y="7167563"/>
            <a:ext cx="3186113" cy="5191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 eaLnBrk="0" fontAlgn="base" hangingPunct="0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459663" y="7167563"/>
            <a:ext cx="2095500" cy="519113"/>
          </a:xfrm>
          <a:prstGeom prst="rect">
            <a:avLst/>
          </a:prstGeom>
        </p:spPr>
        <p:txBody>
          <a:bodyPr/>
          <a:p>
            <a:pPr lvl="0" eaLnBrk="0" fontAlgn="base" hangingPunct="0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84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MS PGothic" panose="020B0600070205080204" pitchFamily="34" charset="-128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MS PGothic" panose="020B0600070205080204" pitchFamily="34" charset="-128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84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MS PGothic" panose="020B0600070205080204" pitchFamily="34" charset="-128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MS PGothic" panose="020B0600070205080204" pitchFamily="34" charset="-128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84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MS PGothic" panose="020B0600070205080204" pitchFamily="34" charset="-128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MS PGothic" panose="020B0600070205080204" pitchFamily="34" charset="-128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image" Target="../media/image2.png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55575" y="7340600"/>
            <a:ext cx="9720263" cy="0"/>
          </a:xfrm>
          <a:prstGeom prst="line">
            <a:avLst/>
          </a:prstGeom>
          <a:noFill/>
          <a:ln w="12700">
            <a:solidFill>
              <a:srgbClr val="8B8B8B"/>
            </a:solidFill>
            <a:rou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GB" sz="32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66688" y="930275"/>
            <a:ext cx="9718675" cy="0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GB" sz="32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8" name="文本框 13"/>
          <p:cNvSpPr txBox="1"/>
          <p:nvPr/>
        </p:nvSpPr>
        <p:spPr>
          <a:xfrm>
            <a:off x="166688" y="7340600"/>
            <a:ext cx="2347913" cy="327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fontAlgn="base" hangingPunct="1">
              <a:buNone/>
            </a:pPr>
            <a:r>
              <a:rPr lang="en-US" altLang="zh-CN" sz="1540" strike="noStrike" noProof="1" dirty="0">
                <a:solidFill>
                  <a:srgbClr val="7F7F7F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www.leanplants.com</a:t>
            </a:r>
            <a:endParaRPr lang="zh-CN" altLang="en-US" sz="1540" strike="noStrike" noProof="1" dirty="0">
              <a:solidFill>
                <a:srgbClr val="7F7F7F"/>
              </a:solidFill>
              <a:latin typeface="Tahoma" panose="020B0604030504040204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9596438" y="7416800"/>
            <a:ext cx="400050" cy="242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p>
            <a:pPr lvl="0" eaLnBrk="0" fontAlgn="base" hangingPunct="0">
              <a:buNone/>
            </a:pPr>
            <a:fld id="{9A0DB2DC-4C9A-4742-B13C-FB6460FD3503}" type="slidenum">
              <a:rPr lang="en-GB" altLang="zh-CN" sz="99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GB" altLang="zh-CN" sz="990" strike="noStrike" noProof="1" dirty="0">
              <a:latin typeface="Arial" panose="020B0604020202020204" pitchFamily="34" charset="0"/>
            </a:endParaRPr>
          </a:p>
        </p:txBody>
      </p:sp>
      <p:pic>
        <p:nvPicPr>
          <p:cNvPr id="1030" name="图片 2"/>
          <p:cNvPicPr>
            <a:picLocks noChangeAspect="1"/>
          </p:cNvPicPr>
          <p:nvPr/>
        </p:nvPicPr>
        <p:blipFill>
          <a:blip r:embed="rId23"/>
          <a:srcRect t="29845" b="32617"/>
          <a:stretch>
            <a:fillRect/>
          </a:stretch>
        </p:blipFill>
        <p:spPr>
          <a:xfrm>
            <a:off x="8483600" y="123825"/>
            <a:ext cx="1401763" cy="7239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sldNum="0" hdr="0" ftr="0" dt="0"/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2.wmf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wmf"/><Relationship Id="rId2" Type="http://schemas.openxmlformats.org/officeDocument/2006/relationships/oleObject" Target="../embeddings/oleObject2.bin"/><Relationship Id="rId1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w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7.wmf"/><Relationship Id="rId1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8.jpeg"/><Relationship Id="rId1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7.wmf"/><Relationship Id="rId1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9.jpeg"/><Relationship Id="rId1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1.jpeg"/><Relationship Id="rId1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2.jpeg"/><Relationship Id="rId1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23.jpeg"/><Relationship Id="rId1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27.wmf"/><Relationship Id="rId2" Type="http://schemas.openxmlformats.org/officeDocument/2006/relationships/image" Target="../media/image26.jpeg"/><Relationship Id="rId1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8.jpeg"/><Relationship Id="rId1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33.png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26.jpeg"/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4577" name="组合 218141"/>
          <p:cNvGrpSpPr/>
          <p:nvPr/>
        </p:nvGrpSpPr>
        <p:grpSpPr>
          <a:xfrm>
            <a:off x="2149475" y="4318000"/>
            <a:ext cx="4527550" cy="2590800"/>
            <a:chOff x="638" y="2163"/>
            <a:chExt cx="4897" cy="1353"/>
          </a:xfrm>
        </p:grpSpPr>
        <p:grpSp>
          <p:nvGrpSpPr>
            <p:cNvPr id="24578" name="Group 51"/>
            <p:cNvGrpSpPr/>
            <p:nvPr/>
          </p:nvGrpSpPr>
          <p:grpSpPr>
            <a:xfrm>
              <a:off x="638" y="2163"/>
              <a:ext cx="4897" cy="1353"/>
              <a:chOff x="1528" y="253"/>
              <a:chExt cx="2909" cy="1212"/>
            </a:xfrm>
          </p:grpSpPr>
          <p:pic>
            <p:nvPicPr>
              <p:cNvPr id="24579" name="Picture 52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2000"/>
              </a:blip>
              <a:srcRect b="42734"/>
              <a:stretch>
                <a:fillRect/>
              </a:stretch>
            </p:blipFill>
            <p:spPr>
              <a:xfrm>
                <a:off x="2616" y="253"/>
                <a:ext cx="1155" cy="636"/>
              </a:xfrm>
              <a:prstGeom prst="rect">
                <a:avLst/>
              </a:prstGeom>
              <a:noFill/>
              <a:ln w="25400">
                <a:noFill/>
              </a:ln>
            </p:spPr>
          </p:pic>
          <p:sp>
            <p:nvSpPr>
              <p:cNvPr id="24580" name="AutoShape 53"/>
              <p:cNvSpPr/>
              <p:nvPr/>
            </p:nvSpPr>
            <p:spPr>
              <a:xfrm>
                <a:off x="1614" y="748"/>
                <a:ext cx="2823" cy="717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762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0" tIns="0" rIns="0" bIns="0" anchor="ctr" anchorCtr="0"/>
              <a:p>
                <a:pPr marL="382905" indent="-382905" algn="ctr" defTabSz="1019175">
                  <a:spcBef>
                    <a:spcPct val="20000"/>
                  </a:spcBef>
                </a:pPr>
                <a:endParaRPr lang="ja-JP" altLang="ja-JP" sz="4000" b="0" dirty="0">
                  <a:solidFill>
                    <a:srgbClr val="FFFFCC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pic>
            <p:nvPicPr>
              <p:cNvPr id="24581" name="Picture 54" descr="6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EFEFC"/>
                  </a:clrFrom>
                  <a:clrTo>
                    <a:srgbClr val="FEFEFC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716" y="718"/>
                <a:ext cx="700" cy="1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4582" name="WordArt 55"/>
              <p:cNvSpPr>
                <a:spLocks noTextEdit="1"/>
              </p:cNvSpPr>
              <p:nvPr/>
            </p:nvSpPr>
            <p:spPr>
              <a:xfrm rot="-1391916">
                <a:off x="1528" y="686"/>
                <a:ext cx="549" cy="22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/>
              </a:bodyPr>
              <a:p>
                <a:pPr algn="ctr"/>
                <a:r>
                  <a:rPr lang="zh-CN" altLang="en-US" sz="3600">
                    <a:ln w="635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FFCC00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Point</a:t>
                </a:r>
                <a:endParaRPr lang="zh-CN" altLang="en-US" sz="3600">
                  <a:ln w="635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CC00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24583" name="WordArt 56"/>
            <p:cNvSpPr>
              <a:spLocks noTextEdit="1"/>
            </p:cNvSpPr>
            <p:nvPr/>
          </p:nvSpPr>
          <p:spPr>
            <a:xfrm>
              <a:off x="1353" y="2833"/>
              <a:ext cx="3838" cy="62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5400" b="1">
                  <a:solidFill>
                    <a:srgbClr val="FFFF00"/>
                  </a:solidFill>
                  <a:effectLst>
                    <a:outerShdw dist="17961" dir="2699999" algn="ctr" rotWithShape="0">
                      <a:schemeClr val="bg2"/>
                    </a:outerShdw>
                  </a:effectLst>
                  <a:latin typeface="MS PGothic" panose="020B0600070205080204" pitchFamily="34" charset="-128"/>
                  <a:ea typeface="MS PGothic" panose="020B0600070205080204" pitchFamily="34" charset="-128"/>
                </a:rPr>
                <a:t>なぜなぜ</a:t>
              </a:r>
              <a:endParaRPr lang="zh-CN" altLang="en-US" sz="5400" b="1">
                <a:solidFill>
                  <a:srgbClr val="FFFF00"/>
                </a:solidFill>
                <a:effectLst>
                  <a:outerShdw dist="17961" dir="2699999" algn="ctr" rotWithShape="0">
                    <a:schemeClr val="bg2"/>
                  </a:outerShdw>
                </a:effectLst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</p:grpSp>
      <p:grpSp>
        <p:nvGrpSpPr>
          <p:cNvPr id="24584" name="组合 218148"/>
          <p:cNvGrpSpPr/>
          <p:nvPr/>
        </p:nvGrpSpPr>
        <p:grpSpPr>
          <a:xfrm rot="570857">
            <a:off x="5669598" y="1237615"/>
            <a:ext cx="1343025" cy="1984375"/>
            <a:chOff x="394" y="228"/>
            <a:chExt cx="1864" cy="3744"/>
          </a:xfrm>
        </p:grpSpPr>
        <p:sp>
          <p:nvSpPr>
            <p:cNvPr id="24585" name="矩形 218149"/>
            <p:cNvSpPr/>
            <p:nvPr/>
          </p:nvSpPr>
          <p:spPr>
            <a:xfrm rot="-533584">
              <a:off x="448" y="263"/>
              <a:ext cx="519" cy="15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  <a:scene3d>
                <a:camera prst="legacyObliqueTopRight">
                  <a:rot lat="0" lon="0" rev="0"/>
                </a:camera>
                <a:lightRig rig="legacyFlat3" dir="b"/>
              </a:scene3d>
              <a:sp3d extrusionH="430200" prstMaterial="legacyMatte">
                <a:extrusionClr>
                  <a:srgbClr val="993300"/>
                </a:extrusionClr>
              </a:sp3d>
            </a:bodyPr>
            <a:p>
              <a:pPr algn="ctr"/>
              <a:r>
                <a:rPr lang="zh-CN" altLang="en-US" sz="3600" b="1">
                  <a:solidFill>
                    <a:srgbClr val="993300"/>
                  </a:solidFill>
                  <a:latin typeface="BatangChe" panose="02030609000101010101" charset="-127"/>
                  <a:ea typeface="BatangChe" panose="02030609000101010101" charset="-127"/>
                </a:rPr>
                <a:t>？</a:t>
              </a:r>
              <a:endParaRPr lang="zh-CN" altLang="en-US" sz="3600" b="1">
                <a:solidFill>
                  <a:srgbClr val="993300"/>
                </a:solidFill>
                <a:latin typeface="BatangChe" panose="02030609000101010101" charset="-127"/>
                <a:ea typeface="BatangChe" panose="02030609000101010101" charset="-127"/>
              </a:endParaRPr>
            </a:p>
          </p:txBody>
        </p:sp>
        <p:sp>
          <p:nvSpPr>
            <p:cNvPr id="24586" name="矩形 218150"/>
            <p:cNvSpPr/>
            <p:nvPr/>
          </p:nvSpPr>
          <p:spPr>
            <a:xfrm rot="-533584">
              <a:off x="1493" y="567"/>
              <a:ext cx="519" cy="15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  <a:scene3d>
                <a:camera prst="legacyObliqueTopRight">
                  <a:rot lat="0" lon="0" rev="0"/>
                </a:camera>
                <a:lightRig rig="legacyFlat3" dir="b"/>
              </a:scene3d>
              <a:sp3d extrusionH="430200" prstMaterial="legacyMatte">
                <a:extrusionClr>
                  <a:srgbClr val="993300"/>
                </a:extrusionClr>
              </a:sp3d>
            </a:bodyPr>
            <a:p>
              <a:pPr algn="ctr"/>
              <a:r>
                <a:rPr lang="zh-CN" altLang="en-US" sz="3600" b="1">
                  <a:solidFill>
                    <a:srgbClr val="993300"/>
                  </a:solidFill>
                  <a:latin typeface="BatangChe" panose="02030609000101010101" charset="-127"/>
                  <a:ea typeface="BatangChe" panose="02030609000101010101" charset="-127"/>
                </a:rPr>
                <a:t>？</a:t>
              </a:r>
              <a:endParaRPr lang="zh-CN" altLang="en-US" sz="3600" b="1">
                <a:solidFill>
                  <a:srgbClr val="993300"/>
                </a:solidFill>
                <a:latin typeface="BatangChe" panose="02030609000101010101" charset="-127"/>
                <a:ea typeface="BatangChe" panose="02030609000101010101" charset="-127"/>
              </a:endParaRPr>
            </a:p>
          </p:txBody>
        </p:sp>
        <p:sp>
          <p:nvSpPr>
            <p:cNvPr id="24587" name="矩形 218151"/>
            <p:cNvSpPr/>
            <p:nvPr/>
          </p:nvSpPr>
          <p:spPr>
            <a:xfrm rot="-533584">
              <a:off x="394" y="2057"/>
              <a:ext cx="519" cy="15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  <a:scene3d>
                <a:camera prst="legacyObliqueTopRight">
                  <a:rot lat="0" lon="0" rev="0"/>
                </a:camera>
                <a:lightRig rig="legacyFlat3" dir="b"/>
              </a:scene3d>
              <a:sp3d extrusionH="430200" prstMaterial="legacyMatte">
                <a:extrusionClr>
                  <a:srgbClr val="993300"/>
                </a:extrusionClr>
              </a:sp3d>
            </a:bodyPr>
            <a:p>
              <a:pPr algn="ctr"/>
              <a:r>
                <a:rPr lang="zh-CN" altLang="en-US" sz="3600" b="1">
                  <a:solidFill>
                    <a:srgbClr val="993300"/>
                  </a:solidFill>
                  <a:latin typeface="BatangChe" panose="02030609000101010101" charset="-127"/>
                  <a:ea typeface="BatangChe" panose="02030609000101010101" charset="-127"/>
                </a:rPr>
                <a:t>？</a:t>
              </a:r>
              <a:endParaRPr lang="zh-CN" altLang="en-US" sz="3600" b="1">
                <a:solidFill>
                  <a:srgbClr val="993300"/>
                </a:solidFill>
                <a:latin typeface="BatangChe" panose="02030609000101010101" charset="-127"/>
                <a:ea typeface="BatangChe" panose="02030609000101010101" charset="-127"/>
              </a:endParaRPr>
            </a:p>
          </p:txBody>
        </p:sp>
        <p:sp>
          <p:nvSpPr>
            <p:cNvPr id="24588" name="矩形 218152"/>
            <p:cNvSpPr/>
            <p:nvPr/>
          </p:nvSpPr>
          <p:spPr>
            <a:xfrm rot="-533584">
              <a:off x="1642" y="2383"/>
              <a:ext cx="519" cy="15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  <a:scene3d>
                <a:camera prst="legacyObliqueTopRight">
                  <a:rot lat="0" lon="0" rev="0"/>
                </a:camera>
                <a:lightRig rig="legacyFlat3" dir="b"/>
              </a:scene3d>
              <a:sp3d extrusionH="430200" prstMaterial="legacyMatte">
                <a:extrusionClr>
                  <a:srgbClr val="993300"/>
                </a:extrusionClr>
              </a:sp3d>
            </a:bodyPr>
            <a:p>
              <a:pPr algn="ctr"/>
              <a:r>
                <a:rPr lang="zh-CN" altLang="en-US" sz="3600" b="1">
                  <a:solidFill>
                    <a:srgbClr val="993300"/>
                  </a:solidFill>
                  <a:latin typeface="BatangChe" panose="02030609000101010101" charset="-127"/>
                  <a:ea typeface="BatangChe" panose="02030609000101010101" charset="-127"/>
                </a:rPr>
                <a:t>？</a:t>
              </a:r>
              <a:endParaRPr lang="zh-CN" altLang="en-US" sz="3600" b="1">
                <a:solidFill>
                  <a:srgbClr val="993300"/>
                </a:solidFill>
                <a:latin typeface="BatangChe" panose="02030609000101010101" charset="-127"/>
                <a:ea typeface="BatangChe" panose="02030609000101010101" charset="-127"/>
              </a:endParaRPr>
            </a:p>
          </p:txBody>
        </p:sp>
        <p:pic>
          <p:nvPicPr>
            <p:cNvPr id="24589" name="Picture 58" descr="クリップボード1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 contrast="35999"/>
            </a:blip>
            <a:srcRect l="14723" t="6860" r="13496" b="13722"/>
            <a:stretch>
              <a:fillRect/>
            </a:stretch>
          </p:blipFill>
          <p:spPr>
            <a:xfrm>
              <a:off x="444" y="228"/>
              <a:ext cx="1814" cy="359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4590" name="组合 218154"/>
          <p:cNvGrpSpPr/>
          <p:nvPr/>
        </p:nvGrpSpPr>
        <p:grpSpPr>
          <a:xfrm rot="-1227858">
            <a:off x="1284288" y="1222375"/>
            <a:ext cx="1173162" cy="1541463"/>
            <a:chOff x="345" y="1497"/>
            <a:chExt cx="884" cy="1477"/>
          </a:xfrm>
        </p:grpSpPr>
        <p:sp>
          <p:nvSpPr>
            <p:cNvPr id="24591" name="矩形 218155"/>
            <p:cNvSpPr/>
            <p:nvPr/>
          </p:nvSpPr>
          <p:spPr>
            <a:xfrm rot="-1136790">
              <a:off x="422" y="1497"/>
              <a:ext cx="807" cy="13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  <a:scene3d>
                <a:camera prst="legacyObliqueTopLeft">
                  <a:rot lat="0" lon="0" rev="0"/>
                </a:camera>
                <a:lightRig rig="legacyFlat3" dir="t"/>
              </a:scene3d>
              <a:sp3d extrusionH="430200" prstMaterial="legacyMatte">
                <a:extrusionClr>
                  <a:srgbClr val="993300"/>
                </a:extrusionClr>
              </a:sp3d>
            </a:bodyPr>
            <a:p>
              <a:pPr algn="ctr"/>
              <a:r>
                <a:rPr lang="zh-CN" altLang="en-US" sz="3600" b="1">
                  <a:solidFill>
                    <a:srgbClr val="993300"/>
                  </a:solidFill>
                  <a:latin typeface="MS Mincho" panose="02020609040205080304" charset="-128"/>
                  <a:ea typeface="MS Mincho" panose="02020609040205080304" charset="-128"/>
                </a:rPr>
                <a:t>？</a:t>
              </a:r>
              <a:endParaRPr lang="zh-CN" altLang="en-US" sz="3600" b="1">
                <a:solidFill>
                  <a:srgbClr val="993300"/>
                </a:solidFill>
                <a:latin typeface="MS Mincho" panose="02020609040205080304" charset="-128"/>
                <a:ea typeface="MS Mincho" panose="02020609040205080304" charset="-128"/>
              </a:endParaRPr>
            </a:p>
          </p:txBody>
        </p:sp>
        <p:pic>
          <p:nvPicPr>
            <p:cNvPr id="24592" name="Picture 40" descr="クリップボード3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</a:blip>
            <a:srcRect l="7458" t="3754" r="45856" b="4826"/>
            <a:stretch>
              <a:fillRect/>
            </a:stretch>
          </p:blipFill>
          <p:spPr>
            <a:xfrm>
              <a:off x="345" y="1538"/>
              <a:ext cx="712" cy="143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4593" name="矩形 218157"/>
          <p:cNvSpPr/>
          <p:nvPr/>
        </p:nvSpPr>
        <p:spPr>
          <a:xfrm>
            <a:off x="2797175" y="1509713"/>
            <a:ext cx="1592263" cy="698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</a:rPr>
              <a:t>五个</a:t>
            </a:r>
            <a:endParaRPr lang="zh-CN" altLang="en-US" sz="3600" b="1"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24594" name="矩形 218158"/>
          <p:cNvSpPr/>
          <p:nvPr/>
        </p:nvSpPr>
        <p:spPr>
          <a:xfrm>
            <a:off x="2652713" y="2662238"/>
            <a:ext cx="2681287" cy="930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新宋体" panose="02010609030101010101" charset="-122"/>
                <a:ea typeface="新宋体" panose="02010609030101010101" charset="-122"/>
              </a:rPr>
              <a:t>为什么</a:t>
            </a:r>
            <a:endParaRPr lang="zh-CN" altLang="en-US" sz="3600" b="1"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FF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24595" name="矩形 218159"/>
          <p:cNvSpPr/>
          <p:nvPr/>
        </p:nvSpPr>
        <p:spPr>
          <a:xfrm>
            <a:off x="4884738" y="3886200"/>
            <a:ext cx="2514600" cy="777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</a:rPr>
              <a:t>分析法</a:t>
            </a:r>
            <a:endParaRPr lang="zh-CN" altLang="en-US" sz="3600" b="1"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4817" name="文本框 114708"/>
          <p:cNvSpPr txBox="1"/>
          <p:nvPr/>
        </p:nvSpPr>
        <p:spPr>
          <a:xfrm>
            <a:off x="2436813" y="717550"/>
            <a:ext cx="4106862" cy="641350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3600" u="sng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5个为什么链式图表</a:t>
            </a:r>
            <a:endParaRPr lang="en-US" altLang="zh-CN" sz="3600" u="sng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4818" name="组合 114714"/>
          <p:cNvGrpSpPr/>
          <p:nvPr/>
        </p:nvGrpSpPr>
        <p:grpSpPr>
          <a:xfrm>
            <a:off x="460375" y="2892425"/>
            <a:ext cx="8512175" cy="4117975"/>
            <a:chOff x="290" y="1056"/>
            <a:chExt cx="5362" cy="2594"/>
          </a:xfrm>
        </p:grpSpPr>
        <p:sp>
          <p:nvSpPr>
            <p:cNvPr id="34819" name="矩形 114691"/>
            <p:cNvSpPr/>
            <p:nvPr/>
          </p:nvSpPr>
          <p:spPr>
            <a:xfrm>
              <a:off x="345" y="1582"/>
              <a:ext cx="612" cy="372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488" tIns="44450" rIns="90488" bIns="44450" anchor="t" anchorCtr="0">
              <a:spAutoFit/>
            </a:bodyPr>
            <a:p>
              <a:pPr algn="ctr" eaLnBrk="0" hangingPunct="0">
                <a:spcBef>
                  <a:spcPct val="50000"/>
                </a:spcBef>
              </a:pPr>
              <a:r>
                <a:rPr lang="zh-CN" altLang="en-US" sz="12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 – </a:t>
              </a:r>
              <a:r>
                <a:rPr lang="zh-CN" altLang="en-US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为什么</a:t>
              </a:r>
              <a:r>
                <a:rPr lang="en-US" altLang="zh-CN" b="0">
                  <a:solidFill>
                    <a:schemeClr val="tx1"/>
                  </a:solidFill>
                  <a:latin typeface="Arial" panose="020B0604020202020204" pitchFamily="34" charset="0"/>
                </a:rPr>
                <a:t>?</a:t>
              </a:r>
              <a:endParaRPr lang="en-US" altLang="zh-CN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820" name="矩形 114692"/>
            <p:cNvSpPr/>
            <p:nvPr/>
          </p:nvSpPr>
          <p:spPr>
            <a:xfrm>
              <a:off x="290" y="1056"/>
              <a:ext cx="814" cy="507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 eaLnBrk="0" hangingPunct="0"/>
              <a:r>
                <a:rPr lang="zh-CN" altLang="en-US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问题</a:t>
              </a:r>
              <a:endParaRPr lang="zh-CN" altLang="en-US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821" name="直接连接符 114694"/>
            <p:cNvSpPr/>
            <p:nvPr/>
          </p:nvSpPr>
          <p:spPr>
            <a:xfrm>
              <a:off x="957" y="1817"/>
              <a:ext cx="26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34822" name="矩形 114695"/>
            <p:cNvSpPr/>
            <p:nvPr/>
          </p:nvSpPr>
          <p:spPr>
            <a:xfrm>
              <a:off x="1303" y="2125"/>
              <a:ext cx="611" cy="372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488" tIns="44450" rIns="90488" bIns="44450" anchor="t" anchorCtr="0">
              <a:spAutoFit/>
            </a:bodyPr>
            <a:p>
              <a:pPr algn="ctr" eaLnBrk="0" hangingPunct="0">
                <a:spcBef>
                  <a:spcPct val="50000"/>
                </a:spcBef>
              </a:pPr>
              <a:r>
                <a:rPr lang="zh-CN" altLang="en-US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2 -为什么</a:t>
              </a:r>
              <a:r>
                <a:rPr lang="en-US" altLang="zh-CN" b="0">
                  <a:solidFill>
                    <a:schemeClr val="tx1"/>
                  </a:solidFill>
                  <a:latin typeface="Arial" panose="020B0604020202020204" pitchFamily="34" charset="0"/>
                </a:rPr>
                <a:t>?</a:t>
              </a:r>
              <a:endParaRPr lang="en-US" altLang="zh-CN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823" name="矩形 114696"/>
            <p:cNvSpPr/>
            <p:nvPr/>
          </p:nvSpPr>
          <p:spPr>
            <a:xfrm>
              <a:off x="1248" y="1632"/>
              <a:ext cx="692" cy="421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 eaLnBrk="0" hangingPunct="0"/>
              <a:r>
                <a:rPr lang="zh-CN" altLang="en-US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 – 原因</a:t>
              </a:r>
              <a:endParaRPr lang="en-US" altLang="zh-CN" b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824" name="直接连接符 114697"/>
            <p:cNvSpPr/>
            <p:nvPr/>
          </p:nvSpPr>
          <p:spPr>
            <a:xfrm>
              <a:off x="1914" y="2306"/>
              <a:ext cx="266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34825" name="矩形 114698"/>
            <p:cNvSpPr/>
            <p:nvPr/>
          </p:nvSpPr>
          <p:spPr>
            <a:xfrm>
              <a:off x="2220" y="2474"/>
              <a:ext cx="612" cy="372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488" tIns="44450" rIns="90488" bIns="44450" anchor="t" anchorCtr="0">
              <a:spAutoFit/>
            </a:bodyPr>
            <a:p>
              <a:pPr algn="ctr" eaLnBrk="0" hangingPunct="0">
                <a:spcBef>
                  <a:spcPct val="50000"/>
                </a:spcBef>
              </a:pPr>
              <a:r>
                <a:rPr lang="zh-CN" altLang="en-US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3 -为什么</a:t>
              </a:r>
              <a:r>
                <a:rPr lang="en-US" altLang="zh-CN" b="0">
                  <a:solidFill>
                    <a:schemeClr val="tx1"/>
                  </a:solidFill>
                  <a:latin typeface="Arial" panose="020B0604020202020204" pitchFamily="34" charset="0"/>
                </a:rPr>
                <a:t>?</a:t>
              </a:r>
              <a:endParaRPr lang="en-US" altLang="zh-CN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826" name="矩形 114699"/>
            <p:cNvSpPr/>
            <p:nvPr/>
          </p:nvSpPr>
          <p:spPr>
            <a:xfrm>
              <a:off x="2165" y="2118"/>
              <a:ext cx="692" cy="337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 eaLnBrk="0" hangingPunct="0"/>
              <a:r>
                <a:rPr lang="zh-CN" altLang="en-US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2 -原因</a:t>
              </a:r>
              <a:endParaRPr lang="en-US" altLang="zh-CN" b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827" name="直接连接符 114700"/>
            <p:cNvSpPr/>
            <p:nvPr/>
          </p:nvSpPr>
          <p:spPr>
            <a:xfrm>
              <a:off x="2832" y="2708"/>
              <a:ext cx="26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34828" name="矩形 114701"/>
            <p:cNvSpPr/>
            <p:nvPr/>
          </p:nvSpPr>
          <p:spPr>
            <a:xfrm>
              <a:off x="3168" y="2880"/>
              <a:ext cx="611" cy="372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488" tIns="44450" rIns="90488" bIns="44450" anchor="t" anchorCtr="0">
              <a:spAutoFit/>
            </a:bodyPr>
            <a:p>
              <a:pPr algn="ctr" eaLnBrk="0" hangingPunct="0">
                <a:spcBef>
                  <a:spcPct val="50000"/>
                </a:spcBef>
              </a:pPr>
              <a:r>
                <a:rPr lang="zh-CN" altLang="en-US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4 -为什么</a:t>
              </a:r>
              <a:r>
                <a:rPr lang="en-US" altLang="zh-CN" b="0">
                  <a:solidFill>
                    <a:schemeClr val="tx1"/>
                  </a:solidFill>
                  <a:latin typeface="Arial" panose="020B0604020202020204" pitchFamily="34" charset="0"/>
                </a:rPr>
                <a:t>?</a:t>
              </a:r>
              <a:endParaRPr lang="en-US" altLang="zh-CN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829" name="矩形 114702"/>
            <p:cNvSpPr/>
            <p:nvPr/>
          </p:nvSpPr>
          <p:spPr>
            <a:xfrm>
              <a:off x="3097" y="2520"/>
              <a:ext cx="693" cy="337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 eaLnBrk="0" hangingPunct="0"/>
              <a:r>
                <a:rPr lang="zh-CN" altLang="en-US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3 -原因</a:t>
              </a:r>
              <a:endParaRPr lang="en-US" altLang="zh-CN" b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830" name="直接连接符 114703"/>
            <p:cNvSpPr/>
            <p:nvPr/>
          </p:nvSpPr>
          <p:spPr>
            <a:xfrm>
              <a:off x="3764" y="3110"/>
              <a:ext cx="266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34831" name="矩形 114704"/>
            <p:cNvSpPr/>
            <p:nvPr/>
          </p:nvSpPr>
          <p:spPr>
            <a:xfrm>
              <a:off x="4121" y="3278"/>
              <a:ext cx="612" cy="372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488" tIns="44450" rIns="90488" bIns="44450" anchor="t" anchorCtr="0">
              <a:spAutoFit/>
            </a:bodyPr>
            <a:p>
              <a:pPr algn="ctr" eaLnBrk="0" hangingPunct="0">
                <a:spcBef>
                  <a:spcPct val="50000"/>
                </a:spcBef>
              </a:pPr>
              <a:r>
                <a:rPr lang="zh-CN" altLang="en-US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5 -为什么</a:t>
              </a:r>
              <a:r>
                <a:rPr lang="en-US" altLang="zh-CN" b="0">
                  <a:solidFill>
                    <a:schemeClr val="tx1"/>
                  </a:solidFill>
                  <a:latin typeface="Arial" panose="020B0604020202020204" pitchFamily="34" charset="0"/>
                </a:rPr>
                <a:t>?</a:t>
              </a:r>
              <a:endParaRPr lang="en-US" altLang="zh-CN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832" name="矩形 114705"/>
            <p:cNvSpPr/>
            <p:nvPr/>
          </p:nvSpPr>
          <p:spPr>
            <a:xfrm>
              <a:off x="4066" y="2922"/>
              <a:ext cx="692" cy="337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 eaLnBrk="0" hangingPunct="0"/>
              <a:r>
                <a:rPr lang="zh-CN" altLang="en-US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4 -原因</a:t>
              </a:r>
              <a:endParaRPr lang="en-US" altLang="zh-CN" b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833" name="直接连接符 114706"/>
            <p:cNvSpPr/>
            <p:nvPr/>
          </p:nvSpPr>
          <p:spPr>
            <a:xfrm>
              <a:off x="4733" y="3512"/>
              <a:ext cx="26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34834" name="矩形 114712"/>
            <p:cNvSpPr/>
            <p:nvPr/>
          </p:nvSpPr>
          <p:spPr>
            <a:xfrm>
              <a:off x="5040" y="3408"/>
              <a:ext cx="612" cy="218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488" tIns="44450" rIns="90488" bIns="44450" anchor="t" anchorCtr="0">
              <a:spAutoFit/>
            </a:bodyPr>
            <a:p>
              <a:pPr algn="ctr" eaLnBrk="0" hangingPunct="0">
                <a:spcBef>
                  <a:spcPct val="50000"/>
                </a:spcBef>
              </a:pPr>
              <a:r>
                <a:rPr lang="zh-CN" altLang="en-US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5 –根源</a:t>
              </a:r>
              <a:endParaRPr lang="en-US" altLang="zh-CN" b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34835" name="图片 114713" descr="BD05515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088" y="717550"/>
            <a:ext cx="3181350" cy="3419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5841" name="图片 227329" descr="adpwuxi,200810231656227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388" y="2525713"/>
            <a:ext cx="1571625" cy="2720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7331" name="标题 227330"/>
          <p:cNvSpPr/>
          <p:nvPr>
            <p:ph type="title"/>
          </p:nvPr>
        </p:nvSpPr>
        <p:spPr>
          <a:xfrm>
            <a:off x="492125" y="357188"/>
            <a:ext cx="9051925" cy="766762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  <a:miter/>
          </a:ln>
        </p:spPr>
        <p:txBody>
          <a:bodyPr vert="horz" wrap="square" lIns="101882" tIns="50941" rIns="101882" bIns="50941" anchor="t" anchorCtr="0"/>
          <a:p>
            <a:pPr algn="ctr"/>
            <a:r>
              <a:rPr lang="zh-CN" altLang="en-US" sz="3600" b="1" dirty="0">
                <a:ea typeface="宋体" panose="02010600030101010101" pitchFamily="2" charset="-122"/>
              </a:rPr>
              <a:t>“</a:t>
            </a:r>
            <a:r>
              <a:rPr lang="en-US" altLang="zh-CN" sz="3600" b="1">
                <a:ea typeface="宋体" panose="02010600030101010101" pitchFamily="2" charset="-122"/>
              </a:rPr>
              <a:t>5Why</a:t>
            </a:r>
            <a:r>
              <a:rPr lang="zh-CN" altLang="en-US" sz="3600" b="1" dirty="0">
                <a:ea typeface="宋体" panose="02010600030101010101" pitchFamily="2" charset="-122"/>
              </a:rPr>
              <a:t>分析”研讨表</a:t>
            </a:r>
            <a:endParaRPr lang="zh-CN" altLang="en-US" sz="3600" b="1" dirty="0">
              <a:ea typeface="宋体" panose="02010600030101010101" pitchFamily="2" charset="-122"/>
            </a:endParaRPr>
          </a:p>
        </p:txBody>
      </p:sp>
      <p:graphicFrame>
        <p:nvGraphicFramePr>
          <p:cNvPr id="227332" name="内容占位符 227331"/>
          <p:cNvGraphicFramePr/>
          <p:nvPr>
            <p:ph idx="1"/>
          </p:nvPr>
        </p:nvGraphicFramePr>
        <p:xfrm>
          <a:off x="503238" y="1582738"/>
          <a:ext cx="9051925" cy="5327650"/>
        </p:xfrm>
        <a:graphic>
          <a:graphicData uri="http://schemas.openxmlformats.org/drawingml/2006/table">
            <a:tbl>
              <a:tblPr/>
              <a:tblGrid>
                <a:gridCol w="1200150"/>
                <a:gridCol w="2376488"/>
                <a:gridCol w="2533650"/>
                <a:gridCol w="2941637"/>
              </a:tblGrid>
              <a:tr h="935038"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r>
                        <a:rPr lang="zh-CN" altLang="en-US" sz="2800" b="1" dirty="0">
                          <a:ea typeface="宋体" panose="02010600030101010101" pitchFamily="2" charset="-122"/>
                        </a:rPr>
                        <a:t>次数</a:t>
                      </a:r>
                      <a:endParaRPr lang="zh-CN" altLang="en-US" sz="2800" b="1" dirty="0">
                        <a:ea typeface="宋体" panose="02010600030101010101" pitchFamily="2" charset="-122"/>
                      </a:endParaRPr>
                    </a:p>
                  </a:txBody>
                  <a:tcPr marL="101882" marR="101882" marT="50941" marB="5094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r>
                        <a:rPr lang="zh-CN" altLang="en-US" sz="2800" b="1" dirty="0">
                          <a:ea typeface="宋体" panose="02010600030101010101" pitchFamily="2" charset="-122"/>
                        </a:rPr>
                        <a:t>为什么</a:t>
                      </a:r>
                      <a:endParaRPr lang="zh-CN" altLang="en-US" sz="2800" b="1" dirty="0">
                        <a:ea typeface="宋体" panose="02010600030101010101" pitchFamily="2" charset="-122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r>
                        <a:rPr lang="zh-CN" altLang="en-US" sz="2800" b="1" dirty="0">
                          <a:ea typeface="宋体" panose="02010600030101010101" pitchFamily="2" charset="-122"/>
                        </a:rPr>
                        <a:t>原因</a:t>
                      </a:r>
                      <a:endParaRPr lang="zh-CN" altLang="en-US" sz="2800" b="1" dirty="0">
                        <a:ea typeface="宋体" panose="02010600030101010101" pitchFamily="2" charset="-122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r>
                        <a:rPr lang="zh-CN" altLang="en-US" sz="2800" b="1" dirty="0">
                          <a:ea typeface="宋体" panose="02010600030101010101" pitchFamily="2" charset="-122"/>
                        </a:rPr>
                        <a:t>即时的解决方案</a:t>
                      </a:r>
                      <a:endParaRPr lang="zh-CN" altLang="en-US" sz="2800" b="1" dirty="0">
                        <a:ea typeface="宋体" panose="02010600030101010101" pitchFamily="2" charset="-122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2"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r>
                        <a:rPr lang="en-US" altLang="zh-CN" sz="2800" b="1"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2800" b="1">
                        <a:ea typeface="宋体" panose="02010600030101010101" pitchFamily="2" charset="-122"/>
                      </a:endParaRPr>
                    </a:p>
                  </a:txBody>
                  <a:tcPr marL="101882" marR="101882" marT="50941" marB="5094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endParaRPr lang="ja-JP" altLang="en-US" sz="2800" b="1" dirty="0">
                        <a:ea typeface="MS PGothic" panose="020B0600070205080204" pitchFamily="34" charset="-128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endParaRPr lang="ja-JP" altLang="en-US" sz="2800" b="1" dirty="0">
                        <a:ea typeface="MS PGothic" panose="020B0600070205080204" pitchFamily="34" charset="-128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endParaRPr lang="ja-JP" altLang="en-US" sz="2800" b="1" dirty="0">
                        <a:ea typeface="MS PGothic" panose="020B0600070205080204" pitchFamily="34" charset="-128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r>
                        <a:rPr lang="en-US" altLang="zh-CN" sz="2800" b="1"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2800" b="1">
                        <a:ea typeface="宋体" panose="02010600030101010101" pitchFamily="2" charset="-122"/>
                      </a:endParaRPr>
                    </a:p>
                  </a:txBody>
                  <a:tcPr marL="101882" marR="101882" marT="50941" marB="5094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endParaRPr lang="ja-JP" altLang="en-US" sz="2800" b="1" dirty="0">
                        <a:ea typeface="MS PGothic" panose="020B0600070205080204" pitchFamily="34" charset="-128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endParaRPr lang="ja-JP" altLang="en-US" sz="2800" b="1" dirty="0">
                        <a:ea typeface="MS PGothic" panose="020B0600070205080204" pitchFamily="34" charset="-128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endParaRPr lang="ja-JP" altLang="en-US" sz="2800" b="1" dirty="0">
                        <a:ea typeface="MS PGothic" panose="020B0600070205080204" pitchFamily="34" charset="-128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7"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r>
                        <a:rPr lang="en-US" altLang="zh-CN" sz="2800" b="1"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2800" b="1">
                        <a:ea typeface="宋体" panose="02010600030101010101" pitchFamily="2" charset="-122"/>
                      </a:endParaRPr>
                    </a:p>
                  </a:txBody>
                  <a:tcPr marL="101882" marR="101882" marT="50941" marB="5094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endParaRPr lang="ja-JP" altLang="en-US" sz="2800" b="1" dirty="0">
                        <a:ea typeface="MS PGothic" panose="020B0600070205080204" pitchFamily="34" charset="-128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endParaRPr lang="ja-JP" altLang="en-US" sz="2800" b="1" dirty="0">
                        <a:ea typeface="MS PGothic" panose="020B0600070205080204" pitchFamily="34" charset="-128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endParaRPr lang="ja-JP" altLang="en-US" sz="2800" b="1" dirty="0">
                        <a:ea typeface="MS PGothic" panose="020B0600070205080204" pitchFamily="34" charset="-128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8"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r>
                        <a:rPr lang="en-US" altLang="zh-CN" sz="2800" b="1"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2800" b="1">
                        <a:ea typeface="宋体" panose="02010600030101010101" pitchFamily="2" charset="-122"/>
                      </a:endParaRPr>
                    </a:p>
                  </a:txBody>
                  <a:tcPr marL="101882" marR="101882" marT="50941" marB="5094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endParaRPr lang="ja-JP" altLang="en-US" sz="2800" b="1" dirty="0">
                        <a:ea typeface="MS PGothic" panose="020B0600070205080204" pitchFamily="34" charset="-128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endParaRPr lang="ja-JP" altLang="en-US" sz="2800" b="1" dirty="0">
                        <a:ea typeface="MS PGothic" panose="020B0600070205080204" pitchFamily="34" charset="-128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endParaRPr lang="ja-JP" altLang="en-US" sz="2800" b="1" dirty="0">
                        <a:ea typeface="MS PGothic" panose="020B0600070205080204" pitchFamily="34" charset="-128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0962"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r>
                        <a:rPr lang="en-US" altLang="zh-CN" sz="2800" b="1"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2800" b="1">
                        <a:ea typeface="宋体" panose="02010600030101010101" pitchFamily="2" charset="-122"/>
                      </a:endParaRPr>
                    </a:p>
                  </a:txBody>
                  <a:tcPr marL="101882" marR="101882" marT="50941" marB="5094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endParaRPr lang="ja-JP" altLang="en-US" sz="2800" b="1" dirty="0">
                        <a:ea typeface="MS PGothic" panose="020B0600070205080204" pitchFamily="34" charset="-128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endParaRPr lang="ja-JP" altLang="en-US" sz="2800" b="1" dirty="0">
                        <a:ea typeface="MS PGothic" panose="020B0600070205080204" pitchFamily="34" charset="-128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endParaRPr lang="ja-JP" altLang="en-US" sz="2800" b="1" dirty="0">
                        <a:ea typeface="MS PGothic" panose="020B0600070205080204" pitchFamily="34" charset="-128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7369" name="直接连接符 227368"/>
          <p:cNvSpPr/>
          <p:nvPr/>
        </p:nvSpPr>
        <p:spPr>
          <a:xfrm>
            <a:off x="3921125" y="3157538"/>
            <a:ext cx="290513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227370" name="直接连接符 227369"/>
          <p:cNvSpPr/>
          <p:nvPr/>
        </p:nvSpPr>
        <p:spPr>
          <a:xfrm>
            <a:off x="6454775" y="3152775"/>
            <a:ext cx="290513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227371" name="直接连接符 227370"/>
          <p:cNvSpPr/>
          <p:nvPr/>
        </p:nvSpPr>
        <p:spPr>
          <a:xfrm>
            <a:off x="3921125" y="4049713"/>
            <a:ext cx="290513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227372" name="直接连接符 227371"/>
          <p:cNvSpPr/>
          <p:nvPr/>
        </p:nvSpPr>
        <p:spPr>
          <a:xfrm>
            <a:off x="6454775" y="4049713"/>
            <a:ext cx="290513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227373" name="直接连接符 227372"/>
          <p:cNvSpPr/>
          <p:nvPr/>
        </p:nvSpPr>
        <p:spPr>
          <a:xfrm>
            <a:off x="3921125" y="4865688"/>
            <a:ext cx="290513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227374" name="直接连接符 227373"/>
          <p:cNvSpPr/>
          <p:nvPr/>
        </p:nvSpPr>
        <p:spPr>
          <a:xfrm>
            <a:off x="6454775" y="5681663"/>
            <a:ext cx="290513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227375" name="直接连接符 227374"/>
          <p:cNvSpPr/>
          <p:nvPr/>
        </p:nvSpPr>
        <p:spPr>
          <a:xfrm>
            <a:off x="3921125" y="5681663"/>
            <a:ext cx="290513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227376" name="直接连接符 227375"/>
          <p:cNvSpPr/>
          <p:nvPr/>
        </p:nvSpPr>
        <p:spPr>
          <a:xfrm>
            <a:off x="6534150" y="4865688"/>
            <a:ext cx="292100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227377" name="直接连接符 227376"/>
          <p:cNvSpPr/>
          <p:nvPr/>
        </p:nvSpPr>
        <p:spPr>
          <a:xfrm>
            <a:off x="3921125" y="6499225"/>
            <a:ext cx="290513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227378" name="直接连接符 227377"/>
          <p:cNvSpPr/>
          <p:nvPr/>
        </p:nvSpPr>
        <p:spPr>
          <a:xfrm>
            <a:off x="6454775" y="6492875"/>
            <a:ext cx="290513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227379" name="流程图: 终止 227378"/>
          <p:cNvSpPr/>
          <p:nvPr/>
        </p:nvSpPr>
        <p:spPr>
          <a:xfrm>
            <a:off x="6772275" y="6253163"/>
            <a:ext cx="2692400" cy="735012"/>
          </a:xfrm>
          <a:prstGeom prst="flowChartTerminator">
            <a:avLst/>
          </a:prstGeom>
          <a:solidFill>
            <a:srgbClr val="CCFFFF">
              <a:alpha val="46001"/>
            </a:srgbClr>
          </a:solidFill>
          <a:ln w="222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MS PGothic" panose="020B0600070205080204" pitchFamily="34" charset="-128"/>
              <a:ea typeface="宋体" panose="02010600030101010101" pitchFamily="2" charset="-122"/>
            </a:endParaRPr>
          </a:p>
        </p:txBody>
      </p:sp>
      <p:pic>
        <p:nvPicPr>
          <p:cNvPr id="35891" name="图片 227379" descr="biggri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50" y="214313"/>
            <a:ext cx="238125" cy="244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7381" name="云形标注 227380"/>
          <p:cNvSpPr/>
          <p:nvPr/>
        </p:nvSpPr>
        <p:spPr>
          <a:xfrm>
            <a:off x="8118475" y="5273675"/>
            <a:ext cx="1939925" cy="1017588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CC99">
              <a:alpha val="50000"/>
            </a:srgb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01882" tIns="50941" rIns="101882" bIns="50941" anchor="ctr" anchorCtr="0"/>
          <a:p>
            <a:pPr algn="ctr" defTabSz="1019175"/>
            <a:r>
              <a:rPr lang="zh-CN" altLang="en-US" sz="2000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根本对策</a:t>
            </a:r>
            <a:endParaRPr lang="zh-CN" altLang="en-US" sz="2000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defTabSz="1019175"/>
            <a:r>
              <a:rPr lang="zh-CN" altLang="en-US" sz="2000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源流对策</a:t>
            </a:r>
            <a:endParaRPr lang="zh-CN" altLang="en-US" sz="2000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7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7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7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7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7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7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7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7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7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7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7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7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7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7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7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7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7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7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7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7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7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7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7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7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7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7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7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73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7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7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7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7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7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7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7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7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7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7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7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7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7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7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7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ldLvl="0" animBg="1"/>
      <p:bldP spid="2273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6865" name="标题 160769"/>
          <p:cNvSpPr>
            <a:spLocks noGrp="1"/>
          </p:cNvSpPr>
          <p:nvPr>
            <p:ph type="title" idx="4294967295"/>
          </p:nvPr>
        </p:nvSpPr>
        <p:spPr>
          <a:xfrm>
            <a:off x="565150" y="285750"/>
            <a:ext cx="9051925" cy="982663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anchor="t" anchorCtr="0"/>
          <a:p>
            <a:pPr algn="ctr"/>
            <a:r>
              <a:rPr lang="zh-CN" altLang="en-US" sz="3200" b="1" dirty="0">
                <a:solidFill>
                  <a:srgbClr val="0004EE"/>
                </a:solidFill>
                <a:ea typeface="宋体" panose="02010600030101010101" pitchFamily="2" charset="-122"/>
              </a:rPr>
              <a:t>一个使用</a:t>
            </a:r>
            <a:r>
              <a:rPr lang="en-US" altLang="zh-CN" sz="3200" b="1" dirty="0">
                <a:solidFill>
                  <a:srgbClr val="0004EE"/>
                </a:solidFill>
                <a:ea typeface="宋体" panose="02010600030101010101" pitchFamily="2" charset="-122"/>
              </a:rPr>
              <a:t>5 why </a:t>
            </a:r>
            <a:r>
              <a:rPr lang="zh-CN" altLang="en-US" sz="3200" b="1" dirty="0">
                <a:solidFill>
                  <a:srgbClr val="0004EE"/>
                </a:solidFill>
                <a:ea typeface="宋体" panose="02010600030101010101" pitchFamily="2" charset="-122"/>
              </a:rPr>
              <a:t>的有意思的故事</a:t>
            </a:r>
            <a:br>
              <a:rPr lang="zh-CN" altLang="en-US" sz="3200" b="1" dirty="0">
                <a:solidFill>
                  <a:srgbClr val="0004EE"/>
                </a:solidFill>
                <a:ea typeface="宋体" panose="02010600030101010101" pitchFamily="2" charset="-122"/>
              </a:rPr>
            </a:br>
            <a:r>
              <a:rPr lang="zh-CN" altLang="en-US" sz="3600" b="1" dirty="0">
                <a:ea typeface="宋体" panose="02010600030101010101" pitchFamily="2" charset="-122"/>
              </a:rPr>
              <a:t>为什么丢失一个国家</a:t>
            </a:r>
            <a:endParaRPr lang="zh-CN" altLang="en-US" sz="3600" b="1" dirty="0">
              <a:ea typeface="宋体" panose="02010600030101010101" pitchFamily="2" charset="-122"/>
            </a:endParaRPr>
          </a:p>
        </p:txBody>
      </p:sp>
      <p:sp>
        <p:nvSpPr>
          <p:cNvPr id="36866" name="文本占位符 160770"/>
          <p:cNvSpPr>
            <a:spLocks noGrp="1"/>
          </p:cNvSpPr>
          <p:nvPr>
            <p:ph type="body" idx="4294967295"/>
          </p:nvPr>
        </p:nvSpPr>
        <p:spPr>
          <a:xfrm>
            <a:off x="1301750" y="2286000"/>
            <a:ext cx="8548688" cy="4664075"/>
          </a:xfrm>
          <a:prstGeom prst="rect">
            <a:avLst/>
          </a:prstGeom>
          <a:noFill/>
          <a:ln w="9525">
            <a:noFill/>
          </a:ln>
        </p:spPr>
        <p:txBody>
          <a:bodyPr lIns="100012" tIns="49212" rIns="100012" bIns="49212" anchor="t" anchorCtr="0"/>
          <a:p>
            <a:r>
              <a:rPr lang="en-US" altLang="zh-CN" sz="3200" b="1" dirty="0">
                <a:ea typeface="宋体" panose="02010600030101010101" pitchFamily="2" charset="-122"/>
              </a:rPr>
              <a:t>why1</a:t>
            </a:r>
            <a:r>
              <a:rPr lang="zh-CN" altLang="en-US" sz="3200" b="1" dirty="0">
                <a:ea typeface="宋体" panose="02010600030101010101" pitchFamily="2" charset="-122"/>
              </a:rPr>
              <a:t>为什么丢失一个国家－－</a:t>
            </a:r>
            <a:r>
              <a:rPr lang="zh-CN" altLang="en-US" sz="3200" b="1" dirty="0">
                <a:solidFill>
                  <a:srgbClr val="0004EE"/>
                </a:solidFill>
                <a:ea typeface="宋体" panose="02010600030101010101" pitchFamily="2" charset="-122"/>
              </a:rPr>
              <a:t>因为打败了一场战争</a:t>
            </a:r>
            <a:endParaRPr lang="zh-CN" altLang="en-US" sz="3200" b="1" dirty="0">
              <a:solidFill>
                <a:srgbClr val="0004EE"/>
              </a:solidFill>
              <a:ea typeface="宋体" panose="02010600030101010101" pitchFamily="2" charset="-122"/>
            </a:endParaRPr>
          </a:p>
          <a:p>
            <a:r>
              <a:rPr lang="en-US" altLang="zh-CN" sz="3200" b="1" dirty="0">
                <a:ea typeface="宋体" panose="02010600030101010101" pitchFamily="2" charset="-122"/>
              </a:rPr>
              <a:t>why2</a:t>
            </a:r>
            <a:r>
              <a:rPr lang="zh-CN" altLang="en-US" sz="3200" b="1" dirty="0">
                <a:ea typeface="宋体" panose="02010600030101010101" pitchFamily="2" charset="-122"/>
              </a:rPr>
              <a:t>为什么打败这场战争－－</a:t>
            </a:r>
            <a:r>
              <a:rPr lang="zh-CN" altLang="en-US" sz="3200" b="1" dirty="0">
                <a:solidFill>
                  <a:srgbClr val="0004EE"/>
                </a:solidFill>
                <a:ea typeface="宋体" panose="02010600030101010101" pitchFamily="2" charset="-122"/>
              </a:rPr>
              <a:t>因为比敌人少了一位士兵</a:t>
            </a:r>
            <a:endParaRPr lang="zh-CN" altLang="en-US" sz="3200" b="1" dirty="0">
              <a:solidFill>
                <a:srgbClr val="0004EE"/>
              </a:solidFill>
              <a:ea typeface="宋体" panose="02010600030101010101" pitchFamily="2" charset="-122"/>
            </a:endParaRPr>
          </a:p>
          <a:p>
            <a:r>
              <a:rPr lang="en-US" altLang="zh-CN" sz="3200" b="1" dirty="0">
                <a:ea typeface="宋体" panose="02010600030101010101" pitchFamily="2" charset="-122"/>
              </a:rPr>
              <a:t>why3</a:t>
            </a:r>
            <a:r>
              <a:rPr lang="zh-CN" altLang="en-US" sz="3200" b="1" dirty="0">
                <a:ea typeface="宋体" panose="02010600030101010101" pitchFamily="2" charset="-122"/>
              </a:rPr>
              <a:t>为什么少了一位士兵－－</a:t>
            </a:r>
            <a:r>
              <a:rPr lang="zh-CN" altLang="en-US" sz="3200" b="1" dirty="0">
                <a:solidFill>
                  <a:srgbClr val="0004EE"/>
                </a:solidFill>
                <a:ea typeface="宋体" panose="02010600030101010101" pitchFamily="2" charset="-122"/>
              </a:rPr>
              <a:t>因为这位士兵没有马骑无法参战</a:t>
            </a:r>
            <a:endParaRPr lang="zh-CN" altLang="en-US" sz="3200" b="1" dirty="0">
              <a:solidFill>
                <a:srgbClr val="0004EE"/>
              </a:solidFill>
              <a:ea typeface="宋体" panose="02010600030101010101" pitchFamily="2" charset="-122"/>
            </a:endParaRPr>
          </a:p>
          <a:p>
            <a:r>
              <a:rPr lang="en-US" altLang="zh-CN" sz="3200" b="1" dirty="0">
                <a:ea typeface="宋体" panose="02010600030101010101" pitchFamily="2" charset="-122"/>
              </a:rPr>
              <a:t>why4</a:t>
            </a:r>
            <a:r>
              <a:rPr lang="zh-CN" altLang="en-US" sz="3200" b="1" dirty="0">
                <a:ea typeface="宋体" panose="02010600030101010101" pitchFamily="2" charset="-122"/>
              </a:rPr>
              <a:t>为什么没马无法参战－－</a:t>
            </a:r>
            <a:r>
              <a:rPr lang="zh-CN" altLang="en-US" sz="3200" b="1" dirty="0">
                <a:solidFill>
                  <a:srgbClr val="0004EE"/>
                </a:solidFill>
                <a:ea typeface="宋体" panose="02010600030101010101" pitchFamily="2" charset="-122"/>
              </a:rPr>
              <a:t>因为这位士兵的马的马掌掉了</a:t>
            </a:r>
            <a:endParaRPr lang="zh-CN" altLang="en-US" sz="3200" b="1" dirty="0">
              <a:solidFill>
                <a:srgbClr val="0004EE"/>
              </a:solidFill>
              <a:ea typeface="宋体" panose="02010600030101010101" pitchFamily="2" charset="-122"/>
            </a:endParaRPr>
          </a:p>
          <a:p>
            <a:r>
              <a:rPr lang="en-US" altLang="zh-CN" sz="3200" b="1" dirty="0">
                <a:ea typeface="宋体" panose="02010600030101010101" pitchFamily="2" charset="-122"/>
              </a:rPr>
              <a:t>why5</a:t>
            </a:r>
            <a:r>
              <a:rPr lang="zh-CN" altLang="en-US" sz="3200" b="1" dirty="0">
                <a:ea typeface="宋体" panose="02010600030101010101" pitchFamily="2" charset="-122"/>
              </a:rPr>
              <a:t>为什么马掌会掉－－</a:t>
            </a:r>
            <a:r>
              <a:rPr lang="zh-CN" altLang="en-US" sz="3200" b="1" dirty="0">
                <a:solidFill>
                  <a:srgbClr val="0004EE"/>
                </a:solidFill>
                <a:ea typeface="宋体" panose="02010600030101010101" pitchFamily="2" charset="-122"/>
              </a:rPr>
              <a:t>因为铁匠在钉马掌的时候少钉了一根，然後马掌脱落了</a:t>
            </a:r>
            <a:endParaRPr lang="zh-CN" altLang="en-US" sz="3200" b="1" dirty="0">
              <a:solidFill>
                <a:srgbClr val="0004EE"/>
              </a:solidFill>
              <a:ea typeface="宋体" panose="02010600030101010101" pitchFamily="2" charset="-122"/>
            </a:endParaRPr>
          </a:p>
          <a:p>
            <a:r>
              <a:rPr lang="en-US" altLang="zh-CN" sz="3200" b="1" dirty="0">
                <a:ea typeface="宋体" panose="02010600030101010101" pitchFamily="2" charset="-122"/>
              </a:rPr>
              <a:t>why6</a:t>
            </a:r>
            <a:r>
              <a:rPr lang="zh-CN" altLang="en-US" sz="3200" b="1" dirty="0">
                <a:ea typeface="宋体" panose="02010600030101010101" pitchFamily="2" charset="-122"/>
              </a:rPr>
              <a:t>为什么少钉一根钉子</a:t>
            </a:r>
            <a:r>
              <a:rPr lang="en-US" altLang="zh-CN" sz="3200" b="1" dirty="0">
                <a:ea typeface="宋体" panose="02010600030101010101" pitchFamily="2" charset="-122"/>
              </a:rPr>
              <a:t>..... </a:t>
            </a:r>
            <a:endParaRPr lang="zh-CN" altLang="en-US" sz="3200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7889" name="标题 171009"/>
          <p:cNvSpPr>
            <a:spLocks noGrp="1"/>
          </p:cNvSpPr>
          <p:nvPr>
            <p:ph type="title" idx="4294967295"/>
          </p:nvPr>
        </p:nvSpPr>
        <p:spPr>
          <a:xfrm>
            <a:off x="420688" y="214313"/>
            <a:ext cx="9051925" cy="911225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anchor="t" anchorCtr="0"/>
          <a:p>
            <a:pPr algn="ctr"/>
            <a:r>
              <a:rPr lang="zh-CN" altLang="en-US" sz="3600" b="1" dirty="0">
                <a:ea typeface="宋体" panose="02010600030101010101" pitchFamily="2" charset="-122"/>
              </a:rPr>
              <a:t>一个错误使用</a:t>
            </a:r>
            <a:r>
              <a:rPr lang="en-US" altLang="zh-CN" sz="3600" b="1" dirty="0">
                <a:ea typeface="宋体" panose="02010600030101010101" pitchFamily="2" charset="-122"/>
              </a:rPr>
              <a:t>5why</a:t>
            </a:r>
            <a:r>
              <a:rPr lang="zh-CN" altLang="en-US" sz="3600" b="1" dirty="0">
                <a:ea typeface="宋体" panose="02010600030101010101" pitchFamily="2" charset="-122"/>
              </a:rPr>
              <a:t>的案例：</a:t>
            </a:r>
            <a:br>
              <a:rPr lang="zh-CN" altLang="en-US" sz="3600" b="1" dirty="0">
                <a:ea typeface="宋体" panose="02010600030101010101" pitchFamily="2" charset="-122"/>
              </a:rPr>
            </a:br>
            <a:r>
              <a:rPr lang="zh-CN" altLang="en-US" sz="3600" b="1" dirty="0">
                <a:ea typeface="宋体" panose="02010600030101010101" pitchFamily="2" charset="-122"/>
              </a:rPr>
              <a:t>一个人摔了一跤</a:t>
            </a:r>
            <a:endParaRPr lang="zh-CN" altLang="en-US" sz="3600" b="1" dirty="0">
              <a:ea typeface="宋体" panose="02010600030101010101" pitchFamily="2" charset="-122"/>
            </a:endParaRPr>
          </a:p>
        </p:txBody>
      </p:sp>
      <p:sp>
        <p:nvSpPr>
          <p:cNvPr id="171011" name="文本占位符 171010"/>
          <p:cNvSpPr>
            <a:spLocks noGrp="1"/>
          </p:cNvSpPr>
          <p:nvPr>
            <p:ph type="body" idx="1"/>
          </p:nvPr>
        </p:nvSpPr>
        <p:spPr>
          <a:xfrm>
            <a:off x="420688" y="1293813"/>
            <a:ext cx="9172575" cy="6264275"/>
          </a:xfrm>
          <a:prstGeom prst="rect">
            <a:avLst/>
          </a:prstGeom>
        </p:spPr>
        <p:txBody>
          <a:bodyPr lIns="100012" tIns="49212" rIns="100012" bIns="49212"/>
          <a:p>
            <a:pPr marL="251460" marR="0" indent="-251460" algn="l" defTabSz="1005840" rtl="0" eaLnBrk="1" fontAlgn="auto" latinLnBrk="0" hangingPunct="1">
              <a:lnSpc>
                <a:spcPct val="78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3080" b="1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5why</a:t>
            </a:r>
            <a:r>
              <a:rPr kumimoji="0" lang="zh-CN" altLang="en-US" sz="3080" b="1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的分析不是随意进行的，必须是朝解决问题的方向进行分析，如果脱离了这个方向，</a:t>
            </a:r>
            <a:r>
              <a:rPr kumimoji="0" lang="en-US" altLang="zh-CN" sz="3080" b="1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5why</a:t>
            </a:r>
            <a:r>
              <a:rPr kumimoji="0" lang="zh-CN" altLang="en-US" sz="3080" b="1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就可能会走上死胡同。</a:t>
            </a:r>
            <a:br>
              <a:rPr lang="zh-CN" altLang="en-US" b="1" dirty="0">
                <a:ea typeface="宋体" panose="02010600030101010101" pitchFamily="2" charset="-122"/>
              </a:rPr>
            </a:br>
            <a:r>
              <a:rPr kumimoji="0" lang="zh-CN" altLang="en-US" sz="2800" b="1" i="0" u="none" strike="noStrike" kern="1200" cap="none" spc="0" normalizeH="0" baseline="0" noProof="1" dirty="0">
                <a:solidFill>
                  <a:srgbClr val="0004EE"/>
                </a:solidFill>
                <a:latin typeface="+mn-lt"/>
                <a:ea typeface="宋体" panose="02010600030101010101" pitchFamily="2" charset="-122"/>
                <a:cs typeface="+mn-cs"/>
              </a:rPr>
              <a:t>例如：一个人摔了一跤，分析原因：</a:t>
            </a:r>
            <a:br>
              <a:rPr lang="zh-CN" altLang="en-US" sz="2800" b="1" dirty="0">
                <a:ea typeface="宋体" panose="02010600030101010101" pitchFamily="2" charset="-122"/>
              </a:rPr>
            </a:br>
            <a:r>
              <a:rPr kumimoji="0" lang="en-US" altLang="zh-CN" sz="308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308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、为什么摔跤？</a:t>
            </a:r>
            <a:br>
              <a:rPr lang="zh-CN" altLang="en-US" dirty="0">
                <a:ea typeface="宋体" panose="02010600030101010101" pitchFamily="2" charset="-122"/>
              </a:rPr>
            </a:br>
            <a:r>
              <a:rPr kumimoji="0" lang="zh-CN" altLang="en-US" sz="308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                            </a:t>
            </a:r>
            <a:r>
              <a:rPr kumimoji="0" lang="en-US" altLang="zh-CN" sz="308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--- </a:t>
            </a:r>
            <a:r>
              <a:rPr kumimoji="0" lang="zh-CN" altLang="en-US" sz="308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因为地面滑</a:t>
            </a:r>
            <a:br>
              <a:rPr lang="zh-CN" altLang="en-US" dirty="0">
                <a:ea typeface="宋体" panose="02010600030101010101" pitchFamily="2" charset="-122"/>
              </a:rPr>
            </a:br>
            <a:r>
              <a:rPr kumimoji="0" lang="en-US" altLang="zh-CN" sz="308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308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、为什么地面滑？</a:t>
            </a:r>
            <a:br>
              <a:rPr lang="zh-CN" altLang="en-US" dirty="0">
                <a:ea typeface="宋体" panose="02010600030101010101" pitchFamily="2" charset="-122"/>
              </a:rPr>
            </a:br>
            <a:r>
              <a:rPr kumimoji="0" lang="zh-CN" altLang="en-US" sz="308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                                 </a:t>
            </a:r>
            <a:r>
              <a:rPr kumimoji="0" lang="en-US" altLang="zh-CN" sz="308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---</a:t>
            </a:r>
            <a:r>
              <a:rPr kumimoji="0" lang="zh-CN" altLang="en-US" sz="308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因为地面有水</a:t>
            </a:r>
            <a:br>
              <a:rPr lang="zh-CN" altLang="en-US" dirty="0">
                <a:ea typeface="宋体" panose="02010600030101010101" pitchFamily="2" charset="-122"/>
              </a:rPr>
            </a:br>
            <a:r>
              <a:rPr kumimoji="0" lang="en-US" altLang="zh-CN" sz="308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en-US" sz="308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、为什么有水？</a:t>
            </a:r>
            <a:br>
              <a:rPr lang="zh-CN" altLang="en-US" dirty="0">
                <a:ea typeface="宋体" panose="02010600030101010101" pitchFamily="2" charset="-122"/>
              </a:rPr>
            </a:br>
            <a:r>
              <a:rPr kumimoji="0" lang="zh-CN" altLang="en-US" sz="308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                                   </a:t>
            </a:r>
            <a:r>
              <a:rPr kumimoji="0" lang="en-US" altLang="zh-CN" sz="308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--- </a:t>
            </a:r>
            <a:r>
              <a:rPr kumimoji="0" lang="zh-CN" altLang="en-US" sz="308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因为喝水水洒了</a:t>
            </a:r>
            <a:br>
              <a:rPr lang="zh-CN" altLang="en-US" dirty="0">
                <a:ea typeface="宋体" panose="02010600030101010101" pitchFamily="2" charset="-122"/>
              </a:rPr>
            </a:br>
            <a:r>
              <a:rPr kumimoji="0" lang="en-US" altLang="zh-CN" sz="308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en-US" sz="308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、为什么水洒了？</a:t>
            </a:r>
            <a:br>
              <a:rPr lang="zh-CN" altLang="en-US" dirty="0">
                <a:ea typeface="宋体" panose="02010600030101010101" pitchFamily="2" charset="-122"/>
              </a:rPr>
            </a:br>
            <a:r>
              <a:rPr kumimoji="0" lang="zh-CN" altLang="en-US" sz="308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                                        </a:t>
            </a:r>
            <a:r>
              <a:rPr kumimoji="0" lang="en-US" altLang="zh-CN" sz="308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-- </a:t>
            </a:r>
            <a:r>
              <a:rPr kumimoji="0" lang="zh-CN" altLang="en-US" sz="308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因为纸水杯掉地了</a:t>
            </a:r>
            <a:br>
              <a:rPr lang="zh-CN" altLang="en-US" dirty="0">
                <a:ea typeface="宋体" panose="02010600030101010101" pitchFamily="2" charset="-122"/>
              </a:rPr>
            </a:br>
            <a:r>
              <a:rPr kumimoji="0" lang="en-US" altLang="zh-CN" sz="308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5</a:t>
            </a:r>
            <a:r>
              <a:rPr kumimoji="0" lang="zh-CN" altLang="en-US" sz="308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、为什么纸水杯掉地了？</a:t>
            </a:r>
            <a:br>
              <a:rPr lang="zh-CN" altLang="en-US" dirty="0">
                <a:ea typeface="宋体" panose="02010600030101010101" pitchFamily="2" charset="-122"/>
              </a:rPr>
            </a:br>
            <a:r>
              <a:rPr kumimoji="0" lang="zh-CN" altLang="en-US" sz="308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                                            </a:t>
            </a:r>
            <a:r>
              <a:rPr kumimoji="0" lang="en-US" altLang="zh-CN" sz="3080" b="1" i="0" u="none" strike="noStrike" kern="1200" cap="none" spc="0" normalizeH="0" baseline="0" noProof="1" dirty="0">
                <a:solidFill>
                  <a:schemeClr val="tx2"/>
                </a:solidFill>
                <a:latin typeface="+mn-lt"/>
                <a:ea typeface="宋体" panose="02010600030101010101" pitchFamily="2" charset="-122"/>
                <a:cs typeface="+mn-cs"/>
              </a:rPr>
              <a:t>--</a:t>
            </a:r>
            <a:r>
              <a:rPr kumimoji="0" lang="zh-CN" altLang="en-US" sz="3080" b="1" i="0" u="none" strike="noStrike" kern="1200" cap="none" spc="0" normalizeH="0" baseline="0" noProof="1" dirty="0">
                <a:solidFill>
                  <a:schemeClr val="tx2"/>
                </a:solidFill>
                <a:latin typeface="+mn-lt"/>
                <a:ea typeface="宋体" panose="02010600030101010101" pitchFamily="2" charset="-122"/>
                <a:cs typeface="+mn-cs"/>
              </a:rPr>
              <a:t>因为没有杯托</a:t>
            </a:r>
            <a:br>
              <a:rPr lang="zh-CN" altLang="en-US" dirty="0">
                <a:solidFill>
                  <a:schemeClr val="tx2"/>
                </a:solidFill>
                <a:ea typeface="宋体" panose="02010600030101010101" pitchFamily="2" charset="-122"/>
              </a:rPr>
            </a:br>
            <a:r>
              <a:rPr kumimoji="0" lang="en-US" altLang="zh-CN" sz="308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6</a:t>
            </a:r>
            <a:r>
              <a:rPr kumimoji="0" lang="zh-CN" altLang="en-US" sz="308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、为什么没有杯托？</a:t>
            </a:r>
            <a:br>
              <a:rPr lang="zh-CN" altLang="en-US" dirty="0">
                <a:ea typeface="宋体" panose="02010600030101010101" pitchFamily="2" charset="-122"/>
              </a:rPr>
            </a:br>
            <a:r>
              <a:rPr kumimoji="0" lang="zh-CN" altLang="en-US" sz="308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                                                </a:t>
            </a:r>
            <a:r>
              <a:rPr kumimoji="0" lang="en-US" altLang="zh-CN" sz="308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--</a:t>
            </a:r>
            <a:r>
              <a:rPr kumimoji="0" lang="zh-CN" altLang="en-US" sz="308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因为总务小妹休息了没拿出来</a:t>
            </a:r>
            <a:br>
              <a:rPr lang="zh-CN" altLang="en-US" dirty="0">
                <a:ea typeface="宋体" panose="02010600030101010101" pitchFamily="2" charset="-122"/>
              </a:rPr>
            </a:br>
            <a:r>
              <a:rPr kumimoji="0" lang="en-US" altLang="zh-CN" sz="308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7</a:t>
            </a:r>
            <a:r>
              <a:rPr kumimoji="0" lang="zh-CN" altLang="en-US" sz="308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、为什么总务小妹休息了？</a:t>
            </a:r>
            <a:br>
              <a:rPr lang="zh-CN" altLang="en-US" dirty="0">
                <a:ea typeface="宋体" panose="02010600030101010101" pitchFamily="2" charset="-122"/>
              </a:rPr>
            </a:br>
            <a:r>
              <a:rPr kumimoji="0" lang="zh-CN" altLang="en-US" sz="308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             </a:t>
            </a:r>
            <a:r>
              <a:rPr kumimoji="0" lang="en-US" altLang="zh-CN" sz="308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                                      --</a:t>
            </a:r>
            <a:r>
              <a:rPr kumimoji="0" lang="zh-CN" altLang="en-US" sz="308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因为总务小妹感冒了</a:t>
            </a:r>
            <a:br>
              <a:rPr lang="zh-CN" altLang="en-US" dirty="0">
                <a:ea typeface="宋体" panose="02010600030101010101" pitchFamily="2" charset="-122"/>
              </a:rPr>
            </a:br>
            <a:r>
              <a:rPr kumimoji="0" lang="en-US" altLang="zh-CN" sz="308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8</a:t>
            </a:r>
            <a:r>
              <a:rPr kumimoji="0" lang="zh-CN" altLang="en-US" sz="308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、为什么总务小妹感冒了？</a:t>
            </a:r>
            <a:endParaRPr kumimoji="0" lang="zh-CN" altLang="en-US" sz="3080" b="0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marL="251460" marR="0" indent="-251460" algn="l" defTabSz="1005840" rtl="0" eaLnBrk="1" fontAlgn="auto" latinLnBrk="0" hangingPunct="1">
              <a:lnSpc>
                <a:spcPct val="78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3080" b="1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如果按照这样的方法进行分析的话，你会发现离主题越来越远，要想分析出真正原因，几乎是不可能了，到头来只能是无头案。</a:t>
            </a:r>
            <a:endParaRPr kumimoji="0" lang="zh-CN" altLang="en-US" sz="3080" b="1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8913" name="标题 173057"/>
          <p:cNvSpPr>
            <a:spLocks noGrp="1"/>
          </p:cNvSpPr>
          <p:nvPr>
            <p:ph type="title" idx="4294967295"/>
          </p:nvPr>
        </p:nvSpPr>
        <p:spPr>
          <a:xfrm>
            <a:off x="565150" y="285750"/>
            <a:ext cx="9051925" cy="838200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  <p:txBody>
          <a:bodyPr anchor="t" anchorCtr="0"/>
          <a:p>
            <a:pPr algn="ctr"/>
            <a:r>
              <a:rPr lang="zh-CN" altLang="en-US" sz="4000" b="1" dirty="0">
                <a:ea typeface="宋体" panose="02010600030101010101" pitchFamily="2" charset="-122"/>
              </a:rPr>
              <a:t>上述分析错在何处？</a:t>
            </a:r>
            <a:endParaRPr lang="zh-CN" altLang="en-US" sz="4000" b="1" dirty="0">
              <a:ea typeface="宋体" panose="02010600030101010101" pitchFamily="2" charset="-122"/>
            </a:endParaRPr>
          </a:p>
        </p:txBody>
      </p:sp>
      <p:sp>
        <p:nvSpPr>
          <p:cNvPr id="38914" name="文本占位符 173058"/>
          <p:cNvSpPr>
            <a:spLocks noGrp="1"/>
          </p:cNvSpPr>
          <p:nvPr>
            <p:ph type="body" idx="4294967295"/>
          </p:nvPr>
        </p:nvSpPr>
        <p:spPr>
          <a:xfrm>
            <a:off x="420688" y="1222375"/>
            <a:ext cx="9361487" cy="6550025"/>
          </a:xfrm>
          <a:prstGeom prst="rect">
            <a:avLst/>
          </a:prstGeom>
          <a:noFill/>
          <a:ln w="9525">
            <a:noFill/>
          </a:ln>
        </p:spPr>
        <p:txBody>
          <a:bodyPr lIns="100012" tIns="49212" rIns="100012" bIns="49212" anchor="t" anchorCtr="0"/>
          <a:p>
            <a:pPr>
              <a:lnSpc>
                <a:spcPct val="78000"/>
              </a:lnSpc>
            </a:pPr>
            <a:r>
              <a:rPr lang="zh-CN" altLang="en-US" sz="2800" b="1" dirty="0">
                <a:ea typeface="宋体" panose="02010600030101010101" pitchFamily="2" charset="-122"/>
              </a:rPr>
              <a:t>找原因要找可控的原因，基于组织内部，要找内部的原因，而不能去找不可控的（比如顾客的原因）。</a:t>
            </a:r>
            <a:br>
              <a:rPr lang="zh-CN" altLang="en-US" sz="2800" b="1" dirty="0">
                <a:ea typeface="宋体" panose="02010600030101010101" pitchFamily="2" charset="-122"/>
              </a:rPr>
            </a:br>
            <a:r>
              <a:rPr lang="en-US" altLang="zh-CN" sz="2800" b="1" dirty="0"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ea typeface="宋体" panose="02010600030101010101" pitchFamily="2" charset="-122"/>
              </a:rPr>
              <a:t>为什么滑倒了</a:t>
            </a:r>
            <a:br>
              <a:rPr lang="zh-CN" altLang="en-US" sz="2800" b="1" dirty="0">
                <a:ea typeface="宋体" panose="02010600030101010101" pitchFamily="2" charset="-122"/>
              </a:rPr>
            </a:br>
            <a:r>
              <a:rPr lang="zh-CN" altLang="en-US" sz="2800" b="1" dirty="0">
                <a:ea typeface="宋体" panose="02010600030101010101" pitchFamily="2" charset="-122"/>
              </a:rPr>
              <a:t>                             </a:t>
            </a:r>
            <a:r>
              <a:rPr lang="zh-CN" altLang="en-US" sz="2800" b="1" dirty="0">
                <a:solidFill>
                  <a:srgbClr val="0004EE"/>
                </a:solidFill>
                <a:ea typeface="宋体" panose="02010600030101010101" pitchFamily="2" charset="-122"/>
              </a:rPr>
              <a:t>因为没看到地上有水</a:t>
            </a:r>
            <a:br>
              <a:rPr lang="zh-CN" altLang="en-US" sz="2800" b="1" dirty="0">
                <a:solidFill>
                  <a:srgbClr val="0004EE"/>
                </a:solidFill>
                <a:ea typeface="宋体" panose="02010600030101010101" pitchFamily="2" charset="-122"/>
              </a:rPr>
            </a:br>
            <a:r>
              <a:rPr lang="en-US" altLang="zh-CN" sz="2800" b="1" dirty="0">
                <a:ea typeface="宋体" panose="02010600030101010101" pitchFamily="2" charset="-122"/>
              </a:rPr>
              <a:t>2.</a:t>
            </a:r>
            <a:r>
              <a:rPr lang="zh-CN" altLang="en-US" sz="2800" b="1" dirty="0">
                <a:ea typeface="宋体" panose="02010600030101010101" pitchFamily="2" charset="-122"/>
              </a:rPr>
              <a:t>为什么没看到地上有水</a:t>
            </a:r>
            <a:br>
              <a:rPr lang="zh-CN" altLang="en-US" sz="2800" b="1" dirty="0">
                <a:ea typeface="宋体" panose="02010600030101010101" pitchFamily="2" charset="-122"/>
              </a:rPr>
            </a:br>
            <a:r>
              <a:rPr lang="zh-CN" altLang="en-US" sz="2800" b="1" dirty="0">
                <a:ea typeface="宋体" panose="02010600030101010101" pitchFamily="2" charset="-122"/>
              </a:rPr>
              <a:t>                               </a:t>
            </a:r>
            <a:r>
              <a:rPr lang="zh-CN" altLang="en-US" sz="2800" b="1" dirty="0">
                <a:solidFill>
                  <a:srgbClr val="0004EE"/>
                </a:solidFill>
                <a:ea typeface="宋体" panose="02010600030101010101" pitchFamily="2" charset="-122"/>
              </a:rPr>
              <a:t>仰头走路，没有防范意识</a:t>
            </a:r>
            <a:br>
              <a:rPr lang="zh-CN" altLang="en-US" sz="2800" b="1" dirty="0">
                <a:ea typeface="宋体" panose="02010600030101010101" pitchFamily="2" charset="-122"/>
              </a:rPr>
            </a:br>
            <a:r>
              <a:rPr lang="en-US" altLang="zh-CN" sz="2800" b="1" dirty="0">
                <a:ea typeface="宋体" panose="02010600030101010101" pitchFamily="2" charset="-122"/>
              </a:rPr>
              <a:t>3</a:t>
            </a:r>
            <a:r>
              <a:rPr lang="zh-CN" altLang="en-US" sz="2800" b="1" dirty="0">
                <a:ea typeface="宋体" panose="02010600030101010101" pitchFamily="2" charset="-122"/>
              </a:rPr>
              <a:t>、为什么仰头走路，没有防范意识？</a:t>
            </a:r>
            <a:br>
              <a:rPr lang="zh-CN" altLang="en-US" sz="2800" b="1" dirty="0">
                <a:ea typeface="宋体" panose="02010600030101010101" pitchFamily="2" charset="-122"/>
              </a:rPr>
            </a:br>
            <a:r>
              <a:rPr lang="en-US" altLang="zh-CN" sz="2800" b="1" dirty="0">
                <a:ea typeface="宋体" panose="02010600030101010101" pitchFamily="2" charset="-122"/>
              </a:rPr>
              <a:t>....</a:t>
            </a:r>
            <a:br>
              <a:rPr lang="en-US" altLang="zh-CN" sz="2800" b="1" dirty="0">
                <a:ea typeface="宋体" panose="02010600030101010101" pitchFamily="2" charset="-122"/>
              </a:rPr>
            </a:br>
            <a:br>
              <a:rPr lang="en-US" altLang="zh-CN" sz="2800" b="1" dirty="0">
                <a:ea typeface="宋体" panose="02010600030101010101" pitchFamily="2" charset="-122"/>
              </a:rPr>
            </a:br>
            <a:r>
              <a:rPr lang="en-US" altLang="zh-CN" sz="2800" b="1" dirty="0">
                <a:ea typeface="宋体" panose="02010600030101010101" pitchFamily="2" charset="-122"/>
              </a:rPr>
              <a:t>      </a:t>
            </a:r>
            <a:r>
              <a:rPr lang="zh-CN" altLang="en-US" sz="2800" b="1" dirty="0">
                <a:ea typeface="宋体" panose="02010600030101010101" pitchFamily="2" charset="-122"/>
              </a:rPr>
              <a:t>思维方式的差异，有些喜欢找借口，这些借口就是那些不可控的原因。</a:t>
            </a:r>
            <a:endParaRPr lang="zh-CN" altLang="en-US" sz="2800" b="1" dirty="0">
              <a:ea typeface="宋体" panose="02010600030101010101" pitchFamily="2" charset="-122"/>
            </a:endParaRPr>
          </a:p>
          <a:p>
            <a:pPr>
              <a:lnSpc>
                <a:spcPct val="78000"/>
              </a:lnSpc>
            </a:pPr>
            <a:r>
              <a:rPr lang="en-US" altLang="zh-CN" sz="2800" b="1" dirty="0"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ea typeface="宋体" panose="02010600030101010101" pitchFamily="2" charset="-122"/>
              </a:rPr>
              <a:t>、问到第二个</a:t>
            </a:r>
            <a:r>
              <a:rPr lang="en-US" altLang="zh-CN" sz="2800" b="1" dirty="0">
                <a:ea typeface="宋体" panose="02010600030101010101" pitchFamily="2" charset="-122"/>
              </a:rPr>
              <a:t>W</a:t>
            </a:r>
            <a:r>
              <a:rPr lang="zh-CN" altLang="en-US" sz="2800" b="1" dirty="0">
                <a:ea typeface="宋体" panose="02010600030101010101" pitchFamily="2" charset="-122"/>
              </a:rPr>
              <a:t>时，可以采取纠正措施了，将水清除。</a:t>
            </a:r>
            <a:br>
              <a:rPr lang="zh-CN" altLang="en-US" sz="2800" b="1" dirty="0">
                <a:ea typeface="宋体" panose="02010600030101010101" pitchFamily="2" charset="-122"/>
              </a:rPr>
            </a:br>
            <a:r>
              <a:rPr lang="en-US" altLang="zh-CN" sz="2800" b="1" dirty="0"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ea typeface="宋体" panose="02010600030101010101" pitchFamily="2" charset="-122"/>
              </a:rPr>
              <a:t>、第一个至第四个</a:t>
            </a:r>
            <a:r>
              <a:rPr lang="en-US" altLang="zh-CN" sz="2800" b="1" dirty="0">
                <a:ea typeface="宋体" panose="02010600030101010101" pitchFamily="2" charset="-122"/>
              </a:rPr>
              <a:t>W</a:t>
            </a:r>
            <a:r>
              <a:rPr lang="zh-CN" altLang="en-US" sz="2800" b="1" dirty="0">
                <a:ea typeface="宋体" panose="02010600030101010101" pitchFamily="2" charset="-122"/>
              </a:rPr>
              <a:t>的潜在因子都存在摔跤者“大意摔跤”，如果他走路小心点，既使地面滑、既使地面有水，只要他小心一点，他完全可以一步跨过或者绕道走。</a:t>
            </a:r>
            <a:br>
              <a:rPr lang="zh-CN" altLang="en-US" sz="2800" b="1" dirty="0">
                <a:ea typeface="宋体" panose="02010600030101010101" pitchFamily="2" charset="-122"/>
              </a:rPr>
            </a:br>
            <a:r>
              <a:rPr lang="en-US" altLang="zh-CN" sz="2800" b="1" dirty="0">
                <a:ea typeface="宋体" panose="02010600030101010101" pitchFamily="2" charset="-122"/>
              </a:rPr>
              <a:t>3</a:t>
            </a:r>
            <a:r>
              <a:rPr lang="zh-CN" altLang="en-US" sz="2800" b="1" dirty="0">
                <a:ea typeface="宋体" panose="02010600030101010101" pitchFamily="2" charset="-122"/>
              </a:rPr>
              <a:t>、第五个</a:t>
            </a:r>
            <a:r>
              <a:rPr lang="en-US" altLang="zh-CN" sz="2800" b="1" dirty="0">
                <a:ea typeface="宋体" panose="02010600030101010101" pitchFamily="2" charset="-122"/>
              </a:rPr>
              <a:t>W</a:t>
            </a:r>
            <a:r>
              <a:rPr lang="zh-CN" altLang="en-US" sz="2800" b="1" dirty="0">
                <a:ea typeface="宋体" panose="02010600030101010101" pitchFamily="2" charset="-122"/>
              </a:rPr>
              <a:t>的回答存在逻辑错误。</a:t>
            </a:r>
            <a:br>
              <a:rPr lang="zh-CN" altLang="en-US" sz="2800" b="1" dirty="0">
                <a:ea typeface="宋体" panose="02010600030101010101" pitchFamily="2" charset="-122"/>
              </a:rPr>
            </a:br>
            <a:r>
              <a:rPr lang="zh-CN" altLang="en-US" sz="2800" b="1" dirty="0">
                <a:ea typeface="宋体" panose="02010600030101010101" pitchFamily="2" charset="-122"/>
              </a:rPr>
              <a:t>   </a:t>
            </a:r>
            <a:r>
              <a:rPr lang="en-US" altLang="zh-CN" sz="2800" b="1" dirty="0">
                <a:ea typeface="宋体" panose="02010600030101010101" pitchFamily="2" charset="-122"/>
              </a:rPr>
              <a:t>A</a:t>
            </a:r>
            <a:r>
              <a:rPr lang="zh-CN" altLang="en-US" sz="2800" b="1" dirty="0">
                <a:ea typeface="宋体" panose="02010600030101010101" pitchFamily="2" charset="-122"/>
              </a:rPr>
              <a:t>、纸杯掉地上一定是因为没有杯托吗？</a:t>
            </a:r>
            <a:br>
              <a:rPr lang="zh-CN" altLang="en-US" sz="2800" b="1" dirty="0">
                <a:ea typeface="宋体" panose="02010600030101010101" pitchFamily="2" charset="-122"/>
              </a:rPr>
            </a:br>
            <a:r>
              <a:rPr lang="zh-CN" altLang="en-US" sz="2800" b="1" dirty="0">
                <a:ea typeface="宋体" panose="02010600030101010101" pitchFamily="2" charset="-122"/>
              </a:rPr>
              <a:t>   </a:t>
            </a:r>
            <a:r>
              <a:rPr lang="en-US" altLang="zh-CN" sz="2800" b="1" dirty="0">
                <a:ea typeface="宋体" panose="02010600030101010101" pitchFamily="2" charset="-122"/>
              </a:rPr>
              <a:t>B</a:t>
            </a:r>
            <a:r>
              <a:rPr lang="zh-CN" altLang="en-US" sz="2800" b="1" dirty="0">
                <a:ea typeface="宋体" panose="02010600030101010101" pitchFamily="2" charset="-122"/>
              </a:rPr>
              <a:t>、没有杯托一定会导致纸杯掉地上吗？</a:t>
            </a:r>
            <a:endParaRPr lang="zh-CN" altLang="en-US" sz="2800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9937" name="标题 172033"/>
          <p:cNvSpPr>
            <a:spLocks noGrp="1"/>
          </p:cNvSpPr>
          <p:nvPr>
            <p:ph type="title" idx="4294967295"/>
          </p:nvPr>
        </p:nvSpPr>
        <p:spPr>
          <a:xfrm>
            <a:off x="204788" y="0"/>
            <a:ext cx="9544050" cy="1438275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anchor="t" anchorCtr="0"/>
          <a:p>
            <a:pPr algn="ctr"/>
            <a:br>
              <a:rPr lang="zh-CN" altLang="en-US" sz="3600" b="1" dirty="0">
                <a:ea typeface="宋体" panose="02010600030101010101" pitchFamily="2" charset="-122"/>
              </a:rPr>
            </a:br>
            <a:r>
              <a:rPr lang="zh-CN" altLang="en-US" sz="3600" b="1" dirty="0">
                <a:ea typeface="宋体" panose="02010600030101010101" pitchFamily="2" charset="-122"/>
              </a:rPr>
              <a:t>从车间扫油看（</a:t>
            </a:r>
            <a:r>
              <a:rPr lang="en-US" altLang="zh-CN" sz="3600" b="1" dirty="0">
                <a:ea typeface="宋体" panose="02010600030101010101" pitchFamily="2" charset="-122"/>
              </a:rPr>
              <a:t>5why</a:t>
            </a:r>
            <a:r>
              <a:rPr lang="zh-CN" altLang="en-US" sz="3600" b="1" dirty="0">
                <a:ea typeface="宋体" panose="02010600030101010101" pitchFamily="2" charset="-122"/>
              </a:rPr>
              <a:t>分析） 真实案例</a:t>
            </a:r>
            <a:r>
              <a:rPr lang="zh-CN" altLang="en-US" sz="3600" dirty="0">
                <a:ea typeface="宋体" panose="02010600030101010101" pitchFamily="2" charset="-122"/>
              </a:rPr>
              <a:t> </a:t>
            </a:r>
            <a:br>
              <a:rPr lang="zh-CN" altLang="en-US" sz="3600" b="1" dirty="0">
                <a:ea typeface="宋体" panose="02010600030101010101" pitchFamily="2" charset="-122"/>
              </a:rPr>
            </a:br>
            <a:endParaRPr lang="zh-CN" altLang="en-US" sz="3600" b="1" dirty="0">
              <a:ea typeface="宋体" panose="02010600030101010101" pitchFamily="2" charset="-122"/>
            </a:endParaRPr>
          </a:p>
        </p:txBody>
      </p:sp>
      <p:sp>
        <p:nvSpPr>
          <p:cNvPr id="172035" name="文本占位符 172034"/>
          <p:cNvSpPr>
            <a:spLocks noGrp="1"/>
          </p:cNvSpPr>
          <p:nvPr>
            <p:ph type="body" idx="1"/>
          </p:nvPr>
        </p:nvSpPr>
        <p:spPr>
          <a:xfrm>
            <a:off x="420688" y="1725613"/>
            <a:ext cx="9172575" cy="4895850"/>
          </a:xfrm>
          <a:prstGeom prst="rect">
            <a:avLst/>
          </a:prstGeom>
        </p:spPr>
        <p:txBody>
          <a:bodyPr lIns="100012" tIns="49212" rIns="100012" bIns="49212"/>
          <a:p>
            <a:pPr marL="251460" marR="0" indent="-251460" algn="l" defTabSz="1005840" rtl="0" eaLnBrk="1" fontAlgn="auto" latinLnBrk="0" hangingPunct="1">
              <a:lnSpc>
                <a:spcPct val="78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3600" b="1" i="0" u="none" strike="noStrike" kern="1200" cap="none" spc="0" normalizeH="0" baseline="0" noProof="1" dirty="0">
                <a:solidFill>
                  <a:srgbClr val="0004EE"/>
                </a:solidFill>
                <a:latin typeface="+mn-lt"/>
                <a:ea typeface="宋体" panose="02010600030101010101" pitchFamily="2" charset="-122"/>
                <a:cs typeface="+mn-cs"/>
              </a:rPr>
              <a:t>   </a:t>
            </a:r>
            <a:r>
              <a:rPr kumimoji="0" lang="zh-CN" altLang="en-US" sz="4400" b="1" i="1" u="sng" strike="noStrike" kern="1200" cap="none" spc="0" normalizeH="0" baseline="0" noProof="1" dirty="0">
                <a:solidFill>
                  <a:srgbClr val="62BF2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宋体" panose="02010600030101010101" pitchFamily="2" charset="-122"/>
                <a:cs typeface="+mn-cs"/>
              </a:rPr>
              <a:t>现象：车间每天都有扫不完的油</a:t>
            </a:r>
            <a:endParaRPr kumimoji="0" lang="zh-CN" altLang="en-US" sz="4400" b="1" i="1" u="sng" strike="noStrike" kern="1200" cap="none" spc="0" normalizeH="0" baseline="0" noProof="1" dirty="0">
              <a:solidFill>
                <a:srgbClr val="62BF2F"/>
              </a:solidFill>
              <a:effectLst>
                <a:outerShdw blurRad="38100" dist="38100" dir="2700000">
                  <a:srgbClr val="C0C0C0"/>
                </a:outerShdw>
              </a:effectLst>
              <a:latin typeface="+mn-lt"/>
              <a:ea typeface="宋体" panose="02010600030101010101" pitchFamily="2" charset="-122"/>
              <a:cs typeface="+mn-cs"/>
            </a:endParaRPr>
          </a:p>
          <a:p>
            <a:pPr marL="251460" marR="0" indent="-251460" algn="l" defTabSz="1005840" rtl="0" eaLnBrk="1" fontAlgn="auto" latinLnBrk="0" hangingPunct="1">
              <a:lnSpc>
                <a:spcPct val="78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4400" b="1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Why1 </a:t>
            </a:r>
            <a:r>
              <a:rPr kumimoji="0" lang="zh-CN" altLang="en-US" sz="4400" b="1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为什么车间每天都有扫不完的油</a:t>
            </a:r>
            <a:r>
              <a:rPr kumimoji="0" lang="en-US" altLang="zh-CN" sz="4400" b="1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—</a:t>
            </a:r>
            <a:r>
              <a:rPr kumimoji="0" lang="zh-CN" altLang="en-US" sz="4400" b="1" i="0" u="none" strike="noStrike" kern="1200" cap="none" spc="0" normalizeH="0" baseline="0" noProof="1" dirty="0">
                <a:solidFill>
                  <a:srgbClr val="0004EE"/>
                </a:solidFill>
                <a:latin typeface="+mn-lt"/>
                <a:ea typeface="宋体" panose="02010600030101010101" pitchFamily="2" charset="-122"/>
                <a:cs typeface="+mn-cs"/>
              </a:rPr>
              <a:t>因为油抽在抽油过程中漏油</a:t>
            </a:r>
            <a:endParaRPr kumimoji="0" lang="zh-CN" altLang="en-US" sz="4400" b="1" i="0" u="none" strike="noStrike" kern="1200" cap="none" spc="0" normalizeH="0" baseline="0" noProof="1" dirty="0">
              <a:solidFill>
                <a:srgbClr val="0004EE"/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marL="251460" marR="0" indent="-251460" algn="l" defTabSz="1005840" rtl="0" eaLnBrk="1" fontAlgn="auto" latinLnBrk="0" hangingPunct="1">
              <a:lnSpc>
                <a:spcPct val="78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4400" b="1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Why2 </a:t>
            </a:r>
            <a:r>
              <a:rPr kumimoji="0" lang="zh-CN" altLang="en-US" sz="4400" b="1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为什么油抽在抽油过程中漏油</a:t>
            </a:r>
            <a:r>
              <a:rPr kumimoji="0" lang="en-US" altLang="zh-CN" sz="4400" b="1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—</a:t>
            </a:r>
            <a:r>
              <a:rPr kumimoji="0" lang="zh-CN" altLang="en-US" sz="4400" b="1" i="0" u="none" strike="noStrike" kern="1200" cap="none" spc="0" normalizeH="0" baseline="0" noProof="1" dirty="0">
                <a:solidFill>
                  <a:srgbClr val="0004EE"/>
                </a:solidFill>
                <a:latin typeface="+mn-lt"/>
                <a:ea typeface="宋体" panose="02010600030101010101" pitchFamily="2" charset="-122"/>
                <a:cs typeface="+mn-cs"/>
              </a:rPr>
              <a:t>因为油抽新买来就是漏的</a:t>
            </a:r>
            <a:endParaRPr kumimoji="0" lang="zh-CN" altLang="en-US" sz="4400" b="1" i="0" u="none" strike="noStrike" kern="1200" cap="none" spc="0" normalizeH="0" baseline="0" noProof="1" dirty="0">
              <a:solidFill>
                <a:srgbClr val="0004EE"/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marL="251460" marR="0" indent="-251460" algn="l" defTabSz="1005840" rtl="0" eaLnBrk="1" fontAlgn="auto" latinLnBrk="0" hangingPunct="1">
              <a:lnSpc>
                <a:spcPct val="78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4400" b="1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Why3 </a:t>
            </a:r>
            <a:r>
              <a:rPr kumimoji="0" lang="zh-CN" altLang="en-US" sz="4400" b="1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为什么油抽新买来就</a:t>
            </a:r>
            <a:endParaRPr kumimoji="0" lang="zh-CN" altLang="en-US" sz="4400" b="1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marL="251460" marR="0" indent="-251460" algn="l" defTabSz="1005840" rtl="0" eaLnBrk="1" fontAlgn="auto" latinLnBrk="0" hangingPunct="1">
              <a:lnSpc>
                <a:spcPct val="78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4400" b="1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 是漏的</a:t>
            </a:r>
            <a:r>
              <a:rPr kumimoji="0" lang="en-US" altLang="zh-CN" sz="4400" b="1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—</a:t>
            </a:r>
            <a:r>
              <a:rPr kumimoji="0" lang="zh-CN" altLang="en-US" sz="4400" b="1" i="0" u="none" strike="noStrike" kern="1200" cap="none" spc="0" normalizeH="0" baseline="0" noProof="1" dirty="0">
                <a:solidFill>
                  <a:srgbClr val="0004EE"/>
                </a:solidFill>
                <a:latin typeface="+mn-lt"/>
                <a:ea typeface="宋体" panose="02010600030101010101" pitchFamily="2" charset="-122"/>
                <a:cs typeface="+mn-cs"/>
              </a:rPr>
              <a:t>因为油抽质量不过关</a:t>
            </a:r>
            <a:endParaRPr kumimoji="0" lang="zh-CN" altLang="en-US" sz="4400" b="1" i="0" u="none" strike="noStrike" kern="1200" cap="none" spc="0" normalizeH="0" baseline="0" noProof="1" dirty="0">
              <a:solidFill>
                <a:srgbClr val="0004EE"/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marL="251460" marR="0" indent="-251460" algn="l" defTabSz="1005840" rtl="0" eaLnBrk="1" fontAlgn="auto" latinLnBrk="0" hangingPunct="1">
              <a:lnSpc>
                <a:spcPct val="78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4400" b="1" i="0" u="none" strike="noStrike" kern="1200" cap="none" spc="0" normalizeH="0" baseline="0" noProof="1" dirty="0">
              <a:solidFill>
                <a:srgbClr val="0004EE"/>
              </a:solidFill>
              <a:latin typeface="+mn-l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9939" name="图片 172036" descr="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388" y="4391025"/>
            <a:ext cx="2005012" cy="3167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61" name="文本占位符 178178"/>
          <p:cNvSpPr>
            <a:spLocks noGrp="1"/>
          </p:cNvSpPr>
          <p:nvPr>
            <p:ph type="body" idx="4294967295"/>
          </p:nvPr>
        </p:nvSpPr>
        <p:spPr>
          <a:xfrm>
            <a:off x="349250" y="1725613"/>
            <a:ext cx="9172575" cy="5761037"/>
          </a:xfrm>
          <a:prstGeom prst="rect">
            <a:avLst/>
          </a:prstGeom>
          <a:noFill/>
          <a:ln w="9525">
            <a:noFill/>
          </a:ln>
        </p:spPr>
        <p:txBody>
          <a:bodyPr lIns="100012" tIns="49212" rIns="100012" bIns="49212" anchor="t" anchorCtr="0"/>
          <a:p>
            <a:r>
              <a:rPr lang="en-US" altLang="zh-CN" sz="4000" b="1" dirty="0">
                <a:ea typeface="宋体" panose="02010600030101010101" pitchFamily="2" charset="-122"/>
              </a:rPr>
              <a:t>Why4 </a:t>
            </a:r>
            <a:r>
              <a:rPr lang="zh-CN" altLang="en-US" sz="4000" b="1" dirty="0">
                <a:ea typeface="宋体" panose="02010600030101010101" pitchFamily="2" charset="-122"/>
              </a:rPr>
              <a:t>为什么买质量不过关的油抽</a:t>
            </a:r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—</a:t>
            </a:r>
            <a:r>
              <a:rPr lang="zh-CN" altLang="en-US" sz="4000" b="1" dirty="0">
                <a:solidFill>
                  <a:srgbClr val="0004EE"/>
                </a:solidFill>
                <a:ea typeface="宋体" panose="02010600030101010101" pitchFamily="2" charset="-122"/>
              </a:rPr>
              <a:t>因为油抽价格低</a:t>
            </a:r>
            <a:endParaRPr lang="zh-CN" altLang="en-US" sz="4000" b="1" dirty="0">
              <a:solidFill>
                <a:srgbClr val="0004EE"/>
              </a:solidFill>
              <a:ea typeface="宋体" panose="02010600030101010101" pitchFamily="2" charset="-122"/>
            </a:endParaRPr>
          </a:p>
          <a:p>
            <a:r>
              <a:rPr lang="en-US" altLang="zh-CN" sz="4000" b="1" dirty="0">
                <a:ea typeface="宋体" panose="02010600030101010101" pitchFamily="2" charset="-122"/>
              </a:rPr>
              <a:t>Why5 </a:t>
            </a:r>
            <a:r>
              <a:rPr lang="zh-CN" altLang="en-US" sz="4000" b="1" dirty="0">
                <a:ea typeface="宋体" panose="02010600030101010101" pitchFamily="2" charset="-122"/>
              </a:rPr>
              <a:t>为什么买价格低的油抽</a:t>
            </a:r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—</a:t>
            </a:r>
            <a:r>
              <a:rPr lang="zh-CN" altLang="en-US" sz="4000" b="1" dirty="0">
                <a:solidFill>
                  <a:srgbClr val="0004EE"/>
                </a:solidFill>
                <a:ea typeface="宋体" panose="02010600030101010101" pitchFamily="2" charset="-122"/>
              </a:rPr>
              <a:t>因为要控制成本</a:t>
            </a:r>
            <a:endParaRPr lang="zh-CN" altLang="en-US" sz="4000" b="1" dirty="0">
              <a:solidFill>
                <a:srgbClr val="0004EE"/>
              </a:solidFill>
              <a:ea typeface="宋体" panose="02010600030101010101" pitchFamily="2" charset="-122"/>
            </a:endParaRPr>
          </a:p>
          <a:p>
            <a:r>
              <a:rPr lang="en-US" altLang="zh-CN" sz="4000" b="1" dirty="0">
                <a:ea typeface="宋体" panose="02010600030101010101" pitchFamily="2" charset="-122"/>
              </a:rPr>
              <a:t>Why6 </a:t>
            </a:r>
            <a:r>
              <a:rPr lang="zh-CN" altLang="en-US" sz="4000" b="1" dirty="0">
                <a:ea typeface="宋体" panose="02010600030101010101" pitchFamily="2" charset="-122"/>
              </a:rPr>
              <a:t>漏油浪费成本，为什么不权衡，到底如何才能有效控制成本</a:t>
            </a:r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—</a:t>
            </a:r>
            <a:r>
              <a:rPr lang="zh-CN" altLang="en-US" sz="4000" b="1" dirty="0">
                <a:solidFill>
                  <a:srgbClr val="0004EE"/>
                </a:solidFill>
                <a:ea typeface="宋体" panose="02010600030101010101" pitchFamily="2" charset="-122"/>
              </a:rPr>
              <a:t>因为采购坚持的是价低采购</a:t>
            </a:r>
            <a:endParaRPr lang="zh-CN" altLang="en-US" sz="4000" b="1" dirty="0">
              <a:solidFill>
                <a:srgbClr val="0004EE"/>
              </a:solidFill>
              <a:ea typeface="宋体" panose="02010600030101010101" pitchFamily="2" charset="-122"/>
            </a:endParaRPr>
          </a:p>
        </p:txBody>
      </p:sp>
      <p:sp>
        <p:nvSpPr>
          <p:cNvPr id="40962" name="标题 178179"/>
          <p:cNvSpPr>
            <a:spLocks noGrp="1"/>
          </p:cNvSpPr>
          <p:nvPr>
            <p:ph type="title" idx="4294967295"/>
          </p:nvPr>
        </p:nvSpPr>
        <p:spPr>
          <a:xfrm>
            <a:off x="420688" y="357188"/>
            <a:ext cx="9051925" cy="766762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anchor="t" anchorCtr="0"/>
          <a:p>
            <a:pPr algn="ctr"/>
            <a:r>
              <a:rPr lang="zh-CN" altLang="en-US" sz="4000" b="1" dirty="0">
                <a:ea typeface="宋体" panose="02010600030101010101" pitchFamily="2" charset="-122"/>
              </a:rPr>
              <a:t>车间每天都有扫不完的油</a:t>
            </a:r>
            <a:br>
              <a:rPr lang="zh-CN" altLang="en-US" sz="4000" b="1" dirty="0">
                <a:ea typeface="宋体" panose="02010600030101010101" pitchFamily="2" charset="-122"/>
              </a:rPr>
            </a:br>
            <a:endParaRPr lang="zh-CN" altLang="en-US" sz="4000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1985" name="文本占位符 176130"/>
          <p:cNvSpPr>
            <a:spLocks noGrp="1"/>
          </p:cNvSpPr>
          <p:nvPr>
            <p:ph type="body" idx="4294967295"/>
          </p:nvPr>
        </p:nvSpPr>
        <p:spPr>
          <a:xfrm>
            <a:off x="492125" y="1293813"/>
            <a:ext cx="9172575" cy="5761037"/>
          </a:xfrm>
          <a:prstGeom prst="rect">
            <a:avLst/>
          </a:prstGeom>
          <a:noFill/>
          <a:ln w="9525">
            <a:noFill/>
          </a:ln>
        </p:spPr>
        <p:txBody>
          <a:bodyPr lIns="100012" tIns="49212" rIns="100012" bIns="49212" anchor="t" anchorCtr="0"/>
          <a:p>
            <a:r>
              <a:rPr lang="en-US" altLang="zh-CN" sz="4000" b="1" dirty="0">
                <a:ea typeface="宋体" panose="02010600030101010101" pitchFamily="2" charset="-122"/>
              </a:rPr>
              <a:t>Why7 </a:t>
            </a:r>
            <a:r>
              <a:rPr lang="zh-CN" altLang="en-US" sz="4000" b="1" dirty="0">
                <a:ea typeface="宋体" panose="02010600030101010101" pitchFamily="2" charset="-122"/>
              </a:rPr>
              <a:t>为什么要坚持价低采购</a:t>
            </a:r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—</a:t>
            </a:r>
            <a:r>
              <a:rPr lang="zh-CN" altLang="en-US" sz="4000" b="1" dirty="0">
                <a:solidFill>
                  <a:srgbClr val="0004EE"/>
                </a:solidFill>
                <a:ea typeface="宋体" panose="02010600030101010101" pitchFamily="2" charset="-122"/>
              </a:rPr>
              <a:t>因为相同型号的产品，价格高了不好报销，有没完没了的调查及追问</a:t>
            </a:r>
            <a:endParaRPr lang="zh-CN" altLang="en-US" sz="4000" b="1" dirty="0">
              <a:solidFill>
                <a:srgbClr val="0004EE"/>
              </a:solidFill>
              <a:ea typeface="宋体" panose="02010600030101010101" pitchFamily="2" charset="-122"/>
            </a:endParaRPr>
          </a:p>
          <a:p>
            <a:r>
              <a:rPr lang="en-US" altLang="zh-CN" sz="4000" b="1" dirty="0">
                <a:ea typeface="宋体" panose="02010600030101010101" pitchFamily="2" charset="-122"/>
              </a:rPr>
              <a:t>Why8 </a:t>
            </a:r>
            <a:r>
              <a:rPr lang="zh-CN" altLang="en-US" sz="4000" b="1" dirty="0">
                <a:ea typeface="宋体" panose="02010600030101010101" pitchFamily="2" charset="-122"/>
              </a:rPr>
              <a:t>为什么是相同型号？为什么不好报销及有没完没了的调查及追问</a:t>
            </a:r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—</a:t>
            </a:r>
            <a:r>
              <a:rPr lang="zh-CN" altLang="en-US" sz="4000" b="1" dirty="0">
                <a:solidFill>
                  <a:srgbClr val="0004EE"/>
                </a:solidFill>
                <a:ea typeface="宋体" panose="02010600030101010101" pitchFamily="2" charset="-122"/>
              </a:rPr>
              <a:t>因为</a:t>
            </a:r>
            <a:r>
              <a:rPr lang="en-US" altLang="zh-CN" sz="4000" b="1" dirty="0">
                <a:solidFill>
                  <a:srgbClr val="0004EE"/>
                </a:solidFill>
                <a:ea typeface="宋体" panose="02010600030101010101" pitchFamily="2" charset="-122"/>
              </a:rPr>
              <a:t>ERP</a:t>
            </a:r>
            <a:r>
              <a:rPr lang="zh-CN" altLang="en-US" sz="4000" b="1" dirty="0">
                <a:solidFill>
                  <a:srgbClr val="0004EE"/>
                </a:solidFill>
                <a:ea typeface="宋体" panose="02010600030101010101" pitchFamily="2" charset="-122"/>
              </a:rPr>
              <a:t>混乱，油抽只有一个型号；因为最后审核采购报销的是老板娘</a:t>
            </a:r>
            <a:endParaRPr lang="zh-CN" altLang="en-US" sz="4000" b="1" dirty="0">
              <a:solidFill>
                <a:srgbClr val="0004EE"/>
              </a:solidFill>
              <a:ea typeface="宋体" panose="02010600030101010101" pitchFamily="2" charset="-122"/>
            </a:endParaRPr>
          </a:p>
          <a:p>
            <a:r>
              <a:rPr lang="en-US" altLang="zh-CN" sz="4000" b="1" dirty="0">
                <a:ea typeface="宋体" panose="02010600030101010101" pitchFamily="2" charset="-122"/>
              </a:rPr>
              <a:t>Why9 </a:t>
            </a:r>
            <a:r>
              <a:rPr lang="zh-CN" altLang="en-US" sz="4000" b="1" dirty="0">
                <a:ea typeface="宋体" panose="02010600030101010101" pitchFamily="2" charset="-122"/>
              </a:rPr>
              <a:t>为什么最后审核采购报销的是老板娘</a:t>
            </a:r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—</a:t>
            </a:r>
            <a:r>
              <a:rPr lang="zh-CN" altLang="en-US" sz="4000" b="1" dirty="0">
                <a:solidFill>
                  <a:srgbClr val="0004EE"/>
                </a:solidFill>
                <a:ea typeface="宋体" panose="02010600030101010101" pitchFamily="2" charset="-122"/>
              </a:rPr>
              <a:t>因为是典型的温州企业</a:t>
            </a:r>
            <a:endParaRPr lang="zh-CN" altLang="en-US" sz="4000" b="1" dirty="0">
              <a:solidFill>
                <a:srgbClr val="0004EE"/>
              </a:solidFill>
              <a:ea typeface="宋体" panose="02010600030101010101" pitchFamily="2" charset="-122"/>
            </a:endParaRPr>
          </a:p>
        </p:txBody>
      </p:sp>
      <p:sp>
        <p:nvSpPr>
          <p:cNvPr id="41986" name="标题 176131"/>
          <p:cNvSpPr>
            <a:spLocks noGrp="1"/>
          </p:cNvSpPr>
          <p:nvPr>
            <p:ph type="title" idx="4294967295"/>
          </p:nvPr>
        </p:nvSpPr>
        <p:spPr>
          <a:xfrm>
            <a:off x="420688" y="285750"/>
            <a:ext cx="9051925" cy="766763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anchor="t" anchorCtr="0"/>
          <a:p>
            <a:pPr algn="ctr"/>
            <a:r>
              <a:rPr lang="zh-CN" altLang="en-US" sz="3600" b="1" dirty="0">
                <a:ea typeface="宋体" panose="02010600030101010101" pitchFamily="2" charset="-122"/>
              </a:rPr>
              <a:t>车间每天都有扫不完的油</a:t>
            </a:r>
            <a:br>
              <a:rPr lang="zh-CN" altLang="en-US" sz="3600" b="1" dirty="0">
                <a:ea typeface="宋体" panose="02010600030101010101" pitchFamily="2" charset="-122"/>
              </a:rPr>
            </a:br>
            <a:endParaRPr lang="zh-CN" altLang="en-US" sz="3600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3009" name="文本占位符 177154"/>
          <p:cNvSpPr>
            <a:spLocks noGrp="1"/>
          </p:cNvSpPr>
          <p:nvPr>
            <p:ph type="body" idx="4294967295"/>
          </p:nvPr>
        </p:nvSpPr>
        <p:spPr>
          <a:xfrm>
            <a:off x="1301750" y="2286000"/>
            <a:ext cx="8548688" cy="4664075"/>
          </a:xfrm>
          <a:prstGeom prst="rect">
            <a:avLst/>
          </a:prstGeom>
          <a:noFill/>
          <a:ln w="9525">
            <a:noFill/>
          </a:ln>
        </p:spPr>
        <p:txBody>
          <a:bodyPr lIns="100012" tIns="49212" rIns="100012" bIns="49212" anchor="t" anchorCtr="0"/>
          <a:p>
            <a:r>
              <a:rPr lang="en-US" altLang="zh-CN" sz="3600" b="1" dirty="0">
                <a:ea typeface="宋体" panose="02010600030101010101" pitchFamily="2" charset="-122"/>
              </a:rPr>
              <a:t>Why10 </a:t>
            </a:r>
            <a:r>
              <a:rPr lang="zh-CN" altLang="en-US" sz="3600" b="1" dirty="0">
                <a:ea typeface="宋体" panose="02010600030101010101" pitchFamily="2" charset="-122"/>
              </a:rPr>
              <a:t>为什么使用人（质检部）没有反馈漏油的情况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—</a:t>
            </a:r>
            <a:r>
              <a:rPr lang="zh-CN" altLang="en-US" sz="3600" b="1" dirty="0">
                <a:solidFill>
                  <a:srgbClr val="0004EE"/>
                </a:solidFill>
                <a:ea typeface="宋体" panose="02010600030101010101" pitchFamily="2" charset="-122"/>
              </a:rPr>
              <a:t>因为反馈给采购后并没有接受并买新的，所以反馈了几次以后，就没有再反馈</a:t>
            </a:r>
            <a:endParaRPr lang="zh-CN" altLang="en-US" sz="3600" b="1" dirty="0">
              <a:solidFill>
                <a:srgbClr val="0004EE"/>
              </a:solidFill>
              <a:ea typeface="宋体" panose="02010600030101010101" pitchFamily="2" charset="-122"/>
            </a:endParaRPr>
          </a:p>
          <a:p>
            <a:r>
              <a:rPr lang="en-US" altLang="zh-CN" sz="3600" b="1" dirty="0">
                <a:ea typeface="宋体" panose="02010600030101010101" pitchFamily="2" charset="-122"/>
              </a:rPr>
              <a:t>Why11 </a:t>
            </a:r>
            <a:r>
              <a:rPr lang="zh-CN" altLang="en-US" sz="3600" b="1" dirty="0">
                <a:ea typeface="宋体" panose="02010600030101010101" pitchFamily="2" charset="-122"/>
              </a:rPr>
              <a:t>为什么质检部反馈的建议采购可以不接受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—</a:t>
            </a:r>
            <a:r>
              <a:rPr lang="zh-CN" altLang="en-US" sz="3600" b="1" dirty="0">
                <a:solidFill>
                  <a:srgbClr val="0004EE"/>
                </a:solidFill>
                <a:ea typeface="宋体" panose="02010600030101010101" pitchFamily="2" charset="-122"/>
              </a:rPr>
              <a:t>因为在采购部前，质检部有弱势的一面</a:t>
            </a:r>
            <a:endParaRPr lang="zh-CN" altLang="en-US" sz="3600" b="1" dirty="0">
              <a:solidFill>
                <a:srgbClr val="0004EE"/>
              </a:solidFill>
              <a:ea typeface="宋体" panose="02010600030101010101" pitchFamily="2" charset="-122"/>
            </a:endParaRPr>
          </a:p>
          <a:p>
            <a:r>
              <a:rPr lang="en-US" altLang="zh-CN" sz="3600" b="1" dirty="0">
                <a:ea typeface="宋体" panose="02010600030101010101" pitchFamily="2" charset="-122"/>
              </a:rPr>
              <a:t>Why12 </a:t>
            </a:r>
            <a:r>
              <a:rPr lang="zh-CN" altLang="en-US" sz="3600" b="1" dirty="0">
                <a:ea typeface="宋体" panose="02010600030101010101" pitchFamily="2" charset="-122"/>
              </a:rPr>
              <a:t>为什么质检部有弱势的一面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—</a:t>
            </a:r>
            <a:r>
              <a:rPr lang="zh-CN" altLang="en-US" sz="3600" b="1" dirty="0">
                <a:solidFill>
                  <a:srgbClr val="0004EE"/>
                </a:solidFill>
                <a:ea typeface="宋体" panose="02010600030101010101" pitchFamily="2" charset="-122"/>
              </a:rPr>
              <a:t>因为质检部经常存在漏检，需要采购与供应商在事后处理</a:t>
            </a:r>
            <a:endParaRPr lang="zh-CN" altLang="en-US" sz="3600" b="1" dirty="0">
              <a:solidFill>
                <a:srgbClr val="0004EE"/>
              </a:solidFill>
              <a:ea typeface="宋体" panose="02010600030101010101" pitchFamily="2" charset="-122"/>
            </a:endParaRPr>
          </a:p>
          <a:p>
            <a:endParaRPr lang="zh-CN" altLang="en-US" sz="3600" b="1" dirty="0">
              <a:ea typeface="宋体" panose="02010600030101010101" pitchFamily="2" charset="-122"/>
            </a:endParaRPr>
          </a:p>
        </p:txBody>
      </p:sp>
      <p:sp>
        <p:nvSpPr>
          <p:cNvPr id="43010" name="矩形 177155"/>
          <p:cNvSpPr/>
          <p:nvPr/>
        </p:nvSpPr>
        <p:spPr>
          <a:xfrm>
            <a:off x="349250" y="501650"/>
            <a:ext cx="9051925" cy="766763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anchor="t" anchorCtr="0"/>
          <a:p>
            <a:pPr algn="ctr" defTabSz="984250" eaLnBrk="0" hangingPunct="0">
              <a:lnSpc>
                <a:spcPct val="85000"/>
              </a:lnSpc>
              <a:buSzTx/>
            </a:pPr>
            <a:r>
              <a:rPr lang="zh-CN" altLang="en-US" sz="36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车间每天都有扫不完的油</a:t>
            </a:r>
            <a:br>
              <a:rPr lang="zh-CN" altLang="en-US" sz="36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36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4033" name="文本占位符 174082"/>
          <p:cNvSpPr>
            <a:spLocks noGrp="1"/>
          </p:cNvSpPr>
          <p:nvPr>
            <p:ph type="body" idx="4294967295"/>
          </p:nvPr>
        </p:nvSpPr>
        <p:spPr>
          <a:xfrm>
            <a:off x="420688" y="1438275"/>
            <a:ext cx="9172575" cy="5761038"/>
          </a:xfrm>
          <a:prstGeom prst="rect">
            <a:avLst/>
          </a:prstGeom>
          <a:noFill/>
          <a:ln w="9525">
            <a:noFill/>
          </a:ln>
        </p:spPr>
        <p:txBody>
          <a:bodyPr lIns="100012" tIns="49212" rIns="100012" bIns="49212" anchor="t" anchorCtr="0"/>
          <a:p>
            <a:r>
              <a:rPr lang="en-US" altLang="zh-CN" sz="3200" b="1" dirty="0">
                <a:ea typeface="宋体" panose="02010600030101010101" pitchFamily="2" charset="-122"/>
              </a:rPr>
              <a:t>Why13 </a:t>
            </a:r>
            <a:r>
              <a:rPr lang="zh-CN" altLang="en-US" sz="3200" b="1" dirty="0">
                <a:ea typeface="宋体" panose="02010600030101010101" pitchFamily="2" charset="-122"/>
              </a:rPr>
              <a:t>为什么存在漏检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—</a:t>
            </a:r>
            <a:r>
              <a:rPr lang="zh-CN" altLang="en-US" sz="3200" b="1" dirty="0">
                <a:solidFill>
                  <a:srgbClr val="0004EE"/>
                </a:solidFill>
                <a:ea typeface="宋体" panose="02010600030101010101" pitchFamily="2" charset="-122"/>
              </a:rPr>
              <a:t>因为供应商质量不稳定，经常在一批中有个别不合格，质检部并没有人员全检的人员配置；技术部的图纸经常随意更改且图纸存在错误</a:t>
            </a:r>
            <a:endParaRPr lang="zh-CN" altLang="en-US" sz="3200" b="1" dirty="0">
              <a:solidFill>
                <a:srgbClr val="0004EE"/>
              </a:solidFill>
              <a:ea typeface="宋体" panose="02010600030101010101" pitchFamily="2" charset="-122"/>
            </a:endParaRPr>
          </a:p>
          <a:p>
            <a:r>
              <a:rPr lang="en-US" altLang="zh-CN" sz="3200" b="1" dirty="0">
                <a:ea typeface="宋体" panose="02010600030101010101" pitchFamily="2" charset="-122"/>
              </a:rPr>
              <a:t>Why14 </a:t>
            </a:r>
            <a:r>
              <a:rPr lang="zh-CN" altLang="en-US" sz="3200" b="1" dirty="0">
                <a:ea typeface="宋体" panose="02010600030101010101" pitchFamily="2" charset="-122"/>
              </a:rPr>
              <a:t>为什么质检没有全检的人员配置，为什么供应商质量不稳定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—</a:t>
            </a:r>
            <a:r>
              <a:rPr lang="zh-CN" altLang="en-US" sz="3200" b="1" dirty="0">
                <a:ea typeface="宋体" panose="02010600030101010101" pitchFamily="2" charset="-122"/>
              </a:rPr>
              <a:t>按照公司的人员定岗，质检部人员远远达不到全检，只能抽检；</a:t>
            </a:r>
            <a:r>
              <a:rPr lang="zh-CN" altLang="en-US" sz="3200" b="1" dirty="0">
                <a:solidFill>
                  <a:srgbClr val="0004EE"/>
                </a:solidFill>
                <a:ea typeface="宋体" panose="02010600030101010101" pitchFamily="2" charset="-122"/>
              </a:rPr>
              <a:t>因为供应商缺乏考核，都是关系户，没有专门供应商管理这一概念</a:t>
            </a:r>
            <a:endParaRPr lang="zh-CN" altLang="en-US" sz="3200" b="1" dirty="0">
              <a:solidFill>
                <a:srgbClr val="0004EE"/>
              </a:solidFill>
              <a:ea typeface="宋体" panose="02010600030101010101" pitchFamily="2" charset="-122"/>
            </a:endParaRPr>
          </a:p>
          <a:p>
            <a:r>
              <a:rPr lang="en-US" altLang="zh-CN" sz="3200" b="1" dirty="0">
                <a:ea typeface="宋体" panose="02010600030101010101" pitchFamily="2" charset="-122"/>
              </a:rPr>
              <a:t>Why15 </a:t>
            </a:r>
            <a:r>
              <a:rPr lang="zh-CN" altLang="en-US" sz="3200" b="1" dirty="0">
                <a:ea typeface="宋体" panose="02010600030101010101" pitchFamily="2" charset="-122"/>
              </a:rPr>
              <a:t>为什么技术部的图纸可以随便更改，为什么图纸需要经常更改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—</a:t>
            </a:r>
            <a:r>
              <a:rPr lang="zh-CN" altLang="en-US" sz="3200" b="1" dirty="0">
                <a:ea typeface="宋体" panose="02010600030101010101" pitchFamily="2" charset="-122"/>
              </a:rPr>
              <a:t>因为没有完整的图纸管理方法，没有人监督技术图纸的更改；</a:t>
            </a:r>
            <a:r>
              <a:rPr lang="zh-CN" altLang="en-US" sz="3200" b="1" dirty="0">
                <a:solidFill>
                  <a:srgbClr val="0004EE"/>
                </a:solidFill>
                <a:ea typeface="宋体" panose="02010600030101010101" pitchFamily="2" charset="-122"/>
              </a:rPr>
              <a:t>因为技术部技术不成熟，经常图纸有错误</a:t>
            </a:r>
            <a:endParaRPr lang="zh-CN" altLang="en-US" sz="3200" b="1" dirty="0">
              <a:solidFill>
                <a:srgbClr val="0004EE"/>
              </a:solidFill>
              <a:ea typeface="宋体" panose="02010600030101010101" pitchFamily="2" charset="-122"/>
            </a:endParaRPr>
          </a:p>
        </p:txBody>
      </p:sp>
      <p:sp>
        <p:nvSpPr>
          <p:cNvPr id="44034" name="矩形 174083"/>
          <p:cNvSpPr/>
          <p:nvPr/>
        </p:nvSpPr>
        <p:spPr>
          <a:xfrm>
            <a:off x="420688" y="357188"/>
            <a:ext cx="9051925" cy="766762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anchor="t" anchorCtr="0"/>
          <a:p>
            <a:pPr algn="ctr" defTabSz="984250" eaLnBrk="0" hangingPunct="0">
              <a:lnSpc>
                <a:spcPct val="85000"/>
              </a:lnSpc>
              <a:buSzTx/>
            </a:pPr>
            <a:r>
              <a:rPr lang="zh-CN" altLang="en-US" sz="36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车间每天都有扫不完的油</a:t>
            </a:r>
            <a:br>
              <a:rPr lang="zh-CN" altLang="en-US" sz="36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36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5601" name="文本占位符 76802"/>
          <p:cNvSpPr>
            <a:spLocks noGrp="1"/>
          </p:cNvSpPr>
          <p:nvPr>
            <p:ph type="body" idx="4294967295"/>
          </p:nvPr>
        </p:nvSpPr>
        <p:spPr>
          <a:xfrm>
            <a:off x="349250" y="1582738"/>
            <a:ext cx="9172575" cy="2016125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lIns="100012" tIns="49212" rIns="100012" bIns="49212" anchor="t" anchorCtr="0"/>
          <a:p>
            <a:pPr>
              <a:buNone/>
            </a:pPr>
            <a:r>
              <a:rPr lang="zh-CN" altLang="en-US" sz="2800" b="1" dirty="0">
                <a:ea typeface="宋体" panose="02010600030101010101" pitchFamily="2" charset="-122"/>
              </a:rPr>
              <a:t>	    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个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WHY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分析，又称“为什么-为什么”分析。</a:t>
            </a:r>
            <a:r>
              <a:rPr lang="zh-CN" altLang="en-US" sz="3200" b="1" dirty="0">
                <a:ea typeface="宋体" panose="02010600030101010101" pitchFamily="2" charset="-122"/>
              </a:rPr>
              <a:t>是一种探索问题原因的方法。对一个问题连续发问5次，每一个“原因”都会紧跟着另外一个“为什么？”直到问题的根源被确定下来。</a:t>
            </a:r>
            <a:endParaRPr lang="en-US" altLang="zh-CN" sz="3200" b="1">
              <a:ea typeface="宋体" panose="02010600030101010101" pitchFamily="2" charset="-122"/>
            </a:endParaRPr>
          </a:p>
          <a:p>
            <a:pPr marL="668655" lvl="1" indent="-250825">
              <a:buNone/>
            </a:pP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668655" lvl="1" indent="-250825"/>
            <a:endParaRPr lang="zh-CN" altLang="en-US" sz="3200" b="1" dirty="0">
              <a:ea typeface="宋体" panose="02010600030101010101" pitchFamily="2" charset="-122"/>
            </a:endParaRPr>
          </a:p>
        </p:txBody>
      </p:sp>
      <p:graphicFrame>
        <p:nvGraphicFramePr>
          <p:cNvPr id="76824" name="对象 76823">
            <a:hlinkClick r:id="" action="ppaction://noaction"/>
          </p:cNvPr>
          <p:cNvGraphicFramePr/>
          <p:nvPr/>
        </p:nvGraphicFramePr>
        <p:xfrm>
          <a:off x="1284288" y="4462463"/>
          <a:ext cx="208915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2705100" imgH="2447925" progId="MS_ClipArt_Gallery.2">
                  <p:embed/>
                </p:oleObj>
              </mc:Choice>
              <mc:Fallback>
                <p:oleObj name="" r:id="rId2" imgW="2705100" imgH="2447925" progId="MS_ClipArt_Gallery.2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>
                        <a:clrChange>
                          <a:clrFrom>
                            <a:srgbClr val="000000"/>
                          </a:clrFrom>
                          <a:clrTo>
                            <a:srgbClr val="E080DE"/>
                          </a:clrTo>
                        </a:clrChange>
                        <a:clrChange>
                          <a:clrFrom>
                            <a:srgbClr val="00279F"/>
                          </a:clrFrom>
                          <a:clrTo>
                            <a:srgbClr val="FFFF66"/>
                          </a:clrTo>
                        </a:clrChange>
                        <a:clrChange>
                          <a:clrFrom>
                            <a:srgbClr val="F9CF66"/>
                          </a:clrFrom>
                          <a:clrTo>
                            <a:srgbClr val="FF9900"/>
                          </a:clrTo>
                        </a:clrChange>
                        <a:lum bright="-17999" contrast="24000"/>
                      </a:blip>
                      <a:stretch>
                        <a:fillRect/>
                      </a:stretch>
                    </p:blipFill>
                    <p:spPr>
                      <a:xfrm>
                        <a:off x="1284288" y="4462463"/>
                        <a:ext cx="2089150" cy="1879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6833" name="图片 76832" descr="BD14579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700" y="4391025"/>
            <a:ext cx="792163" cy="712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34" name="图片 76833" descr="BD14579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863" y="5038725"/>
            <a:ext cx="571500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35" name="图片 76834" descr="BD14579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9563" y="5614988"/>
            <a:ext cx="468312" cy="468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36" name="图片 76835" descr="BD14579_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088" y="6623050"/>
            <a:ext cx="355600" cy="35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37" name="图片 76836" descr="BD14579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800" y="6046788"/>
            <a:ext cx="431800" cy="43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8" name="矩形 76837"/>
          <p:cNvSpPr/>
          <p:nvPr/>
        </p:nvSpPr>
        <p:spPr>
          <a:xfrm>
            <a:off x="4465638" y="4318000"/>
            <a:ext cx="2439987" cy="4254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lvl="1" indent="0" algn="r" defTabSz="984250" eaLnBrk="0" hangingPunct="0">
              <a:lnSpc>
                <a:spcPct val="78000"/>
              </a:lnSpc>
              <a:spcBef>
                <a:spcPct val="30000"/>
              </a:spcBef>
              <a:buClr>
                <a:srgbClr val="FF0000"/>
              </a:buClr>
              <a:buChar char="–"/>
            </a:pP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为什么？”</a:t>
            </a:r>
            <a:endParaRPr lang="zh-CN" altLang="en-US" sz="2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9" name="矩形 76838"/>
          <p:cNvSpPr/>
          <p:nvPr/>
        </p:nvSpPr>
        <p:spPr>
          <a:xfrm>
            <a:off x="5122863" y="4965700"/>
            <a:ext cx="2182812" cy="3762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lvl="1" indent="0" algn="r" defTabSz="984250" eaLnBrk="0" hangingPunct="0">
              <a:lnSpc>
                <a:spcPct val="78000"/>
              </a:lnSpc>
              <a:spcBef>
                <a:spcPct val="30000"/>
              </a:spcBef>
              <a:buClr>
                <a:srgbClr val="FF0000"/>
              </a:buClr>
              <a:buChar char="–"/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为什么？”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10" name="矩形 76839"/>
          <p:cNvSpPr/>
          <p:nvPr/>
        </p:nvSpPr>
        <p:spPr>
          <a:xfrm>
            <a:off x="5562600" y="5541963"/>
            <a:ext cx="1925638" cy="330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lvl="1" indent="0" algn="r" defTabSz="984250" eaLnBrk="0" hangingPunct="0">
              <a:lnSpc>
                <a:spcPct val="78000"/>
              </a:lnSpc>
              <a:spcBef>
                <a:spcPct val="30000"/>
              </a:spcBef>
              <a:buClr>
                <a:srgbClr val="FF0000"/>
              </a:buClr>
              <a:buChar char="–"/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为什么？”</a:t>
            </a: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11" name="矩形 76840"/>
          <p:cNvSpPr/>
          <p:nvPr/>
        </p:nvSpPr>
        <p:spPr>
          <a:xfrm>
            <a:off x="5965825" y="6118225"/>
            <a:ext cx="1797050" cy="3063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lvl="1" indent="0" algn="r" defTabSz="984250" eaLnBrk="0" hangingPunct="0">
              <a:lnSpc>
                <a:spcPct val="78000"/>
              </a:lnSpc>
              <a:spcBef>
                <a:spcPct val="30000"/>
              </a:spcBef>
              <a:buClr>
                <a:srgbClr val="FF0000"/>
              </a:buClr>
              <a:buChar char="–"/>
            </a:pPr>
            <a:r>
              <a: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为什么？”</a:t>
            </a:r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12" name="矩形 76841"/>
          <p:cNvSpPr/>
          <p:nvPr/>
        </p:nvSpPr>
        <p:spPr>
          <a:xfrm>
            <a:off x="6469063" y="6623050"/>
            <a:ext cx="1668462" cy="2825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lvl="1" indent="0" algn="r" defTabSz="984250" eaLnBrk="0" hangingPunct="0">
              <a:lnSpc>
                <a:spcPct val="78000"/>
              </a:lnSpc>
              <a:spcBef>
                <a:spcPct val="30000"/>
              </a:spcBef>
              <a:buClr>
                <a:srgbClr val="FF0000"/>
              </a:buClr>
              <a:buChar char="–"/>
            </a:pPr>
            <a:r>
              <a:rPr lang="zh-CN" altLang="en-US" sz="1600" dirty="0">
                <a:solidFill>
                  <a:srgbClr val="FF5008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为什么？”</a:t>
            </a:r>
            <a:endParaRPr lang="zh-CN" altLang="en-US" sz="1600" dirty="0">
              <a:solidFill>
                <a:srgbClr val="FF5008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13" name="矩形 76842"/>
          <p:cNvSpPr/>
          <p:nvPr/>
        </p:nvSpPr>
        <p:spPr>
          <a:xfrm>
            <a:off x="2941638" y="646113"/>
            <a:ext cx="4248150" cy="609600"/>
          </a:xfrm>
          <a:prstGeom prst="rect">
            <a:avLst/>
          </a:prstGeom>
          <a:solidFill>
            <a:srgbClr val="00CCFF"/>
          </a:solidFill>
          <a:ln w="9525">
            <a:noFill/>
          </a:ln>
        </p:spPr>
        <p:txBody>
          <a:bodyPr anchor="t" anchorCtr="0">
            <a:spAutoFit/>
          </a:bodyPr>
          <a:p>
            <a:pPr algn="ctr" defTabSz="984250" eaLnBrk="0" hangingPunct="0">
              <a:lnSpc>
                <a:spcPct val="85000"/>
              </a:lnSpc>
            </a:pPr>
            <a:r>
              <a:rPr lang="en-US" altLang="zh-CN" sz="4000" b="0" dirty="0">
                <a:solidFill>
                  <a:schemeClr val="tx1"/>
                </a:solidFill>
                <a:latin typeface="Arial" panose="020B0604020202020204" pitchFamily="34" charset="0"/>
              </a:rPr>
              <a:t>5</a:t>
            </a:r>
            <a:r>
              <a:rPr lang="zh-CN" altLang="en-US" sz="40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</a:t>
            </a:r>
            <a:r>
              <a:rPr lang="en-US" altLang="zh-CN" sz="4000" b="0" dirty="0">
                <a:solidFill>
                  <a:schemeClr val="tx1"/>
                </a:solidFill>
                <a:latin typeface="Arial" panose="020B0604020202020204" pitchFamily="34" charset="0"/>
              </a:rPr>
              <a:t>WHY</a:t>
            </a:r>
            <a:r>
              <a:rPr lang="zh-CN" altLang="en-US" sz="40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分析</a:t>
            </a:r>
            <a:endParaRPr lang="zh-CN" altLang="en-US" sz="40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5057" name="文本占位符 175106"/>
          <p:cNvSpPr>
            <a:spLocks noGrp="1"/>
          </p:cNvSpPr>
          <p:nvPr>
            <p:ph type="body" idx="4294967295"/>
          </p:nvPr>
        </p:nvSpPr>
        <p:spPr>
          <a:xfrm>
            <a:off x="349250" y="1293813"/>
            <a:ext cx="9172575" cy="5761037"/>
          </a:xfrm>
          <a:prstGeom prst="rect">
            <a:avLst/>
          </a:prstGeom>
          <a:noFill/>
          <a:ln w="9525">
            <a:noFill/>
          </a:ln>
        </p:spPr>
        <p:txBody>
          <a:bodyPr lIns="100012" tIns="49212" rIns="100012" bIns="49212" anchor="t" anchorCtr="0"/>
          <a:p>
            <a:r>
              <a:rPr lang="en-US" altLang="zh-CN" sz="3200" b="1" dirty="0">
                <a:ea typeface="宋体" panose="02010600030101010101" pitchFamily="2" charset="-122"/>
              </a:rPr>
              <a:t>Why16 </a:t>
            </a:r>
            <a:r>
              <a:rPr lang="zh-CN" altLang="en-US" sz="3200" b="1" dirty="0">
                <a:ea typeface="宋体" panose="02010600030101010101" pitchFamily="2" charset="-122"/>
              </a:rPr>
              <a:t>为什么没有完整的图纸管理方法，没有人监督技术图纸的更改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—</a:t>
            </a:r>
            <a:r>
              <a:rPr lang="zh-CN" altLang="en-US" sz="3200" b="1" dirty="0">
                <a:solidFill>
                  <a:srgbClr val="0004EE"/>
                </a:solidFill>
                <a:ea typeface="宋体" panose="02010600030101010101" pitchFamily="2" charset="-122"/>
              </a:rPr>
              <a:t>因为没有人制定制度，也没有人执行监督制度</a:t>
            </a:r>
            <a:endParaRPr lang="zh-CN" altLang="en-US" sz="3200" b="1" dirty="0">
              <a:solidFill>
                <a:srgbClr val="0004EE"/>
              </a:solidFill>
              <a:ea typeface="宋体" panose="02010600030101010101" pitchFamily="2" charset="-122"/>
            </a:endParaRPr>
          </a:p>
          <a:p>
            <a:r>
              <a:rPr lang="en-US" altLang="zh-CN" sz="3200" b="1" dirty="0">
                <a:ea typeface="宋体" panose="02010600030101010101" pitchFamily="2" charset="-122"/>
              </a:rPr>
              <a:t>Why17 </a:t>
            </a:r>
            <a:r>
              <a:rPr lang="zh-CN" altLang="en-US" sz="3200" b="1" dirty="0">
                <a:ea typeface="宋体" panose="02010600030101010101" pitchFamily="2" charset="-122"/>
              </a:rPr>
              <a:t>为什么没有人制定制度，也没有人执行监督制度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—</a:t>
            </a:r>
            <a:r>
              <a:rPr lang="zh-CN" altLang="en-US" sz="3200" b="1" dirty="0">
                <a:solidFill>
                  <a:srgbClr val="0004EE"/>
                </a:solidFill>
                <a:ea typeface="宋体" panose="02010600030101010101" pitchFamily="2" charset="-122"/>
              </a:rPr>
              <a:t>因为技术部负责人经常变换</a:t>
            </a:r>
            <a:endParaRPr lang="zh-CN" altLang="en-US" sz="3200" b="1" dirty="0">
              <a:solidFill>
                <a:srgbClr val="0004EE"/>
              </a:solidFill>
              <a:ea typeface="宋体" panose="02010600030101010101" pitchFamily="2" charset="-122"/>
            </a:endParaRPr>
          </a:p>
          <a:p>
            <a:r>
              <a:rPr lang="en-US" altLang="zh-CN" sz="3200" b="1" dirty="0">
                <a:ea typeface="宋体" panose="02010600030101010101" pitchFamily="2" charset="-122"/>
              </a:rPr>
              <a:t>Why18 </a:t>
            </a:r>
            <a:r>
              <a:rPr lang="zh-CN" altLang="en-US" sz="3200" b="1" dirty="0">
                <a:ea typeface="宋体" panose="02010600030101010101" pitchFamily="2" charset="-122"/>
              </a:rPr>
              <a:t>为什么技术部负责人经常变换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—</a:t>
            </a:r>
            <a:r>
              <a:rPr lang="zh-CN" altLang="en-US" sz="3200" b="1" dirty="0">
                <a:solidFill>
                  <a:srgbClr val="0004EE"/>
                </a:solidFill>
                <a:ea typeface="宋体" panose="02010600030101010101" pitchFamily="2" charset="-122"/>
              </a:rPr>
              <a:t>因为企业留不住人才</a:t>
            </a:r>
            <a:endParaRPr lang="zh-CN" altLang="en-US" sz="3200" b="1" dirty="0">
              <a:solidFill>
                <a:srgbClr val="0004EE"/>
              </a:solidFill>
              <a:ea typeface="宋体" panose="02010600030101010101" pitchFamily="2" charset="-122"/>
            </a:endParaRPr>
          </a:p>
          <a:p>
            <a:r>
              <a:rPr lang="en-US" altLang="zh-CN" sz="3200" b="1" dirty="0">
                <a:ea typeface="宋体" panose="02010600030101010101" pitchFamily="2" charset="-122"/>
              </a:rPr>
              <a:t>Why19 </a:t>
            </a:r>
            <a:r>
              <a:rPr lang="zh-CN" altLang="en-US" sz="3200" b="1" dirty="0">
                <a:ea typeface="宋体" panose="02010600030101010101" pitchFamily="2" charset="-122"/>
              </a:rPr>
              <a:t>企业为什么留不住人才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—</a:t>
            </a:r>
            <a:r>
              <a:rPr lang="zh-CN" altLang="en-US" sz="3200" b="1" dirty="0">
                <a:solidFill>
                  <a:srgbClr val="0004EE"/>
                </a:solidFill>
                <a:ea typeface="宋体" panose="02010600030101010101" pitchFamily="2" charset="-122"/>
              </a:rPr>
              <a:t>因为企业没有很好的管理管理者</a:t>
            </a:r>
            <a:endParaRPr lang="zh-CN" altLang="en-US" sz="3200" b="1" dirty="0">
              <a:solidFill>
                <a:srgbClr val="0004EE"/>
              </a:solidFill>
              <a:ea typeface="宋体" panose="02010600030101010101" pitchFamily="2" charset="-122"/>
            </a:endParaRPr>
          </a:p>
          <a:p>
            <a:r>
              <a:rPr lang="en-US" altLang="zh-CN" sz="3200" b="1" dirty="0">
                <a:ea typeface="宋体" panose="02010600030101010101" pitchFamily="2" charset="-122"/>
              </a:rPr>
              <a:t>Why20 </a:t>
            </a:r>
            <a:r>
              <a:rPr lang="zh-CN" altLang="en-US" sz="3200" b="1" dirty="0">
                <a:ea typeface="宋体" panose="02010600030101010101" pitchFamily="2" charset="-122"/>
              </a:rPr>
              <a:t>为什么没有管理好管理者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—</a:t>
            </a:r>
            <a:r>
              <a:rPr lang="zh-CN" altLang="en-US" sz="3200" b="1" dirty="0">
                <a:solidFill>
                  <a:srgbClr val="0004EE"/>
                </a:solidFill>
                <a:ea typeface="宋体" panose="02010600030101010101" pitchFamily="2" charset="-122"/>
              </a:rPr>
              <a:t>授钱（位）而没授权，家族成员位居要职，各自为政</a:t>
            </a:r>
            <a:endParaRPr lang="zh-CN" altLang="en-US" sz="3200" b="1" dirty="0">
              <a:solidFill>
                <a:srgbClr val="0004EE"/>
              </a:solidFill>
              <a:ea typeface="宋体" panose="02010600030101010101" pitchFamily="2" charset="-122"/>
            </a:endParaRPr>
          </a:p>
          <a:p>
            <a:endParaRPr lang="zh-CN" altLang="en-US" sz="3200" b="1" dirty="0">
              <a:solidFill>
                <a:srgbClr val="0004EE"/>
              </a:solidFill>
              <a:ea typeface="宋体" panose="02010600030101010101" pitchFamily="2" charset="-122"/>
            </a:endParaRPr>
          </a:p>
        </p:txBody>
      </p:sp>
      <p:sp>
        <p:nvSpPr>
          <p:cNvPr id="45058" name="矩形 175107"/>
          <p:cNvSpPr/>
          <p:nvPr/>
        </p:nvSpPr>
        <p:spPr>
          <a:xfrm>
            <a:off x="420688" y="357188"/>
            <a:ext cx="9051925" cy="766762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anchor="t" anchorCtr="0"/>
          <a:p>
            <a:pPr algn="ctr" defTabSz="984250" eaLnBrk="0" hangingPunct="0">
              <a:lnSpc>
                <a:spcPct val="85000"/>
              </a:lnSpc>
              <a:buSzTx/>
            </a:pPr>
            <a:r>
              <a:rPr lang="zh-CN" altLang="en-US" sz="36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车间每天都有扫不完的油</a:t>
            </a:r>
            <a:br>
              <a:rPr lang="zh-CN" altLang="en-US" sz="36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36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0402" name="圆角矩形 230401"/>
          <p:cNvSpPr/>
          <p:nvPr/>
        </p:nvSpPr>
        <p:spPr>
          <a:xfrm>
            <a:off x="0" y="0"/>
            <a:ext cx="10058400" cy="690563"/>
          </a:xfrm>
          <a:prstGeom prst="roundRect">
            <a:avLst>
              <a:gd name="adj" fmla="val 6069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01882" tIns="50941" rIns="101882" bIns="50941" anchor="ctr" anchorCtr="0"/>
          <a:p>
            <a:pPr algn="ctr" defTabSz="1019175" fontAlgn="base"/>
            <a:r>
              <a:rPr lang="ja-JP" altLang="en-US" sz="4500" strike="noStrike" noProof="1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entury" panose="02040604050505020304" pitchFamily="18" charset="0"/>
                <a:ea typeface="DFKai-SB" panose="03000509000000000000" pitchFamily="65" charset="-120"/>
                <a:cs typeface="+mn-cs"/>
              </a:rPr>
              <a:t>“</a:t>
            </a:r>
            <a:r>
              <a:rPr lang="en-US" altLang="zh-TW" sz="4500" strike="noStrike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entury" panose="02040604050505020304" pitchFamily="18" charset="0"/>
                <a:ea typeface="DFKai-SB" panose="03000509000000000000" pitchFamily="65" charset="-120"/>
                <a:cs typeface="+mn-cs"/>
              </a:rPr>
              <a:t>5Why</a:t>
            </a:r>
            <a:r>
              <a:rPr lang="ja-JP" altLang="en-US" sz="4500" strike="noStrike" noProof="1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entury" panose="02040604050505020304" pitchFamily="18" charset="0"/>
                <a:ea typeface="DFKai-SB" panose="03000509000000000000" pitchFamily="65" charset="-120"/>
                <a:cs typeface="+mn-cs"/>
              </a:rPr>
              <a:t>”</a:t>
            </a:r>
            <a:r>
              <a:rPr lang="zh-TW" altLang="en-US" sz="4500" strike="noStrike" noProof="1" dirty="0">
                <a:solidFill>
                  <a:srgbClr val="FF3300"/>
                </a:solidFill>
                <a:latin typeface="Century" panose="02040604050505020304" pitchFamily="18" charset="0"/>
                <a:ea typeface="DFKai-SB" panose="03000509000000000000" pitchFamily="65" charset="-120"/>
                <a:cs typeface="+mn-cs"/>
              </a:rPr>
              <a:t>原因追究例子</a:t>
            </a:r>
            <a:r>
              <a:rPr lang="en-US" altLang="zh-TW" sz="4500" strike="noStrike" noProof="1" dirty="0">
                <a:solidFill>
                  <a:srgbClr val="FF3300"/>
                </a:solidFill>
                <a:latin typeface="Century" panose="02040604050505020304" pitchFamily="18" charset="0"/>
                <a:ea typeface="DFKai-SB" panose="03000509000000000000" pitchFamily="65" charset="-120"/>
                <a:cs typeface="+mn-cs"/>
              </a:rPr>
              <a:t>-</a:t>
            </a:r>
            <a:r>
              <a:rPr lang="en-US" altLang="zh-CN" sz="4500" strike="noStrike" noProof="1" dirty="0">
                <a:solidFill>
                  <a:srgbClr val="FF3300"/>
                </a:solidFill>
                <a:latin typeface="Century" panose="02040604050505020304" pitchFamily="18" charset="0"/>
                <a:ea typeface="DFKai-SB" panose="03000509000000000000" pitchFamily="65" charset="-120"/>
                <a:cs typeface="+mn-cs"/>
              </a:rPr>
              <a:t>1</a:t>
            </a:r>
            <a:endParaRPr lang="en-US" altLang="ja-JP" sz="4500" strike="noStrike" noProof="1">
              <a:solidFill>
                <a:schemeClr val="tx1"/>
              </a:solidFill>
              <a:latin typeface="Century" panose="02040604050505020304" pitchFamily="18" charset="0"/>
              <a:ea typeface="DFKai-SB" panose="03000509000000000000" pitchFamily="65" charset="-120"/>
            </a:endParaRPr>
          </a:p>
        </p:txBody>
      </p:sp>
      <p:sp>
        <p:nvSpPr>
          <p:cNvPr id="230403" name="矩形 230402"/>
          <p:cNvSpPr/>
          <p:nvPr/>
        </p:nvSpPr>
        <p:spPr>
          <a:xfrm>
            <a:off x="0" y="4173538"/>
            <a:ext cx="1384300" cy="1122362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01882" tIns="50941" rIns="101882" bIns="50941" anchor="ctr" anchorCtr="0"/>
          <a:p>
            <a:pPr algn="ctr" defTabSz="1019175"/>
            <a:r>
              <a:rPr lang="zh-TW" altLang="en-US" sz="3100" dirty="0">
                <a:latin typeface="Century" panose="02040604050505020304" pitchFamily="18" charset="0"/>
                <a:ea typeface="DFKai-SB" panose="03000509000000000000" pitchFamily="65" charset="-120"/>
              </a:rPr>
              <a:t>好的</a:t>
            </a:r>
            <a:endParaRPr lang="zh-TW" altLang="en-US" sz="3100" dirty="0">
              <a:latin typeface="Century" panose="02040604050505020304" pitchFamily="18" charset="0"/>
              <a:ea typeface="DFKai-SB" panose="03000509000000000000" pitchFamily="65" charset="-120"/>
            </a:endParaRPr>
          </a:p>
          <a:p>
            <a:pPr algn="ctr" defTabSz="1019175"/>
            <a:r>
              <a:rPr lang="zh-TW" altLang="en-US" sz="3100" dirty="0">
                <a:latin typeface="Century" panose="02040604050505020304" pitchFamily="18" charset="0"/>
                <a:ea typeface="DFKai-SB" panose="03000509000000000000" pitchFamily="65" charset="-120"/>
              </a:rPr>
              <a:t>分析</a:t>
            </a:r>
            <a:endParaRPr lang="zh-TW" altLang="en-US" sz="3100">
              <a:latin typeface="Century" panose="02040604050505020304" pitchFamily="18" charset="0"/>
              <a:ea typeface="DFKai-SB" panose="03000509000000000000" pitchFamily="65" charset="-120"/>
            </a:endParaRPr>
          </a:p>
        </p:txBody>
      </p:sp>
      <p:sp>
        <p:nvSpPr>
          <p:cNvPr id="230404" name="矩形 230403"/>
          <p:cNvSpPr/>
          <p:nvPr/>
        </p:nvSpPr>
        <p:spPr>
          <a:xfrm>
            <a:off x="3146425" y="1498600"/>
            <a:ext cx="1090613" cy="5175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101882" tIns="50941" rIns="101882" bIns="50941" anchor="ctr" anchorCtr="0"/>
          <a:p>
            <a:pPr algn="ctr" defTabSz="1019175"/>
            <a:r>
              <a:rPr lang="en-US" altLang="zh-TW" sz="270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rPr>
              <a:t>Why</a:t>
            </a:r>
            <a:endParaRPr lang="en-US" altLang="zh-TW" sz="2700">
              <a:solidFill>
                <a:schemeClr val="tx1"/>
              </a:solidFill>
              <a:latin typeface="Century" panose="02040604050505020304" pitchFamily="18" charset="0"/>
              <a:ea typeface="DFKai-SB" panose="03000509000000000000" pitchFamily="65" charset="-120"/>
            </a:endParaRPr>
          </a:p>
        </p:txBody>
      </p:sp>
      <p:sp>
        <p:nvSpPr>
          <p:cNvPr id="230405" name="矩形 230404"/>
          <p:cNvSpPr/>
          <p:nvPr/>
        </p:nvSpPr>
        <p:spPr>
          <a:xfrm>
            <a:off x="3300413" y="2373313"/>
            <a:ext cx="1423987" cy="103663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01882" tIns="50941" rIns="101882" bIns="50941" anchor="ctr" anchorCtr="0"/>
          <a:p>
            <a:pPr algn="ctr" defTabSz="1019175"/>
            <a:r>
              <a:rPr lang="zh-TW" altLang="zh-TW" sz="270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rPr>
              <a:t>螺栓</a:t>
            </a:r>
            <a:endParaRPr lang="zh-TW" altLang="en-US" sz="2700" dirty="0">
              <a:solidFill>
                <a:schemeClr val="tx1"/>
              </a:solidFill>
              <a:latin typeface="Century" panose="02040604050505020304" pitchFamily="18" charset="0"/>
              <a:ea typeface="DFKai-SB" panose="03000509000000000000" pitchFamily="65" charset="-120"/>
            </a:endParaRPr>
          </a:p>
          <a:p>
            <a:pPr algn="ctr" defTabSz="1019175"/>
            <a:r>
              <a:rPr lang="zh-TW" altLang="en-US" sz="270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rPr>
              <a:t>松</a:t>
            </a:r>
            <a:r>
              <a:rPr lang="zh-TW" altLang="zh-TW" sz="270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rPr>
              <a:t>了</a:t>
            </a:r>
            <a:endParaRPr lang="zh-TW" altLang="en-US" sz="2700" b="0">
              <a:solidFill>
                <a:schemeClr val="tx1"/>
              </a:solidFill>
              <a:latin typeface="Century" panose="02040604050505020304" pitchFamily="18" charset="0"/>
              <a:ea typeface="DFKai-SB" panose="03000509000000000000" pitchFamily="65" charset="-120"/>
            </a:endParaRPr>
          </a:p>
        </p:txBody>
      </p:sp>
      <p:sp>
        <p:nvSpPr>
          <p:cNvPr id="230406" name="矩形 230405"/>
          <p:cNvSpPr/>
          <p:nvPr/>
        </p:nvSpPr>
        <p:spPr>
          <a:xfrm>
            <a:off x="8428038" y="4867275"/>
            <a:ext cx="1592262" cy="1466850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01882" tIns="50941" rIns="101882" bIns="50941" anchor="ctr" anchorCtr="0"/>
          <a:p>
            <a:pPr algn="ctr" defTabSz="1019175"/>
            <a:r>
              <a:rPr lang="zh-TW" altLang="zh-TW" sz="2500" dirty="0">
                <a:latin typeface="Century" panose="02040604050505020304" pitchFamily="18" charset="0"/>
                <a:ea typeface="DFKai-SB" panose="03000509000000000000" pitchFamily="65" charset="-120"/>
              </a:rPr>
              <a:t>螺栓的</a:t>
            </a:r>
            <a:endParaRPr lang="zh-TW" altLang="zh-TW" sz="2500" dirty="0">
              <a:latin typeface="Century" panose="02040604050505020304" pitchFamily="18" charset="0"/>
              <a:ea typeface="DFKai-SB" panose="03000509000000000000" pitchFamily="65" charset="-120"/>
            </a:endParaRPr>
          </a:p>
          <a:p>
            <a:pPr algn="ctr" defTabSz="1019175"/>
            <a:r>
              <a:rPr lang="zh-TW" altLang="zh-TW" sz="2500" dirty="0">
                <a:latin typeface="Century" panose="02040604050505020304" pitchFamily="18" charset="0"/>
                <a:ea typeface="DFKai-SB" panose="03000509000000000000" pitchFamily="65" charset="-120"/>
              </a:rPr>
              <a:t>直徑變更</a:t>
            </a:r>
            <a:endParaRPr lang="zh-TW" altLang="en-US" sz="2500" b="0">
              <a:latin typeface="Century" panose="02040604050505020304" pitchFamily="18" charset="0"/>
              <a:ea typeface="DFKai-SB" panose="03000509000000000000" pitchFamily="65" charset="-120"/>
            </a:endParaRPr>
          </a:p>
          <a:p>
            <a:pPr algn="ctr" defTabSz="1019175"/>
            <a:r>
              <a:rPr lang="en-US" altLang="zh-TW" sz="2500">
                <a:latin typeface="Century" panose="02040604050505020304" pitchFamily="18" charset="0"/>
                <a:ea typeface="DFKai-SB" panose="03000509000000000000" pitchFamily="65" charset="-120"/>
              </a:rPr>
              <a:t>M8-&gt;M12</a:t>
            </a:r>
            <a:endParaRPr lang="en-US" altLang="zh-TW" sz="2500" b="0">
              <a:latin typeface="Century" panose="02040604050505020304" pitchFamily="18" charset="0"/>
              <a:ea typeface="DFKai-SB" panose="03000509000000000000" pitchFamily="65" charset="-120"/>
            </a:endParaRPr>
          </a:p>
        </p:txBody>
      </p:sp>
      <p:grpSp>
        <p:nvGrpSpPr>
          <p:cNvPr id="230407" name="组合 230406"/>
          <p:cNvGrpSpPr/>
          <p:nvPr/>
        </p:nvGrpSpPr>
        <p:grpSpPr>
          <a:xfrm>
            <a:off x="4741863" y="1498600"/>
            <a:ext cx="3433762" cy="1450975"/>
            <a:chOff x="2352" y="816"/>
            <a:chExt cx="2112" cy="816"/>
          </a:xfrm>
        </p:grpSpPr>
        <p:sp>
          <p:nvSpPr>
            <p:cNvPr id="46087" name="矩形 230407"/>
            <p:cNvSpPr/>
            <p:nvPr/>
          </p:nvSpPr>
          <p:spPr>
            <a:xfrm>
              <a:off x="2592" y="816"/>
              <a:ext cx="624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101882" tIns="50941" rIns="101882" bIns="50941" anchor="ctr" anchorCtr="0"/>
            <a:p>
              <a:pPr algn="ctr" defTabSz="1019175"/>
              <a:r>
                <a:rPr lang="en-US" altLang="zh-TW" sz="270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Why</a:t>
              </a:r>
              <a:endParaRPr lang="en-US" altLang="zh-TW" sz="270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46088" name="矩形 230408"/>
            <p:cNvSpPr/>
            <p:nvPr/>
          </p:nvSpPr>
          <p:spPr>
            <a:xfrm>
              <a:off x="3600" y="816"/>
              <a:ext cx="624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101882" tIns="50941" rIns="101882" bIns="50941" anchor="ctr" anchorCtr="0"/>
            <a:p>
              <a:pPr algn="ctr" defTabSz="1019175"/>
              <a:r>
                <a:rPr lang="en-US" altLang="zh-TW" sz="270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Why</a:t>
              </a:r>
              <a:endParaRPr lang="en-US" altLang="zh-TW" sz="270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46089" name="直接连接符 230409"/>
            <p:cNvSpPr/>
            <p:nvPr/>
          </p:nvSpPr>
          <p:spPr>
            <a:xfrm>
              <a:off x="2352" y="1632"/>
              <a:ext cx="2112" cy="0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230411" name="组合 230410"/>
          <p:cNvGrpSpPr/>
          <p:nvPr/>
        </p:nvGrpSpPr>
        <p:grpSpPr>
          <a:xfrm>
            <a:off x="6499225" y="4867275"/>
            <a:ext cx="1928813" cy="1466850"/>
            <a:chOff x="3504" y="2688"/>
            <a:chExt cx="1104" cy="816"/>
          </a:xfrm>
        </p:grpSpPr>
        <p:sp>
          <p:nvSpPr>
            <p:cNvPr id="46091" name="矩形 230411"/>
            <p:cNvSpPr/>
            <p:nvPr/>
          </p:nvSpPr>
          <p:spPr>
            <a:xfrm>
              <a:off x="3504" y="2688"/>
              <a:ext cx="768" cy="816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algn="ctr" defTabSz="1019175"/>
              <a:r>
                <a:rPr lang="zh-TW" altLang="zh-TW" sz="2500" dirty="0">
                  <a:solidFill>
                    <a:srgbClr val="FF3300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螺栓的</a:t>
              </a:r>
              <a:endParaRPr lang="zh-TW" altLang="zh-TW" sz="2500" dirty="0">
                <a:solidFill>
                  <a:srgbClr val="FF3300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  <a:p>
              <a:pPr algn="ctr" defTabSz="1019175"/>
              <a:r>
                <a:rPr lang="zh-TW" altLang="zh-TW" sz="2500" dirty="0">
                  <a:solidFill>
                    <a:srgbClr val="FF3300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直徑太小</a:t>
              </a:r>
              <a:endParaRPr lang="zh-TW" altLang="en-US" sz="2500" b="0">
                <a:solidFill>
                  <a:srgbClr val="FF3300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46092" name="直接连接符 230412"/>
            <p:cNvSpPr/>
            <p:nvPr/>
          </p:nvSpPr>
          <p:spPr>
            <a:xfrm>
              <a:off x="4272" y="3120"/>
              <a:ext cx="336" cy="0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230414" name="组合 230413"/>
          <p:cNvGrpSpPr/>
          <p:nvPr/>
        </p:nvGrpSpPr>
        <p:grpSpPr>
          <a:xfrm>
            <a:off x="3062288" y="4867275"/>
            <a:ext cx="1760537" cy="1466850"/>
            <a:chOff x="1536" y="2688"/>
            <a:chExt cx="1008" cy="816"/>
          </a:xfrm>
        </p:grpSpPr>
        <p:sp>
          <p:nvSpPr>
            <p:cNvPr id="46094" name="矩形 230414"/>
            <p:cNvSpPr/>
            <p:nvPr/>
          </p:nvSpPr>
          <p:spPr>
            <a:xfrm>
              <a:off x="1536" y="2688"/>
              <a:ext cx="768" cy="81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algn="ctr" defTabSz="1019175"/>
              <a:r>
                <a:rPr lang="zh-TW" altLang="zh-TW" sz="270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螺栓</a:t>
              </a:r>
              <a:endParaRPr lang="zh-TW" altLang="en-US" sz="270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  <a:p>
              <a:pPr algn="ctr" defTabSz="1019175"/>
              <a:r>
                <a:rPr lang="zh-TW" altLang="en-US" sz="270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松</a:t>
              </a:r>
              <a:r>
                <a:rPr lang="zh-TW" altLang="zh-TW" sz="270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了</a:t>
              </a:r>
              <a:endParaRPr lang="zh-TW" altLang="en-US" sz="2700" b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46095" name="直接连接符 230415"/>
            <p:cNvSpPr/>
            <p:nvPr/>
          </p:nvSpPr>
          <p:spPr>
            <a:xfrm>
              <a:off x="2304" y="3120"/>
              <a:ext cx="24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230417" name="组合 230416"/>
          <p:cNvGrpSpPr/>
          <p:nvPr/>
        </p:nvGrpSpPr>
        <p:grpSpPr>
          <a:xfrm>
            <a:off x="4822825" y="4867275"/>
            <a:ext cx="1676400" cy="1466850"/>
            <a:chOff x="2544" y="2688"/>
            <a:chExt cx="960" cy="816"/>
          </a:xfrm>
        </p:grpSpPr>
        <p:sp>
          <p:nvSpPr>
            <p:cNvPr id="46097" name="矩形 230417"/>
            <p:cNvSpPr/>
            <p:nvPr/>
          </p:nvSpPr>
          <p:spPr>
            <a:xfrm>
              <a:off x="2544" y="2688"/>
              <a:ext cx="768" cy="81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algn="ctr" defTabSz="1019175"/>
              <a:r>
                <a:rPr lang="zh-TW" altLang="zh-TW" sz="2800" dirty="0">
                  <a:latin typeface="MS PGothic" panose="020B0600070205080204" pitchFamily="34" charset="-128"/>
                </a:rPr>
                <a:t>系紧</a:t>
              </a:r>
              <a:r>
                <a:rPr lang="zh-TW" altLang="zh-TW" sz="2800" dirty="0">
                  <a:latin typeface="Century" panose="02040604050505020304" pitchFamily="18" charset="0"/>
                </a:rPr>
                <a:t>扭</a:t>
              </a:r>
              <a:endParaRPr lang="zh-TW" altLang="zh-TW" sz="2800" dirty="0">
                <a:latin typeface="Century" panose="02040604050505020304" pitchFamily="18" charset="0"/>
              </a:endParaRPr>
            </a:p>
            <a:p>
              <a:pPr algn="ctr" defTabSz="1019175"/>
              <a:r>
                <a:rPr lang="zh-TW" altLang="zh-TW" sz="2800" dirty="0">
                  <a:latin typeface="Century" panose="02040604050505020304" pitchFamily="18" charset="0"/>
                </a:rPr>
                <a:t>力太少</a:t>
              </a:r>
              <a:endParaRPr lang="zh-TW" altLang="en-US" sz="2800">
                <a:latin typeface="Century" panose="02040604050505020304" pitchFamily="18" charset="0"/>
              </a:endParaRPr>
            </a:p>
          </p:txBody>
        </p:sp>
        <p:sp>
          <p:nvSpPr>
            <p:cNvPr id="46098" name="直接连接符 230418"/>
            <p:cNvSpPr/>
            <p:nvPr/>
          </p:nvSpPr>
          <p:spPr>
            <a:xfrm>
              <a:off x="3312" y="3120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230420" name="组合 230419"/>
          <p:cNvGrpSpPr/>
          <p:nvPr/>
        </p:nvGrpSpPr>
        <p:grpSpPr>
          <a:xfrm>
            <a:off x="8259763" y="1468438"/>
            <a:ext cx="1592262" cy="2016125"/>
            <a:chOff x="4512" y="799"/>
            <a:chExt cx="912" cy="1121"/>
          </a:xfrm>
        </p:grpSpPr>
        <p:sp>
          <p:nvSpPr>
            <p:cNvPr id="46100" name="矩形 230420"/>
            <p:cNvSpPr/>
            <p:nvPr/>
          </p:nvSpPr>
          <p:spPr>
            <a:xfrm>
              <a:off x="4512" y="1344"/>
              <a:ext cx="912" cy="576"/>
            </a:xfrm>
            <a:prstGeom prst="rect">
              <a:avLst/>
            </a:prstGeom>
            <a:solidFill>
              <a:srgbClr val="FF66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algn="ctr" defTabSz="1019175"/>
              <a:r>
                <a:rPr lang="zh-TW" altLang="zh-TW" sz="270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加強</a:t>
              </a:r>
              <a:r>
                <a:rPr lang="zh-TW" altLang="zh-TW" sz="2800" dirty="0">
                  <a:solidFill>
                    <a:schemeClr val="tx1"/>
                  </a:solidFill>
                  <a:latin typeface="MS PGothic" panose="020B0600070205080204" pitchFamily="34" charset="-128"/>
                  <a:ea typeface="PMingLiU" panose="02020500000000000000" pitchFamily="18" charset="-120"/>
                </a:rPr>
                <a:t>系紧</a:t>
              </a:r>
              <a:endParaRPr lang="zh-TW" altLang="zh-TW" sz="280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  <a:p>
              <a:pPr algn="ctr" defTabSz="1019175"/>
              <a:r>
                <a:rPr lang="zh-TW" altLang="zh-TW" sz="270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螺栓</a:t>
              </a:r>
              <a:endParaRPr lang="zh-TW" altLang="en-US" sz="270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46101" name="矩形 230421"/>
            <p:cNvSpPr/>
            <p:nvPr/>
          </p:nvSpPr>
          <p:spPr>
            <a:xfrm>
              <a:off x="4604" y="799"/>
              <a:ext cx="624" cy="288"/>
            </a:xfrm>
            <a:prstGeom prst="rect">
              <a:avLst/>
            </a:prstGeom>
            <a:solidFill>
              <a:srgbClr val="FF00FF"/>
            </a:solidFill>
            <a:ln w="9525">
              <a:noFill/>
            </a:ln>
          </p:spPr>
          <p:txBody>
            <a:bodyPr wrap="none" lIns="101882" tIns="50941" rIns="101882" bIns="50941" anchor="ctr" anchorCtr="0"/>
            <a:p>
              <a:pPr algn="ctr" defTabSz="1019175"/>
              <a:r>
                <a:rPr lang="zh-TW" altLang="en-US" sz="270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對策</a:t>
              </a:r>
              <a:endParaRPr lang="zh-TW" altLang="en-US" sz="270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</p:grpSp>
      <p:sp>
        <p:nvSpPr>
          <p:cNvPr id="230423" name="矩形 230422"/>
          <p:cNvSpPr/>
          <p:nvPr/>
        </p:nvSpPr>
        <p:spPr>
          <a:xfrm>
            <a:off x="80963" y="1682750"/>
            <a:ext cx="1384300" cy="1122363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01882" tIns="50941" rIns="101882" bIns="50941" anchor="ctr" anchorCtr="0"/>
          <a:p>
            <a:pPr algn="ctr" defTabSz="1019175"/>
            <a:r>
              <a:rPr lang="zh-TW" altLang="en-US" sz="3100" dirty="0">
                <a:latin typeface="Century" panose="02040604050505020304" pitchFamily="18" charset="0"/>
                <a:ea typeface="DFKai-SB" panose="03000509000000000000" pitchFamily="65" charset="-120"/>
              </a:rPr>
              <a:t>不好的</a:t>
            </a:r>
            <a:endParaRPr lang="zh-TW" altLang="en-US" sz="3100" dirty="0">
              <a:latin typeface="Century" panose="02040604050505020304" pitchFamily="18" charset="0"/>
              <a:ea typeface="DFKai-SB" panose="03000509000000000000" pitchFamily="65" charset="-120"/>
            </a:endParaRPr>
          </a:p>
          <a:p>
            <a:pPr algn="ctr" defTabSz="1019175"/>
            <a:r>
              <a:rPr lang="zh-TW" altLang="en-US" sz="3100" dirty="0">
                <a:latin typeface="Century" panose="02040604050505020304" pitchFamily="18" charset="0"/>
                <a:ea typeface="DFKai-SB" panose="03000509000000000000" pitchFamily="65" charset="-120"/>
              </a:rPr>
              <a:t>  分析</a:t>
            </a:r>
            <a:endParaRPr lang="zh-TW" altLang="en-US" sz="3100">
              <a:latin typeface="Century" panose="02040604050505020304" pitchFamily="18" charset="0"/>
              <a:ea typeface="DFKai-SB" panose="03000509000000000000" pitchFamily="65" charset="-120"/>
            </a:endParaRPr>
          </a:p>
        </p:txBody>
      </p:sp>
      <p:grpSp>
        <p:nvGrpSpPr>
          <p:cNvPr id="230424" name="组合 230423"/>
          <p:cNvGrpSpPr/>
          <p:nvPr/>
        </p:nvGrpSpPr>
        <p:grpSpPr>
          <a:xfrm>
            <a:off x="1601788" y="1498600"/>
            <a:ext cx="1698625" cy="1811338"/>
            <a:chOff x="699" y="816"/>
            <a:chExt cx="775" cy="1008"/>
          </a:xfrm>
        </p:grpSpPr>
        <p:sp>
          <p:nvSpPr>
            <p:cNvPr id="46104" name="矩形 230424"/>
            <p:cNvSpPr/>
            <p:nvPr/>
          </p:nvSpPr>
          <p:spPr>
            <a:xfrm>
              <a:off x="720" y="816"/>
              <a:ext cx="624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101882" tIns="50941" rIns="101882" bIns="50941" anchor="ctr" anchorCtr="0"/>
            <a:p>
              <a:pPr algn="ctr" defTabSz="1019175"/>
              <a:r>
                <a:rPr lang="zh-TW" altLang="en-US" sz="270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現象</a:t>
              </a:r>
              <a:endParaRPr lang="zh-TW" altLang="en-US" sz="270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46105" name="圆角矩形 230425"/>
            <p:cNvSpPr/>
            <p:nvPr/>
          </p:nvSpPr>
          <p:spPr>
            <a:xfrm>
              <a:off x="699" y="1344"/>
              <a:ext cx="639" cy="480"/>
            </a:xfrm>
            <a:prstGeom prst="roundRect">
              <a:avLst>
                <a:gd name="adj" fmla="val 5208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algn="ctr" defTabSz="1019175" fontAlgn="ctr"/>
              <a:r>
                <a:rPr lang="zh-CN" altLang="en-US" sz="270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设备盖</a:t>
              </a:r>
              <a:r>
                <a:rPr lang="zh-TW" altLang="en-US" sz="270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子</a:t>
              </a:r>
              <a:endParaRPr lang="zh-TW" altLang="en-US" sz="270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  <a:p>
              <a:pPr algn="ctr" defTabSz="1019175" fontAlgn="ctr"/>
              <a:r>
                <a:rPr lang="zh-TW" altLang="en-US" sz="270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落掉了</a:t>
              </a:r>
              <a:endParaRPr lang="zh-TW" altLang="en-US" sz="270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46106" name="直接连接符 230426"/>
            <p:cNvSpPr/>
            <p:nvPr/>
          </p:nvSpPr>
          <p:spPr>
            <a:xfrm>
              <a:off x="1330" y="1584"/>
              <a:ext cx="14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230428" name="组合 230427"/>
          <p:cNvGrpSpPr/>
          <p:nvPr/>
        </p:nvGrpSpPr>
        <p:grpSpPr>
          <a:xfrm>
            <a:off x="1428750" y="5181600"/>
            <a:ext cx="1778000" cy="863600"/>
            <a:chOff x="703" y="2859"/>
            <a:chExt cx="833" cy="480"/>
          </a:xfrm>
        </p:grpSpPr>
        <p:sp>
          <p:nvSpPr>
            <p:cNvPr id="46108" name="直接连接符 230428"/>
            <p:cNvSpPr/>
            <p:nvPr/>
          </p:nvSpPr>
          <p:spPr>
            <a:xfrm>
              <a:off x="1392" y="3120"/>
              <a:ext cx="14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46109" name="圆角矩形 230429"/>
            <p:cNvSpPr/>
            <p:nvPr/>
          </p:nvSpPr>
          <p:spPr>
            <a:xfrm>
              <a:off x="703" y="2859"/>
              <a:ext cx="639" cy="480"/>
            </a:xfrm>
            <a:prstGeom prst="roundRect">
              <a:avLst>
                <a:gd name="adj" fmla="val 5208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algn="ctr" defTabSz="1019175"/>
              <a:r>
                <a:rPr lang="zh-CN" altLang="en-US" sz="2400" dirty="0">
                  <a:solidFill>
                    <a:schemeClr val="tx1"/>
                  </a:solidFill>
                  <a:latin typeface="MS PGothic" panose="020B0600070205080204" pitchFamily="34" charset="-128"/>
                </a:rPr>
                <a:t>设备盖</a:t>
              </a:r>
              <a:r>
                <a:rPr lang="zh-TW" altLang="en-US" sz="2400" dirty="0">
                  <a:solidFill>
                    <a:schemeClr val="tx1"/>
                  </a:solidFill>
                  <a:latin typeface="MS PGothic" panose="020B0600070205080204" pitchFamily="34" charset="-128"/>
                </a:rPr>
                <a:t>子</a:t>
              </a:r>
              <a:endParaRPr lang="zh-TW" altLang="en-US" sz="2400" dirty="0">
                <a:solidFill>
                  <a:schemeClr val="tx1"/>
                </a:solidFill>
                <a:latin typeface="MS PGothic" panose="020B0600070205080204" pitchFamily="34" charset="-128"/>
              </a:endParaRPr>
            </a:p>
            <a:p>
              <a:pPr algn="ctr" defTabSz="1019175"/>
              <a:r>
                <a:rPr lang="zh-TW" altLang="en-US" sz="2400" dirty="0">
                  <a:solidFill>
                    <a:schemeClr val="tx1"/>
                  </a:solidFill>
                  <a:latin typeface="MS PGothic" panose="020B0600070205080204" pitchFamily="34" charset="-128"/>
                </a:rPr>
                <a:t>落掉了</a:t>
              </a:r>
              <a:endParaRPr lang="zh-TW" altLang="en-US" sz="2400" dirty="0">
                <a:solidFill>
                  <a:schemeClr val="tx1"/>
                </a:solidFill>
                <a:latin typeface="MS PGothic" panose="020B0600070205080204" pitchFamily="34" charset="-128"/>
              </a:endParaRPr>
            </a:p>
            <a:p>
              <a:pPr algn="ctr" defTabSz="1019175" fontAlgn="ctr"/>
              <a:endParaRPr lang="zh-TW" altLang="en-US" sz="240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</p:grpSp>
      <p:sp>
        <p:nvSpPr>
          <p:cNvPr id="230431" name="矩形 230430"/>
          <p:cNvSpPr/>
          <p:nvPr/>
        </p:nvSpPr>
        <p:spPr>
          <a:xfrm>
            <a:off x="5726113" y="1838325"/>
            <a:ext cx="903287" cy="1831975"/>
          </a:xfrm>
          <a:prstGeom prst="rect">
            <a:avLst/>
          </a:prstGeom>
          <a:noFill/>
          <a:ln w="9525">
            <a:noFill/>
          </a:ln>
        </p:spPr>
        <p:txBody>
          <a:bodyPr wrap="none" lIns="101882" tIns="50941" rIns="101882" bIns="50941" anchor="t" anchorCtr="0">
            <a:spAutoFit/>
          </a:bodyPr>
          <a:p>
            <a:pPr defTabSz="1019175" fontAlgn="ctr"/>
            <a:r>
              <a:rPr lang="en-US" altLang="zh-TW" sz="11100">
                <a:solidFill>
                  <a:srgbClr val="FF3300"/>
                </a:solidFill>
                <a:latin typeface="Century" panose="02040604050505020304" pitchFamily="18" charset="0"/>
                <a:ea typeface="DFKai-SB" panose="03000509000000000000" pitchFamily="65" charset="-120"/>
              </a:rPr>
              <a:t>×</a:t>
            </a:r>
            <a:endParaRPr lang="en-US" altLang="zh-TW" sz="11100">
              <a:solidFill>
                <a:srgbClr val="FF3300"/>
              </a:solidFill>
              <a:latin typeface="Century" panose="02040604050505020304" pitchFamily="18" charset="0"/>
              <a:ea typeface="DFKai-SB" panose="03000509000000000000" pitchFamily="65" charset="-12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0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0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0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0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2" grpId="0" animBg="1"/>
      <p:bldP spid="230403" grpId="0" animBg="1"/>
      <p:bldP spid="230404" grpId="0" animBg="1"/>
      <p:bldP spid="230405" grpId="0" animBg="1"/>
      <p:bldP spid="230406" grpId="0" animBg="1"/>
      <p:bldP spid="230423" grpId="0" animBg="1"/>
      <p:bldP spid="2304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34498" name="组合 234497"/>
          <p:cNvGrpSpPr/>
          <p:nvPr/>
        </p:nvGrpSpPr>
        <p:grpSpPr>
          <a:xfrm>
            <a:off x="754063" y="3886200"/>
            <a:ext cx="9304337" cy="3195638"/>
            <a:chOff x="432" y="2160"/>
            <a:chExt cx="5328" cy="1776"/>
          </a:xfrm>
        </p:grpSpPr>
        <p:sp>
          <p:nvSpPr>
            <p:cNvPr id="47106" name="圆角矩形 234498"/>
            <p:cNvSpPr/>
            <p:nvPr/>
          </p:nvSpPr>
          <p:spPr>
            <a:xfrm>
              <a:off x="432" y="2448"/>
              <a:ext cx="5328" cy="148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>
                <a:latin typeface="MS PGothic" panose="020B0600070205080204" pitchFamily="34" charset="-128"/>
              </a:endParaRPr>
            </a:p>
          </p:txBody>
        </p:sp>
        <p:sp>
          <p:nvSpPr>
            <p:cNvPr id="47107" name="矩形 234499"/>
            <p:cNvSpPr/>
            <p:nvPr/>
          </p:nvSpPr>
          <p:spPr>
            <a:xfrm>
              <a:off x="672" y="2688"/>
              <a:ext cx="816" cy="432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algn="ctr" defTabSz="1019175"/>
              <a:r>
                <a:rPr lang="zh-TW" altLang="zh-TW" sz="2200" dirty="0">
                  <a:latin typeface="Century" panose="02040604050505020304" pitchFamily="18" charset="0"/>
                  <a:ea typeface="DFKai-SB" panose="03000509000000000000" pitchFamily="65" charset="-120"/>
                </a:rPr>
                <a:t>沒有清掃</a:t>
              </a:r>
              <a:endParaRPr lang="zh-TW" altLang="en-US" sz="2200"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47108" name="下箭头 234500"/>
            <p:cNvSpPr/>
            <p:nvPr/>
          </p:nvSpPr>
          <p:spPr>
            <a:xfrm>
              <a:off x="3072" y="2160"/>
              <a:ext cx="1152" cy="19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>
                <a:latin typeface="MS PGothic" panose="020B0600070205080204" pitchFamily="34" charset="-128"/>
              </a:endParaRPr>
            </a:p>
          </p:txBody>
        </p:sp>
      </p:grpSp>
      <p:grpSp>
        <p:nvGrpSpPr>
          <p:cNvPr id="234502" name="组合 234501"/>
          <p:cNvGrpSpPr/>
          <p:nvPr/>
        </p:nvGrpSpPr>
        <p:grpSpPr>
          <a:xfrm>
            <a:off x="250825" y="1468438"/>
            <a:ext cx="9472613" cy="2503487"/>
            <a:chOff x="144" y="816"/>
            <a:chExt cx="5424" cy="1392"/>
          </a:xfrm>
        </p:grpSpPr>
        <p:sp>
          <p:nvSpPr>
            <p:cNvPr id="47110" name="圆角矩形 234502"/>
            <p:cNvSpPr/>
            <p:nvPr/>
          </p:nvSpPr>
          <p:spPr>
            <a:xfrm>
              <a:off x="2880" y="1104"/>
              <a:ext cx="2688" cy="72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>
                <a:latin typeface="MS PGothic" panose="020B0600070205080204" pitchFamily="34" charset="-128"/>
              </a:endParaRPr>
            </a:p>
          </p:txBody>
        </p:sp>
        <p:sp>
          <p:nvSpPr>
            <p:cNvPr id="47111" name="矩形 234503"/>
            <p:cNvSpPr/>
            <p:nvPr/>
          </p:nvSpPr>
          <p:spPr>
            <a:xfrm>
              <a:off x="192" y="816"/>
              <a:ext cx="624" cy="288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wrap="none" lIns="101882" tIns="50941" rIns="101882" bIns="50941" anchor="ctr" anchorCtr="0"/>
            <a:p>
              <a:pPr algn="ctr" defTabSz="1019175"/>
              <a:r>
                <a:rPr lang="zh-TW" altLang="en-US" sz="220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現象</a:t>
              </a:r>
              <a:endParaRPr lang="zh-TW" altLang="en-US" sz="220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47112" name="矩形 234504"/>
            <p:cNvSpPr/>
            <p:nvPr/>
          </p:nvSpPr>
          <p:spPr>
            <a:xfrm>
              <a:off x="1104" y="816"/>
              <a:ext cx="624" cy="288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wrap="none" lIns="101882" tIns="50941" rIns="101882" bIns="50941" anchor="ctr" anchorCtr="0"/>
            <a:p>
              <a:pPr algn="ctr" defTabSz="1019175"/>
              <a:r>
                <a:rPr lang="en-US" altLang="zh-TW" sz="220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Why1</a:t>
              </a:r>
              <a:endParaRPr lang="en-US" altLang="zh-TW" sz="220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47113" name="矩形 234505"/>
            <p:cNvSpPr/>
            <p:nvPr/>
          </p:nvSpPr>
          <p:spPr>
            <a:xfrm>
              <a:off x="2016" y="816"/>
              <a:ext cx="624" cy="288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wrap="none" lIns="101882" tIns="50941" rIns="101882" bIns="50941" anchor="ctr" anchorCtr="0"/>
            <a:p>
              <a:pPr algn="ctr" defTabSz="1019175"/>
              <a:r>
                <a:rPr lang="en-US" altLang="zh-TW" sz="220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Why2</a:t>
              </a:r>
              <a:endParaRPr lang="en-US" altLang="zh-TW" sz="220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47114" name="矩形 234506"/>
            <p:cNvSpPr/>
            <p:nvPr/>
          </p:nvSpPr>
          <p:spPr>
            <a:xfrm>
              <a:off x="3072" y="816"/>
              <a:ext cx="624" cy="288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wrap="none" lIns="101882" tIns="50941" rIns="101882" bIns="50941" anchor="ctr" anchorCtr="0"/>
            <a:p>
              <a:pPr algn="ctr" defTabSz="1019175"/>
              <a:r>
                <a:rPr lang="en-US" altLang="zh-TW" sz="220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Why3</a:t>
              </a:r>
              <a:endParaRPr lang="en-US" altLang="zh-TW" sz="220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47115" name="矩形 234507"/>
            <p:cNvSpPr/>
            <p:nvPr/>
          </p:nvSpPr>
          <p:spPr>
            <a:xfrm>
              <a:off x="1008" y="1248"/>
              <a:ext cx="816" cy="432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algn="ctr" defTabSz="1019175"/>
              <a:endParaRPr lang="zh-CN" altLang="en-US" sz="2200" dirty="0"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47116" name="圆角矩形 234508"/>
            <p:cNvSpPr/>
            <p:nvPr/>
          </p:nvSpPr>
          <p:spPr>
            <a:xfrm>
              <a:off x="144" y="1248"/>
              <a:ext cx="624" cy="480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381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anchor="t" anchorCtr="0"/>
            <a:p>
              <a:endParaRPr lang="zh-CN" altLang="en-US">
                <a:latin typeface="MS PGothic" panose="020B0600070205080204" pitchFamily="34" charset="-128"/>
              </a:endParaRPr>
            </a:p>
          </p:txBody>
        </p:sp>
        <p:sp>
          <p:nvSpPr>
            <p:cNvPr id="47117" name="矩形 234509"/>
            <p:cNvSpPr/>
            <p:nvPr/>
          </p:nvSpPr>
          <p:spPr>
            <a:xfrm>
              <a:off x="1968" y="1248"/>
              <a:ext cx="816" cy="432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algn="ctr" defTabSz="1019175"/>
              <a:endParaRPr lang="zh-CN" altLang="en-US" sz="2200" dirty="0"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47118" name="矩形 234510"/>
            <p:cNvSpPr/>
            <p:nvPr/>
          </p:nvSpPr>
          <p:spPr>
            <a:xfrm>
              <a:off x="1968" y="1776"/>
              <a:ext cx="816" cy="432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algn="ctr" defTabSz="1019175"/>
              <a:endParaRPr lang="zh-CN" altLang="en-US" sz="2200" dirty="0"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47119" name="矩形 234511"/>
            <p:cNvSpPr/>
            <p:nvPr/>
          </p:nvSpPr>
          <p:spPr>
            <a:xfrm>
              <a:off x="2976" y="1248"/>
              <a:ext cx="816" cy="432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algn="ctr" defTabSz="1019175"/>
              <a:r>
                <a:rPr lang="zh-TW" altLang="zh-TW" sz="2200" dirty="0">
                  <a:latin typeface="Century" panose="02040604050505020304" pitchFamily="18" charset="0"/>
                  <a:ea typeface="DFKai-SB" panose="03000509000000000000" pitchFamily="65" charset="-120"/>
                </a:rPr>
                <a:t>沒有清掃</a:t>
              </a:r>
              <a:endParaRPr lang="zh-TW" altLang="en-US" sz="2200"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47120" name="右箭头 234512"/>
            <p:cNvSpPr/>
            <p:nvPr/>
          </p:nvSpPr>
          <p:spPr>
            <a:xfrm>
              <a:off x="3888" y="1392"/>
              <a:ext cx="384" cy="19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>
                <a:latin typeface="MS PGothic" panose="020B0600070205080204" pitchFamily="34" charset="-128"/>
              </a:endParaRPr>
            </a:p>
          </p:txBody>
        </p:sp>
        <p:sp>
          <p:nvSpPr>
            <p:cNvPr id="47121" name="直接连接符 234513"/>
            <p:cNvSpPr/>
            <p:nvPr/>
          </p:nvSpPr>
          <p:spPr>
            <a:xfrm>
              <a:off x="768" y="1488"/>
              <a:ext cx="24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47122" name="直接连接符 234514"/>
            <p:cNvSpPr/>
            <p:nvPr/>
          </p:nvSpPr>
          <p:spPr>
            <a:xfrm>
              <a:off x="1824" y="1488"/>
              <a:ext cx="14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47123" name="直接连接符 234515"/>
            <p:cNvSpPr/>
            <p:nvPr/>
          </p:nvSpPr>
          <p:spPr>
            <a:xfrm>
              <a:off x="2784" y="1488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47124" name="直接连接符 234516"/>
            <p:cNvSpPr/>
            <p:nvPr/>
          </p:nvSpPr>
          <p:spPr>
            <a:xfrm>
              <a:off x="1872" y="1488"/>
              <a:ext cx="0" cy="48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7125" name="直接连接符 234517"/>
            <p:cNvSpPr/>
            <p:nvPr/>
          </p:nvSpPr>
          <p:spPr>
            <a:xfrm>
              <a:off x="1872" y="1968"/>
              <a:ext cx="9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234519" name="组合 234518"/>
          <p:cNvGrpSpPr/>
          <p:nvPr/>
        </p:nvGrpSpPr>
        <p:grpSpPr>
          <a:xfrm>
            <a:off x="7712075" y="1468438"/>
            <a:ext cx="1758950" cy="1554162"/>
            <a:chOff x="4416" y="816"/>
            <a:chExt cx="1008" cy="864"/>
          </a:xfrm>
        </p:grpSpPr>
        <p:sp>
          <p:nvSpPr>
            <p:cNvPr id="47127" name="矩形 234519"/>
            <p:cNvSpPr/>
            <p:nvPr/>
          </p:nvSpPr>
          <p:spPr>
            <a:xfrm>
              <a:off x="4512" y="816"/>
              <a:ext cx="624" cy="288"/>
            </a:xfrm>
            <a:prstGeom prst="rect">
              <a:avLst/>
            </a:prstGeom>
            <a:solidFill>
              <a:srgbClr val="FF33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wrap="none" lIns="101882" tIns="50941" rIns="101882" bIns="50941" anchor="ctr" anchorCtr="0"/>
            <a:p>
              <a:pPr algn="ctr" defTabSz="1019175"/>
              <a:r>
                <a:rPr lang="zh-TW" altLang="zh-TW" sz="2200" dirty="0">
                  <a:solidFill>
                    <a:srgbClr val="FFFFFF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對策</a:t>
              </a:r>
              <a:endParaRPr lang="zh-TW" altLang="en-US" sz="2200">
                <a:solidFill>
                  <a:srgbClr val="FFFFFF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47128" name="矩形 234520"/>
            <p:cNvSpPr/>
            <p:nvPr/>
          </p:nvSpPr>
          <p:spPr>
            <a:xfrm>
              <a:off x="4416" y="1248"/>
              <a:ext cx="1008" cy="432"/>
            </a:xfrm>
            <a:prstGeom prst="rect">
              <a:avLst/>
            </a:prstGeom>
            <a:solidFill>
              <a:srgbClr val="FF66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algn="ctr" defTabSz="1019175"/>
              <a:r>
                <a:rPr lang="zh-TW" altLang="zh-TW" sz="220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加強清掃</a:t>
              </a:r>
              <a:endParaRPr lang="zh-TW" altLang="en-US" sz="220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</p:grpSp>
      <p:grpSp>
        <p:nvGrpSpPr>
          <p:cNvPr id="234522" name="组合 234521"/>
          <p:cNvGrpSpPr/>
          <p:nvPr/>
        </p:nvGrpSpPr>
        <p:grpSpPr>
          <a:xfrm>
            <a:off x="4694238" y="4576763"/>
            <a:ext cx="5029200" cy="1122362"/>
            <a:chOff x="2688" y="2544"/>
            <a:chExt cx="2880" cy="624"/>
          </a:xfrm>
        </p:grpSpPr>
        <p:sp>
          <p:nvSpPr>
            <p:cNvPr id="47130" name="直接连接符 234522"/>
            <p:cNvSpPr/>
            <p:nvPr/>
          </p:nvSpPr>
          <p:spPr>
            <a:xfrm>
              <a:off x="2688" y="2880"/>
              <a:ext cx="1536" cy="0"/>
            </a:xfrm>
            <a:prstGeom prst="line">
              <a:avLst/>
            </a:prstGeom>
            <a:ln w="76200" cap="flat" cmpd="sng">
              <a:solidFill>
                <a:srgbClr val="80808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234524" name="圆角矩形 234523"/>
            <p:cNvSpPr/>
            <p:nvPr/>
          </p:nvSpPr>
          <p:spPr>
            <a:xfrm>
              <a:off x="4272" y="2544"/>
              <a:ext cx="1296" cy="624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algn="ctr" defTabSz="1019175" fontAlgn="base"/>
              <a:r>
                <a:rPr lang="zh-TW" altLang="en-US" sz="2700" strike="noStrike" noProof="1" dirty="0">
                  <a:effectLst>
                    <a:outerShdw blurRad="38100" dist="38100" dir="2700000">
                      <a:srgbClr val="000000"/>
                    </a:outerShdw>
                  </a:effectLst>
                  <a:latin typeface="Century" panose="02040604050505020304" pitchFamily="18" charset="0"/>
                  <a:ea typeface="DFKai-SB" panose="03000509000000000000" pitchFamily="65" charset="-120"/>
                  <a:cs typeface="+mn-cs"/>
                </a:rPr>
                <a:t>制定清掃規劃</a:t>
              </a:r>
              <a:endParaRPr lang="zh-TW" altLang="en-US" sz="2700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</p:grpSp>
      <p:sp>
        <p:nvSpPr>
          <p:cNvPr id="234525" name="圆角矩形 234524"/>
          <p:cNvSpPr/>
          <p:nvPr/>
        </p:nvSpPr>
        <p:spPr>
          <a:xfrm>
            <a:off x="7459663" y="5786438"/>
            <a:ext cx="2263775" cy="1122363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01882" tIns="50941" rIns="101882" bIns="50941" anchor="ctr" anchorCtr="0"/>
          <a:p>
            <a:pPr algn="ctr" defTabSz="1019175" fontAlgn="base"/>
            <a:r>
              <a:rPr lang="zh-TW" altLang="en-US" sz="2700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Century" panose="02040604050505020304" pitchFamily="18" charset="0"/>
                <a:ea typeface="DFKai-SB" panose="03000509000000000000" pitchFamily="65" charset="-120"/>
                <a:cs typeface="+mn-cs"/>
              </a:rPr>
              <a:t>設備構造改變</a:t>
            </a:r>
            <a:endParaRPr lang="zh-TW" altLang="en-US" sz="2700" strike="noStrike" noProof="1">
              <a:effectLst>
                <a:outerShdw blurRad="38100" dist="38100" dir="2700000">
                  <a:srgbClr val="000000"/>
                </a:outerShdw>
              </a:effectLst>
              <a:latin typeface="Century" panose="02040604050505020304" pitchFamily="18" charset="0"/>
              <a:ea typeface="DFKai-SB" panose="03000509000000000000" pitchFamily="65" charset="-120"/>
            </a:endParaRPr>
          </a:p>
        </p:txBody>
      </p:sp>
      <p:grpSp>
        <p:nvGrpSpPr>
          <p:cNvPr id="234526" name="组合 234525"/>
          <p:cNvGrpSpPr/>
          <p:nvPr/>
        </p:nvGrpSpPr>
        <p:grpSpPr>
          <a:xfrm>
            <a:off x="3101975" y="5959475"/>
            <a:ext cx="2178050" cy="776288"/>
            <a:chOff x="1776" y="3312"/>
            <a:chExt cx="1248" cy="432"/>
          </a:xfrm>
        </p:grpSpPr>
        <p:sp>
          <p:nvSpPr>
            <p:cNvPr id="47134" name="矩形 234526"/>
            <p:cNvSpPr/>
            <p:nvPr/>
          </p:nvSpPr>
          <p:spPr>
            <a:xfrm>
              <a:off x="1776" y="3312"/>
              <a:ext cx="864" cy="432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algn="ctr" defTabSz="1019175"/>
              <a:r>
                <a:rPr lang="zh-TW" altLang="en-US" sz="2200" dirty="0">
                  <a:latin typeface="Century" panose="02040604050505020304" pitchFamily="18" charset="0"/>
                  <a:ea typeface="DFKai-SB" panose="03000509000000000000" pitchFamily="65" charset="-120"/>
                </a:rPr>
                <a:t>不容易清掃</a:t>
              </a:r>
              <a:endParaRPr lang="zh-TW" altLang="en-US" sz="2200" dirty="0"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47135" name="直接连接符 234527"/>
            <p:cNvSpPr/>
            <p:nvPr/>
          </p:nvSpPr>
          <p:spPr>
            <a:xfrm>
              <a:off x="2688" y="3552"/>
              <a:ext cx="3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234529" name="组合 234528"/>
          <p:cNvGrpSpPr/>
          <p:nvPr/>
        </p:nvGrpSpPr>
        <p:grpSpPr>
          <a:xfrm>
            <a:off x="5280025" y="5959475"/>
            <a:ext cx="2095500" cy="776288"/>
            <a:chOff x="3024" y="3312"/>
            <a:chExt cx="1200" cy="432"/>
          </a:xfrm>
        </p:grpSpPr>
        <p:sp>
          <p:nvSpPr>
            <p:cNvPr id="47137" name="矩形 234529"/>
            <p:cNvSpPr/>
            <p:nvPr/>
          </p:nvSpPr>
          <p:spPr>
            <a:xfrm>
              <a:off x="3024" y="3312"/>
              <a:ext cx="816" cy="432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algn="ctr" defTabSz="1019175"/>
              <a:r>
                <a:rPr lang="zh-TW" altLang="en-US" sz="2200" dirty="0">
                  <a:latin typeface="Century" panose="02040604050505020304" pitchFamily="18" charset="0"/>
                  <a:ea typeface="DFKai-SB" panose="03000509000000000000" pitchFamily="65" charset="-120"/>
                </a:rPr>
                <a:t>不容易摘下</a:t>
              </a:r>
              <a:endParaRPr lang="zh-TW" altLang="en-US" sz="2200" dirty="0">
                <a:latin typeface="Century" panose="02040604050505020304" pitchFamily="18" charset="0"/>
                <a:ea typeface="DFKai-SB" panose="03000509000000000000" pitchFamily="65" charset="-120"/>
              </a:endParaRPr>
            </a:p>
            <a:p>
              <a:pPr algn="ctr" defTabSz="1019175"/>
              <a:r>
                <a:rPr lang="zh-TW" altLang="en-US" sz="2200" dirty="0">
                  <a:latin typeface="Century" panose="02040604050505020304" pitchFamily="18" charset="0"/>
                  <a:ea typeface="DFKai-SB" panose="03000509000000000000" pitchFamily="65" charset="-120"/>
                </a:rPr>
                <a:t>機器外殼</a:t>
              </a:r>
              <a:endParaRPr lang="zh-TW" altLang="en-US" sz="2200"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47138" name="直接连接符 234530"/>
            <p:cNvSpPr/>
            <p:nvPr/>
          </p:nvSpPr>
          <p:spPr>
            <a:xfrm>
              <a:off x="3840" y="3552"/>
              <a:ext cx="38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234532" name="组合 234531"/>
          <p:cNvGrpSpPr/>
          <p:nvPr/>
        </p:nvGrpSpPr>
        <p:grpSpPr>
          <a:xfrm>
            <a:off x="2598738" y="4835525"/>
            <a:ext cx="2011362" cy="1468438"/>
            <a:chOff x="1488" y="2688"/>
            <a:chExt cx="1152" cy="816"/>
          </a:xfrm>
        </p:grpSpPr>
        <p:sp>
          <p:nvSpPr>
            <p:cNvPr id="47140" name="矩形 234532"/>
            <p:cNvSpPr/>
            <p:nvPr/>
          </p:nvSpPr>
          <p:spPr>
            <a:xfrm>
              <a:off x="1776" y="2688"/>
              <a:ext cx="864" cy="432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algn="ctr" defTabSz="1019175"/>
              <a:r>
                <a:rPr lang="zh-TW" altLang="en-US" sz="2200" dirty="0">
                  <a:latin typeface="Century" panose="02040604050505020304" pitchFamily="18" charset="0"/>
                  <a:ea typeface="DFKai-SB" panose="03000509000000000000" pitchFamily="65" charset="-120"/>
                </a:rPr>
                <a:t>沒有清掃</a:t>
              </a:r>
              <a:endParaRPr lang="zh-TW" altLang="en-US" sz="2200" dirty="0">
                <a:latin typeface="Century" panose="02040604050505020304" pitchFamily="18" charset="0"/>
                <a:ea typeface="DFKai-SB" panose="03000509000000000000" pitchFamily="65" charset="-120"/>
              </a:endParaRPr>
            </a:p>
            <a:p>
              <a:pPr algn="ctr" defTabSz="1019175"/>
              <a:r>
                <a:rPr lang="zh-TW" altLang="en-US" sz="2200" dirty="0">
                  <a:latin typeface="Century" panose="02040604050505020304" pitchFamily="18" charset="0"/>
                  <a:ea typeface="DFKai-SB" panose="03000509000000000000" pitchFamily="65" charset="-120"/>
                </a:rPr>
                <a:t>規劃</a:t>
              </a:r>
              <a:endParaRPr lang="zh-TW" altLang="en-US" sz="2200" dirty="0"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47141" name="直接连接符 234533"/>
            <p:cNvSpPr/>
            <p:nvPr/>
          </p:nvSpPr>
          <p:spPr>
            <a:xfrm>
              <a:off x="1488" y="2928"/>
              <a:ext cx="28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47142" name="直接连接符 234534"/>
            <p:cNvSpPr/>
            <p:nvPr/>
          </p:nvSpPr>
          <p:spPr>
            <a:xfrm>
              <a:off x="1584" y="2928"/>
              <a:ext cx="0" cy="57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7143" name="直接连接符 234535"/>
            <p:cNvSpPr/>
            <p:nvPr/>
          </p:nvSpPr>
          <p:spPr>
            <a:xfrm>
              <a:off x="1584" y="350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sp>
        <p:nvSpPr>
          <p:cNvPr id="234537" name="圆角矩形 234536"/>
          <p:cNvSpPr/>
          <p:nvPr/>
        </p:nvSpPr>
        <p:spPr>
          <a:xfrm>
            <a:off x="250825" y="863600"/>
            <a:ext cx="2012950" cy="5175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01882" tIns="50941" rIns="101882" bIns="50941" anchor="ctr" anchorCtr="0"/>
          <a:p>
            <a:pPr algn="ctr" defTabSz="1019175" fontAlgn="base"/>
            <a:r>
              <a:rPr lang="zh-TW" altLang="en-US" sz="2700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Century" panose="02040604050505020304" pitchFamily="18" charset="0"/>
                <a:ea typeface="DFKai-SB" panose="03000509000000000000" pitchFamily="65" charset="-120"/>
                <a:cs typeface="+mn-cs"/>
              </a:rPr>
              <a:t>不好的例子</a:t>
            </a:r>
            <a:endParaRPr lang="zh-TW" altLang="en-US" sz="2700" strike="noStrike" noProof="1" dirty="0">
              <a:effectLst>
                <a:outerShdw blurRad="38100" dist="38100" dir="2700000">
                  <a:srgbClr val="000000"/>
                </a:outerShdw>
              </a:effectLst>
              <a:latin typeface="Century" panose="02040604050505020304" pitchFamily="18" charset="0"/>
              <a:ea typeface="DFKai-SB" panose="03000509000000000000" pitchFamily="65" charset="-120"/>
            </a:endParaRPr>
          </a:p>
        </p:txBody>
      </p:sp>
      <p:sp>
        <p:nvSpPr>
          <p:cNvPr id="234538" name="圆角矩形 234537"/>
          <p:cNvSpPr/>
          <p:nvPr/>
        </p:nvSpPr>
        <p:spPr>
          <a:xfrm>
            <a:off x="334963" y="3800475"/>
            <a:ext cx="2011363" cy="5175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01882" tIns="50941" rIns="101882" bIns="50941" anchor="ctr" anchorCtr="0"/>
          <a:p>
            <a:pPr algn="ctr" defTabSz="1019175" fontAlgn="base"/>
            <a:r>
              <a:rPr lang="zh-TW" altLang="en-US" sz="2700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Century" panose="02040604050505020304" pitchFamily="18" charset="0"/>
                <a:ea typeface="DFKai-SB" panose="03000509000000000000" pitchFamily="65" charset="-120"/>
                <a:cs typeface="+mn-cs"/>
              </a:rPr>
              <a:t>好的例子</a:t>
            </a:r>
            <a:endParaRPr lang="zh-TW" altLang="en-US" sz="2700" strike="noStrike" noProof="1" dirty="0">
              <a:effectLst>
                <a:outerShdw blurRad="38100" dist="38100" dir="2700000">
                  <a:srgbClr val="000000"/>
                </a:outerShdw>
              </a:effectLst>
              <a:latin typeface="Century" panose="02040604050505020304" pitchFamily="18" charset="0"/>
              <a:ea typeface="DFKai-SB" panose="03000509000000000000" pitchFamily="65" charset="-120"/>
            </a:endParaRPr>
          </a:p>
        </p:txBody>
      </p:sp>
      <p:sp>
        <p:nvSpPr>
          <p:cNvPr id="234539" name="圆角矩形 234538"/>
          <p:cNvSpPr/>
          <p:nvPr/>
        </p:nvSpPr>
        <p:spPr>
          <a:xfrm>
            <a:off x="909638" y="93663"/>
            <a:ext cx="8897938" cy="690563"/>
          </a:xfrm>
          <a:prstGeom prst="roundRect">
            <a:avLst>
              <a:gd name="adj" fmla="val 6069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01882" tIns="50941" rIns="101882" bIns="50941" anchor="ctr" anchorCtr="0"/>
          <a:p>
            <a:pPr algn="ctr" defTabSz="1019175" fontAlgn="base"/>
            <a:r>
              <a:rPr lang="ja-JP" altLang="en-US" sz="4000" strike="noStrike" noProof="1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entury" panose="02040604050505020304" pitchFamily="18" charset="0"/>
                <a:ea typeface="DFKai-SB" panose="03000509000000000000" pitchFamily="65" charset="-120"/>
                <a:cs typeface="+mn-cs"/>
              </a:rPr>
              <a:t>“</a:t>
            </a:r>
            <a:r>
              <a:rPr lang="en-US" altLang="zh-TW" sz="4000" strike="noStrike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entury" panose="02040604050505020304" pitchFamily="18" charset="0"/>
                <a:ea typeface="DFKai-SB" panose="03000509000000000000" pitchFamily="65" charset="-120"/>
                <a:cs typeface="+mn-cs"/>
              </a:rPr>
              <a:t>5Why</a:t>
            </a:r>
            <a:r>
              <a:rPr lang="ja-JP" altLang="en-US" sz="4000" strike="noStrike" noProof="1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entury" panose="02040604050505020304" pitchFamily="18" charset="0"/>
                <a:ea typeface="DFKai-SB" panose="03000509000000000000" pitchFamily="65" charset="-120"/>
                <a:cs typeface="+mn-cs"/>
              </a:rPr>
              <a:t>”</a:t>
            </a:r>
            <a:r>
              <a:rPr lang="zh-TW" altLang="en-US" sz="4000" strike="noStrike" noProof="1" dirty="0">
                <a:solidFill>
                  <a:srgbClr val="FF3300"/>
                </a:solidFill>
                <a:latin typeface="Century" panose="02040604050505020304" pitchFamily="18" charset="0"/>
                <a:ea typeface="DFKai-SB" panose="03000509000000000000" pitchFamily="65" charset="-120"/>
                <a:cs typeface="+mn-cs"/>
              </a:rPr>
              <a:t>原因追究例子</a:t>
            </a:r>
            <a:r>
              <a:rPr lang="en-US" altLang="zh-TW" sz="4000" strike="noStrike" noProof="1" dirty="0">
                <a:solidFill>
                  <a:srgbClr val="FF3300"/>
                </a:solidFill>
                <a:latin typeface="Century" panose="02040604050505020304" pitchFamily="18" charset="0"/>
                <a:ea typeface="DFKai-SB" panose="03000509000000000000" pitchFamily="65" charset="-120"/>
                <a:cs typeface="+mn-cs"/>
              </a:rPr>
              <a:t>-</a:t>
            </a:r>
            <a:r>
              <a:rPr lang="en-US" altLang="zh-CN" sz="4000" strike="noStrike" noProof="1" dirty="0">
                <a:solidFill>
                  <a:srgbClr val="FF3300"/>
                </a:solidFill>
                <a:latin typeface="Century" panose="02040604050505020304" pitchFamily="18" charset="0"/>
                <a:ea typeface="DFKai-SB" panose="03000509000000000000" pitchFamily="65" charset="-120"/>
                <a:cs typeface="+mn-cs"/>
              </a:rPr>
              <a:t>2</a:t>
            </a:r>
            <a:endParaRPr lang="en-US" altLang="ja-JP" sz="4000" strike="noStrike" noProof="1">
              <a:solidFill>
                <a:schemeClr val="tx1"/>
              </a:solidFill>
              <a:latin typeface="Century" panose="02040604050505020304" pitchFamily="18" charset="0"/>
              <a:ea typeface="DFKai-SB" panose="03000509000000000000" pitchFamily="65" charset="-120"/>
            </a:endParaRPr>
          </a:p>
        </p:txBody>
      </p:sp>
      <p:sp>
        <p:nvSpPr>
          <p:cNvPr id="234540" name="矩形 234539"/>
          <p:cNvSpPr/>
          <p:nvPr/>
        </p:nvSpPr>
        <p:spPr>
          <a:xfrm>
            <a:off x="8118475" y="1520825"/>
            <a:ext cx="903288" cy="1830388"/>
          </a:xfrm>
          <a:prstGeom prst="rect">
            <a:avLst/>
          </a:prstGeom>
          <a:noFill/>
          <a:ln w="9525">
            <a:noFill/>
          </a:ln>
        </p:spPr>
        <p:txBody>
          <a:bodyPr wrap="none" lIns="101882" tIns="50941" rIns="101882" bIns="50941" anchor="t" anchorCtr="0">
            <a:spAutoFit/>
          </a:bodyPr>
          <a:p>
            <a:pPr defTabSz="1019175" fontAlgn="ctr"/>
            <a:r>
              <a:rPr lang="en-US" altLang="zh-TW" sz="11100">
                <a:solidFill>
                  <a:srgbClr val="FF3300"/>
                </a:solidFill>
                <a:latin typeface="Century" panose="02040604050505020304" pitchFamily="18" charset="0"/>
                <a:ea typeface="DFKai-SB" panose="03000509000000000000" pitchFamily="65" charset="-120"/>
              </a:rPr>
              <a:t>×</a:t>
            </a:r>
            <a:endParaRPr lang="en-US" altLang="zh-TW" sz="11100">
              <a:solidFill>
                <a:srgbClr val="FF3300"/>
              </a:solidFill>
              <a:latin typeface="Century" panose="02040604050505020304" pitchFamily="18" charset="0"/>
              <a:ea typeface="DFKai-SB" panose="03000509000000000000" pitchFamily="65" charset="-12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4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4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3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4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4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4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4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4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4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4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4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4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4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25" grpId="0" animBg="1"/>
      <p:bldP spid="234537" grpId="0" animBg="1"/>
      <p:bldP spid="234538" grpId="0" animBg="1"/>
      <p:bldP spid="234539" grpId="0" animBg="1"/>
      <p:bldP spid="2345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32450" name="组合 232449"/>
          <p:cNvGrpSpPr/>
          <p:nvPr/>
        </p:nvGrpSpPr>
        <p:grpSpPr>
          <a:xfrm>
            <a:off x="8047038" y="1554163"/>
            <a:ext cx="1508125" cy="2332037"/>
            <a:chOff x="4608" y="864"/>
            <a:chExt cx="864" cy="1296"/>
          </a:xfrm>
        </p:grpSpPr>
        <p:sp>
          <p:nvSpPr>
            <p:cNvPr id="48130" name="矩形 232450"/>
            <p:cNvSpPr/>
            <p:nvPr/>
          </p:nvSpPr>
          <p:spPr>
            <a:xfrm>
              <a:off x="4656" y="864"/>
              <a:ext cx="624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101882" tIns="50941" rIns="101882" bIns="50941" anchor="ctr" anchorCtr="0"/>
            <a:p>
              <a:pPr algn="ctr" defTabSz="1019175"/>
              <a:r>
                <a:rPr lang="en-US" altLang="zh-TW" sz="220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Why3</a:t>
              </a:r>
              <a:endParaRPr lang="en-US" altLang="zh-TW" sz="220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48131" name="矩形 232451"/>
            <p:cNvSpPr/>
            <p:nvPr/>
          </p:nvSpPr>
          <p:spPr>
            <a:xfrm>
              <a:off x="4608" y="1392"/>
              <a:ext cx="864" cy="76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algn="ctr" defTabSz="1019175"/>
              <a:r>
                <a:rPr lang="zh-TW" altLang="en-US" sz="220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訂單增加</a:t>
              </a:r>
              <a:endParaRPr lang="zh-TW" altLang="en-US" sz="220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</p:grpSp>
      <p:grpSp>
        <p:nvGrpSpPr>
          <p:cNvPr id="232453" name="组合 232452"/>
          <p:cNvGrpSpPr/>
          <p:nvPr/>
        </p:nvGrpSpPr>
        <p:grpSpPr>
          <a:xfrm>
            <a:off x="250825" y="1468438"/>
            <a:ext cx="2263775" cy="2676525"/>
            <a:chOff x="144" y="816"/>
            <a:chExt cx="1296" cy="1488"/>
          </a:xfrm>
        </p:grpSpPr>
        <p:sp>
          <p:nvSpPr>
            <p:cNvPr id="48133" name="矩形 232453"/>
            <p:cNvSpPr/>
            <p:nvPr/>
          </p:nvSpPr>
          <p:spPr>
            <a:xfrm>
              <a:off x="432" y="816"/>
              <a:ext cx="624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101882" tIns="50941" rIns="101882" bIns="50941" anchor="ctr" anchorCtr="0"/>
            <a:p>
              <a:pPr algn="ctr" defTabSz="1019175"/>
              <a:r>
                <a:rPr lang="zh-TW" altLang="en-US" sz="220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現象</a:t>
              </a:r>
              <a:endParaRPr lang="zh-TW" altLang="en-US" sz="220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48134" name="圆角矩形 232454"/>
            <p:cNvSpPr/>
            <p:nvPr/>
          </p:nvSpPr>
          <p:spPr>
            <a:xfrm>
              <a:off x="144" y="1248"/>
              <a:ext cx="1104" cy="1056"/>
            </a:xfrm>
            <a:prstGeom prst="roundRect">
              <a:avLst>
                <a:gd name="adj" fmla="val 4306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algn="ctr" defTabSz="1019175"/>
              <a:r>
                <a:rPr lang="en-US" altLang="zh-TW" sz="200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Clean </a:t>
              </a:r>
              <a:r>
                <a:rPr lang="en-US" altLang="zh-TW" sz="200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Room</a:t>
              </a:r>
              <a:endParaRPr lang="en-US" altLang="zh-CN" sz="200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  <a:p>
              <a:pPr algn="ctr" defTabSz="1019175"/>
              <a:r>
                <a:rPr lang="zh-CN" altLang="en-US" sz="2000" dirty="0">
                  <a:solidFill>
                    <a:schemeClr val="tx1"/>
                  </a:solidFill>
                  <a:latin typeface="MS PGothic" panose="020B0600070205080204" pitchFamily="34" charset="-128"/>
                </a:rPr>
                <a:t>（无尘室）</a:t>
              </a:r>
              <a:endParaRPr lang="zh-CN" altLang="en-US" sz="2000" dirty="0">
                <a:solidFill>
                  <a:schemeClr val="tx1"/>
                </a:solidFill>
                <a:latin typeface="MS PGothic" panose="020B0600070205080204" pitchFamily="34" charset="-128"/>
              </a:endParaRPr>
            </a:p>
            <a:p>
              <a:pPr algn="ctr" defTabSz="1019175"/>
              <a:r>
                <a:rPr lang="zh-TW" altLang="zh-TW" sz="200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內的</a:t>
              </a:r>
              <a:r>
                <a:rPr lang="zh-CN" altLang="en-US" sz="200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灰尘</a:t>
              </a:r>
              <a:r>
                <a:rPr lang="zh-TW" altLang="en-US" sz="200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量</a:t>
              </a:r>
              <a:endParaRPr lang="zh-TW" altLang="en-US" sz="200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  <a:p>
              <a:pPr algn="ctr" defTabSz="1019175"/>
              <a:r>
                <a:rPr lang="zh-TW" altLang="en-US" sz="200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規定以上</a:t>
              </a:r>
              <a:endParaRPr lang="zh-TW" altLang="en-US" sz="200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48135" name="直接连接符 232455"/>
            <p:cNvSpPr/>
            <p:nvPr/>
          </p:nvSpPr>
          <p:spPr>
            <a:xfrm>
              <a:off x="1248" y="177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232457" name="组合 232456"/>
          <p:cNvGrpSpPr/>
          <p:nvPr/>
        </p:nvGrpSpPr>
        <p:grpSpPr>
          <a:xfrm>
            <a:off x="2514600" y="1492250"/>
            <a:ext cx="1844675" cy="2393950"/>
            <a:chOff x="1440" y="829"/>
            <a:chExt cx="1056" cy="1331"/>
          </a:xfrm>
        </p:grpSpPr>
        <p:sp>
          <p:nvSpPr>
            <p:cNvPr id="48137" name="矩形 232457"/>
            <p:cNvSpPr/>
            <p:nvPr/>
          </p:nvSpPr>
          <p:spPr>
            <a:xfrm>
              <a:off x="1680" y="829"/>
              <a:ext cx="624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101882" tIns="50941" rIns="101882" bIns="50941" anchor="ctr" anchorCtr="0"/>
            <a:p>
              <a:pPr algn="ctr" defTabSz="1019175"/>
              <a:r>
                <a:rPr lang="en-US" altLang="zh-TW" sz="220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Why1</a:t>
              </a:r>
              <a:endParaRPr lang="en-US" altLang="zh-TW" sz="220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48138" name="矩形 232458"/>
            <p:cNvSpPr/>
            <p:nvPr/>
          </p:nvSpPr>
          <p:spPr>
            <a:xfrm>
              <a:off x="1440" y="1392"/>
              <a:ext cx="864" cy="76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algn="ctr" defTabSz="1019175"/>
              <a:r>
                <a:rPr lang="zh-CN" altLang="en-US" sz="220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发</a:t>
              </a:r>
              <a:r>
                <a:rPr lang="zh-TW" altLang="en-US" sz="220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生</a:t>
              </a:r>
              <a:r>
                <a:rPr lang="zh-CN" altLang="en-US" sz="220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灰尘</a:t>
              </a:r>
              <a:endParaRPr lang="zh-TW" altLang="en-US" sz="220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  <a:p>
              <a:pPr algn="ctr" defTabSz="1019175"/>
              <a:r>
                <a:rPr lang="zh-TW" altLang="en-US" sz="220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原因是</a:t>
              </a:r>
              <a:endParaRPr lang="zh-TW" altLang="en-US" sz="220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  <a:p>
              <a:pPr algn="ctr" defTabSz="1019175"/>
              <a:r>
                <a:rPr lang="zh-CN" altLang="en-US" sz="220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设备</a:t>
              </a:r>
              <a:r>
                <a:rPr lang="zh-TW" altLang="en-US" sz="220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來的</a:t>
              </a:r>
              <a:endParaRPr lang="zh-TW" altLang="en-US" sz="220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48139" name="直接连接符 232459"/>
            <p:cNvSpPr/>
            <p:nvPr/>
          </p:nvSpPr>
          <p:spPr>
            <a:xfrm>
              <a:off x="2304" y="177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232461" name="组合 232460"/>
          <p:cNvGrpSpPr/>
          <p:nvPr/>
        </p:nvGrpSpPr>
        <p:grpSpPr>
          <a:xfrm>
            <a:off x="4359275" y="2505075"/>
            <a:ext cx="1843088" cy="1381125"/>
            <a:chOff x="2496" y="1392"/>
            <a:chExt cx="1056" cy="768"/>
          </a:xfrm>
        </p:grpSpPr>
        <p:sp>
          <p:nvSpPr>
            <p:cNvPr id="48141" name="矩形 232461"/>
            <p:cNvSpPr/>
            <p:nvPr/>
          </p:nvSpPr>
          <p:spPr>
            <a:xfrm>
              <a:off x="2496" y="1392"/>
              <a:ext cx="864" cy="76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algn="ctr" defTabSz="1019175"/>
              <a:r>
                <a:rPr lang="zh-CN" altLang="en-US" sz="2000" dirty="0">
                  <a:solidFill>
                    <a:schemeClr val="tx1"/>
                  </a:solidFill>
                  <a:latin typeface="MS PGothic" panose="020B0600070205080204" pitchFamily="34" charset="-128"/>
                </a:rPr>
                <a:t>设备</a:t>
              </a:r>
              <a:r>
                <a:rPr lang="zh-TW" altLang="en-US" sz="200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的稼動</a:t>
              </a:r>
              <a:endParaRPr lang="zh-TW" altLang="en-US" sz="200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  <a:p>
              <a:pPr algn="ctr" defTabSz="1019175"/>
              <a:r>
                <a:rPr lang="zh-TW" altLang="en-US" sz="200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很多</a:t>
              </a:r>
              <a:endParaRPr lang="zh-TW" altLang="en-US" sz="200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48142" name="直接连接符 232462"/>
            <p:cNvSpPr/>
            <p:nvPr/>
          </p:nvSpPr>
          <p:spPr>
            <a:xfrm>
              <a:off x="3360" y="177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232464" name="组合 232463"/>
          <p:cNvGrpSpPr/>
          <p:nvPr/>
        </p:nvGrpSpPr>
        <p:grpSpPr>
          <a:xfrm>
            <a:off x="6202363" y="1554163"/>
            <a:ext cx="1844675" cy="2332037"/>
            <a:chOff x="3552" y="864"/>
            <a:chExt cx="1056" cy="1296"/>
          </a:xfrm>
        </p:grpSpPr>
        <p:sp>
          <p:nvSpPr>
            <p:cNvPr id="48144" name="矩形 232464"/>
            <p:cNvSpPr/>
            <p:nvPr/>
          </p:nvSpPr>
          <p:spPr>
            <a:xfrm>
              <a:off x="3600" y="864"/>
              <a:ext cx="624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101882" tIns="50941" rIns="101882" bIns="50941" anchor="ctr" anchorCtr="0"/>
            <a:p>
              <a:pPr algn="ctr" defTabSz="1019175"/>
              <a:r>
                <a:rPr lang="en-US" altLang="zh-TW" sz="220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Why2</a:t>
              </a:r>
              <a:endParaRPr lang="en-US" altLang="zh-TW" sz="220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48145" name="矩形 232465"/>
            <p:cNvSpPr/>
            <p:nvPr/>
          </p:nvSpPr>
          <p:spPr>
            <a:xfrm>
              <a:off x="3552" y="1392"/>
              <a:ext cx="864" cy="76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algn="ctr" defTabSz="1019175"/>
              <a:r>
                <a:rPr lang="zh-TW" altLang="en-US" sz="220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工作量很多</a:t>
              </a:r>
              <a:endParaRPr lang="zh-TW" altLang="en-US" sz="220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48146" name="直接连接符 232466"/>
            <p:cNvSpPr/>
            <p:nvPr/>
          </p:nvSpPr>
          <p:spPr>
            <a:xfrm>
              <a:off x="4416" y="177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sp>
        <p:nvSpPr>
          <p:cNvPr id="232468" name="直接连接符 232467"/>
          <p:cNvSpPr/>
          <p:nvPr/>
        </p:nvSpPr>
        <p:spPr>
          <a:xfrm>
            <a:off x="5029200" y="4835525"/>
            <a:ext cx="3940175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2469" name="直接连接符 232468"/>
          <p:cNvSpPr/>
          <p:nvPr/>
        </p:nvSpPr>
        <p:spPr>
          <a:xfrm flipV="1">
            <a:off x="5029200" y="4232275"/>
            <a:ext cx="0" cy="60325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32470" name="直接连接符 232469"/>
          <p:cNvSpPr/>
          <p:nvPr/>
        </p:nvSpPr>
        <p:spPr>
          <a:xfrm flipV="1">
            <a:off x="6873875" y="4232275"/>
            <a:ext cx="0" cy="60325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32471" name="直接连接符 232470"/>
          <p:cNvSpPr/>
          <p:nvPr/>
        </p:nvSpPr>
        <p:spPr>
          <a:xfrm flipV="1">
            <a:off x="8969375" y="4232275"/>
            <a:ext cx="0" cy="60325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32472" name="直接连接符 232471"/>
          <p:cNvSpPr/>
          <p:nvPr/>
        </p:nvSpPr>
        <p:spPr>
          <a:xfrm>
            <a:off x="6873875" y="4835525"/>
            <a:ext cx="0" cy="260350"/>
          </a:xfrm>
          <a:prstGeom prst="line">
            <a:avLst/>
          </a:prstGeom>
          <a:ln w="666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2473" name="矩形 232472"/>
          <p:cNvSpPr/>
          <p:nvPr/>
        </p:nvSpPr>
        <p:spPr>
          <a:xfrm>
            <a:off x="4079875" y="5354638"/>
            <a:ext cx="5391150" cy="1633538"/>
          </a:xfrm>
          <a:prstGeom prst="rect">
            <a:avLst/>
          </a:prstGeom>
          <a:solidFill>
            <a:srgbClr val="0000FF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2"/>
            </a:outerShdw>
          </a:effectLst>
        </p:spPr>
        <p:txBody>
          <a:bodyPr wrap="none" lIns="101882" tIns="50941" rIns="101882" bIns="50941" anchor="ctr" anchorCtr="0"/>
          <a:p>
            <a:pPr algn="ctr" defTabSz="1019175" fontAlgn="base"/>
            <a:r>
              <a:rPr lang="zh-TW" altLang="en-US" sz="4000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Century" panose="02040604050505020304" pitchFamily="18" charset="0"/>
                <a:ea typeface="DFKai-SB" panose="03000509000000000000" pitchFamily="65" charset="-120"/>
                <a:cs typeface="+mn-cs"/>
              </a:rPr>
              <a:t>這樣原因的話</a:t>
            </a:r>
            <a:r>
              <a:rPr lang="zh-CN" altLang="en-US" sz="4000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Century" panose="02040604050505020304" pitchFamily="18" charset="0"/>
                <a:ea typeface="DFKai-SB" panose="03000509000000000000" pitchFamily="65" charset="-120"/>
                <a:cs typeface="+mn-cs"/>
              </a:rPr>
              <a:t>，</a:t>
            </a:r>
            <a:r>
              <a:rPr lang="zh-TW" altLang="en-US" sz="4000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Century" panose="02040604050505020304" pitchFamily="18" charset="0"/>
                <a:ea typeface="DFKai-SB" panose="03000509000000000000" pitchFamily="65" charset="-120"/>
                <a:cs typeface="+mn-cs"/>
              </a:rPr>
              <a:t>公司的</a:t>
            </a:r>
            <a:endParaRPr lang="zh-TW" altLang="en-US" sz="4000" strike="noStrike" noProof="1" dirty="0">
              <a:effectLst>
                <a:outerShdw blurRad="38100" dist="38100" dir="2700000">
                  <a:srgbClr val="000000"/>
                </a:outerShdw>
              </a:effectLst>
              <a:latin typeface="Century" panose="02040604050505020304" pitchFamily="18" charset="0"/>
              <a:ea typeface="DFKai-SB" panose="03000509000000000000" pitchFamily="65" charset="-120"/>
            </a:endParaRPr>
          </a:p>
          <a:p>
            <a:pPr algn="ctr" defTabSz="1019175" fontAlgn="base"/>
            <a:r>
              <a:rPr lang="zh-TW" altLang="en-US" sz="4000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Century" panose="02040604050505020304" pitchFamily="18" charset="0"/>
                <a:ea typeface="DFKai-SB" panose="03000509000000000000" pitchFamily="65" charset="-120"/>
                <a:cs typeface="+mn-cs"/>
              </a:rPr>
              <a:t>經營</a:t>
            </a:r>
            <a:r>
              <a:rPr lang="zh-CN" altLang="en-US" sz="4000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Century" panose="02040604050505020304" pitchFamily="18" charset="0"/>
                <a:ea typeface="DFKai-SB" panose="03000509000000000000" pitchFamily="65" charset="-120"/>
                <a:cs typeface="+mn-cs"/>
              </a:rPr>
              <a:t>就不要进行了</a:t>
            </a:r>
            <a:endParaRPr lang="zh-TW" altLang="en-US" sz="4000" strike="noStrike" noProof="1" dirty="0">
              <a:effectLst>
                <a:outerShdw blurRad="38100" dist="38100" dir="2700000">
                  <a:srgbClr val="000000"/>
                </a:outerShdw>
              </a:effectLst>
              <a:latin typeface="Century" panose="02040604050505020304" pitchFamily="18" charset="0"/>
              <a:ea typeface="DFKai-SB" panose="03000509000000000000" pitchFamily="65" charset="-120"/>
            </a:endParaRPr>
          </a:p>
        </p:txBody>
      </p:sp>
      <p:graphicFrame>
        <p:nvGraphicFramePr>
          <p:cNvPr id="48153" name="对象 232473"/>
          <p:cNvGraphicFramePr/>
          <p:nvPr/>
        </p:nvGraphicFramePr>
        <p:xfrm>
          <a:off x="503238" y="5181600"/>
          <a:ext cx="2463800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2" imgW="3717925" imgH="3352800" progId="MS_ClipArt_Gallery.2">
                  <p:embed/>
                </p:oleObj>
              </mc:Choice>
              <mc:Fallback>
                <p:oleObj name="" r:id="rId2" imgW="3717925" imgH="3352800" progId="MS_ClipArt_Gallery.2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3238" y="5181600"/>
                        <a:ext cx="2463800" cy="2289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75" name="圆角矩形 232474"/>
          <p:cNvSpPr/>
          <p:nvPr/>
        </p:nvSpPr>
        <p:spPr>
          <a:xfrm>
            <a:off x="780098" y="213043"/>
            <a:ext cx="8870950" cy="690563"/>
          </a:xfrm>
          <a:prstGeom prst="roundRect">
            <a:avLst>
              <a:gd name="adj" fmla="val 6069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01882" tIns="50941" rIns="101882" bIns="50941" anchor="ctr" anchorCtr="0"/>
          <a:p>
            <a:pPr algn="ctr" defTabSz="1019175" fontAlgn="base"/>
            <a:r>
              <a:rPr lang="ja-JP" altLang="en-US" sz="4000" strike="noStrike" noProof="1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entury" panose="02040604050505020304" pitchFamily="18" charset="0"/>
                <a:ea typeface="DFKai-SB" panose="03000509000000000000" pitchFamily="65" charset="-120"/>
                <a:cs typeface="+mn-cs"/>
              </a:rPr>
              <a:t>“</a:t>
            </a:r>
            <a:r>
              <a:rPr lang="en-US" altLang="zh-TW" sz="4000" strike="noStrike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entury" panose="02040604050505020304" pitchFamily="18" charset="0"/>
                <a:ea typeface="DFKai-SB" panose="03000509000000000000" pitchFamily="65" charset="-120"/>
                <a:cs typeface="+mn-cs"/>
              </a:rPr>
              <a:t>5Why</a:t>
            </a:r>
            <a:r>
              <a:rPr lang="ja-JP" altLang="en-US" sz="4000" strike="noStrike" noProof="1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entury" panose="02040604050505020304" pitchFamily="18" charset="0"/>
                <a:ea typeface="DFKai-SB" panose="03000509000000000000" pitchFamily="65" charset="-120"/>
                <a:cs typeface="+mn-cs"/>
              </a:rPr>
              <a:t>”</a:t>
            </a:r>
            <a:r>
              <a:rPr lang="zh-TW" altLang="en-US" sz="4000" strike="noStrike" noProof="1" dirty="0">
                <a:solidFill>
                  <a:srgbClr val="FF3300"/>
                </a:solidFill>
                <a:latin typeface="Century" panose="02040604050505020304" pitchFamily="18" charset="0"/>
                <a:ea typeface="DFKai-SB" panose="03000509000000000000" pitchFamily="65" charset="-120"/>
                <a:cs typeface="+mn-cs"/>
              </a:rPr>
              <a:t>原因追究例子</a:t>
            </a:r>
            <a:r>
              <a:rPr lang="en-US" altLang="zh-TW" sz="4000" strike="noStrike" noProof="1" dirty="0">
                <a:solidFill>
                  <a:srgbClr val="FF3300"/>
                </a:solidFill>
                <a:latin typeface="Century" panose="02040604050505020304" pitchFamily="18" charset="0"/>
                <a:ea typeface="DFKai-SB" panose="03000509000000000000" pitchFamily="65" charset="-120"/>
                <a:cs typeface="+mn-cs"/>
              </a:rPr>
              <a:t>-</a:t>
            </a:r>
            <a:r>
              <a:rPr lang="en-US" altLang="zh-CN" sz="4000" strike="noStrike" noProof="1" dirty="0">
                <a:solidFill>
                  <a:srgbClr val="FF3300"/>
                </a:solidFill>
                <a:latin typeface="Century" panose="02040604050505020304" pitchFamily="18" charset="0"/>
                <a:ea typeface="DFKai-SB" panose="03000509000000000000" pitchFamily="65" charset="-120"/>
                <a:cs typeface="+mn-cs"/>
              </a:rPr>
              <a:t>3</a:t>
            </a:r>
            <a:endParaRPr lang="en-US" altLang="ja-JP" sz="4000" strike="noStrike" noProof="1">
              <a:solidFill>
                <a:schemeClr val="tx1"/>
              </a:solidFill>
              <a:latin typeface="Century" panose="02040604050505020304" pitchFamily="18" charset="0"/>
              <a:ea typeface="DFKai-SB" panose="03000509000000000000" pitchFamily="65" charset="-120"/>
            </a:endParaRPr>
          </a:p>
        </p:txBody>
      </p:sp>
      <p:grpSp>
        <p:nvGrpSpPr>
          <p:cNvPr id="232476" name="组合 232475"/>
          <p:cNvGrpSpPr/>
          <p:nvPr/>
        </p:nvGrpSpPr>
        <p:grpSpPr>
          <a:xfrm>
            <a:off x="4452938" y="2157413"/>
            <a:ext cx="4554537" cy="1830387"/>
            <a:chOff x="2653" y="1142"/>
            <a:chExt cx="2608" cy="1018"/>
          </a:xfrm>
        </p:grpSpPr>
        <p:sp>
          <p:nvSpPr>
            <p:cNvPr id="48156" name="矩形 232476"/>
            <p:cNvSpPr/>
            <p:nvPr/>
          </p:nvSpPr>
          <p:spPr>
            <a:xfrm>
              <a:off x="4740" y="1162"/>
              <a:ext cx="521" cy="9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101882" tIns="50941" rIns="101882" bIns="50941" anchor="t" anchorCtr="0">
              <a:spAutoFit/>
            </a:bodyPr>
            <a:p>
              <a:pPr defTabSz="1019175" fontAlgn="ctr"/>
              <a:r>
                <a:rPr lang="en-US" altLang="zh-TW" sz="11100">
                  <a:solidFill>
                    <a:srgbClr val="FF3300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×</a:t>
              </a:r>
              <a:endParaRPr lang="en-US" altLang="zh-TW" sz="11100">
                <a:solidFill>
                  <a:srgbClr val="FF3300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48157" name="矩形 232477"/>
            <p:cNvSpPr/>
            <p:nvPr/>
          </p:nvSpPr>
          <p:spPr>
            <a:xfrm>
              <a:off x="3696" y="1162"/>
              <a:ext cx="521" cy="9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101882" tIns="50941" rIns="101882" bIns="50941" anchor="t" anchorCtr="0">
              <a:spAutoFit/>
            </a:bodyPr>
            <a:p>
              <a:pPr defTabSz="1019175" fontAlgn="ctr"/>
              <a:r>
                <a:rPr lang="en-US" altLang="zh-TW" sz="11100">
                  <a:solidFill>
                    <a:srgbClr val="FF3300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×</a:t>
              </a:r>
              <a:endParaRPr lang="en-US" altLang="zh-TW" sz="11100">
                <a:solidFill>
                  <a:srgbClr val="FF3300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48158" name="矩形 232478"/>
            <p:cNvSpPr/>
            <p:nvPr/>
          </p:nvSpPr>
          <p:spPr>
            <a:xfrm>
              <a:off x="2653" y="1142"/>
              <a:ext cx="521" cy="9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101882" tIns="50941" rIns="101882" bIns="50941" anchor="t" anchorCtr="0">
              <a:spAutoFit/>
            </a:bodyPr>
            <a:p>
              <a:pPr defTabSz="1019175" fontAlgn="ctr"/>
              <a:r>
                <a:rPr lang="en-US" altLang="zh-TW" sz="11100">
                  <a:solidFill>
                    <a:srgbClr val="FF3300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×</a:t>
              </a:r>
              <a:endParaRPr lang="en-US" altLang="zh-TW" sz="11100">
                <a:solidFill>
                  <a:srgbClr val="FF3300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7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9153" name="灯片编号占位符 1"/>
          <p:cNvSpPr/>
          <p:nvPr>
            <p:ph type="sldNum" sz="quarter" idx="4294967295"/>
          </p:nvPr>
        </p:nvSpPr>
        <p:spPr>
          <a:xfrm>
            <a:off x="8001000" y="7086600"/>
            <a:ext cx="2057400" cy="533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bg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bg1"/>
                </a:solidFill>
                <a:latin typeface="MS PGothic" panose="020B0600070205080204" pitchFamily="34" charset="-128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bg1"/>
                </a:solidFill>
                <a:latin typeface="MS PGothic" panose="020B0600070205080204" pitchFamily="34" charset="-128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bg1"/>
                </a:solidFill>
                <a:latin typeface="MS PGothic" panose="020B0600070205080204" pitchFamily="34" charset="-128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bg1"/>
                </a:solidFill>
                <a:latin typeface="MS PGothic" panose="020B0600070205080204" pitchFamily="34" charset="-128"/>
                <a:ea typeface="宋体" panose="02010600030101010101" pitchFamily="2" charset="-122"/>
                <a:cs typeface="+mn-cs"/>
              </a:defRPr>
            </a:lvl5pPr>
          </a:lstStyle>
          <a:p>
            <a:pPr lvl="0" eaLnBrk="0" hangingPunct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36546" name="圆角矩形 236545"/>
          <p:cNvSpPr/>
          <p:nvPr/>
        </p:nvSpPr>
        <p:spPr>
          <a:xfrm>
            <a:off x="133350" y="0"/>
            <a:ext cx="9805988" cy="690563"/>
          </a:xfrm>
          <a:prstGeom prst="roundRect">
            <a:avLst>
              <a:gd name="adj" fmla="val 6069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01882" tIns="50941" rIns="101882" bIns="50941" anchor="ctr" anchorCtr="0"/>
          <a:p>
            <a:pPr algn="ctr" defTabSz="1019175" fontAlgn="base"/>
            <a:r>
              <a:rPr lang="ja-JP" altLang="en-US" sz="4500" strike="noStrike" noProof="1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entury" panose="02040604050505020304" pitchFamily="18" charset="0"/>
                <a:ea typeface="DFKai-SB" panose="03000509000000000000" pitchFamily="65" charset="-120"/>
                <a:cs typeface="+mn-cs"/>
              </a:rPr>
              <a:t>“</a:t>
            </a:r>
            <a:r>
              <a:rPr lang="en-US" altLang="zh-TW" sz="4500" strike="noStrike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entury" panose="02040604050505020304" pitchFamily="18" charset="0"/>
                <a:ea typeface="DFKai-SB" panose="03000509000000000000" pitchFamily="65" charset="-120"/>
                <a:cs typeface="+mn-cs"/>
              </a:rPr>
              <a:t>5Why</a:t>
            </a:r>
            <a:r>
              <a:rPr lang="ja-JP" altLang="en-US" sz="4500" strike="noStrike" noProof="1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entury" panose="02040604050505020304" pitchFamily="18" charset="0"/>
                <a:ea typeface="DFKai-SB" panose="03000509000000000000" pitchFamily="65" charset="-120"/>
                <a:cs typeface="+mn-cs"/>
              </a:rPr>
              <a:t>”</a:t>
            </a:r>
            <a:r>
              <a:rPr lang="zh-TW" altLang="en-US" sz="4500" strike="noStrike" noProof="1" dirty="0">
                <a:solidFill>
                  <a:srgbClr val="FF3300"/>
                </a:solidFill>
                <a:latin typeface="Century" panose="02040604050505020304" pitchFamily="18" charset="0"/>
                <a:ea typeface="DFKai-SB" panose="03000509000000000000" pitchFamily="65" charset="-120"/>
                <a:cs typeface="+mn-cs"/>
              </a:rPr>
              <a:t>原因追究例子</a:t>
            </a:r>
            <a:r>
              <a:rPr lang="en-US" altLang="zh-TW" sz="4500" strike="noStrike" noProof="1" dirty="0">
                <a:solidFill>
                  <a:srgbClr val="FF3300"/>
                </a:solidFill>
                <a:latin typeface="Century" panose="02040604050505020304" pitchFamily="18" charset="0"/>
                <a:ea typeface="DFKai-SB" panose="03000509000000000000" pitchFamily="65" charset="-120"/>
                <a:cs typeface="+mn-cs"/>
              </a:rPr>
              <a:t>-</a:t>
            </a:r>
            <a:r>
              <a:rPr lang="en-US" altLang="zh-CN" sz="4500" strike="noStrike" noProof="1" dirty="0">
                <a:solidFill>
                  <a:srgbClr val="FF3300"/>
                </a:solidFill>
                <a:latin typeface="Century" panose="02040604050505020304" pitchFamily="18" charset="0"/>
                <a:ea typeface="DFKai-SB" panose="03000509000000000000" pitchFamily="65" charset="-120"/>
                <a:cs typeface="+mn-cs"/>
              </a:rPr>
              <a:t>4</a:t>
            </a:r>
            <a:endParaRPr lang="en-US" altLang="ja-JP" sz="4500" strike="noStrike" noProof="1">
              <a:solidFill>
                <a:schemeClr val="tx1"/>
              </a:solidFill>
              <a:latin typeface="Century" panose="02040604050505020304" pitchFamily="18" charset="0"/>
              <a:ea typeface="DFKai-SB" panose="03000509000000000000" pitchFamily="65" charset="-120"/>
            </a:endParaRPr>
          </a:p>
        </p:txBody>
      </p:sp>
      <p:grpSp>
        <p:nvGrpSpPr>
          <p:cNvPr id="236547" name="组合 236546"/>
          <p:cNvGrpSpPr/>
          <p:nvPr/>
        </p:nvGrpSpPr>
        <p:grpSpPr>
          <a:xfrm>
            <a:off x="250825" y="1468438"/>
            <a:ext cx="1928813" cy="2676525"/>
            <a:chOff x="144" y="816"/>
            <a:chExt cx="1104" cy="1488"/>
          </a:xfrm>
        </p:grpSpPr>
        <p:sp>
          <p:nvSpPr>
            <p:cNvPr id="49156" name="矩形 236547"/>
            <p:cNvSpPr/>
            <p:nvPr/>
          </p:nvSpPr>
          <p:spPr>
            <a:xfrm>
              <a:off x="432" y="816"/>
              <a:ext cx="624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101882" tIns="50941" rIns="101882" bIns="50941" anchor="ctr" anchorCtr="0"/>
            <a:p>
              <a:pPr algn="ctr" defTabSz="1019175"/>
              <a:r>
                <a:rPr lang="zh-TW" altLang="en-US" sz="2200" dirty="0">
                  <a:solidFill>
                    <a:srgbClr val="FFFFFF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現象</a:t>
              </a:r>
              <a:endParaRPr lang="zh-TW" altLang="en-US" sz="2200">
                <a:solidFill>
                  <a:srgbClr val="FFFFFF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49157" name="圆角矩形 236548"/>
            <p:cNvSpPr/>
            <p:nvPr/>
          </p:nvSpPr>
          <p:spPr>
            <a:xfrm>
              <a:off x="144" y="1248"/>
              <a:ext cx="1104" cy="1056"/>
            </a:xfrm>
            <a:prstGeom prst="roundRect">
              <a:avLst>
                <a:gd name="adj" fmla="val 4306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defTabSz="1019175"/>
              <a:r>
                <a:rPr lang="zh-TW" altLang="en-US" sz="2700" dirty="0">
                  <a:solidFill>
                    <a:srgbClr val="FFFFFF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  </a:t>
              </a:r>
              <a:r>
                <a:rPr lang="zh-TW" altLang="en-US" sz="270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小朋友</a:t>
              </a:r>
              <a:r>
                <a:rPr lang="zh-CN" altLang="en-US" sz="270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在</a:t>
              </a:r>
              <a:endParaRPr lang="zh-CN" altLang="en-US" sz="270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  <a:p>
              <a:pPr defTabSz="1019175"/>
              <a:r>
                <a:rPr lang="zh-CN" altLang="en-US" sz="270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 商场</a:t>
              </a:r>
              <a:r>
                <a:rPr lang="zh-TW" altLang="en-US" sz="270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 受</a:t>
              </a:r>
              <a:r>
                <a:rPr lang="zh-CN" altLang="en-US" sz="270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伤</a:t>
              </a:r>
              <a:endParaRPr lang="zh-TW" altLang="en-US" sz="270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</p:grpSp>
      <p:grpSp>
        <p:nvGrpSpPr>
          <p:cNvPr id="236550" name="组合 236549"/>
          <p:cNvGrpSpPr/>
          <p:nvPr/>
        </p:nvGrpSpPr>
        <p:grpSpPr>
          <a:xfrm>
            <a:off x="6202363" y="1554163"/>
            <a:ext cx="1509712" cy="2332037"/>
            <a:chOff x="3552" y="864"/>
            <a:chExt cx="864" cy="1296"/>
          </a:xfrm>
        </p:grpSpPr>
        <p:sp>
          <p:nvSpPr>
            <p:cNvPr id="49159" name="矩形 236550"/>
            <p:cNvSpPr/>
            <p:nvPr/>
          </p:nvSpPr>
          <p:spPr>
            <a:xfrm>
              <a:off x="3600" y="864"/>
              <a:ext cx="624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101882" tIns="50941" rIns="101882" bIns="50941" anchor="ctr" anchorCtr="0"/>
            <a:p>
              <a:pPr algn="ctr" defTabSz="1019175"/>
              <a:r>
                <a:rPr lang="en-US" altLang="zh-TW" sz="220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Why2</a:t>
              </a:r>
              <a:endParaRPr lang="en-US" altLang="zh-TW" sz="220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49160" name="矩形 236551"/>
            <p:cNvSpPr/>
            <p:nvPr/>
          </p:nvSpPr>
          <p:spPr>
            <a:xfrm>
              <a:off x="3552" y="1392"/>
              <a:ext cx="864" cy="76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algn="ctr" defTabSz="1019175"/>
              <a:r>
                <a:rPr lang="zh-TW" altLang="en-US" sz="220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迷迷糊糊地</a:t>
              </a:r>
              <a:endParaRPr lang="zh-TW" altLang="en-US" sz="220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</p:grpSp>
      <p:grpSp>
        <p:nvGrpSpPr>
          <p:cNvPr id="236553" name="组合 236552"/>
          <p:cNvGrpSpPr/>
          <p:nvPr/>
        </p:nvGrpSpPr>
        <p:grpSpPr>
          <a:xfrm>
            <a:off x="2179638" y="1381125"/>
            <a:ext cx="1927225" cy="2505075"/>
            <a:chOff x="1248" y="768"/>
            <a:chExt cx="1104" cy="1392"/>
          </a:xfrm>
        </p:grpSpPr>
        <p:sp>
          <p:nvSpPr>
            <p:cNvPr id="49162" name="矩形 236553"/>
            <p:cNvSpPr/>
            <p:nvPr/>
          </p:nvSpPr>
          <p:spPr>
            <a:xfrm>
              <a:off x="1680" y="768"/>
              <a:ext cx="624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101882" tIns="50941" rIns="101882" bIns="50941" anchor="ctr" anchorCtr="0"/>
            <a:p>
              <a:pPr algn="ctr" defTabSz="1019175"/>
              <a:r>
                <a:rPr lang="en-US" altLang="zh-TW" sz="220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Why1</a:t>
              </a:r>
              <a:endParaRPr lang="en-US" altLang="zh-TW" sz="220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49163" name="矩形 236554"/>
            <p:cNvSpPr/>
            <p:nvPr/>
          </p:nvSpPr>
          <p:spPr>
            <a:xfrm>
              <a:off x="1440" y="1392"/>
              <a:ext cx="912" cy="76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algn="ctr" defTabSz="1019175"/>
              <a:r>
                <a:rPr lang="zh-CN" altLang="en-US" sz="2000" dirty="0">
                  <a:solidFill>
                    <a:schemeClr val="tx1"/>
                  </a:solidFill>
                  <a:latin typeface="MS PGothic" panose="020B0600070205080204" pitchFamily="34" charset="-128"/>
                </a:rPr>
                <a:t>撞到商场固定</a:t>
              </a:r>
              <a:endParaRPr lang="zh-CN" altLang="en-US" sz="2000" dirty="0">
                <a:solidFill>
                  <a:schemeClr val="tx1"/>
                </a:solidFill>
                <a:latin typeface="MS PGothic" panose="020B0600070205080204" pitchFamily="34" charset="-128"/>
              </a:endParaRPr>
            </a:p>
            <a:p>
              <a:pPr algn="ctr" defTabSz="1019175"/>
              <a:r>
                <a:rPr lang="zh-CN" altLang="en-US" sz="2000" dirty="0">
                  <a:solidFill>
                    <a:schemeClr val="tx1"/>
                  </a:solidFill>
                  <a:latin typeface="MS PGothic" panose="020B0600070205080204" pitchFamily="34" charset="-128"/>
                </a:rPr>
                <a:t>玻璃门</a:t>
              </a:r>
              <a:r>
                <a:rPr lang="zh-TW" altLang="en-US" sz="2000" dirty="0">
                  <a:solidFill>
                    <a:schemeClr val="tx1"/>
                  </a:solidFill>
                  <a:latin typeface="MS PGothic" panose="020B0600070205080204" pitchFamily="34" charset="-128"/>
                </a:rPr>
                <a:t> 受</a:t>
              </a:r>
              <a:r>
                <a:rPr lang="zh-CN" altLang="en-US" sz="2000" dirty="0">
                  <a:solidFill>
                    <a:schemeClr val="tx1"/>
                  </a:solidFill>
                  <a:latin typeface="MS PGothic" panose="020B0600070205080204" pitchFamily="34" charset="-128"/>
                </a:rPr>
                <a:t>伤</a:t>
              </a:r>
              <a:endParaRPr lang="zh-TW" altLang="en-US" sz="2000" dirty="0">
                <a:solidFill>
                  <a:schemeClr val="tx1"/>
                </a:solidFill>
                <a:latin typeface="MS PGothic" panose="020B0600070205080204" pitchFamily="34" charset="-128"/>
              </a:endParaRPr>
            </a:p>
            <a:p>
              <a:pPr algn="ctr" defTabSz="1019175"/>
              <a:endParaRPr lang="zh-TW" altLang="en-US" sz="200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49164" name="直接连接符 236555"/>
            <p:cNvSpPr/>
            <p:nvPr/>
          </p:nvSpPr>
          <p:spPr>
            <a:xfrm>
              <a:off x="1248" y="177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236557" name="组合 236556"/>
          <p:cNvGrpSpPr/>
          <p:nvPr/>
        </p:nvGrpSpPr>
        <p:grpSpPr>
          <a:xfrm>
            <a:off x="4022725" y="2505075"/>
            <a:ext cx="2179638" cy="1381125"/>
            <a:chOff x="2304" y="1392"/>
            <a:chExt cx="1248" cy="768"/>
          </a:xfrm>
        </p:grpSpPr>
        <p:sp>
          <p:nvSpPr>
            <p:cNvPr id="49166" name="矩形 236557"/>
            <p:cNvSpPr/>
            <p:nvPr/>
          </p:nvSpPr>
          <p:spPr>
            <a:xfrm>
              <a:off x="2496" y="1392"/>
              <a:ext cx="864" cy="76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algn="ctr" defTabSz="1019175"/>
              <a:r>
                <a:rPr lang="zh-TW" altLang="en-US" sz="220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沒有注意到</a:t>
              </a:r>
              <a:endParaRPr lang="zh-TW" altLang="en-US" sz="220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  <a:p>
              <a:pPr algn="ctr" defTabSz="1019175"/>
              <a:r>
                <a:rPr lang="zh-TW" altLang="en-US" sz="220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前面</a:t>
              </a:r>
              <a:endParaRPr lang="zh-TW" altLang="en-US" sz="220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49167" name="直接连接符 236558"/>
            <p:cNvSpPr/>
            <p:nvPr/>
          </p:nvSpPr>
          <p:spPr>
            <a:xfrm>
              <a:off x="2304" y="177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49168" name="直接连接符 236559"/>
            <p:cNvSpPr/>
            <p:nvPr/>
          </p:nvSpPr>
          <p:spPr>
            <a:xfrm>
              <a:off x="3360" y="1728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236561" name="组合 236560"/>
          <p:cNvGrpSpPr/>
          <p:nvPr/>
        </p:nvGrpSpPr>
        <p:grpSpPr>
          <a:xfrm>
            <a:off x="7712075" y="1554163"/>
            <a:ext cx="1843088" cy="2332037"/>
            <a:chOff x="4416" y="864"/>
            <a:chExt cx="1056" cy="1296"/>
          </a:xfrm>
        </p:grpSpPr>
        <p:sp>
          <p:nvSpPr>
            <p:cNvPr id="49170" name="矩形 236561"/>
            <p:cNvSpPr/>
            <p:nvPr/>
          </p:nvSpPr>
          <p:spPr>
            <a:xfrm>
              <a:off x="4656" y="864"/>
              <a:ext cx="624" cy="288"/>
            </a:xfrm>
            <a:prstGeom prst="rect">
              <a:avLst/>
            </a:prstGeom>
            <a:solidFill>
              <a:srgbClr val="FF00FF"/>
            </a:solidFill>
            <a:ln w="9525">
              <a:noFill/>
            </a:ln>
          </p:spPr>
          <p:txBody>
            <a:bodyPr wrap="none" lIns="101882" tIns="50941" rIns="101882" bIns="50941" anchor="ctr" anchorCtr="0"/>
            <a:p>
              <a:pPr algn="ctr" defTabSz="1019175"/>
              <a:r>
                <a:rPr lang="zh-TW" altLang="zh-TW" sz="2200" dirty="0">
                  <a:solidFill>
                    <a:srgbClr val="FFFFFF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對策</a:t>
              </a:r>
              <a:endParaRPr lang="zh-TW" altLang="en-US" sz="2200">
                <a:solidFill>
                  <a:srgbClr val="FFFFFF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49171" name="矩形 236562"/>
            <p:cNvSpPr/>
            <p:nvPr/>
          </p:nvSpPr>
          <p:spPr>
            <a:xfrm>
              <a:off x="4608" y="1392"/>
              <a:ext cx="864" cy="768"/>
            </a:xfrm>
            <a:prstGeom prst="rect">
              <a:avLst/>
            </a:prstGeom>
            <a:solidFill>
              <a:srgbClr val="FF00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defTabSz="1019175"/>
              <a:endParaRPr lang="zh-TW" altLang="en-US" sz="2200" dirty="0">
                <a:solidFill>
                  <a:srgbClr val="FFFFFF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  <a:p>
              <a:pPr defTabSz="1019175"/>
              <a:r>
                <a:rPr lang="zh-TW" altLang="en-US" sz="2200" dirty="0">
                  <a:solidFill>
                    <a:srgbClr val="FFFFFF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注意前面</a:t>
              </a:r>
              <a:endParaRPr lang="zh-TW" altLang="en-US" sz="2200" dirty="0">
                <a:solidFill>
                  <a:srgbClr val="FFFFFF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  <a:p>
              <a:pPr defTabSz="1019175"/>
              <a:r>
                <a:rPr lang="zh-TW" altLang="en-US" sz="2200" dirty="0">
                  <a:solidFill>
                    <a:srgbClr val="FFFFFF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不再</a:t>
              </a:r>
              <a:endParaRPr lang="zh-TW" altLang="en-US" sz="2200" dirty="0">
                <a:solidFill>
                  <a:srgbClr val="FFFFFF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  <a:p>
              <a:pPr defTabSz="1019175"/>
              <a:r>
                <a:rPr lang="zh-TW" altLang="en-US" sz="2200" dirty="0">
                  <a:solidFill>
                    <a:srgbClr val="FFFFFF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迷迷糊糊</a:t>
              </a:r>
              <a:endParaRPr lang="zh-TW" altLang="en-US" sz="2200" dirty="0">
                <a:solidFill>
                  <a:srgbClr val="FFFFFF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  <a:p>
              <a:pPr defTabSz="1019175"/>
              <a:endParaRPr lang="zh-TW" altLang="en-US" sz="2200">
                <a:solidFill>
                  <a:srgbClr val="FFFFFF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49172" name="直接连接符 236563"/>
            <p:cNvSpPr/>
            <p:nvPr/>
          </p:nvSpPr>
          <p:spPr>
            <a:xfrm>
              <a:off x="4416" y="1728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aphicFrame>
        <p:nvGraphicFramePr>
          <p:cNvPr id="49173" name="对象 236564"/>
          <p:cNvGraphicFramePr/>
          <p:nvPr/>
        </p:nvGraphicFramePr>
        <p:xfrm>
          <a:off x="503238" y="5181600"/>
          <a:ext cx="2463800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3717925" imgH="3352800" progId="MS_ClipArt_Gallery.2">
                  <p:embed/>
                </p:oleObj>
              </mc:Choice>
              <mc:Fallback>
                <p:oleObj name="" r:id="rId2" imgW="3717925" imgH="3352800" progId="MS_ClipArt_Gallery.2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3238" y="5181600"/>
                        <a:ext cx="2463800" cy="2289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6566" name="组合 236565"/>
          <p:cNvGrpSpPr/>
          <p:nvPr/>
        </p:nvGrpSpPr>
        <p:grpSpPr>
          <a:xfrm>
            <a:off x="6118225" y="5038725"/>
            <a:ext cx="3940175" cy="1382713"/>
            <a:chOff x="3504" y="2784"/>
            <a:chExt cx="2112" cy="768"/>
          </a:xfrm>
        </p:grpSpPr>
        <p:sp>
          <p:nvSpPr>
            <p:cNvPr id="49175" name="矩形 236566"/>
            <p:cNvSpPr/>
            <p:nvPr/>
          </p:nvSpPr>
          <p:spPr>
            <a:xfrm>
              <a:off x="4512" y="2784"/>
              <a:ext cx="1104" cy="768"/>
            </a:xfrm>
            <a:prstGeom prst="rect">
              <a:avLst/>
            </a:prstGeom>
            <a:solidFill>
              <a:srgbClr val="FF00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defTabSz="1019175"/>
              <a:r>
                <a:rPr lang="en-US" altLang="zh-TW" sz="2200" dirty="0">
                  <a:latin typeface="Century" panose="02040604050505020304" pitchFamily="18" charset="0"/>
                  <a:ea typeface="DFKai-SB" panose="03000509000000000000" pitchFamily="65" charset="-120"/>
                </a:rPr>
                <a:t>1.</a:t>
              </a:r>
              <a:r>
                <a:rPr lang="zh-CN" altLang="en-US" sz="2200" dirty="0">
                  <a:latin typeface="Century" panose="02040604050505020304" pitchFamily="18" charset="0"/>
                  <a:ea typeface="DFKai-SB" panose="03000509000000000000" pitchFamily="65" charset="-120"/>
                </a:rPr>
                <a:t>设置保护栏杆</a:t>
              </a:r>
              <a:endParaRPr lang="zh-TW" altLang="en-US" sz="2200" dirty="0">
                <a:latin typeface="Century" panose="02040604050505020304" pitchFamily="18" charset="0"/>
                <a:ea typeface="DFKai-SB" panose="03000509000000000000" pitchFamily="65" charset="-120"/>
              </a:endParaRPr>
            </a:p>
            <a:p>
              <a:pPr defTabSz="1019175"/>
              <a:r>
                <a:rPr lang="en-US" altLang="zh-TW" sz="2200">
                  <a:latin typeface="Century" panose="02040604050505020304" pitchFamily="18" charset="0"/>
                  <a:ea typeface="DFKai-SB" panose="03000509000000000000" pitchFamily="65" charset="-120"/>
                </a:rPr>
                <a:t>2.</a:t>
              </a:r>
              <a:r>
                <a:rPr lang="zh-TW" altLang="en-US" sz="2200" dirty="0">
                  <a:latin typeface="Century" panose="02040604050505020304" pitchFamily="18" charset="0"/>
                  <a:ea typeface="DFKai-SB" panose="03000509000000000000" pitchFamily="65" charset="-120"/>
                </a:rPr>
                <a:t>貼警示語</a:t>
              </a:r>
              <a:endParaRPr lang="zh-TW" altLang="en-US" sz="2200" dirty="0">
                <a:latin typeface="Century" panose="02040604050505020304" pitchFamily="18" charset="0"/>
                <a:ea typeface="DFKai-SB" panose="03000509000000000000" pitchFamily="65" charset="-120"/>
              </a:endParaRPr>
            </a:p>
            <a:p>
              <a:pPr defTabSz="1019175"/>
              <a:r>
                <a:rPr lang="zh-TW" altLang="en-US" sz="2200" dirty="0">
                  <a:latin typeface="Century" panose="02040604050505020304" pitchFamily="18" charset="0"/>
                  <a:ea typeface="DFKai-SB" panose="03000509000000000000" pitchFamily="65" charset="-120"/>
                </a:rPr>
                <a:t>   或標示</a:t>
              </a:r>
              <a:endParaRPr lang="zh-TW" altLang="en-US" sz="2200"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49176" name="直接连接符 236567"/>
            <p:cNvSpPr/>
            <p:nvPr/>
          </p:nvSpPr>
          <p:spPr>
            <a:xfrm>
              <a:off x="3504" y="3168"/>
              <a:ext cx="91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236569" name="组合 236568"/>
          <p:cNvGrpSpPr/>
          <p:nvPr/>
        </p:nvGrpSpPr>
        <p:grpSpPr>
          <a:xfrm>
            <a:off x="3521075" y="3971925"/>
            <a:ext cx="2514600" cy="2419350"/>
            <a:chOff x="2016" y="2208"/>
            <a:chExt cx="1440" cy="1344"/>
          </a:xfrm>
        </p:grpSpPr>
        <p:sp>
          <p:nvSpPr>
            <p:cNvPr id="49178" name="矩形 236569"/>
            <p:cNvSpPr/>
            <p:nvPr/>
          </p:nvSpPr>
          <p:spPr>
            <a:xfrm>
              <a:off x="2304" y="2784"/>
              <a:ext cx="1152" cy="768"/>
            </a:xfrm>
            <a:prstGeom prst="rect">
              <a:avLst/>
            </a:pr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algn="ctr" defTabSz="1019175"/>
              <a:r>
                <a:rPr lang="zh-CN" altLang="en-US" sz="2000" dirty="0">
                  <a:solidFill>
                    <a:schemeClr val="tx1"/>
                  </a:solidFill>
                  <a:latin typeface="MS PGothic" panose="020B0600070205080204" pitchFamily="34" charset="-128"/>
                </a:rPr>
                <a:t>商场固定玻璃</a:t>
              </a:r>
              <a:endParaRPr lang="zh-CN" altLang="en-US" sz="2000" dirty="0">
                <a:solidFill>
                  <a:schemeClr val="tx1"/>
                </a:solidFill>
                <a:latin typeface="MS PGothic" panose="020B0600070205080204" pitchFamily="34" charset="-128"/>
              </a:endParaRPr>
            </a:p>
            <a:p>
              <a:pPr algn="ctr" defTabSz="1019175"/>
              <a:r>
                <a:rPr lang="zh-CN" altLang="en-US" sz="2000" dirty="0">
                  <a:solidFill>
                    <a:schemeClr val="tx1"/>
                  </a:solidFill>
                  <a:latin typeface="MS PGothic" panose="020B0600070205080204" pitchFamily="34" charset="-128"/>
                </a:rPr>
                <a:t>门没有</a:t>
              </a:r>
              <a:r>
                <a:rPr lang="zh-CN" altLang="en-US" sz="200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保护处理</a:t>
              </a:r>
              <a:endParaRPr lang="zh-TW" altLang="en-US" sz="200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49179" name="直接连接符 236570"/>
            <p:cNvSpPr/>
            <p:nvPr/>
          </p:nvSpPr>
          <p:spPr>
            <a:xfrm>
              <a:off x="2016" y="2208"/>
              <a:ext cx="288" cy="5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236572" name="组合 236571"/>
          <p:cNvGrpSpPr/>
          <p:nvPr/>
        </p:nvGrpSpPr>
        <p:grpSpPr>
          <a:xfrm>
            <a:off x="4632325" y="2054225"/>
            <a:ext cx="4548188" cy="1868488"/>
            <a:chOff x="2653" y="1142"/>
            <a:chExt cx="2604" cy="1038"/>
          </a:xfrm>
        </p:grpSpPr>
        <p:sp>
          <p:nvSpPr>
            <p:cNvPr id="49181" name="矩形 236572"/>
            <p:cNvSpPr/>
            <p:nvPr/>
          </p:nvSpPr>
          <p:spPr>
            <a:xfrm>
              <a:off x="4740" y="1162"/>
              <a:ext cx="517" cy="10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101882" tIns="50941" rIns="101882" bIns="50941" anchor="t" anchorCtr="0">
              <a:spAutoFit/>
            </a:bodyPr>
            <a:p>
              <a:pPr defTabSz="1019175" fontAlgn="ctr"/>
              <a:r>
                <a:rPr lang="en-US" altLang="zh-TW" sz="11100">
                  <a:solidFill>
                    <a:srgbClr val="FF3300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×</a:t>
              </a:r>
              <a:endParaRPr lang="en-US" altLang="zh-TW" sz="11100">
                <a:solidFill>
                  <a:srgbClr val="FF3300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49182" name="矩形 236573"/>
            <p:cNvSpPr/>
            <p:nvPr/>
          </p:nvSpPr>
          <p:spPr>
            <a:xfrm>
              <a:off x="3696" y="1162"/>
              <a:ext cx="517" cy="10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101882" tIns="50941" rIns="101882" bIns="50941" anchor="t" anchorCtr="0">
              <a:spAutoFit/>
            </a:bodyPr>
            <a:p>
              <a:pPr defTabSz="1019175" fontAlgn="ctr"/>
              <a:r>
                <a:rPr lang="en-US" altLang="zh-TW" sz="11100">
                  <a:solidFill>
                    <a:srgbClr val="FF3300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×</a:t>
              </a:r>
              <a:endParaRPr lang="en-US" altLang="zh-TW" sz="11100">
                <a:solidFill>
                  <a:srgbClr val="FF3300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49183" name="矩形 236574"/>
            <p:cNvSpPr/>
            <p:nvPr/>
          </p:nvSpPr>
          <p:spPr>
            <a:xfrm>
              <a:off x="2653" y="1142"/>
              <a:ext cx="517" cy="10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101882" tIns="50941" rIns="101882" bIns="50941" anchor="t" anchorCtr="0">
              <a:spAutoFit/>
            </a:bodyPr>
            <a:p>
              <a:pPr defTabSz="1019175" fontAlgn="ctr"/>
              <a:r>
                <a:rPr lang="en-US" altLang="zh-TW" sz="11100">
                  <a:solidFill>
                    <a:srgbClr val="FF3300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×</a:t>
              </a:r>
              <a:endParaRPr lang="en-US" altLang="zh-TW" sz="11100">
                <a:solidFill>
                  <a:srgbClr val="FF3300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6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6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6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6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3523" name="矩形 63522"/>
          <p:cNvSpPr/>
          <p:nvPr/>
        </p:nvSpPr>
        <p:spPr>
          <a:xfrm>
            <a:off x="276225" y="2590800"/>
            <a:ext cx="7561263" cy="35067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50507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机器不能运转了</a:t>
            </a:r>
            <a:endParaRPr lang="zh-CN" altLang="en-US" sz="3200" dirty="0">
              <a:solidFill>
                <a:srgbClr val="050507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50507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（1）[为什么，机器会停止呢/]</a:t>
            </a:r>
            <a:endParaRPr lang="zh-CN" altLang="en-US" sz="3200" dirty="0">
              <a:solidFill>
                <a:srgbClr val="050507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50507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3200" dirty="0">
                <a:solidFill>
                  <a:srgbClr val="0004EE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因为电量超过负荷，以致烧断了保险丝</a:t>
            </a:r>
            <a:r>
              <a:rPr lang="zh-CN" altLang="en-US" sz="3200" dirty="0">
                <a:solidFill>
                  <a:srgbClr val="050507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en-US" sz="3200" dirty="0">
              <a:solidFill>
                <a:srgbClr val="050507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50507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（2）[为什么电量会超过负荷呢？]</a:t>
            </a:r>
            <a:endParaRPr lang="zh-CN" altLang="en-US" sz="3200" dirty="0">
              <a:solidFill>
                <a:srgbClr val="050507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50507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3200" dirty="0">
                <a:solidFill>
                  <a:srgbClr val="0004EE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因为轴承部分的润滑不够。</a:t>
            </a:r>
            <a:endParaRPr lang="zh-CN" altLang="en-US" sz="3200" dirty="0">
              <a:solidFill>
                <a:srgbClr val="0004EE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50178" name="图片 63523" descr="PE02002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475" y="4030663"/>
            <a:ext cx="3463925" cy="3468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9" name="文本框 118808"/>
          <p:cNvSpPr txBox="1"/>
          <p:nvPr/>
        </p:nvSpPr>
        <p:spPr>
          <a:xfrm>
            <a:off x="1428750" y="430213"/>
            <a:ext cx="6624638" cy="661987"/>
          </a:xfrm>
          <a:prstGeom prst="rect">
            <a:avLst/>
          </a:prstGeom>
          <a:solidFill>
            <a:srgbClr val="FFCC99"/>
          </a:solidFill>
          <a:ln w="9525">
            <a:noFill/>
          </a:ln>
        </p:spPr>
        <p:txBody>
          <a:bodyPr anchor="t" anchorCtr="0">
            <a:spAutoFit/>
          </a:bodyPr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zh-CN" altLang="en-US" sz="4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几个著名的案例</a:t>
            </a:r>
            <a:endParaRPr lang="zh-CN" altLang="en-US" sz="4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0180" name="文本框 118809"/>
          <p:cNvSpPr txBox="1"/>
          <p:nvPr/>
        </p:nvSpPr>
        <p:spPr>
          <a:xfrm>
            <a:off x="1789113" y="1293813"/>
            <a:ext cx="6048375" cy="1136650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anchor="t" anchorCtr="0">
            <a:spAutoFit/>
          </a:bodyPr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zh-CN" altLang="en-US" sz="3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案例1 为什么机器停止运转</a:t>
            </a:r>
            <a:endParaRPr lang="zh-CN" altLang="en-US" sz="3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（丰田公司的大野奈一）</a:t>
            </a:r>
            <a:endParaRPr lang="zh-CN" altLang="en-US" sz="2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523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>
                                            <p:txEl>
                                              <p:charRg st="8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523">
                                            <p:txEl>
                                              <p:charRg st="8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>
                                            <p:txEl>
                                              <p:charRg st="25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523">
                                            <p:txEl>
                                              <p:charRg st="25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>
                                            <p:txEl>
                                              <p:charRg st="46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523">
                                            <p:txEl>
                                              <p:charRg st="46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>
                                            <p:txEl>
                                              <p:charRg st="64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523">
                                            <p:txEl>
                                              <p:charRg st="64" end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2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01" name="文本框 116737"/>
          <p:cNvSpPr txBox="1"/>
          <p:nvPr/>
        </p:nvSpPr>
        <p:spPr>
          <a:xfrm>
            <a:off x="2005013" y="430213"/>
            <a:ext cx="6048375" cy="558800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anchor="t" anchorCtr="0">
            <a:spAutoFit/>
          </a:bodyPr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zh-CN" altLang="en-US" sz="3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案例1 为什么机器停止运转</a:t>
            </a:r>
            <a:endParaRPr lang="zh-CN" altLang="en-US" sz="3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1202" name="图片 116741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1365250"/>
            <a:ext cx="9217025" cy="6121400"/>
          </a:xfrm>
          <a:prstGeom prst="rect">
            <a:avLst/>
          </a:prstGeom>
          <a:solidFill>
            <a:srgbClr val="CCFFCC"/>
          </a:solidFill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8787" name="矩形 118786"/>
          <p:cNvSpPr/>
          <p:nvPr/>
        </p:nvSpPr>
        <p:spPr>
          <a:xfrm>
            <a:off x="276225" y="1149350"/>
            <a:ext cx="7343775" cy="61896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>
              <a:spcBef>
                <a:spcPct val="50000"/>
              </a:spcBef>
            </a:pPr>
            <a:r>
              <a:rPr lang="zh-CN" altLang="en-US" sz="3200" dirty="0">
                <a:solidFill>
                  <a:srgbClr val="050507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3）[为什么润滑不够？]</a:t>
            </a:r>
            <a:endParaRPr lang="zh-CN" altLang="en-US" sz="3200" dirty="0">
              <a:solidFill>
                <a:srgbClr val="050507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spcBef>
                <a:spcPct val="50000"/>
              </a:spcBef>
            </a:pPr>
            <a:r>
              <a:rPr lang="zh-CN" altLang="en-US" sz="3200" dirty="0">
                <a:solidFill>
                  <a:srgbClr val="050507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3200" dirty="0">
                <a:solidFill>
                  <a:srgbClr val="0004EE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因为唧筒（</a:t>
            </a:r>
            <a:r>
              <a:rPr lang="en-US" altLang="zh-CN" sz="3200">
                <a:solidFill>
                  <a:srgbClr val="0004EE"/>
                </a:solidFill>
                <a:latin typeface="Times New Roman" panose="02020603050405020304" pitchFamily="18" charset="0"/>
              </a:rPr>
              <a:t>PUMP）</a:t>
            </a:r>
            <a:r>
              <a:rPr lang="zh-CN" altLang="en-US" sz="3200" dirty="0">
                <a:solidFill>
                  <a:srgbClr val="0004EE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未充分汲起。</a:t>
            </a:r>
            <a:endParaRPr lang="zh-CN" altLang="en-US" sz="3200" dirty="0">
              <a:solidFill>
                <a:srgbClr val="0004EE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spcBef>
                <a:spcPct val="50000"/>
              </a:spcBef>
            </a:pPr>
            <a:r>
              <a:rPr lang="zh-CN" altLang="en-US" sz="3200" dirty="0">
                <a:solidFill>
                  <a:srgbClr val="050507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4）[为什么唧筒未被充分汲起？]</a:t>
            </a:r>
            <a:endParaRPr lang="zh-CN" altLang="en-US" sz="3200" dirty="0">
              <a:solidFill>
                <a:srgbClr val="050507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spcBef>
                <a:spcPct val="50000"/>
              </a:spcBef>
            </a:pPr>
            <a:r>
              <a:rPr lang="zh-CN" altLang="en-US" sz="3200" dirty="0">
                <a:solidFill>
                  <a:srgbClr val="050507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3200" dirty="0">
                <a:solidFill>
                  <a:srgbClr val="0004EE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因为轴有磨耗，附着了一些胶状物。</a:t>
            </a:r>
            <a:endParaRPr lang="zh-CN" altLang="en-US" sz="3200" dirty="0">
              <a:solidFill>
                <a:srgbClr val="0004EE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spcBef>
                <a:spcPct val="50000"/>
              </a:spcBef>
            </a:pPr>
            <a:r>
              <a:rPr lang="zh-CN" altLang="en-US" sz="3200" dirty="0">
                <a:solidFill>
                  <a:srgbClr val="050507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5）[为什么会产生磨耗？]</a:t>
            </a:r>
            <a:endParaRPr lang="zh-CN" altLang="en-US" sz="3200" dirty="0">
              <a:solidFill>
                <a:srgbClr val="050507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spcBef>
                <a:spcPct val="50000"/>
              </a:spcBef>
            </a:pPr>
            <a:r>
              <a:rPr lang="zh-CN" altLang="en-US" sz="3200" dirty="0">
                <a:solidFill>
                  <a:srgbClr val="050507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3200" dirty="0">
                <a:solidFill>
                  <a:srgbClr val="0004EE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因为没安装滤网，切下了一些胶状物。</a:t>
            </a:r>
            <a:endParaRPr lang="zh-CN" altLang="en-US" sz="3200" dirty="0">
              <a:solidFill>
                <a:srgbClr val="0004EE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50507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如上述所言，内因保险丝断掉一事，就必须对现场提出各种对策。 </a:t>
            </a:r>
            <a:endParaRPr lang="zh-CN" altLang="en-US" sz="3200" dirty="0">
              <a:solidFill>
                <a:srgbClr val="050507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spcBef>
                <a:spcPct val="50000"/>
              </a:spcBef>
            </a:pPr>
            <a:endParaRPr lang="zh-CN" altLang="en-US" sz="3200" dirty="0">
              <a:solidFill>
                <a:srgbClr val="050507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52226" name="图片 118787" descr="PE02002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475" y="4303713"/>
            <a:ext cx="3463925" cy="3468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7" name="文本框 167937"/>
          <p:cNvSpPr txBox="1"/>
          <p:nvPr/>
        </p:nvSpPr>
        <p:spPr>
          <a:xfrm>
            <a:off x="2005013" y="430213"/>
            <a:ext cx="6048375" cy="558800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anchor="t" anchorCtr="0">
            <a:spAutoFit/>
          </a:bodyPr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zh-CN" altLang="en-US" sz="3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案例1 为什么机器停止运转</a:t>
            </a:r>
            <a:endParaRPr lang="zh-CN" altLang="en-US" sz="3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charRg st="13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8787">
                                            <p:txEl>
                                              <p:charRg st="13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charRg st="32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8787">
                                            <p:txEl>
                                              <p:charRg st="32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charRg st="49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8787">
                                            <p:txEl>
                                              <p:charRg st="49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charRg st="68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8787">
                                            <p:txEl>
                                              <p:charRg st="68" end="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charRg st="82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8787">
                                            <p:txEl>
                                              <p:charRg st="82" end="1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charRg st="102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8787">
                                            <p:txEl>
                                              <p:charRg st="102" end="1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3249" name="文本框 117761"/>
          <p:cNvSpPr txBox="1"/>
          <p:nvPr/>
        </p:nvSpPr>
        <p:spPr>
          <a:xfrm>
            <a:off x="1500188" y="501650"/>
            <a:ext cx="5976937" cy="5064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案例1 为什么机器停止运转</a:t>
            </a:r>
            <a:endParaRPr lang="zh-CN" altLang="en-US" sz="32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3250" name="图片 117764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1222375"/>
            <a:ext cx="9359900" cy="6094413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3251" name="文本框 117765"/>
          <p:cNvSpPr txBox="1"/>
          <p:nvPr/>
        </p:nvSpPr>
        <p:spPr>
          <a:xfrm>
            <a:off x="2005013" y="430213"/>
            <a:ext cx="6048375" cy="558800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anchor="t" anchorCtr="0">
            <a:spAutoFit/>
          </a:bodyPr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zh-CN" altLang="en-US" sz="3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案例1 为什么机器停止运转</a:t>
            </a:r>
            <a:endParaRPr lang="zh-CN" altLang="en-US" sz="3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4273" name="直接连接符 92162"/>
          <p:cNvSpPr/>
          <p:nvPr/>
        </p:nvSpPr>
        <p:spPr>
          <a:xfrm>
            <a:off x="2590800" y="7010400"/>
            <a:ext cx="0" cy="381000"/>
          </a:xfrm>
          <a:prstGeom prst="line">
            <a:avLst/>
          </a:prstGeom>
          <a:ln w="12699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274" name="文本框 92190"/>
          <p:cNvSpPr txBox="1"/>
          <p:nvPr/>
        </p:nvSpPr>
        <p:spPr>
          <a:xfrm>
            <a:off x="349250" y="1438275"/>
            <a:ext cx="9217025" cy="1554163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p>
            <a:pPr algn="just" eaLnBrk="0" hangingPunct="0"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</a:t>
            </a:r>
            <a:r>
              <a:rPr lang="zh-CN" altLang="en-US" sz="3200" dirty="0">
                <a:solidFill>
                  <a:srgbClr val="0004E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美国华盛顿广场的杰弗逊纪念馆大厦年久失修，表面斑驳陈旧，政府非常担心，派专家调查原因。</a:t>
            </a:r>
            <a:endParaRPr lang="zh-CN" altLang="en-US" sz="3200" dirty="0">
              <a:solidFill>
                <a:srgbClr val="0004E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4275" name="标题 92191"/>
          <p:cNvSpPr>
            <a:spLocks noGrp="1"/>
          </p:cNvSpPr>
          <p:nvPr>
            <p:ph type="title"/>
          </p:nvPr>
        </p:nvSpPr>
        <p:spPr>
          <a:xfrm>
            <a:off x="420688" y="501650"/>
            <a:ext cx="9288462" cy="792163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anchor="t" anchorCtr="0"/>
          <a:p>
            <a:r>
              <a:rPr lang="zh-CN" altLang="en-US" sz="3600" b="1" dirty="0">
                <a:ea typeface="宋体" panose="02010600030101010101" pitchFamily="2" charset="-122"/>
              </a:rPr>
              <a:t>案例2  为什么杰弗逊纪念馆大厦 墙壁受腐蚀</a:t>
            </a:r>
            <a:endParaRPr lang="zh-CN" altLang="en-US" sz="3600" b="1" dirty="0">
              <a:ea typeface="宋体" panose="02010600030101010101" pitchFamily="2" charset="-122"/>
            </a:endParaRPr>
          </a:p>
        </p:txBody>
      </p:sp>
      <p:pic>
        <p:nvPicPr>
          <p:cNvPr id="54276" name="图片 92192" descr="Building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" y="3094038"/>
            <a:ext cx="8785225" cy="4321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>
          <a:xfrm>
            <a:off x="1212850" y="214313"/>
            <a:ext cx="7602538" cy="866775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101882" tIns="50941" rIns="101882" bIns="50941" anchor="ctr" anchorCtr="0"/>
          <a:p>
            <a:pPr algn="ctr"/>
            <a:r>
              <a:rPr lang="en-US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“5</a:t>
            </a: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个</a:t>
            </a:r>
            <a:r>
              <a:rPr lang="en-US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Why</a:t>
            </a: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分析</a:t>
            </a:r>
            <a:r>
              <a:rPr lang="en-US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由来</a:t>
            </a:r>
            <a:endParaRPr lang="zh-CN" altLang="zh-CN" sz="4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2579" name="Rectangle 3"/>
          <p:cNvSpPr>
            <a:spLocks noGrp="1"/>
          </p:cNvSpPr>
          <p:nvPr>
            <p:ph type="body" idx="4294967295"/>
          </p:nvPr>
        </p:nvSpPr>
        <p:spPr>
          <a:xfrm>
            <a:off x="0" y="1077913"/>
            <a:ext cx="9782175" cy="59769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1882" tIns="50941" rIns="101882" bIns="50941" anchor="t" anchorCtr="0"/>
          <a:p>
            <a:pPr>
              <a:buNone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个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Why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分析又称</a:t>
            </a:r>
            <a:r>
              <a:rPr lang="en-US" altLang="zh-CN" sz="2800" b="1" dirty="0">
                <a:solidFill>
                  <a:srgbClr val="FF50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800" b="1" dirty="0">
                <a:solidFill>
                  <a:srgbClr val="FF50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问法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，最初由丰田公司提出并在丰田公司广泛采用，因此也被称为丰田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问法。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 indent="-250825">
              <a:buNone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  5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个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Why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报告在日系企业利用的很多，其首创是丰田公司的大野奈一，来源于一次新闻发布会，有人问，丰田公司的汽车质量怎么会这么好？他回答说：我碰到问题至少要问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个为什么。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 indent="-250825">
              <a:buNone/>
            </a:pPr>
            <a:r>
              <a:rPr lang="zh-CN" altLang="en-US" sz="2800" b="1" dirty="0">
                <a:ea typeface="宋体" panose="02010600030101010101" pitchFamily="2" charset="-122"/>
              </a:rPr>
              <a:t>          大野耐一总是爱在车间走来走去，停下来向工人发问。他反复地就一个问题，问“为什么”，直到回答令他满意，被他问到的人也心里明白为止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zh-CN" altLang="en-US" sz="2800" b="1" dirty="0">
                <a:ea typeface="宋体" panose="02010600030101010101" pitchFamily="2" charset="-122"/>
              </a:rPr>
              <a:t>这就是后来著名的“五个为什么”。 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 indent="-250825">
              <a:buNone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5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问法的关键所在为：鼓励解决问题的人要努力避开主观或自负的</a:t>
            </a:r>
            <a:r>
              <a:rPr lang="zh-CN" altLang="en-US" sz="2800" b="1" u="sng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假设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800" b="1" u="sng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逻辑陷阱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，从结果着手，沿着</a:t>
            </a:r>
            <a:r>
              <a:rPr lang="zh-CN" altLang="en-US" sz="2800" b="1" u="sng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因果关系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链条，顺藤摸瓜，穿越不同的抽象层面，直至找出原有问题的根本原因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. 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 indent="-250825">
              <a:lnSpc>
                <a:spcPct val="120000"/>
              </a:lnSpc>
              <a:spcAft>
                <a:spcPct val="40000"/>
              </a:spcAft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zh-CN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52579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52579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52579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charRg st="53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152579">
                                            <p:txEl>
                                              <p:charRg st="53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152579">
                                            <p:txEl>
                                              <p:charRg st="53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152579">
                                            <p:txEl>
                                              <p:charRg st="53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charRg st="143" end="2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152579">
                                            <p:txEl>
                                              <p:charRg st="143" end="2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152579">
                                            <p:txEl>
                                              <p:charRg st="143" end="23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152579">
                                            <p:txEl>
                                              <p:charRg st="143" end="23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charRg st="236" end="3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152579">
                                            <p:txEl>
                                              <p:charRg st="236" end="3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152579">
                                            <p:txEl>
                                              <p:charRg st="236" end="32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152579">
                                            <p:txEl>
                                              <p:charRg st="236" end="32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charRg st="323" end="3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152579">
                                            <p:txEl>
                                              <p:charRg st="323" end="3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152579">
                                            <p:txEl>
                                              <p:charRg st="323" end="32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152579">
                                            <p:txEl>
                                              <p:charRg st="323" end="32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5297" name="直接连接符 119809"/>
          <p:cNvSpPr/>
          <p:nvPr/>
        </p:nvSpPr>
        <p:spPr>
          <a:xfrm>
            <a:off x="2590800" y="7010400"/>
            <a:ext cx="0" cy="381000"/>
          </a:xfrm>
          <a:prstGeom prst="line">
            <a:avLst/>
          </a:prstGeom>
          <a:ln w="12699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811" name="文本框 119810"/>
          <p:cNvSpPr txBox="1"/>
          <p:nvPr/>
        </p:nvSpPr>
        <p:spPr>
          <a:xfrm>
            <a:off x="420688" y="1582738"/>
            <a:ext cx="8915400" cy="5859462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p>
            <a:pPr algn="just" eaLnBrk="0" hangingPunct="0">
              <a:spcBef>
                <a:spcPct val="50000"/>
              </a:spcBef>
            </a:pPr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1）为什么大厦表面班驳陈旧？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3600" dirty="0">
                <a:solidFill>
                  <a:srgbClr val="0004E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专家发现，冲洗墙壁所用的清洁剂对建筑物有腐蚀作用，该大厦墙壁每年被冲洗的次数大大多余其他建筑，腐蚀自然更加严重。</a:t>
            </a:r>
            <a:endParaRPr lang="zh-CN" altLang="en-US" sz="3600" dirty="0">
              <a:solidFill>
                <a:srgbClr val="0004EE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2.）为什么经常清洗呢？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zh-CN" altLang="en-US" sz="3600" dirty="0">
                <a:solidFill>
                  <a:srgbClr val="0004E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因为大厦被大量的燕粪弄得很脏。</a:t>
            </a:r>
            <a:endParaRPr lang="zh-CN" altLang="en-US" sz="3600" dirty="0">
              <a:solidFill>
                <a:srgbClr val="0004E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3.）为什么会有那么多的燕粪呢？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因为燕子喜欢聚集到这里，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299" name="标题 166914"/>
          <p:cNvSpPr>
            <a:spLocks noGrp="1"/>
          </p:cNvSpPr>
          <p:nvPr>
            <p:ph type="title"/>
          </p:nvPr>
        </p:nvSpPr>
        <p:spPr>
          <a:xfrm>
            <a:off x="276225" y="501650"/>
            <a:ext cx="9288463" cy="792163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anchor="t" anchorCtr="0"/>
          <a:p>
            <a:r>
              <a:rPr lang="zh-CN" altLang="en-US" sz="3600" b="1" dirty="0">
                <a:ea typeface="宋体" panose="02010600030101010101" pitchFamily="2" charset="-122"/>
              </a:rPr>
              <a:t>案例2  为什么杰弗逊纪念馆大厦 墙壁受腐蚀</a:t>
            </a:r>
            <a:endParaRPr lang="zh-CN" altLang="en-US" sz="3600" b="1" dirty="0">
              <a:ea typeface="宋体" panose="02010600030101010101" pitchFamily="2" charset="-122"/>
            </a:endParaRPr>
          </a:p>
        </p:txBody>
      </p:sp>
      <p:pic>
        <p:nvPicPr>
          <p:cNvPr id="55300" name="图片 166916" descr="1080634731_BXaOT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0" y="4749800"/>
            <a:ext cx="2724150" cy="2819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1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1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charRg st="15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811">
                                            <p:txEl>
                                              <p:charRg st="15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811">
                                            <p:txEl>
                                              <p:charRg st="15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charRg st="73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811">
                                            <p:txEl>
                                              <p:charRg st="73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811">
                                            <p:txEl>
                                              <p:charRg st="73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charRg st="86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811">
                                            <p:txEl>
                                              <p:charRg st="86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811">
                                            <p:txEl>
                                              <p:charRg st="86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charRg st="102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811">
                                            <p:txEl>
                                              <p:charRg st="102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811">
                                            <p:txEl>
                                              <p:charRg st="102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charRg st="119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811">
                                            <p:txEl>
                                              <p:charRg st="119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9811">
                                            <p:txEl>
                                              <p:charRg st="119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6321" name="直接连接符 120833"/>
          <p:cNvSpPr/>
          <p:nvPr/>
        </p:nvSpPr>
        <p:spPr>
          <a:xfrm>
            <a:off x="2590800" y="7010400"/>
            <a:ext cx="0" cy="381000"/>
          </a:xfrm>
          <a:prstGeom prst="line">
            <a:avLst/>
          </a:prstGeom>
          <a:ln w="12699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835" name="文本框 120834"/>
          <p:cNvSpPr txBox="1"/>
          <p:nvPr/>
        </p:nvSpPr>
        <p:spPr>
          <a:xfrm>
            <a:off x="420688" y="1438275"/>
            <a:ext cx="8915400" cy="5435600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p>
            <a:pPr algn="just" eaLnBrk="0" hangingPunct="0"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4.）为什么燕子以喜欢聚集到这里？</a:t>
            </a:r>
            <a:endParaRPr lang="zh-CN" altLang="en-US" sz="2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zh-CN" altLang="en-US" sz="2800" dirty="0">
                <a:solidFill>
                  <a:srgbClr val="0004E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是因为建筑物上有它喜欢吃的蜘蛛？</a:t>
            </a:r>
            <a:endParaRPr lang="zh-CN" altLang="en-US" sz="2800" dirty="0">
              <a:solidFill>
                <a:srgbClr val="0004E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5.）为什么会有蜘蛛？</a:t>
            </a:r>
            <a:endParaRPr lang="zh-CN" altLang="en-US" sz="2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zh-CN" altLang="en-US" sz="2800" dirty="0">
                <a:solidFill>
                  <a:srgbClr val="0004E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蜘蛛爱在这里安巢，是因为墙上有大量它爱吃的飞虫</a:t>
            </a:r>
            <a:endParaRPr lang="zh-CN" altLang="en-US" sz="2800" dirty="0">
              <a:solidFill>
                <a:srgbClr val="0004E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6.）为什么墙上飞虫繁殖得这样快？</a:t>
            </a:r>
            <a:endParaRPr lang="zh-CN" altLang="en-US" sz="2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zh-CN" altLang="en-US" sz="2800" dirty="0">
                <a:solidFill>
                  <a:srgbClr val="0004E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因为尘埃在从窗外射进来的强光作用下，形成了刺激飞虫生长的温床。</a:t>
            </a:r>
            <a:endParaRPr lang="zh-CN" altLang="en-US" sz="2800" dirty="0">
              <a:solidFill>
                <a:srgbClr val="0004EE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解决问题的结论是：拉上窗帘。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杰弗逊大厦至今完好无损。</a:t>
            </a:r>
            <a:endParaRPr lang="zh-CN" altLang="en-US" sz="2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323" name="矩形 120837"/>
          <p:cNvSpPr/>
          <p:nvPr/>
        </p:nvSpPr>
        <p:spPr>
          <a:xfrm>
            <a:off x="276225" y="501650"/>
            <a:ext cx="9288463" cy="792163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anchor="t" anchorCtr="0"/>
          <a:p>
            <a:pPr defTabSz="984250" eaLnBrk="0" hangingPunct="0">
              <a:lnSpc>
                <a:spcPct val="85000"/>
              </a:lnSpc>
              <a:buSzTx/>
            </a:pPr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案例2  为什么杰弗逊纪念馆大厦 墙壁受腐蚀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6324" name="图片 120838" descr="C25334239"/>
          <p:cNvPicPr>
            <a:picLocks noChangeAspect="1"/>
          </p:cNvPicPr>
          <p:nvPr/>
        </p:nvPicPr>
        <p:blipFill>
          <a:blip r:embed="rId2"/>
          <a:srcRect b="4764"/>
          <a:stretch>
            <a:fillRect/>
          </a:stretch>
        </p:blipFill>
        <p:spPr>
          <a:xfrm>
            <a:off x="6397625" y="1006475"/>
            <a:ext cx="3168650" cy="2414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5" name="文本框 120839"/>
          <p:cNvSpPr txBox="1"/>
          <p:nvPr/>
        </p:nvSpPr>
        <p:spPr>
          <a:xfrm>
            <a:off x="8124825" y="3022600"/>
            <a:ext cx="1366838" cy="304800"/>
          </a:xfrm>
          <a:prstGeom prst="rect">
            <a:avLst/>
          </a:prstGeom>
          <a:solidFill>
            <a:srgbClr val="008000"/>
          </a:solidFill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400" b="0" dirty="0">
                <a:latin typeface="Arial" panose="020B0604020202020204" pitchFamily="34" charset="0"/>
                <a:ea typeface="宋体" panose="02010600030101010101" pitchFamily="2" charset="-122"/>
              </a:rPr>
              <a:t>杰斐逊纪念堂</a:t>
            </a:r>
            <a:endParaRPr lang="zh-CN" altLang="en-US" sz="14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5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5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charRg st="18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35">
                                            <p:txEl>
                                              <p:charRg st="18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835">
                                            <p:txEl>
                                              <p:charRg st="18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charRg st="35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835">
                                            <p:txEl>
                                              <p:charRg st="35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835">
                                            <p:txEl>
                                              <p:charRg st="35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charRg st="47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0835">
                                            <p:txEl>
                                              <p:charRg st="47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0835">
                                            <p:txEl>
                                              <p:charRg st="47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charRg st="71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0835">
                                            <p:txEl>
                                              <p:charRg st="71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0835">
                                            <p:txEl>
                                              <p:charRg st="71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charRg st="89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0835">
                                            <p:txEl>
                                              <p:charRg st="89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0835">
                                            <p:txEl>
                                              <p:charRg st="89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charRg st="121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0835">
                                            <p:txEl>
                                              <p:charRg st="121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0835">
                                            <p:txEl>
                                              <p:charRg st="121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charRg st="136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0835">
                                            <p:txEl>
                                              <p:charRg st="136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0835">
                                            <p:txEl>
                                              <p:charRg st="136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7345" name="直接连接符 125953"/>
          <p:cNvSpPr/>
          <p:nvPr/>
        </p:nvSpPr>
        <p:spPr>
          <a:xfrm>
            <a:off x="2590800" y="7010400"/>
            <a:ext cx="0" cy="381000"/>
          </a:xfrm>
          <a:prstGeom prst="line">
            <a:avLst/>
          </a:prstGeom>
          <a:ln w="12699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955" name="文本框 125954"/>
          <p:cNvSpPr txBox="1"/>
          <p:nvPr/>
        </p:nvSpPr>
        <p:spPr>
          <a:xfrm>
            <a:off x="565150" y="1509713"/>
            <a:ext cx="8915400" cy="4968875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p>
            <a:pPr algn="just" eaLnBrk="0" hangingPunct="0">
              <a:spcBef>
                <a:spcPct val="50000"/>
              </a:spcBef>
            </a:pPr>
            <a:r>
              <a:rPr lang="zh-CN" altLang="en-US" sz="4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试思考：除了拉上窗帘，还有没有其它的解决办法呢：</a:t>
            </a:r>
            <a:endParaRPr lang="zh-CN" altLang="en-US" sz="4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zh-CN" altLang="en-US" sz="4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1.）使用没有腐蚀性的清洁剂</a:t>
            </a:r>
            <a:endParaRPr lang="zh-CN" altLang="en-US" sz="4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zh-CN" altLang="en-US" sz="4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2.）捕杀燕子</a:t>
            </a:r>
            <a:endParaRPr lang="zh-CN" altLang="en-US" sz="4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zh-CN" altLang="en-US" sz="4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3.）杀死蜘蛛</a:t>
            </a:r>
            <a:endParaRPr lang="zh-CN" altLang="en-US" sz="4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zh-CN" altLang="en-US" sz="4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4.）杀死房间内的昆虫</a:t>
            </a:r>
            <a:endParaRPr lang="zh-CN" altLang="en-US" sz="4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47" name="矩形 125957"/>
          <p:cNvSpPr/>
          <p:nvPr/>
        </p:nvSpPr>
        <p:spPr>
          <a:xfrm>
            <a:off x="349250" y="430213"/>
            <a:ext cx="9288463" cy="792162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anchor="t" anchorCtr="0"/>
          <a:p>
            <a:pPr defTabSz="984250" eaLnBrk="0" hangingPunct="0">
              <a:lnSpc>
                <a:spcPct val="85000"/>
              </a:lnSpc>
              <a:buSzTx/>
            </a:pPr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案例2  为什么杰弗逊纪念馆大厦 墙壁受腐蚀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7348" name="图片 125958" descr="杰弗逊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0" y="3886200"/>
            <a:ext cx="3810000" cy="3667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5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5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charRg st="25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55">
                                            <p:txEl>
                                              <p:charRg st="25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955">
                                            <p:txEl>
                                              <p:charRg st="25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charRg st="4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955">
                                            <p:txEl>
                                              <p:charRg st="4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955">
                                            <p:txEl>
                                              <p:charRg st="4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charRg st="48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955">
                                            <p:txEl>
                                              <p:charRg st="48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955">
                                            <p:txEl>
                                              <p:charRg st="48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charRg st="56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5955">
                                            <p:txEl>
                                              <p:charRg st="56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955">
                                            <p:txEl>
                                              <p:charRg st="56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8369" name="标题 181249"/>
          <p:cNvSpPr/>
          <p:nvPr>
            <p:ph type="title" idx="4294967295"/>
          </p:nvPr>
        </p:nvSpPr>
        <p:spPr>
          <a:xfrm>
            <a:off x="925513" y="357188"/>
            <a:ext cx="8496300" cy="792162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r>
              <a:rPr lang="zh-CN" altLang="en-US" sz="3600" b="1" dirty="0">
                <a:ea typeface="宋体" panose="02010600030101010101" pitchFamily="2" charset="-122"/>
              </a:rPr>
              <a:t>案例</a:t>
            </a:r>
            <a:r>
              <a:rPr lang="en-US" altLang="zh-CN" sz="3600" b="1" dirty="0">
                <a:ea typeface="宋体" panose="02010600030101010101" pitchFamily="2" charset="-122"/>
              </a:rPr>
              <a:t>3:</a:t>
            </a:r>
            <a:r>
              <a:rPr lang="zh-CN" altLang="en-US" sz="3200" b="1" dirty="0">
                <a:ea typeface="宋体" panose="02010600030101010101" pitchFamily="2" charset="-122"/>
              </a:rPr>
              <a:t>阿波罗</a:t>
            </a:r>
            <a:r>
              <a:rPr lang="en-US" altLang="zh-CN" sz="3200" b="1" dirty="0">
                <a:ea typeface="宋体" panose="02010600030101010101" pitchFamily="2" charset="-122"/>
              </a:rPr>
              <a:t>13</a:t>
            </a:r>
            <a:r>
              <a:rPr lang="zh-CN" altLang="en-US" sz="3200" b="1" dirty="0">
                <a:ea typeface="宋体" panose="02010600030101010101" pitchFamily="2" charset="-122"/>
              </a:rPr>
              <a:t>号服务舱的氧气罐发生的爆炸</a:t>
            </a:r>
            <a:endParaRPr lang="zh-CN" altLang="en-US" sz="3200" b="1" dirty="0">
              <a:ea typeface="宋体" panose="02010600030101010101" pitchFamily="2" charset="-122"/>
            </a:endParaRPr>
          </a:p>
        </p:txBody>
      </p:sp>
      <p:sp>
        <p:nvSpPr>
          <p:cNvPr id="181251" name="文本占位符 181250"/>
          <p:cNvSpPr>
            <a:spLocks noGrp="1"/>
          </p:cNvSpPr>
          <p:nvPr>
            <p:ph type="body" idx="1"/>
          </p:nvPr>
        </p:nvSpPr>
        <p:spPr>
          <a:xfrm>
            <a:off x="420688" y="1365250"/>
            <a:ext cx="9172575" cy="5761038"/>
          </a:xfrm>
          <a:prstGeom prst="rect">
            <a:avLst/>
          </a:prstGeom>
        </p:spPr>
        <p:txBody>
          <a:bodyPr lIns="100012" tIns="49212" rIns="100012" bIns="49212"/>
          <a:p>
            <a:pPr marL="251460" marR="0" indent="-251460" algn="l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308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阿波罗</a:t>
            </a:r>
            <a:r>
              <a:rPr kumimoji="0" lang="en-US" altLang="zh-CN" sz="308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13</a:t>
            </a:r>
            <a:r>
              <a:rPr kumimoji="0" lang="zh-CN" altLang="en-US" sz="308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号（</a:t>
            </a:r>
            <a:r>
              <a:rPr kumimoji="0" lang="en-US" altLang="zh-CN" sz="308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Apollo 13</a:t>
            </a:r>
            <a:r>
              <a:rPr kumimoji="0" lang="zh-CN" altLang="en-US" sz="308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）是阿波罗计划（</a:t>
            </a:r>
            <a:r>
              <a:rPr kumimoji="0" lang="en-US" altLang="zh-CN" sz="308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Project Apollo</a:t>
            </a:r>
            <a:r>
              <a:rPr kumimoji="0" lang="zh-CN" altLang="en-US" sz="308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）中的第三次载人登月任务。发射后两天，服务舱的氧气罐发生的爆炸严重损坏了航天器，使其大量损失氧气和电力；三位宇航员使用航天器的登月舱作为太空中的救生艇。指令舱系统并没有损坏，但是为了节省电力在返回地球大气层之前都被关闭。三位宇航员在太空中经历了缺少电力、正常温度以及饮用水的问题，但仍然成功返回了地球 </a:t>
            </a:r>
            <a:endParaRPr kumimoji="0" lang="zh-CN" altLang="en-US" sz="3080" b="0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8371" name="图片 181251" descr="b25d9901f07c29c3267fb52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3814763"/>
            <a:ext cx="4914900" cy="3686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2" name="图片 181252" descr="001e90249a8f0f14c2fd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100" y="3814763"/>
            <a:ext cx="4597400" cy="3670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9393" name="标题 182273"/>
          <p:cNvSpPr/>
          <p:nvPr>
            <p:ph type="title"/>
          </p:nvPr>
        </p:nvSpPr>
        <p:spPr>
          <a:xfrm>
            <a:off x="492125" y="285750"/>
            <a:ext cx="9051925" cy="1009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t" anchorCtr="0"/>
          <a:p>
            <a:pPr algn="ctr"/>
            <a:r>
              <a:rPr lang="en-US" altLang="zh-CN" sz="3600" b="1">
                <a:ea typeface="宋体" panose="02010600030101010101" pitchFamily="2" charset="-122"/>
              </a:rPr>
              <a:t>5</a:t>
            </a:r>
            <a:r>
              <a:rPr lang="zh-CN" altLang="en-US" sz="3600" b="1" dirty="0">
                <a:ea typeface="宋体" panose="02010600030101010101" pitchFamily="2" charset="-122"/>
              </a:rPr>
              <a:t>个为什么分析                                      </a:t>
            </a:r>
            <a:br>
              <a:rPr lang="en-US" altLang="zh-CN" sz="3600" b="1" dirty="0">
                <a:ea typeface="宋体" panose="02010600030101010101" pitchFamily="2" charset="-122"/>
              </a:rPr>
            </a:br>
            <a:r>
              <a:rPr lang="zh-CN" altLang="en-US" sz="3600" b="1" dirty="0">
                <a:ea typeface="宋体" panose="02010600030101010101" pitchFamily="2" charset="-122"/>
              </a:rPr>
              <a:t>阿波罗13氧气舱爆炸      </a:t>
            </a:r>
            <a:endParaRPr lang="zh-CN" altLang="en-US" sz="3600" b="1" dirty="0">
              <a:ea typeface="宋体" panose="02010600030101010101" pitchFamily="2" charset="-122"/>
            </a:endParaRPr>
          </a:p>
        </p:txBody>
      </p:sp>
      <p:sp>
        <p:nvSpPr>
          <p:cNvPr id="59394" name="直接连接符 182274"/>
          <p:cNvSpPr/>
          <p:nvPr/>
        </p:nvSpPr>
        <p:spPr>
          <a:xfrm>
            <a:off x="2590800" y="7010400"/>
            <a:ext cx="0" cy="381000"/>
          </a:xfrm>
          <a:prstGeom prst="line">
            <a:avLst/>
          </a:prstGeom>
          <a:ln w="12699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395" name="直接连接符 182275"/>
          <p:cNvSpPr/>
          <p:nvPr/>
        </p:nvSpPr>
        <p:spPr>
          <a:xfrm>
            <a:off x="2590800" y="7391400"/>
            <a:ext cx="2590800" cy="0"/>
          </a:xfrm>
          <a:prstGeom prst="line">
            <a:avLst/>
          </a:prstGeom>
          <a:ln w="12699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396" name="直接连接符 182276"/>
          <p:cNvSpPr/>
          <p:nvPr/>
        </p:nvSpPr>
        <p:spPr>
          <a:xfrm>
            <a:off x="5181600" y="1295400"/>
            <a:ext cx="0" cy="6096000"/>
          </a:xfrm>
          <a:prstGeom prst="line">
            <a:avLst/>
          </a:prstGeom>
          <a:ln w="12699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397" name="直接连接符 182277"/>
          <p:cNvSpPr/>
          <p:nvPr/>
        </p:nvSpPr>
        <p:spPr>
          <a:xfrm>
            <a:off x="5181600" y="1295400"/>
            <a:ext cx="2209800" cy="0"/>
          </a:xfrm>
          <a:prstGeom prst="line">
            <a:avLst/>
          </a:prstGeom>
          <a:ln w="12699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398" name="直接连接符 182278"/>
          <p:cNvSpPr/>
          <p:nvPr/>
        </p:nvSpPr>
        <p:spPr>
          <a:xfrm>
            <a:off x="7391400" y="1295400"/>
            <a:ext cx="0" cy="4572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</p:spPr>
      </p:sp>
      <p:sp>
        <p:nvSpPr>
          <p:cNvPr id="59399" name="文本框 182279"/>
          <p:cNvSpPr txBox="1"/>
          <p:nvPr/>
        </p:nvSpPr>
        <p:spPr>
          <a:xfrm>
            <a:off x="1143000" y="1736725"/>
            <a:ext cx="3200400" cy="3175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氧气舱内的风扇开启后氧气舱爆炸</a:t>
            </a:r>
            <a:endParaRPr lang="en-US" altLang="zh-CN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9400" name="文本框 182280"/>
          <p:cNvSpPr txBox="1"/>
          <p:nvPr/>
        </p:nvSpPr>
        <p:spPr>
          <a:xfrm>
            <a:off x="1295400" y="2209800"/>
            <a:ext cx="2895600" cy="37465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1.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为什么</a:t>
            </a: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爆炸会发生？</a:t>
            </a:r>
            <a:endParaRPr lang="en-US" altLang="zh-CN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9401" name="文本框 182281"/>
          <p:cNvSpPr txBox="1"/>
          <p:nvPr/>
        </p:nvSpPr>
        <p:spPr>
          <a:xfrm>
            <a:off x="1143000" y="1419225"/>
            <a:ext cx="3200400" cy="304800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zh-CN" sz="1400" b="0">
                <a:solidFill>
                  <a:schemeClr val="tx1"/>
                </a:solidFill>
                <a:latin typeface="Arial" panose="020B0604020202020204" pitchFamily="34" charset="0"/>
              </a:rPr>
              <a:t>1970</a:t>
            </a:r>
            <a:r>
              <a:rPr lang="zh-CN" altLang="en-US" sz="1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年4月13日</a:t>
            </a:r>
            <a:endParaRPr lang="zh-CN" altLang="en-US" sz="14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9402" name="文本框 182282"/>
          <p:cNvSpPr txBox="1"/>
          <p:nvPr/>
        </p:nvSpPr>
        <p:spPr>
          <a:xfrm>
            <a:off x="1143000" y="2590800"/>
            <a:ext cx="3200400" cy="530225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电线使风扇变成拱形并引燃舱内的氧气</a:t>
            </a:r>
            <a:endParaRPr lang="en-US" altLang="zh-CN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9403" name="文本框 182283"/>
          <p:cNvSpPr txBox="1"/>
          <p:nvPr/>
        </p:nvSpPr>
        <p:spPr>
          <a:xfrm>
            <a:off x="1295400" y="3111500"/>
            <a:ext cx="2895600" cy="342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</a:rPr>
              <a:t>2.</a:t>
            </a: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为什么会被电线弄成拱形?</a:t>
            </a:r>
            <a:endParaRPr lang="zh-CN" altLang="en-US" sz="1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9404" name="文本框 182284"/>
          <p:cNvSpPr txBox="1"/>
          <p:nvPr/>
        </p:nvSpPr>
        <p:spPr>
          <a:xfrm>
            <a:off x="1143000" y="3429000"/>
            <a:ext cx="3200400" cy="3175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zh-CN" altLang="en-US" sz="1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导线中心被引爆</a:t>
            </a:r>
            <a:endParaRPr lang="zh-CN" altLang="en-US" sz="14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9405" name="文本框 182285"/>
          <p:cNvSpPr txBox="1"/>
          <p:nvPr/>
        </p:nvSpPr>
        <p:spPr>
          <a:xfrm>
            <a:off x="1295400" y="3733800"/>
            <a:ext cx="2895600" cy="342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</a:rPr>
              <a:t>3.</a:t>
            </a: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为什么中心被引爆</a:t>
            </a:r>
            <a:r>
              <a:rPr lang="en-US" altLang="zh-CN" sz="1400">
                <a:solidFill>
                  <a:schemeClr val="tx1"/>
                </a:solidFill>
                <a:latin typeface="Arial" panose="020B0604020202020204" pitchFamily="34" charset="0"/>
              </a:rPr>
              <a:t>?</a:t>
            </a:r>
            <a:endParaRPr lang="en-US" altLang="zh-CN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9406" name="文本框 182286"/>
          <p:cNvSpPr txBox="1"/>
          <p:nvPr/>
        </p:nvSpPr>
        <p:spPr>
          <a:xfrm>
            <a:off x="1143000" y="4038600"/>
            <a:ext cx="3200400" cy="3175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zh-CN" altLang="en-US" sz="1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绝缘被烧坏</a:t>
            </a:r>
            <a:endParaRPr lang="en-US" altLang="zh-CN" sz="14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9407" name="文本框 182287"/>
          <p:cNvSpPr txBox="1"/>
          <p:nvPr/>
        </p:nvSpPr>
        <p:spPr>
          <a:xfrm>
            <a:off x="1295400" y="4343400"/>
            <a:ext cx="2895600" cy="342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</a:rPr>
              <a:t>4.</a:t>
            </a: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为什么绝缘被烧坏</a:t>
            </a:r>
            <a:r>
              <a:rPr lang="en-US" altLang="zh-CN" sz="1400">
                <a:solidFill>
                  <a:schemeClr val="tx1"/>
                </a:solidFill>
                <a:latin typeface="Arial" panose="020B0604020202020204" pitchFamily="34" charset="0"/>
              </a:rPr>
              <a:t>?</a:t>
            </a:r>
            <a:endParaRPr lang="en-US" altLang="zh-CN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9408" name="文本框 182288"/>
          <p:cNvSpPr txBox="1"/>
          <p:nvPr/>
        </p:nvSpPr>
        <p:spPr>
          <a:xfrm>
            <a:off x="1143000" y="4876800"/>
            <a:ext cx="3200400" cy="3175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zh-CN" altLang="en-US" sz="1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在前导系统测试过程中氧气舱过热</a:t>
            </a:r>
            <a:endParaRPr lang="en-US" altLang="zh-CN" sz="14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9409" name="文本框 182289"/>
          <p:cNvSpPr txBox="1"/>
          <p:nvPr/>
        </p:nvSpPr>
        <p:spPr>
          <a:xfrm>
            <a:off x="1295400" y="5410200"/>
            <a:ext cx="2895600" cy="342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</a:rPr>
              <a:t>5.</a:t>
            </a: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为什么氧气舱过热</a:t>
            </a:r>
            <a:r>
              <a:rPr lang="en-US" altLang="zh-CN" sz="1400">
                <a:solidFill>
                  <a:schemeClr val="tx1"/>
                </a:solidFill>
                <a:latin typeface="Arial" panose="020B0604020202020204" pitchFamily="34" charset="0"/>
              </a:rPr>
              <a:t>?</a:t>
            </a:r>
            <a:endParaRPr lang="en-US" altLang="zh-CN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9410" name="文本框 182290"/>
          <p:cNvSpPr txBox="1"/>
          <p:nvPr/>
        </p:nvSpPr>
        <p:spPr>
          <a:xfrm>
            <a:off x="1143000" y="5715000"/>
            <a:ext cx="3200400" cy="74295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zh-CN" altLang="en-US" sz="1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氧气舱中的加热器通常会维持舱内的压力，但在舱内被清空后（也就是测试结束后）没有被关掉</a:t>
            </a:r>
            <a:endParaRPr lang="en-US" altLang="zh-CN" sz="14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9411" name="文本框 182291"/>
          <p:cNvSpPr txBox="1"/>
          <p:nvPr/>
        </p:nvSpPr>
        <p:spPr>
          <a:xfrm>
            <a:off x="5965825" y="1654175"/>
            <a:ext cx="2895600" cy="342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</a:rPr>
              <a:t>7.</a:t>
            </a: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为什么加热器没有被关掉</a:t>
            </a:r>
            <a:r>
              <a:rPr lang="en-US" altLang="zh-CN" sz="1400">
                <a:solidFill>
                  <a:schemeClr val="tx1"/>
                </a:solidFill>
                <a:latin typeface="Arial" panose="020B0604020202020204" pitchFamily="34" charset="0"/>
              </a:rPr>
              <a:t>? </a:t>
            </a:r>
            <a:endParaRPr lang="en-US" altLang="zh-CN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9412" name="文本框 182292"/>
          <p:cNvSpPr txBox="1"/>
          <p:nvPr/>
        </p:nvSpPr>
        <p:spPr>
          <a:xfrm>
            <a:off x="5791200" y="2066925"/>
            <a:ext cx="3200400" cy="530225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zh-CN" altLang="en-US" sz="1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切断电源的开关可以在舱过热时自动关掉加热器，可是它失效了。</a:t>
            </a:r>
            <a:endParaRPr lang="en-US" altLang="zh-CN" sz="14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9413" name="文本框 182293"/>
          <p:cNvSpPr txBox="1"/>
          <p:nvPr/>
        </p:nvSpPr>
        <p:spPr>
          <a:xfrm>
            <a:off x="5943600" y="2832100"/>
            <a:ext cx="2895600" cy="342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</a:rPr>
              <a:t>8.</a:t>
            </a: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为什么开关会失效</a:t>
            </a:r>
            <a:r>
              <a:rPr lang="en-US" altLang="zh-CN" sz="1400">
                <a:solidFill>
                  <a:schemeClr val="tx1"/>
                </a:solidFill>
                <a:latin typeface="Arial" panose="020B0604020202020204" pitchFamily="34" charset="0"/>
              </a:rPr>
              <a:t>?</a:t>
            </a:r>
            <a:endParaRPr lang="en-US" altLang="zh-CN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9414" name="文本框 182294"/>
          <p:cNvSpPr txBox="1"/>
          <p:nvPr/>
        </p:nvSpPr>
        <p:spPr>
          <a:xfrm>
            <a:off x="5791200" y="3352800"/>
            <a:ext cx="3200400" cy="955675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zh-CN" altLang="en-US" sz="1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在测试中它超过了额定电压。工程师们确信舱内的液氧可以使开关保持冷却</a:t>
            </a:r>
            <a:r>
              <a:rPr lang="en-US" altLang="zh-CN" sz="1400" b="0">
                <a:solidFill>
                  <a:schemeClr val="tx1"/>
                </a:solidFill>
                <a:latin typeface="Arial" panose="020B0604020202020204" pitchFamily="34" charset="0"/>
              </a:rPr>
              <a:t>,</a:t>
            </a:r>
            <a:r>
              <a:rPr lang="zh-CN" altLang="en-US" sz="1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然而</a:t>
            </a:r>
            <a:r>
              <a:rPr lang="en-US" altLang="zh-CN" sz="1400" b="0">
                <a:solidFill>
                  <a:schemeClr val="tx1"/>
                </a:solidFill>
                <a:latin typeface="Arial" panose="020B0604020202020204" pitchFamily="34" charset="0"/>
              </a:rPr>
              <a:t>,</a:t>
            </a:r>
            <a:r>
              <a:rPr lang="zh-CN" altLang="en-US" sz="1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当舱内被清空时，开关就迅速地变热从而失效。</a:t>
            </a:r>
            <a:endParaRPr lang="en-US" altLang="zh-CN" sz="14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9415" name="文本框 182295"/>
          <p:cNvSpPr txBox="1"/>
          <p:nvPr/>
        </p:nvSpPr>
        <p:spPr>
          <a:xfrm>
            <a:off x="5943600" y="4508500"/>
            <a:ext cx="2895600" cy="342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</a:rPr>
              <a:t>9.</a:t>
            </a: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为什么加热器首先被启动？</a:t>
            </a:r>
            <a:endParaRPr lang="en-US" altLang="zh-CN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9416" name="文本框 182296"/>
          <p:cNvSpPr txBox="1"/>
          <p:nvPr/>
        </p:nvSpPr>
        <p:spPr>
          <a:xfrm>
            <a:off x="5791200" y="5029200"/>
            <a:ext cx="3200400" cy="74295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zh-CN" altLang="en-US" sz="1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当测试结束时舱内的氧气并没有彻底清除干净</a:t>
            </a:r>
            <a:r>
              <a:rPr lang="en-US" altLang="zh-CN" sz="1400" b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zh-CN" altLang="en-US" sz="1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为了安全起见，测试结束后舱内不应留有氧气</a:t>
            </a:r>
            <a:r>
              <a:rPr lang="en-US" altLang="zh-CN" sz="1400" b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en-US" altLang="zh-CN" sz="1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9417" name="文本框 182297"/>
          <p:cNvSpPr txBox="1"/>
          <p:nvPr/>
        </p:nvSpPr>
        <p:spPr>
          <a:xfrm>
            <a:off x="5943600" y="5867400"/>
            <a:ext cx="2895600" cy="342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</a:rPr>
              <a:t>10.</a:t>
            </a: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为什么舱内没有完全被清空</a:t>
            </a:r>
            <a:r>
              <a:rPr lang="en-US" altLang="zh-CN" sz="1400">
                <a:solidFill>
                  <a:schemeClr val="tx1"/>
                </a:solidFill>
                <a:latin typeface="Arial" panose="020B0604020202020204" pitchFamily="34" charset="0"/>
              </a:rPr>
              <a:t>?</a:t>
            </a:r>
            <a:endParaRPr lang="en-US" altLang="zh-CN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9418" name="文本框 182298"/>
          <p:cNvSpPr txBox="1"/>
          <p:nvPr/>
        </p:nvSpPr>
        <p:spPr>
          <a:xfrm>
            <a:off x="5791200" y="6324600"/>
            <a:ext cx="3200400" cy="3175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在前导系统测试中插口管被震松了。</a:t>
            </a:r>
            <a:endParaRPr lang="en-US" altLang="zh-CN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9419" name="文本框 182299"/>
          <p:cNvSpPr txBox="1"/>
          <p:nvPr/>
        </p:nvSpPr>
        <p:spPr>
          <a:xfrm>
            <a:off x="1295400" y="6686550"/>
            <a:ext cx="2895600" cy="342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</a:rPr>
              <a:t>6.</a:t>
            </a: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为什么加热器没有被关掉</a:t>
            </a:r>
            <a:r>
              <a:rPr lang="en-US" altLang="zh-CN" sz="1400">
                <a:solidFill>
                  <a:schemeClr val="tx1"/>
                </a:solidFill>
                <a:latin typeface="Arial" panose="020B0604020202020204" pitchFamily="34" charset="0"/>
              </a:rPr>
              <a:t>?</a:t>
            </a:r>
            <a:endParaRPr lang="en-US" altLang="zh-CN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9420" name="椭圆 182300"/>
          <p:cNvSpPr/>
          <p:nvPr/>
        </p:nvSpPr>
        <p:spPr>
          <a:xfrm>
            <a:off x="1905000" y="1447800"/>
            <a:ext cx="1600200" cy="228600"/>
          </a:xfrm>
          <a:prstGeom prst="ellipse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 anchorCtr="0"/>
          <a:p>
            <a:pPr algn="ctr" eaLnBrk="0" hangingPunct="0"/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0417" name="文本占位符 80898"/>
          <p:cNvSpPr>
            <a:spLocks noGrp="1"/>
          </p:cNvSpPr>
          <p:nvPr>
            <p:ph type="body" idx="4294967295"/>
          </p:nvPr>
        </p:nvSpPr>
        <p:spPr>
          <a:xfrm>
            <a:off x="852488" y="1725613"/>
            <a:ext cx="8362950" cy="5184775"/>
          </a:xfrm>
          <a:prstGeom prst="rect">
            <a:avLst/>
          </a:prstGeom>
          <a:solidFill>
            <a:srgbClr val="FFFF99"/>
          </a:solidFill>
          <a:ln w="3810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00012" tIns="49212" rIns="100012" bIns="49212" anchor="t" anchorCtr="0"/>
          <a:p>
            <a:endParaRPr lang="zh-CN" altLang="en-US" sz="2800" b="1" dirty="0">
              <a:ea typeface="宋体" panose="02010600030101010101" pitchFamily="2" charset="-122"/>
            </a:endParaRPr>
          </a:p>
          <a:p>
            <a:r>
              <a:rPr lang="zh-CN" altLang="en-US" sz="2800" b="1" dirty="0">
                <a:ea typeface="宋体" panose="02010600030101010101" pitchFamily="2" charset="-122"/>
              </a:rPr>
              <a:t>满足顾客的需求</a:t>
            </a:r>
            <a:endParaRPr lang="zh-CN" altLang="en-US" sz="2800" b="1" dirty="0">
              <a:ea typeface="宋体" panose="02010600030101010101" pitchFamily="2" charset="-122"/>
            </a:endParaRPr>
          </a:p>
          <a:p>
            <a:pPr lvl="1" indent="-250825"/>
            <a:r>
              <a:rPr lang="zh-CN" altLang="en-US" sz="2800" b="1" dirty="0">
                <a:ea typeface="宋体" panose="02010600030101010101" pitchFamily="2" charset="-122"/>
              </a:rPr>
              <a:t>找出问题发生的根源，彻底解决之</a:t>
            </a:r>
            <a:endParaRPr lang="zh-CN" altLang="en-US" sz="2800" b="1" dirty="0">
              <a:ea typeface="宋体" panose="02010600030101010101" pitchFamily="2" charset="-122"/>
            </a:endParaRPr>
          </a:p>
          <a:p>
            <a:pPr lvl="1" indent="-250825"/>
            <a:r>
              <a:rPr lang="zh-CN" altLang="en-US" sz="2800" b="1" dirty="0">
                <a:ea typeface="宋体" panose="02010600030101010101" pitchFamily="2" charset="-122"/>
              </a:rPr>
              <a:t>对缺乏的能力作出说明以便发现问题</a:t>
            </a:r>
            <a:endParaRPr lang="zh-CN" altLang="en-US" sz="2800" b="1" dirty="0">
              <a:ea typeface="宋体" panose="02010600030101010101" pitchFamily="2" charset="-122"/>
            </a:endParaRPr>
          </a:p>
          <a:p>
            <a:pPr lvl="1" indent="-250825"/>
            <a:r>
              <a:rPr lang="zh-CN" altLang="en-US" sz="2800" b="1" dirty="0">
                <a:ea typeface="宋体" panose="02010600030101010101" pitchFamily="2" charset="-122"/>
              </a:rPr>
              <a:t>重视潜在的系统性问题</a:t>
            </a:r>
            <a:endParaRPr lang="zh-CN" altLang="en-US" sz="2800" b="1" dirty="0">
              <a:ea typeface="宋体" panose="02010600030101010101" pitchFamily="2" charset="-122"/>
            </a:endParaRPr>
          </a:p>
          <a:p>
            <a:r>
              <a:rPr lang="zh-CN" altLang="en-US" sz="2800" b="1" dirty="0">
                <a:ea typeface="宋体" panose="02010600030101010101" pitchFamily="2" charset="-122"/>
              </a:rPr>
              <a:t>格式容易被所有人理解</a:t>
            </a:r>
            <a:endParaRPr lang="zh-CN" altLang="en-US" sz="2800" b="1" dirty="0">
              <a:ea typeface="宋体" panose="02010600030101010101" pitchFamily="2" charset="-122"/>
            </a:endParaRPr>
          </a:p>
          <a:p>
            <a:pPr lvl="1" indent="-250825"/>
            <a:r>
              <a:rPr lang="zh-CN" altLang="en-US" sz="2800" b="1" dirty="0">
                <a:ea typeface="宋体" panose="02010600030101010101" pitchFamily="2" charset="-122"/>
              </a:rPr>
              <a:t>为什么-为什么图表会把因果路径简单地呈现出来</a:t>
            </a:r>
            <a:endParaRPr lang="zh-CN" altLang="en-US" sz="2800" b="1" dirty="0">
              <a:ea typeface="宋体" panose="02010600030101010101" pitchFamily="2" charset="-122"/>
            </a:endParaRPr>
          </a:p>
          <a:p>
            <a:pPr lvl="1" indent="-250825"/>
            <a:r>
              <a:rPr lang="zh-CN" altLang="en-US" sz="2800" b="1" dirty="0">
                <a:ea typeface="宋体" panose="02010600030101010101" pitchFamily="2" charset="-122"/>
              </a:rPr>
              <a:t>因果会被概括成摘要而不需要技术细节</a:t>
            </a:r>
            <a:endParaRPr lang="zh-CN" altLang="en-US" sz="2800" b="1" dirty="0">
              <a:ea typeface="宋体" panose="02010600030101010101" pitchFamily="2" charset="-122"/>
            </a:endParaRPr>
          </a:p>
          <a:p>
            <a:r>
              <a:rPr lang="zh-CN" altLang="en-US" sz="2800" b="1" dirty="0">
                <a:ea typeface="宋体" panose="02010600030101010101" pitchFamily="2" charset="-122"/>
              </a:rPr>
              <a:t>提供一种大众语言而不必去考虑使用的方法</a:t>
            </a:r>
            <a:endParaRPr lang="zh-CN" altLang="en-US" sz="2800" b="1" dirty="0">
              <a:ea typeface="宋体" panose="02010600030101010101" pitchFamily="2" charset="-122"/>
            </a:endParaRPr>
          </a:p>
        </p:txBody>
      </p:sp>
      <p:sp>
        <p:nvSpPr>
          <p:cNvPr id="60418" name="标题 80900"/>
          <p:cNvSpPr>
            <a:spLocks noGrp="1"/>
          </p:cNvSpPr>
          <p:nvPr>
            <p:ph type="title" idx="4294967295"/>
          </p:nvPr>
        </p:nvSpPr>
        <p:spPr>
          <a:xfrm>
            <a:off x="636588" y="430213"/>
            <a:ext cx="8534400" cy="792162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 anchor="t" anchorCtr="0"/>
          <a:p>
            <a:pPr algn="ctr"/>
            <a:r>
              <a:rPr lang="en-US" altLang="zh-CN" sz="4800" b="1" dirty="0">
                <a:latin typeface="黑体" panose="02010609060101010101" pitchFamily="2" charset="-122"/>
                <a:ea typeface="黑体" panose="02010609060101010101" pitchFamily="2" charset="-122"/>
              </a:rPr>
              <a:t>5</a:t>
            </a:r>
            <a:r>
              <a:rPr lang="zh-CN" altLang="en-US" sz="4800" b="1" dirty="0">
                <a:latin typeface="黑体" panose="02010609060101010101" pitchFamily="2" charset="-122"/>
                <a:ea typeface="黑体" panose="02010609060101010101" pitchFamily="2" charset="-122"/>
              </a:rPr>
              <a:t>个为什么的优点</a:t>
            </a:r>
            <a:endParaRPr lang="zh-CN" altLang="en-US" sz="4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6019" name="文本占位符 86018"/>
          <p:cNvSpPr>
            <a:spLocks noGrp="1"/>
          </p:cNvSpPr>
          <p:nvPr>
            <p:ph type="body" idx="1"/>
          </p:nvPr>
        </p:nvSpPr>
        <p:spPr>
          <a:xfrm>
            <a:off x="1301750" y="2286000"/>
            <a:ext cx="8548688" cy="4664075"/>
          </a:xfrm>
          <a:prstGeom prst="rect">
            <a:avLst/>
          </a:prstGeom>
          <a:solidFill>
            <a:srgbClr val="FFFF99">
              <a:alpha val="100000"/>
            </a:srgbClr>
          </a:solidFill>
          <a:ln w="38100" cap="flat" cmpd="dbl" algn="ctr">
            <a:solidFill>
              <a:srgbClr val="000080"/>
            </a:solidFill>
            <a:prstDash val="solid"/>
            <a:miter/>
          </a:ln>
        </p:spPr>
        <p:txBody>
          <a:bodyPr lIns="100012" tIns="49212" rIns="100012" bIns="49212"/>
          <a:p>
            <a:pPr marL="251460" marR="0" indent="-251460" algn="l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3080" b="1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marL="251460" marR="0" indent="-251460" algn="l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3200" b="1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总的指导方针</a:t>
            </a:r>
            <a:endParaRPr kumimoji="0" lang="zh-CN" altLang="en-US" sz="3200" b="1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marL="754380" marR="0" lvl="1" indent="-251460" algn="l" defTabSz="1005840" rtl="0" eaLnBrk="1" fontAlgn="auto" latinLnBrk="0" hangingPunct="1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3200" b="1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要天真一些</a:t>
            </a:r>
            <a:endParaRPr kumimoji="0" lang="zh-CN" altLang="en-US" sz="3200" b="1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marL="754380" marR="0" lvl="1" indent="-251460" algn="l" defTabSz="1005840" rtl="0" eaLnBrk="1" fontAlgn="auto" latinLnBrk="0" hangingPunct="1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3200" b="1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要绝对的客观</a:t>
            </a:r>
            <a:endParaRPr kumimoji="0" lang="zh-CN" altLang="en-US" sz="3200" b="1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marL="754380" marR="0" lvl="1" indent="-251460" algn="l" defTabSz="1005840" rtl="0" eaLnBrk="1" fontAlgn="auto" latinLnBrk="0" hangingPunct="1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3200" b="1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不要认为答案是显而易见的</a:t>
            </a:r>
            <a:endParaRPr kumimoji="0" lang="zh-CN" altLang="en-US" sz="3200" b="1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marL="754380" marR="0" lvl="1" indent="-251460" algn="l" defTabSz="1005840" rtl="0" eaLnBrk="1" fontAlgn="auto" latinLnBrk="0" hangingPunct="1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3200" b="1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如果你自己不完全熟悉过程，就组建一个多功能的工作组来完成分析</a:t>
            </a:r>
            <a:endParaRPr kumimoji="0" lang="en-US" altLang="zh-CN" sz="2400" b="1" i="0" u="none" strike="noStrike" kern="1200" cap="none" spc="0" normalizeH="0" baseline="0" noProof="1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marL="251460" marR="0" indent="-251460" algn="l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3200" b="1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若问题的答案有一个以上的原因，则应找出每个原因的根源。</a:t>
            </a:r>
            <a:endParaRPr kumimoji="0" lang="en-US" altLang="zh-CN" sz="3200" b="1" i="0" u="none" strike="noStrike" kern="1200" cap="none" spc="0" normalizeH="0" baseline="0" noProof="1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42" name="标题 86019"/>
          <p:cNvSpPr>
            <a:spLocks noGrp="1"/>
          </p:cNvSpPr>
          <p:nvPr>
            <p:ph type="title" idx="4294967295"/>
          </p:nvPr>
        </p:nvSpPr>
        <p:spPr>
          <a:xfrm>
            <a:off x="781050" y="573088"/>
            <a:ext cx="8534400" cy="685800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 anchor="t" anchorCtr="0"/>
          <a:p>
            <a:pPr algn="ctr"/>
            <a:r>
              <a:rPr lang="zh-CN" altLang="en-US" sz="4800" b="1">
                <a:ea typeface="宋体" panose="02010600030101010101" pitchFamily="2" charset="-122"/>
              </a:rPr>
              <a:t>5</a:t>
            </a:r>
            <a:r>
              <a:rPr lang="en-US" altLang="zh-CN" sz="4800" b="1">
                <a:ea typeface="宋体" panose="02010600030101010101" pitchFamily="2" charset="-122"/>
              </a:rPr>
              <a:t>WHY</a:t>
            </a:r>
            <a:r>
              <a:rPr lang="zh-CN" altLang="en-US" sz="4800" b="1" dirty="0">
                <a:ea typeface="宋体" panose="02010600030101010101" pitchFamily="2" charset="-122"/>
              </a:rPr>
              <a:t>的注意事项</a:t>
            </a:r>
            <a:endParaRPr lang="zh-CN" altLang="en-US" sz="4800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9442" name="标题 189441"/>
          <p:cNvSpPr/>
          <p:nvPr>
            <p:ph type="title"/>
          </p:nvPr>
        </p:nvSpPr>
        <p:spPr>
          <a:xfrm>
            <a:off x="1357313" y="1438275"/>
            <a:ext cx="4392613" cy="1081088"/>
          </a:xfrm>
          <a:solidFill>
            <a:srgbClr val="FFFF99">
              <a:alpha val="100000"/>
            </a:srgbClr>
          </a:solidFill>
          <a:ln w="38100">
            <a:solidFill>
              <a:srgbClr val="FF00FF"/>
            </a:solidFill>
          </a:ln>
        </p:spPr>
        <p:txBody>
          <a:bodyPr vert="horz" wrap="square" lIns="101882" tIns="50941" rIns="101882" bIns="50941" anchor="t" anchorCtr="0"/>
          <a:p>
            <a:pPr marL="0" marR="0" indent="0" algn="l" defTabSz="984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800" b="1" i="0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j-cs"/>
              </a:rPr>
              <a:t>案例分析</a:t>
            </a:r>
            <a:endParaRPr kumimoji="0" lang="zh-CN" altLang="en-US" sz="4800" b="1" i="0" u="none" strike="noStrike" kern="1200" cap="none" spc="0" normalizeH="0" baseline="0" noProof="1" dirty="0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j-cs"/>
            </a:endParaRPr>
          </a:p>
        </p:txBody>
      </p:sp>
      <p:pic>
        <p:nvPicPr>
          <p:cNvPr id="62466" name="图片 189442" descr="笑脸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700" y="2230438"/>
            <a:ext cx="3397250" cy="3500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67" name="图片 189443" descr="PE01561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388" y="3598863"/>
            <a:ext cx="4583112" cy="3041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3489" name="图片 198657" descr="adpwuxi,200810231656227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388" y="2525713"/>
            <a:ext cx="1571625" cy="2720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8660" name="标题 198659"/>
          <p:cNvSpPr/>
          <p:nvPr>
            <p:ph type="title"/>
          </p:nvPr>
        </p:nvSpPr>
        <p:spPr>
          <a:xfrm>
            <a:off x="492125" y="357188"/>
            <a:ext cx="9051925" cy="766762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  <a:miter/>
          </a:ln>
        </p:spPr>
        <p:txBody>
          <a:bodyPr vert="horz" wrap="square" lIns="101882" tIns="50941" rIns="101882" bIns="50941" anchor="t" anchorCtr="0"/>
          <a:p>
            <a:pPr algn="ctr"/>
            <a:r>
              <a:rPr lang="zh-CN" altLang="en-US" sz="3600" b="1" dirty="0">
                <a:ea typeface="宋体" panose="02010600030101010101" pitchFamily="2" charset="-122"/>
              </a:rPr>
              <a:t>“</a:t>
            </a:r>
            <a:r>
              <a:rPr lang="en-US" altLang="zh-CN" sz="3600" b="1">
                <a:ea typeface="宋体" panose="02010600030101010101" pitchFamily="2" charset="-122"/>
              </a:rPr>
              <a:t>5Why</a:t>
            </a:r>
            <a:r>
              <a:rPr lang="zh-CN" altLang="en-US" sz="3600" b="1" dirty="0">
                <a:ea typeface="宋体" panose="02010600030101010101" pitchFamily="2" charset="-122"/>
              </a:rPr>
              <a:t>分析”研讨表</a:t>
            </a:r>
            <a:endParaRPr lang="zh-CN" altLang="en-US" sz="3600" b="1" dirty="0">
              <a:ea typeface="宋体" panose="02010600030101010101" pitchFamily="2" charset="-122"/>
            </a:endParaRPr>
          </a:p>
        </p:txBody>
      </p:sp>
      <p:graphicFrame>
        <p:nvGraphicFramePr>
          <p:cNvPr id="198792" name="内容占位符 198791"/>
          <p:cNvGraphicFramePr/>
          <p:nvPr>
            <p:ph idx="1"/>
          </p:nvPr>
        </p:nvGraphicFramePr>
        <p:xfrm>
          <a:off x="503238" y="1582738"/>
          <a:ext cx="9051925" cy="5327650"/>
        </p:xfrm>
        <a:graphic>
          <a:graphicData uri="http://schemas.openxmlformats.org/drawingml/2006/table">
            <a:tbl>
              <a:tblPr/>
              <a:tblGrid>
                <a:gridCol w="1200150"/>
                <a:gridCol w="2376488"/>
                <a:gridCol w="2533650"/>
                <a:gridCol w="2941637"/>
              </a:tblGrid>
              <a:tr h="935038"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r>
                        <a:rPr lang="zh-CN" altLang="en-US" sz="2800" b="1" dirty="0">
                          <a:ea typeface="宋体" panose="02010600030101010101" pitchFamily="2" charset="-122"/>
                        </a:rPr>
                        <a:t>次数</a:t>
                      </a:r>
                      <a:endParaRPr lang="zh-CN" altLang="en-US" sz="2800" b="1" dirty="0">
                        <a:ea typeface="宋体" panose="02010600030101010101" pitchFamily="2" charset="-122"/>
                      </a:endParaRPr>
                    </a:p>
                  </a:txBody>
                  <a:tcPr marL="101882" marR="101882" marT="50941" marB="5094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r>
                        <a:rPr lang="zh-CN" altLang="en-US" sz="2800" b="1" dirty="0">
                          <a:ea typeface="宋体" panose="02010600030101010101" pitchFamily="2" charset="-122"/>
                        </a:rPr>
                        <a:t>为什么</a:t>
                      </a:r>
                      <a:endParaRPr lang="zh-CN" altLang="en-US" sz="2800" b="1" dirty="0">
                        <a:ea typeface="宋体" panose="02010600030101010101" pitchFamily="2" charset="-122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r>
                        <a:rPr lang="zh-CN" altLang="en-US" sz="2800" b="1" dirty="0">
                          <a:ea typeface="宋体" panose="02010600030101010101" pitchFamily="2" charset="-122"/>
                        </a:rPr>
                        <a:t>原因</a:t>
                      </a:r>
                      <a:endParaRPr lang="zh-CN" altLang="en-US" sz="2800" b="1" dirty="0">
                        <a:ea typeface="宋体" panose="02010600030101010101" pitchFamily="2" charset="-122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r>
                        <a:rPr lang="zh-CN" altLang="en-US" sz="2800" b="1" dirty="0">
                          <a:ea typeface="宋体" panose="02010600030101010101" pitchFamily="2" charset="-122"/>
                        </a:rPr>
                        <a:t>即时的解决方案</a:t>
                      </a:r>
                      <a:endParaRPr lang="zh-CN" altLang="en-US" sz="2800" b="1" dirty="0">
                        <a:ea typeface="宋体" panose="02010600030101010101" pitchFamily="2" charset="-122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2"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r>
                        <a:rPr lang="en-US" altLang="zh-CN" sz="2800" b="1"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2800" b="1">
                        <a:ea typeface="宋体" panose="02010600030101010101" pitchFamily="2" charset="-122"/>
                      </a:endParaRPr>
                    </a:p>
                  </a:txBody>
                  <a:tcPr marL="101882" marR="101882" marT="50941" marB="5094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endParaRPr lang="ja-JP" altLang="en-US" sz="2800" b="1" dirty="0">
                        <a:ea typeface="MS PGothic" panose="020B0600070205080204" pitchFamily="34" charset="-128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endParaRPr lang="ja-JP" altLang="en-US" sz="2800" b="1" dirty="0">
                        <a:ea typeface="MS PGothic" panose="020B0600070205080204" pitchFamily="34" charset="-128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endParaRPr lang="ja-JP" altLang="en-US" sz="2800" b="1" dirty="0">
                        <a:ea typeface="MS PGothic" panose="020B0600070205080204" pitchFamily="34" charset="-128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r>
                        <a:rPr lang="en-US" altLang="zh-CN" sz="2800" b="1"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2800" b="1">
                        <a:ea typeface="宋体" panose="02010600030101010101" pitchFamily="2" charset="-122"/>
                      </a:endParaRPr>
                    </a:p>
                  </a:txBody>
                  <a:tcPr marL="101882" marR="101882" marT="50941" marB="5094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endParaRPr lang="ja-JP" altLang="en-US" sz="2800" b="1" dirty="0">
                        <a:ea typeface="MS PGothic" panose="020B0600070205080204" pitchFamily="34" charset="-128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endParaRPr lang="ja-JP" altLang="en-US" sz="2800" b="1" dirty="0">
                        <a:ea typeface="MS PGothic" panose="020B0600070205080204" pitchFamily="34" charset="-128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endParaRPr lang="ja-JP" altLang="en-US" sz="2800" b="1" dirty="0">
                        <a:ea typeface="MS PGothic" panose="020B0600070205080204" pitchFamily="34" charset="-128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7"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r>
                        <a:rPr lang="en-US" altLang="zh-CN" sz="2800" b="1"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2800" b="1">
                        <a:ea typeface="宋体" panose="02010600030101010101" pitchFamily="2" charset="-122"/>
                      </a:endParaRPr>
                    </a:p>
                  </a:txBody>
                  <a:tcPr marL="101882" marR="101882" marT="50941" marB="5094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endParaRPr lang="ja-JP" altLang="en-US" sz="2800" b="1" dirty="0">
                        <a:ea typeface="MS PGothic" panose="020B0600070205080204" pitchFamily="34" charset="-128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endParaRPr lang="ja-JP" altLang="en-US" sz="2800" b="1" dirty="0">
                        <a:ea typeface="MS PGothic" panose="020B0600070205080204" pitchFamily="34" charset="-128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endParaRPr lang="ja-JP" altLang="en-US" sz="2800" b="1" dirty="0">
                        <a:ea typeface="MS PGothic" panose="020B0600070205080204" pitchFamily="34" charset="-128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8"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r>
                        <a:rPr lang="en-US" altLang="zh-CN" sz="2800" b="1"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2800" b="1">
                        <a:ea typeface="宋体" panose="02010600030101010101" pitchFamily="2" charset="-122"/>
                      </a:endParaRPr>
                    </a:p>
                  </a:txBody>
                  <a:tcPr marL="101882" marR="101882" marT="50941" marB="5094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endParaRPr lang="ja-JP" altLang="en-US" sz="2800" b="1" dirty="0">
                        <a:ea typeface="MS PGothic" panose="020B0600070205080204" pitchFamily="34" charset="-128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endParaRPr lang="ja-JP" altLang="en-US" sz="2800" b="1" dirty="0">
                        <a:ea typeface="MS PGothic" panose="020B0600070205080204" pitchFamily="34" charset="-128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endParaRPr lang="ja-JP" altLang="en-US" sz="2800" b="1" dirty="0">
                        <a:ea typeface="MS PGothic" panose="020B0600070205080204" pitchFamily="34" charset="-128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0962"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r>
                        <a:rPr lang="en-US" altLang="zh-CN" sz="2800" b="1"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2800" b="1">
                        <a:ea typeface="宋体" panose="02010600030101010101" pitchFamily="2" charset="-122"/>
                      </a:endParaRPr>
                    </a:p>
                  </a:txBody>
                  <a:tcPr marL="101882" marR="101882" marT="50941" marB="5094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endParaRPr lang="ja-JP" altLang="en-US" sz="2800" b="1" dirty="0">
                        <a:ea typeface="MS PGothic" panose="020B0600070205080204" pitchFamily="34" charset="-128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endParaRPr lang="ja-JP" altLang="en-US" sz="2800" b="1" dirty="0">
                        <a:ea typeface="MS PGothic" panose="020B0600070205080204" pitchFamily="34" charset="-128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endParaRPr lang="ja-JP" altLang="en-US" sz="2800" b="1" dirty="0">
                        <a:ea typeface="MS PGothic" panose="020B0600070205080204" pitchFamily="34" charset="-128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8698" name="直接连接符 198697"/>
          <p:cNvSpPr/>
          <p:nvPr/>
        </p:nvSpPr>
        <p:spPr>
          <a:xfrm>
            <a:off x="3921125" y="3157538"/>
            <a:ext cx="290513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198699" name="直接连接符 198698"/>
          <p:cNvSpPr/>
          <p:nvPr/>
        </p:nvSpPr>
        <p:spPr>
          <a:xfrm>
            <a:off x="6454775" y="3152775"/>
            <a:ext cx="290513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198700" name="直接连接符 198699"/>
          <p:cNvSpPr/>
          <p:nvPr/>
        </p:nvSpPr>
        <p:spPr>
          <a:xfrm>
            <a:off x="3921125" y="4049713"/>
            <a:ext cx="290513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198701" name="直接连接符 198700"/>
          <p:cNvSpPr/>
          <p:nvPr/>
        </p:nvSpPr>
        <p:spPr>
          <a:xfrm>
            <a:off x="6454775" y="4049713"/>
            <a:ext cx="290513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198702" name="直接连接符 198701"/>
          <p:cNvSpPr/>
          <p:nvPr/>
        </p:nvSpPr>
        <p:spPr>
          <a:xfrm>
            <a:off x="3921125" y="4865688"/>
            <a:ext cx="290513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198703" name="直接连接符 198702"/>
          <p:cNvSpPr/>
          <p:nvPr/>
        </p:nvSpPr>
        <p:spPr>
          <a:xfrm>
            <a:off x="6454775" y="5681663"/>
            <a:ext cx="290513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198704" name="直接连接符 198703"/>
          <p:cNvSpPr/>
          <p:nvPr/>
        </p:nvSpPr>
        <p:spPr>
          <a:xfrm>
            <a:off x="3921125" y="5681663"/>
            <a:ext cx="290513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198705" name="直接连接符 198704"/>
          <p:cNvSpPr/>
          <p:nvPr/>
        </p:nvSpPr>
        <p:spPr>
          <a:xfrm>
            <a:off x="6534150" y="4865688"/>
            <a:ext cx="292100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198706" name="直接连接符 198705"/>
          <p:cNvSpPr/>
          <p:nvPr/>
        </p:nvSpPr>
        <p:spPr>
          <a:xfrm>
            <a:off x="3921125" y="6499225"/>
            <a:ext cx="290513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198707" name="直接连接符 198706"/>
          <p:cNvSpPr/>
          <p:nvPr/>
        </p:nvSpPr>
        <p:spPr>
          <a:xfrm>
            <a:off x="6454775" y="6492875"/>
            <a:ext cx="290513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198708" name="流程图: 终止 198707"/>
          <p:cNvSpPr/>
          <p:nvPr/>
        </p:nvSpPr>
        <p:spPr>
          <a:xfrm>
            <a:off x="6772275" y="6253163"/>
            <a:ext cx="2692400" cy="735012"/>
          </a:xfrm>
          <a:prstGeom prst="flowChartTerminator">
            <a:avLst/>
          </a:prstGeom>
          <a:solidFill>
            <a:srgbClr val="CCFFFF">
              <a:alpha val="46001"/>
            </a:srgbClr>
          </a:solidFill>
          <a:ln w="222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MS PGothic" panose="020B0600070205080204" pitchFamily="34" charset="-128"/>
              <a:ea typeface="宋体" panose="02010600030101010101" pitchFamily="2" charset="-122"/>
            </a:endParaRPr>
          </a:p>
        </p:txBody>
      </p:sp>
      <p:pic>
        <p:nvPicPr>
          <p:cNvPr id="63539" name="图片 198708" descr="biggri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50" y="214313"/>
            <a:ext cx="238125" cy="244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8710" name="云形标注 198709"/>
          <p:cNvSpPr/>
          <p:nvPr/>
        </p:nvSpPr>
        <p:spPr>
          <a:xfrm>
            <a:off x="8118475" y="5273675"/>
            <a:ext cx="1939925" cy="1017588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CC99">
              <a:alpha val="50000"/>
            </a:srgb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01882" tIns="50941" rIns="101882" bIns="50941" anchor="ctr" anchorCtr="0"/>
          <a:p>
            <a:pPr algn="ctr" defTabSz="1019175"/>
            <a:r>
              <a:rPr lang="zh-CN" altLang="en-US" sz="2000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根本对策</a:t>
            </a:r>
            <a:endParaRPr lang="zh-CN" altLang="en-US" sz="2000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defTabSz="1019175"/>
            <a:r>
              <a:rPr lang="zh-CN" altLang="en-US" sz="2000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源流对策</a:t>
            </a:r>
            <a:endParaRPr lang="zh-CN" altLang="en-US" sz="2000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8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87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8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8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8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8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8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8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8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8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8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8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8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8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8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8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8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8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8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8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8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8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8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8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8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8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8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8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8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8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8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8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8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8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0" grpId="0" bldLvl="0" animBg="1"/>
      <p:bldP spid="1987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90468" name="标题 190467"/>
          <p:cNvSpPr/>
          <p:nvPr>
            <p:ph type="title"/>
          </p:nvPr>
        </p:nvSpPr>
        <p:spPr>
          <a:xfrm>
            <a:off x="925513" y="430213"/>
            <a:ext cx="8128000" cy="792162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  <a:miter/>
          </a:ln>
        </p:spPr>
        <p:txBody>
          <a:bodyPr vert="horz" wrap="square" lIns="101882" tIns="50941" rIns="101882" bIns="50941" anchor="t" anchorCtr="0"/>
          <a:p>
            <a:pPr algn="ctr"/>
            <a:r>
              <a:rPr lang="zh-CN" altLang="en-US" sz="3600" b="1" dirty="0">
                <a:ea typeface="宋体" panose="02010600030101010101" pitchFamily="2" charset="-122"/>
              </a:rPr>
              <a:t>案例一：部品发生故障</a:t>
            </a:r>
            <a:endParaRPr lang="zh-CN" altLang="en-US" sz="3600" b="1" dirty="0">
              <a:ea typeface="宋体" panose="02010600030101010101" pitchFamily="2" charset="-122"/>
            </a:endParaRPr>
          </a:p>
        </p:txBody>
      </p:sp>
      <p:graphicFrame>
        <p:nvGraphicFramePr>
          <p:cNvPr id="190537" name="内容占位符 190536"/>
          <p:cNvGraphicFramePr/>
          <p:nvPr>
            <p:ph idx="1"/>
          </p:nvPr>
        </p:nvGraphicFramePr>
        <p:xfrm>
          <a:off x="349250" y="1509713"/>
          <a:ext cx="9051925" cy="5792788"/>
        </p:xfrm>
        <a:graphic>
          <a:graphicData uri="http://schemas.openxmlformats.org/drawingml/2006/table">
            <a:tbl>
              <a:tblPr/>
              <a:tblGrid>
                <a:gridCol w="1041400"/>
                <a:gridCol w="2535238"/>
                <a:gridCol w="2520950"/>
                <a:gridCol w="2954337"/>
              </a:tblGrid>
              <a:tr h="792163"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r>
                        <a:rPr lang="zh-CN" altLang="en-US" sz="2800" b="1" dirty="0">
                          <a:ea typeface="宋体" panose="02010600030101010101" pitchFamily="2" charset="-122"/>
                        </a:rPr>
                        <a:t>次数</a:t>
                      </a:r>
                      <a:endParaRPr lang="zh-CN" altLang="en-US" sz="2800" b="1" dirty="0">
                        <a:ea typeface="宋体" panose="02010600030101010101" pitchFamily="2" charset="-122"/>
                      </a:endParaRPr>
                    </a:p>
                  </a:txBody>
                  <a:tcPr marL="101882" marR="101882" marT="50941" marB="5094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r>
                        <a:rPr lang="zh-CN" altLang="en-US" sz="2800" b="1" dirty="0">
                          <a:ea typeface="宋体" panose="02010600030101010101" pitchFamily="2" charset="-122"/>
                        </a:rPr>
                        <a:t>为什么</a:t>
                      </a:r>
                      <a:endParaRPr lang="zh-CN" altLang="en-US" sz="2800" b="1" dirty="0">
                        <a:ea typeface="宋体" panose="02010600030101010101" pitchFamily="2" charset="-122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r>
                        <a:rPr lang="zh-CN" altLang="en-US" sz="2800" b="1" dirty="0">
                          <a:ea typeface="宋体" panose="02010600030101010101" pitchFamily="2" charset="-122"/>
                        </a:rPr>
                        <a:t>原因</a:t>
                      </a:r>
                      <a:endParaRPr lang="zh-CN" altLang="en-US" sz="2800" b="1" dirty="0">
                        <a:ea typeface="宋体" panose="02010600030101010101" pitchFamily="2" charset="-122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r>
                        <a:rPr lang="zh-CN" altLang="en-US" sz="2800" b="1" dirty="0">
                          <a:ea typeface="宋体" panose="02010600030101010101" pitchFamily="2" charset="-122"/>
                        </a:rPr>
                        <a:t>即时的解决方案</a:t>
                      </a:r>
                      <a:endParaRPr lang="zh-CN" altLang="en-US" sz="2800" b="1" dirty="0">
                        <a:ea typeface="宋体" panose="02010600030101010101" pitchFamily="2" charset="-122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2662"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endParaRPr lang="zh-CN" altLang="en-US" sz="2800" b="1">
                        <a:ea typeface="宋体" panose="02010600030101010101" pitchFamily="2" charset="-122"/>
                      </a:endParaRPr>
                    </a:p>
                    <a:p>
                      <a:pPr marL="0" lvl="0" indent="0" algn="ctr" defTabSz="914400">
                        <a:buNone/>
                      </a:pPr>
                      <a:r>
                        <a:rPr lang="en-US" altLang="zh-CN" sz="2800" b="1"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2800" b="1">
                        <a:ea typeface="宋体" panose="02010600030101010101" pitchFamily="2" charset="-122"/>
                      </a:endParaRPr>
                    </a:p>
                  </a:txBody>
                  <a:tcPr marL="101882" marR="101882" marT="50941" marB="5094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endParaRPr lang="ja-JP" altLang="en-US" sz="2800" b="1" dirty="0">
                        <a:ea typeface="MS PGothic" panose="020B0600070205080204" pitchFamily="34" charset="-128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endParaRPr lang="zh-CN" altLang="en-US" sz="2800" b="1" dirty="0">
                        <a:ea typeface="宋体" panose="02010600030101010101" pitchFamily="2" charset="-122"/>
                      </a:endParaRPr>
                    </a:p>
                    <a:p>
                      <a:pPr marL="0" lvl="0" indent="0" algn="ctr" defTabSz="914400">
                        <a:buNone/>
                      </a:pPr>
                      <a:endParaRPr lang="zh-CN" altLang="en-US" sz="2800" b="1" dirty="0">
                        <a:ea typeface="宋体" panose="02010600030101010101" pitchFamily="2" charset="-122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endParaRPr lang="ja-JP" altLang="en-US" sz="2800" b="1" dirty="0">
                        <a:ea typeface="MS PGothic" panose="020B0600070205080204" pitchFamily="34" charset="-128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2663"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endParaRPr lang="zh-CN" altLang="en-US" sz="2800" b="1">
                        <a:ea typeface="宋体" panose="02010600030101010101" pitchFamily="2" charset="-122"/>
                      </a:endParaRPr>
                    </a:p>
                    <a:p>
                      <a:pPr marL="0" lvl="0" indent="0" algn="ctr" defTabSz="914400">
                        <a:buNone/>
                      </a:pPr>
                      <a:r>
                        <a:rPr lang="en-US" altLang="zh-CN" sz="2800" b="1"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2800" b="1">
                        <a:ea typeface="宋体" panose="02010600030101010101" pitchFamily="2" charset="-122"/>
                      </a:endParaRPr>
                    </a:p>
                  </a:txBody>
                  <a:tcPr marL="101882" marR="101882" marT="50941" marB="5094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endParaRPr lang="ja-JP" altLang="en-US" sz="2800" b="1" dirty="0">
                        <a:ea typeface="MS PGothic" panose="020B0600070205080204" pitchFamily="34" charset="-128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endParaRPr lang="ja-JP" altLang="en-US" sz="2800" b="1" dirty="0">
                        <a:ea typeface="MS PGothic" panose="020B0600070205080204" pitchFamily="34" charset="-128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endParaRPr lang="zh-CN" altLang="en-US" sz="2800" b="1" dirty="0">
                        <a:ea typeface="宋体" panose="02010600030101010101" pitchFamily="2" charset="-122"/>
                      </a:endParaRPr>
                    </a:p>
                    <a:p>
                      <a:pPr marL="0" lvl="0" indent="0" defTabSz="914400">
                        <a:buNone/>
                      </a:pPr>
                      <a:endParaRPr lang="zh-CN" altLang="en-US" sz="2800" b="1" dirty="0">
                        <a:ea typeface="宋体" panose="02010600030101010101" pitchFamily="2" charset="-122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975"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endParaRPr lang="zh-CN" altLang="en-US" sz="2800" b="1">
                        <a:ea typeface="宋体" panose="02010600030101010101" pitchFamily="2" charset="-122"/>
                      </a:endParaRPr>
                    </a:p>
                    <a:p>
                      <a:pPr marL="0" lvl="0" indent="0" algn="ctr" defTabSz="914400">
                        <a:buNone/>
                      </a:pPr>
                      <a:r>
                        <a:rPr lang="en-US" altLang="zh-CN" sz="2800" b="1"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2800" b="1">
                        <a:ea typeface="宋体" panose="02010600030101010101" pitchFamily="2" charset="-122"/>
                      </a:endParaRPr>
                    </a:p>
                  </a:txBody>
                  <a:tcPr marL="101882" marR="101882" marT="50941" marB="5094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endParaRPr lang="ja-JP" altLang="en-US" sz="2800" b="1" dirty="0">
                        <a:ea typeface="MS PGothic" panose="020B0600070205080204" pitchFamily="34" charset="-128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endParaRPr lang="ja-JP" altLang="en-US" sz="2800" b="1" dirty="0">
                        <a:ea typeface="MS PGothic" panose="020B0600070205080204" pitchFamily="34" charset="-128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endParaRPr lang="ja-JP" altLang="en-US" sz="2800" b="1" dirty="0">
                        <a:ea typeface="MS PGothic" panose="020B0600070205080204" pitchFamily="34" charset="-128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2662"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endParaRPr lang="zh-CN" altLang="en-US" sz="2800" b="1">
                        <a:ea typeface="宋体" panose="02010600030101010101" pitchFamily="2" charset="-122"/>
                      </a:endParaRPr>
                    </a:p>
                    <a:p>
                      <a:pPr marL="0" lvl="0" indent="0" algn="ctr" defTabSz="914400">
                        <a:buNone/>
                      </a:pPr>
                      <a:r>
                        <a:rPr lang="en-US" altLang="zh-CN" sz="2800" b="1"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2800" b="1">
                        <a:ea typeface="宋体" panose="02010600030101010101" pitchFamily="2" charset="-122"/>
                      </a:endParaRPr>
                    </a:p>
                  </a:txBody>
                  <a:tcPr marL="101882" marR="101882" marT="50941" marB="5094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endParaRPr lang="zh-CN" altLang="en-US" sz="2800" b="1" dirty="0">
                        <a:ea typeface="宋体" panose="02010600030101010101" pitchFamily="2" charset="-122"/>
                      </a:endParaRPr>
                    </a:p>
                    <a:p>
                      <a:pPr marL="0" lvl="0" indent="0" defTabSz="914400">
                        <a:buNone/>
                      </a:pPr>
                      <a:endParaRPr lang="zh-CN" altLang="en-US" sz="2800" b="1" dirty="0">
                        <a:ea typeface="宋体" panose="02010600030101010101" pitchFamily="2" charset="-122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endParaRPr lang="zh-CN" altLang="en-US" sz="2800" b="1" dirty="0">
                        <a:ea typeface="宋体" panose="02010600030101010101" pitchFamily="2" charset="-122"/>
                      </a:endParaRPr>
                    </a:p>
                    <a:p>
                      <a:pPr marL="0" lvl="0" indent="0" defTabSz="914400">
                        <a:buNone/>
                      </a:pPr>
                      <a:endParaRPr lang="zh-CN" altLang="en-US" sz="2800" b="1" dirty="0">
                        <a:ea typeface="宋体" panose="02010600030101010101" pitchFamily="2" charset="-122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endParaRPr lang="ja-JP" altLang="en-US" sz="2800" b="1" dirty="0">
                        <a:ea typeface="MS PGothic" panose="020B0600070205080204" pitchFamily="34" charset="-128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2663"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endParaRPr lang="zh-CN" altLang="en-US" sz="2800" b="1">
                        <a:ea typeface="宋体" panose="02010600030101010101" pitchFamily="2" charset="-122"/>
                      </a:endParaRPr>
                    </a:p>
                    <a:p>
                      <a:pPr marL="0" lvl="0" indent="0" algn="ctr" defTabSz="914400">
                        <a:buNone/>
                      </a:pPr>
                      <a:r>
                        <a:rPr lang="en-US" altLang="zh-CN" sz="2800" b="1"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2800" b="1">
                        <a:ea typeface="宋体" panose="02010600030101010101" pitchFamily="2" charset="-122"/>
                      </a:endParaRPr>
                    </a:p>
                  </a:txBody>
                  <a:tcPr marL="101882" marR="101882" marT="50941" marB="5094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endParaRPr lang="ja-JP" altLang="en-US" sz="2800" b="1" dirty="0">
                        <a:ea typeface="MS PGothic" panose="020B0600070205080204" pitchFamily="34" charset="-128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endParaRPr lang="ja-JP" altLang="en-US" sz="2800" b="1" dirty="0">
                        <a:ea typeface="MS PGothic" panose="020B0600070205080204" pitchFamily="34" charset="-128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endParaRPr lang="ja-JP" altLang="en-US" sz="2800" b="1" dirty="0">
                        <a:ea typeface="MS PGothic" panose="020B0600070205080204" pitchFamily="34" charset="-128"/>
                      </a:endParaRPr>
                    </a:p>
                  </a:txBody>
                  <a:tcPr marL="101882" marR="101882" marT="50941" marB="5094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0506" name="直接连接符 190505"/>
          <p:cNvSpPr/>
          <p:nvPr/>
        </p:nvSpPr>
        <p:spPr>
          <a:xfrm>
            <a:off x="4021138" y="2662238"/>
            <a:ext cx="503237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190507" name="直接连接符 190506"/>
          <p:cNvSpPr/>
          <p:nvPr/>
        </p:nvSpPr>
        <p:spPr>
          <a:xfrm>
            <a:off x="6469063" y="2662238"/>
            <a:ext cx="446087" cy="1270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190508" name="直接连接符 190507"/>
          <p:cNvSpPr/>
          <p:nvPr/>
        </p:nvSpPr>
        <p:spPr>
          <a:xfrm>
            <a:off x="4021138" y="3741738"/>
            <a:ext cx="290512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190509" name="直接连接符 190508"/>
          <p:cNvSpPr/>
          <p:nvPr/>
        </p:nvSpPr>
        <p:spPr>
          <a:xfrm>
            <a:off x="6542088" y="3741738"/>
            <a:ext cx="290512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190510" name="直接连接符 190509"/>
          <p:cNvSpPr/>
          <p:nvPr/>
        </p:nvSpPr>
        <p:spPr>
          <a:xfrm>
            <a:off x="4021138" y="4749800"/>
            <a:ext cx="290512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190511" name="直接连接符 190510"/>
          <p:cNvSpPr/>
          <p:nvPr/>
        </p:nvSpPr>
        <p:spPr>
          <a:xfrm>
            <a:off x="6469063" y="5830888"/>
            <a:ext cx="290512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190512" name="直接连接符 190511"/>
          <p:cNvSpPr/>
          <p:nvPr/>
        </p:nvSpPr>
        <p:spPr>
          <a:xfrm>
            <a:off x="3949700" y="5830888"/>
            <a:ext cx="290513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190513" name="直接连接符 190512"/>
          <p:cNvSpPr/>
          <p:nvPr/>
        </p:nvSpPr>
        <p:spPr>
          <a:xfrm>
            <a:off x="6469063" y="4822825"/>
            <a:ext cx="290512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190514" name="直接连接符 190513"/>
          <p:cNvSpPr/>
          <p:nvPr/>
        </p:nvSpPr>
        <p:spPr>
          <a:xfrm>
            <a:off x="3921125" y="6743700"/>
            <a:ext cx="290513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190515" name="直接连接符 190514"/>
          <p:cNvSpPr/>
          <p:nvPr/>
        </p:nvSpPr>
        <p:spPr>
          <a:xfrm>
            <a:off x="6454775" y="6743700"/>
            <a:ext cx="290513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190516" name="流程图: 终止 190515"/>
          <p:cNvSpPr/>
          <p:nvPr/>
        </p:nvSpPr>
        <p:spPr>
          <a:xfrm>
            <a:off x="6772275" y="6415088"/>
            <a:ext cx="2692400" cy="735012"/>
          </a:xfrm>
          <a:prstGeom prst="flowChartTerminator">
            <a:avLst/>
          </a:prstGeom>
          <a:solidFill>
            <a:srgbClr val="00CCFF">
              <a:alpha val="48000"/>
            </a:srgbClr>
          </a:solidFill>
          <a:ln w="222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01882" tIns="50941" rIns="101882" bIns="50941" anchor="ctr" anchorCtr="0"/>
          <a:p>
            <a:pPr algn="ctr" defTabSz="1019175"/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强化销售的</a:t>
            </a: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defTabSz="1019175"/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物品管理能力</a:t>
            </a: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0517" name="矩形 190516"/>
          <p:cNvSpPr/>
          <p:nvPr/>
        </p:nvSpPr>
        <p:spPr>
          <a:xfrm>
            <a:off x="1428750" y="2517775"/>
            <a:ext cx="2536825" cy="573088"/>
          </a:xfrm>
          <a:prstGeom prst="rect">
            <a:avLst/>
          </a:prstGeom>
          <a:noFill/>
          <a:ln w="9525">
            <a:noFill/>
          </a:ln>
        </p:spPr>
        <p:txBody>
          <a:bodyPr wrap="none" lIns="101882" tIns="50941" rIns="101882" bIns="50941" anchor="ctr" anchorCtr="0"/>
          <a:p>
            <a:pPr defTabSz="1019175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部品发生故障</a:t>
            </a: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1019175"/>
            <a:endParaRPr lang="zh-CN" altLang="en-US" sz="2000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0518" name="矩形 190517"/>
          <p:cNvSpPr/>
          <p:nvPr/>
        </p:nvSpPr>
        <p:spPr>
          <a:xfrm>
            <a:off x="4524375" y="2517775"/>
            <a:ext cx="1728788" cy="431800"/>
          </a:xfrm>
          <a:prstGeom prst="rect">
            <a:avLst/>
          </a:prstGeom>
          <a:noFill/>
          <a:ln w="9525">
            <a:noFill/>
          </a:ln>
        </p:spPr>
        <p:txBody>
          <a:bodyPr wrap="none" lIns="101882" tIns="50941" rIns="101882" bIns="50941" anchor="ctr" anchorCtr="0"/>
          <a:p>
            <a:pPr defTabSz="1019175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材料不好</a:t>
            </a: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1019175"/>
            <a:endParaRPr lang="zh-CN" altLang="en-US" sz="2000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0519" name="矩形 190518"/>
          <p:cNvSpPr/>
          <p:nvPr/>
        </p:nvSpPr>
        <p:spPr>
          <a:xfrm>
            <a:off x="7189788" y="2517775"/>
            <a:ext cx="1655762" cy="573088"/>
          </a:xfrm>
          <a:prstGeom prst="rect">
            <a:avLst/>
          </a:prstGeom>
          <a:noFill/>
          <a:ln w="9525">
            <a:noFill/>
          </a:ln>
        </p:spPr>
        <p:txBody>
          <a:bodyPr wrap="none" lIns="101882" tIns="50941" rIns="101882" bIns="50941" anchor="ctr" anchorCtr="0"/>
          <a:p>
            <a:pPr defTabSz="1019175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更换材料</a:t>
            </a: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1019175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</a:pPr>
            <a:endParaRPr lang="zh-CN" altLang="en-US" sz="2000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0520" name="矩形 190519"/>
          <p:cNvSpPr/>
          <p:nvPr/>
        </p:nvSpPr>
        <p:spPr>
          <a:xfrm>
            <a:off x="1428750" y="3454400"/>
            <a:ext cx="2536825" cy="571500"/>
          </a:xfrm>
          <a:prstGeom prst="rect">
            <a:avLst/>
          </a:prstGeom>
          <a:noFill/>
          <a:ln w="9525">
            <a:noFill/>
          </a:ln>
        </p:spPr>
        <p:txBody>
          <a:bodyPr wrap="none" lIns="101882" tIns="50941" rIns="101882" bIns="50941" anchor="ctr" anchorCtr="0"/>
          <a:p>
            <a:pPr defTabSz="1019175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</a:pPr>
            <a:r>
              <a: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为什么材料不好？</a:t>
            </a:r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1019175"/>
            <a:endParaRPr lang="zh-CN" altLang="en-US" sz="1800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0521" name="矩形 190520"/>
          <p:cNvSpPr/>
          <p:nvPr/>
        </p:nvSpPr>
        <p:spPr>
          <a:xfrm>
            <a:off x="4308475" y="3525838"/>
            <a:ext cx="2016125" cy="571500"/>
          </a:xfrm>
          <a:prstGeom prst="rect">
            <a:avLst/>
          </a:prstGeom>
          <a:noFill/>
          <a:ln w="9525">
            <a:noFill/>
          </a:ln>
        </p:spPr>
        <p:txBody>
          <a:bodyPr wrap="none" lIns="101882" tIns="50941" rIns="101882" bIns="50941" anchor="ctr" anchorCtr="0"/>
          <a:p>
            <a:pPr defTabSz="1019175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</a:pPr>
            <a:r>
              <a: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供应商提供的材料</a:t>
            </a:r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1019175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</a:pPr>
            <a:r>
              <a: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有问题</a:t>
            </a:r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1019175"/>
            <a:endParaRPr lang="zh-CN" altLang="en-US" sz="1800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0522" name="矩形 190521"/>
          <p:cNvSpPr/>
          <p:nvPr/>
        </p:nvSpPr>
        <p:spPr>
          <a:xfrm>
            <a:off x="6973888" y="3525838"/>
            <a:ext cx="1943100" cy="571500"/>
          </a:xfrm>
          <a:prstGeom prst="rect">
            <a:avLst/>
          </a:prstGeom>
          <a:noFill/>
          <a:ln w="9525">
            <a:noFill/>
          </a:ln>
        </p:spPr>
        <p:txBody>
          <a:bodyPr wrap="none" lIns="101882" tIns="50941" rIns="101882" bIns="50941" anchor="ctr" anchorCtr="0"/>
          <a:p>
            <a:pPr defTabSz="1019175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</a:pPr>
            <a:r>
              <a: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强化受入检查</a:t>
            </a:r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1019175"/>
            <a:endParaRPr lang="zh-CN" altLang="en-US" sz="1800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0523" name="矩形 190522"/>
          <p:cNvSpPr/>
          <p:nvPr/>
        </p:nvSpPr>
        <p:spPr>
          <a:xfrm>
            <a:off x="1573213" y="4606925"/>
            <a:ext cx="2303462" cy="573088"/>
          </a:xfrm>
          <a:prstGeom prst="rect">
            <a:avLst/>
          </a:prstGeom>
          <a:noFill/>
          <a:ln w="9525">
            <a:noFill/>
          </a:ln>
        </p:spPr>
        <p:txBody>
          <a:bodyPr wrap="none" lIns="101882" tIns="50941" rIns="101882" bIns="50941" anchor="ctr" anchorCtr="0"/>
          <a:p>
            <a:pPr defTabSz="1019175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</a:pPr>
            <a:r>
              <a: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为什么供应商提供的材</a:t>
            </a:r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1019175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</a:pPr>
            <a:r>
              <a: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料有问题</a:t>
            </a:r>
            <a:endParaRPr lang="zh-CN" altLang="en-US" sz="1800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0524" name="矩形 190523"/>
          <p:cNvSpPr/>
          <p:nvPr/>
        </p:nvSpPr>
        <p:spPr>
          <a:xfrm>
            <a:off x="4381500" y="4533900"/>
            <a:ext cx="1943100" cy="571500"/>
          </a:xfrm>
          <a:prstGeom prst="rect">
            <a:avLst/>
          </a:prstGeom>
          <a:noFill/>
          <a:ln w="9525">
            <a:noFill/>
          </a:ln>
        </p:spPr>
        <p:txBody>
          <a:bodyPr wrap="none" lIns="101882" tIns="50941" rIns="101882" bIns="50941" anchor="ctr" anchorCtr="0"/>
          <a:p>
            <a:pPr defTabSz="1019175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</a:pPr>
            <a:r>
              <a: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生产方法不好</a:t>
            </a:r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1019175"/>
            <a:endParaRPr lang="zh-CN" altLang="en-US" sz="1800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0525" name="矩形 190524"/>
          <p:cNvSpPr/>
          <p:nvPr/>
        </p:nvSpPr>
        <p:spPr>
          <a:xfrm>
            <a:off x="6900863" y="4533900"/>
            <a:ext cx="1936750" cy="571500"/>
          </a:xfrm>
          <a:prstGeom prst="rect">
            <a:avLst/>
          </a:prstGeom>
          <a:noFill/>
          <a:ln w="9525">
            <a:noFill/>
          </a:ln>
        </p:spPr>
        <p:txBody>
          <a:bodyPr wrap="none" lIns="101882" tIns="50941" rIns="101882" bIns="50941" anchor="ctr" anchorCtr="0"/>
          <a:p>
            <a:pPr defTabSz="1019175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</a:pPr>
            <a:r>
              <a: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强化现场指导</a:t>
            </a:r>
            <a:endParaRPr lang="zh-CN" altLang="en-US" sz="1800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0526" name="矩形 190525"/>
          <p:cNvSpPr/>
          <p:nvPr/>
        </p:nvSpPr>
        <p:spPr>
          <a:xfrm>
            <a:off x="1357313" y="5614988"/>
            <a:ext cx="2536825" cy="573087"/>
          </a:xfrm>
          <a:prstGeom prst="rect">
            <a:avLst/>
          </a:prstGeom>
          <a:noFill/>
          <a:ln w="9525">
            <a:noFill/>
          </a:ln>
        </p:spPr>
        <p:txBody>
          <a:bodyPr wrap="none" lIns="101882" tIns="50941" rIns="101882" bIns="50941" anchor="ctr" anchorCtr="0"/>
          <a:p>
            <a:pPr defTabSz="1019175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</a:pPr>
            <a:r>
              <a: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为什么要使用该供应商</a:t>
            </a:r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1019175"/>
            <a:endParaRPr lang="zh-CN" altLang="en-US" sz="1800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0527" name="矩形 190526"/>
          <p:cNvSpPr/>
          <p:nvPr/>
        </p:nvSpPr>
        <p:spPr>
          <a:xfrm>
            <a:off x="4308475" y="5399088"/>
            <a:ext cx="2016125" cy="571500"/>
          </a:xfrm>
          <a:prstGeom prst="rect">
            <a:avLst/>
          </a:prstGeom>
          <a:noFill/>
          <a:ln w="9525">
            <a:noFill/>
          </a:ln>
        </p:spPr>
        <p:txBody>
          <a:bodyPr wrap="none" lIns="101882" tIns="50941" rIns="101882" bIns="50941" anchor="ctr" anchorCtr="0"/>
          <a:p>
            <a:pPr defTabSz="1019175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</a:pPr>
            <a:r>
              <a: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应对紧急纳期变更</a:t>
            </a:r>
            <a:endParaRPr lang="zh-CN" altLang="en-US" sz="1800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0528" name="矩形 190527"/>
          <p:cNvSpPr/>
          <p:nvPr/>
        </p:nvSpPr>
        <p:spPr>
          <a:xfrm>
            <a:off x="1428750" y="6478588"/>
            <a:ext cx="2536825" cy="573087"/>
          </a:xfrm>
          <a:prstGeom prst="rect">
            <a:avLst/>
          </a:prstGeom>
          <a:noFill/>
          <a:ln w="9525">
            <a:noFill/>
          </a:ln>
        </p:spPr>
        <p:txBody>
          <a:bodyPr wrap="none" lIns="101882" tIns="50941" rIns="101882" bIns="50941" anchor="ctr" anchorCtr="0"/>
          <a:p>
            <a:pPr defTabSz="1019175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</a:pPr>
            <a:r>
              <a: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为什么会发生纳期变更</a:t>
            </a:r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0529" name="矩形 190528"/>
          <p:cNvSpPr/>
          <p:nvPr/>
        </p:nvSpPr>
        <p:spPr>
          <a:xfrm>
            <a:off x="4079875" y="6415088"/>
            <a:ext cx="2535238" cy="573087"/>
          </a:xfrm>
          <a:prstGeom prst="rect">
            <a:avLst/>
          </a:prstGeom>
          <a:noFill/>
          <a:ln w="9525">
            <a:noFill/>
          </a:ln>
        </p:spPr>
        <p:txBody>
          <a:bodyPr wrap="none" lIns="101882" tIns="50941" rIns="101882" bIns="50941" anchor="ctr" anchorCtr="0"/>
          <a:p>
            <a:pPr defTabSz="1019175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</a:pPr>
            <a:r>
              <a: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销售经常发生纳期变更</a:t>
            </a:r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0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0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0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0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0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0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0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0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0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0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0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0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0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0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0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0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0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0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9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9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1905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1905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1905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39"/>
                            </p:stCondLst>
                            <p:childTnLst>
                              <p:par>
                                <p:cTn id="8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905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905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905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0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0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90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90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90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90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90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90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90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90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90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90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90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90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90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90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90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90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90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90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90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90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90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90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90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90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90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90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90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90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90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90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90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90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190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90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190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190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190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190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90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90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8" grpId="0" bldLvl="0" animBg="1"/>
      <p:bldP spid="190516" grpId="0" animBg="1"/>
      <p:bldP spid="190517" grpId="0"/>
      <p:bldP spid="190518" grpId="0"/>
      <p:bldP spid="190519" grpId="0"/>
      <p:bldP spid="190520" grpId="0"/>
      <p:bldP spid="190521" grpId="0"/>
      <p:bldP spid="190522" grpId="0"/>
      <p:bldP spid="190523" grpId="0"/>
      <p:bldP spid="190524" grpId="0"/>
      <p:bldP spid="190525" grpId="0"/>
      <p:bldP spid="190526" grpId="0"/>
      <p:bldP spid="190527" grpId="0"/>
      <p:bldP spid="190528" grpId="0"/>
      <p:bldP spid="1905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7649" name="标题 159745"/>
          <p:cNvSpPr>
            <a:spLocks noGrp="1"/>
          </p:cNvSpPr>
          <p:nvPr>
            <p:ph type="title" idx="4294967295"/>
          </p:nvPr>
        </p:nvSpPr>
        <p:spPr>
          <a:xfrm>
            <a:off x="492125" y="646113"/>
            <a:ext cx="9051925" cy="889000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anchor="t" anchorCtr="0"/>
          <a:p>
            <a:pPr algn="ctr"/>
            <a:r>
              <a:rPr lang="en-US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“5</a:t>
            </a: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个</a:t>
            </a:r>
            <a:r>
              <a:rPr lang="en-US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Why</a:t>
            </a: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分析</a:t>
            </a:r>
            <a:r>
              <a:rPr lang="en-US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也是中国人的智慧</a:t>
            </a:r>
            <a:endParaRPr lang="zh-CN" altLang="en-US" sz="4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650" name="文本占位符 159746"/>
          <p:cNvSpPr>
            <a:spLocks noGrp="1"/>
          </p:cNvSpPr>
          <p:nvPr>
            <p:ph type="body" idx="4294967295"/>
          </p:nvPr>
        </p:nvSpPr>
        <p:spPr>
          <a:xfrm>
            <a:off x="420688" y="1798638"/>
            <a:ext cx="9172575" cy="4535487"/>
          </a:xfrm>
          <a:prstGeom prst="rect">
            <a:avLst/>
          </a:prstGeom>
          <a:noFill/>
          <a:ln w="9525">
            <a:noFill/>
          </a:ln>
        </p:spPr>
        <p:txBody>
          <a:bodyPr lIns="100012" tIns="49212" rIns="100012" bIns="49212" anchor="t" anchorCtr="0"/>
          <a:p>
            <a:pPr>
              <a:lnSpc>
                <a:spcPct val="78000"/>
              </a:lnSpc>
            </a:pPr>
            <a:r>
              <a:rPr lang="zh-CN" altLang="en-US" sz="3200" b="1" dirty="0">
                <a:ea typeface="宋体" panose="02010600030101010101" pitchFamily="2" charset="-122"/>
              </a:rPr>
              <a:t>我们中国古代以来就有“打破沙锅问到底”的习惯；“打破沙锅问到底”是一句俗语，形象表达了锲而不舍、不断探索的精神，这是人们常挂在嘴边的一句口头禅。</a:t>
            </a:r>
            <a:r>
              <a:rPr lang="zh-CN" altLang="en-US" sz="3200" dirty="0">
                <a:ea typeface="宋体" panose="02010600030101010101" pitchFamily="2" charset="-122"/>
              </a:rPr>
              <a:t> </a:t>
            </a:r>
            <a:endParaRPr lang="zh-CN" altLang="en-US" sz="3200" b="1" dirty="0">
              <a:ea typeface="宋体" panose="02010600030101010101" pitchFamily="2" charset="-122"/>
            </a:endParaRPr>
          </a:p>
          <a:p>
            <a:pPr>
              <a:lnSpc>
                <a:spcPct val="78000"/>
              </a:lnSpc>
            </a:pPr>
            <a:r>
              <a:rPr lang="zh-CN" altLang="en-US" sz="3600" b="1" dirty="0">
                <a:ea typeface="宋体" panose="02010600030101010101" pitchFamily="2" charset="-122"/>
              </a:rPr>
              <a:t>到了小日本手里就整出一个</a:t>
            </a:r>
            <a:r>
              <a:rPr lang="en-US" altLang="zh-CN" sz="3600" b="1" dirty="0">
                <a:ea typeface="宋体" panose="02010600030101010101" pitchFamily="2" charset="-122"/>
              </a:rPr>
              <a:t>5why</a:t>
            </a:r>
            <a:r>
              <a:rPr lang="zh-CN" altLang="en-US" sz="3600" b="1" dirty="0">
                <a:ea typeface="宋体" panose="02010600030101010101" pitchFamily="2" charset="-122"/>
              </a:rPr>
              <a:t>出来了</a:t>
            </a:r>
            <a:endParaRPr lang="zh-CN" altLang="en-US" sz="3600" b="1" dirty="0">
              <a:ea typeface="宋体" panose="02010600030101010101" pitchFamily="2" charset="-122"/>
            </a:endParaRPr>
          </a:p>
          <a:p>
            <a:pPr>
              <a:lnSpc>
                <a:spcPct val="78000"/>
              </a:lnSpc>
            </a:pPr>
            <a:r>
              <a:rPr lang="zh-CN" altLang="en-US" sz="3600" b="1" dirty="0">
                <a:ea typeface="宋体" panose="02010600030101010101" pitchFamily="2" charset="-122"/>
              </a:rPr>
              <a:t>呵呵，说明日本人还是挺善于系统化总结的，我们用了讲了这么多年的“打破沙锅问到底”，也没见有人把它总结出来成为一个方法。 </a:t>
            </a:r>
            <a:endParaRPr lang="zh-CN" altLang="en-US" sz="3600" b="1" dirty="0">
              <a:ea typeface="宋体" panose="02010600030101010101" pitchFamily="2" charset="-122"/>
            </a:endParaRPr>
          </a:p>
        </p:txBody>
      </p:sp>
      <p:sp>
        <p:nvSpPr>
          <p:cNvPr id="159749" name="矩形 159748"/>
          <p:cNvSpPr/>
          <p:nvPr/>
        </p:nvSpPr>
        <p:spPr>
          <a:xfrm>
            <a:off x="420688" y="6118225"/>
            <a:ext cx="9051925" cy="889000"/>
          </a:xfrm>
          <a:prstGeom prst="rect">
            <a:avLst/>
          </a:prstGeom>
          <a:solidFill>
            <a:srgbClr val="FFCC99"/>
          </a:solidFill>
          <a:ln w="9525">
            <a:noFill/>
          </a:ln>
        </p:spPr>
        <p:txBody>
          <a:bodyPr/>
          <a:lstStyle>
            <a:lvl1pPr marL="0" lvl="0" indent="0" algn="r" defTabSz="98425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sz="28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algn="ctr" fontAlgn="base"/>
            <a:r>
              <a:rPr lang="zh-CN" altLang="en-US" sz="5400" b="1" strike="noStrike" noProof="1" dirty="0">
                <a:solidFill>
                  <a:srgbClr val="66CC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真理诞生于一百个问号之后</a:t>
            </a:r>
            <a:endParaRPr lang="zh-CN" altLang="en-US" sz="5400" b="1" strike="noStrike" noProof="1" dirty="0">
              <a:solidFill>
                <a:srgbClr val="66CCFF"/>
              </a:solidFill>
              <a:effectLst>
                <a:outerShdw blurRad="38100" dist="38100" dir="2700000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1822" name="文本框 201821"/>
          <p:cNvSpPr txBox="1"/>
          <p:nvPr/>
        </p:nvSpPr>
        <p:spPr>
          <a:xfrm>
            <a:off x="1284288" y="214313"/>
            <a:ext cx="6613525" cy="787400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noFill/>
          </a:ln>
        </p:spPr>
        <p:txBody>
          <a:bodyPr lIns="101882" tIns="50941" rIns="101882" bIns="50941" anchor="t" anchorCtr="0">
            <a:spAutoFit/>
          </a:bodyPr>
          <a:p>
            <a:pPr algn="ctr" defTabSz="1019175">
              <a:spcBef>
                <a:spcPct val="50000"/>
              </a:spcBef>
            </a:pPr>
            <a:r>
              <a:rPr lang="zh-CN" altLang="en-US" sz="4500" dirty="0">
                <a:solidFill>
                  <a:srgbClr val="FF5008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案例二、某员工经常请假</a:t>
            </a:r>
            <a:endParaRPr lang="zh-CN" altLang="en-US" sz="4500" dirty="0">
              <a:solidFill>
                <a:srgbClr val="FF5008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01923" name="表格 201922"/>
          <p:cNvGraphicFramePr/>
          <p:nvPr/>
        </p:nvGraphicFramePr>
        <p:xfrm>
          <a:off x="276225" y="1293813"/>
          <a:ext cx="9432925" cy="6121400"/>
        </p:xfrm>
        <a:graphic>
          <a:graphicData uri="http://schemas.openxmlformats.org/drawingml/2006/table">
            <a:tbl>
              <a:tblPr/>
              <a:tblGrid>
                <a:gridCol w="1111250"/>
                <a:gridCol w="3605213"/>
                <a:gridCol w="2359025"/>
                <a:gridCol w="2357437"/>
              </a:tblGrid>
              <a:tr h="703263"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次数</a:t>
                      </a:r>
                      <a:endParaRPr lang="zh-CN" altLang="en-US" sz="24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为什么</a:t>
                      </a:r>
                      <a:endParaRPr lang="zh-CN" altLang="en-US" sz="24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原因</a:t>
                      </a:r>
                      <a:endParaRPr lang="zh-CN" altLang="en-US" sz="24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即时的解决方案</a:t>
                      </a:r>
                      <a:endParaRPr lang="zh-CN" altLang="en-US" sz="24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4575"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2400" b="1">
                        <a:ea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为什么经常请假</a:t>
                      </a:r>
                      <a:endParaRPr lang="zh-CN" altLang="en-US" sz="24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因为总是身体不适</a:t>
                      </a:r>
                      <a:endParaRPr lang="zh-CN" altLang="en-US" sz="24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注意保养</a:t>
                      </a:r>
                      <a:endParaRPr lang="zh-CN" altLang="en-US" sz="2400" b="1" dirty="0"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注意健康管理</a:t>
                      </a:r>
                      <a:endParaRPr lang="zh-CN" altLang="en-US" sz="24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2987"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2400" b="1">
                        <a:ea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为什么身体不适经常发生</a:t>
                      </a:r>
                      <a:endParaRPr lang="zh-CN" altLang="en-US" sz="24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经常熬夜</a:t>
                      </a:r>
                      <a:endParaRPr lang="zh-CN" altLang="en-US" sz="24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不要熬夜，有充分的睡眠时间</a:t>
                      </a:r>
                      <a:endParaRPr lang="zh-CN" altLang="en-US" sz="24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2400" b="1">
                        <a:ea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为什么要经常熬夜</a:t>
                      </a:r>
                      <a:endParaRPr lang="zh-CN" altLang="en-US" sz="24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回家后还要做网上生意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到深夜</a:t>
                      </a:r>
                      <a:endParaRPr lang="zh-CN" altLang="en-US" sz="24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辞掉网上贩卖工作</a:t>
                      </a:r>
                      <a:endParaRPr lang="zh-CN" altLang="en-US" sz="24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4588"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2400" b="1">
                        <a:ea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为什么还要网上贩卖到深夜</a:t>
                      </a:r>
                      <a:endParaRPr lang="zh-CN" altLang="en-US" sz="24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想多赚一点钱</a:t>
                      </a:r>
                      <a:endParaRPr lang="zh-CN" altLang="en-US" sz="24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让生活品质、环境与现在的工资相匹配</a:t>
                      </a:r>
                      <a:endParaRPr lang="zh-CN" altLang="en-US" sz="24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2987"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2400" b="1">
                        <a:ea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为什么还要多赚一些外快</a:t>
                      </a:r>
                      <a:endParaRPr lang="zh-CN" altLang="en-US" sz="24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父母住院，需要高级的治疗费用</a:t>
                      </a:r>
                      <a:endParaRPr lang="zh-CN" altLang="en-US" sz="24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  <a:endParaRPr lang="zh-CN" altLang="en-US" sz="2400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1918" name="流程图: 终止 201917"/>
          <p:cNvSpPr/>
          <p:nvPr/>
        </p:nvSpPr>
        <p:spPr>
          <a:xfrm>
            <a:off x="7366000" y="6478588"/>
            <a:ext cx="2692400" cy="735012"/>
          </a:xfrm>
          <a:prstGeom prst="flowChartTerminator">
            <a:avLst/>
          </a:prstGeom>
          <a:solidFill>
            <a:srgbClr val="00FFFF">
              <a:alpha val="49001"/>
            </a:srgbClr>
          </a:solidFill>
          <a:ln w="222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01882" tIns="50941" rIns="101882" bIns="50941" anchor="ctr" anchorCtr="0"/>
          <a:p>
            <a:pPr algn="ctr" defTabSz="1019175"/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让父母早日恢复健康，</a:t>
            </a: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defTabSz="1019175"/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尽早出院</a:t>
            </a: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1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1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85" decel="100000"/>
                                        <p:tgtEl>
                                          <p:spTgt spid="2019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85" decel="100000"/>
                                        <p:tgtEl>
                                          <p:spTgt spid="2019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19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201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1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201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1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822" grpId="0" animBg="1"/>
      <p:bldP spid="2019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3780" name="文本框 203779"/>
          <p:cNvSpPr txBox="1"/>
          <p:nvPr/>
        </p:nvSpPr>
        <p:spPr>
          <a:xfrm>
            <a:off x="1428750" y="357188"/>
            <a:ext cx="6573838" cy="787400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noFill/>
          </a:ln>
        </p:spPr>
        <p:txBody>
          <a:bodyPr lIns="101882" tIns="50941" rIns="101882" bIns="50941" anchor="t" anchorCtr="0">
            <a:spAutoFit/>
          </a:bodyPr>
          <a:p>
            <a:pPr algn="ctr" defTabSz="1019175">
              <a:spcBef>
                <a:spcPct val="50000"/>
              </a:spcBef>
            </a:pPr>
            <a:r>
              <a:rPr lang="zh-CN" altLang="en-US" sz="4500" dirty="0">
                <a:solidFill>
                  <a:srgbClr val="FF5008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案例三、工作中出现问题</a:t>
            </a:r>
            <a:endParaRPr lang="zh-CN" altLang="en-US" sz="4500" dirty="0">
              <a:solidFill>
                <a:srgbClr val="FF5008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03884" name="内容占位符 203883"/>
          <p:cNvGraphicFramePr/>
          <p:nvPr>
            <p:ph idx="4294967295"/>
          </p:nvPr>
        </p:nvGraphicFramePr>
        <p:xfrm>
          <a:off x="204788" y="1222375"/>
          <a:ext cx="8424863" cy="5740400"/>
        </p:xfrm>
        <a:graphic>
          <a:graphicData uri="http://schemas.openxmlformats.org/drawingml/2006/table">
            <a:tbl>
              <a:tblPr/>
              <a:tblGrid>
                <a:gridCol w="696913"/>
                <a:gridCol w="2089150"/>
                <a:gridCol w="3271837"/>
                <a:gridCol w="2366963"/>
              </a:tblGrid>
              <a:tr h="658813"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次数</a:t>
                      </a:r>
                      <a:endParaRPr lang="zh-CN" altLang="en-US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为什么</a:t>
                      </a:r>
                      <a:endParaRPr lang="zh-CN" altLang="en-US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原因</a:t>
                      </a:r>
                      <a:endParaRPr lang="zh-CN" altLang="en-US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即时的解决方案</a:t>
                      </a:r>
                      <a:endParaRPr lang="zh-CN" altLang="en-US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9487"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b="1">
                        <a:ea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工作中出现问题</a:t>
                      </a:r>
                      <a:endParaRPr lang="zh-CN" altLang="en-US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桑在工作中出现了失误</a:t>
                      </a:r>
                      <a:endParaRPr lang="zh-CN" altLang="en-US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对</a:t>
                      </a:r>
                      <a:r>
                        <a:rPr lang="en-US" altLang="zh-CN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进行警告，不要再次出错</a:t>
                      </a:r>
                      <a:endParaRPr lang="zh-CN" altLang="en-US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9488"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b="1">
                        <a:ea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为什么</a:t>
                      </a:r>
                      <a:r>
                        <a:rPr lang="en-US" altLang="zh-CN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出现失误</a:t>
                      </a:r>
                      <a:endParaRPr lang="zh-CN" altLang="en-US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在工作使用的操作指导书里有缺陷</a:t>
                      </a:r>
                      <a:endParaRPr lang="zh-CN" altLang="en-US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对操作指导书进行改订</a:t>
                      </a:r>
                      <a:endParaRPr lang="zh-CN" altLang="en-US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补充</a:t>
                      </a:r>
                      <a:endParaRPr lang="zh-CN" altLang="en-US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3637"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b="1">
                        <a:ea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为什么操作指导书</a:t>
                      </a:r>
                      <a:endParaRPr lang="zh-CN" altLang="en-US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有缺陷</a:t>
                      </a:r>
                      <a:endParaRPr lang="zh-CN" altLang="en-US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</a:t>
                      </a: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从前也经过一样的错误）</a:t>
                      </a:r>
                      <a:endParaRPr lang="zh-CN" altLang="en-US" b="1" dirty="0"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</a:t>
                      </a: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在出错后没有将操</a:t>
                      </a:r>
                      <a:endParaRPr lang="zh-CN" altLang="en-US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作指导书进行完善</a:t>
                      </a:r>
                      <a:endParaRPr lang="zh-CN" altLang="en-US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操作指导书有缺陷时都</a:t>
                      </a:r>
                      <a:endParaRPr lang="zh-CN" altLang="en-US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要进行修改</a:t>
                      </a:r>
                      <a:endParaRPr lang="zh-CN" altLang="en-US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9488"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b="1">
                        <a:ea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为什么至今没能对操作指导书进行完善</a:t>
                      </a:r>
                      <a:endParaRPr lang="zh-CN" altLang="en-US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发现缺陷时没有立即纠正。</a:t>
                      </a:r>
                      <a:endParaRPr lang="zh-CN" altLang="en-US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发现缺陷时，要第一时间对应</a:t>
                      </a:r>
                      <a:endParaRPr lang="zh-CN" altLang="en-US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9487"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b="1">
                        <a:ea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endParaRPr lang="zh-CN" altLang="en-US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为什么没能及时对应</a:t>
                      </a:r>
                      <a:endParaRPr lang="zh-CN" altLang="en-US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b="1" dirty="0">
                          <a:ea typeface="宋体" panose="02010600030101010101" pitchFamily="2" charset="-122"/>
                        </a:rPr>
                        <a:t>操作流程里没有灵活对应的规定。</a:t>
                      </a:r>
                      <a:endParaRPr lang="zh-CN" altLang="en-US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  <a:endParaRPr lang="zh-CN" altLang="en-US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3885" name="椭圆形标注 203884"/>
          <p:cNvSpPr/>
          <p:nvPr/>
        </p:nvSpPr>
        <p:spPr>
          <a:xfrm>
            <a:off x="8950325" y="1149350"/>
            <a:ext cx="1108075" cy="895350"/>
          </a:xfrm>
          <a:prstGeom prst="wedgeEllipseCallout">
            <a:avLst>
              <a:gd name="adj1" fmla="val -115042"/>
              <a:gd name="adj2" fmla="val 83157"/>
            </a:avLst>
          </a:prstGeom>
          <a:solidFill>
            <a:srgbClr val="FFFF99">
              <a:alpha val="58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01882" tIns="50941" rIns="101882" bIns="50941" anchor="t" anchorCtr="0"/>
          <a:p>
            <a:pPr algn="ctr" defTabSz="1019175"/>
            <a:r>
              <a:rPr lang="zh-CN" altLang="en-US" sz="20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个别对应</a:t>
            </a:r>
            <a:endParaRPr lang="zh-CN" altLang="en-US" sz="20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3886" name="云形标注 203885"/>
          <p:cNvSpPr/>
          <p:nvPr/>
        </p:nvSpPr>
        <p:spPr>
          <a:xfrm>
            <a:off x="8789988" y="2446338"/>
            <a:ext cx="1268412" cy="896937"/>
          </a:xfrm>
          <a:prstGeom prst="cloudCallout">
            <a:avLst>
              <a:gd name="adj1" fmla="val -138111"/>
              <a:gd name="adj2" fmla="val 78852"/>
            </a:avLst>
          </a:prstGeom>
          <a:gradFill rotWithShape="1">
            <a:gsLst>
              <a:gs pos="0">
                <a:srgbClr val="5E7676"/>
              </a:gs>
              <a:gs pos="100000">
                <a:srgbClr val="CCFFFF">
                  <a:alpha val="50999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01882" tIns="50941" rIns="101882" bIns="50941" anchor="t" anchorCtr="0"/>
          <a:p>
            <a:pPr algn="ctr" defTabSz="1019175"/>
            <a:r>
              <a:rPr lang="zh-CN" altLang="en-US" sz="20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紧急对应</a:t>
            </a:r>
            <a:endParaRPr lang="zh-CN" altLang="en-US" sz="20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3887" name="爆炸形 2 203886"/>
          <p:cNvSpPr/>
          <p:nvPr/>
        </p:nvSpPr>
        <p:spPr>
          <a:xfrm>
            <a:off x="7999413" y="3598863"/>
            <a:ext cx="2058987" cy="2855912"/>
          </a:xfrm>
          <a:prstGeom prst="irregularSeal2">
            <a:avLst/>
          </a:prstGeom>
          <a:solidFill>
            <a:srgbClr val="FFCC99">
              <a:alpha val="5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01882" tIns="50941" rIns="101882" bIns="50941" anchor="ctr" anchorCtr="0"/>
          <a:p>
            <a:pPr algn="ctr" defTabSz="1019175"/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永久对策</a:t>
            </a: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defTabSz="1019175"/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标准化</a:t>
            </a: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defTabSz="1019175"/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水平展开</a:t>
            </a: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3888" name="流程图: 终止 203887"/>
          <p:cNvSpPr/>
          <p:nvPr/>
        </p:nvSpPr>
        <p:spPr>
          <a:xfrm>
            <a:off x="5900738" y="6251575"/>
            <a:ext cx="2533650" cy="898525"/>
          </a:xfrm>
          <a:prstGeom prst="flowChartTerminator">
            <a:avLst/>
          </a:prstGeom>
          <a:solidFill>
            <a:srgbClr val="CC99FF">
              <a:alpha val="48000"/>
            </a:srgbClr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01882" tIns="50941" rIns="101882" bIns="50941" anchor="ctr" anchorCtr="0"/>
          <a:p>
            <a:pPr algn="ctr" defTabSz="1019175"/>
            <a:r>
              <a: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在系统中规定，所有</a:t>
            </a:r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defTabSz="1019175"/>
            <a:r>
              <a: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文件发现缺陷时，一定要</a:t>
            </a:r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defTabSz="1019175"/>
            <a:r>
              <a: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在第一发现时间内修改</a:t>
            </a:r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"/>
                                        <p:tgtEl>
                                          <p:spTgt spid="203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3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3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3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38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388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3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3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3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3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3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3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0" grpId="0" animBg="1"/>
      <p:bldP spid="203885" grpId="0" animBg="1"/>
      <p:bldP spid="203886" grpId="0" animBg="1"/>
      <p:bldP spid="203887" grpId="0" animBg="1"/>
      <p:bldP spid="20388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826" name="文本框 205825"/>
          <p:cNvSpPr txBox="1"/>
          <p:nvPr/>
        </p:nvSpPr>
        <p:spPr>
          <a:xfrm>
            <a:off x="1428750" y="0"/>
            <a:ext cx="6573838" cy="650875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noFill/>
          </a:ln>
        </p:spPr>
        <p:txBody>
          <a:bodyPr lIns="101882" tIns="50941" rIns="101882" bIns="50941" anchor="t" anchorCtr="0">
            <a:spAutoFit/>
          </a:bodyPr>
          <a:p>
            <a:pPr algn="ctr" defTabSz="1019175">
              <a:spcBef>
                <a:spcPct val="50000"/>
              </a:spcBef>
            </a:pPr>
            <a:r>
              <a:rPr lang="zh-CN" altLang="en-US" sz="36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案例四、换鞋区臭味对策</a:t>
            </a:r>
            <a:endParaRPr lang="zh-CN" altLang="en-US" sz="36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05881" name="内容占位符 205880"/>
          <p:cNvGraphicFramePr/>
          <p:nvPr>
            <p:ph idx="4294967295"/>
          </p:nvPr>
        </p:nvGraphicFramePr>
        <p:xfrm>
          <a:off x="204788" y="817563"/>
          <a:ext cx="9648825" cy="6954838"/>
        </p:xfrm>
        <a:graphic>
          <a:graphicData uri="http://schemas.openxmlformats.org/drawingml/2006/table">
            <a:tbl>
              <a:tblPr/>
              <a:tblGrid>
                <a:gridCol w="696913"/>
                <a:gridCol w="2471737"/>
                <a:gridCol w="2889250"/>
                <a:gridCol w="3590925"/>
              </a:tblGrid>
              <a:tr h="431800"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次数</a:t>
                      </a:r>
                      <a:endParaRPr lang="zh-CN" altLang="en-US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为什么</a:t>
                      </a:r>
                      <a:endParaRPr lang="zh-CN" altLang="en-US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原因</a:t>
                      </a:r>
                      <a:endParaRPr lang="zh-CN" altLang="en-US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即时的解决方案</a:t>
                      </a:r>
                      <a:endParaRPr lang="zh-CN" altLang="en-US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3638"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b="1">
                        <a:ea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endParaRPr lang="zh-CN" altLang="en-US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换鞋区臭气醺天</a:t>
                      </a:r>
                      <a:endParaRPr lang="zh-CN" altLang="en-US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endParaRPr lang="zh-CN" altLang="en-US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鞋子太臭</a:t>
                      </a:r>
                      <a:endParaRPr lang="zh-CN" altLang="en-US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endParaRPr lang="zh-CN" altLang="en-US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把换鞋区隔离，鞋子放在排风橱柜中，</a:t>
                      </a:r>
                      <a:endParaRPr lang="zh-CN" altLang="en-US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把臭气排走</a:t>
                      </a:r>
                      <a:endParaRPr lang="zh-CN" altLang="en-US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9487"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b="1">
                        <a:ea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endParaRPr lang="zh-CN" altLang="en-US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为什么鞋子臭</a:t>
                      </a:r>
                      <a:endParaRPr lang="zh-CN" altLang="en-US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endParaRPr lang="zh-CN" altLang="en-US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因为袜子和脚臭</a:t>
                      </a:r>
                      <a:endParaRPr lang="zh-CN" altLang="en-US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endParaRPr lang="zh-CN" altLang="en-US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宣传让员工勤换袜子、勤洗脚</a:t>
                      </a:r>
                      <a:endParaRPr lang="zh-CN" altLang="en-US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9488"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b="1">
                        <a:ea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Char char=""/>
                      </a:pPr>
                      <a:endParaRPr lang="zh-CN" altLang="en-US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为什么袜子和脚臭</a:t>
                      </a:r>
                      <a:endParaRPr lang="zh-CN" altLang="en-US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Char char=""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员工夏天习惯穿丝袜，丝袜不吸汗</a:t>
                      </a:r>
                      <a:endParaRPr lang="zh-CN" altLang="en-US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Char char=""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员工每天不洗脚</a:t>
                      </a:r>
                      <a:endParaRPr lang="zh-CN" altLang="en-US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Char char=""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鼓励员工穿棉袜</a:t>
                      </a:r>
                      <a:endParaRPr lang="zh-CN" altLang="en-US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Char char=""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教育员工每天洗脚</a:t>
                      </a:r>
                      <a:endParaRPr lang="zh-CN" altLang="en-US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3637"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b="1">
                        <a:ea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Char char=""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为什么员工穿丝袜</a:t>
                      </a:r>
                      <a:endParaRPr lang="zh-CN" altLang="en-US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Char char=""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为什么员工每天不洗</a:t>
                      </a:r>
                      <a:endParaRPr lang="zh-CN" altLang="en-US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脚</a:t>
                      </a:r>
                      <a:endParaRPr lang="zh-CN" altLang="en-US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Char char=""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没有理解棉袜的好处</a:t>
                      </a:r>
                      <a:endParaRPr lang="zh-CN" altLang="en-US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Char char=""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没有良好的个人习惯</a:t>
                      </a:r>
                      <a:endParaRPr lang="zh-CN" altLang="en-US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Char char=""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教育员工，告之穿棉袜的好处</a:t>
                      </a:r>
                      <a:endParaRPr lang="zh-CN" altLang="en-US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Char char=""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培养员工良好的个人习惯</a:t>
                      </a:r>
                      <a:endParaRPr lang="zh-CN" altLang="en-US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6788"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b="1">
                        <a:ea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Char char=""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为什么员工没有理解</a:t>
                      </a:r>
                      <a:endParaRPr lang="zh-CN" altLang="en-US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棉袜的好处</a:t>
                      </a:r>
                      <a:endParaRPr lang="zh-CN" altLang="en-US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Char char=""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为什么员工在公司里</a:t>
                      </a:r>
                      <a:endParaRPr lang="zh-CN" altLang="en-US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没有养成良好的卫生</a:t>
                      </a:r>
                      <a:endParaRPr lang="zh-CN" altLang="en-US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习惯</a:t>
                      </a:r>
                      <a:endParaRPr lang="zh-CN" altLang="en-US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Char char=""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没有实践过，无切身体</a:t>
                      </a:r>
                      <a:endParaRPr lang="zh-CN" altLang="en-US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验，棉袜比丝袜贵</a:t>
                      </a:r>
                      <a:endParaRPr lang="zh-CN" altLang="en-US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Char char=""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公司没有强有力的机制监</a:t>
                      </a:r>
                      <a:endParaRPr lang="zh-CN" altLang="en-US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督指导员工</a:t>
                      </a:r>
                      <a:endParaRPr lang="zh-CN" altLang="en-US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7975" lvl="0" indent="-30797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38505" lvl="1" indent="-24638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3805" lvl="2" indent="-2495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»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63700" lvl="3" indent="-184150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Monotype Sorts" pitchFamily="2" charset="2"/>
                        <a:buChar char="u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57730" lvl="4" indent="-186055" algn="l" defTabSz="98425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  <a:endParaRPr lang="zh-CN" altLang="en-US" b="1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876" name="流程图: 终止 205875"/>
          <p:cNvSpPr/>
          <p:nvPr/>
        </p:nvSpPr>
        <p:spPr>
          <a:xfrm>
            <a:off x="6181725" y="5326063"/>
            <a:ext cx="3876675" cy="2301875"/>
          </a:xfrm>
          <a:prstGeom prst="flowChartTerminator">
            <a:avLst/>
          </a:prstGeom>
          <a:solidFill>
            <a:srgbClr val="00CCFF">
              <a:alpha val="50999"/>
            </a:srgbClr>
          </a:solidFill>
          <a:ln w="222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01882" tIns="50941" rIns="101882" bIns="50941" anchor="ctr" anchorCtr="0"/>
          <a:p>
            <a:pPr defTabSz="1019175">
              <a:spcBef>
                <a:spcPct val="15000"/>
              </a:spcBef>
              <a:spcAft>
                <a:spcPct val="20000"/>
              </a:spcAft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新入员工发</a:t>
            </a:r>
            <a:r>
              <a:rPr lang="en-US" altLang="zh-CN" sz="1800" b="0">
                <a:solidFill>
                  <a:schemeClr val="tx1"/>
                </a:solidFill>
                <a:latin typeface="Arial" panose="020B0604020202020204" pitchFamily="34" charset="0"/>
              </a:rPr>
              <a:t>6</a:t>
            </a:r>
            <a:r>
              <a: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双棉袜，收取半价</a:t>
            </a:r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1019175">
              <a:spcBef>
                <a:spcPct val="15000"/>
              </a:spcBef>
              <a:spcAft>
                <a:spcPct val="20000"/>
              </a:spcAft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每双袜子颜色不同，每天统一穿</a:t>
            </a:r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1019175">
              <a:spcBef>
                <a:spcPct val="15000"/>
              </a:spcBef>
              <a:spcAft>
                <a:spcPct val="20000"/>
              </a:spcAft>
              <a:buClr>
                <a:srgbClr val="FF6600"/>
              </a:buClr>
              <a:buFont typeface="Wingdings" panose="05000000000000000000" pitchFamily="2" charset="2"/>
            </a:pPr>
            <a:r>
              <a: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一种颜色</a:t>
            </a:r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1019175">
              <a:spcBef>
                <a:spcPct val="15000"/>
              </a:spcBef>
              <a:spcAft>
                <a:spcPct val="20000"/>
              </a:spcAft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每天洗脚换袜子，宿监监督员工</a:t>
            </a:r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1019175">
              <a:spcBef>
                <a:spcPct val="15000"/>
              </a:spcBef>
              <a:spcAft>
                <a:spcPct val="20000"/>
              </a:spcAft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周日全体员工将工鞋带回家清洗</a:t>
            </a:r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 animBg="1"/>
      <p:bldP spid="20587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8609" name="图片 194561" descr="adpwuxi,200810231654234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25" y="1601788"/>
            <a:ext cx="1571625" cy="2719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64" name="标题 194563"/>
          <p:cNvSpPr/>
          <p:nvPr>
            <p:ph type="title" idx="4294967295"/>
          </p:nvPr>
        </p:nvSpPr>
        <p:spPr>
          <a:xfrm>
            <a:off x="1500188" y="311150"/>
            <a:ext cx="6769100" cy="838200"/>
          </a:xfrm>
          <a:prstGeom prst="rect">
            <a:avLst/>
          </a:prstGeom>
          <a:solidFill>
            <a:srgbClr val="FFCC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101882" tIns="50941" rIns="101882" bIns="50941" anchor="t" anchorCtr="0"/>
          <a:p>
            <a:pPr algn="ctr"/>
            <a:r>
              <a:rPr lang="zh-CN" altLang="en-US" sz="4000" b="1" dirty="0">
                <a:ea typeface="宋体" panose="02010600030101010101" pitchFamily="2" charset="-122"/>
              </a:rPr>
              <a:t>展开案例：库存多</a:t>
            </a:r>
            <a:endParaRPr lang="zh-CN" altLang="en-US" sz="4000" b="1" dirty="0">
              <a:ea typeface="宋体" panose="02010600030101010101" pitchFamily="2" charset="-122"/>
            </a:endParaRPr>
          </a:p>
        </p:txBody>
      </p:sp>
      <p:sp>
        <p:nvSpPr>
          <p:cNvPr id="68611" name="流程图: 终止 194564"/>
          <p:cNvSpPr/>
          <p:nvPr/>
        </p:nvSpPr>
        <p:spPr>
          <a:xfrm>
            <a:off x="355600" y="5008563"/>
            <a:ext cx="1006475" cy="346075"/>
          </a:xfrm>
          <a:prstGeom prst="flowChartTerminator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01882" tIns="50941" rIns="101882" bIns="50941" anchor="ctr" anchorCtr="0"/>
          <a:p>
            <a:pPr algn="ctr" defTabSz="1019175"/>
            <a:r>
              <a:rPr lang="zh-CN" altLang="en-US" sz="20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库存多</a:t>
            </a:r>
            <a:endParaRPr lang="zh-CN" altLang="en-US" sz="20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8612" name="矩形 194565"/>
          <p:cNvSpPr/>
          <p:nvPr/>
        </p:nvSpPr>
        <p:spPr>
          <a:xfrm>
            <a:off x="1543050" y="4059238"/>
            <a:ext cx="1266825" cy="569912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01882" tIns="50941" rIns="101882" bIns="50941" anchor="ctr" anchorCtr="0"/>
          <a:p>
            <a:pPr algn="ctr" defTabSz="1019175"/>
            <a:r>
              <a:rPr lang="zh-CN" altLang="en-US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原材料、</a:t>
            </a:r>
            <a:endParaRPr lang="zh-CN" altLang="en-US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defTabSz="1019175"/>
            <a:r>
              <a:rPr lang="zh-CN" altLang="en-US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部品库存多</a:t>
            </a:r>
            <a:endParaRPr lang="zh-CN" altLang="en-US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8613" name="矩形 194566"/>
          <p:cNvSpPr/>
          <p:nvPr/>
        </p:nvSpPr>
        <p:spPr>
          <a:xfrm>
            <a:off x="1543050" y="5681663"/>
            <a:ext cx="1266825" cy="569912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01882" tIns="50941" rIns="101882" bIns="50941" anchor="ctr" anchorCtr="0"/>
          <a:p>
            <a:pPr algn="ctr" defTabSz="1019175"/>
            <a:r>
              <a:rPr lang="zh-CN" altLang="en-US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半成品库存多</a:t>
            </a:r>
            <a:endParaRPr lang="zh-CN" altLang="en-US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68614" name="肘形连接符 194567"/>
          <p:cNvCxnSpPr>
            <a:stCxn id="68611" idx="0"/>
            <a:endCxn id="68612" idx="1"/>
          </p:cNvCxnSpPr>
          <p:nvPr/>
        </p:nvCxnSpPr>
        <p:spPr>
          <a:xfrm rot="-5400000">
            <a:off x="798513" y="3814763"/>
            <a:ext cx="584200" cy="622300"/>
          </a:xfrm>
          <a:prstGeom prst="bentConnector2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68615" name="肘形连接符 194568"/>
          <p:cNvCxnSpPr>
            <a:stCxn id="68611" idx="2"/>
            <a:endCxn id="68613" idx="1"/>
          </p:cNvCxnSpPr>
          <p:nvPr/>
        </p:nvCxnSpPr>
        <p:spPr>
          <a:xfrm rot="-5400000" flipH="1">
            <a:off x="819150" y="4681538"/>
            <a:ext cx="541338" cy="622300"/>
          </a:xfrm>
          <a:prstGeom prst="bentConnector2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68616" name="矩形 194569"/>
          <p:cNvSpPr/>
          <p:nvPr/>
        </p:nvSpPr>
        <p:spPr>
          <a:xfrm>
            <a:off x="3284538" y="4703763"/>
            <a:ext cx="1266825" cy="32543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01882" tIns="50941" rIns="101882" bIns="50941" anchor="ctr" anchorCtr="0"/>
          <a:p>
            <a:pPr algn="ctr" defTabSz="1019175"/>
            <a:endParaRPr lang="ja-JP" altLang="en-US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8617" name="矩形 194570"/>
          <p:cNvSpPr/>
          <p:nvPr/>
        </p:nvSpPr>
        <p:spPr>
          <a:xfrm>
            <a:off x="3300413" y="3238500"/>
            <a:ext cx="1266825" cy="32543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01882" tIns="50941" rIns="101882" bIns="50941" anchor="ctr" anchorCtr="0"/>
          <a:p>
            <a:pPr algn="ctr" defTabSz="1019175"/>
            <a:r>
              <a:rPr lang="zh-CN" altLang="en-US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部品种类多</a:t>
            </a:r>
            <a:endParaRPr lang="zh-CN" altLang="en-US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8618" name="矩形 194571"/>
          <p:cNvSpPr/>
          <p:nvPr/>
        </p:nvSpPr>
        <p:spPr>
          <a:xfrm>
            <a:off x="5027613" y="2519363"/>
            <a:ext cx="1265237" cy="3238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01882" tIns="50941" rIns="101882" bIns="50941" anchor="ctr" anchorCtr="0"/>
          <a:p>
            <a:pPr algn="ctr" defTabSz="1019175"/>
            <a:endParaRPr lang="ja-JP" altLang="en-US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8619" name="矩形 194572"/>
          <p:cNvSpPr/>
          <p:nvPr/>
        </p:nvSpPr>
        <p:spPr>
          <a:xfrm>
            <a:off x="5027613" y="3565525"/>
            <a:ext cx="1265237" cy="32543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01882" tIns="50941" rIns="101882" bIns="50941" anchor="ctr" anchorCtr="0"/>
          <a:p>
            <a:pPr algn="ctr" defTabSz="1019175"/>
            <a:endParaRPr lang="ja-JP" altLang="en-US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8620" name="矩形 194573"/>
          <p:cNvSpPr/>
          <p:nvPr/>
        </p:nvSpPr>
        <p:spPr>
          <a:xfrm>
            <a:off x="6691313" y="3565525"/>
            <a:ext cx="1266825" cy="32543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01882" tIns="50941" rIns="101882" bIns="50941" anchor="ctr" anchorCtr="0"/>
          <a:p>
            <a:pPr algn="ctr" defTabSz="1019175"/>
            <a:endParaRPr lang="ja-JP" altLang="en-US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8621" name="流程图: 终止 194574"/>
          <p:cNvSpPr/>
          <p:nvPr/>
        </p:nvSpPr>
        <p:spPr>
          <a:xfrm>
            <a:off x="8299450" y="3552825"/>
            <a:ext cx="1006475" cy="346075"/>
          </a:xfrm>
          <a:prstGeom prst="flowChartTerminator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01882" tIns="50941" rIns="101882" bIns="50941" anchor="ctr" anchorCtr="0"/>
          <a:p>
            <a:pPr algn="ctr" defTabSz="1019175"/>
            <a:endParaRPr lang="ja-JP" altLang="en-US" sz="20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8622" name="流程图: 终止 194575"/>
          <p:cNvSpPr/>
          <p:nvPr/>
        </p:nvSpPr>
        <p:spPr>
          <a:xfrm>
            <a:off x="8299450" y="2498725"/>
            <a:ext cx="1006475" cy="346075"/>
          </a:xfrm>
          <a:prstGeom prst="flowChartTerminator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01882" tIns="50941" rIns="101882" bIns="50941" anchor="ctr" anchorCtr="0"/>
          <a:p>
            <a:pPr algn="ctr" defTabSz="1019175"/>
            <a:endParaRPr lang="ja-JP" altLang="en-US" sz="20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8623" name="矩形 194576"/>
          <p:cNvSpPr/>
          <p:nvPr/>
        </p:nvSpPr>
        <p:spPr>
          <a:xfrm>
            <a:off x="5027613" y="4219575"/>
            <a:ext cx="1265237" cy="32543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01882" tIns="50941" rIns="101882" bIns="50941" anchor="ctr" anchorCtr="0"/>
          <a:p>
            <a:pPr algn="ctr" defTabSz="1019175"/>
            <a:endParaRPr lang="ja-JP" altLang="en-US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8624" name="矩形 194577"/>
          <p:cNvSpPr/>
          <p:nvPr/>
        </p:nvSpPr>
        <p:spPr>
          <a:xfrm>
            <a:off x="6691313" y="4219575"/>
            <a:ext cx="1266825" cy="32543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01882" tIns="50941" rIns="101882" bIns="50941" anchor="ctr" anchorCtr="0"/>
          <a:p>
            <a:pPr algn="ctr" defTabSz="1019175"/>
            <a:endParaRPr lang="ja-JP" altLang="en-US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8625" name="流程图: 终止 194578"/>
          <p:cNvSpPr/>
          <p:nvPr/>
        </p:nvSpPr>
        <p:spPr>
          <a:xfrm>
            <a:off x="8275638" y="4219575"/>
            <a:ext cx="1006475" cy="344488"/>
          </a:xfrm>
          <a:prstGeom prst="flowChartTerminator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01882" tIns="50941" rIns="101882" bIns="50941" anchor="ctr" anchorCtr="0"/>
          <a:p>
            <a:pPr algn="ctr" defTabSz="1019175"/>
            <a:endParaRPr lang="ja-JP" altLang="en-US" sz="20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8626" name="流程图: 终止 194579"/>
          <p:cNvSpPr/>
          <p:nvPr/>
        </p:nvSpPr>
        <p:spPr>
          <a:xfrm>
            <a:off x="8275638" y="4219575"/>
            <a:ext cx="1006475" cy="344488"/>
          </a:xfrm>
          <a:prstGeom prst="flowChartTerminator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01882" tIns="50941" rIns="101882" bIns="50941" anchor="ctr" anchorCtr="0"/>
          <a:p>
            <a:pPr algn="ctr" defTabSz="1019175"/>
            <a:endParaRPr lang="ja-JP" altLang="en-US" sz="20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8627" name="流程图: 终止 194580"/>
          <p:cNvSpPr/>
          <p:nvPr/>
        </p:nvSpPr>
        <p:spPr>
          <a:xfrm>
            <a:off x="8275638" y="4776788"/>
            <a:ext cx="1006475" cy="346075"/>
          </a:xfrm>
          <a:prstGeom prst="flowChartTerminator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01882" tIns="50941" rIns="101882" bIns="50941" anchor="ctr" anchorCtr="0"/>
          <a:p>
            <a:pPr algn="ctr" defTabSz="1019175"/>
            <a:endParaRPr lang="ja-JP" altLang="en-US" sz="20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8628" name="流程图: 终止 194581"/>
          <p:cNvSpPr/>
          <p:nvPr/>
        </p:nvSpPr>
        <p:spPr>
          <a:xfrm>
            <a:off x="8275638" y="5267325"/>
            <a:ext cx="1006475" cy="346075"/>
          </a:xfrm>
          <a:prstGeom prst="flowChartTerminator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01882" tIns="50941" rIns="101882" bIns="50941" anchor="ctr" anchorCtr="0"/>
          <a:p>
            <a:pPr algn="ctr" defTabSz="1019175"/>
            <a:endParaRPr lang="ja-JP" altLang="en-US" sz="20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68629" name="直接箭头连接符 194582"/>
          <p:cNvCxnSpPr>
            <a:stCxn id="68618" idx="3"/>
            <a:endCxn id="68622" idx="1"/>
          </p:cNvCxnSpPr>
          <p:nvPr/>
        </p:nvCxnSpPr>
        <p:spPr>
          <a:xfrm flipV="1">
            <a:off x="5721350" y="2357438"/>
            <a:ext cx="1824038" cy="7937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630" name="直接箭头连接符 194583"/>
          <p:cNvCxnSpPr>
            <a:stCxn id="68619" idx="3"/>
            <a:endCxn id="68620" idx="1"/>
          </p:cNvCxnSpPr>
          <p:nvPr/>
        </p:nvCxnSpPr>
        <p:spPr>
          <a:xfrm>
            <a:off x="5721350" y="3290888"/>
            <a:ext cx="361950" cy="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631" name="直接箭头连接符 194584"/>
          <p:cNvCxnSpPr>
            <a:stCxn id="68620" idx="3"/>
            <a:endCxn id="68621" idx="1"/>
          </p:cNvCxnSpPr>
          <p:nvPr/>
        </p:nvCxnSpPr>
        <p:spPr>
          <a:xfrm flipV="1">
            <a:off x="7234238" y="3287713"/>
            <a:ext cx="311150" cy="3175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632" name="肘形连接符 194585"/>
          <p:cNvCxnSpPr>
            <a:stCxn id="68617" idx="3"/>
            <a:endCxn id="68618" idx="1"/>
          </p:cNvCxnSpPr>
          <p:nvPr/>
        </p:nvCxnSpPr>
        <p:spPr>
          <a:xfrm flipV="1">
            <a:off x="4567238" y="2681288"/>
            <a:ext cx="460375" cy="720725"/>
          </a:xfrm>
          <a:prstGeom prst="bentConnector3">
            <a:avLst>
              <a:gd name="adj1" fmla="val 50000"/>
            </a:avLst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68633" name="肘形连接符 194586"/>
          <p:cNvCxnSpPr>
            <a:stCxn id="68617" idx="3"/>
            <a:endCxn id="68619" idx="1"/>
          </p:cNvCxnSpPr>
          <p:nvPr/>
        </p:nvCxnSpPr>
        <p:spPr>
          <a:xfrm>
            <a:off x="4567238" y="3402013"/>
            <a:ext cx="460375" cy="327025"/>
          </a:xfrm>
          <a:prstGeom prst="bentConnector3">
            <a:avLst>
              <a:gd name="adj1" fmla="val 50000"/>
            </a:avLst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68634" name="肘形连接符 194587"/>
          <p:cNvCxnSpPr>
            <a:stCxn id="68612" idx="3"/>
            <a:endCxn id="68617" idx="1"/>
          </p:cNvCxnSpPr>
          <p:nvPr/>
        </p:nvCxnSpPr>
        <p:spPr>
          <a:xfrm flipV="1">
            <a:off x="2809875" y="3402013"/>
            <a:ext cx="490538" cy="942975"/>
          </a:xfrm>
          <a:prstGeom prst="bentConnector3">
            <a:avLst>
              <a:gd name="adj1" fmla="val 49838"/>
            </a:avLst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68635" name="肘形连接符 194588"/>
          <p:cNvCxnSpPr>
            <a:stCxn id="68612" idx="3"/>
            <a:endCxn id="68616" idx="1"/>
          </p:cNvCxnSpPr>
          <p:nvPr/>
        </p:nvCxnSpPr>
        <p:spPr>
          <a:xfrm>
            <a:off x="2554288" y="3833813"/>
            <a:ext cx="431800" cy="460375"/>
          </a:xfrm>
          <a:prstGeom prst="bentConnector3">
            <a:avLst>
              <a:gd name="adj1" fmla="val 49634"/>
            </a:avLst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68636" name="肘形连接符 194589"/>
          <p:cNvCxnSpPr>
            <a:stCxn id="68612" idx="3"/>
            <a:endCxn id="68616" idx="1"/>
          </p:cNvCxnSpPr>
          <p:nvPr/>
        </p:nvCxnSpPr>
        <p:spPr>
          <a:xfrm flipV="1">
            <a:off x="4524375" y="4318000"/>
            <a:ext cx="433388" cy="427038"/>
          </a:xfrm>
          <a:prstGeom prst="bentConnector3">
            <a:avLst>
              <a:gd name="adj1" fmla="val 49815"/>
            </a:avLst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68637" name="直接箭头连接符 194590"/>
          <p:cNvCxnSpPr>
            <a:stCxn id="68623" idx="3"/>
            <a:endCxn id="68624" idx="1"/>
          </p:cNvCxnSpPr>
          <p:nvPr/>
        </p:nvCxnSpPr>
        <p:spPr>
          <a:xfrm>
            <a:off x="5721350" y="3867150"/>
            <a:ext cx="361950" cy="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638" name="直接箭头连接符 194591"/>
          <p:cNvCxnSpPr>
            <a:stCxn id="68624" idx="3"/>
            <a:endCxn id="68626" idx="1"/>
          </p:cNvCxnSpPr>
          <p:nvPr/>
        </p:nvCxnSpPr>
        <p:spPr>
          <a:xfrm>
            <a:off x="7234238" y="3867150"/>
            <a:ext cx="288925" cy="7938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639" name="直接箭头连接符 194592"/>
          <p:cNvCxnSpPr>
            <a:stCxn id="68626" idx="2"/>
            <a:endCxn id="68627" idx="0"/>
          </p:cNvCxnSpPr>
          <p:nvPr/>
        </p:nvCxnSpPr>
        <p:spPr>
          <a:xfrm>
            <a:off x="7980363" y="4027488"/>
            <a:ext cx="0" cy="187325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640" name="直接箭头连接符 194593"/>
          <p:cNvCxnSpPr>
            <a:stCxn id="68627" idx="2"/>
            <a:endCxn id="68628" idx="0"/>
          </p:cNvCxnSpPr>
          <p:nvPr/>
        </p:nvCxnSpPr>
        <p:spPr>
          <a:xfrm>
            <a:off x="7980363" y="4519613"/>
            <a:ext cx="0" cy="128587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8641" name="矩形 194594"/>
          <p:cNvSpPr/>
          <p:nvPr/>
        </p:nvSpPr>
        <p:spPr>
          <a:xfrm>
            <a:off x="5029200" y="4784725"/>
            <a:ext cx="1266825" cy="32543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01882" tIns="50941" rIns="101882" bIns="50941" anchor="ctr" anchorCtr="0"/>
          <a:p>
            <a:pPr algn="ctr" defTabSz="1019175"/>
            <a:endParaRPr lang="ja-JP" altLang="en-US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8642" name="矩形 194595"/>
          <p:cNvSpPr/>
          <p:nvPr/>
        </p:nvSpPr>
        <p:spPr>
          <a:xfrm>
            <a:off x="6692900" y="4784725"/>
            <a:ext cx="1266825" cy="32543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01882" tIns="50941" rIns="101882" bIns="50941" anchor="ctr" anchorCtr="0"/>
          <a:p>
            <a:pPr algn="ctr" defTabSz="1019175"/>
            <a:endParaRPr lang="ja-JP" altLang="en-US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68643" name="直接箭头连接符 194596"/>
          <p:cNvCxnSpPr>
            <a:stCxn id="68641" idx="3"/>
            <a:endCxn id="68642" idx="1"/>
          </p:cNvCxnSpPr>
          <p:nvPr/>
        </p:nvCxnSpPr>
        <p:spPr>
          <a:xfrm>
            <a:off x="5722938" y="4365625"/>
            <a:ext cx="361950" cy="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8644" name="矩形 194597"/>
          <p:cNvSpPr/>
          <p:nvPr/>
        </p:nvSpPr>
        <p:spPr>
          <a:xfrm>
            <a:off x="5029200" y="5273675"/>
            <a:ext cx="1266825" cy="32543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01882" tIns="50941" rIns="101882" bIns="50941" anchor="ctr" anchorCtr="0"/>
          <a:p>
            <a:pPr algn="ctr" defTabSz="1019175"/>
            <a:endParaRPr lang="ja-JP" altLang="en-US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8645" name="矩形 194598"/>
          <p:cNvSpPr/>
          <p:nvPr/>
        </p:nvSpPr>
        <p:spPr>
          <a:xfrm>
            <a:off x="6692900" y="5273675"/>
            <a:ext cx="1266825" cy="32543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01882" tIns="50941" rIns="101882" bIns="50941" anchor="ctr" anchorCtr="0"/>
          <a:p>
            <a:pPr algn="ctr" defTabSz="1019175"/>
            <a:endParaRPr lang="ja-JP" altLang="en-US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68646" name="直接箭头连接符 194599"/>
          <p:cNvCxnSpPr>
            <a:stCxn id="68644" idx="3"/>
            <a:endCxn id="68645" idx="1"/>
          </p:cNvCxnSpPr>
          <p:nvPr/>
        </p:nvCxnSpPr>
        <p:spPr>
          <a:xfrm>
            <a:off x="5722938" y="4797425"/>
            <a:ext cx="361950" cy="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647" name="肘形连接符 194600"/>
          <p:cNvCxnSpPr>
            <a:stCxn id="68616" idx="3"/>
            <a:endCxn id="68641" idx="1"/>
          </p:cNvCxnSpPr>
          <p:nvPr/>
        </p:nvCxnSpPr>
        <p:spPr>
          <a:xfrm>
            <a:off x="4137025" y="4294188"/>
            <a:ext cx="434975" cy="71437"/>
          </a:xfrm>
          <a:prstGeom prst="bentConnector3">
            <a:avLst>
              <a:gd name="adj1" fmla="val 49634"/>
            </a:avLst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68648" name="肘形连接符 194601"/>
          <p:cNvCxnSpPr>
            <a:stCxn id="68616" idx="3"/>
            <a:endCxn id="68641" idx="1"/>
          </p:cNvCxnSpPr>
          <p:nvPr/>
        </p:nvCxnSpPr>
        <p:spPr>
          <a:xfrm>
            <a:off x="4524375" y="4894263"/>
            <a:ext cx="434975" cy="503237"/>
          </a:xfrm>
          <a:prstGeom prst="bentConnector3">
            <a:avLst>
              <a:gd name="adj1" fmla="val 49634"/>
            </a:avLst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68649" name="直接箭头连接符 194602"/>
          <p:cNvCxnSpPr>
            <a:stCxn id="68642" idx="3"/>
            <a:endCxn id="68627" idx="1"/>
          </p:cNvCxnSpPr>
          <p:nvPr/>
        </p:nvCxnSpPr>
        <p:spPr>
          <a:xfrm>
            <a:off x="7235825" y="4365625"/>
            <a:ext cx="287338" cy="1588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650" name="直接箭头连接符 194603"/>
          <p:cNvCxnSpPr>
            <a:stCxn id="68645" idx="3"/>
            <a:endCxn id="68628" idx="1"/>
          </p:cNvCxnSpPr>
          <p:nvPr/>
        </p:nvCxnSpPr>
        <p:spPr>
          <a:xfrm>
            <a:off x="7235825" y="4797425"/>
            <a:ext cx="287338" cy="3175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8651" name="流程图: 准备 194604"/>
          <p:cNvSpPr/>
          <p:nvPr/>
        </p:nvSpPr>
        <p:spPr>
          <a:xfrm>
            <a:off x="3228975" y="5764213"/>
            <a:ext cx="5386388" cy="2008187"/>
          </a:xfrm>
          <a:prstGeom prst="flowChartPreparation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01882" tIns="50941" rIns="101882" bIns="50941" anchor="ctr" anchorCtr="0"/>
          <a:p>
            <a:pPr algn="ctr" defTabSz="1019175">
              <a:spcBef>
                <a:spcPct val="20000"/>
              </a:spcBef>
              <a:spcAft>
                <a:spcPct val="20000"/>
              </a:spcAft>
            </a:pPr>
            <a:r>
              <a:rPr lang="zh-CN" altLang="en-US" sz="27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将“库存多”这种状态</a:t>
            </a:r>
            <a:endParaRPr lang="zh-CN" altLang="en-US" sz="27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defTabSz="1019175">
              <a:spcBef>
                <a:spcPct val="20000"/>
              </a:spcBef>
              <a:spcAft>
                <a:spcPct val="20000"/>
              </a:spcAft>
            </a:pPr>
            <a:r>
              <a:rPr lang="zh-CN" altLang="en-US" sz="27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采用“</a:t>
            </a:r>
            <a:r>
              <a:rPr lang="en-US" altLang="zh-CN" sz="2700" b="0">
                <a:solidFill>
                  <a:schemeClr val="tx1"/>
                </a:solidFill>
                <a:latin typeface="Arial" panose="020B0604020202020204" pitchFamily="34" charset="0"/>
              </a:rPr>
              <a:t>5Why</a:t>
            </a:r>
            <a:r>
              <a:rPr lang="zh-CN" altLang="en-US" sz="27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分析”</a:t>
            </a:r>
            <a:endParaRPr lang="zh-CN" altLang="en-US" sz="27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defTabSz="1019175">
              <a:spcBef>
                <a:spcPct val="20000"/>
              </a:spcBef>
              <a:spcAft>
                <a:spcPct val="20000"/>
              </a:spcAft>
            </a:pPr>
            <a:r>
              <a:rPr lang="zh-CN" altLang="en-US" sz="27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进行树状展开</a:t>
            </a:r>
            <a:endParaRPr lang="zh-CN" altLang="en-US" sz="27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4" grpId="0" bldLvl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6851" name="标题 206850"/>
          <p:cNvSpPr/>
          <p:nvPr>
            <p:ph type="title" idx="4294967295"/>
          </p:nvPr>
        </p:nvSpPr>
        <p:spPr>
          <a:xfrm>
            <a:off x="852488" y="285750"/>
            <a:ext cx="6767512" cy="792163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101882" tIns="50941" rIns="101882" bIns="50941" anchor="t" anchorCtr="0"/>
          <a:p>
            <a:pPr algn="ctr"/>
            <a:r>
              <a:rPr lang="zh-CN" altLang="en-US" sz="3600" b="1">
                <a:ea typeface="宋体" panose="02010600030101010101" pitchFamily="2" charset="-122"/>
              </a:rPr>
              <a:t>“</a:t>
            </a:r>
            <a:r>
              <a:rPr lang="en-US" altLang="zh-CN" sz="3600" b="1">
                <a:ea typeface="宋体" panose="02010600030101010101" pitchFamily="2" charset="-122"/>
              </a:rPr>
              <a:t>5 Why”</a:t>
            </a:r>
            <a:r>
              <a:rPr lang="zh-CN" altLang="en-US" sz="3600" b="1" dirty="0">
                <a:ea typeface="宋体" panose="02010600030101010101" pitchFamily="2" charset="-122"/>
              </a:rPr>
              <a:t>分析和特性要因图</a:t>
            </a:r>
            <a:endParaRPr lang="zh-CN" altLang="en-US" sz="3600" b="1" dirty="0">
              <a:ea typeface="宋体" panose="02010600030101010101" pitchFamily="2" charset="-122"/>
            </a:endParaRPr>
          </a:p>
        </p:txBody>
      </p:sp>
      <p:pic>
        <p:nvPicPr>
          <p:cNvPr id="69634" name="图片 206851" descr="E___6296ZHTSSIB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88" y="430213"/>
            <a:ext cx="523875" cy="539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853" name="图片 206852"/>
          <p:cNvPicPr>
            <a:picLocks noChangeAspect="1"/>
          </p:cNvPicPr>
          <p:nvPr/>
        </p:nvPicPr>
        <p:blipFill>
          <a:blip r:embed="rId3"/>
          <a:srcRect l="36407" t="35027" r="20227" b="28789"/>
          <a:stretch>
            <a:fillRect/>
          </a:stretch>
        </p:blipFill>
        <p:spPr>
          <a:xfrm>
            <a:off x="6138863" y="1293813"/>
            <a:ext cx="3919537" cy="269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36" name="图片 206853" descr="笑脸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088" y="1582738"/>
            <a:ext cx="1030287" cy="1062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37" name="图片 206854" descr="QQ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3425" y="1601788"/>
            <a:ext cx="209550" cy="21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38" name="图片 206855" descr="u=743601623,4182845780&amp;fm=0&amp;gp=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5325" y="4678363"/>
            <a:ext cx="2324100" cy="1797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857" name="图片 206856"/>
          <p:cNvPicPr>
            <a:picLocks noChangeAspect="1"/>
          </p:cNvPicPr>
          <p:nvPr/>
        </p:nvPicPr>
        <p:blipFill>
          <a:blip r:embed="rId7"/>
          <a:srcRect l="20702" t="15726" r="6792" b="22554"/>
          <a:stretch>
            <a:fillRect/>
          </a:stretch>
        </p:blipFill>
        <p:spPr>
          <a:xfrm>
            <a:off x="204788" y="2949575"/>
            <a:ext cx="5835650" cy="4094163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6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206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ldLvl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7043" name="文本占位符 87042"/>
          <p:cNvSpPr>
            <a:spLocks noGrp="1"/>
          </p:cNvSpPr>
          <p:nvPr>
            <p:ph type="body" idx="1"/>
          </p:nvPr>
        </p:nvSpPr>
        <p:spPr>
          <a:xfrm>
            <a:off x="381000" y="2286000"/>
            <a:ext cx="8610600" cy="4343400"/>
          </a:xfrm>
          <a:prstGeom prst="rect">
            <a:avLst/>
          </a:prstGeom>
        </p:spPr>
        <p:txBody>
          <a:bodyPr lIns="100012" tIns="49212" rIns="100012" bIns="49212"/>
          <a:p>
            <a:pPr marL="251460" marR="0" indent="-251460" algn="l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280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为什么深圳社会治安差？</a:t>
            </a:r>
            <a:endParaRPr kumimoji="0" lang="zh-CN" altLang="en-US" sz="2800" b="0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marL="251460" marR="0" indent="-251460" algn="l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280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为什么贪官这么多？</a:t>
            </a:r>
            <a:endParaRPr kumimoji="0" lang="zh-CN" altLang="en-US" sz="2800" b="0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marL="251460" marR="0" indent="-251460" algn="l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280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为什么丝印工序会漏印“</a:t>
            </a:r>
            <a:r>
              <a:rPr kumimoji="0" lang="en-US" altLang="zh-CN" sz="28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ON， OFF”？</a:t>
            </a:r>
            <a:endParaRPr kumimoji="0" lang="en-US" altLang="zh-CN" sz="280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marL="251460" marR="0" indent="-251460" algn="l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280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为什么喷油返喷率高？</a:t>
            </a:r>
            <a:endParaRPr kumimoji="0" lang="zh-CN" altLang="en-US" sz="2800" b="0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marL="251460" marR="0" indent="-251460" algn="l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280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为什么混装？</a:t>
            </a:r>
            <a:endParaRPr kumimoji="0" lang="zh-CN" altLang="en-US" sz="2800" b="0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marL="251460" marR="0" indent="-251460" algn="l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zh-CN" sz="280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marL="251460" marR="0" indent="-251460" algn="l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308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658" name="标题 87043"/>
          <p:cNvSpPr>
            <a:spLocks noGrp="1"/>
          </p:cNvSpPr>
          <p:nvPr>
            <p:ph type="title" idx="4294967295"/>
          </p:nvPr>
        </p:nvSpPr>
        <p:spPr>
          <a:xfrm>
            <a:off x="685800" y="1143000"/>
            <a:ext cx="8534400" cy="685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ctr"/>
            <a:r>
              <a:rPr lang="zh-CN" altLang="en-US" sz="3600" dirty="0">
                <a:ea typeface="宋体" panose="02010600030101010101" pitchFamily="2" charset="-122"/>
              </a:rPr>
              <a:t>练习题：</a:t>
            </a:r>
            <a:endParaRPr lang="zh-CN" altLang="en-US" sz="36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8673" name="矩形 219137"/>
          <p:cNvSpPr/>
          <p:nvPr/>
        </p:nvSpPr>
        <p:spPr>
          <a:xfrm>
            <a:off x="276225" y="646113"/>
            <a:ext cx="9432925" cy="6913562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MS PGothic" panose="020B0600070205080204" pitchFamily="34" charset="-128"/>
            </a:endParaRPr>
          </a:p>
        </p:txBody>
      </p:sp>
      <p:grpSp>
        <p:nvGrpSpPr>
          <p:cNvPr id="28674" name="组合 219138"/>
          <p:cNvGrpSpPr/>
          <p:nvPr/>
        </p:nvGrpSpPr>
        <p:grpSpPr>
          <a:xfrm>
            <a:off x="492125" y="790575"/>
            <a:ext cx="8783638" cy="6450013"/>
            <a:chOff x="2976" y="576"/>
            <a:chExt cx="2617" cy="3585"/>
          </a:xfrm>
        </p:grpSpPr>
        <p:sp>
          <p:nvSpPr>
            <p:cNvPr id="28675" name="矩形 219139"/>
            <p:cNvSpPr/>
            <p:nvPr/>
          </p:nvSpPr>
          <p:spPr>
            <a:xfrm>
              <a:off x="3024" y="1056"/>
              <a:ext cx="96" cy="6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lin ang="2700000" scaled="1"/>
              <a:tileRect/>
            </a:gradFill>
            <a:ln w="9525">
              <a:noFill/>
            </a:ln>
            <a:effectLst>
              <a:outerShdw dist="35921" dir="2699999" algn="ctr" rotWithShape="0">
                <a:srgbClr val="808080"/>
              </a:outerShdw>
            </a:effectLst>
          </p:spPr>
          <p:txBody>
            <a:bodyPr anchor="t" anchorCtr="0"/>
            <a:p>
              <a:endParaRPr lang="zh-CN" altLang="en-US">
                <a:latin typeface="MS PGothic" panose="020B0600070205080204" pitchFamily="34" charset="-128"/>
              </a:endParaRPr>
            </a:p>
          </p:txBody>
        </p:sp>
        <p:sp>
          <p:nvSpPr>
            <p:cNvPr id="28676" name="矩形 219140"/>
            <p:cNvSpPr/>
            <p:nvPr/>
          </p:nvSpPr>
          <p:spPr>
            <a:xfrm>
              <a:off x="3168" y="960"/>
              <a:ext cx="528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 b="1">
                  <a:ln w="12700" cap="flat" cmpd="sng">
                    <a:solidFill>
                      <a:srgbClr val="99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993300"/>
                  </a:solidFill>
                  <a:effectLst>
                    <a:outerShdw dist="45791" dir="2021404" algn="ctr" rotWithShape="0">
                      <a:srgbClr val="808080">
                        <a:alpha val="80000"/>
                      </a:srgbClr>
                    </a:outerShdw>
                  </a:effectLst>
                  <a:latin typeface="新宋体" panose="02010609030101010101" charset="-122"/>
                  <a:ea typeface="新宋体" panose="02010609030101010101" charset="-122"/>
                </a:rPr>
                <a:t>把握现状</a:t>
              </a:r>
              <a:endParaRPr lang="zh-CN" altLang="en-US" sz="3600" b="1">
                <a:ln w="12700" cap="flat" cmpd="sng">
                  <a:solidFill>
                    <a:srgbClr val="99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新宋体" panose="02010609030101010101" charset="-122"/>
                <a:ea typeface="新宋体" panose="02010609030101010101" charset="-122"/>
              </a:endParaRPr>
            </a:p>
          </p:txBody>
        </p:sp>
        <p:sp>
          <p:nvSpPr>
            <p:cNvPr id="28677" name="矩形 219141"/>
            <p:cNvSpPr/>
            <p:nvPr/>
          </p:nvSpPr>
          <p:spPr>
            <a:xfrm>
              <a:off x="3024" y="2256"/>
              <a:ext cx="101" cy="59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lin ang="2700000" scaled="1"/>
              <a:tileRect/>
            </a:gradFill>
            <a:ln w="9525">
              <a:noFill/>
            </a:ln>
            <a:effectLst>
              <a:outerShdw dist="35921" dir="2699999" algn="ctr" rotWithShape="0">
                <a:srgbClr val="808080"/>
              </a:outerShdw>
            </a:effectLst>
          </p:spPr>
          <p:txBody>
            <a:bodyPr anchor="t" anchorCtr="0"/>
            <a:p>
              <a:endParaRPr lang="zh-CN" altLang="en-US">
                <a:latin typeface="MS PGothic" panose="020B0600070205080204" pitchFamily="34" charset="-128"/>
              </a:endParaRPr>
            </a:p>
          </p:txBody>
        </p:sp>
        <p:sp>
          <p:nvSpPr>
            <p:cNvPr id="28678" name="矩形 219142"/>
            <p:cNvSpPr/>
            <p:nvPr/>
          </p:nvSpPr>
          <p:spPr>
            <a:xfrm>
              <a:off x="3168" y="2160"/>
              <a:ext cx="528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 b="1">
                  <a:ln w="12700" cap="flat" cmpd="sng">
                    <a:solidFill>
                      <a:srgbClr val="99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993300"/>
                  </a:solidFill>
                  <a:effectLst>
                    <a:outerShdw dist="45791" dir="2021404" algn="ctr" rotWithShape="0">
                      <a:srgbClr val="808080">
                        <a:alpha val="80000"/>
                      </a:srgbClr>
                    </a:outerShdw>
                  </a:effectLst>
                  <a:latin typeface="新宋体" panose="02010609030101010101" charset="-122"/>
                  <a:ea typeface="新宋体" panose="02010609030101010101" charset="-122"/>
                </a:rPr>
                <a:t>原因调查</a:t>
              </a:r>
              <a:endParaRPr lang="zh-CN" altLang="en-US" sz="3600" b="1">
                <a:ln w="12700" cap="flat" cmpd="sng">
                  <a:solidFill>
                    <a:srgbClr val="99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新宋体" panose="02010609030101010101" charset="-122"/>
                <a:ea typeface="新宋体" panose="02010609030101010101" charset="-122"/>
              </a:endParaRPr>
            </a:p>
          </p:txBody>
        </p:sp>
        <p:sp>
          <p:nvSpPr>
            <p:cNvPr id="28679" name="矩形 219143"/>
            <p:cNvSpPr/>
            <p:nvPr/>
          </p:nvSpPr>
          <p:spPr>
            <a:xfrm>
              <a:off x="3024" y="3264"/>
              <a:ext cx="95" cy="58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lin ang="2700000" scaled="1"/>
              <a:tileRect/>
            </a:gradFill>
            <a:ln w="9525">
              <a:noFill/>
            </a:ln>
            <a:effectLst>
              <a:outerShdw dist="35921" dir="2699999" algn="ctr" rotWithShape="0">
                <a:srgbClr val="808080"/>
              </a:outerShdw>
            </a:effectLst>
          </p:spPr>
          <p:txBody>
            <a:bodyPr anchor="t" anchorCtr="0"/>
            <a:p>
              <a:endParaRPr lang="zh-CN" altLang="en-US">
                <a:latin typeface="MS PGothic" panose="020B0600070205080204" pitchFamily="34" charset="-128"/>
              </a:endParaRPr>
            </a:p>
          </p:txBody>
        </p:sp>
        <p:sp>
          <p:nvSpPr>
            <p:cNvPr id="28680" name="矩形 219144"/>
            <p:cNvSpPr/>
            <p:nvPr/>
          </p:nvSpPr>
          <p:spPr>
            <a:xfrm>
              <a:off x="3168" y="3168"/>
              <a:ext cx="480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 b="1">
                  <a:ln w="12700" cap="flat" cmpd="sng">
                    <a:solidFill>
                      <a:srgbClr val="99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993300"/>
                  </a:solidFill>
                  <a:effectLst>
                    <a:outerShdw dist="45791" dir="2021404" algn="ctr" rotWithShape="0">
                      <a:srgbClr val="808080">
                        <a:alpha val="80000"/>
                      </a:srgbClr>
                    </a:outerShdw>
                  </a:effectLst>
                  <a:latin typeface="新宋体" panose="02010609030101010101" charset="-122"/>
                  <a:ea typeface="新宋体" panose="02010609030101010101" charset="-122"/>
                </a:rPr>
                <a:t>问题纠正</a:t>
              </a:r>
              <a:endParaRPr lang="zh-CN" altLang="en-US" sz="3600" b="1">
                <a:ln w="12700" cap="flat" cmpd="sng">
                  <a:solidFill>
                    <a:srgbClr val="99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新宋体" panose="02010609030101010101" charset="-122"/>
                <a:ea typeface="新宋体" panose="02010609030101010101" charset="-122"/>
              </a:endParaRPr>
            </a:p>
          </p:txBody>
        </p:sp>
        <p:sp>
          <p:nvSpPr>
            <p:cNvPr id="28681" name="矩形 219145"/>
            <p:cNvSpPr/>
            <p:nvPr/>
          </p:nvSpPr>
          <p:spPr>
            <a:xfrm>
              <a:off x="3024" y="3744"/>
              <a:ext cx="86" cy="58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lin ang="2700000" scaled="1"/>
              <a:tileRect/>
            </a:gradFill>
            <a:ln w="9525">
              <a:noFill/>
            </a:ln>
            <a:effectLst>
              <a:outerShdw dist="35921" dir="2699999" algn="ctr" rotWithShape="0">
                <a:srgbClr val="808080"/>
              </a:outerShdw>
            </a:effectLst>
          </p:spPr>
          <p:txBody>
            <a:bodyPr anchor="t" anchorCtr="0"/>
            <a:p>
              <a:endParaRPr lang="zh-CN" altLang="en-US">
                <a:latin typeface="MS PGothic" panose="020B0600070205080204" pitchFamily="34" charset="-128"/>
              </a:endParaRPr>
            </a:p>
          </p:txBody>
        </p:sp>
        <p:sp>
          <p:nvSpPr>
            <p:cNvPr id="28682" name="矩形 219146"/>
            <p:cNvSpPr/>
            <p:nvPr/>
          </p:nvSpPr>
          <p:spPr>
            <a:xfrm>
              <a:off x="3168" y="3600"/>
              <a:ext cx="336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 b="1">
                  <a:ln w="12700" cap="flat" cmpd="sng">
                    <a:solidFill>
                      <a:srgbClr val="99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993300"/>
                  </a:solidFill>
                  <a:effectLst>
                    <a:outerShdw dist="45791" dir="2021404" algn="ctr" rotWithShape="0">
                      <a:srgbClr val="808080">
                        <a:alpha val="80000"/>
                      </a:srgbClr>
                    </a:outerShdw>
                  </a:effectLst>
                  <a:latin typeface="新宋体" panose="02010609030101010101" charset="-122"/>
                  <a:ea typeface="新宋体" panose="02010609030101010101" charset="-122"/>
                </a:rPr>
                <a:t>预防</a:t>
              </a:r>
              <a:endParaRPr lang="zh-CN" altLang="en-US" sz="3600" b="1">
                <a:ln w="12700" cap="flat" cmpd="sng">
                  <a:solidFill>
                    <a:srgbClr val="99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新宋体" panose="02010609030101010101" charset="-122"/>
                <a:ea typeface="新宋体" panose="02010609030101010101" charset="-122"/>
              </a:endParaRPr>
            </a:p>
          </p:txBody>
        </p:sp>
        <p:sp>
          <p:nvSpPr>
            <p:cNvPr id="219148" name="流程图: 可选过程 219147"/>
            <p:cNvSpPr/>
            <p:nvPr/>
          </p:nvSpPr>
          <p:spPr>
            <a:xfrm>
              <a:off x="3202" y="1187"/>
              <a:ext cx="2384" cy="129"/>
            </a:xfrm>
            <a:prstGeom prst="flowChartAlternateProcess">
              <a:avLst/>
            </a:prstGeom>
            <a:solidFill>
              <a:srgbClr val="000080"/>
            </a:solidFill>
            <a:ln w="38100" cap="flat" cmpd="sng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defTabSz="1019175" fontAlgn="base"/>
              <a:r>
                <a:rPr lang="en-US" altLang="zh-CN" strike="noStrike" noProof="1">
                  <a:effectLst>
                    <a:outerShdw blurRad="38100" dist="38100" dir="2700000">
                      <a:srgbClr val="000000"/>
                    </a:outerShdw>
                  </a:effectLst>
                  <a:latin typeface="MS PGothic" panose="020B0600070205080204" pitchFamily="34" charset="-128"/>
                  <a:ea typeface="宋体" panose="02010600030101010101" pitchFamily="2" charset="-122"/>
                  <a:cs typeface="+mn-cs"/>
                </a:rPr>
                <a:t>&gt;&gt;&gt;</a:t>
              </a:r>
              <a:r>
                <a:rPr lang="zh-CN" altLang="en-US" strike="noStrike" noProof="1" dirty="0">
                  <a:effectLst>
                    <a:outerShdw blurRad="38100" dist="38100" dir="2700000">
                      <a:srgbClr val="000000"/>
                    </a:outerShdw>
                  </a:effectLst>
                  <a:latin typeface="MS PGothic" panose="020B0600070205080204" pitchFamily="34" charset="-128"/>
                  <a:ea typeface="宋体" panose="02010600030101010101" pitchFamily="2" charset="-122"/>
                  <a:cs typeface="+mn-cs"/>
                </a:rPr>
                <a:t>提取问题</a:t>
              </a:r>
              <a:endParaRPr lang="en-US" altLang="zh-CN" strike="noStrike" noProof="1">
                <a:effectLst>
                  <a:outerShdw blurRad="38100" dist="38100" dir="2700000">
                    <a:srgbClr val="000000"/>
                  </a:outerShdw>
                </a:effectLst>
                <a:latin typeface="MS PGothic" panose="020B0600070205080204" pitchFamily="34" charset="-128"/>
                <a:ea typeface="宋体" panose="02010600030101010101" pitchFamily="2" charset="-122"/>
              </a:endParaRPr>
            </a:p>
          </p:txBody>
        </p:sp>
        <p:sp>
          <p:nvSpPr>
            <p:cNvPr id="28684" name="流程图: 可选过程 219148"/>
            <p:cNvSpPr/>
            <p:nvPr/>
          </p:nvSpPr>
          <p:spPr>
            <a:xfrm>
              <a:off x="3208" y="1378"/>
              <a:ext cx="2384" cy="129"/>
            </a:xfrm>
            <a:prstGeom prst="flowChartAlternateProcess">
              <a:avLst/>
            </a:prstGeom>
            <a:solidFill>
              <a:srgbClr val="000080"/>
            </a:solidFill>
            <a:ln w="38100" cap="flat" cmpd="sng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defTabSz="1019175"/>
              <a:r>
                <a:rPr lang="en-US" altLang="zh-CN">
                  <a:latin typeface="MS PGothic" panose="020B0600070205080204" pitchFamily="34" charset="-128"/>
                  <a:ea typeface="MS PGothic" panose="020B0600070205080204" pitchFamily="34" charset="-128"/>
                </a:rPr>
                <a:t>&gt;&gt;&gt;</a:t>
              </a:r>
              <a:r>
                <a:rPr lang="zh-CN" altLang="en-US" dirty="0">
                  <a:latin typeface="MS PGothic" panose="020B0600070205080204" pitchFamily="34" charset="-128"/>
                </a:rPr>
                <a:t>澄清问题</a:t>
              </a:r>
              <a:endParaRPr lang="ja-JP" altLang="en-US">
                <a:latin typeface="MS PGothic" panose="020B0600070205080204" pitchFamily="34" charset="-128"/>
              </a:endParaRPr>
            </a:p>
          </p:txBody>
        </p:sp>
        <p:sp>
          <p:nvSpPr>
            <p:cNvPr id="28685" name="流程图: 可选过程 219149"/>
            <p:cNvSpPr/>
            <p:nvPr/>
          </p:nvSpPr>
          <p:spPr>
            <a:xfrm>
              <a:off x="3209" y="1569"/>
              <a:ext cx="2384" cy="129"/>
            </a:xfrm>
            <a:prstGeom prst="flowChartAlternateProcess">
              <a:avLst/>
            </a:prstGeom>
            <a:solidFill>
              <a:srgbClr val="000080"/>
            </a:solidFill>
            <a:ln w="38100" cap="flat" cmpd="sng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defTabSz="1019175"/>
              <a:r>
                <a:rPr lang="en-US" altLang="zh-CN">
                  <a:latin typeface="MS PGothic" panose="020B0600070205080204" pitchFamily="34" charset="-128"/>
                </a:rPr>
                <a:t>&gt;&gt;&gt;</a:t>
              </a:r>
              <a:r>
                <a:rPr lang="zh-CN" altLang="en-US" dirty="0">
                  <a:latin typeface="MS PGothic" panose="020B0600070205080204" pitchFamily="34" charset="-128"/>
                </a:rPr>
                <a:t>分析问题</a:t>
              </a:r>
              <a:endParaRPr lang="en-US" altLang="zh-CN">
                <a:latin typeface="MS PGothic" panose="020B0600070205080204" pitchFamily="34" charset="-128"/>
              </a:endParaRPr>
            </a:p>
          </p:txBody>
        </p:sp>
        <p:sp>
          <p:nvSpPr>
            <p:cNvPr id="28686" name="流程图: 可选过程 219150"/>
            <p:cNvSpPr/>
            <p:nvPr/>
          </p:nvSpPr>
          <p:spPr>
            <a:xfrm>
              <a:off x="3202" y="1760"/>
              <a:ext cx="2384" cy="129"/>
            </a:xfrm>
            <a:prstGeom prst="flowChartAlternateProcess">
              <a:avLst/>
            </a:prstGeom>
            <a:solidFill>
              <a:srgbClr val="000080"/>
            </a:solidFill>
            <a:ln w="38100" cap="flat" cmpd="sng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defTabSz="1019175"/>
              <a:r>
                <a:rPr lang="en-US" altLang="zh-CN">
                  <a:latin typeface="MS PGothic" panose="020B0600070205080204" pitchFamily="34" charset="-128"/>
                  <a:ea typeface="MS PGothic" panose="020B0600070205080204" pitchFamily="34" charset="-128"/>
                </a:rPr>
                <a:t>&gt;&gt;&gt;</a:t>
              </a:r>
              <a:r>
                <a:rPr lang="zh-CN" altLang="en-US" dirty="0">
                  <a:latin typeface="MS PGothic" panose="020B0600070205080204" pitchFamily="34" charset="-128"/>
                </a:rPr>
                <a:t>查找原因要点</a:t>
              </a:r>
              <a:endParaRPr lang="ja-JP" altLang="en-US">
                <a:latin typeface="MS PGothic" panose="020B0600070205080204" pitchFamily="34" charset="-128"/>
              </a:endParaRPr>
            </a:p>
          </p:txBody>
        </p:sp>
        <p:sp>
          <p:nvSpPr>
            <p:cNvPr id="28687" name="流程图: 可选过程 219151"/>
            <p:cNvSpPr/>
            <p:nvPr/>
          </p:nvSpPr>
          <p:spPr>
            <a:xfrm>
              <a:off x="3202" y="1958"/>
              <a:ext cx="2384" cy="129"/>
            </a:xfrm>
            <a:prstGeom prst="flowChartAlternateProcess">
              <a:avLst/>
            </a:prstGeom>
            <a:solidFill>
              <a:srgbClr val="000080"/>
            </a:solidFill>
            <a:ln w="38100" cap="flat" cmpd="sng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defTabSz="1019175"/>
              <a:r>
                <a:rPr lang="en-US" altLang="zh-CN">
                  <a:latin typeface="MS PGothic" panose="020B0600070205080204" pitchFamily="34" charset="-128"/>
                  <a:ea typeface="MS PGothic" panose="020B0600070205080204" pitchFamily="34" charset="-128"/>
                </a:rPr>
                <a:t>&gt;&gt;&gt;</a:t>
              </a:r>
              <a:r>
                <a:rPr lang="zh-CN" altLang="en-US" dirty="0">
                  <a:latin typeface="MS PGothic" panose="020B0600070205080204" pitchFamily="34" charset="-128"/>
                </a:rPr>
                <a:t>把握问题趋势</a:t>
              </a:r>
              <a:endParaRPr lang="ja-JP" altLang="en-US">
                <a:latin typeface="MS PGothic" panose="020B0600070205080204" pitchFamily="34" charset="-128"/>
              </a:endParaRPr>
            </a:p>
          </p:txBody>
        </p:sp>
        <p:sp>
          <p:nvSpPr>
            <p:cNvPr id="28688" name="流程图: 可选过程 219152"/>
            <p:cNvSpPr/>
            <p:nvPr/>
          </p:nvSpPr>
          <p:spPr>
            <a:xfrm>
              <a:off x="3175" y="2389"/>
              <a:ext cx="2384" cy="129"/>
            </a:xfrm>
            <a:prstGeom prst="flowChartAlternateProcess">
              <a:avLst/>
            </a:prstGeom>
            <a:solidFill>
              <a:srgbClr val="000080"/>
            </a:solidFill>
            <a:ln w="38100" cap="flat" cmpd="sng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defTabSz="1019175"/>
              <a:r>
                <a:rPr lang="en-US" altLang="zh-CN">
                  <a:latin typeface="MS PGothic" panose="020B0600070205080204" pitchFamily="34" charset="-128"/>
                  <a:ea typeface="MS PGothic" panose="020B0600070205080204" pitchFamily="34" charset="-128"/>
                </a:rPr>
                <a:t>&gt;&gt;&gt;</a:t>
              </a:r>
              <a:r>
                <a:rPr lang="zh-CN" altLang="en-US" dirty="0">
                  <a:latin typeface="MS PGothic" panose="020B0600070205080204" pitchFamily="34" charset="-128"/>
                </a:rPr>
                <a:t>识别</a:t>
              </a:r>
              <a:r>
                <a:rPr lang="en-US" altLang="zh-CN">
                  <a:latin typeface="MS PGothic" panose="020B0600070205080204" pitchFamily="34" charset="-128"/>
                </a:rPr>
                <a:t>/</a:t>
              </a:r>
              <a:r>
                <a:rPr lang="zh-CN" altLang="en-US" dirty="0">
                  <a:latin typeface="MS PGothic" panose="020B0600070205080204" pitchFamily="34" charset="-128"/>
                </a:rPr>
                <a:t>确认直接原因</a:t>
              </a:r>
              <a:endParaRPr lang="ja-JP" altLang="en-US">
                <a:latin typeface="MS PGothic" panose="020B0600070205080204" pitchFamily="34" charset="-128"/>
              </a:endParaRPr>
            </a:p>
          </p:txBody>
        </p:sp>
        <p:sp>
          <p:nvSpPr>
            <p:cNvPr id="28689" name="流程图: 可选过程 219153"/>
            <p:cNvSpPr/>
            <p:nvPr/>
          </p:nvSpPr>
          <p:spPr>
            <a:xfrm>
              <a:off x="3176" y="2580"/>
              <a:ext cx="2384" cy="129"/>
            </a:xfrm>
            <a:prstGeom prst="flowChartAlternateProcess">
              <a:avLst/>
            </a:prstGeom>
            <a:solidFill>
              <a:srgbClr val="FFFF99"/>
            </a:solidFill>
            <a:ln w="38100" cap="flat" cmpd="sng">
              <a:solidFill>
                <a:srgbClr val="66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defTabSz="1019175"/>
              <a:r>
                <a:rPr lang="en-US" altLang="zh-CN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&gt;&gt;&gt;</a:t>
              </a:r>
              <a:r>
                <a:rPr lang="zh-CN" altLang="en-US" dirty="0">
                  <a:solidFill>
                    <a:schemeClr val="tx1"/>
                  </a:solidFill>
                  <a:latin typeface="MS PGothic" panose="020B0600070205080204" pitchFamily="34" charset="-128"/>
                </a:rPr>
                <a:t>问</a:t>
              </a:r>
              <a:r>
                <a:rPr lang="en-US" altLang="zh-CN">
                  <a:solidFill>
                    <a:schemeClr val="tx1"/>
                  </a:solidFill>
                  <a:latin typeface="MS PGothic" panose="020B0600070205080204" pitchFamily="34" charset="-128"/>
                </a:rPr>
                <a:t>5</a:t>
              </a:r>
              <a:r>
                <a:rPr lang="zh-CN" altLang="en-US" dirty="0">
                  <a:solidFill>
                    <a:schemeClr val="tx1"/>
                  </a:solidFill>
                  <a:latin typeface="MS PGothic" panose="020B0600070205080204" pitchFamily="34" charset="-128"/>
                </a:rPr>
                <a:t>个为什么以识别根本原因</a:t>
              </a:r>
              <a:endParaRPr lang="ja-JP" altLang="en-US">
                <a:solidFill>
                  <a:schemeClr val="tx1"/>
                </a:solidFill>
                <a:latin typeface="MS PGothic" panose="020B0600070205080204" pitchFamily="34" charset="-128"/>
              </a:endParaRPr>
            </a:p>
          </p:txBody>
        </p:sp>
        <p:sp>
          <p:nvSpPr>
            <p:cNvPr id="28690" name="流程图: 可选过程 219154"/>
            <p:cNvSpPr/>
            <p:nvPr/>
          </p:nvSpPr>
          <p:spPr>
            <a:xfrm>
              <a:off x="3169" y="2770"/>
              <a:ext cx="2384" cy="130"/>
            </a:xfrm>
            <a:prstGeom prst="flowChartAlternateProcess">
              <a:avLst/>
            </a:prstGeom>
            <a:solidFill>
              <a:srgbClr val="FFFF99"/>
            </a:solidFill>
            <a:ln w="38100" cap="flat" cmpd="sng">
              <a:solidFill>
                <a:srgbClr val="66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defTabSz="1019175"/>
              <a:r>
                <a:rPr lang="en-US" altLang="zh-CN" sz="1300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&gt;&gt;&gt;</a:t>
              </a:r>
              <a:r>
                <a:rPr lang="zh-CN" altLang="en-US" sz="1300" dirty="0">
                  <a:solidFill>
                    <a:schemeClr val="tx1"/>
                  </a:solidFill>
                  <a:latin typeface="MS PGothic" panose="020B0600070205080204" pitchFamily="34" charset="-128"/>
                </a:rPr>
                <a:t>问</a:t>
              </a:r>
              <a:r>
                <a:rPr lang="en-US" altLang="zh-CN" sz="1300">
                  <a:solidFill>
                    <a:schemeClr val="tx1"/>
                  </a:solidFill>
                  <a:latin typeface="MS PGothic" panose="020B0600070205080204" pitchFamily="34" charset="-128"/>
                </a:rPr>
                <a:t>5</a:t>
              </a:r>
              <a:r>
                <a:rPr lang="zh-CN" altLang="en-US" sz="1300" dirty="0">
                  <a:solidFill>
                    <a:schemeClr val="tx1"/>
                  </a:solidFill>
                  <a:latin typeface="MS PGothic" panose="020B0600070205080204" pitchFamily="34" charset="-128"/>
                </a:rPr>
                <a:t>个为什么以查找为什么问题没有被发现</a:t>
              </a:r>
              <a:endParaRPr lang="ja-JP" altLang="en-US" sz="1300">
                <a:solidFill>
                  <a:schemeClr val="tx1"/>
                </a:solidFill>
                <a:latin typeface="MS PGothic" panose="020B0600070205080204" pitchFamily="34" charset="-128"/>
              </a:endParaRPr>
            </a:p>
          </p:txBody>
        </p:sp>
        <p:sp>
          <p:nvSpPr>
            <p:cNvPr id="28691" name="流程图: 可选过程 219155"/>
            <p:cNvSpPr/>
            <p:nvPr/>
          </p:nvSpPr>
          <p:spPr>
            <a:xfrm>
              <a:off x="3169" y="2968"/>
              <a:ext cx="2384" cy="130"/>
            </a:xfrm>
            <a:prstGeom prst="flowChartAlternateProcess">
              <a:avLst/>
            </a:prstGeom>
            <a:solidFill>
              <a:srgbClr val="FFFF99"/>
            </a:solidFill>
            <a:ln w="38100" cap="flat" cmpd="sng">
              <a:solidFill>
                <a:srgbClr val="66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defTabSz="1019175"/>
              <a:r>
                <a:rPr lang="en-US" altLang="zh-CN" sz="1300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&gt;&gt;&gt;</a:t>
              </a:r>
              <a:r>
                <a:rPr lang="zh-CN" altLang="en-US" sz="1300" dirty="0">
                  <a:solidFill>
                    <a:schemeClr val="tx1"/>
                  </a:solidFill>
                  <a:latin typeface="MS PGothic" panose="020B0600070205080204" pitchFamily="34" charset="-128"/>
                </a:rPr>
                <a:t>问</a:t>
              </a:r>
              <a:r>
                <a:rPr lang="en-US" altLang="zh-CN" sz="1300">
                  <a:solidFill>
                    <a:schemeClr val="tx1"/>
                  </a:solidFill>
                  <a:latin typeface="MS PGothic" panose="020B0600070205080204" pitchFamily="34" charset="-128"/>
                </a:rPr>
                <a:t>5</a:t>
              </a:r>
              <a:r>
                <a:rPr lang="zh-CN" altLang="en-US" sz="1300" dirty="0">
                  <a:solidFill>
                    <a:schemeClr val="tx1"/>
                  </a:solidFill>
                  <a:latin typeface="MS PGothic" panose="020B0600070205080204" pitchFamily="34" charset="-128"/>
                </a:rPr>
                <a:t>个问什么查找为什么自身体系会允许问题发生</a:t>
              </a:r>
              <a:endParaRPr lang="ja-JP" altLang="en-US" sz="1300">
                <a:solidFill>
                  <a:schemeClr val="tx1"/>
                </a:solidFill>
                <a:latin typeface="MS PGothic" panose="020B0600070205080204" pitchFamily="34" charset="-128"/>
              </a:endParaRPr>
            </a:p>
          </p:txBody>
        </p:sp>
        <p:sp>
          <p:nvSpPr>
            <p:cNvPr id="28692" name="流程图: 可选过程 219156"/>
            <p:cNvSpPr/>
            <p:nvPr/>
          </p:nvSpPr>
          <p:spPr>
            <a:xfrm>
              <a:off x="3168" y="3408"/>
              <a:ext cx="2384" cy="130"/>
            </a:xfrm>
            <a:prstGeom prst="flowChartAlternateProcess">
              <a:avLst/>
            </a:prstGeom>
            <a:solidFill>
              <a:srgbClr val="000080"/>
            </a:solidFill>
            <a:ln w="38100" cap="flat" cmpd="sng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defTabSz="1019175"/>
              <a:r>
                <a:rPr lang="en-US" altLang="zh-CN">
                  <a:latin typeface="MS PGothic" panose="020B0600070205080204" pitchFamily="34" charset="-128"/>
                  <a:ea typeface="MS PGothic" panose="020B0600070205080204" pitchFamily="34" charset="-128"/>
                </a:rPr>
                <a:t>&gt;&gt;&gt;</a:t>
              </a:r>
              <a:r>
                <a:rPr lang="zh-CN" altLang="en-US" dirty="0">
                  <a:latin typeface="MS PGothic" panose="020B0600070205080204" pitchFamily="34" charset="-128"/>
                </a:rPr>
                <a:t>实施纠正措施；至少，实施临时措施</a:t>
              </a:r>
              <a:endParaRPr lang="ja-JP" altLang="en-US">
                <a:latin typeface="MS PGothic" panose="020B0600070205080204" pitchFamily="34" charset="-128"/>
              </a:endParaRPr>
            </a:p>
          </p:txBody>
        </p:sp>
        <p:sp>
          <p:nvSpPr>
            <p:cNvPr id="28693" name="流程图: 可选过程 219157"/>
            <p:cNvSpPr/>
            <p:nvPr/>
          </p:nvSpPr>
          <p:spPr>
            <a:xfrm>
              <a:off x="3168" y="3840"/>
              <a:ext cx="2385" cy="129"/>
            </a:xfrm>
            <a:prstGeom prst="flowChartAlternateProcess">
              <a:avLst/>
            </a:prstGeom>
            <a:solidFill>
              <a:srgbClr val="000080"/>
            </a:solidFill>
            <a:ln w="38100" cap="flat" cmpd="sng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defTabSz="1019175"/>
              <a:r>
                <a:rPr lang="en-US" altLang="zh-CN">
                  <a:latin typeface="MS PGothic" panose="020B0600070205080204" pitchFamily="34" charset="-128"/>
                  <a:ea typeface="MS PGothic" panose="020B0600070205080204" pitchFamily="34" charset="-128"/>
                </a:rPr>
                <a:t>&gt;&gt;&gt;</a:t>
              </a:r>
              <a:r>
                <a:rPr lang="zh-CN" altLang="en-US" dirty="0">
                  <a:latin typeface="MS PGothic" panose="020B0600070205080204" pitchFamily="34" charset="-128"/>
                </a:rPr>
                <a:t>杜绝根本原因</a:t>
              </a:r>
              <a:endParaRPr lang="ja-JP" altLang="en-US">
                <a:latin typeface="MS PGothic" panose="020B0600070205080204" pitchFamily="34" charset="-128"/>
              </a:endParaRPr>
            </a:p>
          </p:txBody>
        </p:sp>
        <p:sp>
          <p:nvSpPr>
            <p:cNvPr id="28694" name="流程图: 可选过程 219158"/>
            <p:cNvSpPr/>
            <p:nvPr/>
          </p:nvSpPr>
          <p:spPr>
            <a:xfrm>
              <a:off x="3168" y="4032"/>
              <a:ext cx="2384" cy="129"/>
            </a:xfrm>
            <a:prstGeom prst="flowChartAlternateProcess">
              <a:avLst/>
            </a:prstGeom>
            <a:solidFill>
              <a:srgbClr val="000080"/>
            </a:solidFill>
            <a:ln w="38100" cap="flat" cmpd="sng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defTabSz="1019175"/>
              <a:r>
                <a:rPr lang="en-US" altLang="zh-CN">
                  <a:latin typeface="MS PGothic" panose="020B0600070205080204" pitchFamily="34" charset="-128"/>
                  <a:ea typeface="MS PGothic" panose="020B0600070205080204" pitchFamily="34" charset="-128"/>
                </a:rPr>
                <a:t>&gt;&gt;&gt;</a:t>
              </a:r>
              <a:r>
                <a:rPr lang="zh-CN" altLang="en-US" dirty="0">
                  <a:latin typeface="MS PGothic" panose="020B0600070205080204" pitchFamily="34" charset="-128"/>
                </a:rPr>
                <a:t>吸取接受教训</a:t>
              </a:r>
              <a:endParaRPr lang="ja-JP" altLang="en-US">
                <a:latin typeface="MS PGothic" panose="020B0600070205080204" pitchFamily="34" charset="-128"/>
              </a:endParaRPr>
            </a:p>
          </p:txBody>
        </p:sp>
        <p:sp>
          <p:nvSpPr>
            <p:cNvPr id="219160" name="文本框 219159"/>
            <p:cNvSpPr txBox="1"/>
            <p:nvPr/>
          </p:nvSpPr>
          <p:spPr>
            <a:xfrm>
              <a:off x="2976" y="576"/>
              <a:ext cx="2016" cy="327"/>
            </a:xfrm>
            <a:prstGeom prst="rect">
              <a:avLst/>
            </a:prstGeom>
            <a:solidFill>
              <a:srgbClr val="FFCC00"/>
            </a:solidFill>
            <a:ln w="9525">
              <a:noFill/>
            </a:ln>
          </p:spPr>
          <p:txBody>
            <a:bodyPr lIns="101882" tIns="50941" rIns="101882" bIns="50941">
              <a:spAutoFit/>
            </a:bodyPr>
            <a:p>
              <a:pPr defTabSz="1019175">
                <a:spcBef>
                  <a:spcPct val="50000"/>
                </a:spcBef>
              </a:pPr>
              <a:r>
                <a:rPr lang="zh-CN" altLang="en-US" sz="3200" noProof="1" dirty="0">
                  <a:solidFill>
                    <a:schemeClr val="tx1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问题解决方法的基本步骤</a:t>
              </a:r>
              <a:endParaRPr lang="en-US" altLang="zh-CN" sz="3200" noProof="1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pSp>
          <p:nvGrpSpPr>
            <p:cNvPr id="28696" name="组合 219160"/>
            <p:cNvGrpSpPr/>
            <p:nvPr/>
          </p:nvGrpSpPr>
          <p:grpSpPr>
            <a:xfrm>
              <a:off x="5088" y="624"/>
              <a:ext cx="452" cy="480"/>
              <a:chOff x="2236" y="1842"/>
              <a:chExt cx="938" cy="1016"/>
            </a:xfrm>
          </p:grpSpPr>
          <p:pic>
            <p:nvPicPr>
              <p:cNvPr id="28697" name="图片 219161" descr="MCj04315820000[1]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36" y="1842"/>
                <a:ext cx="938" cy="10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698" name="矩形 219162"/>
              <p:cNvSpPr/>
              <p:nvPr/>
            </p:nvSpPr>
            <p:spPr>
              <a:xfrm>
                <a:off x="2400" y="2160"/>
                <a:ext cx="648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/>
              </a:bodyPr>
              <a:p>
                <a:pPr algn="ctr"/>
                <a:r>
                  <a:rPr lang="zh-CN" altLang="en-US" sz="3600" b="1">
                    <a:ln w="12700" cap="flat" cmpd="sng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gradFill rotWithShape="0">
                      <a:gsLst>
                        <a:gs pos="0">
                          <a:srgbClr val="A603AB">
                            <a:alpha val="100000"/>
                          </a:srgbClr>
                        </a:gs>
                        <a:gs pos="12000">
                          <a:srgbClr val="E81766">
                            <a:alpha val="100000"/>
                          </a:srgbClr>
                        </a:gs>
                        <a:gs pos="27000">
                          <a:srgbClr val="EE3F17">
                            <a:alpha val="100000"/>
                          </a:srgbClr>
                        </a:gs>
                        <a:gs pos="48000">
                          <a:srgbClr val="FFFF00">
                            <a:alpha val="100000"/>
                          </a:srgbClr>
                        </a:gs>
                        <a:gs pos="64999">
                          <a:srgbClr val="1A8D48">
                            <a:alpha val="100000"/>
                          </a:srgbClr>
                        </a:gs>
                        <a:gs pos="78999">
                          <a:srgbClr val="0819FB">
                            <a:alpha val="100000"/>
                          </a:srgbClr>
                        </a:gs>
                        <a:gs pos="100000">
                          <a:srgbClr val="A603AB">
                            <a:alpha val="100000"/>
                          </a:srgbClr>
                        </a:gs>
                      </a:gsLst>
                      <a:lin ang="0" scaled="1"/>
                      <a:tileRect/>
                    </a:gradFill>
                    <a:latin typeface="宋体" panose="02010600030101010101" pitchFamily="2" charset="-122"/>
                    <a:ea typeface="宋体" panose="02010600030101010101" pitchFamily="2" charset="-122"/>
                  </a:rPr>
                  <a:t>PDCA</a:t>
                </a:r>
                <a:endParaRPr lang="zh-CN" altLang="en-US" sz="3600" b="1">
                  <a:ln w="12700" cap="flat" cmpd="sng">
                    <a:solidFill>
                      <a:srgbClr val="EAEAEA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gradFill rotWithShape="0">
                    <a:gsLst>
                      <a:gs pos="0">
                        <a:srgbClr val="A603AB">
                          <a:alpha val="100000"/>
                        </a:srgbClr>
                      </a:gs>
                      <a:gs pos="12000">
                        <a:srgbClr val="E81766">
                          <a:alpha val="100000"/>
                        </a:srgbClr>
                      </a:gs>
                      <a:gs pos="27000">
                        <a:srgbClr val="EE3F17">
                          <a:alpha val="100000"/>
                        </a:srgbClr>
                      </a:gs>
                      <a:gs pos="48000">
                        <a:srgbClr val="FFFF00">
                          <a:alpha val="100000"/>
                        </a:srgbClr>
                      </a:gs>
                      <a:gs pos="64999">
                        <a:srgbClr val="1A8D48">
                          <a:alpha val="100000"/>
                        </a:srgbClr>
                      </a:gs>
                      <a:gs pos="78999">
                        <a:srgbClr val="0819FB">
                          <a:alpha val="100000"/>
                        </a:srgbClr>
                      </a:gs>
                      <a:gs pos="100000">
                        <a:srgbClr val="A603AB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8699" name="矩形 219163"/>
            <p:cNvSpPr/>
            <p:nvPr/>
          </p:nvSpPr>
          <p:spPr>
            <a:xfrm>
              <a:off x="4560" y="960"/>
              <a:ext cx="817" cy="292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  <a:normAutofit/>
            </a:bodyPr>
            <a:p>
              <a:pPr algn="ctr"/>
              <a:r>
                <a:rPr lang="zh-CN" altLang="en-US" sz="3600" normalizeH="1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活用PDCA循环</a:t>
              </a:r>
              <a:endParaRPr lang="zh-CN" altLang="en-US" sz="3600" normalizeH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8700" name="左大括号 219164"/>
          <p:cNvSpPr/>
          <p:nvPr/>
        </p:nvSpPr>
        <p:spPr>
          <a:xfrm>
            <a:off x="996950" y="4391025"/>
            <a:ext cx="84138" cy="1036638"/>
          </a:xfrm>
          <a:prstGeom prst="leftBrace">
            <a:avLst>
              <a:gd name="adj1" fmla="val 102615"/>
              <a:gd name="adj2" fmla="val 50000"/>
            </a:avLst>
          </a:prstGeom>
          <a:noFill/>
          <a:ln w="12700" cap="rnd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MS PGothic" panose="020B0600070205080204" pitchFamily="34" charset="-128"/>
            </a:endParaRPr>
          </a:p>
        </p:txBody>
      </p:sp>
      <p:sp>
        <p:nvSpPr>
          <p:cNvPr id="28701" name="矩形 219165"/>
          <p:cNvSpPr/>
          <p:nvPr/>
        </p:nvSpPr>
        <p:spPr>
          <a:xfrm rot="5400000">
            <a:off x="422275" y="4892675"/>
            <a:ext cx="885825" cy="168275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なぜなぜ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9697" name="矩形 210945"/>
          <p:cNvSpPr/>
          <p:nvPr/>
        </p:nvSpPr>
        <p:spPr>
          <a:xfrm>
            <a:off x="79375" y="866775"/>
            <a:ext cx="9774238" cy="6691313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MS PGothic" panose="020B0600070205080204" pitchFamily="34" charset="-128"/>
              <a:ea typeface="宋体" panose="02010600030101010101" pitchFamily="2" charset="-122"/>
            </a:endParaRPr>
          </a:p>
        </p:txBody>
      </p:sp>
      <p:grpSp>
        <p:nvGrpSpPr>
          <p:cNvPr id="29698" name="组合 211012"/>
          <p:cNvGrpSpPr/>
          <p:nvPr/>
        </p:nvGrpSpPr>
        <p:grpSpPr>
          <a:xfrm>
            <a:off x="276225" y="1365250"/>
            <a:ext cx="4860925" cy="5546725"/>
            <a:chOff x="96" y="528"/>
            <a:chExt cx="2736" cy="1248"/>
          </a:xfrm>
        </p:grpSpPr>
        <p:sp>
          <p:nvSpPr>
            <p:cNvPr id="211014" name="文本框 211013"/>
            <p:cNvSpPr txBox="1"/>
            <p:nvPr/>
          </p:nvSpPr>
          <p:spPr>
            <a:xfrm>
              <a:off x="96" y="528"/>
              <a:ext cx="2016" cy="98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lIns="101882" tIns="50941" rIns="101882" bIns="50941">
              <a:spAutoFit/>
            </a:bodyPr>
            <a:p>
              <a:pPr defTabSz="1019175">
                <a:spcBef>
                  <a:spcPct val="50000"/>
                </a:spcBef>
              </a:pPr>
              <a:r>
                <a:rPr lang="en-US" altLang="zh-CN" sz="2200" noProof="1">
                  <a:effectLst>
                    <a:outerShdw blurRad="38100" dist="38100" dir="2700000">
                      <a:srgbClr val="00000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5</a:t>
              </a:r>
              <a:r>
                <a:rPr lang="zh-CN" altLang="en-US" sz="2200" noProof="1" dirty="0">
                  <a:effectLst>
                    <a:outerShdw blurRad="38100" dist="38100" dir="2700000">
                      <a:srgbClr val="00000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个为什么分析法的要点</a:t>
              </a:r>
              <a:r>
                <a:rPr lang="ja-JP" altLang="en-US" sz="2200" noProof="1">
                  <a:effectLst>
                    <a:outerShdw blurRad="38100" dist="38100" dir="2700000">
                      <a:srgbClr val="00000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①</a:t>
              </a:r>
              <a:endParaRPr lang="ja-JP" altLang="en-US" sz="2200" noProof="1"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9700" name="十字形 211014"/>
            <p:cNvSpPr/>
            <p:nvPr/>
          </p:nvSpPr>
          <p:spPr>
            <a:xfrm>
              <a:off x="96" y="912"/>
              <a:ext cx="96" cy="96"/>
            </a:xfrm>
            <a:prstGeom prst="plus">
              <a:avLst>
                <a:gd name="adj" fmla="val 25000"/>
              </a:avLst>
            </a:prstGeom>
            <a:gradFill rotWithShape="1">
              <a:gsLst>
                <a:gs pos="0">
                  <a:srgbClr val="FFDDEE"/>
                </a:gs>
                <a:gs pos="100000">
                  <a:srgbClr val="FF99CC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anchor="t" anchorCtr="0"/>
            <a:p>
              <a:endParaRPr lang="zh-CN" altLang="en-US">
                <a:latin typeface="MS PGothic" panose="020B0600070205080204" pitchFamily="34" charset="-128"/>
                <a:ea typeface="宋体" panose="02010600030101010101" pitchFamily="2" charset="-122"/>
              </a:endParaRPr>
            </a:p>
          </p:txBody>
        </p:sp>
        <p:sp>
          <p:nvSpPr>
            <p:cNvPr id="29701" name="十字形 211015"/>
            <p:cNvSpPr/>
            <p:nvPr/>
          </p:nvSpPr>
          <p:spPr>
            <a:xfrm>
              <a:off x="96" y="1104"/>
              <a:ext cx="96" cy="96"/>
            </a:xfrm>
            <a:prstGeom prst="plus">
              <a:avLst>
                <a:gd name="adj" fmla="val 25000"/>
              </a:avLst>
            </a:prstGeom>
            <a:gradFill rotWithShape="1">
              <a:gsLst>
                <a:gs pos="0">
                  <a:srgbClr val="FFDDEE"/>
                </a:gs>
                <a:gs pos="100000">
                  <a:srgbClr val="FF99CC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anchor="t" anchorCtr="0"/>
            <a:p>
              <a:endParaRPr lang="zh-CN" altLang="en-US">
                <a:latin typeface="MS PGothic" panose="020B0600070205080204" pitchFamily="34" charset="-128"/>
                <a:ea typeface="宋体" panose="02010600030101010101" pitchFamily="2" charset="-122"/>
              </a:endParaRPr>
            </a:p>
          </p:txBody>
        </p:sp>
        <p:sp>
          <p:nvSpPr>
            <p:cNvPr id="29702" name="十字形 211016"/>
            <p:cNvSpPr/>
            <p:nvPr/>
          </p:nvSpPr>
          <p:spPr>
            <a:xfrm>
              <a:off x="96" y="1296"/>
              <a:ext cx="96" cy="96"/>
            </a:xfrm>
            <a:prstGeom prst="plus">
              <a:avLst>
                <a:gd name="adj" fmla="val 25000"/>
              </a:avLst>
            </a:prstGeom>
            <a:gradFill rotWithShape="1">
              <a:gsLst>
                <a:gs pos="0">
                  <a:srgbClr val="FFDDEE"/>
                </a:gs>
                <a:gs pos="100000">
                  <a:srgbClr val="FF99CC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anchor="t" anchorCtr="0"/>
            <a:p>
              <a:endParaRPr lang="zh-CN" altLang="en-US">
                <a:latin typeface="MS PGothic" panose="020B0600070205080204" pitchFamily="34" charset="-128"/>
                <a:ea typeface="宋体" panose="02010600030101010101" pitchFamily="2" charset="-122"/>
              </a:endParaRPr>
            </a:p>
          </p:txBody>
        </p:sp>
        <p:sp>
          <p:nvSpPr>
            <p:cNvPr id="29703" name="十字形 211017"/>
            <p:cNvSpPr/>
            <p:nvPr/>
          </p:nvSpPr>
          <p:spPr>
            <a:xfrm>
              <a:off x="96" y="1488"/>
              <a:ext cx="96" cy="96"/>
            </a:xfrm>
            <a:prstGeom prst="plus">
              <a:avLst>
                <a:gd name="adj" fmla="val 25000"/>
              </a:avLst>
            </a:prstGeom>
            <a:gradFill rotWithShape="1">
              <a:gsLst>
                <a:gs pos="0">
                  <a:srgbClr val="FFDDEE"/>
                </a:gs>
                <a:gs pos="100000">
                  <a:srgbClr val="FF99CC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anchor="t" anchorCtr="0"/>
            <a:p>
              <a:endParaRPr lang="zh-CN" altLang="en-US">
                <a:latin typeface="MS PGothic" panose="020B0600070205080204" pitchFamily="34" charset="-128"/>
                <a:ea typeface="宋体" panose="02010600030101010101" pitchFamily="2" charset="-122"/>
              </a:endParaRPr>
            </a:p>
          </p:txBody>
        </p:sp>
        <p:sp>
          <p:nvSpPr>
            <p:cNvPr id="29704" name="十字形 211018"/>
            <p:cNvSpPr/>
            <p:nvPr/>
          </p:nvSpPr>
          <p:spPr>
            <a:xfrm>
              <a:off x="96" y="1680"/>
              <a:ext cx="96" cy="96"/>
            </a:xfrm>
            <a:prstGeom prst="plus">
              <a:avLst>
                <a:gd name="adj" fmla="val 25000"/>
              </a:avLst>
            </a:prstGeom>
            <a:gradFill rotWithShape="1">
              <a:gsLst>
                <a:gs pos="0">
                  <a:srgbClr val="FFDDEE"/>
                </a:gs>
                <a:gs pos="100000">
                  <a:srgbClr val="FF99CC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anchor="t" anchorCtr="0"/>
            <a:p>
              <a:endParaRPr lang="zh-CN" altLang="en-US">
                <a:latin typeface="MS PGothic" panose="020B0600070205080204" pitchFamily="34" charset="-128"/>
                <a:ea typeface="宋体" panose="02010600030101010101" pitchFamily="2" charset="-122"/>
              </a:endParaRPr>
            </a:p>
          </p:txBody>
        </p:sp>
        <p:sp>
          <p:nvSpPr>
            <p:cNvPr id="29705" name="棱台 211019"/>
            <p:cNvSpPr/>
            <p:nvPr/>
          </p:nvSpPr>
          <p:spPr>
            <a:xfrm>
              <a:off x="240" y="864"/>
              <a:ext cx="2544" cy="192"/>
            </a:xfrm>
            <a:prstGeom prst="bevel">
              <a:avLst>
                <a:gd name="adj" fmla="val 12500"/>
              </a:avLst>
            </a:prstGeom>
            <a:solidFill>
              <a:srgbClr val="FF99CC">
                <a:alpha val="60001"/>
              </a:srgbClr>
            </a:solidFill>
            <a:ln w="9525">
              <a:noFill/>
            </a:ln>
          </p:spPr>
          <p:txBody>
            <a:bodyPr wrap="none" lIns="101882" tIns="50941" rIns="101882" bIns="50941" anchor="ctr" anchorCtr="0"/>
            <a:p>
              <a:pPr defTabSz="1019175"/>
              <a:r>
                <a:rPr lang="zh-CN" altLang="en-US" sz="240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一种用不断问“为什么”来找</a:t>
              </a:r>
              <a:endPara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defTabSz="1019175"/>
              <a:r>
                <a:rPr lang="zh-CN" altLang="en-US" sz="240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现象的根本原因的方法</a:t>
              </a:r>
              <a:endParaRPr lang="en-US" altLang="zh-CN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06" name="棱台 211020"/>
            <p:cNvSpPr/>
            <p:nvPr/>
          </p:nvSpPr>
          <p:spPr>
            <a:xfrm>
              <a:off x="240" y="1104"/>
              <a:ext cx="2544" cy="192"/>
            </a:xfrm>
            <a:prstGeom prst="bevel">
              <a:avLst>
                <a:gd name="adj" fmla="val 12500"/>
              </a:avLst>
            </a:prstGeom>
            <a:solidFill>
              <a:srgbClr val="FF99CC">
                <a:alpha val="60001"/>
              </a:srgbClr>
            </a:solidFill>
            <a:ln w="9525">
              <a:noFill/>
            </a:ln>
          </p:spPr>
          <p:txBody>
            <a:bodyPr wrap="none" lIns="101882" tIns="50941" rIns="101882" bIns="50941" anchor="ctr" anchorCtr="0"/>
            <a:p>
              <a:pPr defTabSz="1019175"/>
              <a:r>
                <a:rPr lang="zh-CN" altLang="en-US" sz="240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一种对现象发生的可能原因进行</a:t>
              </a:r>
              <a:endPara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defTabSz="1019175"/>
              <a:r>
                <a:rPr lang="zh-CN" altLang="en-US" sz="240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分析的方法</a:t>
              </a:r>
              <a:endParaRPr lang="en-US" altLang="zh-CN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07" name="棱台 211021"/>
            <p:cNvSpPr/>
            <p:nvPr/>
          </p:nvSpPr>
          <p:spPr>
            <a:xfrm>
              <a:off x="240" y="1344"/>
              <a:ext cx="2544" cy="192"/>
            </a:xfrm>
            <a:prstGeom prst="bevel">
              <a:avLst>
                <a:gd name="adj" fmla="val 12500"/>
              </a:avLst>
            </a:prstGeom>
            <a:solidFill>
              <a:srgbClr val="FF99CC">
                <a:alpha val="60001"/>
              </a:srgbClr>
            </a:solidFill>
            <a:ln w="9525">
              <a:noFill/>
            </a:ln>
          </p:spPr>
          <p:txBody>
            <a:bodyPr wrap="none" lIns="101882" tIns="50941" rIns="101882" bIns="50941" anchor="ctr" anchorCtr="0"/>
            <a:p>
              <a:pPr defTabSz="1019175"/>
              <a:r>
                <a:rPr lang="zh-CN" altLang="en-US" sz="240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一种建立在所有事实上寻找根本</a:t>
              </a:r>
              <a:endPara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defTabSz="1019175"/>
              <a:r>
                <a:rPr lang="zh-CN" altLang="en-US" sz="240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原因的分析方法</a:t>
              </a:r>
              <a:endParaRPr lang="en-US" altLang="zh-CN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08" name="棱台 211022"/>
            <p:cNvSpPr/>
            <p:nvPr/>
          </p:nvSpPr>
          <p:spPr>
            <a:xfrm>
              <a:off x="240" y="1584"/>
              <a:ext cx="2544" cy="192"/>
            </a:xfrm>
            <a:prstGeom prst="bevel">
              <a:avLst>
                <a:gd name="adj" fmla="val 12500"/>
              </a:avLst>
            </a:prstGeom>
            <a:solidFill>
              <a:srgbClr val="FF99CC">
                <a:alpha val="60001"/>
              </a:srgbClr>
            </a:solidFill>
            <a:ln w="9525">
              <a:noFill/>
            </a:ln>
          </p:spPr>
          <p:txBody>
            <a:bodyPr wrap="none" lIns="101882" tIns="50941" rIns="101882" bIns="50941" anchor="ctr" anchorCtr="0"/>
            <a:p>
              <a:pPr algn="ctr" defTabSz="1019175"/>
              <a:r>
                <a:rPr lang="zh-CN" altLang="en-US" sz="240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一种更进一步的因果分析方法，不</a:t>
              </a:r>
              <a:endPara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algn="ctr" defTabSz="1019175"/>
              <a:r>
                <a:rPr lang="zh-CN" altLang="en-US" sz="240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是只找出最具影响的因素</a:t>
              </a:r>
              <a:endParaRPr lang="en-US" altLang="zh-CN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09" name="矩形 211023"/>
            <p:cNvSpPr/>
            <p:nvPr/>
          </p:nvSpPr>
          <p:spPr>
            <a:xfrm rot="695573">
              <a:off x="2256" y="528"/>
              <a:ext cx="576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 b="1"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00"/>
                  </a:solidFill>
                  <a:latin typeface="新宋体" panose="02010609030101010101" charset="-122"/>
                  <a:ea typeface="新宋体" panose="02010609030101010101" charset="-122"/>
                </a:rPr>
                <a:t>它是：</a:t>
              </a:r>
              <a:endParaRPr lang="zh-CN" altLang="en-US" sz="3600" b="1"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新宋体" panose="02010609030101010101" charset="-122"/>
                <a:ea typeface="新宋体" panose="02010609030101010101" charset="-122"/>
              </a:endParaRPr>
            </a:p>
          </p:txBody>
        </p:sp>
      </p:grpSp>
      <p:grpSp>
        <p:nvGrpSpPr>
          <p:cNvPr id="29710" name="组合 211084"/>
          <p:cNvGrpSpPr/>
          <p:nvPr/>
        </p:nvGrpSpPr>
        <p:grpSpPr>
          <a:xfrm>
            <a:off x="5321300" y="1222375"/>
            <a:ext cx="4737100" cy="5741988"/>
            <a:chOff x="96" y="1872"/>
            <a:chExt cx="2755" cy="2304"/>
          </a:xfrm>
        </p:grpSpPr>
        <p:sp>
          <p:nvSpPr>
            <p:cNvPr id="29711" name="任意多边形 211085"/>
            <p:cNvSpPr/>
            <p:nvPr/>
          </p:nvSpPr>
          <p:spPr>
            <a:xfrm>
              <a:off x="96" y="1965"/>
              <a:ext cx="2142" cy="2211"/>
            </a:xfrm>
            <a:custGeom>
              <a:avLst/>
              <a:gdLst/>
              <a:ahLst/>
              <a:cxnLst/>
              <a:pathLst>
                <a:path w="1056" h="1520">
                  <a:moveTo>
                    <a:pt x="0" y="1352"/>
                  </a:moveTo>
                  <a:cubicBezTo>
                    <a:pt x="52" y="1416"/>
                    <a:pt x="104" y="1480"/>
                    <a:pt x="192" y="1256"/>
                  </a:cubicBezTo>
                  <a:cubicBezTo>
                    <a:pt x="280" y="1032"/>
                    <a:pt x="416" y="0"/>
                    <a:pt x="528" y="8"/>
                  </a:cubicBezTo>
                  <a:cubicBezTo>
                    <a:pt x="640" y="16"/>
                    <a:pt x="776" y="1088"/>
                    <a:pt x="864" y="1304"/>
                  </a:cubicBezTo>
                  <a:cubicBezTo>
                    <a:pt x="952" y="1520"/>
                    <a:pt x="1004" y="1412"/>
                    <a:pt x="1056" y="130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29712" name="组合 211086"/>
            <p:cNvGrpSpPr/>
            <p:nvPr/>
          </p:nvGrpSpPr>
          <p:grpSpPr>
            <a:xfrm>
              <a:off x="384" y="1872"/>
              <a:ext cx="2467" cy="2293"/>
              <a:chOff x="402" y="1728"/>
              <a:chExt cx="2467" cy="2293"/>
            </a:xfrm>
          </p:grpSpPr>
          <p:sp>
            <p:nvSpPr>
              <p:cNvPr id="29713" name="直接连接符 211087"/>
              <p:cNvSpPr/>
              <p:nvPr/>
            </p:nvSpPr>
            <p:spPr>
              <a:xfrm>
                <a:off x="1167" y="2123"/>
                <a:ext cx="0" cy="316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round/>
                <a:headEnd type="oval" w="med" len="med"/>
                <a:tailEnd type="triangle" w="med" len="lg"/>
              </a:ln>
            </p:spPr>
          </p:sp>
          <p:sp>
            <p:nvSpPr>
              <p:cNvPr id="29714" name="文本框 211088"/>
              <p:cNvSpPr txBox="1"/>
              <p:nvPr/>
            </p:nvSpPr>
            <p:spPr>
              <a:xfrm>
                <a:off x="1052" y="2004"/>
                <a:ext cx="340" cy="1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101882" tIns="50941" rIns="101882" bIns="50941" anchor="t" anchorCtr="0">
                <a:spAutoFit/>
              </a:bodyPr>
              <a:p>
                <a:pPr defTabSz="1019175">
                  <a:spcBef>
                    <a:spcPct val="50000"/>
                  </a:spcBef>
                </a:pPr>
                <a:r>
                  <a:rPr lang="en-US" altLang="zh-CN" sz="1000">
                    <a:solidFill>
                      <a:srgbClr val="FF3300"/>
                    </a:solidFill>
                    <a:latin typeface="Arial" panose="020B0604020202020204" pitchFamily="34" charset="0"/>
                  </a:rPr>
                  <a:t>WHY</a:t>
                </a:r>
                <a:endParaRPr lang="en-US" altLang="zh-CN" sz="1000">
                  <a:solidFill>
                    <a:srgbClr val="FF33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715" name="任意多边形 211089"/>
              <p:cNvSpPr/>
              <p:nvPr/>
            </p:nvSpPr>
            <p:spPr>
              <a:xfrm>
                <a:off x="517" y="2202"/>
                <a:ext cx="1262" cy="39"/>
              </a:xfrm>
              <a:custGeom>
                <a:avLst/>
                <a:gdLst/>
                <a:ahLst/>
                <a:cxnLst/>
                <a:pathLst>
                  <a:path w="1488" h="48">
                    <a:moveTo>
                      <a:pt x="0" y="48"/>
                    </a:moveTo>
                    <a:cubicBezTo>
                      <a:pt x="68" y="24"/>
                      <a:pt x="136" y="0"/>
                      <a:pt x="192" y="0"/>
                    </a:cubicBezTo>
                    <a:cubicBezTo>
                      <a:pt x="248" y="0"/>
                      <a:pt x="280" y="48"/>
                      <a:pt x="336" y="48"/>
                    </a:cubicBezTo>
                    <a:cubicBezTo>
                      <a:pt x="392" y="48"/>
                      <a:pt x="472" y="0"/>
                      <a:pt x="528" y="0"/>
                    </a:cubicBezTo>
                    <a:cubicBezTo>
                      <a:pt x="584" y="0"/>
                      <a:pt x="616" y="48"/>
                      <a:pt x="672" y="48"/>
                    </a:cubicBezTo>
                    <a:cubicBezTo>
                      <a:pt x="728" y="48"/>
                      <a:pt x="808" y="0"/>
                      <a:pt x="864" y="0"/>
                    </a:cubicBezTo>
                    <a:cubicBezTo>
                      <a:pt x="920" y="0"/>
                      <a:pt x="960" y="48"/>
                      <a:pt x="1008" y="48"/>
                    </a:cubicBezTo>
                    <a:cubicBezTo>
                      <a:pt x="1056" y="48"/>
                      <a:pt x="1096" y="0"/>
                      <a:pt x="1152" y="0"/>
                    </a:cubicBezTo>
                    <a:cubicBezTo>
                      <a:pt x="1208" y="0"/>
                      <a:pt x="1288" y="48"/>
                      <a:pt x="1344" y="48"/>
                    </a:cubicBezTo>
                    <a:cubicBezTo>
                      <a:pt x="1400" y="48"/>
                      <a:pt x="1444" y="24"/>
                      <a:pt x="1488" y="0"/>
                    </a:cubicBezTo>
                  </a:path>
                </a:pathLst>
              </a:custGeom>
              <a:noFill/>
              <a:ln w="25400" cap="flat" cmpd="sng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9716" name="直接连接符 211090"/>
              <p:cNvSpPr/>
              <p:nvPr/>
            </p:nvSpPr>
            <p:spPr>
              <a:xfrm flipV="1">
                <a:off x="1091" y="2123"/>
                <a:ext cx="0" cy="15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29717" name="直接连接符 211091"/>
              <p:cNvSpPr/>
              <p:nvPr/>
            </p:nvSpPr>
            <p:spPr>
              <a:xfrm flipV="1">
                <a:off x="1244" y="2123"/>
                <a:ext cx="0" cy="15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grpSp>
            <p:nvGrpSpPr>
              <p:cNvPr id="29718" name="组合 211092"/>
              <p:cNvGrpSpPr/>
              <p:nvPr/>
            </p:nvGrpSpPr>
            <p:grpSpPr>
              <a:xfrm>
                <a:off x="938" y="2360"/>
                <a:ext cx="550" cy="158"/>
                <a:chOff x="2256" y="3312"/>
                <a:chExt cx="576" cy="192"/>
              </a:xfrm>
            </p:grpSpPr>
            <p:sp>
              <p:nvSpPr>
                <p:cNvPr id="29719" name="椭圆 211093"/>
                <p:cNvSpPr/>
                <p:nvPr/>
              </p:nvSpPr>
              <p:spPr>
                <a:xfrm>
                  <a:off x="2256" y="3312"/>
                  <a:ext cx="576" cy="192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endParaRPr lang="zh-CN" altLang="en-US">
                    <a:latin typeface="MS PGothic" panose="020B0600070205080204" pitchFamily="34" charset="-128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9720" name="文本框 211094"/>
                <p:cNvSpPr txBox="1"/>
                <p:nvPr/>
              </p:nvSpPr>
              <p:spPr>
                <a:xfrm>
                  <a:off x="2448" y="3360"/>
                  <a:ext cx="336" cy="1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101882" tIns="50941" rIns="101882" bIns="50941" anchor="t" anchorCtr="0">
                  <a:spAutoFit/>
                </a:bodyPr>
                <a:p>
                  <a:pPr defTabSz="1019175">
                    <a:spcBef>
                      <a:spcPct val="50000"/>
                    </a:spcBef>
                  </a:pPr>
                  <a:r>
                    <a:rPr lang="zh-CN" altLang="en-US" sz="1100" dirty="0">
                      <a:solidFill>
                        <a:srgbClr val="0066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 真因</a:t>
                  </a:r>
                  <a:endParaRPr lang="zh-CN" altLang="en-US" sz="1100" dirty="0">
                    <a:solidFill>
                      <a:srgbClr val="0066FF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9721" name="文本框 211095"/>
                <p:cNvSpPr txBox="1"/>
                <p:nvPr/>
              </p:nvSpPr>
              <p:spPr>
                <a:xfrm>
                  <a:off x="2304" y="3312"/>
                  <a:ext cx="336" cy="1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101882" tIns="50941" rIns="101882" bIns="50941" anchor="t" anchorCtr="0">
                  <a:spAutoFit/>
                </a:bodyPr>
                <a:p>
                  <a:pPr defTabSz="1019175">
                    <a:spcBef>
                      <a:spcPct val="50000"/>
                    </a:spcBef>
                  </a:pPr>
                  <a:r>
                    <a:rPr lang="en-US" altLang="zh-CN" sz="1000">
                      <a:solidFill>
                        <a:srgbClr val="FF3300"/>
                      </a:solidFill>
                      <a:latin typeface="Arial" panose="020B0604020202020204" pitchFamily="34" charset="0"/>
                    </a:rPr>
                    <a:t>WHY</a:t>
                  </a:r>
                  <a:endParaRPr lang="en-US" altLang="zh-CN" sz="1000">
                    <a:solidFill>
                      <a:srgbClr val="FF33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9722" name="直接连接符 211096"/>
              <p:cNvSpPr/>
              <p:nvPr/>
            </p:nvSpPr>
            <p:spPr>
              <a:xfrm>
                <a:off x="1091" y="2478"/>
                <a:ext cx="0" cy="316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round/>
                <a:headEnd type="oval" w="med" len="med"/>
                <a:tailEnd type="triangle" w="med" len="lg"/>
              </a:ln>
            </p:spPr>
          </p:sp>
          <p:sp>
            <p:nvSpPr>
              <p:cNvPr id="29723" name="椭圆 211097"/>
              <p:cNvSpPr/>
              <p:nvPr/>
            </p:nvSpPr>
            <p:spPr>
              <a:xfrm>
                <a:off x="823" y="2715"/>
                <a:ext cx="688" cy="158"/>
              </a:xfrm>
              <a:prstGeom prst="ellipse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MS PGothic" panose="020B0600070205080204" pitchFamily="34" charset="-128"/>
                  <a:ea typeface="宋体" panose="02010600030101010101" pitchFamily="2" charset="-122"/>
                </a:endParaRPr>
              </a:p>
            </p:txBody>
          </p:sp>
          <p:sp>
            <p:nvSpPr>
              <p:cNvPr id="29724" name="文本框 211098"/>
              <p:cNvSpPr txBox="1"/>
              <p:nvPr/>
            </p:nvSpPr>
            <p:spPr>
              <a:xfrm>
                <a:off x="938" y="2755"/>
                <a:ext cx="358" cy="1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101882" tIns="50941" rIns="101882" bIns="50941" anchor="t" anchorCtr="0">
                <a:spAutoFit/>
              </a:bodyPr>
              <a:p>
                <a:pPr defTabSz="1019175">
                  <a:spcBef>
                    <a:spcPct val="50000"/>
                  </a:spcBef>
                </a:pPr>
                <a:r>
                  <a:rPr lang="zh-CN" altLang="en-US" sz="1100" dirty="0">
                    <a:solidFill>
                      <a:srgbClr val="0066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 真因</a:t>
                </a:r>
                <a:endParaRPr lang="zh-CN" altLang="en-US" sz="1100" dirty="0">
                  <a:solidFill>
                    <a:srgbClr val="0066FF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725" name="文本框 211099"/>
              <p:cNvSpPr txBox="1"/>
              <p:nvPr/>
            </p:nvSpPr>
            <p:spPr>
              <a:xfrm>
                <a:off x="1129" y="2715"/>
                <a:ext cx="311" cy="1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101882" tIns="50941" rIns="101882" bIns="50941" anchor="t" anchorCtr="0">
                <a:spAutoFit/>
              </a:bodyPr>
              <a:p>
                <a:pPr defTabSz="1019175">
                  <a:spcBef>
                    <a:spcPct val="50000"/>
                  </a:spcBef>
                </a:pPr>
                <a:r>
                  <a:rPr lang="en-US" altLang="zh-CN" sz="1000">
                    <a:solidFill>
                      <a:srgbClr val="FF3300"/>
                    </a:solidFill>
                    <a:latin typeface="Arial" panose="020B0604020202020204" pitchFamily="34" charset="0"/>
                  </a:rPr>
                  <a:t>WHY</a:t>
                </a:r>
                <a:endParaRPr lang="en-US" altLang="zh-CN" sz="1000">
                  <a:solidFill>
                    <a:srgbClr val="FF33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726" name="直接连接符 211100"/>
              <p:cNvSpPr/>
              <p:nvPr/>
            </p:nvSpPr>
            <p:spPr>
              <a:xfrm>
                <a:off x="1244" y="2834"/>
                <a:ext cx="0" cy="315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round/>
                <a:headEnd type="oval" w="med" len="med"/>
                <a:tailEnd type="triangle" w="med" len="lg"/>
              </a:ln>
            </p:spPr>
          </p:sp>
          <p:sp>
            <p:nvSpPr>
              <p:cNvPr id="29727" name="文本框 211101"/>
              <p:cNvSpPr txBox="1"/>
              <p:nvPr/>
            </p:nvSpPr>
            <p:spPr>
              <a:xfrm>
                <a:off x="1129" y="3110"/>
                <a:ext cx="311" cy="1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101882" tIns="50941" rIns="101882" bIns="50941" anchor="t" anchorCtr="0">
                <a:spAutoFit/>
              </a:bodyPr>
              <a:p>
                <a:pPr defTabSz="1019175">
                  <a:spcBef>
                    <a:spcPct val="50000"/>
                  </a:spcBef>
                </a:pPr>
                <a:r>
                  <a:rPr lang="zh-CN" altLang="en-US" sz="1100" dirty="0">
                    <a:solidFill>
                      <a:srgbClr val="0066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 真因</a:t>
                </a:r>
                <a:endParaRPr lang="zh-CN" altLang="en-US" sz="1100" dirty="0">
                  <a:solidFill>
                    <a:srgbClr val="0066FF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728" name="椭圆 211102"/>
              <p:cNvSpPr/>
              <p:nvPr/>
            </p:nvSpPr>
            <p:spPr>
              <a:xfrm>
                <a:off x="746" y="3071"/>
                <a:ext cx="842" cy="157"/>
              </a:xfrm>
              <a:prstGeom prst="ellipse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MS PGothic" panose="020B0600070205080204" pitchFamily="34" charset="-128"/>
                  <a:ea typeface="宋体" panose="02010600030101010101" pitchFamily="2" charset="-122"/>
                </a:endParaRPr>
              </a:p>
            </p:txBody>
          </p:sp>
          <p:sp>
            <p:nvSpPr>
              <p:cNvPr id="29729" name="文本框 211103"/>
              <p:cNvSpPr txBox="1"/>
              <p:nvPr/>
            </p:nvSpPr>
            <p:spPr>
              <a:xfrm>
                <a:off x="912" y="3071"/>
                <a:ext cx="293" cy="1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101882" tIns="50941" rIns="101882" bIns="50941" anchor="t" anchorCtr="0">
                <a:spAutoFit/>
              </a:bodyPr>
              <a:p>
                <a:pPr defTabSz="1019175">
                  <a:spcBef>
                    <a:spcPct val="50000"/>
                  </a:spcBef>
                </a:pPr>
                <a:r>
                  <a:rPr lang="en-US" altLang="zh-CN" sz="1000">
                    <a:solidFill>
                      <a:srgbClr val="FF3300"/>
                    </a:solidFill>
                    <a:latin typeface="Arial" panose="020B0604020202020204" pitchFamily="34" charset="0"/>
                  </a:rPr>
                  <a:t>WHY</a:t>
                </a:r>
                <a:endParaRPr lang="en-US" altLang="zh-CN" sz="1000">
                  <a:solidFill>
                    <a:srgbClr val="FF33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730" name="直接连接符 211104"/>
              <p:cNvSpPr/>
              <p:nvPr/>
            </p:nvSpPr>
            <p:spPr>
              <a:xfrm>
                <a:off x="1052" y="3189"/>
                <a:ext cx="0" cy="316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round/>
                <a:headEnd type="oval" w="med" len="med"/>
                <a:tailEnd type="triangle" w="med" len="lg"/>
              </a:ln>
            </p:spPr>
          </p:sp>
          <p:sp>
            <p:nvSpPr>
              <p:cNvPr id="29731" name="椭圆 211105"/>
              <p:cNvSpPr/>
              <p:nvPr/>
            </p:nvSpPr>
            <p:spPr>
              <a:xfrm>
                <a:off x="632" y="3426"/>
                <a:ext cx="1071" cy="158"/>
              </a:xfrm>
              <a:prstGeom prst="ellipse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MS PGothic" panose="020B0600070205080204" pitchFamily="34" charset="-128"/>
                  <a:ea typeface="宋体" panose="02010600030101010101" pitchFamily="2" charset="-122"/>
                </a:endParaRPr>
              </a:p>
            </p:txBody>
          </p:sp>
          <p:sp>
            <p:nvSpPr>
              <p:cNvPr id="29732" name="文本框 211106"/>
              <p:cNvSpPr txBox="1"/>
              <p:nvPr/>
            </p:nvSpPr>
            <p:spPr>
              <a:xfrm>
                <a:off x="899" y="3465"/>
                <a:ext cx="349" cy="1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101882" tIns="50941" rIns="101882" bIns="50941" anchor="t" anchorCtr="0">
                <a:spAutoFit/>
              </a:bodyPr>
              <a:p>
                <a:pPr defTabSz="1019175">
                  <a:spcBef>
                    <a:spcPct val="50000"/>
                  </a:spcBef>
                </a:pPr>
                <a:r>
                  <a:rPr lang="zh-CN" altLang="en-US" sz="1100" dirty="0">
                    <a:solidFill>
                      <a:srgbClr val="0066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 真因</a:t>
                </a:r>
                <a:endParaRPr lang="zh-CN" altLang="en-US" sz="1100" dirty="0">
                  <a:solidFill>
                    <a:srgbClr val="0066FF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733" name="文本框 211107"/>
              <p:cNvSpPr txBox="1"/>
              <p:nvPr/>
            </p:nvSpPr>
            <p:spPr>
              <a:xfrm>
                <a:off x="1167" y="3426"/>
                <a:ext cx="369" cy="1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101882" tIns="50941" rIns="101882" bIns="50941" anchor="t" anchorCtr="0">
                <a:spAutoFit/>
              </a:bodyPr>
              <a:p>
                <a:pPr defTabSz="1019175">
                  <a:spcBef>
                    <a:spcPct val="50000"/>
                  </a:spcBef>
                </a:pPr>
                <a:r>
                  <a:rPr lang="en-US" altLang="zh-CN" sz="1000">
                    <a:solidFill>
                      <a:srgbClr val="FF3300"/>
                    </a:solidFill>
                    <a:latin typeface="Arial" panose="020B0604020202020204" pitchFamily="34" charset="0"/>
                  </a:rPr>
                  <a:t>WHY</a:t>
                </a:r>
                <a:endParaRPr lang="en-US" altLang="zh-CN" sz="1000">
                  <a:solidFill>
                    <a:srgbClr val="FF33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734" name="直接连接符 211108"/>
              <p:cNvSpPr/>
              <p:nvPr/>
            </p:nvSpPr>
            <p:spPr>
              <a:xfrm flipH="1">
                <a:off x="1296" y="3552"/>
                <a:ext cx="0" cy="336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round/>
                <a:headEnd type="oval" w="med" len="med"/>
                <a:tailEnd type="triangle" w="med" len="lg"/>
              </a:ln>
            </p:spPr>
          </p:sp>
          <p:sp>
            <p:nvSpPr>
              <p:cNvPr id="29735" name="文本框 211109"/>
              <p:cNvSpPr txBox="1"/>
              <p:nvPr/>
            </p:nvSpPr>
            <p:spPr>
              <a:xfrm>
                <a:off x="1167" y="3821"/>
                <a:ext cx="321" cy="1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101882" tIns="50941" rIns="101882" bIns="50941" anchor="t" anchorCtr="0">
                <a:spAutoFit/>
              </a:bodyPr>
              <a:p>
                <a:pPr defTabSz="1019175">
                  <a:spcBef>
                    <a:spcPct val="50000"/>
                  </a:spcBef>
                </a:pPr>
                <a:r>
                  <a:rPr lang="zh-CN" altLang="en-US" sz="1100" dirty="0">
                    <a:solidFill>
                      <a:srgbClr val="0066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 真因</a:t>
                </a:r>
                <a:endParaRPr lang="zh-CN" altLang="en-US" sz="1100" dirty="0">
                  <a:solidFill>
                    <a:srgbClr val="0066FF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736" name="椭圆 211110"/>
              <p:cNvSpPr/>
              <p:nvPr/>
            </p:nvSpPr>
            <p:spPr>
              <a:xfrm>
                <a:off x="479" y="3781"/>
                <a:ext cx="1338" cy="158"/>
              </a:xfrm>
              <a:prstGeom prst="ellipse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MS PGothic" panose="020B0600070205080204" pitchFamily="34" charset="-128"/>
                  <a:ea typeface="宋体" panose="02010600030101010101" pitchFamily="2" charset="-122"/>
                </a:endParaRPr>
              </a:p>
            </p:txBody>
          </p:sp>
          <p:sp>
            <p:nvSpPr>
              <p:cNvPr id="29737" name="直接连接符 211111"/>
              <p:cNvSpPr/>
              <p:nvPr/>
            </p:nvSpPr>
            <p:spPr>
              <a:xfrm flipV="1">
                <a:off x="1014" y="2518"/>
                <a:ext cx="0" cy="15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29738" name="直接连接符 211112"/>
              <p:cNvSpPr/>
              <p:nvPr/>
            </p:nvSpPr>
            <p:spPr>
              <a:xfrm flipV="1">
                <a:off x="1167" y="2518"/>
                <a:ext cx="0" cy="15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29739" name="直接连接符 211113"/>
              <p:cNvSpPr/>
              <p:nvPr/>
            </p:nvSpPr>
            <p:spPr>
              <a:xfrm flipV="1">
                <a:off x="1320" y="2518"/>
                <a:ext cx="0" cy="15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29740" name="直接连接符 211114"/>
              <p:cNvSpPr/>
              <p:nvPr/>
            </p:nvSpPr>
            <p:spPr>
              <a:xfrm flipV="1">
                <a:off x="938" y="2873"/>
                <a:ext cx="0" cy="15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29741" name="直接连接符 211115"/>
              <p:cNvSpPr/>
              <p:nvPr/>
            </p:nvSpPr>
            <p:spPr>
              <a:xfrm flipV="1">
                <a:off x="1052" y="2873"/>
                <a:ext cx="0" cy="15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29742" name="直接连接符 211116"/>
              <p:cNvSpPr/>
              <p:nvPr/>
            </p:nvSpPr>
            <p:spPr>
              <a:xfrm flipV="1">
                <a:off x="1167" y="2873"/>
                <a:ext cx="0" cy="15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29743" name="直接连接符 211117"/>
              <p:cNvSpPr/>
              <p:nvPr/>
            </p:nvSpPr>
            <p:spPr>
              <a:xfrm flipV="1">
                <a:off x="1358" y="2873"/>
                <a:ext cx="0" cy="15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29744" name="直接连接符 211118"/>
              <p:cNvSpPr/>
              <p:nvPr/>
            </p:nvSpPr>
            <p:spPr>
              <a:xfrm flipV="1">
                <a:off x="823" y="3228"/>
                <a:ext cx="0" cy="15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29745" name="直接连接符 211119"/>
              <p:cNvSpPr/>
              <p:nvPr/>
            </p:nvSpPr>
            <p:spPr>
              <a:xfrm flipV="1">
                <a:off x="938" y="3228"/>
                <a:ext cx="0" cy="15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29746" name="直接连接符 211120"/>
              <p:cNvSpPr/>
              <p:nvPr/>
            </p:nvSpPr>
            <p:spPr>
              <a:xfrm flipV="1">
                <a:off x="1167" y="3228"/>
                <a:ext cx="0" cy="15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29747" name="直接连接符 211121"/>
              <p:cNvSpPr/>
              <p:nvPr/>
            </p:nvSpPr>
            <p:spPr>
              <a:xfrm flipV="1">
                <a:off x="1282" y="3228"/>
                <a:ext cx="0" cy="15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29748" name="直接连接符 211122"/>
              <p:cNvSpPr/>
              <p:nvPr/>
            </p:nvSpPr>
            <p:spPr>
              <a:xfrm flipV="1">
                <a:off x="1397" y="3228"/>
                <a:ext cx="0" cy="15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29749" name="直接连接符 211123"/>
              <p:cNvSpPr/>
              <p:nvPr/>
            </p:nvSpPr>
            <p:spPr>
              <a:xfrm flipV="1">
                <a:off x="785" y="3584"/>
                <a:ext cx="0" cy="15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29750" name="直接连接符 211124"/>
              <p:cNvSpPr/>
              <p:nvPr/>
            </p:nvSpPr>
            <p:spPr>
              <a:xfrm flipV="1">
                <a:off x="899" y="3584"/>
                <a:ext cx="0" cy="15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29751" name="直接连接符 211125"/>
              <p:cNvSpPr/>
              <p:nvPr/>
            </p:nvSpPr>
            <p:spPr>
              <a:xfrm flipH="1" flipV="1">
                <a:off x="1008" y="3600"/>
                <a:ext cx="6" cy="14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29752" name="直接连接符 211126"/>
              <p:cNvSpPr/>
              <p:nvPr/>
            </p:nvSpPr>
            <p:spPr>
              <a:xfrm flipV="1">
                <a:off x="1129" y="3584"/>
                <a:ext cx="0" cy="15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29753" name="直接连接符 211127"/>
              <p:cNvSpPr/>
              <p:nvPr/>
            </p:nvSpPr>
            <p:spPr>
              <a:xfrm flipV="1">
                <a:off x="1435" y="3584"/>
                <a:ext cx="0" cy="15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29754" name="直接连接符 211128"/>
              <p:cNvSpPr/>
              <p:nvPr/>
            </p:nvSpPr>
            <p:spPr>
              <a:xfrm flipV="1">
                <a:off x="1550" y="3584"/>
                <a:ext cx="0" cy="15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29755" name="椭圆 211129"/>
              <p:cNvSpPr/>
              <p:nvPr/>
            </p:nvSpPr>
            <p:spPr>
              <a:xfrm>
                <a:off x="899" y="1886"/>
                <a:ext cx="574" cy="395"/>
              </a:xfrm>
              <a:prstGeom prst="ellipse">
                <a:avLst/>
              </a:pr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MS PGothic" panose="020B0600070205080204" pitchFamily="34" charset="-128"/>
                  <a:ea typeface="宋体" panose="02010600030101010101" pitchFamily="2" charset="-122"/>
                </a:endParaRPr>
              </a:p>
            </p:txBody>
          </p:sp>
          <p:sp>
            <p:nvSpPr>
              <p:cNvPr id="29756" name="矩形 211130"/>
              <p:cNvSpPr/>
              <p:nvPr/>
            </p:nvSpPr>
            <p:spPr>
              <a:xfrm>
                <a:off x="746" y="1728"/>
                <a:ext cx="268" cy="16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/>
              </a:bodyPr>
              <a:p>
                <a:pPr algn="ctr"/>
                <a:r>
                  <a:rPr lang="zh-CN" altLang="en-US" sz="3600" b="1">
                    <a:gradFill rotWithShape="0">
                      <a:gsLst>
                        <a:gs pos="0">
                          <a:srgbClr val="FFB443"/>
                        </a:gs>
                        <a:gs pos="100000">
                          <a:srgbClr val="FF9900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atin typeface="新宋体" panose="02010609030101010101" charset="-122"/>
                    <a:ea typeface="新宋体" panose="02010609030101010101" charset="-122"/>
                  </a:rPr>
                  <a:t>现象</a:t>
                </a:r>
                <a:endParaRPr lang="zh-CN" altLang="en-US" sz="3600" b="1">
                  <a:gradFill rotWithShape="0">
                    <a:gsLst>
                      <a:gs pos="0">
                        <a:srgbClr val="FFB443"/>
                      </a:gs>
                      <a:gs pos="100000">
                        <a:srgbClr val="FF990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atin typeface="新宋体" panose="02010609030101010101" charset="-122"/>
                  <a:ea typeface="新宋体" panose="02010609030101010101" charset="-122"/>
                </a:endParaRPr>
              </a:p>
            </p:txBody>
          </p:sp>
          <p:sp>
            <p:nvSpPr>
              <p:cNvPr id="29757" name="文本框 211131"/>
              <p:cNvSpPr txBox="1"/>
              <p:nvPr/>
            </p:nvSpPr>
            <p:spPr>
              <a:xfrm>
                <a:off x="528" y="2004"/>
                <a:ext cx="333" cy="1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101882" tIns="50941" rIns="101882" bIns="50941" anchor="t" anchorCtr="0">
                <a:spAutoFit/>
              </a:bodyPr>
              <a:p>
                <a:pPr defTabSz="1019175">
                  <a:spcBef>
                    <a:spcPct val="50000"/>
                  </a:spcBef>
                </a:pPr>
                <a:r>
                  <a:rPr lang="zh-CN" altLang="en-US" sz="130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现在</a:t>
                </a:r>
                <a:endParaRPr lang="zh-CN" altLang="en-US" sz="130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758" name="文本框 211132"/>
              <p:cNvSpPr txBox="1"/>
              <p:nvPr/>
            </p:nvSpPr>
            <p:spPr>
              <a:xfrm>
                <a:off x="402" y="2755"/>
                <a:ext cx="366" cy="1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101882" tIns="50941" rIns="101882" bIns="50941" anchor="t" anchorCtr="0">
                <a:spAutoFit/>
              </a:bodyPr>
              <a:p>
                <a:pPr defTabSz="1019175">
                  <a:spcBef>
                    <a:spcPct val="50000"/>
                  </a:spcBef>
                </a:pPr>
                <a:r>
                  <a:rPr lang="zh-CN" altLang="en-US" sz="130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过去</a:t>
                </a:r>
                <a:endParaRPr lang="zh-CN" altLang="en-US" sz="130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759" name="直接连接符 211133"/>
              <p:cNvSpPr/>
              <p:nvPr/>
            </p:nvSpPr>
            <p:spPr>
              <a:xfrm>
                <a:off x="1435" y="2676"/>
                <a:ext cx="1033" cy="0"/>
              </a:xfrm>
              <a:prstGeom prst="line">
                <a:avLst/>
              </a:prstGeom>
              <a:ln w="19050" cap="flat" cmpd="sng">
                <a:solidFill>
                  <a:srgbClr val="6600FF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60" name="直接连接符 211134"/>
              <p:cNvSpPr/>
              <p:nvPr/>
            </p:nvSpPr>
            <p:spPr>
              <a:xfrm>
                <a:off x="1473" y="3347"/>
                <a:ext cx="995" cy="0"/>
              </a:xfrm>
              <a:prstGeom prst="line">
                <a:avLst/>
              </a:prstGeom>
              <a:ln w="19050" cap="flat" cmpd="sng">
                <a:solidFill>
                  <a:srgbClr val="6600FF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761" name="直接连接符 211135"/>
              <p:cNvSpPr/>
              <p:nvPr/>
            </p:nvSpPr>
            <p:spPr>
              <a:xfrm>
                <a:off x="1167" y="1965"/>
                <a:ext cx="459" cy="0"/>
              </a:xfrm>
              <a:prstGeom prst="line">
                <a:avLst/>
              </a:prstGeom>
              <a:ln w="19050" cap="flat" cmpd="sng">
                <a:solidFill>
                  <a:srgbClr val="99CC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29762" name="文本框 211136"/>
              <p:cNvSpPr txBox="1"/>
              <p:nvPr/>
            </p:nvSpPr>
            <p:spPr>
              <a:xfrm>
                <a:off x="1588" y="1886"/>
                <a:ext cx="1004" cy="2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101882" tIns="50941" rIns="101882" bIns="50941" anchor="t" anchorCtr="0">
                <a:spAutoFit/>
              </a:bodyPr>
              <a:p>
                <a:pPr defTabSz="1019175">
                  <a:spcBef>
                    <a:spcPct val="50000"/>
                  </a:spcBef>
                </a:pPr>
                <a:r>
                  <a:rPr lang="zh-CN" altLang="en-US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察觉（异常点、变化点等）</a:t>
                </a:r>
                <a:endParaRPr lang="zh-CN" altLang="en-US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9763" name="直接连接符 211137"/>
              <p:cNvSpPr/>
              <p:nvPr/>
            </p:nvSpPr>
            <p:spPr>
              <a:xfrm>
                <a:off x="1358" y="2162"/>
                <a:ext cx="268" cy="0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29764" name="文本框 211138"/>
              <p:cNvSpPr txBox="1"/>
              <p:nvPr/>
            </p:nvSpPr>
            <p:spPr>
              <a:xfrm>
                <a:off x="1588" y="2083"/>
                <a:ext cx="380" cy="1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101882" tIns="50941" rIns="101882" bIns="50941" anchor="t" anchorCtr="0">
                <a:spAutoFit/>
              </a:bodyPr>
              <a:p>
                <a:pPr algn="ctr" defTabSz="1019175">
                  <a:spcBef>
                    <a:spcPct val="50000"/>
                  </a:spcBef>
                </a:pPr>
                <a:r>
                  <a: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问题</a:t>
                </a:r>
                <a:endParaRPr lang="zh-CN" altLang="en-US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765" name="直接连接符 211139"/>
              <p:cNvSpPr/>
              <p:nvPr/>
            </p:nvSpPr>
            <p:spPr>
              <a:xfrm>
                <a:off x="1872" y="2160"/>
                <a:ext cx="268" cy="0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29766" name="文本框 211140"/>
              <p:cNvSpPr txBox="1"/>
              <p:nvPr/>
            </p:nvSpPr>
            <p:spPr>
              <a:xfrm>
                <a:off x="2102" y="2081"/>
                <a:ext cx="490" cy="2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101882" tIns="50941" rIns="101882" bIns="50941" anchor="t" anchorCtr="0">
                <a:spAutoFit/>
              </a:bodyPr>
              <a:p>
                <a:pPr algn="ctr" defTabSz="1019175">
                  <a:spcBef>
                    <a:spcPct val="50000"/>
                  </a:spcBef>
                </a:pPr>
                <a:r>
                  <a: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紧急处理</a:t>
                </a:r>
                <a:endParaRPr lang="en-US" altLang="zh-CN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767" name="文本框 211141"/>
              <p:cNvSpPr txBox="1"/>
              <p:nvPr/>
            </p:nvSpPr>
            <p:spPr>
              <a:xfrm>
                <a:off x="1550" y="2360"/>
                <a:ext cx="466" cy="20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101882" tIns="50941" rIns="101882" bIns="50941" anchor="t" anchorCtr="0">
                <a:spAutoFit/>
              </a:bodyPr>
              <a:p>
                <a:pPr algn="ctr" defTabSz="1019175">
                  <a:spcBef>
                    <a:spcPct val="50000"/>
                  </a:spcBef>
                </a:pPr>
                <a:r>
                  <a:rPr lang="zh-CN" altLang="en-US" sz="110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一次因</a:t>
                </a:r>
                <a:endParaRPr lang="zh-CN" altLang="en-US" sz="110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  <a:p>
                <a:pPr algn="ctr" defTabSz="1019175">
                  <a:spcBef>
                    <a:spcPct val="50000"/>
                  </a:spcBef>
                </a:pPr>
                <a:r>
                  <a:rPr lang="zh-CN" altLang="en-US" sz="110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（近因）</a:t>
                </a:r>
                <a:endParaRPr lang="en-US" altLang="zh-CN" sz="11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768" name="直接连接符 211142"/>
              <p:cNvSpPr/>
              <p:nvPr/>
            </p:nvSpPr>
            <p:spPr>
              <a:xfrm>
                <a:off x="1358" y="2439"/>
                <a:ext cx="268" cy="0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29769" name="直接连接符 211143"/>
              <p:cNvSpPr/>
              <p:nvPr/>
            </p:nvSpPr>
            <p:spPr>
              <a:xfrm>
                <a:off x="1920" y="2448"/>
                <a:ext cx="267" cy="0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29770" name="文本框 211144"/>
              <p:cNvSpPr txBox="1"/>
              <p:nvPr/>
            </p:nvSpPr>
            <p:spPr>
              <a:xfrm>
                <a:off x="2112" y="2352"/>
                <a:ext cx="497" cy="2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101882" tIns="50941" rIns="101882" bIns="50941" anchor="t" anchorCtr="0">
                <a:spAutoFit/>
              </a:bodyPr>
              <a:p>
                <a:pPr algn="ctr" defTabSz="1019175">
                  <a:spcBef>
                    <a:spcPct val="50000"/>
                  </a:spcBef>
                </a:pPr>
                <a:r>
                  <a:rPr lang="zh-CN" altLang="en-US" sz="110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治标对策</a:t>
                </a:r>
                <a:endParaRPr lang="en-US" altLang="zh-CN" sz="11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 algn="ctr" defTabSz="1019175">
                  <a:spcBef>
                    <a:spcPct val="50000"/>
                  </a:spcBef>
                </a:pPr>
                <a:r>
                  <a:rPr lang="zh-CN" altLang="en-US" sz="1100" dirty="0">
                    <a:solidFill>
                      <a:srgbClr val="00CC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（暂时）</a:t>
                </a:r>
                <a:endParaRPr lang="en-US" altLang="zh-CN" sz="1100">
                  <a:solidFill>
                    <a:srgbClr val="00CC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771" name="文本框 211145"/>
              <p:cNvSpPr txBox="1"/>
              <p:nvPr/>
            </p:nvSpPr>
            <p:spPr>
              <a:xfrm>
                <a:off x="1894" y="2913"/>
                <a:ext cx="554" cy="2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101882" tIns="50941" rIns="101882" bIns="50941" anchor="t" anchorCtr="0">
                <a:spAutoFit/>
              </a:bodyPr>
              <a:p>
                <a:pPr defTabSz="1019175">
                  <a:spcBef>
                    <a:spcPct val="50000"/>
                  </a:spcBef>
                </a:pPr>
                <a:r>
                  <a:rPr lang="zh-CN" alt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改善行动</a:t>
                </a:r>
                <a:endParaRPr lang="en-US" altLang="zh-CN" sz="20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772" name="直接连接符 211146"/>
              <p:cNvSpPr/>
              <p:nvPr/>
            </p:nvSpPr>
            <p:spPr>
              <a:xfrm>
                <a:off x="1741" y="3860"/>
                <a:ext cx="230" cy="0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29773" name="文本框 211147"/>
              <p:cNvSpPr txBox="1"/>
              <p:nvPr/>
            </p:nvSpPr>
            <p:spPr>
              <a:xfrm>
                <a:off x="1894" y="3742"/>
                <a:ext cx="458" cy="2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101882" tIns="50941" rIns="101882" bIns="50941" anchor="t" anchorCtr="0">
                <a:spAutoFit/>
              </a:bodyPr>
              <a:p>
                <a:pPr defTabSz="1019175">
                  <a:spcBef>
                    <a:spcPct val="50000"/>
                  </a:spcBef>
                </a:pPr>
                <a:r>
                  <a:rPr lang="en-US" altLang="zh-CN" sz="1100">
                    <a:solidFill>
                      <a:schemeClr val="tx1"/>
                    </a:solidFill>
                    <a:latin typeface="宋体" panose="02010600030101010101" pitchFamily="2" charset="-122"/>
                  </a:rPr>
                  <a:t>  N</a:t>
                </a:r>
                <a:r>
                  <a:rPr lang="zh-CN" altLang="en-US" sz="11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次因</a:t>
                </a:r>
                <a:endParaRPr lang="zh-CN" altLang="en-US" sz="11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defTabSz="1019175">
                  <a:spcBef>
                    <a:spcPct val="50000"/>
                  </a:spcBef>
                </a:pPr>
                <a:r>
                  <a:rPr lang="zh-CN" altLang="en-US" sz="11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（远因）</a:t>
                </a:r>
                <a:endParaRPr lang="en-US" altLang="zh-CN" sz="1100">
                  <a:solidFill>
                    <a:schemeClr val="tx1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29774" name="文本框 211148"/>
              <p:cNvSpPr txBox="1"/>
              <p:nvPr/>
            </p:nvSpPr>
            <p:spPr>
              <a:xfrm>
                <a:off x="2352" y="3744"/>
                <a:ext cx="517" cy="2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101882" tIns="50941" rIns="101882" bIns="50941" anchor="t" anchorCtr="0">
                <a:spAutoFit/>
              </a:bodyPr>
              <a:p>
                <a:pPr defTabSz="1019175">
                  <a:spcBef>
                    <a:spcPct val="50000"/>
                  </a:spcBef>
                </a:pPr>
                <a:r>
                  <a:rPr lang="en-US" altLang="zh-CN" sz="1100">
                    <a:solidFill>
                      <a:schemeClr val="tx1"/>
                    </a:solidFill>
                    <a:latin typeface="宋体" panose="02010600030101010101" pitchFamily="2" charset="-122"/>
                  </a:rPr>
                  <a:t>  </a:t>
                </a:r>
                <a:r>
                  <a:rPr lang="zh-CN" altLang="en-US" sz="11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治本对策</a:t>
                </a:r>
                <a:endParaRPr lang="en-US" altLang="zh-CN" sz="1100">
                  <a:solidFill>
                    <a:schemeClr val="tx1"/>
                  </a:solidFill>
                  <a:latin typeface="宋体" panose="02010600030101010101" pitchFamily="2" charset="-122"/>
                </a:endParaRPr>
              </a:p>
              <a:p>
                <a:pPr defTabSz="1019175">
                  <a:spcBef>
                    <a:spcPct val="50000"/>
                  </a:spcBef>
                </a:pPr>
                <a:r>
                  <a:rPr lang="zh-CN" altLang="en-US" sz="11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 </a:t>
                </a:r>
                <a:r>
                  <a:rPr lang="zh-CN" altLang="en-US" sz="1100" dirty="0">
                    <a:solidFill>
                      <a:srgbClr val="00CC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（永久）</a:t>
                </a:r>
                <a:endParaRPr lang="en-US" altLang="zh-CN" sz="1100">
                  <a:solidFill>
                    <a:srgbClr val="00CC00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29775" name="直接连接符 211149"/>
              <p:cNvSpPr/>
              <p:nvPr/>
            </p:nvSpPr>
            <p:spPr>
              <a:xfrm>
                <a:off x="2256" y="3840"/>
                <a:ext cx="230" cy="0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30721" name="组合 212993"/>
          <p:cNvGrpSpPr/>
          <p:nvPr/>
        </p:nvGrpSpPr>
        <p:grpSpPr>
          <a:xfrm>
            <a:off x="0" y="0"/>
            <a:ext cx="10058400" cy="7772400"/>
            <a:chOff x="2880" y="482"/>
            <a:chExt cx="2812" cy="3719"/>
          </a:xfrm>
        </p:grpSpPr>
        <p:sp>
          <p:nvSpPr>
            <p:cNvPr id="30722" name="矩形 212994"/>
            <p:cNvSpPr/>
            <p:nvPr/>
          </p:nvSpPr>
          <p:spPr>
            <a:xfrm>
              <a:off x="2880" y="482"/>
              <a:ext cx="2812" cy="3719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>
                <a:latin typeface="MS PGothic" panose="020B0600070205080204" pitchFamily="34" charset="-128"/>
                <a:ea typeface="宋体" panose="02010600030101010101" pitchFamily="2" charset="-122"/>
              </a:endParaRPr>
            </a:p>
          </p:txBody>
        </p:sp>
        <p:grpSp>
          <p:nvGrpSpPr>
            <p:cNvPr id="30723" name="组合 212995"/>
            <p:cNvGrpSpPr/>
            <p:nvPr/>
          </p:nvGrpSpPr>
          <p:grpSpPr>
            <a:xfrm>
              <a:off x="2880" y="528"/>
              <a:ext cx="2736" cy="3600"/>
              <a:chOff x="48" y="528"/>
              <a:chExt cx="2736" cy="3600"/>
            </a:xfrm>
          </p:grpSpPr>
          <p:grpSp>
            <p:nvGrpSpPr>
              <p:cNvPr id="30724" name="组合 212996"/>
              <p:cNvGrpSpPr/>
              <p:nvPr/>
            </p:nvGrpSpPr>
            <p:grpSpPr>
              <a:xfrm>
                <a:off x="48" y="816"/>
                <a:ext cx="2736" cy="2931"/>
                <a:chOff x="48" y="816"/>
                <a:chExt cx="2736" cy="2931"/>
              </a:xfrm>
            </p:grpSpPr>
            <p:sp>
              <p:nvSpPr>
                <p:cNvPr id="30725" name="文本框 212997"/>
                <p:cNvSpPr txBox="1"/>
                <p:nvPr/>
              </p:nvSpPr>
              <p:spPr>
                <a:xfrm>
                  <a:off x="240" y="1872"/>
                  <a:ext cx="384" cy="474"/>
                </a:xfrm>
                <a:prstGeom prst="rect">
                  <a:avLst/>
                </a:prstGeom>
                <a:solidFill>
                  <a:srgbClr val="FFCC00"/>
                </a:solidFill>
                <a:ln w="50800" cap="flat" cmpd="sng">
                  <a:solidFill>
                    <a:srgbClr val="9933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101882" tIns="50941" rIns="101882" bIns="50941" anchor="t" anchorCtr="0">
                  <a:spAutoFit/>
                </a:bodyPr>
                <a:p>
                  <a:pPr defTabSz="1019175">
                    <a:spcBef>
                      <a:spcPct val="50000"/>
                    </a:spcBef>
                  </a:pPr>
                  <a:r>
                    <a:rPr lang="zh-CN" altLang="en-US" sz="22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  原因</a:t>
                  </a:r>
                  <a:endParaRPr lang="zh-CN" altLang="en-US" sz="220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  <a:p>
                  <a:pPr defTabSz="1019175">
                    <a:spcBef>
                      <a:spcPct val="50000"/>
                    </a:spcBef>
                  </a:pPr>
                  <a:r>
                    <a:rPr lang="zh-CN" altLang="en-US" sz="22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   调查</a:t>
                  </a:r>
                  <a:endParaRPr lang="zh-CN" altLang="en-US" sz="220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30726" name="组合 212998"/>
                <p:cNvGrpSpPr/>
                <p:nvPr/>
              </p:nvGrpSpPr>
              <p:grpSpPr>
                <a:xfrm>
                  <a:off x="48" y="816"/>
                  <a:ext cx="2592" cy="2931"/>
                  <a:chOff x="720" y="912"/>
                  <a:chExt cx="2592" cy="2931"/>
                </a:xfrm>
              </p:grpSpPr>
              <p:sp>
                <p:nvSpPr>
                  <p:cNvPr id="30727" name="圆柱形 212999"/>
                  <p:cNvSpPr/>
                  <p:nvPr/>
                </p:nvSpPr>
                <p:spPr>
                  <a:xfrm>
                    <a:off x="1427" y="1897"/>
                    <a:ext cx="410" cy="985"/>
                  </a:xfrm>
                  <a:prstGeom prst="can">
                    <a:avLst>
                      <a:gd name="adj" fmla="val 11611"/>
                    </a:avLst>
                  </a:prstGeom>
                  <a:solidFill>
                    <a:srgbClr val="3366FF"/>
                  </a:solidFill>
                  <a:ln w="9525">
                    <a:noFill/>
                  </a:ln>
                </p:spPr>
                <p:txBody>
                  <a:bodyPr anchor="t" anchorCtr="0"/>
                  <a:p>
                    <a:endParaRPr lang="zh-CN" altLang="en-US">
                      <a:latin typeface="MS PGothic" panose="020B0600070205080204" pitchFamily="34" charset="-128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728" name="任意多边形 213000"/>
                  <p:cNvSpPr/>
                  <p:nvPr/>
                </p:nvSpPr>
                <p:spPr>
                  <a:xfrm>
                    <a:off x="720" y="1078"/>
                    <a:ext cx="1824" cy="984"/>
                  </a:xfrm>
                  <a:custGeom>
                    <a:avLst/>
                    <a:gdLst/>
                    <a:ahLst/>
                    <a:cxnLst>
                      <a:cxn ang="0">
                        <a:pos x="16904" y="10800"/>
                      </a:cxn>
                      <a:cxn ang="90">
                        <a:pos x="10800" y="21600"/>
                      </a:cxn>
                      <a:cxn ang="180">
                        <a:pos x="4696" y="10800"/>
                      </a:cxn>
                      <a:cxn ang="270">
                        <a:pos x="10800" y="0"/>
                      </a:cxn>
                    </a:cxnLst>
                    <a:pathLst>
                      <a:path w="21600" h="21600">
                        <a:moveTo>
                          <a:pt x="0" y="0"/>
                        </a:moveTo>
                        <a:lnTo>
                          <a:pt x="9392" y="21600"/>
                        </a:lnTo>
                        <a:lnTo>
                          <a:pt x="12208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3366FF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30729" name="椭圆 213001"/>
                  <p:cNvSpPr/>
                  <p:nvPr/>
                </p:nvSpPr>
                <p:spPr>
                  <a:xfrm>
                    <a:off x="720" y="912"/>
                    <a:ext cx="1824" cy="383"/>
                  </a:xfrm>
                  <a:prstGeom prst="ellipse">
                    <a:avLst/>
                  </a:prstGeom>
                  <a:solidFill>
                    <a:srgbClr val="3366FF"/>
                  </a:solidFill>
                  <a:ln w="9525">
                    <a:noFill/>
                  </a:ln>
                </p:spPr>
                <p:txBody>
                  <a:bodyPr anchor="t" anchorCtr="0"/>
                  <a:p>
                    <a:endParaRPr lang="zh-CN" altLang="en-US">
                      <a:latin typeface="MS PGothic" panose="020B0600070205080204" pitchFamily="34" charset="-128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730" name="椭圆 213002"/>
                  <p:cNvSpPr/>
                  <p:nvPr/>
                </p:nvSpPr>
                <p:spPr>
                  <a:xfrm>
                    <a:off x="814" y="960"/>
                    <a:ext cx="1636" cy="287"/>
                  </a:xfrm>
                  <a:prstGeom prst="ellipse">
                    <a:avLst/>
                  </a:prstGeom>
                  <a:solidFill>
                    <a:srgbClr val="99CCFF"/>
                  </a:solidFill>
                  <a:ln w="9525">
                    <a:noFill/>
                  </a:ln>
                </p:spPr>
                <p:txBody>
                  <a:bodyPr anchor="t" anchorCtr="0"/>
                  <a:p>
                    <a:endParaRPr lang="zh-CN" altLang="en-US">
                      <a:latin typeface="MS PGothic" panose="020B0600070205080204" pitchFamily="34" charset="-128"/>
                      <a:ea typeface="宋体" panose="02010600030101010101" pitchFamily="2" charset="-122"/>
                    </a:endParaRPr>
                  </a:p>
                </p:txBody>
              </p:sp>
              <p:grpSp>
                <p:nvGrpSpPr>
                  <p:cNvPr id="30731" name="组合 213003"/>
                  <p:cNvGrpSpPr/>
                  <p:nvPr/>
                </p:nvGrpSpPr>
                <p:grpSpPr>
                  <a:xfrm>
                    <a:off x="1241" y="1469"/>
                    <a:ext cx="796" cy="1377"/>
                    <a:chOff x="1440" y="1536"/>
                    <a:chExt cx="1026" cy="1543"/>
                  </a:xfrm>
                </p:grpSpPr>
                <p:grpSp>
                  <p:nvGrpSpPr>
                    <p:cNvPr id="30732" name="组合 213004"/>
                    <p:cNvGrpSpPr/>
                    <p:nvPr/>
                  </p:nvGrpSpPr>
                  <p:grpSpPr>
                    <a:xfrm>
                      <a:off x="1440" y="1632"/>
                      <a:ext cx="1026" cy="1447"/>
                      <a:chOff x="1431" y="1692"/>
                      <a:chExt cx="1026" cy="1447"/>
                    </a:xfrm>
                  </p:grpSpPr>
                  <p:sp>
                    <p:nvSpPr>
                      <p:cNvPr id="30733" name="圆柱形 213005"/>
                      <p:cNvSpPr/>
                      <p:nvPr/>
                    </p:nvSpPr>
                    <p:spPr>
                      <a:xfrm>
                        <a:off x="1854" y="2201"/>
                        <a:ext cx="180" cy="938"/>
                      </a:xfrm>
                      <a:prstGeom prst="can">
                        <a:avLst>
                          <a:gd name="adj" fmla="val 25185"/>
                        </a:avLst>
                      </a:prstGeom>
                      <a:solidFill>
                        <a:srgbClr val="6699FF"/>
                      </a:solidFill>
                      <a:ln w="9525">
                        <a:noFill/>
                      </a:ln>
                    </p:spPr>
                    <p:txBody>
                      <a:bodyPr anchor="t" anchorCtr="0"/>
                      <a:p>
                        <a:endParaRPr lang="zh-CN" altLang="en-US">
                          <a:latin typeface="MS PGothic" panose="020B0600070205080204" pitchFamily="34" charset="-128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30734" name="任意多边形 213006"/>
                      <p:cNvSpPr/>
                      <p:nvPr/>
                    </p:nvSpPr>
                    <p:spPr>
                      <a:xfrm>
                        <a:off x="1431" y="1692"/>
                        <a:ext cx="1026" cy="59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904" y="10800"/>
                          </a:cxn>
                          <a:cxn ang="90">
                            <a:pos x="10800" y="21600"/>
                          </a:cxn>
                          <a:cxn ang="180">
                            <a:pos x="4696" y="10800"/>
                          </a:cxn>
                          <a:cxn ang="270">
                            <a:pos x="10800" y="0"/>
                          </a:cxn>
                        </a:cxnLst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9392" y="21600"/>
                            </a:lnTo>
                            <a:lnTo>
                              <a:pt x="12208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6699FF"/>
                      </a:solidFill>
                      <a:ln w="9525">
                        <a:noFill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30735" name="椭圆 213007"/>
                    <p:cNvSpPr/>
                    <p:nvPr/>
                  </p:nvSpPr>
                  <p:spPr>
                    <a:xfrm>
                      <a:off x="1440" y="1536"/>
                      <a:ext cx="1026" cy="192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noFill/>
                    </a:ln>
                  </p:spPr>
                  <p:txBody>
                    <a:bodyPr anchor="t" anchorCtr="0"/>
                    <a:p>
                      <a:endParaRPr lang="zh-CN" altLang="en-US">
                        <a:latin typeface="MS PGothic" panose="020B0600070205080204" pitchFamily="34" charset="-128"/>
                        <a:ea typeface="宋体" panose="02010600030101010101" pitchFamily="2" charset="-122"/>
                      </a:endParaRPr>
                    </a:p>
                  </p:txBody>
                </p:sp>
              </p:grpSp>
              <p:sp>
                <p:nvSpPr>
                  <p:cNvPr id="30736" name="文本框 213008"/>
                  <p:cNvSpPr txBox="1"/>
                  <p:nvPr/>
                </p:nvSpPr>
                <p:spPr>
                  <a:xfrm>
                    <a:off x="1056" y="912"/>
                    <a:ext cx="1116" cy="34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lIns="101882" tIns="50941" rIns="101882" bIns="50941" anchor="t" anchorCtr="0">
                    <a:spAutoFit/>
                  </a:bodyPr>
                  <a:p>
                    <a:pPr algn="ctr" defTabSz="1019175">
                      <a:spcBef>
                        <a:spcPct val="50000"/>
                      </a:spcBef>
                    </a:pPr>
                    <a:r>
                      <a:rPr lang="zh-CN" altLang="en-US" sz="1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rPr>
                      <a:t>鉴别出的问题</a:t>
                    </a:r>
                    <a:endParaRPr lang="zh-CN" altLang="en-US" sz="1000" dirty="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  <a:p>
                    <a:pPr algn="ctr" defTabSz="1019175">
                      <a:spcBef>
                        <a:spcPct val="50000"/>
                      </a:spcBef>
                    </a:pPr>
                    <a:r>
                      <a:rPr lang="zh-CN" altLang="en-US" sz="1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rPr>
                      <a:t>（大的、含糊不清的、复杂的）</a:t>
                    </a:r>
                    <a:endParaRPr lang="zh-CN" altLang="en-US" sz="1000" dirty="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  <a:p>
                    <a:pPr algn="ctr" defTabSz="1019175">
                      <a:spcBef>
                        <a:spcPct val="50000"/>
                      </a:spcBef>
                    </a:pPr>
                    <a:r>
                      <a:rPr lang="zh-CN" altLang="en-US" sz="1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rPr>
                      <a:t>阐明的问题</a:t>
                    </a:r>
                    <a:endParaRPr lang="en-US" altLang="zh-CN" sz="1000">
                      <a:solidFill>
                        <a:srgbClr val="FF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737" name="直接连接符 213009"/>
                  <p:cNvSpPr/>
                  <p:nvPr/>
                </p:nvSpPr>
                <p:spPr>
                  <a:xfrm>
                    <a:off x="1632" y="1296"/>
                    <a:ext cx="0" cy="171"/>
                  </a:xfrm>
                  <a:prstGeom prst="line">
                    <a:avLst/>
                  </a:prstGeom>
                  <a:ln w="25400" cap="flat" cmpd="sng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</p:sp>
              <p:sp>
                <p:nvSpPr>
                  <p:cNvPr id="30738" name="文本框 213010"/>
                  <p:cNvSpPr txBox="1"/>
                  <p:nvPr/>
                </p:nvSpPr>
                <p:spPr>
                  <a:xfrm>
                    <a:off x="1392" y="1728"/>
                    <a:ext cx="447" cy="118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lIns="101882" tIns="50941" rIns="101882" bIns="50941" anchor="t" anchorCtr="0">
                    <a:spAutoFit/>
                  </a:bodyPr>
                  <a:p>
                    <a:pPr defTabSz="1019175">
                      <a:spcBef>
                        <a:spcPct val="50000"/>
                      </a:spcBef>
                    </a:pPr>
                    <a:r>
                      <a:rPr lang="zh-CN" altLang="en-US" sz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a:t>为什么？</a:t>
                    </a:r>
                    <a:r>
                      <a:rPr lang="en-US" altLang="zh-CN" sz="1200">
                        <a:solidFill>
                          <a:schemeClr val="tx1"/>
                        </a:solidFill>
                        <a:latin typeface="宋体" panose="02010600030101010101" pitchFamily="2" charset="-122"/>
                      </a:rPr>
                      <a:t>1</a:t>
                    </a:r>
                    <a:endParaRPr lang="en-US" altLang="zh-CN" sz="1200">
                      <a:solidFill>
                        <a:schemeClr val="tx1"/>
                      </a:solidFill>
                      <a:latin typeface="宋体" panose="02010600030101010101" pitchFamily="2" charset="-122"/>
                    </a:endParaRPr>
                  </a:p>
                  <a:p>
                    <a:pPr defTabSz="1019175">
                      <a:spcBef>
                        <a:spcPct val="50000"/>
                      </a:spcBef>
                    </a:pPr>
                    <a:r>
                      <a:rPr lang="zh-CN" altLang="en-US" sz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a:t>理由</a:t>
                    </a:r>
                    <a:endParaRPr lang="zh-CN" altLang="en-US" sz="1200" dirty="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endParaRPr>
                  </a:p>
                  <a:p>
                    <a:pPr defTabSz="1019175">
                      <a:spcBef>
                        <a:spcPct val="50000"/>
                      </a:spcBef>
                    </a:pPr>
                    <a:r>
                      <a:rPr lang="zh-CN" altLang="en-US" sz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a:t>为什么？</a:t>
                    </a:r>
                    <a:r>
                      <a:rPr lang="en-US" altLang="zh-CN" sz="1200">
                        <a:solidFill>
                          <a:schemeClr val="tx1"/>
                        </a:solidFill>
                        <a:latin typeface="宋体" panose="02010600030101010101" pitchFamily="2" charset="-122"/>
                      </a:rPr>
                      <a:t>2</a:t>
                    </a:r>
                    <a:endParaRPr lang="en-US" altLang="zh-CN" sz="1200">
                      <a:solidFill>
                        <a:schemeClr val="tx1"/>
                      </a:solidFill>
                      <a:latin typeface="宋体" panose="02010600030101010101" pitchFamily="2" charset="-122"/>
                    </a:endParaRPr>
                  </a:p>
                  <a:p>
                    <a:pPr defTabSz="1019175">
                      <a:spcBef>
                        <a:spcPct val="50000"/>
                      </a:spcBef>
                    </a:pPr>
                    <a:r>
                      <a:rPr lang="zh-CN" altLang="en-US" sz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a:t>理由</a:t>
                    </a:r>
                    <a:endParaRPr lang="zh-CN" altLang="en-US" sz="1200" dirty="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endParaRPr>
                  </a:p>
                  <a:p>
                    <a:pPr defTabSz="1019175">
                      <a:spcBef>
                        <a:spcPct val="50000"/>
                      </a:spcBef>
                    </a:pPr>
                    <a:r>
                      <a:rPr lang="zh-CN" altLang="en-US" sz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a:t>为什么？</a:t>
                    </a:r>
                    <a:r>
                      <a:rPr lang="en-US" altLang="zh-CN" sz="1200">
                        <a:solidFill>
                          <a:schemeClr val="tx1"/>
                        </a:solidFill>
                        <a:latin typeface="宋体" panose="02010600030101010101" pitchFamily="2" charset="-122"/>
                      </a:rPr>
                      <a:t>3</a:t>
                    </a:r>
                    <a:endParaRPr lang="en-US" altLang="zh-CN" sz="1200">
                      <a:solidFill>
                        <a:schemeClr val="tx1"/>
                      </a:solidFill>
                      <a:latin typeface="宋体" panose="02010600030101010101" pitchFamily="2" charset="-122"/>
                    </a:endParaRPr>
                  </a:p>
                  <a:p>
                    <a:pPr defTabSz="1019175">
                      <a:spcBef>
                        <a:spcPct val="50000"/>
                      </a:spcBef>
                    </a:pPr>
                    <a:r>
                      <a:rPr lang="zh-CN" altLang="en-US" sz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a:t>理由</a:t>
                    </a:r>
                    <a:endParaRPr lang="zh-CN" altLang="en-US" sz="1200" dirty="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endParaRPr>
                  </a:p>
                  <a:p>
                    <a:pPr defTabSz="1019175">
                      <a:spcBef>
                        <a:spcPct val="50000"/>
                      </a:spcBef>
                    </a:pPr>
                    <a:r>
                      <a:rPr lang="zh-CN" altLang="en-US" sz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a:t>为什么？</a:t>
                    </a:r>
                    <a:r>
                      <a:rPr lang="en-US" altLang="zh-CN" sz="1200">
                        <a:solidFill>
                          <a:schemeClr val="tx1"/>
                        </a:solidFill>
                        <a:latin typeface="宋体" panose="02010600030101010101" pitchFamily="2" charset="-122"/>
                      </a:rPr>
                      <a:t>4</a:t>
                    </a:r>
                    <a:endParaRPr lang="en-US" altLang="zh-CN" sz="1200">
                      <a:solidFill>
                        <a:schemeClr val="tx1"/>
                      </a:solidFill>
                      <a:latin typeface="宋体" panose="02010600030101010101" pitchFamily="2" charset="-122"/>
                    </a:endParaRPr>
                  </a:p>
                  <a:p>
                    <a:pPr defTabSz="1019175">
                      <a:spcBef>
                        <a:spcPct val="50000"/>
                      </a:spcBef>
                    </a:pPr>
                    <a:r>
                      <a:rPr lang="zh-CN" altLang="en-US" sz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a:t>理由</a:t>
                    </a:r>
                    <a:endParaRPr lang="zh-CN" altLang="en-US" sz="1200" dirty="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endParaRPr>
                  </a:p>
                  <a:p>
                    <a:pPr defTabSz="1019175">
                      <a:spcBef>
                        <a:spcPct val="50000"/>
                      </a:spcBef>
                    </a:pPr>
                    <a:r>
                      <a:rPr lang="zh-CN" altLang="en-US" sz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a:t>为什么</a:t>
                    </a:r>
                    <a:r>
                      <a:rPr lang="en-US" altLang="zh-CN" sz="1200">
                        <a:solidFill>
                          <a:schemeClr val="tx1"/>
                        </a:solidFill>
                        <a:latin typeface="宋体" panose="02010600030101010101" pitchFamily="2" charset="-122"/>
                      </a:rPr>
                      <a:t>5</a:t>
                    </a:r>
                    <a:r>
                      <a:rPr lang="zh-CN" altLang="en-US" sz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a:t>？</a:t>
                    </a:r>
                    <a:endParaRPr lang="en-US" altLang="zh-CN" sz="1200">
                      <a:solidFill>
                        <a:schemeClr val="tx1"/>
                      </a:solidFill>
                      <a:latin typeface="宋体" panose="02010600030101010101" pitchFamily="2" charset="-122"/>
                    </a:endParaRPr>
                  </a:p>
                </p:txBody>
              </p:sp>
              <p:sp>
                <p:nvSpPr>
                  <p:cNvPr id="30739" name="椭圆 213011"/>
                  <p:cNvSpPr/>
                  <p:nvPr/>
                </p:nvSpPr>
                <p:spPr>
                  <a:xfrm>
                    <a:off x="1316" y="1512"/>
                    <a:ext cx="632" cy="128"/>
                  </a:xfrm>
                  <a:prstGeom prst="ellipse">
                    <a:avLst/>
                  </a:prstGeom>
                  <a:solidFill>
                    <a:srgbClr val="0066FF"/>
                  </a:solidFill>
                  <a:ln w="9525">
                    <a:noFill/>
                  </a:ln>
                </p:spPr>
                <p:txBody>
                  <a:bodyPr anchor="t" anchorCtr="0"/>
                  <a:p>
                    <a:endParaRPr lang="zh-CN" altLang="en-US">
                      <a:latin typeface="MS PGothic" panose="020B0600070205080204" pitchFamily="34" charset="-128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740" name="文本框 213012"/>
                  <p:cNvSpPr txBox="1"/>
                  <p:nvPr/>
                </p:nvSpPr>
                <p:spPr>
                  <a:xfrm>
                    <a:off x="1296" y="1440"/>
                    <a:ext cx="624" cy="18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lIns="101882" tIns="50941" rIns="101882" bIns="50941" anchor="t" anchorCtr="0">
                    <a:spAutoFit/>
                  </a:bodyPr>
                  <a:p>
                    <a:pPr defTabSz="1019175">
                      <a:spcBef>
                        <a:spcPct val="50000"/>
                      </a:spcBef>
                    </a:pPr>
                    <a:r>
                      <a:rPr lang="zh-CN" altLang="en-US" sz="1800" dirty="0">
                        <a:solidFill>
                          <a:srgbClr val="00FF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rPr>
                      <a:t>已定位的理由区</a:t>
                    </a:r>
                    <a:endParaRPr lang="zh-CN" altLang="en-US" sz="1800" dirty="0">
                      <a:solidFill>
                        <a:srgbClr val="00FF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grpSp>
                <p:nvGrpSpPr>
                  <p:cNvPr id="30741" name="组合 213013"/>
                  <p:cNvGrpSpPr/>
                  <p:nvPr/>
                </p:nvGrpSpPr>
                <p:grpSpPr>
                  <a:xfrm>
                    <a:off x="1344" y="1584"/>
                    <a:ext cx="558" cy="128"/>
                    <a:chOff x="3552" y="1200"/>
                    <a:chExt cx="720" cy="144"/>
                  </a:xfrm>
                </p:grpSpPr>
                <p:sp>
                  <p:nvSpPr>
                    <p:cNvPr id="30742" name="椭圆 213014"/>
                    <p:cNvSpPr/>
                    <p:nvPr/>
                  </p:nvSpPr>
                  <p:spPr>
                    <a:xfrm>
                      <a:off x="3552" y="1200"/>
                      <a:ext cx="720" cy="144"/>
                    </a:xfrm>
                    <a:prstGeom prst="ellipse">
                      <a:avLst/>
                    </a:prstGeom>
                    <a:noFill/>
                    <a:ln w="9525" cap="rnd" cmpd="sng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 anchorCtr="0"/>
                    <a:p>
                      <a:endParaRPr lang="zh-CN" altLang="en-US">
                        <a:latin typeface="MS PGothic" panose="020B0600070205080204" pitchFamily="34" charset="-128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0743" name="文本框 213015"/>
                    <p:cNvSpPr txBox="1"/>
                    <p:nvPr/>
                  </p:nvSpPr>
                  <p:spPr>
                    <a:xfrm>
                      <a:off x="3600" y="1200"/>
                      <a:ext cx="624" cy="137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lIns="101882" tIns="50941" rIns="101882" bIns="50941" anchor="t" anchorCtr="0">
                      <a:spAutoFit/>
                    </a:bodyPr>
                    <a:p>
                      <a:pPr defTabSz="1019175">
                        <a:spcBef>
                          <a:spcPct val="50000"/>
                        </a:spcBef>
                      </a:pPr>
                      <a:r>
                        <a:rPr lang="zh-CN" altLang="en-US" sz="1000" dirty="0">
                          <a:solidFill>
                            <a:srgbClr val="00FF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    理由点</a:t>
                      </a:r>
                      <a:endParaRPr lang="en-US" altLang="zh-CN" sz="1000">
                        <a:solidFill>
                          <a:srgbClr val="00FF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744" name="直接连接符 213016"/>
                  <p:cNvSpPr/>
                  <p:nvPr/>
                </p:nvSpPr>
                <p:spPr>
                  <a:xfrm>
                    <a:off x="1632" y="2880"/>
                    <a:ext cx="0" cy="171"/>
                  </a:xfrm>
                  <a:prstGeom prst="line">
                    <a:avLst/>
                  </a:prstGeom>
                  <a:ln w="254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</p:sp>
              <p:sp>
                <p:nvSpPr>
                  <p:cNvPr id="30745" name="文本框 213017"/>
                  <p:cNvSpPr txBox="1"/>
                  <p:nvPr/>
                </p:nvSpPr>
                <p:spPr>
                  <a:xfrm>
                    <a:off x="1488" y="3024"/>
                    <a:ext cx="288" cy="19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lIns="101882" tIns="50941" rIns="101882" bIns="50941" anchor="t" anchorCtr="0">
                    <a:spAutoFit/>
                  </a:bodyPr>
                  <a:p>
                    <a:pPr defTabSz="1019175">
                      <a:spcBef>
                        <a:spcPct val="50000"/>
                      </a:spcBef>
                    </a:pPr>
                    <a:r>
                      <a:rPr lang="zh-CN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rPr>
                      <a:t>  根源</a:t>
                    </a:r>
                    <a:endParaRPr lang="zh-CN" altLang="en-US" sz="20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746" name="直接连接符 213018"/>
                  <p:cNvSpPr/>
                  <p:nvPr/>
                </p:nvSpPr>
                <p:spPr>
                  <a:xfrm>
                    <a:off x="1632" y="3168"/>
                    <a:ext cx="0" cy="171"/>
                  </a:xfrm>
                  <a:prstGeom prst="line">
                    <a:avLst/>
                  </a:prstGeom>
                  <a:ln w="254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</p:sp>
              <p:sp>
                <p:nvSpPr>
                  <p:cNvPr id="30747" name="文本框 213019"/>
                  <p:cNvSpPr txBox="1"/>
                  <p:nvPr/>
                </p:nvSpPr>
                <p:spPr>
                  <a:xfrm>
                    <a:off x="1440" y="3312"/>
                    <a:ext cx="432" cy="19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lIns="101882" tIns="50941" rIns="101882" bIns="50941" anchor="t" anchorCtr="0">
                    <a:spAutoFit/>
                  </a:bodyPr>
                  <a:p>
                    <a:pPr defTabSz="1019175">
                      <a:spcBef>
                        <a:spcPct val="50000"/>
                      </a:spcBef>
                    </a:pPr>
                    <a:r>
                      <a:rPr lang="zh-CN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rPr>
                      <a:t>纠正措施</a:t>
                    </a:r>
                    <a:endParaRPr lang="en-US" altLang="zh-CN" sz="2000">
                      <a:solidFill>
                        <a:schemeClr val="tx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748" name="直接连接符 213020"/>
                  <p:cNvSpPr/>
                  <p:nvPr/>
                </p:nvSpPr>
                <p:spPr>
                  <a:xfrm>
                    <a:off x="1632" y="3456"/>
                    <a:ext cx="0" cy="172"/>
                  </a:xfrm>
                  <a:prstGeom prst="line">
                    <a:avLst/>
                  </a:prstGeom>
                  <a:ln w="254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</p:sp>
              <p:sp>
                <p:nvSpPr>
                  <p:cNvPr id="30749" name="文本框 213021"/>
                  <p:cNvSpPr txBox="1"/>
                  <p:nvPr/>
                </p:nvSpPr>
                <p:spPr>
                  <a:xfrm>
                    <a:off x="1488" y="3648"/>
                    <a:ext cx="319" cy="19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lIns="101882" tIns="50941" rIns="101882" bIns="50941" anchor="t" anchorCtr="0">
                    <a:spAutoFit/>
                  </a:bodyPr>
                  <a:p>
                    <a:pPr defTabSz="1019175">
                      <a:spcBef>
                        <a:spcPct val="50000"/>
                      </a:spcBef>
                    </a:pPr>
                    <a:r>
                      <a:rPr lang="zh-CN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rPr>
                      <a:t>  教训</a:t>
                    </a:r>
                    <a:endParaRPr lang="zh-CN" altLang="en-US" sz="20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750" name="直接连接符 213022"/>
                  <p:cNvSpPr/>
                  <p:nvPr/>
                </p:nvSpPr>
                <p:spPr>
                  <a:xfrm>
                    <a:off x="2160" y="1104"/>
                    <a:ext cx="480" cy="0"/>
                  </a:xfrm>
                  <a:prstGeom prst="line">
                    <a:avLst/>
                  </a:prstGeom>
                  <a:ln w="12700" cap="rnd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triangle" w="med" len="med"/>
                  </a:ln>
                </p:spPr>
              </p:sp>
              <p:sp>
                <p:nvSpPr>
                  <p:cNvPr id="30751" name="直接连接符 213023"/>
                  <p:cNvSpPr/>
                  <p:nvPr/>
                </p:nvSpPr>
                <p:spPr>
                  <a:xfrm>
                    <a:off x="1968" y="1488"/>
                    <a:ext cx="672" cy="0"/>
                  </a:xfrm>
                  <a:prstGeom prst="line">
                    <a:avLst/>
                  </a:prstGeom>
                  <a:ln w="12700" cap="rnd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triangle" w="med" len="med"/>
                  </a:ln>
                </p:spPr>
              </p:sp>
              <p:sp>
                <p:nvSpPr>
                  <p:cNvPr id="30752" name="直接连接符 213024"/>
                  <p:cNvSpPr/>
                  <p:nvPr/>
                </p:nvSpPr>
                <p:spPr>
                  <a:xfrm>
                    <a:off x="1920" y="1632"/>
                    <a:ext cx="720" cy="0"/>
                  </a:xfrm>
                  <a:prstGeom prst="line">
                    <a:avLst/>
                  </a:prstGeom>
                  <a:ln w="12700" cap="rnd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triangle" w="med" len="med"/>
                  </a:ln>
                </p:spPr>
              </p:sp>
              <p:sp>
                <p:nvSpPr>
                  <p:cNvPr id="30753" name="文本框 213025"/>
                  <p:cNvSpPr txBox="1"/>
                  <p:nvPr/>
                </p:nvSpPr>
                <p:spPr>
                  <a:xfrm>
                    <a:off x="2592" y="1008"/>
                    <a:ext cx="576" cy="16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lIns="101882" tIns="50941" rIns="101882" bIns="50941" anchor="t" anchorCtr="0">
                    <a:spAutoFit/>
                  </a:bodyPr>
                  <a:p>
                    <a:pPr defTabSz="1019175">
                      <a:spcBef>
                        <a:spcPct val="50000"/>
                      </a:spcBef>
                    </a:pPr>
                    <a:r>
                      <a:rPr lang="zh-CN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rPr>
                      <a:t>基本因果调查</a:t>
                    </a:r>
                    <a:endParaRPr lang="en-US" altLang="zh-CN">
                      <a:solidFill>
                        <a:schemeClr val="tx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754" name="文本框 213026"/>
                  <p:cNvSpPr txBox="1"/>
                  <p:nvPr/>
                </p:nvSpPr>
                <p:spPr>
                  <a:xfrm>
                    <a:off x="2592" y="1344"/>
                    <a:ext cx="720" cy="28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lIns="101882" tIns="50941" rIns="101882" bIns="50941" anchor="t" anchorCtr="0">
                    <a:spAutoFit/>
                  </a:bodyPr>
                  <a:p>
                    <a:pPr defTabSz="1019175">
                      <a:spcBef>
                        <a:spcPct val="50000"/>
                      </a:spcBef>
                    </a:pPr>
                    <a:r>
                      <a:rPr lang="zh-CN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rPr>
                      <a:t>问题发生在这个过程中的哪一步？</a:t>
                    </a:r>
                    <a:endParaRPr lang="en-US" altLang="zh-CN">
                      <a:solidFill>
                        <a:schemeClr val="tx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755" name="文本框 213027"/>
                  <p:cNvSpPr txBox="1"/>
                  <p:nvPr/>
                </p:nvSpPr>
                <p:spPr>
                  <a:xfrm>
                    <a:off x="2592" y="1536"/>
                    <a:ext cx="576" cy="34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lIns="101882" tIns="50941" rIns="101882" bIns="50941" anchor="t" anchorCtr="0">
                    <a:spAutoFit/>
                  </a:bodyPr>
                  <a:p>
                    <a:pPr defTabSz="1019175">
                      <a:spcBef>
                        <a:spcPct val="50000"/>
                      </a:spcBef>
                    </a:pPr>
                    <a:r>
                      <a:rPr lang="zh-CN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rPr>
                      <a:t>“去看”问题</a:t>
                    </a:r>
                    <a:endParaRPr lang="zh-CN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  <a:p>
                    <a:pPr defTabSz="1019175">
                      <a:spcBef>
                        <a:spcPct val="50000"/>
                      </a:spcBef>
                    </a:pPr>
                    <a:r>
                      <a:rPr lang="en-US" altLang="zh-CN">
                        <a:solidFill>
                          <a:srgbClr val="0000FF"/>
                        </a:solidFill>
                        <a:latin typeface="Arial" panose="020B0604020202020204" pitchFamily="34" charset="0"/>
                      </a:rPr>
                      <a:t>(</a:t>
                    </a:r>
                    <a:r>
                      <a:rPr lang="zh-CN" altLang="en-US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rPr>
                      <a:t>现场现物）</a:t>
                    </a:r>
                    <a:endParaRPr lang="en-US" altLang="zh-CN">
                      <a:solidFill>
                        <a:srgbClr val="0000FF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756" name="组合 213028"/>
                <p:cNvGrpSpPr/>
                <p:nvPr/>
              </p:nvGrpSpPr>
              <p:grpSpPr>
                <a:xfrm>
                  <a:off x="1152" y="1824"/>
                  <a:ext cx="1632" cy="555"/>
                  <a:chOff x="1872" y="1920"/>
                  <a:chExt cx="1632" cy="555"/>
                </a:xfrm>
              </p:grpSpPr>
              <p:sp>
                <p:nvSpPr>
                  <p:cNvPr id="30757" name="文本框 213029"/>
                  <p:cNvSpPr txBox="1"/>
                  <p:nvPr/>
                </p:nvSpPr>
                <p:spPr>
                  <a:xfrm>
                    <a:off x="2016" y="1920"/>
                    <a:ext cx="1152" cy="146"/>
                  </a:xfrm>
                  <a:prstGeom prst="rect">
                    <a:avLst/>
                  </a:prstGeom>
                  <a:solidFill>
                    <a:srgbClr val="99CC00"/>
                  </a:solidFill>
                  <a:ln w="50800" cap="flat" cmpd="sng">
                    <a:solidFill>
                      <a:srgbClr val="80008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lIns="101882" tIns="50941" rIns="101882" bIns="50941" anchor="t" anchorCtr="0">
                    <a:spAutoFit/>
                  </a:bodyPr>
                  <a:p>
                    <a:pPr algn="ctr" defTabSz="1019175">
                      <a:spcBef>
                        <a:spcPct val="50000"/>
                      </a:spcBef>
                    </a:pPr>
                    <a:r>
                      <a:rPr lang="zh-CN" altLang="en-US" sz="10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a:t>对根源的</a:t>
                    </a:r>
                    <a:r>
                      <a:rPr lang="en-US" altLang="zh-CN" sz="1000">
                        <a:solidFill>
                          <a:schemeClr val="tx1"/>
                        </a:solidFill>
                        <a:latin typeface="宋体" panose="02010600030101010101" pitchFamily="2" charset="-122"/>
                      </a:rPr>
                      <a:t>5</a:t>
                    </a:r>
                    <a:r>
                      <a:rPr lang="zh-CN" altLang="en-US" sz="10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a:t>个为什么分析调查</a:t>
                    </a:r>
                    <a:endParaRPr lang="en-US" altLang="zh-CN" sz="1000">
                      <a:solidFill>
                        <a:schemeClr val="tx1"/>
                      </a:solidFill>
                      <a:latin typeface="宋体" panose="02010600030101010101" pitchFamily="2" charset="-122"/>
                    </a:endParaRPr>
                  </a:p>
                </p:txBody>
              </p:sp>
              <p:sp>
                <p:nvSpPr>
                  <p:cNvPr id="30758" name="文本框 213030"/>
                  <p:cNvSpPr txBox="1"/>
                  <p:nvPr/>
                </p:nvSpPr>
                <p:spPr>
                  <a:xfrm>
                    <a:off x="1872" y="2256"/>
                    <a:ext cx="480" cy="146"/>
                  </a:xfrm>
                  <a:prstGeom prst="rect">
                    <a:avLst/>
                  </a:prstGeom>
                  <a:solidFill>
                    <a:srgbClr val="993366"/>
                  </a:solidFill>
                  <a:ln w="50800" cap="flat" cmpd="sng">
                    <a:solidFill>
                      <a:srgbClr val="FF66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lIns="101882" tIns="50941" rIns="101882" bIns="50941" anchor="t" anchorCtr="0">
                    <a:spAutoFit/>
                  </a:bodyPr>
                  <a:p>
                    <a:pPr algn="ctr" defTabSz="1019175">
                      <a:spcBef>
                        <a:spcPct val="50000"/>
                      </a:spcBef>
                    </a:pPr>
                    <a:r>
                      <a:rPr lang="zh-CN" altLang="en-US" sz="1000" dirty="0"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a:t>为什么我们会存在问题</a:t>
                    </a:r>
                    <a:endParaRPr lang="en-US" altLang="zh-CN" sz="1000">
                      <a:latin typeface="宋体" panose="02010600030101010101" pitchFamily="2" charset="-122"/>
                    </a:endParaRPr>
                  </a:p>
                </p:txBody>
              </p:sp>
              <p:sp>
                <p:nvSpPr>
                  <p:cNvPr id="30759" name="文本框 213031"/>
                  <p:cNvSpPr txBox="1"/>
                  <p:nvPr/>
                </p:nvSpPr>
                <p:spPr>
                  <a:xfrm>
                    <a:off x="2400" y="2256"/>
                    <a:ext cx="528" cy="219"/>
                  </a:xfrm>
                  <a:prstGeom prst="rect">
                    <a:avLst/>
                  </a:prstGeom>
                  <a:solidFill>
                    <a:srgbClr val="993366"/>
                  </a:solidFill>
                  <a:ln w="50800" cap="flat" cmpd="sng">
                    <a:solidFill>
                      <a:srgbClr val="FF66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lIns="101882" tIns="50941" rIns="101882" bIns="50941" anchor="t" anchorCtr="0">
                    <a:spAutoFit/>
                  </a:bodyPr>
                  <a:p>
                    <a:pPr algn="ctr" defTabSz="1019175">
                      <a:spcBef>
                        <a:spcPct val="50000"/>
                      </a:spcBef>
                    </a:pPr>
                    <a:r>
                      <a:rPr lang="zh-CN" altLang="en-US" sz="1000" dirty="0"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a:t>为什么问题会发生在顾客身上</a:t>
                    </a:r>
                    <a:endParaRPr lang="en-US" altLang="zh-CN" sz="1000">
                      <a:latin typeface="宋体" panose="02010600030101010101" pitchFamily="2" charset="-122"/>
                    </a:endParaRPr>
                  </a:p>
                </p:txBody>
              </p:sp>
              <p:sp>
                <p:nvSpPr>
                  <p:cNvPr id="30760" name="文本框 213032"/>
                  <p:cNvSpPr txBox="1"/>
                  <p:nvPr/>
                </p:nvSpPr>
                <p:spPr>
                  <a:xfrm>
                    <a:off x="2976" y="2256"/>
                    <a:ext cx="528" cy="219"/>
                  </a:xfrm>
                  <a:prstGeom prst="rect">
                    <a:avLst/>
                  </a:prstGeom>
                  <a:solidFill>
                    <a:srgbClr val="993366"/>
                  </a:solidFill>
                  <a:ln w="50800" cap="flat" cmpd="sng">
                    <a:solidFill>
                      <a:srgbClr val="FF66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lIns="101882" tIns="50941" rIns="101882" bIns="50941" anchor="t" anchorCtr="0">
                    <a:spAutoFit/>
                  </a:bodyPr>
                  <a:p>
                    <a:pPr algn="ctr" defTabSz="1019175">
                      <a:spcBef>
                        <a:spcPct val="50000"/>
                      </a:spcBef>
                    </a:pPr>
                    <a:r>
                      <a:rPr lang="zh-CN" altLang="en-US" sz="1000" dirty="0"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a:t>为什么我们的“系统”会失效</a:t>
                    </a:r>
                    <a:endParaRPr lang="en-US" altLang="zh-CN" sz="1000">
                      <a:latin typeface="宋体" panose="02010600030101010101" pitchFamily="2" charset="-122"/>
                    </a:endParaRPr>
                  </a:p>
                </p:txBody>
              </p:sp>
              <p:cxnSp>
                <p:nvCxnSpPr>
                  <p:cNvPr id="30761" name="肘形连接符 213033"/>
                  <p:cNvCxnSpPr>
                    <a:stCxn id="30757" idx="2"/>
                    <a:endCxn id="30758" idx="0"/>
                  </p:cNvCxnSpPr>
                  <p:nvPr/>
                </p:nvCxnSpPr>
                <p:spPr>
                  <a:xfrm rot="5400000">
                    <a:off x="2288" y="1936"/>
                    <a:ext cx="128" cy="480"/>
                  </a:xfrm>
                  <a:prstGeom prst="bentConnector3">
                    <a:avLst>
                      <a:gd name="adj1" fmla="val 50000"/>
                    </a:avLst>
                  </a:prstGeom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triangle" w="med" len="med"/>
                  </a:ln>
                </p:spPr>
              </p:cxnSp>
              <p:cxnSp>
                <p:nvCxnSpPr>
                  <p:cNvPr id="30762" name="肘形连接符 213034"/>
                  <p:cNvCxnSpPr>
                    <a:stCxn id="30757" idx="2"/>
                    <a:endCxn id="30759" idx="0"/>
                  </p:cNvCxnSpPr>
                  <p:nvPr/>
                </p:nvCxnSpPr>
                <p:spPr>
                  <a:xfrm rot="-5400000" flipH="1">
                    <a:off x="2564" y="2140"/>
                    <a:ext cx="128" cy="72"/>
                  </a:xfrm>
                  <a:prstGeom prst="bentConnector3">
                    <a:avLst>
                      <a:gd name="adj1" fmla="val 50000"/>
                    </a:avLst>
                  </a:prstGeom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triangle" w="med" len="med"/>
                  </a:ln>
                </p:spPr>
              </p:cxnSp>
              <p:cxnSp>
                <p:nvCxnSpPr>
                  <p:cNvPr id="30763" name="肘形连接符 213035"/>
                  <p:cNvCxnSpPr>
                    <a:stCxn id="30757" idx="2"/>
                    <a:endCxn id="30760" idx="0"/>
                  </p:cNvCxnSpPr>
                  <p:nvPr/>
                </p:nvCxnSpPr>
                <p:spPr>
                  <a:xfrm rot="-5400000" flipH="1">
                    <a:off x="2852" y="1852"/>
                    <a:ext cx="128" cy="648"/>
                  </a:xfrm>
                  <a:prstGeom prst="bentConnector3">
                    <a:avLst>
                      <a:gd name="adj1" fmla="val 50000"/>
                    </a:avLst>
                  </a:prstGeom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triangle" w="med" len="med"/>
                  </a:ln>
                </p:spPr>
              </p:cxnSp>
            </p:grpSp>
          </p:grpSp>
          <p:sp>
            <p:nvSpPr>
              <p:cNvPr id="30764" name="filecab3"/>
              <p:cNvSpPr>
                <a:spLocks noEditPoints="1"/>
              </p:cNvSpPr>
              <p:nvPr/>
            </p:nvSpPr>
            <p:spPr>
              <a:xfrm>
                <a:off x="1200" y="2592"/>
                <a:ext cx="1584" cy="1536"/>
              </a:xfrm>
              <a:custGeom>
                <a:avLst/>
                <a:gdLst/>
                <a:ahLst/>
                <a:cxnLst>
                  <a:cxn ang="0">
                    <a:pos x="10800" y="0"/>
                  </a:cxn>
                  <a:cxn ang="0">
                    <a:pos x="0" y="0"/>
                  </a:cxn>
                  <a:cxn ang="0">
                    <a:pos x="0" y="10800"/>
                  </a:cxn>
                  <a:cxn ang="0">
                    <a:pos x="0" y="20367"/>
                  </a:cxn>
                  <a:cxn ang="0">
                    <a:pos x="10800" y="21600"/>
                  </a:cxn>
                  <a:cxn ang="0">
                    <a:pos x="21600" y="20367"/>
                  </a:cxn>
                  <a:cxn ang="0">
                    <a:pos x="21600" y="10800"/>
                  </a:cxn>
                  <a:cxn ang="0">
                    <a:pos x="21600" y="0"/>
                  </a:cxn>
                </a:cxnLst>
                <a:pathLst>
                  <a:path w="21600" h="21600">
                    <a:moveTo>
                      <a:pt x="10788" y="0"/>
                    </a:moveTo>
                    <a:lnTo>
                      <a:pt x="0" y="0"/>
                    </a:lnTo>
                    <a:lnTo>
                      <a:pt x="0" y="10800"/>
                    </a:lnTo>
                    <a:lnTo>
                      <a:pt x="0" y="19099"/>
                    </a:lnTo>
                    <a:lnTo>
                      <a:pt x="8466" y="19099"/>
                    </a:lnTo>
                    <a:lnTo>
                      <a:pt x="8490" y="19440"/>
                    </a:lnTo>
                    <a:lnTo>
                      <a:pt x="8537" y="20008"/>
                    </a:lnTo>
                    <a:lnTo>
                      <a:pt x="8607" y="20349"/>
                    </a:lnTo>
                    <a:lnTo>
                      <a:pt x="8701" y="20691"/>
                    </a:lnTo>
                    <a:lnTo>
                      <a:pt x="8842" y="21145"/>
                    </a:lnTo>
                    <a:lnTo>
                      <a:pt x="9053" y="21373"/>
                    </a:lnTo>
                    <a:lnTo>
                      <a:pt x="9264" y="21600"/>
                    </a:lnTo>
                    <a:lnTo>
                      <a:pt x="9545" y="21600"/>
                    </a:lnTo>
                    <a:lnTo>
                      <a:pt x="10718" y="21600"/>
                    </a:lnTo>
                    <a:lnTo>
                      <a:pt x="11891" y="21600"/>
                    </a:lnTo>
                    <a:lnTo>
                      <a:pt x="12266" y="21600"/>
                    </a:lnTo>
                    <a:lnTo>
                      <a:pt x="12477" y="21429"/>
                    </a:lnTo>
                    <a:lnTo>
                      <a:pt x="12618" y="21202"/>
                    </a:lnTo>
                    <a:lnTo>
                      <a:pt x="12758" y="20861"/>
                    </a:lnTo>
                    <a:lnTo>
                      <a:pt x="12922" y="20349"/>
                    </a:lnTo>
                    <a:lnTo>
                      <a:pt x="12993" y="19952"/>
                    </a:lnTo>
                    <a:lnTo>
                      <a:pt x="13016" y="19440"/>
                    </a:lnTo>
                    <a:lnTo>
                      <a:pt x="13063" y="19099"/>
                    </a:lnTo>
                    <a:lnTo>
                      <a:pt x="21600" y="19099"/>
                    </a:lnTo>
                    <a:lnTo>
                      <a:pt x="21600" y="10800"/>
                    </a:lnTo>
                    <a:lnTo>
                      <a:pt x="21600" y="0"/>
                    </a:lnTo>
                    <a:lnTo>
                      <a:pt x="10788" y="0"/>
                    </a:lnTo>
                    <a:close/>
                    <a:moveTo>
                      <a:pt x="9053" y="19099"/>
                    </a:moveTo>
                    <a:lnTo>
                      <a:pt x="9053" y="19440"/>
                    </a:lnTo>
                    <a:lnTo>
                      <a:pt x="9076" y="19611"/>
                    </a:lnTo>
                    <a:lnTo>
                      <a:pt x="9123" y="19781"/>
                    </a:lnTo>
                    <a:lnTo>
                      <a:pt x="9193" y="20008"/>
                    </a:lnTo>
                    <a:lnTo>
                      <a:pt x="9264" y="20179"/>
                    </a:lnTo>
                    <a:lnTo>
                      <a:pt x="9334" y="20293"/>
                    </a:lnTo>
                    <a:lnTo>
                      <a:pt x="9405" y="20349"/>
                    </a:lnTo>
                    <a:lnTo>
                      <a:pt x="9545" y="20349"/>
                    </a:lnTo>
                    <a:lnTo>
                      <a:pt x="11891" y="20349"/>
                    </a:lnTo>
                    <a:lnTo>
                      <a:pt x="12031" y="20349"/>
                    </a:lnTo>
                    <a:lnTo>
                      <a:pt x="12172" y="20236"/>
                    </a:lnTo>
                    <a:lnTo>
                      <a:pt x="12266" y="20179"/>
                    </a:lnTo>
                    <a:lnTo>
                      <a:pt x="12336" y="20008"/>
                    </a:lnTo>
                    <a:lnTo>
                      <a:pt x="12383" y="19838"/>
                    </a:lnTo>
                    <a:lnTo>
                      <a:pt x="12430" y="19611"/>
                    </a:lnTo>
                    <a:lnTo>
                      <a:pt x="12477" y="19440"/>
                    </a:lnTo>
                    <a:lnTo>
                      <a:pt x="12477" y="19099"/>
                    </a:lnTo>
                    <a:lnTo>
                      <a:pt x="9053" y="19099"/>
                    </a:lnTo>
                    <a:close/>
                  </a:path>
                  <a:path w="21600" h="21600">
                    <a:moveTo>
                      <a:pt x="9053" y="19099"/>
                    </a:moveTo>
                    <a:lnTo>
                      <a:pt x="0" y="19099"/>
                    </a:lnTo>
                    <a:lnTo>
                      <a:pt x="21600" y="1909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  <a:effectLst>
                <a:outerShdw dist="107763" dir="2699999" algn="ctr" rotWithShape="0">
                  <a:srgbClr val="808080"/>
                </a:outerShdw>
              </a:effectLst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13038" name="文本框 213037"/>
              <p:cNvSpPr txBox="1"/>
              <p:nvPr/>
            </p:nvSpPr>
            <p:spPr>
              <a:xfrm>
                <a:off x="96" y="528"/>
                <a:ext cx="2016" cy="20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</a:ln>
            </p:spPr>
            <p:txBody>
              <a:bodyPr lIns="101882" tIns="50941" rIns="101882" bIns="50941">
                <a:spAutoFit/>
              </a:bodyPr>
              <a:p>
                <a:pPr defTabSz="1019175">
                  <a:spcBef>
                    <a:spcPct val="50000"/>
                  </a:spcBef>
                </a:pPr>
                <a:r>
                  <a:rPr lang="en-US" altLang="zh-CN" sz="2200" noProof="1">
                    <a:effectLst>
                      <a:outerShdw blurRad="38100" dist="38100" dir="2700000">
                        <a:srgbClr val="000000"/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5</a:t>
                </a:r>
                <a:r>
                  <a:rPr lang="zh-CN" altLang="en-US" sz="2200" noProof="1" dirty="0">
                    <a:effectLst>
                      <a:outerShdw blurRad="38100" dist="38100" dir="2700000">
                        <a:srgbClr val="000000"/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个为什么分析法的要点</a:t>
                </a:r>
                <a:r>
                  <a:rPr lang="ja-JP" altLang="en-US" sz="2200" noProof="1">
                    <a:effectLst>
                      <a:outerShdw blurRad="38100" dist="38100" dir="2700000">
                        <a:srgbClr val="000000"/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②</a:t>
                </a:r>
                <a:endParaRPr lang="ja-JP" altLang="en-US" sz="2200" noProof="1">
                  <a:effectLst>
                    <a:outerShdw blurRad="38100" dist="38100" dir="2700000">
                      <a:srgbClr val="00000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0766" name="任意多边形 213038"/>
              <p:cNvSpPr/>
              <p:nvPr/>
            </p:nvSpPr>
            <p:spPr>
              <a:xfrm>
                <a:off x="1200" y="3264"/>
                <a:ext cx="1584" cy="672"/>
              </a:xfrm>
              <a:custGeom>
                <a:avLst/>
                <a:gdLst/>
                <a:ahLst/>
                <a:cxnLst>
                  <a:cxn ang="0">
                    <a:pos x="0" y="10800"/>
                  </a:cxn>
                  <a:cxn ang="0">
                    <a:pos x="5400" y="10800"/>
                  </a:cxn>
                  <a:cxn ang="0">
                    <a:pos x="10800" y="21600"/>
                  </a:cxn>
                  <a:cxn ang="0">
                    <a:pos x="10800" y="16200"/>
                  </a:cxn>
                  <a:cxn ang="0">
                    <a:pos x="21600" y="10800"/>
                  </a:cxn>
                  <a:cxn ang="0">
                    <a:pos x="16200" y="10800"/>
                  </a:cxn>
                  <a:cxn ang="0">
                    <a:pos x="10800" y="0"/>
                  </a:cxn>
                  <a:cxn ang="0">
                    <a:pos x="10800" y="5400"/>
                  </a:cxn>
                </a:cxnLst>
                <a:pathLst>
                  <a:path w="50914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50914" y="21600"/>
                    </a:lnTo>
                    <a:lnTo>
                      <a:pt x="50914" y="0"/>
                    </a:lnTo>
                    <a:close/>
                    <a:moveTo>
                      <a:pt x="5400" y="5400"/>
                    </a:moveTo>
                    <a:lnTo>
                      <a:pt x="5400" y="16200"/>
                    </a:lnTo>
                    <a:lnTo>
                      <a:pt x="45514" y="16200"/>
                    </a:lnTo>
                    <a:lnTo>
                      <a:pt x="45514" y="5400"/>
                    </a:lnTo>
                    <a:close/>
                  </a:path>
                </a:pathLst>
              </a:custGeom>
              <a:solidFill>
                <a:srgbClr val="D8ECB3"/>
              </a:solidFill>
              <a:ln w="9525"/>
              <a:scene3d>
                <a:camera prst="legacyPerspectiveFront">
                  <a:rot lat="0" lon="0" rev="0"/>
                </a:camera>
                <a:lightRig rig="legacyFlat2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D8ECB3"/>
                </a:extrusionClr>
              </a:sp3d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0767" name="文本框 213039"/>
              <p:cNvSpPr txBox="1"/>
              <p:nvPr/>
            </p:nvSpPr>
            <p:spPr>
              <a:xfrm>
                <a:off x="1248" y="2640"/>
                <a:ext cx="1440" cy="31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101882" tIns="50941" rIns="101882" bIns="50941" anchor="t" anchorCtr="0">
                <a:spAutoFit/>
              </a:bodyPr>
              <a:p>
                <a:pPr defTabSz="1019175">
                  <a:spcBef>
                    <a:spcPct val="50000"/>
                  </a:spcBef>
                </a:pPr>
                <a:r>
                  <a:rPr lang="en-US" altLang="zh-CN" sz="1800">
                    <a:solidFill>
                      <a:srgbClr val="6600FF"/>
                    </a:solidFill>
                    <a:latin typeface="宋体" panose="02010600030101010101" pitchFamily="2" charset="-122"/>
                  </a:rPr>
                  <a:t>1</a:t>
                </a:r>
                <a:r>
                  <a:rPr lang="zh-CN" altLang="en-US" sz="1800" dirty="0">
                    <a:solidFill>
                      <a:srgbClr val="6600F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、必须建立在事实基础上，而不是猜测、推测、假设的。</a:t>
                </a:r>
                <a:endParaRPr lang="en-US" altLang="zh-CN" sz="1800">
                  <a:solidFill>
                    <a:srgbClr val="6600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30768" name="文本框 213040"/>
              <p:cNvSpPr txBox="1"/>
              <p:nvPr/>
            </p:nvSpPr>
            <p:spPr>
              <a:xfrm>
                <a:off x="1248" y="2976"/>
                <a:ext cx="1440" cy="3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101882" tIns="50941" rIns="101882" bIns="50941" anchor="t" anchorCtr="0">
                <a:spAutoFit/>
              </a:bodyPr>
              <a:p>
                <a:pPr defTabSz="1019175">
                  <a:spcBef>
                    <a:spcPct val="50000"/>
                  </a:spcBef>
                </a:pPr>
                <a:r>
                  <a:rPr lang="en-US" altLang="zh-CN" sz="1800">
                    <a:solidFill>
                      <a:srgbClr val="6600FF"/>
                    </a:solidFill>
                    <a:latin typeface="宋体" panose="02010600030101010101" pitchFamily="2" charset="-122"/>
                  </a:rPr>
                  <a:t>2</a:t>
                </a:r>
                <a:r>
                  <a:rPr lang="zh-CN" altLang="en-US" sz="1800" dirty="0">
                    <a:solidFill>
                      <a:srgbClr val="6600F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、阐明现象，为避免猜测，需到现场去察看现象。</a:t>
                </a:r>
                <a:endParaRPr lang="en-US" altLang="zh-CN" sz="1800">
                  <a:solidFill>
                    <a:srgbClr val="6600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30769" name="文本框 213041"/>
              <p:cNvSpPr txBox="1"/>
              <p:nvPr/>
            </p:nvSpPr>
            <p:spPr>
              <a:xfrm>
                <a:off x="1344" y="3504"/>
                <a:ext cx="1344" cy="19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101882" tIns="50941" rIns="101882" bIns="50941" anchor="t" anchorCtr="0">
                <a:spAutoFit/>
              </a:bodyPr>
              <a:p>
                <a:pPr defTabSz="1019175">
                  <a:spcBef>
                    <a:spcPct val="50000"/>
                  </a:spcBef>
                </a:pPr>
                <a:r>
                  <a:rPr lang="zh-CN" altLang="en-US" sz="2000" dirty="0">
                    <a:solidFill>
                      <a:srgbClr val="CC00F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现象</a:t>
                </a:r>
                <a:r>
                  <a:rPr lang="en-US" altLang="zh-CN" sz="2000">
                    <a:solidFill>
                      <a:srgbClr val="CC00FF"/>
                    </a:solidFill>
                    <a:latin typeface="宋体" panose="02010600030101010101" pitchFamily="2" charset="-122"/>
                  </a:rPr>
                  <a:t>=</a:t>
                </a:r>
                <a:r>
                  <a:rPr lang="zh-CN" altLang="en-US" sz="2000" dirty="0">
                    <a:solidFill>
                      <a:srgbClr val="CC00F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能观察到的事件或事实</a:t>
                </a:r>
                <a:endParaRPr lang="en-US" altLang="zh-CN" sz="2000">
                  <a:solidFill>
                    <a:srgbClr val="CC00FF"/>
                  </a:solidFill>
                  <a:latin typeface="宋体" panose="02010600030101010101" pitchFamily="2" charset="-122"/>
                </a:endParaRPr>
              </a:p>
            </p:txBody>
          </p:sp>
        </p:grpSp>
        <p:sp>
          <p:nvSpPr>
            <p:cNvPr id="30770" name="Cloud"/>
            <p:cNvSpPr>
              <a:spLocks noChangeAspect="1" noEditPoints="1"/>
            </p:cNvSpPr>
            <p:nvPr/>
          </p:nvSpPr>
          <p:spPr>
            <a:xfrm>
              <a:off x="2928" y="3264"/>
              <a:ext cx="720" cy="624"/>
            </a:xfrm>
            <a:custGeom>
              <a:avLst/>
              <a:gdLst/>
              <a:ahLst/>
              <a:cxnLst>
                <a:cxn ang="0">
                  <a:pos x="67" y="10800"/>
                </a:cxn>
                <a:cxn ang="0">
                  <a:pos x="10800" y="21577"/>
                </a:cxn>
                <a:cxn ang="0">
                  <a:pos x="21582" y="10800"/>
                </a:cxn>
                <a:cxn ang="0">
                  <a:pos x="10800" y="1235"/>
                </a:cxn>
              </a:cxnLst>
              <a:pathLst>
                <a:path w="21600" h="21600">
                  <a:moveTo>
                    <a:pt x="1950" y="7185"/>
                  </a:moveTo>
                  <a:cubicBezTo>
                    <a:pt x="854" y="7337"/>
                    <a:pt x="-1" y="8603"/>
                    <a:pt x="-1" y="10142"/>
                  </a:cubicBezTo>
                  <a:cubicBezTo>
                    <a:pt x="-1" y="11236"/>
                    <a:pt x="431" y="12192"/>
                    <a:pt x="1074" y="12708"/>
                  </a:cubicBezTo>
                  <a:cubicBezTo>
                    <a:pt x="709" y="13237"/>
                    <a:pt x="486" y="13948"/>
                    <a:pt x="486" y="14730"/>
                  </a:cubicBezTo>
                  <a:cubicBezTo>
                    <a:pt x="486" y="16364"/>
                    <a:pt x="1462" y="17689"/>
                    <a:pt x="2666" y="17689"/>
                  </a:cubicBezTo>
                  <a:cubicBezTo>
                    <a:pt x="2752" y="17689"/>
                    <a:pt x="2837" y="17682"/>
                    <a:pt x="2921" y="17669"/>
                  </a:cubicBezTo>
                  <a:cubicBezTo>
                    <a:pt x="3587" y="19254"/>
                    <a:pt x="4837" y="20320"/>
                    <a:pt x="6270" y="20320"/>
                  </a:cubicBezTo>
                  <a:cubicBezTo>
                    <a:pt x="6998" y="20320"/>
                    <a:pt x="7678" y="20045"/>
                    <a:pt x="8259" y="19567"/>
                  </a:cubicBezTo>
                  <a:cubicBezTo>
                    <a:pt x="8865" y="20802"/>
                    <a:pt x="9896" y="21614"/>
                    <a:pt x="11066" y="21614"/>
                  </a:cubicBezTo>
                  <a:cubicBezTo>
                    <a:pt x="12590" y="21614"/>
                    <a:pt x="13878" y="20236"/>
                    <a:pt x="14298" y="18343"/>
                  </a:cubicBezTo>
                  <a:cubicBezTo>
                    <a:pt x="14741" y="18721"/>
                    <a:pt x="15266" y="18939"/>
                    <a:pt x="15829" y="18939"/>
                  </a:cubicBezTo>
                  <a:cubicBezTo>
                    <a:pt x="17419" y="18939"/>
                    <a:pt x="18709" y="17195"/>
                    <a:pt x="18722" y="15037"/>
                  </a:cubicBezTo>
                  <a:cubicBezTo>
                    <a:pt x="20367" y="14720"/>
                    <a:pt x="21630" y="12798"/>
                    <a:pt x="21630" y="10474"/>
                  </a:cubicBezTo>
                  <a:cubicBezTo>
                    <a:pt x="21630" y="9417"/>
                    <a:pt x="21369" y="8443"/>
                    <a:pt x="20929" y="7666"/>
                  </a:cubicBezTo>
                  <a:cubicBezTo>
                    <a:pt x="21068" y="7226"/>
                    <a:pt x="21145" y="6741"/>
                    <a:pt x="21145" y="6232"/>
                  </a:cubicBezTo>
                  <a:cubicBezTo>
                    <a:pt x="21145" y="4555"/>
                    <a:pt x="20312" y="3142"/>
                    <a:pt x="19180" y="2722"/>
                  </a:cubicBezTo>
                  <a:cubicBezTo>
                    <a:pt x="18976" y="1178"/>
                    <a:pt x="17983" y="8"/>
                    <a:pt x="16789" y="8"/>
                  </a:cubicBezTo>
                  <a:cubicBezTo>
                    <a:pt x="16046" y="8"/>
                    <a:pt x="15382" y="460"/>
                    <a:pt x="14936" y="1173"/>
                  </a:cubicBezTo>
                  <a:cubicBezTo>
                    <a:pt x="14537" y="461"/>
                    <a:pt x="13908" y="2"/>
                    <a:pt x="13200" y="2"/>
                  </a:cubicBezTo>
                  <a:cubicBezTo>
                    <a:pt x="12345" y="2"/>
                    <a:pt x="11604" y="672"/>
                    <a:pt x="11246" y="1647"/>
                  </a:cubicBezTo>
                  <a:cubicBezTo>
                    <a:pt x="10765" y="1001"/>
                    <a:pt x="10104" y="602"/>
                    <a:pt x="9375" y="602"/>
                  </a:cubicBezTo>
                  <a:cubicBezTo>
                    <a:pt x="8354" y="602"/>
                    <a:pt x="7468" y="1383"/>
                    <a:pt x="7019" y="2531"/>
                  </a:cubicBezTo>
                  <a:cubicBezTo>
                    <a:pt x="6519" y="2130"/>
                    <a:pt x="5935" y="1900"/>
                    <a:pt x="5312" y="1900"/>
                  </a:cubicBezTo>
                  <a:cubicBezTo>
                    <a:pt x="3447" y="1900"/>
                    <a:pt x="1935" y="3957"/>
                    <a:pt x="1935" y="6495"/>
                  </a:cubicBezTo>
                  <a:cubicBezTo>
                    <a:pt x="1935" y="6706"/>
                    <a:pt x="1945" y="6913"/>
                    <a:pt x="1966" y="7117"/>
                  </a:cubicBezTo>
                  <a:close/>
                </a:path>
                <a:path w="21600" h="21600" fill="none">
                  <a:moveTo>
                    <a:pt x="1080" y="12690"/>
                  </a:moveTo>
                  <a:cubicBezTo>
                    <a:pt x="1402" y="12949"/>
                    <a:pt x="1778" y="13097"/>
                    <a:pt x="2178" y="13097"/>
                  </a:cubicBezTo>
                  <a:cubicBezTo>
                    <a:pt x="2235" y="13097"/>
                    <a:pt x="2292" y="13094"/>
                    <a:pt x="2348" y="13088"/>
                  </a:cubicBezTo>
                </a:path>
                <a:path w="21600" h="21600" fill="none">
                  <a:moveTo>
                    <a:pt x="2910" y="17640"/>
                  </a:moveTo>
                  <a:cubicBezTo>
                    <a:pt x="3105" y="17609"/>
                    <a:pt x="3290" y="17544"/>
                    <a:pt x="3465" y="17450"/>
                  </a:cubicBezTo>
                </a:path>
                <a:path w="21600" h="21600" fill="none">
                  <a:moveTo>
                    <a:pt x="7905" y="18675"/>
                  </a:moveTo>
                  <a:cubicBezTo>
                    <a:pt x="7993" y="18984"/>
                    <a:pt x="8105" y="19275"/>
                    <a:pt x="8238" y="19546"/>
                  </a:cubicBezTo>
                </a:path>
                <a:path w="21600" h="21600" fill="none">
                  <a:moveTo>
                    <a:pt x="14280" y="18330"/>
                  </a:moveTo>
                  <a:cubicBezTo>
                    <a:pt x="14349" y="18025"/>
                    <a:pt x="14394" y="17705"/>
                    <a:pt x="14414" y="17375"/>
                  </a:cubicBezTo>
                </a:path>
                <a:path w="21600" h="21600" fill="none">
                  <a:moveTo>
                    <a:pt x="18690" y="15045"/>
                  </a:moveTo>
                  <a:cubicBezTo>
                    <a:pt x="18690" y="15034"/>
                    <a:pt x="18690" y="15024"/>
                    <a:pt x="18690" y="15013"/>
                  </a:cubicBezTo>
                  <a:cubicBezTo>
                    <a:pt x="18690" y="13459"/>
                    <a:pt x="18027" y="12115"/>
                    <a:pt x="17065" y="11476"/>
                  </a:cubicBezTo>
                </a:path>
                <a:path w="21600" h="21600" fill="none">
                  <a:moveTo>
                    <a:pt x="20175" y="9015"/>
                  </a:moveTo>
                  <a:cubicBezTo>
                    <a:pt x="20486" y="8654"/>
                    <a:pt x="20736" y="8197"/>
                    <a:pt x="20900" y="7678"/>
                  </a:cubicBezTo>
                </a:path>
                <a:path w="21600" h="21600" fill="none">
                  <a:moveTo>
                    <a:pt x="19200" y="3345"/>
                  </a:moveTo>
                  <a:cubicBezTo>
                    <a:pt x="19200" y="3329"/>
                    <a:pt x="19200" y="3313"/>
                    <a:pt x="19200" y="3297"/>
                  </a:cubicBezTo>
                  <a:cubicBezTo>
                    <a:pt x="19200" y="3097"/>
                    <a:pt x="19187" y="2901"/>
                    <a:pt x="19162" y="2711"/>
                  </a:cubicBezTo>
                </a:path>
                <a:path w="21600" h="21600" fill="none">
                  <a:moveTo>
                    <a:pt x="14910" y="1170"/>
                  </a:moveTo>
                  <a:cubicBezTo>
                    <a:pt x="14759" y="1412"/>
                    <a:pt x="14634" y="1683"/>
                    <a:pt x="14539" y="1976"/>
                  </a:cubicBezTo>
                </a:path>
                <a:path w="21600" h="21600" fill="none">
                  <a:moveTo>
                    <a:pt x="11250" y="1665"/>
                  </a:moveTo>
                  <a:cubicBezTo>
                    <a:pt x="11169" y="1882"/>
                    <a:pt x="11108" y="2115"/>
                    <a:pt x="11069" y="2360"/>
                  </a:cubicBezTo>
                </a:path>
                <a:path w="21600" h="21600" fill="none">
                  <a:moveTo>
                    <a:pt x="7650" y="3270"/>
                  </a:moveTo>
                  <a:cubicBezTo>
                    <a:pt x="7455" y="3011"/>
                    <a:pt x="7237" y="2784"/>
                    <a:pt x="7001" y="2595"/>
                  </a:cubicBezTo>
                </a:path>
                <a:path w="21600" h="21600" fill="none">
                  <a:moveTo>
                    <a:pt x="1950" y="7185"/>
                  </a:moveTo>
                  <a:cubicBezTo>
                    <a:pt x="1974" y="7430"/>
                    <a:pt x="2012" y="7667"/>
                    <a:pt x="2063" y="7896"/>
                  </a:cubicBezTo>
                </a:path>
              </a:pathLst>
            </a:custGeom>
            <a:solidFill>
              <a:srgbClr val="FF9900">
                <a:alpha val="89999"/>
              </a:srgbClr>
            </a:solidFill>
            <a:ln w="9525">
              <a:noFill/>
            </a:ln>
            <a:effectLst>
              <a:outerShdw dist="35921" dir="2699999" algn="ctr" rotWithShape="0">
                <a:srgbClr val="808080"/>
              </a:outerShdw>
            </a:effectLst>
          </p:spPr>
          <p:txBody>
            <a:bodyPr/>
            <a:p>
              <a:endParaRPr lang="zh-CN" altLang="en-US"/>
            </a:p>
          </p:txBody>
        </p:sp>
        <p:grpSp>
          <p:nvGrpSpPr>
            <p:cNvPr id="30771" name="组合 213043"/>
            <p:cNvGrpSpPr/>
            <p:nvPr/>
          </p:nvGrpSpPr>
          <p:grpSpPr>
            <a:xfrm rot="-501261">
              <a:off x="2976" y="3072"/>
              <a:ext cx="384" cy="288"/>
              <a:chOff x="1200" y="2832"/>
              <a:chExt cx="1344" cy="960"/>
            </a:xfrm>
          </p:grpSpPr>
          <p:grpSp>
            <p:nvGrpSpPr>
              <p:cNvPr id="30772" name="组合 213044"/>
              <p:cNvGrpSpPr/>
              <p:nvPr/>
            </p:nvGrpSpPr>
            <p:grpSpPr>
              <a:xfrm>
                <a:off x="1200" y="2832"/>
                <a:ext cx="1344" cy="960"/>
                <a:chOff x="1200" y="2832"/>
                <a:chExt cx="1344" cy="960"/>
              </a:xfrm>
            </p:grpSpPr>
            <p:sp>
              <p:nvSpPr>
                <p:cNvPr id="30773" name="矩形 213045"/>
                <p:cNvSpPr/>
                <p:nvPr/>
              </p:nvSpPr>
              <p:spPr>
                <a:xfrm>
                  <a:off x="1296" y="2928"/>
                  <a:ext cx="240" cy="144"/>
                </a:xfrm>
                <a:prstGeom prst="rect">
                  <a:avLst/>
                </a:prstGeom>
                <a:pattFill prst="ltVert">
                  <a:fgClr>
                    <a:schemeClr val="bg1"/>
                  </a:fgClr>
                  <a:bgClr>
                    <a:schemeClr val="tx1"/>
                  </a:bgClr>
                </a:pattFill>
                <a:ln w="9525">
                  <a:noFill/>
                </a:ln>
                <a:effectLst>
                  <a:prstShdw prst="shdw17" dist="17961" dir="2699999">
                    <a:srgbClr val="999999"/>
                  </a:prstShdw>
                </a:effectLst>
              </p:spPr>
              <p:txBody>
                <a:bodyPr anchor="t" anchorCtr="0"/>
                <a:p>
                  <a:endParaRPr lang="zh-CN" altLang="en-US">
                    <a:latin typeface="MS PGothic" panose="020B0600070205080204" pitchFamily="34" charset="-128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774" name="正五边形 213046"/>
                <p:cNvSpPr/>
                <p:nvPr/>
              </p:nvSpPr>
              <p:spPr>
                <a:xfrm rot="10800000">
                  <a:off x="1536" y="2832"/>
                  <a:ext cx="816" cy="576"/>
                </a:xfrm>
                <a:prstGeom prst="pentagon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lin ang="5400000" scaled="1"/>
                  <a:tileRect/>
                </a:gradFill>
                <a:ln w="9525">
                  <a:noFill/>
                </a:ln>
                <a:effectLst>
                  <a:prstShdw prst="shdw17" dist="17961" dir="2699999">
                    <a:srgbClr val="000000"/>
                  </a:prstShdw>
                </a:effectLst>
              </p:spPr>
              <p:txBody>
                <a:bodyPr anchor="t" anchorCtr="0"/>
                <a:p>
                  <a:endParaRPr lang="zh-CN" altLang="en-US">
                    <a:latin typeface="MS PGothic" panose="020B0600070205080204" pitchFamily="34" charset="-128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775" name="矩形 213047"/>
                <p:cNvSpPr/>
                <p:nvPr/>
              </p:nvSpPr>
              <p:spPr>
                <a:xfrm>
                  <a:off x="1200" y="3024"/>
                  <a:ext cx="1344" cy="768"/>
                </a:xfrm>
                <a:prstGeom prst="rect">
                  <a:avLst/>
                </a:prstGeom>
                <a:pattFill prst="pct10">
                  <a:fgClr>
                    <a:schemeClr val="bg1"/>
                  </a:fgClr>
                  <a:bgClr>
                    <a:schemeClr val="tx1"/>
                  </a:bgClr>
                </a:pattFill>
                <a:ln w="9525">
                  <a:noFill/>
                </a:ln>
                <a:effectLst>
                  <a:prstShdw prst="shdw17" dist="17961" dir="2699999">
                    <a:srgbClr val="999999"/>
                  </a:prstShdw>
                </a:effectLst>
              </p:spPr>
              <p:txBody>
                <a:bodyPr anchor="t" anchorCtr="0"/>
                <a:p>
                  <a:endParaRPr lang="zh-CN" altLang="en-US">
                    <a:latin typeface="MS PGothic" panose="020B0600070205080204" pitchFamily="34" charset="-128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776" name="椭圆 213048"/>
                <p:cNvSpPr/>
                <p:nvPr/>
              </p:nvSpPr>
              <p:spPr>
                <a:xfrm>
                  <a:off x="1536" y="3072"/>
                  <a:ext cx="720" cy="67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0" scaled="1"/>
                  <a:tileRect/>
                </a:gradFill>
                <a:ln w="9525">
                  <a:noFill/>
                </a:ln>
                <a:effectLst>
                  <a:prstShdw prst="shdw17" dist="17961" dir="2699999">
                    <a:srgbClr val="000000"/>
                  </a:prstShdw>
                </a:effectLst>
              </p:spPr>
              <p:txBody>
                <a:bodyPr anchor="t" anchorCtr="0"/>
                <a:p>
                  <a:endParaRPr lang="zh-CN" altLang="en-US">
                    <a:latin typeface="MS PGothic" panose="020B0600070205080204" pitchFamily="34" charset="-128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777" name="椭圆 213049"/>
                <p:cNvSpPr/>
                <p:nvPr/>
              </p:nvSpPr>
              <p:spPr>
                <a:xfrm>
                  <a:off x="1632" y="3168"/>
                  <a:ext cx="528" cy="4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  <a:effectLst>
                  <a:prstShdw prst="shdw17" dist="17961" dir="2699999">
                    <a:srgbClr val="000000"/>
                  </a:prstShdw>
                </a:effectLst>
              </p:spPr>
              <p:txBody>
                <a:bodyPr anchor="t" anchorCtr="0"/>
                <a:p>
                  <a:endParaRPr lang="zh-CN" altLang="en-US">
                    <a:latin typeface="MS PGothic" panose="020B0600070205080204" pitchFamily="34" charset="-128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30778" name="圆角矩形 213050"/>
              <p:cNvSpPr/>
              <p:nvPr/>
            </p:nvSpPr>
            <p:spPr>
              <a:xfrm>
                <a:off x="1776" y="2880"/>
                <a:ext cx="336" cy="9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5400000" scaled="1"/>
                <a:tileRect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MS PGothic" panose="020B0600070205080204" pitchFamily="34" charset="-128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0779" name="矩形 213051"/>
            <p:cNvSpPr/>
            <p:nvPr/>
          </p:nvSpPr>
          <p:spPr>
            <a:xfrm rot="5400000">
              <a:off x="3096" y="2760"/>
              <a:ext cx="384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⇒</a:t>
              </a:r>
              <a:endParaRPr lang="zh-CN" altLang="en-US" sz="360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13053" name="矩形 213052"/>
            <p:cNvSpPr/>
            <p:nvPr/>
          </p:nvSpPr>
          <p:spPr>
            <a:xfrm>
              <a:off x="3120" y="3408"/>
              <a:ext cx="384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 fontAlgn="base"/>
              <a:r>
                <a:rPr lang="zh-CN" altLang="en-US" sz="3600" b="1" strike="noStrike" spc="-360" noProof="1">
                  <a:ln w="12700" cap="flat" cmpd="sng">
                    <a:solidFill>
                      <a:srgbClr val="000099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33CCFF"/>
                  </a:solidFill>
                  <a:latin typeface="新宋体" panose="02010609030101010101" charset="-122"/>
                  <a:ea typeface="新宋体" panose="02010609030101010101" charset="-122"/>
                  <a:cs typeface="+mn-cs"/>
                </a:rPr>
                <a:t>现场</a:t>
              </a:r>
              <a:endParaRPr lang="zh-CN" altLang="en-US" sz="3600" b="1" strike="noStrike" spc="-360" noProof="1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latin typeface="新宋体" panose="02010609030101010101" charset="-122"/>
                <a:ea typeface="新宋体" panose="02010609030101010101" charset="-122"/>
              </a:endParaRPr>
            </a:p>
            <a:p>
              <a:pPr algn="ctr" fontAlgn="base"/>
              <a:r>
                <a:rPr lang="zh-CN" altLang="en-US" sz="3600" b="1" strike="noStrike" spc="-360" noProof="1">
                  <a:ln w="12700" cap="flat" cmpd="sng">
                    <a:solidFill>
                      <a:srgbClr val="000099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33CCFF"/>
                  </a:solidFill>
                  <a:latin typeface="新宋体" panose="02010609030101010101" charset="-122"/>
                  <a:ea typeface="新宋体" panose="02010609030101010101" charset="-122"/>
                  <a:cs typeface="+mn-cs"/>
                </a:rPr>
                <a:t>现物</a:t>
              </a:r>
              <a:endParaRPr lang="zh-CN" altLang="en-US" sz="3600" b="1" strike="noStrike" spc="-360" noProof="1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latin typeface="新宋体" panose="02010609030101010101" charset="-122"/>
                <a:ea typeface="新宋体" panose="02010609030101010101" charset="-122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1745" name="矩形 222209"/>
          <p:cNvSpPr/>
          <p:nvPr/>
        </p:nvSpPr>
        <p:spPr>
          <a:xfrm>
            <a:off x="0" y="646113"/>
            <a:ext cx="4910138" cy="6691312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MS PGothic" panose="020B0600070205080204" pitchFamily="34" charset="-128"/>
            </a:endParaRPr>
          </a:p>
        </p:txBody>
      </p:sp>
      <p:sp>
        <p:nvSpPr>
          <p:cNvPr id="31746" name="矩形 222210"/>
          <p:cNvSpPr/>
          <p:nvPr/>
        </p:nvSpPr>
        <p:spPr>
          <a:xfrm>
            <a:off x="5029200" y="573088"/>
            <a:ext cx="4910138" cy="69850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MS PGothic" panose="020B0600070205080204" pitchFamily="34" charset="-128"/>
            </a:endParaRPr>
          </a:p>
        </p:txBody>
      </p:sp>
      <p:grpSp>
        <p:nvGrpSpPr>
          <p:cNvPr id="31747" name="组合 222211"/>
          <p:cNvGrpSpPr/>
          <p:nvPr/>
        </p:nvGrpSpPr>
        <p:grpSpPr>
          <a:xfrm>
            <a:off x="5532438" y="3281363"/>
            <a:ext cx="4106862" cy="1827212"/>
            <a:chOff x="2975" y="1668"/>
            <a:chExt cx="2601" cy="1962"/>
          </a:xfrm>
        </p:grpSpPr>
        <p:grpSp>
          <p:nvGrpSpPr>
            <p:cNvPr id="31748" name="组合 222212"/>
            <p:cNvGrpSpPr/>
            <p:nvPr/>
          </p:nvGrpSpPr>
          <p:grpSpPr>
            <a:xfrm>
              <a:off x="2975" y="1668"/>
              <a:ext cx="1759" cy="1962"/>
              <a:chOff x="3011" y="1342"/>
              <a:chExt cx="1759" cy="1962"/>
            </a:xfrm>
          </p:grpSpPr>
          <p:grpSp>
            <p:nvGrpSpPr>
              <p:cNvPr id="31749" name="组合 222213"/>
              <p:cNvGrpSpPr/>
              <p:nvPr/>
            </p:nvGrpSpPr>
            <p:grpSpPr>
              <a:xfrm>
                <a:off x="3011" y="1342"/>
                <a:ext cx="1503" cy="1962"/>
                <a:chOff x="3011" y="1342"/>
                <a:chExt cx="1503" cy="1962"/>
              </a:xfrm>
            </p:grpSpPr>
            <p:grpSp>
              <p:nvGrpSpPr>
                <p:cNvPr id="31750" name="组合 222214"/>
                <p:cNvGrpSpPr/>
                <p:nvPr/>
              </p:nvGrpSpPr>
              <p:grpSpPr>
                <a:xfrm>
                  <a:off x="3011" y="1343"/>
                  <a:ext cx="1503" cy="1947"/>
                  <a:chOff x="3099" y="1373"/>
                  <a:chExt cx="1503" cy="1947"/>
                </a:xfrm>
              </p:grpSpPr>
              <p:grpSp>
                <p:nvGrpSpPr>
                  <p:cNvPr id="31751" name="组合 222215"/>
                  <p:cNvGrpSpPr/>
                  <p:nvPr/>
                </p:nvGrpSpPr>
                <p:grpSpPr>
                  <a:xfrm>
                    <a:off x="3099" y="1373"/>
                    <a:ext cx="1503" cy="1947"/>
                    <a:chOff x="3051" y="1664"/>
                    <a:chExt cx="1658" cy="2065"/>
                  </a:xfrm>
                </p:grpSpPr>
                <p:sp>
                  <p:nvSpPr>
                    <p:cNvPr id="31752" name="矩形 222216"/>
                    <p:cNvSpPr/>
                    <p:nvPr/>
                  </p:nvSpPr>
                  <p:spPr>
                    <a:xfrm>
                      <a:off x="3051" y="2945"/>
                      <a:ext cx="1033" cy="78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 anchor="t" anchorCtr="0"/>
                    <a:p>
                      <a:endParaRPr lang="zh-CN" altLang="en-US">
                        <a:latin typeface="MS PGothic" panose="020B0600070205080204" pitchFamily="34" charset="-128"/>
                      </a:endParaRPr>
                    </a:p>
                  </p:txBody>
                </p:sp>
                <p:sp>
                  <p:nvSpPr>
                    <p:cNvPr id="31753" name="直接连接符 222217"/>
                    <p:cNvSpPr/>
                    <p:nvPr/>
                  </p:nvSpPr>
                  <p:spPr>
                    <a:xfrm flipV="1">
                      <a:off x="3052" y="1664"/>
                      <a:ext cx="736" cy="1281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31754" name="直接连接符 222218"/>
                    <p:cNvSpPr/>
                    <p:nvPr/>
                  </p:nvSpPr>
                  <p:spPr>
                    <a:xfrm flipV="1">
                      <a:off x="4079" y="1664"/>
                      <a:ext cx="630" cy="1275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31755" name="直接连接符 222219"/>
                    <p:cNvSpPr/>
                    <p:nvPr/>
                  </p:nvSpPr>
                  <p:spPr>
                    <a:xfrm flipV="1">
                      <a:off x="4085" y="2341"/>
                      <a:ext cx="624" cy="1376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31756" name="直接连接符 222220"/>
                    <p:cNvSpPr/>
                    <p:nvPr/>
                  </p:nvSpPr>
                  <p:spPr>
                    <a:xfrm>
                      <a:off x="3783" y="1669"/>
                      <a:ext cx="926" cy="0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31757" name="直接连接符 222221"/>
                    <p:cNvSpPr/>
                    <p:nvPr/>
                  </p:nvSpPr>
                  <p:spPr>
                    <a:xfrm>
                      <a:off x="4709" y="1675"/>
                      <a:ext cx="0" cy="660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</p:grpSp>
              <p:sp>
                <p:nvSpPr>
                  <p:cNvPr id="31758" name="直接连接符 222222"/>
                  <p:cNvSpPr/>
                  <p:nvPr/>
                </p:nvSpPr>
                <p:spPr>
                  <a:xfrm>
                    <a:off x="3759" y="1378"/>
                    <a:ext cx="0" cy="213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759" name="直接连接符 222223"/>
                  <p:cNvSpPr/>
                  <p:nvPr/>
                </p:nvSpPr>
                <p:spPr>
                  <a:xfrm>
                    <a:off x="3640" y="1609"/>
                    <a:ext cx="0" cy="243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760" name="直接连接符 222224"/>
                  <p:cNvSpPr/>
                  <p:nvPr/>
                </p:nvSpPr>
                <p:spPr>
                  <a:xfrm flipH="1">
                    <a:off x="3504" y="1841"/>
                    <a:ext cx="1" cy="231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761" name="直接连接符 222225"/>
                  <p:cNvSpPr/>
                  <p:nvPr/>
                </p:nvSpPr>
                <p:spPr>
                  <a:xfrm>
                    <a:off x="3368" y="2102"/>
                    <a:ext cx="0" cy="213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762" name="直接连接符 222226"/>
                  <p:cNvSpPr/>
                  <p:nvPr/>
                </p:nvSpPr>
                <p:spPr>
                  <a:xfrm>
                    <a:off x="3254" y="2317"/>
                    <a:ext cx="0" cy="26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763" name="直接连接符 222227"/>
                  <p:cNvSpPr/>
                  <p:nvPr/>
                </p:nvSpPr>
                <p:spPr>
                  <a:xfrm>
                    <a:off x="3242" y="2322"/>
                    <a:ext cx="903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764" name="直接连接符 222228"/>
                  <p:cNvSpPr/>
                  <p:nvPr/>
                </p:nvSpPr>
                <p:spPr>
                  <a:xfrm>
                    <a:off x="3367" y="2090"/>
                    <a:ext cx="891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765" name="直接连接符 222229"/>
                  <p:cNvSpPr/>
                  <p:nvPr/>
                </p:nvSpPr>
                <p:spPr>
                  <a:xfrm>
                    <a:off x="3498" y="1853"/>
                    <a:ext cx="872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766" name="直接连接符 222230"/>
                  <p:cNvSpPr/>
                  <p:nvPr/>
                </p:nvSpPr>
                <p:spPr>
                  <a:xfrm>
                    <a:off x="3634" y="1603"/>
                    <a:ext cx="867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222232" name="文本框 222231"/>
                <p:cNvSpPr txBox="1"/>
                <p:nvPr/>
              </p:nvSpPr>
              <p:spPr>
                <a:xfrm>
                  <a:off x="3140" y="2728"/>
                  <a:ext cx="625" cy="5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101882" tIns="50941" rIns="101882" bIns="50941">
                  <a:spAutoFit/>
                </a:bodyPr>
                <a:p>
                  <a:pPr algn="ctr" defTabSz="1019175">
                    <a:spcBef>
                      <a:spcPct val="50000"/>
                    </a:spcBef>
                  </a:pPr>
                  <a:r>
                    <a:rPr lang="zh-CN" altLang="en-US" sz="1100" noProof="1" dirty="0">
                      <a:solidFill>
                        <a:schemeClr val="hlink"/>
                      </a:solidFill>
                      <a:effectLst>
                        <a:outerShdw blurRad="38100" dist="38100" dir="2700000">
                          <a:srgbClr val="C0C0C0"/>
                        </a:outerShdw>
                      </a:effectLst>
                      <a:latin typeface="MS PGothic" panose="020B0600070205080204" pitchFamily="34" charset="-128"/>
                      <a:ea typeface="宋体" panose="02010600030101010101" pitchFamily="2" charset="-122"/>
                      <a:cs typeface="+mn-cs"/>
                    </a:rPr>
                    <a:t>为什么？</a:t>
                  </a:r>
                  <a:endParaRPr lang="zh-CN" altLang="en-US" sz="1100" noProof="1" dirty="0">
                    <a:solidFill>
                      <a:schemeClr val="hlink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MS PGothic" panose="020B0600070205080204" pitchFamily="34" charset="-128"/>
                    <a:ea typeface="宋体" panose="02010600030101010101" pitchFamily="2" charset="-122"/>
                  </a:endParaRPr>
                </a:p>
                <a:p>
                  <a:pPr algn="ctr" defTabSz="1019175">
                    <a:spcBef>
                      <a:spcPct val="50000"/>
                    </a:spcBef>
                  </a:pPr>
                  <a:r>
                    <a:rPr lang="zh-CN" altLang="en-US" sz="1100" noProof="1" dirty="0">
                      <a:solidFill>
                        <a:schemeClr val="hlink"/>
                      </a:solidFill>
                      <a:effectLst>
                        <a:outerShdw blurRad="38100" dist="38100" dir="2700000">
                          <a:srgbClr val="C0C0C0"/>
                        </a:outerShdw>
                      </a:effectLst>
                      <a:latin typeface="MS PGothic" panose="020B0600070205080204" pitchFamily="34" charset="-128"/>
                      <a:ea typeface="宋体" panose="02010600030101010101" pitchFamily="2" charset="-122"/>
                      <a:cs typeface="+mn-cs"/>
                    </a:rPr>
                    <a:t>答案：</a:t>
                  </a:r>
                  <a:endParaRPr lang="zh-CN" altLang="en-US" sz="1100" noProof="1" dirty="0">
                    <a:solidFill>
                      <a:schemeClr val="hlink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MS PGothic" panose="020B0600070205080204" pitchFamily="34" charset="-128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2233" name="文本框 222232"/>
                <p:cNvSpPr txBox="1"/>
                <p:nvPr/>
              </p:nvSpPr>
              <p:spPr>
                <a:xfrm>
                  <a:off x="3273" y="2304"/>
                  <a:ext cx="622" cy="29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101882" tIns="50941" rIns="101882" bIns="50941">
                  <a:spAutoFit/>
                </a:bodyPr>
                <a:p>
                  <a:pPr algn="ctr" defTabSz="1019175">
                    <a:spcBef>
                      <a:spcPct val="50000"/>
                    </a:spcBef>
                  </a:pPr>
                  <a:r>
                    <a:rPr lang="zh-CN" altLang="en-US" sz="1100" noProof="1" dirty="0">
                      <a:solidFill>
                        <a:schemeClr val="hlink"/>
                      </a:solidFill>
                      <a:effectLst>
                        <a:outerShdw blurRad="38100" dist="38100" dir="2700000">
                          <a:srgbClr val="C0C0C0"/>
                        </a:outerShdw>
                      </a:effectLst>
                      <a:latin typeface="MS PGothic" panose="020B0600070205080204" pitchFamily="34" charset="-128"/>
                      <a:ea typeface="宋体" panose="02010600030101010101" pitchFamily="2" charset="-122"/>
                      <a:cs typeface="+mn-cs"/>
                    </a:rPr>
                    <a:t>为什么？</a:t>
                  </a:r>
                  <a:endParaRPr lang="zh-CN" altLang="en-US" sz="1100" noProof="1" dirty="0">
                    <a:solidFill>
                      <a:schemeClr val="hlink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MS PGothic" panose="020B0600070205080204" pitchFamily="34" charset="-128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2234" name="文本框 222233"/>
                <p:cNvSpPr txBox="1"/>
                <p:nvPr/>
              </p:nvSpPr>
              <p:spPr>
                <a:xfrm>
                  <a:off x="3385" y="2059"/>
                  <a:ext cx="625" cy="29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101882" tIns="50941" rIns="101882" bIns="50941">
                  <a:spAutoFit/>
                </a:bodyPr>
                <a:p>
                  <a:pPr algn="ctr" defTabSz="1019175">
                    <a:spcBef>
                      <a:spcPct val="50000"/>
                    </a:spcBef>
                  </a:pPr>
                  <a:r>
                    <a:rPr lang="zh-CN" altLang="en-US" sz="1100" noProof="1" dirty="0">
                      <a:solidFill>
                        <a:schemeClr val="hlink"/>
                      </a:solidFill>
                      <a:effectLst>
                        <a:outerShdw blurRad="38100" dist="38100" dir="2700000">
                          <a:srgbClr val="C0C0C0"/>
                        </a:outerShdw>
                      </a:effectLst>
                      <a:latin typeface="MS PGothic" panose="020B0600070205080204" pitchFamily="34" charset="-128"/>
                      <a:ea typeface="宋体" panose="02010600030101010101" pitchFamily="2" charset="-122"/>
                      <a:cs typeface="+mn-cs"/>
                    </a:rPr>
                    <a:t>为什么？</a:t>
                  </a:r>
                  <a:endParaRPr lang="zh-CN" altLang="en-US" sz="1100" noProof="1" dirty="0">
                    <a:solidFill>
                      <a:schemeClr val="hlink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MS PGothic" panose="020B0600070205080204" pitchFamily="34" charset="-128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2235" name="文本框 222234"/>
                <p:cNvSpPr txBox="1"/>
                <p:nvPr/>
              </p:nvSpPr>
              <p:spPr>
                <a:xfrm>
                  <a:off x="3505" y="1823"/>
                  <a:ext cx="624" cy="29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101882" tIns="50941" rIns="101882" bIns="50941">
                  <a:spAutoFit/>
                </a:bodyPr>
                <a:p>
                  <a:pPr algn="ctr" defTabSz="1019175">
                    <a:spcBef>
                      <a:spcPct val="50000"/>
                    </a:spcBef>
                  </a:pPr>
                  <a:r>
                    <a:rPr lang="zh-CN" altLang="en-US" sz="1100" noProof="1" dirty="0">
                      <a:solidFill>
                        <a:schemeClr val="hlink"/>
                      </a:solidFill>
                      <a:effectLst>
                        <a:outerShdw blurRad="38100" dist="38100" dir="2700000">
                          <a:srgbClr val="C0C0C0"/>
                        </a:outerShdw>
                      </a:effectLst>
                      <a:latin typeface="MS PGothic" panose="020B0600070205080204" pitchFamily="34" charset="-128"/>
                      <a:ea typeface="宋体" panose="02010600030101010101" pitchFamily="2" charset="-122"/>
                      <a:cs typeface="+mn-cs"/>
                    </a:rPr>
                    <a:t>为什么？</a:t>
                  </a:r>
                  <a:endParaRPr lang="zh-CN" altLang="en-US" sz="1100" noProof="1" dirty="0">
                    <a:solidFill>
                      <a:schemeClr val="hlink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MS PGothic" panose="020B0600070205080204" pitchFamily="34" charset="-128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2236" name="文本框 222235"/>
                <p:cNvSpPr txBox="1"/>
                <p:nvPr/>
              </p:nvSpPr>
              <p:spPr>
                <a:xfrm>
                  <a:off x="3589" y="1578"/>
                  <a:ext cx="622" cy="29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101882" tIns="50941" rIns="101882" bIns="50941">
                  <a:spAutoFit/>
                </a:bodyPr>
                <a:p>
                  <a:pPr algn="ctr" defTabSz="1019175">
                    <a:spcBef>
                      <a:spcPct val="50000"/>
                    </a:spcBef>
                  </a:pPr>
                  <a:r>
                    <a:rPr lang="zh-CN" altLang="en-US" sz="1100" noProof="1" dirty="0">
                      <a:solidFill>
                        <a:schemeClr val="hlink"/>
                      </a:solidFill>
                      <a:effectLst>
                        <a:outerShdw blurRad="38100" dist="38100" dir="2700000">
                          <a:srgbClr val="C0C0C0"/>
                        </a:outerShdw>
                      </a:effectLst>
                      <a:latin typeface="MS PGothic" panose="020B0600070205080204" pitchFamily="34" charset="-128"/>
                      <a:ea typeface="宋体" panose="02010600030101010101" pitchFamily="2" charset="-122"/>
                      <a:cs typeface="+mn-cs"/>
                    </a:rPr>
                    <a:t>为什么？</a:t>
                  </a:r>
                  <a:endParaRPr lang="zh-CN" altLang="en-US" sz="1100" noProof="1" dirty="0">
                    <a:solidFill>
                      <a:schemeClr val="hlink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MS PGothic" panose="020B0600070205080204" pitchFamily="34" charset="-128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2237" name="文本框 222236"/>
                <p:cNvSpPr txBox="1"/>
                <p:nvPr/>
              </p:nvSpPr>
              <p:spPr>
                <a:xfrm>
                  <a:off x="3706" y="1342"/>
                  <a:ext cx="624" cy="29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101882" tIns="50941" rIns="101882" bIns="50941">
                  <a:spAutoFit/>
                </a:bodyPr>
                <a:p>
                  <a:pPr algn="ctr" defTabSz="1019175">
                    <a:spcBef>
                      <a:spcPct val="50000"/>
                    </a:spcBef>
                  </a:pPr>
                  <a:r>
                    <a:rPr lang="zh-CN" altLang="en-US" sz="1100" noProof="1" dirty="0">
                      <a:solidFill>
                        <a:schemeClr val="hlink"/>
                      </a:solidFill>
                      <a:effectLst>
                        <a:outerShdw blurRad="38100" dist="38100" dir="2700000">
                          <a:srgbClr val="C0C0C0"/>
                        </a:outerShdw>
                      </a:effectLst>
                      <a:latin typeface="MS PGothic" panose="020B0600070205080204" pitchFamily="34" charset="-128"/>
                      <a:ea typeface="宋体" panose="02010600030101010101" pitchFamily="2" charset="-122"/>
                      <a:cs typeface="+mn-cs"/>
                    </a:rPr>
                    <a:t>根由：</a:t>
                  </a:r>
                  <a:endParaRPr lang="zh-CN" altLang="en-US" sz="1100" noProof="1" dirty="0">
                    <a:solidFill>
                      <a:schemeClr val="hlink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MS PGothic" panose="020B0600070205080204" pitchFamily="34" charset="-128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1773" name="组合 222237"/>
              <p:cNvGrpSpPr/>
              <p:nvPr/>
            </p:nvGrpSpPr>
            <p:grpSpPr>
              <a:xfrm>
                <a:off x="3752" y="2891"/>
                <a:ext cx="435" cy="43"/>
                <a:chOff x="1442" y="3551"/>
                <a:chExt cx="1106" cy="161"/>
              </a:xfrm>
            </p:grpSpPr>
            <p:sp>
              <p:nvSpPr>
                <p:cNvPr id="31774" name="直接连接符 222238"/>
                <p:cNvSpPr/>
                <p:nvPr/>
              </p:nvSpPr>
              <p:spPr>
                <a:xfrm flipV="1">
                  <a:off x="1526" y="3640"/>
                  <a:ext cx="1022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1775" name="等腰三角形 222239"/>
                <p:cNvSpPr/>
                <p:nvPr/>
              </p:nvSpPr>
              <p:spPr>
                <a:xfrm rot="-5400000">
                  <a:off x="1479" y="3511"/>
                  <a:ext cx="161" cy="238"/>
                </a:xfrm>
                <a:prstGeom prst="triangle">
                  <a:avLst>
                    <a:gd name="adj" fmla="val 50000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endParaRPr lang="zh-CN" altLang="en-US">
                    <a:latin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31776" name="组合 222240"/>
              <p:cNvGrpSpPr/>
              <p:nvPr/>
            </p:nvGrpSpPr>
            <p:grpSpPr>
              <a:xfrm>
                <a:off x="3937" y="2380"/>
                <a:ext cx="435" cy="43"/>
                <a:chOff x="1442" y="3551"/>
                <a:chExt cx="1106" cy="161"/>
              </a:xfrm>
            </p:grpSpPr>
            <p:sp>
              <p:nvSpPr>
                <p:cNvPr id="31777" name="直接连接符 222241"/>
                <p:cNvSpPr/>
                <p:nvPr/>
              </p:nvSpPr>
              <p:spPr>
                <a:xfrm flipV="1">
                  <a:off x="1526" y="3640"/>
                  <a:ext cx="1022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1778" name="等腰三角形 222242"/>
                <p:cNvSpPr/>
                <p:nvPr/>
              </p:nvSpPr>
              <p:spPr>
                <a:xfrm rot="-5400000">
                  <a:off x="1479" y="3511"/>
                  <a:ext cx="161" cy="238"/>
                </a:xfrm>
                <a:prstGeom prst="triangle">
                  <a:avLst>
                    <a:gd name="adj" fmla="val 50000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endParaRPr lang="zh-CN" altLang="en-US">
                    <a:latin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31779" name="组合 222243"/>
              <p:cNvGrpSpPr/>
              <p:nvPr/>
            </p:nvGrpSpPr>
            <p:grpSpPr>
              <a:xfrm rot="1609819">
                <a:off x="3978" y="2267"/>
                <a:ext cx="435" cy="43"/>
                <a:chOff x="1442" y="3551"/>
                <a:chExt cx="1106" cy="161"/>
              </a:xfrm>
            </p:grpSpPr>
            <p:sp>
              <p:nvSpPr>
                <p:cNvPr id="31780" name="直接连接符 222244"/>
                <p:cNvSpPr/>
                <p:nvPr/>
              </p:nvSpPr>
              <p:spPr>
                <a:xfrm flipV="1">
                  <a:off x="1526" y="3640"/>
                  <a:ext cx="1022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1781" name="等腰三角形 222245"/>
                <p:cNvSpPr/>
                <p:nvPr/>
              </p:nvSpPr>
              <p:spPr>
                <a:xfrm rot="-5400000">
                  <a:off x="1479" y="3511"/>
                  <a:ext cx="161" cy="238"/>
                </a:xfrm>
                <a:prstGeom prst="triangle">
                  <a:avLst>
                    <a:gd name="adj" fmla="val 50000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endParaRPr lang="zh-CN" altLang="en-US">
                    <a:latin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31782" name="组合 222246"/>
              <p:cNvGrpSpPr/>
              <p:nvPr/>
            </p:nvGrpSpPr>
            <p:grpSpPr>
              <a:xfrm>
                <a:off x="4139" y="1941"/>
                <a:ext cx="435" cy="43"/>
                <a:chOff x="1442" y="3551"/>
                <a:chExt cx="1106" cy="161"/>
              </a:xfrm>
            </p:grpSpPr>
            <p:sp>
              <p:nvSpPr>
                <p:cNvPr id="31783" name="直接连接符 222247"/>
                <p:cNvSpPr/>
                <p:nvPr/>
              </p:nvSpPr>
              <p:spPr>
                <a:xfrm flipV="1">
                  <a:off x="1526" y="3640"/>
                  <a:ext cx="1022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1784" name="等腰三角形 222248"/>
                <p:cNvSpPr/>
                <p:nvPr/>
              </p:nvSpPr>
              <p:spPr>
                <a:xfrm rot="-5400000">
                  <a:off x="1479" y="3511"/>
                  <a:ext cx="161" cy="238"/>
                </a:xfrm>
                <a:prstGeom prst="triangle">
                  <a:avLst>
                    <a:gd name="adj" fmla="val 50000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endParaRPr lang="zh-CN" altLang="en-US">
                    <a:latin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31785" name="组合 222249"/>
              <p:cNvGrpSpPr/>
              <p:nvPr/>
            </p:nvGrpSpPr>
            <p:grpSpPr>
              <a:xfrm rot="1407422">
                <a:off x="4162" y="1792"/>
                <a:ext cx="435" cy="43"/>
                <a:chOff x="1442" y="3551"/>
                <a:chExt cx="1106" cy="161"/>
              </a:xfrm>
            </p:grpSpPr>
            <p:sp>
              <p:nvSpPr>
                <p:cNvPr id="31786" name="直接连接符 222250"/>
                <p:cNvSpPr/>
                <p:nvPr/>
              </p:nvSpPr>
              <p:spPr>
                <a:xfrm flipV="1">
                  <a:off x="1526" y="3640"/>
                  <a:ext cx="1022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1787" name="等腰三角形 222251"/>
                <p:cNvSpPr/>
                <p:nvPr/>
              </p:nvSpPr>
              <p:spPr>
                <a:xfrm rot="-5400000">
                  <a:off x="1479" y="3511"/>
                  <a:ext cx="161" cy="238"/>
                </a:xfrm>
                <a:prstGeom prst="triangle">
                  <a:avLst>
                    <a:gd name="adj" fmla="val 50000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endParaRPr lang="zh-CN" altLang="en-US">
                    <a:latin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31788" name="组合 222252"/>
              <p:cNvGrpSpPr/>
              <p:nvPr/>
            </p:nvGrpSpPr>
            <p:grpSpPr>
              <a:xfrm>
                <a:off x="4335" y="1436"/>
                <a:ext cx="435" cy="43"/>
                <a:chOff x="1442" y="3551"/>
                <a:chExt cx="1106" cy="161"/>
              </a:xfrm>
            </p:grpSpPr>
            <p:sp>
              <p:nvSpPr>
                <p:cNvPr id="31789" name="直接连接符 222253"/>
                <p:cNvSpPr/>
                <p:nvPr/>
              </p:nvSpPr>
              <p:spPr>
                <a:xfrm flipV="1">
                  <a:off x="1526" y="3640"/>
                  <a:ext cx="1022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1790" name="等腰三角形 222254"/>
                <p:cNvSpPr/>
                <p:nvPr/>
              </p:nvSpPr>
              <p:spPr>
                <a:xfrm rot="-5400000">
                  <a:off x="1479" y="3511"/>
                  <a:ext cx="161" cy="238"/>
                </a:xfrm>
                <a:prstGeom prst="triangle">
                  <a:avLst>
                    <a:gd name="adj" fmla="val 50000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endParaRPr lang="zh-CN" altLang="en-US">
                    <a:latin typeface="MS PGothic" panose="020B0600070205080204" pitchFamily="34" charset="-128"/>
                  </a:endParaRPr>
                </a:p>
              </p:txBody>
            </p:sp>
          </p:grpSp>
        </p:grpSp>
        <p:sp>
          <p:nvSpPr>
            <p:cNvPr id="222256" name="文本框 222255"/>
            <p:cNvSpPr txBox="1"/>
            <p:nvPr/>
          </p:nvSpPr>
          <p:spPr>
            <a:xfrm>
              <a:off x="4120" y="3143"/>
              <a:ext cx="620" cy="2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1882" tIns="50941" rIns="101882" bIns="50941">
              <a:spAutoFit/>
            </a:bodyPr>
            <a:p>
              <a:pPr defTabSz="1019175">
                <a:spcBef>
                  <a:spcPct val="50000"/>
                </a:spcBef>
              </a:pPr>
              <a:r>
                <a:rPr lang="zh-CN" altLang="en-US" sz="1100" noProof="1" dirty="0">
                  <a:solidFill>
                    <a:schemeClr val="hlink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MS PGothic" panose="020B0600070205080204" pitchFamily="34" charset="-128"/>
                  <a:ea typeface="宋体" panose="02010600030101010101" pitchFamily="2" charset="-122"/>
                  <a:cs typeface="+mn-cs"/>
                </a:rPr>
                <a:t>看到的现象</a:t>
              </a:r>
              <a:endParaRPr lang="en-US" altLang="zh-CN" sz="1100" noProof="1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MS PGothic" panose="020B0600070205080204" pitchFamily="34" charset="-128"/>
                <a:ea typeface="宋体" panose="02010600030101010101" pitchFamily="2" charset="-122"/>
              </a:endParaRPr>
            </a:p>
          </p:txBody>
        </p:sp>
        <p:sp>
          <p:nvSpPr>
            <p:cNvPr id="222257" name="文本框 222256"/>
            <p:cNvSpPr txBox="1"/>
            <p:nvPr/>
          </p:nvSpPr>
          <p:spPr>
            <a:xfrm>
              <a:off x="4299" y="2630"/>
              <a:ext cx="618" cy="29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1882" tIns="50941" rIns="101882" bIns="50941">
              <a:spAutoFit/>
            </a:bodyPr>
            <a:p>
              <a:pPr defTabSz="1019175">
                <a:spcBef>
                  <a:spcPct val="50000"/>
                </a:spcBef>
              </a:pPr>
              <a:r>
                <a:rPr lang="zh-CN" altLang="en-US" sz="1100" noProof="1" dirty="0">
                  <a:solidFill>
                    <a:schemeClr val="hlink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MS PGothic" panose="020B0600070205080204" pitchFamily="34" charset="-128"/>
                  <a:ea typeface="宋体" panose="02010600030101010101" pitchFamily="2" charset="-122"/>
                  <a:cs typeface="+mn-cs"/>
                </a:rPr>
                <a:t>表面原因</a:t>
              </a:r>
              <a:endParaRPr lang="en-US" altLang="zh-CN" sz="1100" noProof="1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MS PGothic" panose="020B0600070205080204" pitchFamily="34" charset="-128"/>
                <a:ea typeface="宋体" panose="02010600030101010101" pitchFamily="2" charset="-122"/>
              </a:endParaRPr>
            </a:p>
          </p:txBody>
        </p:sp>
        <p:sp>
          <p:nvSpPr>
            <p:cNvPr id="222258" name="文本框 222257"/>
            <p:cNvSpPr txBox="1"/>
            <p:nvPr/>
          </p:nvSpPr>
          <p:spPr>
            <a:xfrm>
              <a:off x="4489" y="2167"/>
              <a:ext cx="1087" cy="2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1882" tIns="50941" rIns="101882" bIns="50941">
              <a:spAutoFit/>
            </a:bodyPr>
            <a:p>
              <a:pPr defTabSz="1019175">
                <a:spcBef>
                  <a:spcPct val="50000"/>
                </a:spcBef>
              </a:pPr>
              <a:r>
                <a:rPr lang="zh-CN" altLang="en-US" sz="1100" noProof="1" dirty="0">
                  <a:solidFill>
                    <a:schemeClr val="hlink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MS PGothic" panose="020B0600070205080204" pitchFamily="34" charset="-128"/>
                  <a:ea typeface="宋体" panose="02010600030101010101" pitchFamily="2" charset="-122"/>
                  <a:cs typeface="+mn-cs"/>
                </a:rPr>
                <a:t>十分接近真相的原因</a:t>
              </a:r>
              <a:endParaRPr lang="en-US" altLang="zh-CN" sz="1100" noProof="1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MS PGothic" panose="020B0600070205080204" pitchFamily="34" charset="-128"/>
                <a:ea typeface="宋体" panose="02010600030101010101" pitchFamily="2" charset="-122"/>
              </a:endParaRPr>
            </a:p>
          </p:txBody>
        </p:sp>
        <p:sp>
          <p:nvSpPr>
            <p:cNvPr id="222259" name="文本框 222258"/>
            <p:cNvSpPr txBox="1"/>
            <p:nvPr/>
          </p:nvSpPr>
          <p:spPr>
            <a:xfrm>
              <a:off x="4697" y="1701"/>
              <a:ext cx="617" cy="2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1882" tIns="50941" rIns="101882" bIns="50941">
              <a:spAutoFit/>
            </a:bodyPr>
            <a:p>
              <a:pPr defTabSz="1019175">
                <a:spcBef>
                  <a:spcPct val="50000"/>
                </a:spcBef>
              </a:pPr>
              <a:r>
                <a:rPr lang="zh-CN" altLang="en-US" sz="1100" noProof="1" dirty="0">
                  <a:solidFill>
                    <a:schemeClr val="hlink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MS PGothic" panose="020B0600070205080204" pitchFamily="34" charset="-128"/>
                  <a:ea typeface="宋体" panose="02010600030101010101" pitchFamily="2" charset="-122"/>
                  <a:cs typeface="+mn-cs"/>
                </a:rPr>
                <a:t>真正原因</a:t>
              </a:r>
              <a:endParaRPr lang="en-US" altLang="zh-CN" sz="1100" noProof="1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MS PGothic" panose="020B0600070205080204" pitchFamily="34" charset="-128"/>
                <a:ea typeface="宋体" panose="02010600030101010101" pitchFamily="2" charset="-122"/>
              </a:endParaRPr>
            </a:p>
          </p:txBody>
        </p:sp>
      </p:grpSp>
      <p:sp>
        <p:nvSpPr>
          <p:cNvPr id="222260" name="文本框 222259"/>
          <p:cNvSpPr txBox="1"/>
          <p:nvPr/>
        </p:nvSpPr>
        <p:spPr>
          <a:xfrm>
            <a:off x="5113338" y="949325"/>
            <a:ext cx="3519488" cy="45085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lIns="101882" tIns="50941" rIns="101882" bIns="50941">
            <a:spAutoFit/>
          </a:bodyPr>
          <a:p>
            <a:pPr defTabSz="1019175">
              <a:spcBef>
                <a:spcPct val="50000"/>
              </a:spcBef>
            </a:pPr>
            <a:r>
              <a:rPr lang="en-US" altLang="zh-CN" sz="2200" noProof="1"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5</a:t>
            </a:r>
            <a:r>
              <a:rPr lang="zh-CN" altLang="en-US" sz="2200" noProof="1" dirty="0"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个为什么分析法的运用</a:t>
            </a:r>
            <a:r>
              <a:rPr lang="ja-JP" altLang="en-US" sz="2200" noProof="1"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②</a:t>
            </a:r>
            <a:endParaRPr lang="en-US" altLang="zh-CN" sz="2200" noProof="1">
              <a:effectLst>
                <a:outerShdw blurRad="38100" dist="38100" dir="2700000">
                  <a:srgbClr val="00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1796" name="组合 222260"/>
          <p:cNvGrpSpPr/>
          <p:nvPr/>
        </p:nvGrpSpPr>
        <p:grpSpPr>
          <a:xfrm>
            <a:off x="168275" y="949325"/>
            <a:ext cx="4776788" cy="6477000"/>
            <a:chOff x="96" y="528"/>
            <a:chExt cx="2736" cy="3600"/>
          </a:xfrm>
        </p:grpSpPr>
        <p:sp>
          <p:nvSpPr>
            <p:cNvPr id="31797" name="流程图: 文档 222261"/>
            <p:cNvSpPr/>
            <p:nvPr/>
          </p:nvSpPr>
          <p:spPr>
            <a:xfrm>
              <a:off x="1872" y="1008"/>
              <a:ext cx="960" cy="912"/>
            </a:xfrm>
            <a:prstGeom prst="flowChartDocument">
              <a:avLst/>
            </a:prstGeom>
            <a:solidFill>
              <a:srgbClr val="800080"/>
            </a:solidFill>
            <a:ln w="38100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>
                <a:latin typeface="MS PGothic" panose="020B0600070205080204" pitchFamily="34" charset="-128"/>
              </a:endParaRPr>
            </a:p>
          </p:txBody>
        </p:sp>
        <p:sp>
          <p:nvSpPr>
            <p:cNvPr id="222263" name="文本框 222262"/>
            <p:cNvSpPr txBox="1"/>
            <p:nvPr/>
          </p:nvSpPr>
          <p:spPr>
            <a:xfrm>
              <a:off x="96" y="528"/>
              <a:ext cx="2208" cy="250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lIns="101882" tIns="50941" rIns="101882" bIns="50941">
              <a:spAutoFit/>
            </a:bodyPr>
            <a:p>
              <a:pPr defTabSz="1019175">
                <a:spcBef>
                  <a:spcPct val="50000"/>
                </a:spcBef>
              </a:pPr>
              <a:r>
                <a:rPr lang="en-US" altLang="zh-CN" sz="2200" noProof="1">
                  <a:effectLst>
                    <a:outerShdw blurRad="38100" dist="38100" dir="2700000">
                      <a:srgbClr val="00000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5</a:t>
              </a:r>
              <a:r>
                <a:rPr lang="zh-CN" altLang="en-US" sz="2200" noProof="1" dirty="0">
                  <a:effectLst>
                    <a:outerShdw blurRad="38100" dist="38100" dir="2700000">
                      <a:srgbClr val="00000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个为什么分析法的运用</a:t>
              </a:r>
              <a:r>
                <a:rPr lang="ja-JP" altLang="en-US" sz="2200" noProof="1">
                  <a:effectLst>
                    <a:outerShdw blurRad="38100" dist="38100" dir="2700000">
                      <a:srgbClr val="00000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①</a:t>
              </a:r>
              <a:endParaRPr lang="zh-CN" altLang="en-US" sz="2200" noProof="1" dirty="0"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pSp>
          <p:nvGrpSpPr>
            <p:cNvPr id="31799" name="组合 222263"/>
            <p:cNvGrpSpPr/>
            <p:nvPr/>
          </p:nvGrpSpPr>
          <p:grpSpPr>
            <a:xfrm>
              <a:off x="96" y="864"/>
              <a:ext cx="2592" cy="3264"/>
              <a:chOff x="210" y="481"/>
              <a:chExt cx="3037" cy="4741"/>
            </a:xfrm>
          </p:grpSpPr>
          <p:sp>
            <p:nvSpPr>
              <p:cNvPr id="222265" name="文本框 222264"/>
              <p:cNvSpPr txBox="1"/>
              <p:nvPr/>
            </p:nvSpPr>
            <p:spPr>
              <a:xfrm>
                <a:off x="2030" y="3382"/>
                <a:ext cx="475" cy="22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</a:ln>
              <a:effectLst>
                <a:prstShdw prst="shdw17" dist="17961" dir="2699999">
                  <a:srgbClr val="FFFF00">
                    <a:gamma/>
                    <a:shade val="60000"/>
                    <a:invGamma/>
                  </a:srgbClr>
                </a:prstShdw>
              </a:effectLst>
            </p:spPr>
            <p:txBody>
              <a:bodyPr lIns="101882" tIns="50941" rIns="101882" bIns="50941">
                <a:spAutoFit/>
              </a:bodyPr>
              <a:p>
                <a:pPr algn="ctr" defTabSz="1019175">
                  <a:spcBef>
                    <a:spcPct val="50000"/>
                  </a:spcBef>
                </a:pPr>
                <a:r>
                  <a:rPr lang="zh-CN" altLang="en-US" sz="1100" noProof="1" dirty="0">
                    <a:solidFill>
                      <a:srgbClr val="800000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原因</a:t>
                </a:r>
                <a:endParaRPr lang="en-US" altLang="zh-CN" sz="1100" noProof="1">
                  <a:solidFill>
                    <a:srgbClr val="800000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2266" name="文本框 222265"/>
              <p:cNvSpPr txBox="1"/>
              <p:nvPr/>
            </p:nvSpPr>
            <p:spPr>
              <a:xfrm>
                <a:off x="1762" y="2478"/>
                <a:ext cx="493" cy="22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</a:ln>
              <a:effectLst>
                <a:prstShdw prst="shdw17" dist="17961" dir="2699999">
                  <a:srgbClr val="FFFF00">
                    <a:gamma/>
                    <a:shade val="60000"/>
                    <a:invGamma/>
                  </a:srgbClr>
                </a:prstShdw>
              </a:effectLst>
            </p:spPr>
            <p:txBody>
              <a:bodyPr lIns="101882" tIns="50941" rIns="101882" bIns="50941">
                <a:spAutoFit/>
              </a:bodyPr>
              <a:p>
                <a:pPr algn="ctr" defTabSz="1019175">
                  <a:spcBef>
                    <a:spcPct val="50000"/>
                  </a:spcBef>
                </a:pPr>
                <a:r>
                  <a:rPr lang="zh-CN" altLang="en-US" sz="1100" noProof="1" dirty="0">
                    <a:solidFill>
                      <a:srgbClr val="800000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原因</a:t>
                </a:r>
                <a:endParaRPr lang="en-US" altLang="zh-CN" sz="1100" noProof="1">
                  <a:solidFill>
                    <a:srgbClr val="800000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2267" name="文本框 222266"/>
              <p:cNvSpPr txBox="1"/>
              <p:nvPr/>
            </p:nvSpPr>
            <p:spPr>
              <a:xfrm>
                <a:off x="1528" y="1594"/>
                <a:ext cx="591" cy="22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</a:ln>
              <a:effectLst>
                <a:prstShdw prst="shdw17" dist="17961" dir="2699999">
                  <a:srgbClr val="FFFF00">
                    <a:gamma/>
                    <a:shade val="60000"/>
                    <a:invGamma/>
                  </a:srgbClr>
                </a:prstShdw>
              </a:effectLst>
            </p:spPr>
            <p:txBody>
              <a:bodyPr lIns="101882" tIns="50941" rIns="101882" bIns="50941">
                <a:spAutoFit/>
              </a:bodyPr>
              <a:p>
                <a:pPr algn="ctr" defTabSz="1019175">
                  <a:spcBef>
                    <a:spcPct val="50000"/>
                  </a:spcBef>
                </a:pPr>
                <a:r>
                  <a:rPr lang="zh-CN" altLang="en-US" sz="1100" noProof="1" dirty="0">
                    <a:solidFill>
                      <a:srgbClr val="800000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直接原因</a:t>
                </a:r>
                <a:endParaRPr lang="en-US" altLang="zh-CN" sz="1100" noProof="1">
                  <a:solidFill>
                    <a:srgbClr val="800000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2268" name="文本框 222267"/>
              <p:cNvSpPr txBox="1"/>
              <p:nvPr/>
            </p:nvSpPr>
            <p:spPr>
              <a:xfrm>
                <a:off x="1378" y="677"/>
                <a:ext cx="591" cy="22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</a:ln>
              <a:effectLst>
                <a:prstShdw prst="shdw17" dist="17961" dir="2699999">
                  <a:srgbClr val="FFFF00">
                    <a:gamma/>
                    <a:shade val="60000"/>
                    <a:invGamma/>
                  </a:srgbClr>
                </a:prstShdw>
              </a:effectLst>
            </p:spPr>
            <p:txBody>
              <a:bodyPr lIns="101882" tIns="50941" rIns="101882" bIns="50941">
                <a:spAutoFit/>
              </a:bodyPr>
              <a:p>
                <a:pPr algn="ctr" defTabSz="1019175">
                  <a:spcBef>
                    <a:spcPct val="50000"/>
                  </a:spcBef>
                </a:pPr>
                <a:r>
                  <a:rPr lang="zh-CN" altLang="en-US" sz="1100" noProof="1" dirty="0">
                    <a:solidFill>
                      <a:srgbClr val="800000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异常现象</a:t>
                </a:r>
                <a:endParaRPr lang="en-US" altLang="zh-CN" sz="1100" noProof="1">
                  <a:solidFill>
                    <a:srgbClr val="800000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1804" name="等腰三角形 222268"/>
              <p:cNvSpPr/>
              <p:nvPr/>
            </p:nvSpPr>
            <p:spPr>
              <a:xfrm>
                <a:off x="210" y="481"/>
                <a:ext cx="855" cy="1320"/>
              </a:xfrm>
              <a:prstGeom prst="triangle">
                <a:avLst>
                  <a:gd name="adj" fmla="val 50000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MS PGothic" panose="020B0600070205080204" pitchFamily="34" charset="-128"/>
                </a:endParaRPr>
              </a:p>
            </p:txBody>
          </p:sp>
          <p:sp>
            <p:nvSpPr>
              <p:cNvPr id="31805" name="等腰三角形 222269"/>
              <p:cNvSpPr/>
              <p:nvPr/>
            </p:nvSpPr>
            <p:spPr>
              <a:xfrm>
                <a:off x="497" y="1365"/>
                <a:ext cx="855" cy="1320"/>
              </a:xfrm>
              <a:prstGeom prst="triangle">
                <a:avLst>
                  <a:gd name="adj" fmla="val 50000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MS PGothic" panose="020B0600070205080204" pitchFamily="34" charset="-128"/>
                </a:endParaRPr>
              </a:p>
            </p:txBody>
          </p:sp>
          <p:sp>
            <p:nvSpPr>
              <p:cNvPr id="31806" name="等腰三角形 222270"/>
              <p:cNvSpPr/>
              <p:nvPr/>
            </p:nvSpPr>
            <p:spPr>
              <a:xfrm>
                <a:off x="789" y="2265"/>
                <a:ext cx="855" cy="1320"/>
              </a:xfrm>
              <a:prstGeom prst="triangle">
                <a:avLst>
                  <a:gd name="adj" fmla="val 50000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MS PGothic" panose="020B0600070205080204" pitchFamily="34" charset="-128"/>
                </a:endParaRPr>
              </a:p>
            </p:txBody>
          </p:sp>
          <p:sp>
            <p:nvSpPr>
              <p:cNvPr id="31807" name="等腰三角形 222271"/>
              <p:cNvSpPr/>
              <p:nvPr/>
            </p:nvSpPr>
            <p:spPr>
              <a:xfrm>
                <a:off x="1003" y="3114"/>
                <a:ext cx="855" cy="1320"/>
              </a:xfrm>
              <a:prstGeom prst="triangle">
                <a:avLst>
                  <a:gd name="adj" fmla="val 50000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MS PGothic" panose="020B0600070205080204" pitchFamily="34" charset="-128"/>
                </a:endParaRPr>
              </a:p>
            </p:txBody>
          </p:sp>
          <p:sp>
            <p:nvSpPr>
              <p:cNvPr id="31808" name="等腰三角形 222272"/>
              <p:cNvSpPr/>
              <p:nvPr/>
            </p:nvSpPr>
            <p:spPr>
              <a:xfrm>
                <a:off x="1127" y="3901"/>
                <a:ext cx="855" cy="1321"/>
              </a:xfrm>
              <a:prstGeom prst="triangle">
                <a:avLst>
                  <a:gd name="adj" fmla="val 50000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MS PGothic" panose="020B0600070205080204" pitchFamily="34" charset="-128"/>
                </a:endParaRPr>
              </a:p>
            </p:txBody>
          </p:sp>
          <p:sp>
            <p:nvSpPr>
              <p:cNvPr id="222274" name="爆炸形 1 222273"/>
              <p:cNvSpPr/>
              <p:nvPr/>
            </p:nvSpPr>
            <p:spPr>
              <a:xfrm rot="-464962">
                <a:off x="245" y="567"/>
                <a:ext cx="838" cy="560"/>
              </a:xfrm>
              <a:prstGeom prst="irregularSeal1">
                <a:avLst/>
              </a:prstGeom>
              <a:solidFill>
                <a:srgbClr val="800000"/>
              </a:solidFill>
              <a:ln w="9525">
                <a:noFill/>
              </a:ln>
              <a:effectLst>
                <a:prstShdw prst="shdw17" dist="17961" dir="2699999">
                  <a:srgbClr val="800000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lIns="101882" tIns="50941" rIns="101882" bIns="50941" anchor="ctr" anchorCtr="0"/>
              <a:p>
                <a:pPr algn="ctr" defTabSz="1019175" fontAlgn="base"/>
                <a:r>
                  <a:rPr lang="zh-CN" altLang="en-US" sz="1100" strike="noStrike" noProof="1" dirty="0">
                    <a:solidFill>
                      <a:srgbClr val="FFFF00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异常发生</a:t>
                </a:r>
                <a:endParaRPr lang="en-US" altLang="zh-CN" sz="1100" strike="noStrike" noProof="1">
                  <a:solidFill>
                    <a:srgbClr val="FFFF00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1810" name="矩形 222274"/>
              <p:cNvSpPr/>
              <p:nvPr/>
            </p:nvSpPr>
            <p:spPr>
              <a:xfrm>
                <a:off x="321" y="1501"/>
                <a:ext cx="107" cy="257"/>
              </a:xfrm>
              <a:prstGeom prst="rect">
                <a:avLst/>
              </a:prstGeom>
              <a:solidFill>
                <a:srgbClr val="008080">
                  <a:alpha val="89999"/>
                </a:srgbClr>
              </a:solidFill>
              <a:ln w="9525">
                <a:noFill/>
              </a:ln>
              <a:effectLst>
                <a:prstShdw prst="shdw17" dist="17961" dir="13499999">
                  <a:srgbClr val="004D4D"/>
                </a:prstShdw>
              </a:effectLst>
            </p:spPr>
            <p:txBody>
              <a:bodyPr anchor="t" anchorCtr="0"/>
              <a:p>
                <a:endParaRPr lang="zh-CN" altLang="en-US">
                  <a:latin typeface="MS PGothic" panose="020B0600070205080204" pitchFamily="34" charset="-128"/>
                </a:endParaRPr>
              </a:p>
            </p:txBody>
          </p:sp>
          <p:sp>
            <p:nvSpPr>
              <p:cNvPr id="31811" name="矩形 222275"/>
              <p:cNvSpPr/>
              <p:nvPr/>
            </p:nvSpPr>
            <p:spPr>
              <a:xfrm>
                <a:off x="506" y="1509"/>
                <a:ext cx="107" cy="258"/>
              </a:xfrm>
              <a:prstGeom prst="rect">
                <a:avLst/>
              </a:prstGeom>
              <a:solidFill>
                <a:srgbClr val="008080">
                  <a:alpha val="89999"/>
                </a:srgbClr>
              </a:solidFill>
              <a:ln w="9525">
                <a:noFill/>
              </a:ln>
              <a:effectLst>
                <a:prstShdw prst="shdw17" dist="17961" dir="13499999">
                  <a:srgbClr val="004D4D"/>
                </a:prstShdw>
              </a:effectLst>
            </p:spPr>
            <p:txBody>
              <a:bodyPr anchor="t" anchorCtr="0"/>
              <a:p>
                <a:endParaRPr lang="zh-CN" altLang="en-US">
                  <a:latin typeface="MS PGothic" panose="020B0600070205080204" pitchFamily="34" charset="-128"/>
                </a:endParaRPr>
              </a:p>
            </p:txBody>
          </p:sp>
          <p:sp>
            <p:nvSpPr>
              <p:cNvPr id="31812" name="矩形 222276"/>
              <p:cNvSpPr/>
              <p:nvPr/>
            </p:nvSpPr>
            <p:spPr>
              <a:xfrm>
                <a:off x="691" y="1509"/>
                <a:ext cx="107" cy="258"/>
              </a:xfrm>
              <a:prstGeom prst="rect">
                <a:avLst/>
              </a:prstGeom>
              <a:solidFill>
                <a:srgbClr val="008080">
                  <a:alpha val="89999"/>
                </a:srgbClr>
              </a:solidFill>
              <a:ln w="9525">
                <a:noFill/>
              </a:ln>
              <a:effectLst>
                <a:prstShdw prst="shdw17" dist="17961" dir="13499999">
                  <a:srgbClr val="004D4D"/>
                </a:prstShdw>
              </a:effectLst>
            </p:spPr>
            <p:txBody>
              <a:bodyPr anchor="t" anchorCtr="0"/>
              <a:p>
                <a:endParaRPr lang="zh-CN" altLang="en-US">
                  <a:latin typeface="MS PGothic" panose="020B0600070205080204" pitchFamily="34" charset="-128"/>
                </a:endParaRPr>
              </a:p>
            </p:txBody>
          </p:sp>
          <p:sp>
            <p:nvSpPr>
              <p:cNvPr id="31813" name="矩形 222277"/>
              <p:cNvSpPr/>
              <p:nvPr/>
            </p:nvSpPr>
            <p:spPr>
              <a:xfrm>
                <a:off x="872" y="1509"/>
                <a:ext cx="107" cy="258"/>
              </a:xfrm>
              <a:prstGeom prst="rect">
                <a:avLst/>
              </a:prstGeom>
              <a:solidFill>
                <a:srgbClr val="800000"/>
              </a:solidFill>
              <a:ln w="9525">
                <a:noFill/>
              </a:ln>
              <a:effectLst>
                <a:prstShdw prst="shdw17" dist="17961" dir="13499999">
                  <a:srgbClr val="4D0000"/>
                </a:prstShdw>
              </a:effectLst>
            </p:spPr>
            <p:txBody>
              <a:bodyPr anchor="t" anchorCtr="0"/>
              <a:p>
                <a:endParaRPr lang="zh-CN" altLang="en-US">
                  <a:latin typeface="MS PGothic" panose="020B0600070205080204" pitchFamily="34" charset="-128"/>
                </a:endParaRPr>
              </a:p>
            </p:txBody>
          </p:sp>
          <p:sp>
            <p:nvSpPr>
              <p:cNvPr id="31814" name="直接连接符 222278"/>
              <p:cNvSpPr/>
              <p:nvPr/>
            </p:nvSpPr>
            <p:spPr>
              <a:xfrm>
                <a:off x="641" y="1115"/>
                <a:ext cx="0" cy="24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815" name="直接连接符 222279"/>
              <p:cNvSpPr/>
              <p:nvPr/>
            </p:nvSpPr>
            <p:spPr>
              <a:xfrm flipH="1">
                <a:off x="366" y="1346"/>
                <a:ext cx="271" cy="14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816" name="直接连接符 222280"/>
              <p:cNvSpPr/>
              <p:nvPr/>
            </p:nvSpPr>
            <p:spPr>
              <a:xfrm flipH="1">
                <a:off x="559" y="1346"/>
                <a:ext cx="74" cy="163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817" name="直接连接符 222281"/>
              <p:cNvSpPr/>
              <p:nvPr/>
            </p:nvSpPr>
            <p:spPr>
              <a:xfrm>
                <a:off x="637" y="1355"/>
                <a:ext cx="111" cy="14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818" name="直接连接符 222282"/>
              <p:cNvSpPr/>
              <p:nvPr/>
            </p:nvSpPr>
            <p:spPr>
              <a:xfrm>
                <a:off x="637" y="1346"/>
                <a:ext cx="288" cy="163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819" name="直接连接符 222283"/>
              <p:cNvSpPr/>
              <p:nvPr/>
            </p:nvSpPr>
            <p:spPr>
              <a:xfrm flipH="1">
                <a:off x="919" y="1758"/>
                <a:ext cx="5" cy="45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820" name="矩形 222284"/>
              <p:cNvSpPr/>
              <p:nvPr/>
            </p:nvSpPr>
            <p:spPr>
              <a:xfrm>
                <a:off x="612" y="2395"/>
                <a:ext cx="107" cy="257"/>
              </a:xfrm>
              <a:prstGeom prst="rect">
                <a:avLst/>
              </a:prstGeom>
              <a:solidFill>
                <a:srgbClr val="008080">
                  <a:alpha val="89999"/>
                </a:srgbClr>
              </a:solidFill>
              <a:ln w="9525">
                <a:noFill/>
              </a:ln>
              <a:effectLst>
                <a:prstShdw prst="shdw17" dist="17961" dir="13499999">
                  <a:srgbClr val="004D4D"/>
                </a:prstShdw>
              </a:effectLst>
            </p:spPr>
            <p:txBody>
              <a:bodyPr anchor="t" anchorCtr="0"/>
              <a:p>
                <a:endParaRPr lang="zh-CN" altLang="en-US">
                  <a:latin typeface="MS PGothic" panose="020B0600070205080204" pitchFamily="34" charset="-128"/>
                </a:endParaRPr>
              </a:p>
            </p:txBody>
          </p:sp>
          <p:sp>
            <p:nvSpPr>
              <p:cNvPr id="31821" name="矩形 222285"/>
              <p:cNvSpPr/>
              <p:nvPr/>
            </p:nvSpPr>
            <p:spPr>
              <a:xfrm>
                <a:off x="793" y="2393"/>
                <a:ext cx="108" cy="258"/>
              </a:xfrm>
              <a:prstGeom prst="rect">
                <a:avLst/>
              </a:prstGeom>
              <a:solidFill>
                <a:srgbClr val="008080">
                  <a:alpha val="89999"/>
                </a:srgbClr>
              </a:solidFill>
              <a:ln w="9525">
                <a:noFill/>
              </a:ln>
              <a:effectLst>
                <a:prstShdw prst="shdw17" dist="17961" dir="13499999">
                  <a:srgbClr val="004D4D"/>
                </a:prstShdw>
              </a:effectLst>
            </p:spPr>
            <p:txBody>
              <a:bodyPr anchor="t" anchorCtr="0"/>
              <a:p>
                <a:endParaRPr lang="zh-CN" altLang="en-US">
                  <a:latin typeface="MS PGothic" panose="020B0600070205080204" pitchFamily="34" charset="-128"/>
                </a:endParaRPr>
              </a:p>
            </p:txBody>
          </p:sp>
          <p:sp>
            <p:nvSpPr>
              <p:cNvPr id="31822" name="矩形 222286"/>
              <p:cNvSpPr/>
              <p:nvPr/>
            </p:nvSpPr>
            <p:spPr>
              <a:xfrm>
                <a:off x="965" y="2393"/>
                <a:ext cx="107" cy="258"/>
              </a:xfrm>
              <a:prstGeom prst="rect">
                <a:avLst/>
              </a:prstGeom>
              <a:solidFill>
                <a:srgbClr val="008080">
                  <a:alpha val="89999"/>
                </a:srgbClr>
              </a:solidFill>
              <a:ln w="9525">
                <a:noFill/>
              </a:ln>
              <a:effectLst>
                <a:prstShdw prst="shdw17" dist="17961" dir="13499999">
                  <a:srgbClr val="004D4D"/>
                </a:prstShdw>
              </a:effectLst>
            </p:spPr>
            <p:txBody>
              <a:bodyPr anchor="t" anchorCtr="0"/>
              <a:p>
                <a:endParaRPr lang="zh-CN" altLang="en-US">
                  <a:latin typeface="MS PGothic" panose="020B0600070205080204" pitchFamily="34" charset="-128"/>
                </a:endParaRPr>
              </a:p>
            </p:txBody>
          </p:sp>
          <p:sp>
            <p:nvSpPr>
              <p:cNvPr id="31823" name="矩形 222287"/>
              <p:cNvSpPr/>
              <p:nvPr/>
            </p:nvSpPr>
            <p:spPr>
              <a:xfrm>
                <a:off x="1158" y="2393"/>
                <a:ext cx="108" cy="258"/>
              </a:xfrm>
              <a:prstGeom prst="rect">
                <a:avLst/>
              </a:prstGeom>
              <a:solidFill>
                <a:srgbClr val="800000"/>
              </a:solidFill>
              <a:ln w="9525">
                <a:noFill/>
              </a:ln>
              <a:effectLst>
                <a:prstShdw prst="shdw17" dist="17961" dir="13499999">
                  <a:srgbClr val="4D0000"/>
                </a:prstShdw>
              </a:effectLst>
            </p:spPr>
            <p:txBody>
              <a:bodyPr anchor="t" anchorCtr="0"/>
              <a:p>
                <a:endParaRPr lang="zh-CN" altLang="en-US">
                  <a:latin typeface="MS PGothic" panose="020B0600070205080204" pitchFamily="34" charset="-128"/>
                </a:endParaRPr>
              </a:p>
            </p:txBody>
          </p:sp>
          <p:sp>
            <p:nvSpPr>
              <p:cNvPr id="31824" name="直接连接符 222288"/>
              <p:cNvSpPr/>
              <p:nvPr/>
            </p:nvSpPr>
            <p:spPr>
              <a:xfrm flipH="1">
                <a:off x="658" y="2213"/>
                <a:ext cx="254" cy="17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825" name="直接连接符 222289"/>
              <p:cNvSpPr/>
              <p:nvPr/>
            </p:nvSpPr>
            <p:spPr>
              <a:xfrm flipH="1">
                <a:off x="838" y="2213"/>
                <a:ext cx="79" cy="18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826" name="直接连接符 222290"/>
              <p:cNvSpPr/>
              <p:nvPr/>
            </p:nvSpPr>
            <p:spPr>
              <a:xfrm>
                <a:off x="917" y="2222"/>
                <a:ext cx="103" cy="171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827" name="直接连接符 222291"/>
              <p:cNvSpPr/>
              <p:nvPr/>
            </p:nvSpPr>
            <p:spPr>
              <a:xfrm>
                <a:off x="917" y="2213"/>
                <a:ext cx="308" cy="17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828" name="矩形 222292"/>
              <p:cNvSpPr/>
              <p:nvPr/>
            </p:nvSpPr>
            <p:spPr>
              <a:xfrm>
                <a:off x="937" y="3288"/>
                <a:ext cx="107" cy="257"/>
              </a:xfrm>
              <a:prstGeom prst="rect">
                <a:avLst/>
              </a:prstGeom>
              <a:solidFill>
                <a:srgbClr val="008080">
                  <a:alpha val="89999"/>
                </a:srgbClr>
              </a:solidFill>
              <a:ln w="9525">
                <a:noFill/>
              </a:ln>
              <a:effectLst>
                <a:prstShdw prst="shdw17" dist="17961" dir="13499999">
                  <a:srgbClr val="004D4D"/>
                </a:prstShdw>
              </a:effectLst>
            </p:spPr>
            <p:txBody>
              <a:bodyPr anchor="t" anchorCtr="0"/>
              <a:p>
                <a:endParaRPr lang="zh-CN" altLang="en-US">
                  <a:latin typeface="MS PGothic" panose="020B0600070205080204" pitchFamily="34" charset="-128"/>
                </a:endParaRPr>
              </a:p>
            </p:txBody>
          </p:sp>
          <p:sp>
            <p:nvSpPr>
              <p:cNvPr id="31829" name="矩形 222293"/>
              <p:cNvSpPr/>
              <p:nvPr/>
            </p:nvSpPr>
            <p:spPr>
              <a:xfrm>
                <a:off x="1167" y="3288"/>
                <a:ext cx="107" cy="257"/>
              </a:xfrm>
              <a:prstGeom prst="rect">
                <a:avLst/>
              </a:prstGeom>
              <a:solidFill>
                <a:srgbClr val="008080">
                  <a:alpha val="89999"/>
                </a:srgbClr>
              </a:solidFill>
              <a:ln w="9525">
                <a:noFill/>
              </a:ln>
              <a:effectLst>
                <a:prstShdw prst="shdw17" dist="17961" dir="13499999">
                  <a:srgbClr val="004D4D"/>
                </a:prstShdw>
              </a:effectLst>
            </p:spPr>
            <p:txBody>
              <a:bodyPr anchor="t" anchorCtr="0"/>
              <a:p>
                <a:endParaRPr lang="zh-CN" altLang="en-US">
                  <a:latin typeface="MS PGothic" panose="020B0600070205080204" pitchFamily="34" charset="-128"/>
                </a:endParaRPr>
              </a:p>
            </p:txBody>
          </p:sp>
          <p:sp>
            <p:nvSpPr>
              <p:cNvPr id="31830" name="矩形 222294"/>
              <p:cNvSpPr/>
              <p:nvPr/>
            </p:nvSpPr>
            <p:spPr>
              <a:xfrm>
                <a:off x="1371" y="3288"/>
                <a:ext cx="108" cy="257"/>
              </a:xfrm>
              <a:prstGeom prst="rect">
                <a:avLst/>
              </a:prstGeom>
              <a:solidFill>
                <a:srgbClr val="800000"/>
              </a:solidFill>
              <a:ln w="9525">
                <a:noFill/>
              </a:ln>
              <a:effectLst>
                <a:prstShdw prst="shdw17" dist="17961" dir="13499999">
                  <a:srgbClr val="4D0000"/>
                </a:prstShdw>
              </a:effectLst>
            </p:spPr>
            <p:txBody>
              <a:bodyPr anchor="t" anchorCtr="0"/>
              <a:p>
                <a:endParaRPr lang="zh-CN" altLang="en-US">
                  <a:latin typeface="MS PGothic" panose="020B0600070205080204" pitchFamily="34" charset="-128"/>
                </a:endParaRPr>
              </a:p>
            </p:txBody>
          </p:sp>
          <p:sp>
            <p:nvSpPr>
              <p:cNvPr id="31831" name="直接连接符 222295"/>
              <p:cNvSpPr/>
              <p:nvPr/>
            </p:nvSpPr>
            <p:spPr>
              <a:xfrm>
                <a:off x="1205" y="2642"/>
                <a:ext cx="0" cy="63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832" name="直接连接符 222296"/>
              <p:cNvSpPr/>
              <p:nvPr/>
            </p:nvSpPr>
            <p:spPr>
              <a:xfrm>
                <a:off x="987" y="3088"/>
                <a:ext cx="43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833" name="直接连接符 222297"/>
              <p:cNvSpPr/>
              <p:nvPr/>
            </p:nvSpPr>
            <p:spPr>
              <a:xfrm flipH="1">
                <a:off x="987" y="3088"/>
                <a:ext cx="0" cy="195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834" name="直接连接符 222298"/>
              <p:cNvSpPr/>
              <p:nvPr/>
            </p:nvSpPr>
            <p:spPr>
              <a:xfrm flipH="1">
                <a:off x="1423" y="3088"/>
                <a:ext cx="0" cy="195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835" name="矩形 222299"/>
              <p:cNvSpPr/>
              <p:nvPr/>
            </p:nvSpPr>
            <p:spPr>
              <a:xfrm>
                <a:off x="1233" y="4102"/>
                <a:ext cx="107" cy="257"/>
              </a:xfrm>
              <a:prstGeom prst="rect">
                <a:avLst/>
              </a:prstGeom>
              <a:solidFill>
                <a:srgbClr val="008080">
                  <a:alpha val="89999"/>
                </a:srgbClr>
              </a:solidFill>
              <a:ln w="9525">
                <a:noFill/>
              </a:ln>
              <a:effectLst>
                <a:prstShdw prst="shdw17" dist="17961" dir="13499999">
                  <a:srgbClr val="004D4D"/>
                </a:prstShdw>
              </a:effectLst>
            </p:spPr>
            <p:txBody>
              <a:bodyPr anchor="t" anchorCtr="0"/>
              <a:p>
                <a:endParaRPr lang="zh-CN" altLang="en-US">
                  <a:latin typeface="MS PGothic" panose="020B0600070205080204" pitchFamily="34" charset="-128"/>
                </a:endParaRPr>
              </a:p>
            </p:txBody>
          </p:sp>
          <p:sp>
            <p:nvSpPr>
              <p:cNvPr id="31836" name="矩形 222300"/>
              <p:cNvSpPr/>
              <p:nvPr/>
            </p:nvSpPr>
            <p:spPr>
              <a:xfrm>
                <a:off x="1509" y="4109"/>
                <a:ext cx="107" cy="258"/>
              </a:xfrm>
              <a:prstGeom prst="rect">
                <a:avLst/>
              </a:prstGeom>
              <a:solidFill>
                <a:srgbClr val="800000"/>
              </a:solidFill>
              <a:ln w="9525">
                <a:noFill/>
              </a:ln>
              <a:effectLst>
                <a:prstShdw prst="shdw17" dist="17961" dir="13499999">
                  <a:srgbClr val="4D0000"/>
                </a:prstShdw>
              </a:effectLst>
            </p:spPr>
            <p:txBody>
              <a:bodyPr anchor="t" anchorCtr="0"/>
              <a:p>
                <a:endParaRPr lang="zh-CN" altLang="en-US">
                  <a:latin typeface="MS PGothic" panose="020B0600070205080204" pitchFamily="34" charset="-128"/>
                </a:endParaRPr>
              </a:p>
            </p:txBody>
          </p:sp>
          <p:sp>
            <p:nvSpPr>
              <p:cNvPr id="31837" name="直接连接符 222301"/>
              <p:cNvSpPr/>
              <p:nvPr/>
            </p:nvSpPr>
            <p:spPr>
              <a:xfrm>
                <a:off x="1423" y="3550"/>
                <a:ext cx="0" cy="291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838" name="直接连接符 222302"/>
              <p:cNvSpPr/>
              <p:nvPr/>
            </p:nvSpPr>
            <p:spPr>
              <a:xfrm>
                <a:off x="1283" y="3834"/>
                <a:ext cx="267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839" name="直接连接符 222303"/>
              <p:cNvSpPr/>
              <p:nvPr/>
            </p:nvSpPr>
            <p:spPr>
              <a:xfrm>
                <a:off x="1550" y="3834"/>
                <a:ext cx="0" cy="27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840" name="直接连接符 222304"/>
              <p:cNvSpPr/>
              <p:nvPr/>
            </p:nvSpPr>
            <p:spPr>
              <a:xfrm>
                <a:off x="1279" y="3825"/>
                <a:ext cx="0" cy="27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841" name="直接连接符 222305"/>
              <p:cNvSpPr/>
              <p:nvPr/>
            </p:nvSpPr>
            <p:spPr>
              <a:xfrm>
                <a:off x="1558" y="4358"/>
                <a:ext cx="0" cy="36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842" name="矩形 222306"/>
              <p:cNvSpPr/>
              <p:nvPr/>
            </p:nvSpPr>
            <p:spPr>
              <a:xfrm>
                <a:off x="1314" y="4702"/>
                <a:ext cx="483" cy="481"/>
              </a:xfrm>
              <a:prstGeom prst="rect">
                <a:avLst/>
              </a:prstGeom>
              <a:solidFill>
                <a:srgbClr val="800000"/>
              </a:solidFill>
              <a:ln w="9525">
                <a:noFill/>
              </a:ln>
              <a:effectLst>
                <a:prstShdw prst="shdw17" dist="17961" dir="13499999">
                  <a:srgbClr val="4D0000"/>
                </a:prstShdw>
              </a:effectLst>
            </p:spPr>
            <p:txBody>
              <a:bodyPr wrap="none" lIns="101882" tIns="50941" rIns="101882" bIns="50941" anchor="ctr" anchorCtr="0"/>
              <a:p>
                <a:pPr algn="ctr" defTabSz="1019175"/>
                <a:r>
                  <a:rPr lang="zh-CN" altLang="en-US" sz="1100" dirty="0">
                    <a:solidFill>
                      <a:srgbClr val="FFFF00"/>
                    </a:solidFill>
                    <a:latin typeface="宋体" panose="02010600030101010101" pitchFamily="2" charset="-122"/>
                  </a:rPr>
                  <a:t>真正</a:t>
                </a:r>
                <a:endParaRPr lang="zh-CN" altLang="en-US" sz="1100" dirty="0">
                  <a:solidFill>
                    <a:srgbClr val="FFFF00"/>
                  </a:solidFill>
                  <a:latin typeface="宋体" panose="02010600030101010101" pitchFamily="2" charset="-122"/>
                </a:endParaRPr>
              </a:p>
              <a:p>
                <a:pPr algn="ctr" defTabSz="1019175"/>
                <a:r>
                  <a:rPr lang="zh-CN" altLang="en-US" sz="1100" dirty="0">
                    <a:solidFill>
                      <a:srgbClr val="FFFF00"/>
                    </a:solidFill>
                    <a:latin typeface="宋体" panose="02010600030101010101" pitchFamily="2" charset="-122"/>
                  </a:rPr>
                  <a:t>原因</a:t>
                </a:r>
                <a:endParaRPr lang="zh-CN" altLang="en-US" sz="1100" dirty="0">
                  <a:solidFill>
                    <a:srgbClr val="FFFF00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31843" name="矩形 222307"/>
              <p:cNvSpPr/>
              <p:nvPr/>
            </p:nvSpPr>
            <p:spPr>
              <a:xfrm>
                <a:off x="869" y="1644"/>
                <a:ext cx="100" cy="9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/>
              </a:bodyPr>
              <a:p>
                <a:pPr algn="ctr"/>
                <a:r>
                  <a:rPr lang="zh-CN" altLang="en-US" sz="3600" b="1">
                    <a:ln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FFFF00"/>
                    </a:solidFill>
                    <a:latin typeface="新宋体" panose="02010609030101010101" charset="-122"/>
                    <a:ea typeface="新宋体" panose="02010609030101010101" charset="-122"/>
                  </a:rPr>
                  <a:t>W</a:t>
                </a:r>
                <a:endParaRPr lang="zh-CN" altLang="en-US" sz="3600" b="1">
                  <a:ln w="9525" cap="flat" cmpd="sng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00"/>
                  </a:solidFill>
                  <a:latin typeface="新宋体" panose="02010609030101010101" charset="-122"/>
                  <a:ea typeface="新宋体" panose="02010609030101010101" charset="-122"/>
                </a:endParaRPr>
              </a:p>
            </p:txBody>
          </p:sp>
          <p:sp>
            <p:nvSpPr>
              <p:cNvPr id="31844" name="矩形 222308"/>
              <p:cNvSpPr/>
              <p:nvPr/>
            </p:nvSpPr>
            <p:spPr>
              <a:xfrm>
                <a:off x="1161" y="2529"/>
                <a:ext cx="100" cy="9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/>
              </a:bodyPr>
              <a:p>
                <a:pPr algn="ctr"/>
                <a:r>
                  <a:rPr lang="zh-CN" altLang="en-US" sz="3600" b="1">
                    <a:ln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FFFF00"/>
                    </a:solidFill>
                    <a:latin typeface="新宋体" panose="02010609030101010101" charset="-122"/>
                    <a:ea typeface="新宋体" panose="02010609030101010101" charset="-122"/>
                  </a:rPr>
                  <a:t>W</a:t>
                </a:r>
                <a:endParaRPr lang="zh-CN" altLang="en-US" sz="3600" b="1">
                  <a:ln w="9525" cap="flat" cmpd="sng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00"/>
                  </a:solidFill>
                  <a:latin typeface="新宋体" panose="02010609030101010101" charset="-122"/>
                  <a:ea typeface="新宋体" panose="02010609030101010101" charset="-122"/>
                </a:endParaRPr>
              </a:p>
            </p:txBody>
          </p:sp>
          <p:sp>
            <p:nvSpPr>
              <p:cNvPr id="31845" name="矩形 222309"/>
              <p:cNvSpPr/>
              <p:nvPr/>
            </p:nvSpPr>
            <p:spPr>
              <a:xfrm>
                <a:off x="1378" y="3431"/>
                <a:ext cx="100" cy="9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/>
              </a:bodyPr>
              <a:p>
                <a:pPr algn="ctr"/>
                <a:r>
                  <a:rPr lang="zh-CN" altLang="en-US" sz="3600" b="1">
                    <a:ln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FFFF00"/>
                    </a:solidFill>
                    <a:latin typeface="新宋体" panose="02010609030101010101" charset="-122"/>
                    <a:ea typeface="新宋体" panose="02010609030101010101" charset="-122"/>
                  </a:rPr>
                  <a:t>W</a:t>
                </a:r>
                <a:endParaRPr lang="zh-CN" altLang="en-US" sz="3600" b="1">
                  <a:ln w="9525" cap="flat" cmpd="sng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00"/>
                  </a:solidFill>
                  <a:latin typeface="新宋体" panose="02010609030101010101" charset="-122"/>
                  <a:ea typeface="新宋体" panose="02010609030101010101" charset="-122"/>
                </a:endParaRPr>
              </a:p>
            </p:txBody>
          </p:sp>
          <p:sp>
            <p:nvSpPr>
              <p:cNvPr id="31846" name="矩形 222310"/>
              <p:cNvSpPr/>
              <p:nvPr/>
            </p:nvSpPr>
            <p:spPr>
              <a:xfrm>
                <a:off x="1520" y="4257"/>
                <a:ext cx="100" cy="9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/>
              </a:bodyPr>
              <a:p>
                <a:pPr algn="ctr"/>
                <a:r>
                  <a:rPr lang="zh-CN" altLang="en-US" sz="3600" b="1">
                    <a:ln w="9525" cap="flat" cmpd="sng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FFFF00"/>
                    </a:solidFill>
                    <a:latin typeface="新宋体" panose="02010609030101010101" charset="-122"/>
                    <a:ea typeface="新宋体" panose="02010609030101010101" charset="-122"/>
                  </a:rPr>
                  <a:t>W</a:t>
                </a:r>
                <a:endParaRPr lang="zh-CN" altLang="en-US" sz="3600" b="1">
                  <a:ln w="9525" cap="flat" cmpd="sng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00"/>
                  </a:solidFill>
                  <a:latin typeface="新宋体" panose="02010609030101010101" charset="-122"/>
                  <a:ea typeface="新宋体" panose="02010609030101010101" charset="-122"/>
                </a:endParaRPr>
              </a:p>
            </p:txBody>
          </p:sp>
          <p:sp>
            <p:nvSpPr>
              <p:cNvPr id="31847" name="直接连接符 222311"/>
              <p:cNvSpPr/>
              <p:nvPr/>
            </p:nvSpPr>
            <p:spPr>
              <a:xfrm>
                <a:off x="986" y="1653"/>
                <a:ext cx="584" cy="1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848" name="直接连接符 222312"/>
              <p:cNvSpPr/>
              <p:nvPr/>
            </p:nvSpPr>
            <p:spPr>
              <a:xfrm>
                <a:off x="1003" y="768"/>
                <a:ext cx="400" cy="0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849" name="直接连接符 222313"/>
              <p:cNvSpPr/>
              <p:nvPr/>
            </p:nvSpPr>
            <p:spPr>
              <a:xfrm>
                <a:off x="1278" y="2537"/>
                <a:ext cx="534" cy="0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850" name="直接连接符 222314"/>
              <p:cNvSpPr/>
              <p:nvPr/>
            </p:nvSpPr>
            <p:spPr>
              <a:xfrm>
                <a:off x="1486" y="3455"/>
                <a:ext cx="609" cy="0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851" name="直接连接符 222315"/>
              <p:cNvSpPr/>
              <p:nvPr/>
            </p:nvSpPr>
            <p:spPr>
              <a:xfrm>
                <a:off x="1620" y="4273"/>
                <a:ext cx="734" cy="0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852" name="直接连接符 222316"/>
              <p:cNvSpPr/>
              <p:nvPr/>
            </p:nvSpPr>
            <p:spPr>
              <a:xfrm>
                <a:off x="1803" y="4983"/>
                <a:ext cx="785" cy="0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853" name="直接连接符 222317"/>
              <p:cNvSpPr/>
              <p:nvPr/>
            </p:nvSpPr>
            <p:spPr>
              <a:xfrm>
                <a:off x="1553" y="1654"/>
                <a:ext cx="0" cy="885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854" name="直接连接符 222318"/>
              <p:cNvSpPr/>
              <p:nvPr/>
            </p:nvSpPr>
            <p:spPr>
              <a:xfrm>
                <a:off x="1395" y="760"/>
                <a:ext cx="0" cy="885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855" name="直接连接符 222319"/>
              <p:cNvSpPr/>
              <p:nvPr/>
            </p:nvSpPr>
            <p:spPr>
              <a:xfrm>
                <a:off x="1803" y="2539"/>
                <a:ext cx="0" cy="910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856" name="直接连接符 222320"/>
              <p:cNvSpPr/>
              <p:nvPr/>
            </p:nvSpPr>
            <p:spPr>
              <a:xfrm flipH="1">
                <a:off x="2087" y="3457"/>
                <a:ext cx="0" cy="801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857" name="直接连接符 222321"/>
              <p:cNvSpPr/>
              <p:nvPr/>
            </p:nvSpPr>
            <p:spPr>
              <a:xfrm flipH="1">
                <a:off x="2346" y="4275"/>
                <a:ext cx="0" cy="701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2323" name="文本框 222322"/>
              <p:cNvSpPr txBox="1"/>
              <p:nvPr/>
            </p:nvSpPr>
            <p:spPr>
              <a:xfrm>
                <a:off x="919" y="878"/>
                <a:ext cx="535" cy="2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101882" tIns="50941" rIns="101882" bIns="50941">
                <a:spAutoFit/>
              </a:bodyPr>
              <a:p>
                <a:pPr algn="ctr" defTabSz="1019175">
                  <a:spcBef>
                    <a:spcPct val="50000"/>
                  </a:spcBef>
                </a:pPr>
                <a:r>
                  <a:rPr lang="zh-CN" altLang="en-US" sz="1100" noProof="1" dirty="0">
                    <a:solidFill>
                      <a:schemeClr val="tx1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为什么？</a:t>
                </a:r>
                <a:endParaRPr lang="zh-CN" altLang="en-US" sz="1100" noProof="1" dirty="0">
                  <a:solidFill>
                    <a:schemeClr val="tx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2324" name="文本框 222323"/>
              <p:cNvSpPr txBox="1"/>
              <p:nvPr/>
            </p:nvSpPr>
            <p:spPr>
              <a:xfrm>
                <a:off x="1085" y="1695"/>
                <a:ext cx="535" cy="2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101882" tIns="50941" rIns="101882" bIns="50941">
                <a:spAutoFit/>
              </a:bodyPr>
              <a:p>
                <a:pPr algn="ctr" defTabSz="1019175">
                  <a:spcBef>
                    <a:spcPct val="50000"/>
                  </a:spcBef>
                </a:pPr>
                <a:r>
                  <a:rPr lang="zh-CN" altLang="en-US" sz="1100" noProof="1" dirty="0">
                    <a:solidFill>
                      <a:schemeClr val="tx1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为什么？</a:t>
                </a:r>
                <a:endParaRPr lang="zh-CN" altLang="en-US" sz="1100" noProof="1" dirty="0">
                  <a:solidFill>
                    <a:schemeClr val="tx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2325" name="文本框 222324"/>
              <p:cNvSpPr txBox="1"/>
              <p:nvPr/>
            </p:nvSpPr>
            <p:spPr>
              <a:xfrm>
                <a:off x="1335" y="2573"/>
                <a:ext cx="533" cy="2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101882" tIns="50941" rIns="101882" bIns="50941">
                <a:spAutoFit/>
              </a:bodyPr>
              <a:p>
                <a:pPr algn="ctr" defTabSz="1019175">
                  <a:spcBef>
                    <a:spcPct val="50000"/>
                  </a:spcBef>
                </a:pPr>
                <a:r>
                  <a:rPr lang="zh-CN" altLang="en-US" sz="1100" noProof="1" dirty="0">
                    <a:solidFill>
                      <a:schemeClr val="tx1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为什么？</a:t>
                </a:r>
                <a:endParaRPr lang="zh-CN" altLang="en-US" sz="1100" noProof="1" dirty="0">
                  <a:solidFill>
                    <a:schemeClr val="tx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2326" name="文本框 222325"/>
              <p:cNvSpPr txBox="1"/>
              <p:nvPr/>
            </p:nvSpPr>
            <p:spPr>
              <a:xfrm>
                <a:off x="1610" y="3498"/>
                <a:ext cx="533" cy="2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101882" tIns="50941" rIns="101882" bIns="50941">
                <a:spAutoFit/>
              </a:bodyPr>
              <a:p>
                <a:pPr algn="ctr" defTabSz="1019175">
                  <a:spcBef>
                    <a:spcPct val="50000"/>
                  </a:spcBef>
                </a:pPr>
                <a:r>
                  <a:rPr lang="zh-CN" altLang="en-US" sz="1100" noProof="1" dirty="0">
                    <a:solidFill>
                      <a:schemeClr val="tx1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为什么？</a:t>
                </a:r>
                <a:endParaRPr lang="zh-CN" altLang="en-US" sz="1100" noProof="1" dirty="0">
                  <a:solidFill>
                    <a:schemeClr val="tx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2327" name="文本框 222326"/>
              <p:cNvSpPr txBox="1"/>
              <p:nvPr/>
            </p:nvSpPr>
            <p:spPr>
              <a:xfrm>
                <a:off x="1886" y="4300"/>
                <a:ext cx="534" cy="2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101882" tIns="50941" rIns="101882" bIns="50941">
                <a:spAutoFit/>
              </a:bodyPr>
              <a:p>
                <a:pPr algn="ctr" defTabSz="1019175">
                  <a:spcBef>
                    <a:spcPct val="50000"/>
                  </a:spcBef>
                </a:pPr>
                <a:r>
                  <a:rPr lang="zh-CN" altLang="en-US" sz="1100" noProof="1" dirty="0">
                    <a:solidFill>
                      <a:schemeClr val="tx1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为什么？</a:t>
                </a:r>
                <a:endParaRPr lang="zh-CN" altLang="en-US" sz="1100" noProof="1" dirty="0">
                  <a:solidFill>
                    <a:schemeClr val="tx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2328" name="文本框 222327"/>
              <p:cNvSpPr txBox="1"/>
              <p:nvPr/>
            </p:nvSpPr>
            <p:spPr>
              <a:xfrm>
                <a:off x="2589" y="4898"/>
                <a:ext cx="658" cy="22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</a:ln>
              <a:effectLst>
                <a:prstShdw prst="shdw17" dist="17961" dir="2699999">
                  <a:srgbClr val="FFFF00">
                    <a:gamma/>
                    <a:shade val="60000"/>
                    <a:invGamma/>
                  </a:srgbClr>
                </a:prstShdw>
              </a:effectLst>
            </p:spPr>
            <p:txBody>
              <a:bodyPr lIns="101882" tIns="50941" rIns="101882" bIns="50941">
                <a:spAutoFit/>
              </a:bodyPr>
              <a:p>
                <a:pPr algn="ctr" defTabSz="1019175">
                  <a:spcBef>
                    <a:spcPct val="50000"/>
                  </a:spcBef>
                </a:pPr>
                <a:r>
                  <a:rPr lang="zh-CN" altLang="en-US" sz="1100" noProof="1" dirty="0">
                    <a:solidFill>
                      <a:srgbClr val="800000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根本原因</a:t>
                </a:r>
                <a:endParaRPr lang="en-US" altLang="zh-CN" sz="1100" noProof="1">
                  <a:solidFill>
                    <a:srgbClr val="800000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2329" name="文本框 222328"/>
              <p:cNvSpPr txBox="1"/>
              <p:nvPr/>
            </p:nvSpPr>
            <p:spPr>
              <a:xfrm>
                <a:off x="1385" y="1138"/>
                <a:ext cx="1002" cy="2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101882" tIns="50941" rIns="101882" bIns="50941">
                <a:spAutoFit/>
              </a:bodyPr>
              <a:p>
                <a:pPr defTabSz="1019175">
                  <a:spcBef>
                    <a:spcPct val="50000"/>
                  </a:spcBef>
                </a:pPr>
                <a:r>
                  <a:rPr lang="zh-CN" altLang="en-US" sz="1100" noProof="1" dirty="0">
                    <a:solidFill>
                      <a:schemeClr val="tx1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（原因</a:t>
                </a:r>
                <a:r>
                  <a:rPr lang="en-US" altLang="zh-CN" sz="1100" noProof="1">
                    <a:solidFill>
                      <a:schemeClr val="tx1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/</a:t>
                </a:r>
                <a:r>
                  <a:rPr lang="zh-CN" altLang="en-US" sz="1100" noProof="1" dirty="0">
                    <a:solidFill>
                      <a:schemeClr val="tx1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效果关系）</a:t>
                </a:r>
                <a:endParaRPr lang="en-US" altLang="zh-CN" sz="1100" noProof="1">
                  <a:solidFill>
                    <a:schemeClr val="tx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2330" name="文本框 222329"/>
              <p:cNvSpPr txBox="1"/>
              <p:nvPr/>
            </p:nvSpPr>
            <p:spPr>
              <a:xfrm>
                <a:off x="1512" y="2082"/>
                <a:ext cx="1000" cy="2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101882" tIns="50941" rIns="101882" bIns="50941">
                <a:spAutoFit/>
              </a:bodyPr>
              <a:p>
                <a:pPr defTabSz="1019175">
                  <a:spcBef>
                    <a:spcPct val="50000"/>
                  </a:spcBef>
                </a:pPr>
                <a:r>
                  <a:rPr lang="zh-CN" altLang="en-US" sz="1100" noProof="1" dirty="0">
                    <a:solidFill>
                      <a:schemeClr val="tx1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（原因</a:t>
                </a:r>
                <a:r>
                  <a:rPr lang="en-US" altLang="zh-CN" sz="1100" noProof="1">
                    <a:solidFill>
                      <a:schemeClr val="tx1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/</a:t>
                </a:r>
                <a:r>
                  <a:rPr lang="zh-CN" altLang="en-US" sz="1100" noProof="1" dirty="0">
                    <a:solidFill>
                      <a:schemeClr val="tx1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效果关系）</a:t>
                </a:r>
                <a:endParaRPr lang="en-US" altLang="zh-CN" sz="1100" noProof="1">
                  <a:solidFill>
                    <a:schemeClr val="tx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2331" name="文本框 222330"/>
              <p:cNvSpPr txBox="1"/>
              <p:nvPr/>
            </p:nvSpPr>
            <p:spPr>
              <a:xfrm>
                <a:off x="1761" y="2947"/>
                <a:ext cx="1000" cy="2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101882" tIns="50941" rIns="101882" bIns="50941">
                <a:spAutoFit/>
              </a:bodyPr>
              <a:p>
                <a:pPr defTabSz="1019175">
                  <a:spcBef>
                    <a:spcPct val="50000"/>
                  </a:spcBef>
                </a:pPr>
                <a:r>
                  <a:rPr lang="zh-CN" altLang="en-US" sz="1100" noProof="1" dirty="0">
                    <a:solidFill>
                      <a:schemeClr val="tx1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（原因</a:t>
                </a:r>
                <a:r>
                  <a:rPr lang="en-US" altLang="zh-CN" sz="1100" noProof="1">
                    <a:solidFill>
                      <a:schemeClr val="tx1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/</a:t>
                </a:r>
                <a:r>
                  <a:rPr lang="zh-CN" altLang="en-US" sz="1100" noProof="1" dirty="0">
                    <a:solidFill>
                      <a:schemeClr val="tx1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效果关系）</a:t>
                </a:r>
                <a:endParaRPr lang="en-US" altLang="zh-CN" sz="1100" noProof="1">
                  <a:solidFill>
                    <a:schemeClr val="tx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2332" name="文本框 222331"/>
              <p:cNvSpPr txBox="1"/>
              <p:nvPr/>
            </p:nvSpPr>
            <p:spPr>
              <a:xfrm>
                <a:off x="2035" y="3860"/>
                <a:ext cx="1001" cy="2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101882" tIns="50941" rIns="101882" bIns="50941">
                <a:spAutoFit/>
              </a:bodyPr>
              <a:p>
                <a:pPr defTabSz="1019175">
                  <a:spcBef>
                    <a:spcPct val="50000"/>
                  </a:spcBef>
                </a:pPr>
                <a:r>
                  <a:rPr lang="zh-CN" altLang="en-US" sz="1100" noProof="1" dirty="0">
                    <a:solidFill>
                      <a:schemeClr val="tx1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（原因</a:t>
                </a:r>
                <a:r>
                  <a:rPr lang="en-US" altLang="zh-CN" sz="1100" noProof="1">
                    <a:solidFill>
                      <a:schemeClr val="tx1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/</a:t>
                </a:r>
                <a:r>
                  <a:rPr lang="zh-CN" altLang="en-US" sz="1100" noProof="1" dirty="0">
                    <a:solidFill>
                      <a:schemeClr val="tx1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效果关系）</a:t>
                </a:r>
                <a:endParaRPr lang="en-US" altLang="zh-CN" sz="1100" noProof="1">
                  <a:solidFill>
                    <a:schemeClr val="tx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2333" name="文本框 222332"/>
            <p:cNvSpPr txBox="1"/>
            <p:nvPr/>
          </p:nvSpPr>
          <p:spPr>
            <a:xfrm>
              <a:off x="1920" y="1008"/>
              <a:ext cx="816" cy="74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1882" tIns="50941" rIns="101882" bIns="50941">
              <a:spAutoFit/>
            </a:bodyPr>
            <a:p>
              <a:pPr defTabSz="1019175">
                <a:spcBef>
                  <a:spcPct val="50000"/>
                </a:spcBef>
              </a:pPr>
              <a:r>
                <a:rPr lang="zh-CN" altLang="en-US" sz="1300" noProof="1" dirty="0">
                  <a:effectLst>
                    <a:outerShdw blurRad="38100" dist="38100" dir="2700000">
                      <a:srgbClr val="C0C0C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真正的解决问题必须找出问题的根本原因，而不是问题本身，根本原因总是隐藏在问题的背后。</a:t>
              </a:r>
              <a:endParaRPr lang="en-US" altLang="zh-CN" sz="1300" noProof="1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1869" name="矩形 222333"/>
            <p:cNvSpPr/>
            <p:nvPr/>
          </p:nvSpPr>
          <p:spPr>
            <a:xfrm>
              <a:off x="864" y="1344"/>
              <a:ext cx="96" cy="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①</a:t>
              </a:r>
              <a:endParaRPr lang="zh-CN" altLang="en-US" sz="3600"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1870" name="矩形 222334"/>
            <p:cNvSpPr/>
            <p:nvPr/>
          </p:nvSpPr>
          <p:spPr>
            <a:xfrm>
              <a:off x="1248" y="2544"/>
              <a:ext cx="96" cy="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③</a:t>
              </a:r>
              <a:endParaRPr lang="zh-CN" altLang="en-US" sz="3600"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1871" name="矩形 222335"/>
            <p:cNvSpPr/>
            <p:nvPr/>
          </p:nvSpPr>
          <p:spPr>
            <a:xfrm>
              <a:off x="1008" y="1920"/>
              <a:ext cx="96" cy="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②</a:t>
              </a:r>
              <a:endParaRPr lang="zh-CN" altLang="en-US" sz="3600"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1872" name="矩形 222336"/>
            <p:cNvSpPr/>
            <p:nvPr/>
          </p:nvSpPr>
          <p:spPr>
            <a:xfrm>
              <a:off x="1728" y="3744"/>
              <a:ext cx="96" cy="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⑤</a:t>
              </a:r>
              <a:endParaRPr lang="zh-CN" altLang="en-US" sz="3600"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1873" name="矩形 222337"/>
            <p:cNvSpPr/>
            <p:nvPr/>
          </p:nvSpPr>
          <p:spPr>
            <a:xfrm>
              <a:off x="1488" y="3168"/>
              <a:ext cx="96" cy="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④</a:t>
              </a:r>
              <a:endParaRPr lang="zh-CN" altLang="en-US" sz="3600"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22339" name="AutoShape 39"/>
          <p:cNvSpPr/>
          <p:nvPr/>
        </p:nvSpPr>
        <p:spPr>
          <a:xfrm>
            <a:off x="5113338" y="5527675"/>
            <a:ext cx="4694237" cy="172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33"/>
              </a:gs>
              <a:gs pos="100000">
                <a:srgbClr val="B0DC2C"/>
              </a:gs>
            </a:gsLst>
            <a:lin ang="2700000" scaled="1"/>
            <a:tileRect/>
          </a:gradFill>
          <a:ln w="38100">
            <a:noFill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  <p:txBody>
          <a:bodyPr lIns="101882" tIns="50941" rIns="101882" bIns="50941" anchor="ctr" anchorCtr="0"/>
          <a:p>
            <a:pPr defTabSz="1019175" eaLnBrk="0" hangingPunct="0"/>
            <a:r>
              <a:rPr lang="zh-CN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真因必须靠更深入地挖掘，询问问题何以发生。先问第一个“问什么”，获得答案后，再问为何会发生，依此类推，问</a:t>
            </a:r>
            <a:r>
              <a:rPr lang="en-US" altLang="zh-CN" sz="200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次“为什么”</a:t>
            </a:r>
            <a:endParaRPr lang="en-US" altLang="zh-CN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2340" name="AutoShape 39"/>
          <p:cNvSpPr/>
          <p:nvPr/>
        </p:nvSpPr>
        <p:spPr>
          <a:xfrm>
            <a:off x="5197475" y="1727200"/>
            <a:ext cx="4610100" cy="1036638"/>
          </a:xfrm>
          <a:prstGeom prst="roundRect">
            <a:avLst>
              <a:gd name="adj" fmla="val 50000"/>
            </a:avLst>
          </a:prstGeom>
          <a:solidFill>
            <a:srgbClr val="99CCFF"/>
          </a:solidFill>
          <a:ln w="38100">
            <a:noFill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  <p:txBody>
          <a:bodyPr lIns="101882" tIns="50941" rIns="101882" bIns="50941" anchor="ctr" anchorCtr="0"/>
          <a:p>
            <a:pPr defTabSz="1019175" eaLnBrk="0" hangingPunct="0"/>
            <a:r>
              <a:rPr lang="zh-CN" altLang="en-US" sz="2000" dirty="0">
                <a:latin typeface="Times New Roman" panose="02020603050405020304" pitchFamily="18" charset="0"/>
              </a:rPr>
              <a:t>   问题发生在哪？</a:t>
            </a:r>
            <a:endParaRPr lang="zh-CN" altLang="en-US" sz="2000" dirty="0">
              <a:latin typeface="Times New Roman" panose="02020603050405020304" pitchFamily="18" charset="0"/>
            </a:endParaRPr>
          </a:p>
          <a:p>
            <a:pPr defTabSz="1019175" eaLnBrk="0" hangingPunct="0"/>
            <a:r>
              <a:rPr lang="zh-CN" altLang="en-US" sz="2000" dirty="0">
                <a:latin typeface="Arial" panose="020B0604020202020204" pitchFamily="34" charset="0"/>
              </a:rPr>
              <a:t>   其造成问题的根本原因为什么呢？</a:t>
            </a:r>
            <a:endParaRPr lang="en-US" altLang="zh-CN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2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339" grpId="0" animBg="1"/>
      <p:bldP spid="2223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4258" name="矩形 224257"/>
          <p:cNvSpPr/>
          <p:nvPr/>
        </p:nvSpPr>
        <p:spPr>
          <a:xfrm>
            <a:off x="2970213" y="0"/>
            <a:ext cx="4038600" cy="622300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wrap="none" lIns="101882" tIns="50941" rIns="101882" bIns="50941" anchor="ctr" anchorCtr="0"/>
          <a:p>
            <a:pPr marL="382905" indent="-382905" defTabSz="1019175">
              <a:lnSpc>
                <a:spcPct val="90000"/>
              </a:lnSpc>
              <a:spcBef>
                <a:spcPct val="95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</a:pPr>
            <a:r>
              <a:rPr lang="en-US" altLang="zh-TW" sz="310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rPr>
              <a:t>5Why</a:t>
            </a:r>
            <a:r>
              <a:rPr lang="zh-TW" altLang="en-US" sz="310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rPr>
              <a:t>分析的基本步驟</a:t>
            </a:r>
            <a:endParaRPr lang="zh-TW" altLang="en-US" sz="3100">
              <a:solidFill>
                <a:schemeClr val="tx1"/>
              </a:solidFill>
              <a:latin typeface="Century" panose="02040604050505020304" pitchFamily="18" charset="0"/>
              <a:ea typeface="DFKai-SB" panose="03000509000000000000" pitchFamily="65" charset="-120"/>
            </a:endParaRPr>
          </a:p>
        </p:txBody>
      </p:sp>
      <p:sp>
        <p:nvSpPr>
          <p:cNvPr id="224259" name="圆角矩形 224258"/>
          <p:cNvSpPr/>
          <p:nvPr/>
        </p:nvSpPr>
        <p:spPr>
          <a:xfrm>
            <a:off x="395288" y="865188"/>
            <a:ext cx="1662112" cy="7858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9933"/>
              </a:gs>
            </a:gsLst>
            <a:lin ang="5400000" scaled="1"/>
            <a:tileRect/>
          </a:gra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101882" tIns="50941" rIns="101882" bIns="50941" anchor="ctr" anchorCtr="0"/>
          <a:p>
            <a:pPr algn="ctr" defTabSz="1019175" fontAlgn="ctr"/>
            <a:r>
              <a:rPr lang="zh-TW" altLang="en-US" sz="2700" b="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rPr>
              <a:t>把握現狀</a:t>
            </a:r>
            <a:endParaRPr lang="zh-TW" altLang="en-US" sz="2700" b="0" dirty="0">
              <a:solidFill>
                <a:schemeClr val="tx1"/>
              </a:solidFill>
              <a:latin typeface="Century" panose="02040604050505020304" pitchFamily="18" charset="0"/>
              <a:ea typeface="DFKai-SB" panose="03000509000000000000" pitchFamily="65" charset="-120"/>
            </a:endParaRPr>
          </a:p>
          <a:p>
            <a:pPr algn="ctr" defTabSz="1019175" fontAlgn="ctr"/>
            <a:r>
              <a:rPr lang="en-US" altLang="zh-TW" sz="2700" b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rPr>
              <a:t>(5W2H)</a:t>
            </a:r>
            <a:endParaRPr lang="en-US" altLang="zh-TW" sz="2700" b="0">
              <a:solidFill>
                <a:schemeClr val="tx1"/>
              </a:solidFill>
              <a:latin typeface="Century" panose="02040604050505020304" pitchFamily="18" charset="0"/>
              <a:ea typeface="DFKai-SB" panose="03000509000000000000" pitchFamily="65" charset="-120"/>
            </a:endParaRPr>
          </a:p>
        </p:txBody>
      </p:sp>
      <p:grpSp>
        <p:nvGrpSpPr>
          <p:cNvPr id="224260" name="组合 224259"/>
          <p:cNvGrpSpPr/>
          <p:nvPr/>
        </p:nvGrpSpPr>
        <p:grpSpPr>
          <a:xfrm>
            <a:off x="2057400" y="865188"/>
            <a:ext cx="2376488" cy="784225"/>
            <a:chOff x="1178" y="481"/>
            <a:chExt cx="1361" cy="436"/>
          </a:xfrm>
        </p:grpSpPr>
        <p:sp>
          <p:nvSpPr>
            <p:cNvPr id="32772" name="圆角矩形 224260"/>
            <p:cNvSpPr/>
            <p:nvPr/>
          </p:nvSpPr>
          <p:spPr>
            <a:xfrm>
              <a:off x="1587" y="481"/>
              <a:ext cx="952" cy="4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9933"/>
                </a:gs>
              </a:gsLst>
              <a:lin ang="5400000" scaled="1"/>
              <a:tileRect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algn="ctr" defTabSz="1019175" fontAlgn="ctr"/>
              <a:r>
                <a:rPr lang="zh-TW" altLang="en-US" sz="2700" b="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原因調查</a:t>
              </a:r>
              <a:endParaRPr lang="zh-TW" altLang="en-US" sz="2700" b="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32773" name="直接连接符 224261"/>
            <p:cNvSpPr/>
            <p:nvPr/>
          </p:nvSpPr>
          <p:spPr>
            <a:xfrm>
              <a:off x="1178" y="736"/>
              <a:ext cx="363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224263" name="组合 224262"/>
          <p:cNvGrpSpPr/>
          <p:nvPr/>
        </p:nvGrpSpPr>
        <p:grpSpPr>
          <a:xfrm>
            <a:off x="4433888" y="865188"/>
            <a:ext cx="2455862" cy="784225"/>
            <a:chOff x="2539" y="481"/>
            <a:chExt cx="1406" cy="436"/>
          </a:xfrm>
        </p:grpSpPr>
        <p:sp>
          <p:nvSpPr>
            <p:cNvPr id="32775" name="圆角矩形 224263"/>
            <p:cNvSpPr/>
            <p:nvPr/>
          </p:nvSpPr>
          <p:spPr>
            <a:xfrm>
              <a:off x="2993" y="481"/>
              <a:ext cx="952" cy="4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9933"/>
                </a:gs>
              </a:gsLst>
              <a:lin ang="5400000" scaled="1"/>
              <a:tileRect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algn="ctr" defTabSz="1019175" fontAlgn="ctr"/>
              <a:r>
                <a:rPr lang="zh-TW" altLang="en-US" sz="2700" b="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改善對策</a:t>
              </a:r>
              <a:endParaRPr lang="zh-TW" altLang="en-US" sz="2700" b="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32776" name="直接连接符 224264"/>
            <p:cNvSpPr/>
            <p:nvPr/>
          </p:nvSpPr>
          <p:spPr>
            <a:xfrm>
              <a:off x="2539" y="736"/>
              <a:ext cx="408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224266" name="组合 224265"/>
          <p:cNvGrpSpPr/>
          <p:nvPr/>
        </p:nvGrpSpPr>
        <p:grpSpPr>
          <a:xfrm>
            <a:off x="6889750" y="865188"/>
            <a:ext cx="2376488" cy="784225"/>
            <a:chOff x="3945" y="481"/>
            <a:chExt cx="1361" cy="436"/>
          </a:xfrm>
        </p:grpSpPr>
        <p:sp>
          <p:nvSpPr>
            <p:cNvPr id="32778" name="圆角矩形 224266"/>
            <p:cNvSpPr/>
            <p:nvPr/>
          </p:nvSpPr>
          <p:spPr>
            <a:xfrm>
              <a:off x="4354" y="481"/>
              <a:ext cx="952" cy="4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9933"/>
                </a:gs>
              </a:gsLst>
              <a:lin ang="5400000" scaled="1"/>
              <a:tileRect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algn="ctr" defTabSz="1019175" fontAlgn="ctr"/>
              <a:r>
                <a:rPr lang="zh-TW" altLang="en-US" sz="2700" b="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再發防止</a:t>
              </a:r>
              <a:endParaRPr lang="zh-TW" altLang="en-US" sz="2700" b="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32779" name="直接连接符 224267"/>
            <p:cNvSpPr/>
            <p:nvPr/>
          </p:nvSpPr>
          <p:spPr>
            <a:xfrm>
              <a:off x="3945" y="736"/>
              <a:ext cx="409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sp>
        <p:nvSpPr>
          <p:cNvPr id="224269" name="矩形 224268"/>
          <p:cNvSpPr/>
          <p:nvPr/>
        </p:nvSpPr>
        <p:spPr>
          <a:xfrm>
            <a:off x="236538" y="1816100"/>
            <a:ext cx="1663700" cy="21209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lin ang="5400000" scaled="1"/>
            <a:tileRect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01882" tIns="50941" rIns="101882" bIns="50941" anchor="ctr" anchorCtr="0"/>
          <a:p>
            <a:pPr algn="ctr" defTabSz="1019175" fontAlgn="ctr"/>
            <a:r>
              <a:rPr lang="en-US" altLang="zh-TW" sz="2200" b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rPr>
              <a:t>1.</a:t>
            </a:r>
            <a:r>
              <a:rPr lang="zh-TW" altLang="en-US" sz="2200" b="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rPr>
              <a:t>識別問題</a:t>
            </a:r>
            <a:endParaRPr lang="zh-TW" altLang="en-US" sz="2200" b="0" dirty="0">
              <a:solidFill>
                <a:schemeClr val="tx1"/>
              </a:solidFill>
              <a:latin typeface="Century" panose="02040604050505020304" pitchFamily="18" charset="0"/>
              <a:ea typeface="DFKai-SB" panose="03000509000000000000" pitchFamily="65" charset="-120"/>
            </a:endParaRPr>
          </a:p>
          <a:p>
            <a:pPr algn="ctr" defTabSz="1019175" fontAlgn="ctr"/>
            <a:r>
              <a:rPr lang="en-US" altLang="zh-TW" sz="2200" b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rPr>
              <a:t>2.</a:t>
            </a:r>
            <a:r>
              <a:rPr lang="zh-TW" altLang="en-US" sz="2200" b="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rPr>
              <a:t>澄清問題</a:t>
            </a:r>
            <a:endParaRPr lang="zh-TW" altLang="en-US" sz="2200" b="0" dirty="0">
              <a:solidFill>
                <a:schemeClr val="tx1"/>
              </a:solidFill>
              <a:latin typeface="Century" panose="02040604050505020304" pitchFamily="18" charset="0"/>
              <a:ea typeface="DFKai-SB" panose="03000509000000000000" pitchFamily="65" charset="-120"/>
            </a:endParaRPr>
          </a:p>
          <a:p>
            <a:pPr algn="ctr" defTabSz="1019175" fontAlgn="ctr"/>
            <a:r>
              <a:rPr lang="en-US" altLang="zh-TW" sz="2200" b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rPr>
              <a:t>3.</a:t>
            </a:r>
            <a:r>
              <a:rPr lang="zh-TW" altLang="en-US" sz="2200" b="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rPr>
              <a:t>分解問題</a:t>
            </a:r>
            <a:endParaRPr lang="zh-TW" altLang="en-US" sz="2200" b="0" dirty="0">
              <a:solidFill>
                <a:schemeClr val="tx1"/>
              </a:solidFill>
              <a:latin typeface="Century" panose="02040604050505020304" pitchFamily="18" charset="0"/>
              <a:ea typeface="DFKai-SB" panose="03000509000000000000" pitchFamily="65" charset="-120"/>
            </a:endParaRPr>
          </a:p>
          <a:p>
            <a:pPr algn="ctr" defTabSz="1019175" fontAlgn="ctr"/>
            <a:r>
              <a:rPr lang="en-US" altLang="zh-TW" sz="2200" b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rPr>
              <a:t>4.</a:t>
            </a:r>
            <a:r>
              <a:rPr lang="zh-TW" altLang="en-US" sz="2200" b="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rPr>
              <a:t>查找原因</a:t>
            </a:r>
            <a:endParaRPr lang="zh-TW" altLang="en-US" sz="2200" b="0" dirty="0">
              <a:solidFill>
                <a:schemeClr val="tx1"/>
              </a:solidFill>
              <a:latin typeface="Century" panose="02040604050505020304" pitchFamily="18" charset="0"/>
              <a:ea typeface="DFKai-SB" panose="03000509000000000000" pitchFamily="65" charset="-120"/>
            </a:endParaRPr>
          </a:p>
        </p:txBody>
      </p:sp>
      <p:sp>
        <p:nvSpPr>
          <p:cNvPr id="224270" name="矩形 224269"/>
          <p:cNvSpPr/>
          <p:nvPr/>
        </p:nvSpPr>
        <p:spPr>
          <a:xfrm>
            <a:off x="4752975" y="1816100"/>
            <a:ext cx="2374900" cy="21510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lin ang="5400000" scaled="1"/>
            <a:tileRect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01882" tIns="50941" rIns="101882" bIns="50941" anchor="ctr" anchorCtr="0"/>
          <a:p>
            <a:pPr defTabSz="1019175" fontAlgn="ctr"/>
            <a:r>
              <a:rPr lang="zh-TW" altLang="en-US" sz="2200" b="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rPr>
              <a:t>採取明確的改善</a:t>
            </a:r>
            <a:endParaRPr lang="zh-TW" altLang="en-US" sz="2200" b="0" dirty="0">
              <a:solidFill>
                <a:schemeClr val="tx1"/>
              </a:solidFill>
              <a:latin typeface="Century" panose="02040604050505020304" pitchFamily="18" charset="0"/>
              <a:ea typeface="DFKai-SB" panose="03000509000000000000" pitchFamily="65" charset="-120"/>
            </a:endParaRPr>
          </a:p>
          <a:p>
            <a:pPr defTabSz="1019175" fontAlgn="ctr"/>
            <a:r>
              <a:rPr lang="zh-TW" altLang="en-US" sz="2200" b="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rPr>
              <a:t>措施來解決問題。</a:t>
            </a:r>
            <a:endParaRPr lang="zh-TW" altLang="en-US" sz="2200" b="0" dirty="0">
              <a:solidFill>
                <a:schemeClr val="tx1"/>
              </a:solidFill>
              <a:latin typeface="Century" panose="02040604050505020304" pitchFamily="18" charset="0"/>
              <a:ea typeface="DFKai-SB" panose="03000509000000000000" pitchFamily="65" charset="-120"/>
            </a:endParaRPr>
          </a:p>
          <a:p>
            <a:pPr defTabSz="1019175" fontAlgn="ctr"/>
            <a:endParaRPr lang="zh-TW" altLang="en-US" sz="2200" b="0" dirty="0">
              <a:solidFill>
                <a:schemeClr val="tx1"/>
              </a:solidFill>
              <a:latin typeface="Century" panose="02040604050505020304" pitchFamily="18" charset="0"/>
              <a:ea typeface="DFKai-SB" panose="03000509000000000000" pitchFamily="65" charset="-120"/>
            </a:endParaRPr>
          </a:p>
          <a:p>
            <a:pPr defTabSz="1019175" fontAlgn="ctr"/>
            <a:r>
              <a:rPr lang="zh-TW" altLang="en-US" sz="2200" b="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rPr>
              <a:t>至少要求採取短期</a:t>
            </a:r>
            <a:endParaRPr lang="zh-TW" altLang="en-US" sz="2200" b="0" dirty="0">
              <a:solidFill>
                <a:schemeClr val="tx1"/>
              </a:solidFill>
              <a:latin typeface="Century" panose="02040604050505020304" pitchFamily="18" charset="0"/>
              <a:ea typeface="DFKai-SB" panose="03000509000000000000" pitchFamily="65" charset="-120"/>
            </a:endParaRPr>
          </a:p>
          <a:p>
            <a:pPr defTabSz="1019175" fontAlgn="ctr"/>
            <a:r>
              <a:rPr lang="zh-TW" altLang="en-US" sz="2200" b="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rPr>
              <a:t>臨時措施來保護</a:t>
            </a:r>
            <a:endParaRPr lang="zh-TW" altLang="en-US" sz="2200" b="0" dirty="0">
              <a:solidFill>
                <a:schemeClr val="tx1"/>
              </a:solidFill>
              <a:latin typeface="Century" panose="02040604050505020304" pitchFamily="18" charset="0"/>
              <a:ea typeface="DFKai-SB" panose="03000509000000000000" pitchFamily="65" charset="-120"/>
            </a:endParaRPr>
          </a:p>
          <a:p>
            <a:pPr defTabSz="1019175" fontAlgn="ctr"/>
            <a:r>
              <a:rPr lang="zh-TW" altLang="en-US" sz="2200" b="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rPr>
              <a:t>顧客利益</a:t>
            </a:r>
            <a:endParaRPr lang="zh-TW" altLang="en-US" sz="2200" b="0" dirty="0">
              <a:solidFill>
                <a:schemeClr val="tx1"/>
              </a:solidFill>
              <a:latin typeface="Century" panose="02040604050505020304" pitchFamily="18" charset="0"/>
              <a:ea typeface="DFKai-SB" panose="03000509000000000000" pitchFamily="65" charset="-120"/>
            </a:endParaRPr>
          </a:p>
        </p:txBody>
      </p:sp>
      <p:sp>
        <p:nvSpPr>
          <p:cNvPr id="224271" name="矩形 224270"/>
          <p:cNvSpPr/>
          <p:nvPr/>
        </p:nvSpPr>
        <p:spPr>
          <a:xfrm>
            <a:off x="7366000" y="1816100"/>
            <a:ext cx="2374900" cy="21510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lin ang="5400000" scaled="1"/>
            <a:tileRect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01882" tIns="50941" rIns="101882" bIns="50941" anchor="ctr" anchorCtr="0"/>
          <a:p>
            <a:pPr defTabSz="1019175" fontAlgn="ctr"/>
            <a:r>
              <a:rPr lang="zh-TW" altLang="en-US" sz="2200" b="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rPr>
              <a:t>實施改善措施來處</a:t>
            </a:r>
            <a:endParaRPr lang="zh-TW" altLang="en-US" sz="2200" b="0" dirty="0">
              <a:solidFill>
                <a:schemeClr val="tx1"/>
              </a:solidFill>
              <a:latin typeface="Century" panose="02040604050505020304" pitchFamily="18" charset="0"/>
              <a:ea typeface="DFKai-SB" panose="03000509000000000000" pitchFamily="65" charset="-120"/>
            </a:endParaRPr>
          </a:p>
          <a:p>
            <a:pPr defTabSz="1019175" fontAlgn="ctr"/>
            <a:r>
              <a:rPr lang="zh-TW" altLang="en-US" sz="2200" b="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rPr>
              <a:t>理根本原因以防止</a:t>
            </a:r>
            <a:endParaRPr lang="zh-TW" altLang="en-US" sz="2200" b="0" dirty="0">
              <a:solidFill>
                <a:schemeClr val="tx1"/>
              </a:solidFill>
              <a:latin typeface="Century" panose="02040604050505020304" pitchFamily="18" charset="0"/>
              <a:ea typeface="DFKai-SB" panose="03000509000000000000" pitchFamily="65" charset="-120"/>
            </a:endParaRPr>
          </a:p>
          <a:p>
            <a:pPr defTabSz="1019175" fontAlgn="ctr"/>
            <a:r>
              <a:rPr lang="zh-TW" altLang="en-US" sz="2200" b="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rPr>
              <a:t>再發生。</a:t>
            </a:r>
            <a:endParaRPr lang="zh-TW" altLang="en-US" sz="2200" b="0" dirty="0">
              <a:solidFill>
                <a:schemeClr val="tx1"/>
              </a:solidFill>
              <a:latin typeface="Century" panose="02040604050505020304" pitchFamily="18" charset="0"/>
              <a:ea typeface="DFKai-SB" panose="03000509000000000000" pitchFamily="65" charset="-120"/>
            </a:endParaRPr>
          </a:p>
          <a:p>
            <a:pPr defTabSz="1019175" fontAlgn="ctr"/>
            <a:endParaRPr lang="zh-TW" altLang="en-US" sz="2200" b="0" dirty="0">
              <a:solidFill>
                <a:schemeClr val="tx1"/>
              </a:solidFill>
              <a:latin typeface="Century" panose="02040604050505020304" pitchFamily="18" charset="0"/>
              <a:ea typeface="DFKai-SB" panose="03000509000000000000" pitchFamily="65" charset="-120"/>
            </a:endParaRPr>
          </a:p>
          <a:p>
            <a:pPr defTabSz="1019175" fontAlgn="ctr"/>
            <a:r>
              <a:rPr lang="zh-TW" altLang="en-US" sz="2200" b="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rPr>
              <a:t>跟縱並確認改善</a:t>
            </a:r>
            <a:endParaRPr lang="zh-TW" altLang="en-US" sz="2200" b="0" dirty="0">
              <a:solidFill>
                <a:schemeClr val="tx1"/>
              </a:solidFill>
              <a:latin typeface="Century" panose="02040604050505020304" pitchFamily="18" charset="0"/>
              <a:ea typeface="DFKai-SB" panose="03000509000000000000" pitchFamily="65" charset="-120"/>
            </a:endParaRPr>
          </a:p>
          <a:p>
            <a:pPr defTabSz="1019175" fontAlgn="ctr"/>
            <a:r>
              <a:rPr lang="zh-TW" altLang="en-US" sz="2200" b="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rPr>
              <a:t>措施的結果</a:t>
            </a:r>
            <a:endParaRPr lang="zh-TW" altLang="en-US" sz="2200" b="0" dirty="0">
              <a:solidFill>
                <a:schemeClr val="tx1"/>
              </a:solidFill>
              <a:latin typeface="Century" panose="02040604050505020304" pitchFamily="18" charset="0"/>
              <a:ea typeface="DFKai-SB" panose="03000509000000000000" pitchFamily="65" charset="-120"/>
            </a:endParaRPr>
          </a:p>
        </p:txBody>
      </p:sp>
      <p:grpSp>
        <p:nvGrpSpPr>
          <p:cNvPr id="224272" name="组合 224271"/>
          <p:cNvGrpSpPr/>
          <p:nvPr/>
        </p:nvGrpSpPr>
        <p:grpSpPr>
          <a:xfrm>
            <a:off x="3959225" y="4376738"/>
            <a:ext cx="2376488" cy="3263900"/>
            <a:chOff x="2267" y="2433"/>
            <a:chExt cx="1361" cy="1814"/>
          </a:xfrm>
        </p:grpSpPr>
        <p:sp>
          <p:nvSpPr>
            <p:cNvPr id="32784" name="矩形 224272"/>
            <p:cNvSpPr/>
            <p:nvPr/>
          </p:nvSpPr>
          <p:spPr>
            <a:xfrm>
              <a:off x="2403" y="2613"/>
              <a:ext cx="908" cy="454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107763" dir="2699999" algn="ctr" rotWithShape="0">
                <a:schemeClr val="bg2"/>
              </a:outerShdw>
            </a:effectLst>
          </p:spPr>
          <p:txBody>
            <a:bodyPr wrap="none" lIns="101882" tIns="50941" rIns="101882" bIns="50941" anchor="ctr" anchorCtr="0"/>
            <a:p>
              <a:pPr algn="ctr" defTabSz="1019175" fontAlgn="ctr">
                <a:lnSpc>
                  <a:spcPct val="105000"/>
                </a:lnSpc>
              </a:pPr>
              <a:r>
                <a:rPr lang="en-US" altLang="zh-TW" sz="2000" b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Histograms</a:t>
              </a:r>
              <a:endParaRPr lang="en-US" altLang="zh-TW" sz="2000" b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  <a:p>
              <a:pPr algn="ctr" defTabSz="1019175" fontAlgn="ctr">
                <a:lnSpc>
                  <a:spcPct val="105000"/>
                </a:lnSpc>
              </a:pPr>
              <a:r>
                <a:rPr lang="zh-TW" altLang="en-US" sz="2000" b="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直方圖</a:t>
              </a:r>
              <a:endParaRPr lang="zh-TW" altLang="en-US" sz="2000" b="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32785" name="矩形 224273"/>
            <p:cNvSpPr/>
            <p:nvPr/>
          </p:nvSpPr>
          <p:spPr>
            <a:xfrm>
              <a:off x="2404" y="3203"/>
              <a:ext cx="908" cy="454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107763" dir="2699999" algn="ctr" rotWithShape="0">
                <a:schemeClr val="bg2"/>
              </a:outerShdw>
            </a:effectLst>
          </p:spPr>
          <p:txBody>
            <a:bodyPr wrap="none" lIns="101882" tIns="50941" rIns="101882" bIns="50941" anchor="ctr" anchorCtr="0"/>
            <a:p>
              <a:pPr algn="ctr" defTabSz="1019175" fontAlgn="ctr">
                <a:lnSpc>
                  <a:spcPct val="80000"/>
                </a:lnSpc>
              </a:pPr>
              <a:r>
                <a:rPr lang="en-US" altLang="zh-TW" sz="2000" b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Scatter </a:t>
              </a:r>
              <a:endParaRPr lang="en-US" altLang="zh-TW" sz="2000" b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  <a:p>
              <a:pPr algn="ctr" defTabSz="1019175" fontAlgn="ctr">
                <a:lnSpc>
                  <a:spcPct val="80000"/>
                </a:lnSpc>
              </a:pPr>
              <a:r>
                <a:rPr lang="en-US" altLang="zh-TW" sz="2000" b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Diagrams</a:t>
              </a:r>
              <a:endParaRPr lang="en-US" altLang="zh-TW" sz="2000" b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  <a:p>
              <a:pPr algn="ctr" defTabSz="1019175" fontAlgn="ctr">
                <a:lnSpc>
                  <a:spcPct val="80000"/>
                </a:lnSpc>
              </a:pPr>
              <a:r>
                <a:rPr lang="zh-TW" altLang="en-US" sz="2000" b="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散佈圖</a:t>
              </a:r>
              <a:endParaRPr lang="zh-TW" altLang="en-US" sz="2000" b="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32786" name="矩形 224274"/>
            <p:cNvSpPr/>
            <p:nvPr/>
          </p:nvSpPr>
          <p:spPr>
            <a:xfrm>
              <a:off x="2404" y="3793"/>
              <a:ext cx="908" cy="454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107763" dir="2699999" algn="ctr" rotWithShape="0">
                <a:schemeClr val="bg2"/>
              </a:outerShdw>
            </a:effectLst>
          </p:spPr>
          <p:txBody>
            <a:bodyPr wrap="none" lIns="101882" tIns="50941" rIns="101882" bIns="50941" anchor="ctr" anchorCtr="0"/>
            <a:p>
              <a:pPr algn="ctr" defTabSz="1019175" fontAlgn="ctr">
                <a:lnSpc>
                  <a:spcPct val="80000"/>
                </a:lnSpc>
              </a:pPr>
              <a:r>
                <a:rPr lang="en-US" altLang="zh-TW" sz="2000" b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Control </a:t>
              </a:r>
              <a:endParaRPr lang="en-US" altLang="zh-TW" sz="2000" b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  <a:p>
              <a:pPr algn="ctr" defTabSz="1019175" fontAlgn="ctr">
                <a:lnSpc>
                  <a:spcPct val="80000"/>
                </a:lnSpc>
              </a:pPr>
              <a:r>
                <a:rPr lang="en-US" altLang="zh-TW" sz="2000" b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Chart</a:t>
              </a:r>
              <a:endParaRPr lang="en-US" altLang="zh-TW" sz="2000" b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  <a:p>
              <a:pPr algn="ctr" defTabSz="1019175" fontAlgn="ctr">
                <a:lnSpc>
                  <a:spcPct val="80000"/>
                </a:lnSpc>
              </a:pPr>
              <a:r>
                <a:rPr lang="zh-TW" altLang="en-US" sz="2000" b="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管制圖</a:t>
              </a:r>
              <a:endParaRPr lang="zh-TW" altLang="en-US" sz="2000" b="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32787" name="直接连接符 224275"/>
            <p:cNvSpPr/>
            <p:nvPr/>
          </p:nvSpPr>
          <p:spPr>
            <a:xfrm>
              <a:off x="3356" y="2841"/>
              <a:ext cx="27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32788" name="直接连接符 224276"/>
            <p:cNvSpPr/>
            <p:nvPr/>
          </p:nvSpPr>
          <p:spPr>
            <a:xfrm>
              <a:off x="2267" y="3430"/>
              <a:ext cx="13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32789" name="直接连接符 224277"/>
            <p:cNvSpPr/>
            <p:nvPr/>
          </p:nvSpPr>
          <p:spPr>
            <a:xfrm>
              <a:off x="2267" y="4020"/>
              <a:ext cx="13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32790" name="直接连接符 224278"/>
            <p:cNvSpPr/>
            <p:nvPr/>
          </p:nvSpPr>
          <p:spPr>
            <a:xfrm>
              <a:off x="2267" y="2841"/>
              <a:ext cx="0" cy="117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791" name="直接连接符 224279"/>
            <p:cNvSpPr/>
            <p:nvPr/>
          </p:nvSpPr>
          <p:spPr>
            <a:xfrm>
              <a:off x="3446" y="2841"/>
              <a:ext cx="0" cy="117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792" name="直接连接符 224280"/>
            <p:cNvSpPr/>
            <p:nvPr/>
          </p:nvSpPr>
          <p:spPr>
            <a:xfrm>
              <a:off x="3356" y="3430"/>
              <a:ext cx="9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793" name="直接连接符 224281"/>
            <p:cNvSpPr/>
            <p:nvPr/>
          </p:nvSpPr>
          <p:spPr>
            <a:xfrm>
              <a:off x="3356" y="4020"/>
              <a:ext cx="9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794" name="圆角矩形 224282"/>
            <p:cNvSpPr/>
            <p:nvPr/>
          </p:nvSpPr>
          <p:spPr>
            <a:xfrm>
              <a:off x="2358" y="2433"/>
              <a:ext cx="998" cy="181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algn="ctr" defTabSz="1019175" fontAlgn="ctr"/>
              <a:r>
                <a:rPr lang="en-US" altLang="zh-TW" sz="1800" b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Data Analysis</a:t>
              </a:r>
              <a:endParaRPr lang="en-US" altLang="zh-TW" sz="1800" b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</p:grpSp>
      <p:grpSp>
        <p:nvGrpSpPr>
          <p:cNvPr id="224284" name="组合 224283"/>
          <p:cNvGrpSpPr/>
          <p:nvPr/>
        </p:nvGrpSpPr>
        <p:grpSpPr>
          <a:xfrm>
            <a:off x="6254750" y="4294188"/>
            <a:ext cx="2139950" cy="1306512"/>
            <a:chOff x="3582" y="2387"/>
            <a:chExt cx="1225" cy="726"/>
          </a:xfrm>
        </p:grpSpPr>
        <p:sp>
          <p:nvSpPr>
            <p:cNvPr id="32796" name="矩形 224284"/>
            <p:cNvSpPr/>
            <p:nvPr/>
          </p:nvSpPr>
          <p:spPr>
            <a:xfrm>
              <a:off x="3628" y="2659"/>
              <a:ext cx="908" cy="454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107763" dir="2699999" algn="ctr" rotWithShape="0">
                <a:schemeClr val="bg2"/>
              </a:outerShdw>
            </a:effectLst>
          </p:spPr>
          <p:txBody>
            <a:bodyPr wrap="none" lIns="101882" tIns="50941" rIns="101882" bIns="50941" anchor="ctr" anchorCtr="0"/>
            <a:p>
              <a:pPr algn="ctr" defTabSz="1019175" fontAlgn="ctr">
                <a:lnSpc>
                  <a:spcPct val="80000"/>
                </a:lnSpc>
              </a:pPr>
              <a:r>
                <a:rPr lang="en-US" altLang="zh-TW" sz="2000" b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Cause &amp; </a:t>
              </a:r>
              <a:endParaRPr lang="en-US" altLang="zh-TW" sz="2000" b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  <a:p>
              <a:pPr algn="ctr" defTabSz="1019175" fontAlgn="ctr">
                <a:lnSpc>
                  <a:spcPct val="80000"/>
                </a:lnSpc>
              </a:pPr>
              <a:r>
                <a:rPr lang="en-US" altLang="zh-TW" sz="2000" b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Effect</a:t>
              </a:r>
              <a:endParaRPr lang="en-US" altLang="zh-TW" sz="2000" b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  <a:p>
              <a:pPr algn="ctr" defTabSz="1019175" fontAlgn="ctr">
                <a:lnSpc>
                  <a:spcPct val="80000"/>
                </a:lnSpc>
              </a:pPr>
              <a:r>
                <a:rPr lang="zh-TW" altLang="en-US" sz="2000" b="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魚骨圖</a:t>
              </a:r>
              <a:endParaRPr lang="zh-TW" altLang="en-US" sz="2000" b="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32797" name="直接连接符 224285"/>
            <p:cNvSpPr/>
            <p:nvPr/>
          </p:nvSpPr>
          <p:spPr>
            <a:xfrm>
              <a:off x="4580" y="2841"/>
              <a:ext cx="227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32798" name="圆角矩形 224286"/>
            <p:cNvSpPr/>
            <p:nvPr/>
          </p:nvSpPr>
          <p:spPr>
            <a:xfrm>
              <a:off x="3582" y="2387"/>
              <a:ext cx="998" cy="272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algn="ctr" defTabSz="1019175" fontAlgn="ctr">
                <a:lnSpc>
                  <a:spcPct val="75000"/>
                </a:lnSpc>
              </a:pPr>
              <a:r>
                <a:rPr lang="en-US" altLang="zh-TW" sz="1800" b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Problem </a:t>
              </a:r>
              <a:endParaRPr lang="en-US" altLang="zh-TW" sz="1800" b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  <a:p>
              <a:pPr algn="ctr" defTabSz="1019175" fontAlgn="ctr">
                <a:lnSpc>
                  <a:spcPct val="75000"/>
                </a:lnSpc>
              </a:pPr>
              <a:r>
                <a:rPr lang="en-US" altLang="zh-TW" sz="1800" b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Identification</a:t>
              </a:r>
              <a:endParaRPr lang="en-US" altLang="zh-TW" sz="1800" b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</p:grpSp>
      <p:grpSp>
        <p:nvGrpSpPr>
          <p:cNvPr id="224288" name="组合 224287"/>
          <p:cNvGrpSpPr/>
          <p:nvPr/>
        </p:nvGrpSpPr>
        <p:grpSpPr>
          <a:xfrm>
            <a:off x="8315325" y="4376738"/>
            <a:ext cx="1743075" cy="1143000"/>
            <a:chOff x="4762" y="2433"/>
            <a:chExt cx="998" cy="635"/>
          </a:xfrm>
        </p:grpSpPr>
        <p:sp>
          <p:nvSpPr>
            <p:cNvPr id="32800" name="矩形 224288"/>
            <p:cNvSpPr/>
            <p:nvPr/>
          </p:nvSpPr>
          <p:spPr>
            <a:xfrm>
              <a:off x="4807" y="2614"/>
              <a:ext cx="908" cy="454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107763" dir="2699999" algn="ctr" rotWithShape="0">
                <a:schemeClr val="bg2"/>
              </a:outerShdw>
            </a:effectLst>
          </p:spPr>
          <p:txBody>
            <a:bodyPr wrap="none" lIns="101882" tIns="50941" rIns="101882" bIns="50941" anchor="ctr" anchorCtr="0"/>
            <a:p>
              <a:pPr algn="ctr" defTabSz="1019175" fontAlgn="ctr">
                <a:lnSpc>
                  <a:spcPct val="105000"/>
                </a:lnSpc>
              </a:pPr>
              <a:r>
                <a:rPr lang="en-US" altLang="zh-TW" sz="2000" b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Pareto</a:t>
              </a:r>
              <a:endParaRPr lang="en-US" altLang="zh-TW" sz="2000" b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  <a:p>
              <a:pPr algn="ctr" defTabSz="1019175" fontAlgn="ctr">
                <a:lnSpc>
                  <a:spcPct val="105000"/>
                </a:lnSpc>
              </a:pPr>
              <a:r>
                <a:rPr lang="zh-TW" altLang="en-US" sz="2000" b="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柏拉圖</a:t>
              </a:r>
              <a:endParaRPr lang="zh-TW" altLang="en-US" sz="2000" b="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32801" name="圆角矩形 224289"/>
            <p:cNvSpPr/>
            <p:nvPr/>
          </p:nvSpPr>
          <p:spPr>
            <a:xfrm>
              <a:off x="4762" y="2433"/>
              <a:ext cx="998" cy="181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algn="ctr" defTabSz="1019175" fontAlgn="ctr"/>
              <a:r>
                <a:rPr lang="en-US" altLang="zh-TW" sz="1800" b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Prioritizations</a:t>
              </a:r>
              <a:endParaRPr lang="en-US" altLang="zh-TW" sz="1800" b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</p:grpSp>
      <p:grpSp>
        <p:nvGrpSpPr>
          <p:cNvPr id="224291" name="组合 224290"/>
          <p:cNvGrpSpPr/>
          <p:nvPr/>
        </p:nvGrpSpPr>
        <p:grpSpPr>
          <a:xfrm>
            <a:off x="314325" y="3967163"/>
            <a:ext cx="1822450" cy="2366962"/>
            <a:chOff x="180" y="2205"/>
            <a:chExt cx="1044" cy="1316"/>
          </a:xfrm>
        </p:grpSpPr>
        <p:sp>
          <p:nvSpPr>
            <p:cNvPr id="32803" name="矩形 224291"/>
            <p:cNvSpPr/>
            <p:nvPr/>
          </p:nvSpPr>
          <p:spPr>
            <a:xfrm>
              <a:off x="181" y="2613"/>
              <a:ext cx="817" cy="908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107763" dir="2699999" algn="ctr" rotWithShape="0">
                <a:schemeClr val="bg2"/>
              </a:outerShdw>
            </a:effectLst>
          </p:spPr>
          <p:txBody>
            <a:bodyPr wrap="none" lIns="101882" tIns="50941" rIns="101882" bIns="50941" anchor="ctr" anchorCtr="0"/>
            <a:p>
              <a:pPr algn="ctr" defTabSz="1019175" fontAlgn="ctr">
                <a:lnSpc>
                  <a:spcPct val="105000"/>
                </a:lnSpc>
              </a:pPr>
              <a:r>
                <a:rPr lang="en-US" altLang="zh-TW" sz="2000" b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Flow Chart</a:t>
              </a:r>
              <a:endParaRPr lang="en-US" altLang="zh-TW" sz="2000" b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  <a:p>
              <a:pPr algn="ctr" defTabSz="1019175" fontAlgn="ctr">
                <a:lnSpc>
                  <a:spcPct val="105000"/>
                </a:lnSpc>
              </a:pPr>
              <a:r>
                <a:rPr lang="en-US" altLang="zh-TW" sz="2000" b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(</a:t>
              </a:r>
              <a:r>
                <a:rPr lang="zh-TW" altLang="en-US" sz="2000" b="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流程圖</a:t>
              </a:r>
              <a:r>
                <a:rPr lang="en-US" altLang="zh-TW" sz="2000" b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)</a:t>
              </a:r>
              <a:endParaRPr lang="en-US" altLang="zh-TW" sz="2000" b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  <a:p>
              <a:pPr algn="ctr" defTabSz="1019175" fontAlgn="ctr">
                <a:lnSpc>
                  <a:spcPct val="105000"/>
                </a:lnSpc>
              </a:pPr>
              <a:r>
                <a:rPr lang="en-US" altLang="zh-TW" sz="2000" b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SOP,</a:t>
              </a:r>
              <a:endParaRPr lang="en-US" altLang="zh-TW" sz="2000" b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  <a:p>
              <a:pPr algn="ctr" defTabSz="1019175" fontAlgn="ctr">
                <a:lnSpc>
                  <a:spcPct val="105000"/>
                </a:lnSpc>
              </a:pPr>
              <a:r>
                <a:rPr lang="zh-TW" altLang="en-US" sz="2000" b="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規範</a:t>
              </a:r>
              <a:r>
                <a:rPr lang="en-US" altLang="zh-TW" sz="2000" b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,</a:t>
              </a:r>
              <a:r>
                <a:rPr lang="zh-TW" altLang="en-US" sz="2000" b="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規格 </a:t>
              </a:r>
              <a:endParaRPr lang="zh-TW" altLang="en-US" sz="2000" b="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32804" name="直接连接符 224292"/>
            <p:cNvSpPr/>
            <p:nvPr/>
          </p:nvSpPr>
          <p:spPr>
            <a:xfrm>
              <a:off x="1042" y="2841"/>
              <a:ext cx="18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32805" name="圆角矩形 224293"/>
            <p:cNvSpPr/>
            <p:nvPr/>
          </p:nvSpPr>
          <p:spPr>
            <a:xfrm>
              <a:off x="180" y="2432"/>
              <a:ext cx="863" cy="182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algn="ctr" defTabSz="1019175" fontAlgn="ctr"/>
              <a:r>
                <a:rPr lang="en-US" altLang="zh-TW" sz="1800" b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Big Picture</a:t>
              </a:r>
              <a:endParaRPr lang="en-US" altLang="zh-TW" sz="1800" b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32806" name="下箭头 224294"/>
            <p:cNvSpPr/>
            <p:nvPr/>
          </p:nvSpPr>
          <p:spPr>
            <a:xfrm>
              <a:off x="453" y="2205"/>
              <a:ext cx="272" cy="19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>
                <a:latin typeface="MS PGothic" panose="020B0600070205080204" pitchFamily="34" charset="-128"/>
                <a:ea typeface="宋体" panose="02010600030101010101" pitchFamily="2" charset="-122"/>
              </a:endParaRPr>
            </a:p>
          </p:txBody>
        </p:sp>
      </p:grpSp>
      <p:sp>
        <p:nvSpPr>
          <p:cNvPr id="224296" name="矩形 224295"/>
          <p:cNvSpPr/>
          <p:nvPr/>
        </p:nvSpPr>
        <p:spPr>
          <a:xfrm>
            <a:off x="2139950" y="1816100"/>
            <a:ext cx="2374900" cy="21209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lin ang="5400000" scaled="1"/>
            <a:tileRect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01882" tIns="50941" rIns="101882" bIns="50941" anchor="ctr" anchorCtr="0"/>
          <a:p>
            <a:pPr defTabSz="1019175" fontAlgn="ctr"/>
            <a:r>
              <a:rPr lang="zh-TW" altLang="en-US" sz="2200" b="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rPr>
              <a:t>運用</a:t>
            </a:r>
            <a:r>
              <a:rPr lang="en-US" altLang="zh-TW" sz="2200" b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rPr>
              <a:t>5Why</a:t>
            </a:r>
            <a:r>
              <a:rPr lang="zh-TW" altLang="en-US" sz="2200" b="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rPr>
              <a:t>調查</a:t>
            </a:r>
            <a:endParaRPr lang="zh-TW" altLang="en-US" sz="2200" b="0" dirty="0">
              <a:solidFill>
                <a:schemeClr val="tx1"/>
              </a:solidFill>
              <a:latin typeface="Century" panose="02040604050505020304" pitchFamily="18" charset="0"/>
              <a:ea typeface="DFKai-SB" panose="03000509000000000000" pitchFamily="65" charset="-120"/>
            </a:endParaRPr>
          </a:p>
          <a:p>
            <a:pPr defTabSz="1019175" fontAlgn="ctr"/>
            <a:r>
              <a:rPr lang="zh-TW" altLang="en-US" sz="2200" b="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rPr>
              <a:t>識別根本原因</a:t>
            </a:r>
            <a:endParaRPr lang="zh-TW" altLang="en-US" sz="2200" b="0" dirty="0">
              <a:solidFill>
                <a:schemeClr val="tx1"/>
              </a:solidFill>
              <a:latin typeface="Century" panose="02040604050505020304" pitchFamily="18" charset="0"/>
              <a:ea typeface="DFKai-SB" panose="03000509000000000000" pitchFamily="65" charset="-120"/>
            </a:endParaRPr>
          </a:p>
          <a:p>
            <a:pPr defTabSz="1019175" fontAlgn="ctr"/>
            <a:r>
              <a:rPr lang="en-US" altLang="zh-TW" sz="2200" b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rPr>
              <a:t>1.</a:t>
            </a:r>
            <a:r>
              <a:rPr lang="zh-TW" altLang="en-US" sz="2200" b="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rPr>
              <a:t>針對明確的問題</a:t>
            </a:r>
            <a:endParaRPr lang="zh-TW" altLang="en-US" sz="2200" b="0" dirty="0">
              <a:solidFill>
                <a:schemeClr val="tx1"/>
              </a:solidFill>
              <a:latin typeface="Century" panose="02040604050505020304" pitchFamily="18" charset="0"/>
              <a:ea typeface="DFKai-SB" panose="03000509000000000000" pitchFamily="65" charset="-120"/>
            </a:endParaRPr>
          </a:p>
          <a:p>
            <a:pPr defTabSz="1019175" fontAlgn="ctr"/>
            <a:r>
              <a:rPr lang="en-US" altLang="zh-TW" sz="2200" b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rPr>
              <a:t>2.</a:t>
            </a:r>
            <a:r>
              <a:rPr lang="zh-TW" altLang="en-US" sz="2200" b="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rPr>
              <a:t>為什麼沒有發現</a:t>
            </a:r>
            <a:endParaRPr lang="zh-TW" altLang="en-US" sz="2200" b="0" dirty="0">
              <a:solidFill>
                <a:schemeClr val="tx1"/>
              </a:solidFill>
              <a:latin typeface="Century" panose="02040604050505020304" pitchFamily="18" charset="0"/>
              <a:ea typeface="DFKai-SB" panose="03000509000000000000" pitchFamily="65" charset="-120"/>
            </a:endParaRPr>
          </a:p>
          <a:p>
            <a:pPr defTabSz="1019175" fontAlgn="ctr"/>
            <a:r>
              <a:rPr lang="en-US" altLang="zh-TW" sz="2200" b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rPr>
              <a:t>3.</a:t>
            </a:r>
            <a:r>
              <a:rPr lang="zh-TW" altLang="en-US" sz="2200" b="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rPr>
              <a:t>為什麼系統允許</a:t>
            </a:r>
            <a:endParaRPr lang="zh-TW" altLang="en-US" sz="2200" b="0" dirty="0">
              <a:solidFill>
                <a:schemeClr val="tx1"/>
              </a:solidFill>
              <a:latin typeface="Century" panose="02040604050505020304" pitchFamily="18" charset="0"/>
              <a:ea typeface="DFKai-SB" panose="03000509000000000000" pitchFamily="65" charset="-120"/>
            </a:endParaRPr>
          </a:p>
          <a:p>
            <a:pPr defTabSz="1019175" fontAlgn="ctr"/>
            <a:r>
              <a:rPr lang="zh-TW" altLang="en-US" sz="2200" b="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rPr>
              <a:t>   問題發生</a:t>
            </a:r>
            <a:endParaRPr lang="zh-TW" altLang="en-US" sz="2200" b="0" dirty="0">
              <a:solidFill>
                <a:schemeClr val="tx1"/>
              </a:solidFill>
              <a:latin typeface="Century" panose="02040604050505020304" pitchFamily="18" charset="0"/>
              <a:ea typeface="DFKai-SB" panose="03000509000000000000" pitchFamily="65" charset="-120"/>
            </a:endParaRPr>
          </a:p>
        </p:txBody>
      </p:sp>
      <p:grpSp>
        <p:nvGrpSpPr>
          <p:cNvPr id="224297" name="组合 224296"/>
          <p:cNvGrpSpPr/>
          <p:nvPr/>
        </p:nvGrpSpPr>
        <p:grpSpPr>
          <a:xfrm>
            <a:off x="2057400" y="3967163"/>
            <a:ext cx="2138363" cy="1958975"/>
            <a:chOff x="1178" y="2205"/>
            <a:chExt cx="1225" cy="1089"/>
          </a:xfrm>
        </p:grpSpPr>
        <p:sp>
          <p:nvSpPr>
            <p:cNvPr id="32809" name="直接连接符 224297"/>
            <p:cNvSpPr/>
            <p:nvPr/>
          </p:nvSpPr>
          <p:spPr>
            <a:xfrm>
              <a:off x="2176" y="2840"/>
              <a:ext cx="227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32810" name="矩形 224298"/>
            <p:cNvSpPr/>
            <p:nvPr/>
          </p:nvSpPr>
          <p:spPr>
            <a:xfrm>
              <a:off x="1202" y="2626"/>
              <a:ext cx="976" cy="668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107763" dir="2699999" algn="ctr" rotWithShape="0">
                <a:schemeClr val="bg2"/>
              </a:outerShdw>
            </a:effectLst>
          </p:spPr>
          <p:txBody>
            <a:bodyPr wrap="none" lIns="101882" tIns="50941" rIns="101882" bIns="50941" anchor="ctr" anchorCtr="0"/>
            <a:p>
              <a:pPr algn="ctr" defTabSz="1019175" fontAlgn="ctr">
                <a:lnSpc>
                  <a:spcPct val="105000"/>
                </a:lnSpc>
              </a:pPr>
              <a:r>
                <a:rPr lang="en-US" altLang="zh-TW" sz="2000" b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Check Sheet</a:t>
              </a:r>
              <a:endParaRPr lang="en-US" altLang="zh-TW" sz="2000" b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  <a:p>
              <a:pPr algn="ctr" defTabSz="1019175" fontAlgn="ctr">
                <a:lnSpc>
                  <a:spcPct val="105000"/>
                </a:lnSpc>
              </a:pPr>
              <a:r>
                <a:rPr lang="en-US" altLang="zh-TW" sz="2000" b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 5Why </a:t>
              </a:r>
              <a:r>
                <a:rPr lang="zh-TW" altLang="en-US" sz="2000" b="0" dirty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評估表</a:t>
              </a:r>
              <a:endParaRPr lang="zh-TW" altLang="en-US" sz="2000" b="0" dirty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32811" name="圆角矩形 224299"/>
            <p:cNvSpPr/>
            <p:nvPr/>
          </p:nvSpPr>
          <p:spPr>
            <a:xfrm>
              <a:off x="1178" y="2433"/>
              <a:ext cx="998" cy="194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101882" tIns="50941" rIns="101882" bIns="50941" anchor="ctr" anchorCtr="0"/>
            <a:p>
              <a:pPr algn="ctr" defTabSz="1019175" fontAlgn="ctr"/>
              <a:r>
                <a:rPr lang="en-US" altLang="zh-TW" sz="1800" b="0">
                  <a:solidFill>
                    <a:schemeClr val="tx1"/>
                  </a:solidFill>
                  <a:latin typeface="Century" panose="02040604050505020304" pitchFamily="18" charset="0"/>
                  <a:ea typeface="DFKai-SB" panose="03000509000000000000" pitchFamily="65" charset="-120"/>
                </a:rPr>
                <a:t>Data Collection</a:t>
              </a:r>
              <a:endParaRPr lang="en-US" altLang="zh-TW" sz="1800" b="0">
                <a:solidFill>
                  <a:schemeClr val="tx1"/>
                </a:solidFill>
                <a:latin typeface="Century" panose="020406040505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32812" name="下箭头 224300"/>
            <p:cNvSpPr/>
            <p:nvPr/>
          </p:nvSpPr>
          <p:spPr>
            <a:xfrm>
              <a:off x="1701" y="2205"/>
              <a:ext cx="272" cy="21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>
                <a:latin typeface="MS PGothic" panose="020B0600070205080204" pitchFamily="34" charset="-128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4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4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24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4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24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24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4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4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4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4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24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24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24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24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8" grpId="0" animBg="1"/>
      <p:bldP spid="224259" grpId="0" animBg="1"/>
      <p:bldP spid="224269" grpId="0" animBg="1"/>
      <p:bldP spid="224270" grpId="0" animBg="1"/>
      <p:bldP spid="224271" grpId="0" animBg="1"/>
      <p:bldP spid="224296" grpId="0" animBg="1"/>
    </p:bldLst>
  </p:timing>
</p:sld>
</file>

<file path=ppt/tags/tag1.xml><?xml version="1.0" encoding="utf-8"?>
<p:tagLst xmlns:p="http://schemas.openxmlformats.org/presentationml/2006/main">
  <p:tag name="KSO_WPP_MARK_KEY" val="faf5dedc-a8c2-48cf-bd64-d922c43702c0"/>
  <p:tag name="COMMONDATA" val="eyJoZGlkIjoiODc5OTdkZDQxOTMwNGQxNTBmNzRiMmEzNWM0ZjQ1MmMifQ=="/>
</p:tagLst>
</file>

<file path=ppt/theme/theme1.xml><?xml version="1.0" encoding="utf-8"?>
<a:theme xmlns:a="http://schemas.openxmlformats.org/drawingml/2006/main" name="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我的字体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2D050"/>
        </a:solidFill>
        <a:ln>
          <a:solidFill>
            <a:srgbClr val="92D050"/>
          </a:solidFill>
        </a:ln>
      </a:spPr>
      <a:bodyPr rtlCol="0" anchor="ctr"/>
      <a:lstStyle>
        <a:defPPr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C00"/>
      </a:accent6>
      <a:hlink>
        <a:srgbClr val="FC0128"/>
      </a:hlink>
      <a:folHlink>
        <a:srgbClr val="CECECE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C00"/>
      </a:accent6>
      <a:hlink>
        <a:srgbClr val="FC0128"/>
      </a:hlink>
      <a:folHlink>
        <a:srgbClr val="CECECE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CDESIGNL</Template>
  <TotalTime>0</TotalTime>
  <Words>7418</Words>
  <Application>WPS 演示</Application>
  <PresentationFormat>在屏幕上显示</PresentationFormat>
  <Paragraphs>1076</Paragraphs>
  <Slides>45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45</vt:i4>
      </vt:variant>
    </vt:vector>
  </HeadingPairs>
  <TitlesOfParts>
    <vt:vector size="68" baseType="lpstr">
      <vt:lpstr>Arial</vt:lpstr>
      <vt:lpstr>宋体</vt:lpstr>
      <vt:lpstr>Wingdings</vt:lpstr>
      <vt:lpstr>Times New Roman</vt:lpstr>
      <vt:lpstr>Monotype Sorts</vt:lpstr>
      <vt:lpstr>Wingdings</vt:lpstr>
      <vt:lpstr>黑体</vt:lpstr>
      <vt:lpstr>MS PGothic</vt:lpstr>
      <vt:lpstr>Century</vt:lpstr>
      <vt:lpstr>DFKai-SB</vt:lpstr>
      <vt:lpstr>PMingLiU</vt:lpstr>
      <vt:lpstr>新宋体</vt:lpstr>
      <vt:lpstr>MS Mincho</vt:lpstr>
      <vt:lpstr>BatangChe</vt:lpstr>
      <vt:lpstr>微软雅黑</vt:lpstr>
      <vt:lpstr>Arial Unicode MS</vt:lpstr>
      <vt:lpstr>Tahoma</vt:lpstr>
      <vt:lpstr>Arial Black</vt:lpstr>
      <vt:lpstr>Calibri</vt:lpstr>
      <vt:lpstr>Office 主题</vt:lpstr>
      <vt:lpstr>MS_ClipArt_Gallery.2</vt:lpstr>
      <vt:lpstr>MS_ClipArt_Gallery.2</vt:lpstr>
      <vt:lpstr>MS_ClipArt_Gallery.2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Delphi Delco Electronics</Company>
  <LinksUpToDate>false</LinksUpToDate>
  <SharedDoc>false</SharedDoc>
  <HyperlinksChanged>false</HyperlinksChanged>
  <AppVersion>14.0000</AppVersion>
  <Pages>1</Page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5-Why Analysis (Why-Why Diagram)</dc:title>
  <dc:creator>Eugene R. Bukowski</dc:creator>
  <cp:lastModifiedBy>WPS_1670316127</cp:lastModifiedBy>
  <cp:revision>214</cp:revision>
  <cp:lastPrinted>2000-11-02T19:33:48Z</cp:lastPrinted>
  <dcterms:created xsi:type="dcterms:W3CDTF">2000-10-25T12:32:02Z</dcterms:created>
  <dcterms:modified xsi:type="dcterms:W3CDTF">2023-01-11T10:03:55Z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AA6C8B14A0C444D48CD8CB1E90975428</vt:lpwstr>
  </property>
  <property fmtid="{D5CDD505-2E9C-101B-9397-08002B2CF9AE}" pid="3" name="KSOProductBuildVer">
    <vt:lpwstr>2052-11.1.0.13703</vt:lpwstr>
  </property>
</Properties>
</file>