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7772400" cy="10058400"/>
  <p:notesSz cx="6669405" cy="9753600"/>
  <p:custDataLst>
    <p:tags r:id="rId7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52" d="100"/>
          <a:sy n="52" d="100"/>
        </p:scale>
        <p:origin x="1252" y="36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82930" y="3124625"/>
            <a:ext cx="6606540" cy="215603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634990" y="591397"/>
            <a:ext cx="1748790" cy="1258697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88620" y="591397"/>
            <a:ext cx="5116830" cy="1258697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88620" y="3441277"/>
            <a:ext cx="3432810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950970" y="3441277"/>
            <a:ext cx="3432810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8621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388938" y="403225"/>
            <a:ext cx="6994525" cy="16764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388938" y="2346325"/>
            <a:ext cx="6994525" cy="66389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780DFB8-B012-44D4-94A4-5B28F98DC2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AF044D1-F4C1-46EE-941D-28723523097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图片 1" descr="ws_FEF.tmp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600075" y="560388"/>
            <a:ext cx="4438650" cy="62865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defTabSz="914400" eaLnBrk="1" fontAlgn="auto" hangingPunct="1">
              <a:lnSpc>
                <a:spcPts val="148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49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浪费检查表</a:t>
            </a:r>
            <a:endParaRPr kumimoji="0" lang="zh-CN" altLang="en-US" sz="149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9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调查人</a:t>
            </a:r>
            <a:r>
              <a:rPr kumimoji="0" lang="en-US" altLang="zh-CN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: __________________ </a:t>
            </a: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工位</a:t>
            </a:r>
            <a:endParaRPr kumimoji="0" lang="en-US" altLang="zh-CN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41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调查日期</a:t>
            </a:r>
            <a:r>
              <a:rPr kumimoji="0" lang="en-US" altLang="zh-CN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: __________________________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0075" y="1389063"/>
            <a:ext cx="288925" cy="14128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R="0" defTabSz="914400" eaLnBrk="1" fontAlgn="auto" hangingPunct="1">
              <a:lnSpc>
                <a:spcPts val="11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30" kern="1200" cap="none" spc="0" normalizeH="0" baseline="0" noProof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项目</a:t>
            </a:r>
            <a:endParaRPr kumimoji="0" lang="zh-CN" altLang="en-US" sz="1130" kern="1200" cap="none" spc="0" normalizeH="0" baseline="0" noProof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7338" y="1389063"/>
            <a:ext cx="577850" cy="14128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R="0" defTabSz="914400" eaLnBrk="1" fontAlgn="auto" hangingPunct="1">
              <a:lnSpc>
                <a:spcPts val="11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30" kern="1200" cap="none" spc="0" normalizeH="0" baseline="0" noProof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浪费类型</a:t>
            </a:r>
            <a:endParaRPr kumimoji="0" lang="zh-CN" altLang="en-US" sz="1130" kern="1200" cap="none" spc="0" normalizeH="0" baseline="0" noProof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0450" y="1389063"/>
            <a:ext cx="288925" cy="14128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R="0" defTabSz="914400" eaLnBrk="1" fontAlgn="auto" hangingPunct="1">
              <a:lnSpc>
                <a:spcPts val="11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30" kern="1200" cap="none" spc="0" normalizeH="0" baseline="0" noProof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评估</a:t>
            </a:r>
            <a:endParaRPr kumimoji="0" lang="zh-CN" altLang="en-US" sz="1130" kern="1200" cap="none" spc="0" normalizeH="0" baseline="0" noProof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22913" y="1385888"/>
            <a:ext cx="577850" cy="14128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R="0" defTabSz="914400" eaLnBrk="1" fontAlgn="auto" hangingPunct="1">
              <a:lnSpc>
                <a:spcPts val="11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描述浪费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1763" y="1655763"/>
            <a:ext cx="3319463" cy="76993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R="0" defTabSz="914400" eaLnBrk="1" fontAlgn="auto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1. </a:t>
            </a: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取放物品过程中的浪费（尽量小的动作完成取料）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2. </a:t>
            </a: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寻找浪费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3.</a:t>
            </a: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 作业幅度过大</a:t>
            </a:r>
            <a:r>
              <a:rPr kumimoji="0" lang="en-US" altLang="zh-CN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/</a:t>
            </a: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作业动作过多的浪费（</a:t>
            </a:r>
            <a:r>
              <a:rPr kumimoji="0" lang="zh-TW" altLang="en-US" sz="1200" kern="1200" cap="none" spc="0" normalizeH="0" baseline="0" noProof="0" dirty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伸背 彎腰</a:t>
            </a: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）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4. </a:t>
            </a: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等待浪费（</a:t>
            </a:r>
            <a:r>
              <a:rPr kumimoji="0" lang="zh-TW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兩手空閑</a:t>
            </a: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）只用单手生产的浪费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2938" y="2482850"/>
            <a:ext cx="577850" cy="594995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R="0" defTabSz="914400" eaLnBrk="1" fontAlgn="auto" hangingPunct="1">
              <a:lnSpc>
                <a:spcPts val="112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工作中的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3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浪费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17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布局浪费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1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搬运流程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3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浪费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9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设备和其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3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它类型浪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3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费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5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9700" algn="l"/>
                <a:tab pos="215900" algn="l"/>
              </a:tabLst>
              <a:defRPr/>
            </a:pPr>
            <a:r>
              <a:rPr kumimoji="0" lang="zh-CN" altLang="en-US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总计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8575" y="2471738"/>
            <a:ext cx="2700338" cy="605313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marR="0" defTabSz="914400" eaLnBrk="1" fontAlgn="auto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kern="1200" cap="none" spc="0" normalizeH="0" baseline="0" noProof="0" dirty="0">
                <a:latin typeface="+mn-lt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5.</a:t>
            </a:r>
            <a:r>
              <a:rPr kumimoji="0" lang="zh-TW" altLang="en-US" sz="1000" kern="1200" cap="none" spc="0" normalizeH="0" baseline="0" noProof="0" dirty="0">
                <a:latin typeface="Tahoma" panose="020B0604030504040204" pitchFamily="34" charset="0"/>
                <a:ea typeface="+mn-ea"/>
                <a:cs typeface="+mn-cs"/>
              </a:rPr>
              <a:t>伸背動作 彎腰動作轉身角度大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6.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返工、次品和操作错误的浪费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7.</a:t>
            </a:r>
            <a:r>
              <a:rPr kumimoji="0" lang="zh-CN" altLang="en-US" sz="1000" kern="1200" cap="none" spc="0" normalizeH="0" baseline="0" noProof="0" dirty="0">
                <a:latin typeface="Tahoma" panose="020B0604030504040204" pitchFamily="34" charset="0"/>
                <a:ea typeface="+mn-ea"/>
                <a:cs typeface="+mn-cs"/>
              </a:rPr>
              <a:t>暂时放一下的多余动作的浪费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8.</a:t>
            </a:r>
            <a:r>
              <a:rPr kumimoji="0" lang="zh-CN" altLang="en-US" sz="1000" kern="1200" cap="none" spc="0" normalizeH="0" baseline="0" noProof="0" dirty="0">
                <a:latin typeface="宋体" panose="02010600030101010101" pitchFamily="2" charset="-122"/>
                <a:ea typeface="宋体" panose="02010600030101010101" pitchFamily="2" charset="-122"/>
                <a:cs typeface="+mn-cs"/>
                <a:sym typeface="Wingdings" panose="05000000000000000000" pitchFamily="2" charset="2"/>
              </a:rPr>
              <a:t>困难工序的浪费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9.</a:t>
            </a:r>
            <a:r>
              <a:rPr kumimoji="0" lang="zh-CN" altLang="en-US" sz="1000" kern="1200" cap="none" spc="0" normalizeH="0" baseline="0" noProof="0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动作之间配合不好的浪费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10.</a:t>
            </a:r>
            <a:r>
              <a:rPr kumimoji="0" lang="zh-TW" altLang="en-US" sz="1000" kern="1200" cap="none" spc="0" normalizeH="0" baseline="0" noProof="0" dirty="0">
                <a:latin typeface="Tahoma" panose="020B0604030504040204" pitchFamily="34" charset="0"/>
                <a:ea typeface="+mn-ea"/>
                <a:cs typeface="+mn-cs"/>
              </a:rPr>
              <a:t>左右手交換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1.</a:t>
            </a:r>
            <a:r>
              <a:rPr kumimoji="0" lang="zh-TW" altLang="en-US" sz="1000" kern="1200" cap="none" spc="0" normalizeH="0" baseline="0" noProof="0" dirty="0">
                <a:latin typeface="Tahoma" panose="020B0604030504040204" pitchFamily="34" charset="0"/>
                <a:ea typeface="+mn-ea"/>
                <a:cs typeface="+mn-cs"/>
              </a:rPr>
              <a:t>每天的工作量變動很大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2.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生产出现过度人员</a:t>
            </a:r>
            <a:endParaRPr kumimoji="0" lang="zh-CN" altLang="en-US" sz="1000" kern="1200" cap="none" spc="0" normalizeH="0" baseline="0" noProof="0" dirty="0">
              <a:latin typeface="Tahoma" panose="020B0604030504040204" pitchFamily="34" charset="0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3.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半成品及库存的浪费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4.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生产过剩浪费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5.</a:t>
            </a:r>
            <a:r>
              <a:rPr kumimoji="0" lang="zh-TW" altLang="en-US" sz="1000" kern="1200" cap="none" spc="0" normalizeH="0" baseline="0" noProof="0" dirty="0">
                <a:latin typeface="Tahoma" panose="020B0604030504040204" pitchFamily="34" charset="0"/>
                <a:ea typeface="+mn-ea"/>
                <a:cs typeface="+mn-cs"/>
              </a:rPr>
              <a:t>生產線未能取得平衡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6.</a:t>
            </a:r>
            <a:r>
              <a:rPr kumimoji="0" lang="zh-TW" altLang="en-US" sz="1000" kern="1200" cap="none" spc="0" normalizeH="0" baseline="0" noProof="0" dirty="0">
                <a:latin typeface="Tahoma" panose="020B0604030504040204" pitchFamily="34" charset="0"/>
                <a:ea typeface="+mn-ea"/>
                <a:cs typeface="+mn-cs"/>
              </a:rPr>
              <a:t>上游工序發生延誤</a:t>
            </a:r>
            <a:r>
              <a:rPr kumimoji="0" lang="en-US" altLang="zh-TW" sz="1000" kern="1200" cap="none" spc="0" normalizeH="0" baseline="0" noProof="0" dirty="0">
                <a:latin typeface="Tahoma" panose="020B0604030504040204" pitchFamily="34" charset="0"/>
                <a:ea typeface="+mn-ea"/>
                <a:cs typeface="+mn-cs"/>
              </a:rPr>
              <a:t>﹐</a:t>
            </a:r>
            <a:r>
              <a:rPr kumimoji="0" lang="zh-TW" altLang="en-US" sz="1000" kern="1200" cap="none" spc="0" normalizeH="0" baseline="0" noProof="0" dirty="0">
                <a:latin typeface="Tahoma" panose="020B0604030504040204" pitchFamily="34" charset="0"/>
                <a:ea typeface="+mn-ea"/>
                <a:cs typeface="+mn-cs"/>
              </a:rPr>
              <a:t>導致下游工序無事可做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1.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搬运距离大的浪费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2.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遗失或者寻找零部件的浪费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3.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物流的 停留超过一定的时间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4.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过多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宋体" panose="02010600030101010101" pitchFamily="2" charset="-122"/>
                <a:cs typeface="+mn-cs"/>
              </a:rPr>
              <a:t>转运浪费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5</a:t>
            </a:r>
            <a:r>
              <a:rPr kumimoji="0" lang="en-US" altLang="zh-CN" sz="1000" kern="1200" cap="none" spc="0" normalizeH="0" baseline="0" noProof="0" dirty="0">
                <a:latin typeface="Times New Roman" panose="02020603050405020304"/>
                <a:ea typeface="+mn-ea"/>
                <a:cs typeface="+mn-cs"/>
              </a:rPr>
              <a:t>.</a:t>
            </a:r>
            <a:r>
              <a:rPr kumimoji="0" lang="zh-CN" altLang="en-US" sz="1000" kern="1200" cap="none" spc="0" normalizeH="0" baseline="0" noProof="0" dirty="0">
                <a:latin typeface="KF-GB Mincho" pitchFamily="49" charset="-122"/>
                <a:ea typeface="KF-GB Mincho" pitchFamily="49" charset="-122"/>
                <a:cs typeface="+mn-cs"/>
              </a:rPr>
              <a:t>可否减少搬运的次数或者动作</a:t>
            </a:r>
            <a:r>
              <a:rPr kumimoji="0" lang="zh-CN" altLang="en-US" sz="1000" kern="1200" cap="none" spc="0" normalizeH="0" baseline="0" noProof="0" dirty="0">
                <a:solidFill>
                  <a:schemeClr val="bg2"/>
                </a:solidFill>
                <a:latin typeface="KF-GB Mincho" pitchFamily="49" charset="-122"/>
                <a:ea typeface="KF-GB Mincho" pitchFamily="49" charset="-122"/>
                <a:cs typeface="+mn-cs"/>
              </a:rPr>
              <a:t>动作？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1.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设备没有检测防呆得功能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2.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闲置设备的浪费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3.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故障设备的浪费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4.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流水线中断的浪费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5.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“切削空气”情况存在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6.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监视作业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7.</a:t>
            </a:r>
            <a:r>
              <a:rPr kumimoji="0" lang="zh-CN" altLang="en-US" sz="1000" kern="1200" cap="none" spc="0" normalizeH="0" baseline="0" noProof="0" dirty="0">
                <a:latin typeface="宋体" panose="02010600030101010101" pitchFamily="2" charset="-122"/>
                <a:ea typeface="宋体" panose="02010600030101010101" pitchFamily="2" charset="-122"/>
                <a:cs typeface="+mn-cs"/>
                <a:sym typeface="Wingdings" panose="05000000000000000000" pitchFamily="2" charset="2"/>
              </a:rPr>
              <a:t>大型机械的浪费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8.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没有合理安排及整理所引致的浪费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9.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非必要会议的浪费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	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10.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非必要问题的浪费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(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包括电话咨询</a:t>
            </a:r>
            <a:r>
              <a:rPr kumimoji="0" lang="en-US" altLang="zh-CN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)</a:t>
            </a:r>
            <a:endParaRPr kumimoji="0" lang="en-US" altLang="zh-CN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5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评估分数：</a:t>
            </a:r>
            <a:endParaRPr kumimoji="0" lang="zh-CN" altLang="en-US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4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3 -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能立即改善</a:t>
            </a: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,</a:t>
            </a:r>
            <a:endParaRPr kumimoji="0" lang="en-US" altLang="zh-CN" sz="100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46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5400" algn="l"/>
                <a:tab pos="101600" algn="l"/>
              </a:tabLst>
              <a:defRPr/>
            </a:pPr>
            <a:r>
              <a:rPr kumimoji="0" lang="en-US" altLang="zh-CN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2 - </a:t>
            </a:r>
            <a:r>
              <a:rPr kumimoji="0" lang="zh-CN" altLang="en-US" sz="100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通过努力能够改善</a:t>
            </a:r>
            <a:r>
              <a:rPr kumimoji="0" lang="en-US" altLang="zh-CN" sz="1130" kern="1200" cap="none" spc="0" normalizeH="0" baseline="0" noProof="0" dirty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,</a:t>
            </a:r>
            <a:endParaRPr kumimoji="0" lang="zh-CN" altLang="en-US" sz="1130" kern="1200" cap="none" spc="0" normalizeH="0" baseline="0" noProof="0" dirty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0075" y="8513763"/>
            <a:ext cx="1765300" cy="47783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R="0" defTabSz="914400" eaLnBrk="1" fontAlgn="auto" hangingPunct="1">
              <a:lnSpc>
                <a:spcPts val="12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98500" algn="l"/>
              </a:tabLst>
              <a:defRPr/>
            </a:pPr>
            <a:r>
              <a:rPr kumimoji="0" lang="zh-CN" altLang="en-US" kern="1200" cap="none" spc="0" normalizeH="0" baseline="0" noProof="0">
                <a:latin typeface="+mn-lt"/>
                <a:ea typeface="+mn-ea"/>
                <a:cs typeface="+mn-cs"/>
              </a:rPr>
              <a:t>	</a:t>
            </a:r>
            <a:r>
              <a:rPr kumimoji="0" lang="en-US" altLang="zh-CN" sz="1130" kern="1200" cap="none" spc="0" normalizeH="0" baseline="0" noProof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1 - </a:t>
            </a:r>
            <a:r>
              <a:rPr kumimoji="0" lang="zh-CN" altLang="en-US" sz="1130" kern="1200" cap="none" spc="0" normalizeH="0" baseline="0" noProof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需进一步研究</a:t>
            </a:r>
            <a:endParaRPr kumimoji="0" lang="zh-CN" altLang="en-US" sz="1130" kern="1200" cap="none" spc="0" normalizeH="0" baseline="0" noProof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98500" algn="l"/>
              </a:tabLst>
              <a:defRPr/>
            </a:pPr>
            <a:endParaRPr kumimoji="0" lang="zh-CN" altLang="en-US" sz="1130" kern="1200" cap="none" spc="0" normalizeH="0" baseline="0" noProof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  <a:p>
            <a:pPr marR="0" defTabSz="914400" eaLnBrk="1" fontAlgn="auto" hangingPunct="1">
              <a:lnSpc>
                <a:spcPts val="174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98500" algn="l"/>
              </a:tabLst>
              <a:defRPr/>
            </a:pPr>
            <a:r>
              <a:rPr kumimoji="0" lang="zh-CN" altLang="en-US" sz="1130" kern="1200" cap="none" spc="0" normalizeH="0" baseline="0" noProof="0">
                <a:solidFill>
                  <a:srgbClr val="000000"/>
                </a:solidFill>
                <a:latin typeface="Times New Roman" panose="02020603050405020304"/>
                <a:ea typeface="+mn-ea"/>
                <a:cs typeface="+mn-cs"/>
              </a:rPr>
              <a:t>说明及其它意见：</a:t>
            </a:r>
            <a:endParaRPr kumimoji="0" lang="zh-CN" altLang="en-US" sz="1130" kern="1200" cap="none" spc="0" normalizeH="0" baseline="0" noProof="0">
              <a:solidFill>
                <a:srgbClr val="000000"/>
              </a:solidFill>
              <a:latin typeface="Times New Roman" panose="02020603050405020304"/>
              <a:ea typeface="+mn-ea"/>
              <a:cs typeface="+mn-cs"/>
            </a:endParaRPr>
          </a:p>
        </p:txBody>
      </p:sp>
      <p:cxnSp>
        <p:nvCxnSpPr>
          <p:cNvPr id="15" name="直接连接符 14"/>
          <p:cNvCxnSpPr/>
          <p:nvPr/>
        </p:nvCxnSpPr>
        <p:spPr>
          <a:xfrm>
            <a:off x="2733675" y="954088"/>
            <a:ext cx="216058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p="http://schemas.openxmlformats.org/presentationml/2006/main">
  <p:tag name="KSO_WPP_MARK_KEY" val="b9cb369b-499b-40cb-8f72-e546a69057f6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627</Words>
  <Application>WPS 演示</Application>
  <PresentationFormat>自定义</PresentationFormat>
  <Paragraphs>96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Calibri</vt:lpstr>
      <vt:lpstr>Times New Roman</vt:lpstr>
      <vt:lpstr>Tahoma</vt:lpstr>
      <vt:lpstr>PMingLiU</vt:lpstr>
      <vt:lpstr>KF-GB Mincho</vt:lpstr>
      <vt:lpstr>ksdb</vt:lpstr>
      <vt:lpstr>Times New Roman</vt:lpstr>
      <vt:lpstr>KF-GB Mincho</vt:lpstr>
      <vt:lpstr>微软雅黑</vt:lpstr>
      <vt:lpstr>Arial Unicode MS</vt:lpstr>
      <vt:lpstr>Office 主题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WPS_1670316127</cp:lastModifiedBy>
  <cp:revision>16</cp:revision>
  <dcterms:created xsi:type="dcterms:W3CDTF">2010-12-13T13:42:09Z</dcterms:created>
  <dcterms:modified xsi:type="dcterms:W3CDTF">2023-01-04T07:04:53Z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1FA92D6B348048FABC0D4E96767004B8</vt:lpwstr>
  </property>
  <property fmtid="{D5CDD505-2E9C-101B-9397-08002B2CF9AE}" pid="3" name="KSOProductBuildVer">
    <vt:lpwstr>2052-11.1.0.12980</vt:lpwstr>
  </property>
</Properties>
</file>